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64" autoAdjust="0"/>
    <p:restoredTop sz="94660"/>
  </p:normalViewPr>
  <p:slideViewPr>
    <p:cSldViewPr snapToGrid="0">
      <p:cViewPr varScale="1">
        <p:scale>
          <a:sx n="60" d="100"/>
          <a:sy n="60" d="100"/>
        </p:scale>
        <p:origin x="48"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36B44F4D-E508-4EE8-97BE-AEE8BEBBFC15}"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1727FA1-50EC-4AA0-8940-1BC7CE50D32E}">
      <dgm:prSet/>
      <dgm:spPr/>
      <dgm:t>
        <a:bodyPr/>
        <a:lstStyle/>
        <a:p>
          <a:r>
            <a:rPr lang="en-IN"/>
            <a:t>To analysis the significance of risk management in the Hilton Hotel </a:t>
          </a:r>
          <a:endParaRPr lang="en-US"/>
        </a:p>
      </dgm:t>
    </dgm:pt>
    <dgm:pt modelId="{2EBA804D-C8F6-4877-A095-7F02EC12CF1F}" type="parTrans" cxnId="{BBD16A47-71B3-4C26-B201-2F4BCEC1AE49}">
      <dgm:prSet/>
      <dgm:spPr/>
      <dgm:t>
        <a:bodyPr/>
        <a:lstStyle/>
        <a:p>
          <a:endParaRPr lang="en-US"/>
        </a:p>
      </dgm:t>
    </dgm:pt>
    <dgm:pt modelId="{EA478B17-460D-4A1C-9C1C-61A0EC92A86A}" type="sibTrans" cxnId="{BBD16A47-71B3-4C26-B201-2F4BCEC1AE49}">
      <dgm:prSet/>
      <dgm:spPr/>
      <dgm:t>
        <a:bodyPr/>
        <a:lstStyle/>
        <a:p>
          <a:endParaRPr lang="en-US"/>
        </a:p>
      </dgm:t>
    </dgm:pt>
    <dgm:pt modelId="{1E351236-F0DB-452A-A398-B6CBF928A5B9}">
      <dgm:prSet/>
      <dgm:spPr/>
      <dgm:t>
        <a:bodyPr/>
        <a:lstStyle/>
        <a:p>
          <a:r>
            <a:rPr lang="en-IN"/>
            <a:t>To review the impact the risk management inside the Hilton Hotel operations </a:t>
          </a:r>
          <a:endParaRPr lang="en-US"/>
        </a:p>
      </dgm:t>
    </dgm:pt>
    <dgm:pt modelId="{ED131B9E-12EA-46CF-96CC-1E5A87903CE0}" type="parTrans" cxnId="{0AF38CB0-2634-4ABF-9D5D-1D5961C0C166}">
      <dgm:prSet/>
      <dgm:spPr/>
      <dgm:t>
        <a:bodyPr/>
        <a:lstStyle/>
        <a:p>
          <a:endParaRPr lang="en-US"/>
        </a:p>
      </dgm:t>
    </dgm:pt>
    <dgm:pt modelId="{8DB164EC-8A57-4135-9F93-5B9BA062C50A}" type="sibTrans" cxnId="{0AF38CB0-2634-4ABF-9D5D-1D5961C0C166}">
      <dgm:prSet/>
      <dgm:spPr/>
      <dgm:t>
        <a:bodyPr/>
        <a:lstStyle/>
        <a:p>
          <a:endParaRPr lang="en-US"/>
        </a:p>
      </dgm:t>
    </dgm:pt>
    <dgm:pt modelId="{28130C3E-997D-4806-9816-1B5FD12321F1}">
      <dgm:prSet/>
      <dgm:spPr/>
      <dgm:t>
        <a:bodyPr/>
        <a:lstStyle/>
        <a:p>
          <a:r>
            <a:rPr lang="en-IN"/>
            <a:t>To assess the topics relating to risk management function in the organization </a:t>
          </a:r>
          <a:endParaRPr lang="en-US"/>
        </a:p>
      </dgm:t>
    </dgm:pt>
    <dgm:pt modelId="{C8B6C041-50E5-4F14-896B-DD7DCEE714D5}" type="parTrans" cxnId="{61F75A1E-1C67-4B13-932E-7A50079ABEE9}">
      <dgm:prSet/>
      <dgm:spPr/>
      <dgm:t>
        <a:bodyPr/>
        <a:lstStyle/>
        <a:p>
          <a:endParaRPr lang="en-US"/>
        </a:p>
      </dgm:t>
    </dgm:pt>
    <dgm:pt modelId="{632B7C5B-8732-44A9-AF40-B0EB5CED0428}" type="sibTrans" cxnId="{61F75A1E-1C67-4B13-932E-7A50079ABEE9}">
      <dgm:prSet/>
      <dgm:spPr/>
      <dgm:t>
        <a:bodyPr/>
        <a:lstStyle/>
        <a:p>
          <a:endParaRPr lang="en-US"/>
        </a:p>
      </dgm:t>
    </dgm:pt>
    <dgm:pt modelId="{25E1E5C4-E360-45DB-BB68-C894BF204C6B}" type="pres">
      <dgm:prSet presAssocID="{36B44F4D-E508-4EE8-97BE-AEE8BEBBFC15}" presName="root" presStyleCnt="0">
        <dgm:presLayoutVars>
          <dgm:dir/>
          <dgm:resizeHandles val="exact"/>
        </dgm:presLayoutVars>
      </dgm:prSet>
      <dgm:spPr/>
    </dgm:pt>
    <dgm:pt modelId="{D416F79E-66F5-479B-AC62-7BAAFEABAAC6}" type="pres">
      <dgm:prSet presAssocID="{31727FA1-50EC-4AA0-8940-1BC7CE50D32E}" presName="compNode" presStyleCnt="0"/>
      <dgm:spPr/>
    </dgm:pt>
    <dgm:pt modelId="{3222733D-C8B9-46FE-9460-A5A27E008C50}" type="pres">
      <dgm:prSet presAssocID="{31727FA1-50EC-4AA0-8940-1BC7CE50D3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AC7D8B42-BA03-4E2C-B232-3B8E635A8109}" type="pres">
      <dgm:prSet presAssocID="{31727FA1-50EC-4AA0-8940-1BC7CE50D32E}" presName="spaceRect" presStyleCnt="0"/>
      <dgm:spPr/>
    </dgm:pt>
    <dgm:pt modelId="{511E0EE7-8C81-4812-805A-335265F0FCBD}" type="pres">
      <dgm:prSet presAssocID="{31727FA1-50EC-4AA0-8940-1BC7CE50D32E}" presName="textRect" presStyleLbl="revTx" presStyleIdx="0" presStyleCnt="3">
        <dgm:presLayoutVars>
          <dgm:chMax val="1"/>
          <dgm:chPref val="1"/>
        </dgm:presLayoutVars>
      </dgm:prSet>
      <dgm:spPr/>
    </dgm:pt>
    <dgm:pt modelId="{B241C118-00DD-4F1E-9ED0-4D8295732F72}" type="pres">
      <dgm:prSet presAssocID="{EA478B17-460D-4A1C-9C1C-61A0EC92A86A}" presName="sibTrans" presStyleCnt="0"/>
      <dgm:spPr/>
    </dgm:pt>
    <dgm:pt modelId="{1C97306C-FFB9-4672-BBB7-48FBDD13667F}" type="pres">
      <dgm:prSet presAssocID="{1E351236-F0DB-452A-A398-B6CBF928A5B9}" presName="compNode" presStyleCnt="0"/>
      <dgm:spPr/>
    </dgm:pt>
    <dgm:pt modelId="{057E239A-9134-4F70-AEC0-A4847F453335}" type="pres">
      <dgm:prSet presAssocID="{1E351236-F0DB-452A-A398-B6CBF928A5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49B6AD1D-DFFC-4478-89E4-D1E7F29AE26A}" type="pres">
      <dgm:prSet presAssocID="{1E351236-F0DB-452A-A398-B6CBF928A5B9}" presName="spaceRect" presStyleCnt="0"/>
      <dgm:spPr/>
    </dgm:pt>
    <dgm:pt modelId="{78099D32-1F1F-475D-B6AC-0BB7C20289B1}" type="pres">
      <dgm:prSet presAssocID="{1E351236-F0DB-452A-A398-B6CBF928A5B9}" presName="textRect" presStyleLbl="revTx" presStyleIdx="1" presStyleCnt="3">
        <dgm:presLayoutVars>
          <dgm:chMax val="1"/>
          <dgm:chPref val="1"/>
        </dgm:presLayoutVars>
      </dgm:prSet>
      <dgm:spPr/>
    </dgm:pt>
    <dgm:pt modelId="{11F45AEA-7FEA-4E2C-A23D-1B0C74679CF8}" type="pres">
      <dgm:prSet presAssocID="{8DB164EC-8A57-4135-9F93-5B9BA062C50A}" presName="sibTrans" presStyleCnt="0"/>
      <dgm:spPr/>
    </dgm:pt>
    <dgm:pt modelId="{8AE7A8FB-BAE0-4C01-83C9-CA0CA6387FB9}" type="pres">
      <dgm:prSet presAssocID="{28130C3E-997D-4806-9816-1B5FD12321F1}" presName="compNode" presStyleCnt="0"/>
      <dgm:spPr/>
    </dgm:pt>
    <dgm:pt modelId="{18E45C13-0A08-40FD-A77C-122F92569B89}" type="pres">
      <dgm:prSet presAssocID="{28130C3E-997D-4806-9816-1B5FD12321F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D99A81F9-13C3-474F-8DEE-6F52796D7E36}" type="pres">
      <dgm:prSet presAssocID="{28130C3E-997D-4806-9816-1B5FD12321F1}" presName="spaceRect" presStyleCnt="0"/>
      <dgm:spPr/>
    </dgm:pt>
    <dgm:pt modelId="{3E5CD40A-96D4-400B-B8CA-081F4DC5B73E}" type="pres">
      <dgm:prSet presAssocID="{28130C3E-997D-4806-9816-1B5FD12321F1}" presName="textRect" presStyleLbl="revTx" presStyleIdx="2" presStyleCnt="3">
        <dgm:presLayoutVars>
          <dgm:chMax val="1"/>
          <dgm:chPref val="1"/>
        </dgm:presLayoutVars>
      </dgm:prSet>
      <dgm:spPr/>
    </dgm:pt>
  </dgm:ptLst>
  <dgm:cxnLst>
    <dgm:cxn modelId="{A7AF460C-22A8-40F3-9E0C-CF1A50D3D4DA}" type="presOf" srcId="{36B44F4D-E508-4EE8-97BE-AEE8BEBBFC15}" destId="{25E1E5C4-E360-45DB-BB68-C894BF204C6B}" srcOrd="0" destOrd="0" presId="urn:microsoft.com/office/officeart/2018/2/layout/IconLabelList"/>
    <dgm:cxn modelId="{61F75A1E-1C67-4B13-932E-7A50079ABEE9}" srcId="{36B44F4D-E508-4EE8-97BE-AEE8BEBBFC15}" destId="{28130C3E-997D-4806-9816-1B5FD12321F1}" srcOrd="2" destOrd="0" parTransId="{C8B6C041-50E5-4F14-896B-DD7DCEE714D5}" sibTransId="{632B7C5B-8732-44A9-AF40-B0EB5CED0428}"/>
    <dgm:cxn modelId="{BBD16A47-71B3-4C26-B201-2F4BCEC1AE49}" srcId="{36B44F4D-E508-4EE8-97BE-AEE8BEBBFC15}" destId="{31727FA1-50EC-4AA0-8940-1BC7CE50D32E}" srcOrd="0" destOrd="0" parTransId="{2EBA804D-C8F6-4877-A095-7F02EC12CF1F}" sibTransId="{EA478B17-460D-4A1C-9C1C-61A0EC92A86A}"/>
    <dgm:cxn modelId="{EF8D87AD-CE6C-4E2B-BF97-2C492521AA83}" type="presOf" srcId="{31727FA1-50EC-4AA0-8940-1BC7CE50D32E}" destId="{511E0EE7-8C81-4812-805A-335265F0FCBD}" srcOrd="0" destOrd="0" presId="urn:microsoft.com/office/officeart/2018/2/layout/IconLabelList"/>
    <dgm:cxn modelId="{0AF38CB0-2634-4ABF-9D5D-1D5961C0C166}" srcId="{36B44F4D-E508-4EE8-97BE-AEE8BEBBFC15}" destId="{1E351236-F0DB-452A-A398-B6CBF928A5B9}" srcOrd="1" destOrd="0" parTransId="{ED131B9E-12EA-46CF-96CC-1E5A87903CE0}" sibTransId="{8DB164EC-8A57-4135-9F93-5B9BA062C50A}"/>
    <dgm:cxn modelId="{00F91FB9-BD01-4D48-B50A-3253B099D09F}" type="presOf" srcId="{28130C3E-997D-4806-9816-1B5FD12321F1}" destId="{3E5CD40A-96D4-400B-B8CA-081F4DC5B73E}" srcOrd="0" destOrd="0" presId="urn:microsoft.com/office/officeart/2018/2/layout/IconLabelList"/>
    <dgm:cxn modelId="{639FA0D7-295F-4FEE-B151-A32AA39E7128}" type="presOf" srcId="{1E351236-F0DB-452A-A398-B6CBF928A5B9}" destId="{78099D32-1F1F-475D-B6AC-0BB7C20289B1}" srcOrd="0" destOrd="0" presId="urn:microsoft.com/office/officeart/2018/2/layout/IconLabelList"/>
    <dgm:cxn modelId="{74078F1D-3941-4B8C-8941-85B569F5F2C0}" type="presParOf" srcId="{25E1E5C4-E360-45DB-BB68-C894BF204C6B}" destId="{D416F79E-66F5-479B-AC62-7BAAFEABAAC6}" srcOrd="0" destOrd="0" presId="urn:microsoft.com/office/officeart/2018/2/layout/IconLabelList"/>
    <dgm:cxn modelId="{B14F48C6-8825-457B-B085-579FA554CC3F}" type="presParOf" srcId="{D416F79E-66F5-479B-AC62-7BAAFEABAAC6}" destId="{3222733D-C8B9-46FE-9460-A5A27E008C50}" srcOrd="0" destOrd="0" presId="urn:microsoft.com/office/officeart/2018/2/layout/IconLabelList"/>
    <dgm:cxn modelId="{DE88B187-3A6C-4DB3-AF48-4543E8839259}" type="presParOf" srcId="{D416F79E-66F5-479B-AC62-7BAAFEABAAC6}" destId="{AC7D8B42-BA03-4E2C-B232-3B8E635A8109}" srcOrd="1" destOrd="0" presId="urn:microsoft.com/office/officeart/2018/2/layout/IconLabelList"/>
    <dgm:cxn modelId="{77803F79-9C76-4FF1-B30D-C3170F93CD06}" type="presParOf" srcId="{D416F79E-66F5-479B-AC62-7BAAFEABAAC6}" destId="{511E0EE7-8C81-4812-805A-335265F0FCBD}" srcOrd="2" destOrd="0" presId="urn:microsoft.com/office/officeart/2018/2/layout/IconLabelList"/>
    <dgm:cxn modelId="{5BDC2D6C-A6E8-436A-A307-6505A29CC198}" type="presParOf" srcId="{25E1E5C4-E360-45DB-BB68-C894BF204C6B}" destId="{B241C118-00DD-4F1E-9ED0-4D8295732F72}" srcOrd="1" destOrd="0" presId="urn:microsoft.com/office/officeart/2018/2/layout/IconLabelList"/>
    <dgm:cxn modelId="{EA329AF0-D39F-4A9B-9784-930212DAD127}" type="presParOf" srcId="{25E1E5C4-E360-45DB-BB68-C894BF204C6B}" destId="{1C97306C-FFB9-4672-BBB7-48FBDD13667F}" srcOrd="2" destOrd="0" presId="urn:microsoft.com/office/officeart/2018/2/layout/IconLabelList"/>
    <dgm:cxn modelId="{F1296B3B-DA88-45F0-99F9-183FF58F130D}" type="presParOf" srcId="{1C97306C-FFB9-4672-BBB7-48FBDD13667F}" destId="{057E239A-9134-4F70-AEC0-A4847F453335}" srcOrd="0" destOrd="0" presId="urn:microsoft.com/office/officeart/2018/2/layout/IconLabelList"/>
    <dgm:cxn modelId="{2206232F-E1DE-433C-86BD-0189722DA4A4}" type="presParOf" srcId="{1C97306C-FFB9-4672-BBB7-48FBDD13667F}" destId="{49B6AD1D-DFFC-4478-89E4-D1E7F29AE26A}" srcOrd="1" destOrd="0" presId="urn:microsoft.com/office/officeart/2018/2/layout/IconLabelList"/>
    <dgm:cxn modelId="{86DFCC67-77B0-4717-BC18-51A4BC72FC6E}" type="presParOf" srcId="{1C97306C-FFB9-4672-BBB7-48FBDD13667F}" destId="{78099D32-1F1F-475D-B6AC-0BB7C20289B1}" srcOrd="2" destOrd="0" presId="urn:microsoft.com/office/officeart/2018/2/layout/IconLabelList"/>
    <dgm:cxn modelId="{1C82E9C0-171A-4A5B-86FE-943F5C84AA76}" type="presParOf" srcId="{25E1E5C4-E360-45DB-BB68-C894BF204C6B}" destId="{11F45AEA-7FEA-4E2C-A23D-1B0C74679CF8}" srcOrd="3" destOrd="0" presId="urn:microsoft.com/office/officeart/2018/2/layout/IconLabelList"/>
    <dgm:cxn modelId="{9BCC4022-3112-4257-B69B-E0493B24830C}" type="presParOf" srcId="{25E1E5C4-E360-45DB-BB68-C894BF204C6B}" destId="{8AE7A8FB-BAE0-4C01-83C9-CA0CA6387FB9}" srcOrd="4" destOrd="0" presId="urn:microsoft.com/office/officeart/2018/2/layout/IconLabelList"/>
    <dgm:cxn modelId="{CAFBA04F-9A02-40BB-A5B6-DCAD58481740}" type="presParOf" srcId="{8AE7A8FB-BAE0-4C01-83C9-CA0CA6387FB9}" destId="{18E45C13-0A08-40FD-A77C-122F92569B89}" srcOrd="0" destOrd="0" presId="urn:microsoft.com/office/officeart/2018/2/layout/IconLabelList"/>
    <dgm:cxn modelId="{A6D95A58-DB44-427C-B884-2BF0789D32D7}" type="presParOf" srcId="{8AE7A8FB-BAE0-4C01-83C9-CA0CA6387FB9}" destId="{D99A81F9-13C3-474F-8DEE-6F52796D7E36}" srcOrd="1" destOrd="0" presId="urn:microsoft.com/office/officeart/2018/2/layout/IconLabelList"/>
    <dgm:cxn modelId="{751168B3-8708-4632-B9AA-C3CB0B237C62}" type="presParOf" srcId="{8AE7A8FB-BAE0-4C01-83C9-CA0CA6387FB9}" destId="{3E5CD40A-96D4-400B-B8CA-081F4DC5B73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DA72B9-DF8F-426D-B98F-E3A3D0E8425A}"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201199-FB96-423B-8B17-FF4105867182}">
      <dgm:prSet/>
      <dgm:spPr/>
      <dgm:t>
        <a:bodyPr/>
        <a:lstStyle/>
        <a:p>
          <a:r>
            <a:rPr lang="en-IN"/>
            <a:t>This research has involved primary research by the researcher to achieve the overall objectives behind the research.</a:t>
          </a:r>
          <a:endParaRPr lang="en-US"/>
        </a:p>
      </dgm:t>
    </dgm:pt>
    <dgm:pt modelId="{3EDE2100-2B78-4607-8ED0-B970AAE6753F}" type="parTrans" cxnId="{74633485-A1F8-485C-857B-60A772BDBE28}">
      <dgm:prSet/>
      <dgm:spPr/>
      <dgm:t>
        <a:bodyPr/>
        <a:lstStyle/>
        <a:p>
          <a:endParaRPr lang="en-US"/>
        </a:p>
      </dgm:t>
    </dgm:pt>
    <dgm:pt modelId="{3A407BA9-E264-4532-AAF2-1FA4A45DEE8F}" type="sibTrans" cxnId="{74633485-A1F8-485C-857B-60A772BDBE28}">
      <dgm:prSet/>
      <dgm:spPr/>
      <dgm:t>
        <a:bodyPr/>
        <a:lstStyle/>
        <a:p>
          <a:endParaRPr lang="en-US"/>
        </a:p>
      </dgm:t>
    </dgm:pt>
    <dgm:pt modelId="{C185C131-36CB-40B9-B0FF-848BB43330BD}">
      <dgm:prSet/>
      <dgm:spPr/>
      <dgm:t>
        <a:bodyPr/>
        <a:lstStyle/>
        <a:p>
          <a:r>
            <a:rPr lang="en-IN"/>
            <a:t>In case of Hilton Hotel company is among the top leading brand part of the hospitality sector. </a:t>
          </a:r>
          <a:endParaRPr lang="en-US"/>
        </a:p>
      </dgm:t>
    </dgm:pt>
    <dgm:pt modelId="{3195A054-F7B4-413F-93BE-1EB044E4F5BE}" type="parTrans" cxnId="{4B6FB738-829C-40AE-9246-466BD180FFCF}">
      <dgm:prSet/>
      <dgm:spPr/>
      <dgm:t>
        <a:bodyPr/>
        <a:lstStyle/>
        <a:p>
          <a:endParaRPr lang="en-US"/>
        </a:p>
      </dgm:t>
    </dgm:pt>
    <dgm:pt modelId="{21CEF0DB-09FC-43AA-A3EE-9190ED160C29}" type="sibTrans" cxnId="{4B6FB738-829C-40AE-9246-466BD180FFCF}">
      <dgm:prSet/>
      <dgm:spPr/>
      <dgm:t>
        <a:bodyPr/>
        <a:lstStyle/>
        <a:p>
          <a:endParaRPr lang="en-US"/>
        </a:p>
      </dgm:t>
    </dgm:pt>
    <dgm:pt modelId="{8D2EB7BD-E6F9-4E14-8073-D2AF3FEEDB6A}">
      <dgm:prSet/>
      <dgm:spPr/>
      <dgm:t>
        <a:bodyPr/>
        <a:lstStyle/>
        <a:p>
          <a:r>
            <a:rPr lang="en-IN"/>
            <a:t>Due to big name of company and brand image it can be projected that sustainability is not remain a primary issue for the hotel group as the company needs to be more concern about the growth of organisation in target market. </a:t>
          </a:r>
          <a:endParaRPr lang="en-US"/>
        </a:p>
      </dgm:t>
    </dgm:pt>
    <dgm:pt modelId="{7DB38A1E-9956-4CA4-ADFC-A8C19A3832AF}" type="parTrans" cxnId="{F41B35AE-087B-4D64-B227-5BE03E642337}">
      <dgm:prSet/>
      <dgm:spPr/>
      <dgm:t>
        <a:bodyPr/>
        <a:lstStyle/>
        <a:p>
          <a:endParaRPr lang="en-US"/>
        </a:p>
      </dgm:t>
    </dgm:pt>
    <dgm:pt modelId="{87B70F69-B114-400E-8C41-94DBA3553F6E}" type="sibTrans" cxnId="{F41B35AE-087B-4D64-B227-5BE03E642337}">
      <dgm:prSet/>
      <dgm:spPr/>
      <dgm:t>
        <a:bodyPr/>
        <a:lstStyle/>
        <a:p>
          <a:endParaRPr lang="en-US"/>
        </a:p>
      </dgm:t>
    </dgm:pt>
    <dgm:pt modelId="{D86DECB6-BC96-4B9D-98E1-254833747B7B}">
      <dgm:prSet/>
      <dgm:spPr/>
      <dgm:t>
        <a:bodyPr/>
        <a:lstStyle/>
        <a:p>
          <a:r>
            <a:rPr lang="en-IN"/>
            <a:t>Primary research conducted involve collecting information and data from different sources like internet, interviews of employees of hotel, customers and many other sources that can give suitable information.</a:t>
          </a:r>
          <a:endParaRPr lang="en-US"/>
        </a:p>
      </dgm:t>
    </dgm:pt>
    <dgm:pt modelId="{E5290DB8-D582-416B-B169-C58AC2833824}" type="parTrans" cxnId="{A13CD09B-211E-4020-AF07-D4E56509EBEA}">
      <dgm:prSet/>
      <dgm:spPr/>
      <dgm:t>
        <a:bodyPr/>
        <a:lstStyle/>
        <a:p>
          <a:endParaRPr lang="en-US"/>
        </a:p>
      </dgm:t>
    </dgm:pt>
    <dgm:pt modelId="{CD6D4EA9-DC57-44B1-9016-C2425AF9CEAF}" type="sibTrans" cxnId="{A13CD09B-211E-4020-AF07-D4E56509EBEA}">
      <dgm:prSet/>
      <dgm:spPr/>
      <dgm:t>
        <a:bodyPr/>
        <a:lstStyle/>
        <a:p>
          <a:endParaRPr lang="en-US"/>
        </a:p>
      </dgm:t>
    </dgm:pt>
    <dgm:pt modelId="{B6555377-902D-4959-B3AE-FAAF6E9FEE4D}" type="pres">
      <dgm:prSet presAssocID="{A1DA72B9-DF8F-426D-B98F-E3A3D0E8425A}" presName="root" presStyleCnt="0">
        <dgm:presLayoutVars>
          <dgm:dir/>
          <dgm:resizeHandles val="exact"/>
        </dgm:presLayoutVars>
      </dgm:prSet>
      <dgm:spPr/>
    </dgm:pt>
    <dgm:pt modelId="{CEE3DF98-3D44-446C-8B88-858BAD33E1ED}" type="pres">
      <dgm:prSet presAssocID="{A1DA72B9-DF8F-426D-B98F-E3A3D0E8425A}" presName="container" presStyleCnt="0">
        <dgm:presLayoutVars>
          <dgm:dir/>
          <dgm:resizeHandles val="exact"/>
        </dgm:presLayoutVars>
      </dgm:prSet>
      <dgm:spPr/>
    </dgm:pt>
    <dgm:pt modelId="{DD95AA53-AED6-45B3-918C-55CEB330FCF1}" type="pres">
      <dgm:prSet presAssocID="{ED201199-FB96-423B-8B17-FF4105867182}" presName="compNode" presStyleCnt="0"/>
      <dgm:spPr/>
    </dgm:pt>
    <dgm:pt modelId="{73D2C61F-E8F6-48B5-AFCA-DB0FBEBF8D74}" type="pres">
      <dgm:prSet presAssocID="{ED201199-FB96-423B-8B17-FF4105867182}" presName="iconBgRect" presStyleLbl="bgShp" presStyleIdx="0" presStyleCnt="4"/>
      <dgm:spPr/>
    </dgm:pt>
    <dgm:pt modelId="{A8B03B39-51A9-4005-9D60-F15B771C496B}" type="pres">
      <dgm:prSet presAssocID="{ED201199-FB96-423B-8B17-FF410586718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C3959BD-2BD9-4B79-88E6-9FD3C367FB8B}" type="pres">
      <dgm:prSet presAssocID="{ED201199-FB96-423B-8B17-FF4105867182}" presName="spaceRect" presStyleCnt="0"/>
      <dgm:spPr/>
    </dgm:pt>
    <dgm:pt modelId="{A76DFC81-5220-4839-A617-D74BC1DA188A}" type="pres">
      <dgm:prSet presAssocID="{ED201199-FB96-423B-8B17-FF4105867182}" presName="textRect" presStyleLbl="revTx" presStyleIdx="0" presStyleCnt="4">
        <dgm:presLayoutVars>
          <dgm:chMax val="1"/>
          <dgm:chPref val="1"/>
        </dgm:presLayoutVars>
      </dgm:prSet>
      <dgm:spPr/>
    </dgm:pt>
    <dgm:pt modelId="{3A5C82CA-2F51-4161-B396-7BD4AB9ED08E}" type="pres">
      <dgm:prSet presAssocID="{3A407BA9-E264-4532-AAF2-1FA4A45DEE8F}" presName="sibTrans" presStyleLbl="sibTrans2D1" presStyleIdx="0" presStyleCnt="0"/>
      <dgm:spPr/>
    </dgm:pt>
    <dgm:pt modelId="{F42F6C55-BDF3-4CA8-832D-F7B1E9E2C825}" type="pres">
      <dgm:prSet presAssocID="{C185C131-36CB-40B9-B0FF-848BB43330BD}" presName="compNode" presStyleCnt="0"/>
      <dgm:spPr/>
    </dgm:pt>
    <dgm:pt modelId="{5126CA66-79AD-49CE-9214-99AC6CD363EA}" type="pres">
      <dgm:prSet presAssocID="{C185C131-36CB-40B9-B0FF-848BB43330BD}" presName="iconBgRect" presStyleLbl="bgShp" presStyleIdx="1" presStyleCnt="4"/>
      <dgm:spPr/>
    </dgm:pt>
    <dgm:pt modelId="{8C7BDCF6-258F-4BE2-B3D3-88AE5130F9DA}" type="pres">
      <dgm:prSet presAssocID="{C185C131-36CB-40B9-B0FF-848BB43330B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55458D32-8205-4AF0-B2FF-E4F7182E7D86}" type="pres">
      <dgm:prSet presAssocID="{C185C131-36CB-40B9-B0FF-848BB43330BD}" presName="spaceRect" presStyleCnt="0"/>
      <dgm:spPr/>
    </dgm:pt>
    <dgm:pt modelId="{15184541-AF8E-466F-96DB-715F7DEAA343}" type="pres">
      <dgm:prSet presAssocID="{C185C131-36CB-40B9-B0FF-848BB43330BD}" presName="textRect" presStyleLbl="revTx" presStyleIdx="1" presStyleCnt="4">
        <dgm:presLayoutVars>
          <dgm:chMax val="1"/>
          <dgm:chPref val="1"/>
        </dgm:presLayoutVars>
      </dgm:prSet>
      <dgm:spPr/>
    </dgm:pt>
    <dgm:pt modelId="{47D19256-2B0B-48F7-B6CD-DC2F227A97AA}" type="pres">
      <dgm:prSet presAssocID="{21CEF0DB-09FC-43AA-A3EE-9190ED160C29}" presName="sibTrans" presStyleLbl="sibTrans2D1" presStyleIdx="0" presStyleCnt="0"/>
      <dgm:spPr/>
    </dgm:pt>
    <dgm:pt modelId="{96542B4D-EB02-47F2-96B5-E046619E5E1E}" type="pres">
      <dgm:prSet presAssocID="{8D2EB7BD-E6F9-4E14-8073-D2AF3FEEDB6A}" presName="compNode" presStyleCnt="0"/>
      <dgm:spPr/>
    </dgm:pt>
    <dgm:pt modelId="{B569B39C-B089-4EDC-A4CE-3EE11D053A6D}" type="pres">
      <dgm:prSet presAssocID="{8D2EB7BD-E6F9-4E14-8073-D2AF3FEEDB6A}" presName="iconBgRect" presStyleLbl="bgShp" presStyleIdx="2" presStyleCnt="4"/>
      <dgm:spPr/>
    </dgm:pt>
    <dgm:pt modelId="{413D4A47-13AA-461E-AA70-A1562F95445F}" type="pres">
      <dgm:prSet presAssocID="{8D2EB7BD-E6F9-4E14-8073-D2AF3FEEDB6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35D7D6D4-5B11-4BCB-AEB8-4049AF3D86F8}" type="pres">
      <dgm:prSet presAssocID="{8D2EB7BD-E6F9-4E14-8073-D2AF3FEEDB6A}" presName="spaceRect" presStyleCnt="0"/>
      <dgm:spPr/>
    </dgm:pt>
    <dgm:pt modelId="{3DA4C9CF-793F-4FF5-A43E-8131A455535B}" type="pres">
      <dgm:prSet presAssocID="{8D2EB7BD-E6F9-4E14-8073-D2AF3FEEDB6A}" presName="textRect" presStyleLbl="revTx" presStyleIdx="2" presStyleCnt="4">
        <dgm:presLayoutVars>
          <dgm:chMax val="1"/>
          <dgm:chPref val="1"/>
        </dgm:presLayoutVars>
      </dgm:prSet>
      <dgm:spPr/>
    </dgm:pt>
    <dgm:pt modelId="{474F49C8-819F-49BA-B00E-8411526B640C}" type="pres">
      <dgm:prSet presAssocID="{87B70F69-B114-400E-8C41-94DBA3553F6E}" presName="sibTrans" presStyleLbl="sibTrans2D1" presStyleIdx="0" presStyleCnt="0"/>
      <dgm:spPr/>
    </dgm:pt>
    <dgm:pt modelId="{ABE96BE3-D31D-41E9-80CE-F6BD17A6FCAA}" type="pres">
      <dgm:prSet presAssocID="{D86DECB6-BC96-4B9D-98E1-254833747B7B}" presName="compNode" presStyleCnt="0"/>
      <dgm:spPr/>
    </dgm:pt>
    <dgm:pt modelId="{4A0660D2-F162-4706-99E2-6C805A500B38}" type="pres">
      <dgm:prSet presAssocID="{D86DECB6-BC96-4B9D-98E1-254833747B7B}" presName="iconBgRect" presStyleLbl="bgShp" presStyleIdx="3" presStyleCnt="4"/>
      <dgm:spPr/>
    </dgm:pt>
    <dgm:pt modelId="{0F4B60F4-72C4-413C-9D92-7D7E25D6F57E}" type="pres">
      <dgm:prSet presAssocID="{D86DECB6-BC96-4B9D-98E1-254833747B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D1B409C9-190F-4911-963F-2199EF666F54}" type="pres">
      <dgm:prSet presAssocID="{D86DECB6-BC96-4B9D-98E1-254833747B7B}" presName="spaceRect" presStyleCnt="0"/>
      <dgm:spPr/>
    </dgm:pt>
    <dgm:pt modelId="{B58094FE-8D52-4C9D-866E-D1AFA535E208}" type="pres">
      <dgm:prSet presAssocID="{D86DECB6-BC96-4B9D-98E1-254833747B7B}" presName="textRect" presStyleLbl="revTx" presStyleIdx="3" presStyleCnt="4">
        <dgm:presLayoutVars>
          <dgm:chMax val="1"/>
          <dgm:chPref val="1"/>
        </dgm:presLayoutVars>
      </dgm:prSet>
      <dgm:spPr/>
    </dgm:pt>
  </dgm:ptLst>
  <dgm:cxnLst>
    <dgm:cxn modelId="{91B2A12D-3FCC-40E7-B14E-1DC8CEE4346A}" type="presOf" srcId="{A1DA72B9-DF8F-426D-B98F-E3A3D0E8425A}" destId="{B6555377-902D-4959-B3AE-FAAF6E9FEE4D}" srcOrd="0" destOrd="0" presId="urn:microsoft.com/office/officeart/2018/2/layout/IconCircleList"/>
    <dgm:cxn modelId="{4B6FB738-829C-40AE-9246-466BD180FFCF}" srcId="{A1DA72B9-DF8F-426D-B98F-E3A3D0E8425A}" destId="{C185C131-36CB-40B9-B0FF-848BB43330BD}" srcOrd="1" destOrd="0" parTransId="{3195A054-F7B4-413F-93BE-1EB044E4F5BE}" sibTransId="{21CEF0DB-09FC-43AA-A3EE-9190ED160C29}"/>
    <dgm:cxn modelId="{0B8F236C-2BF6-4FDC-A20B-41B5A7DFF664}" type="presOf" srcId="{21CEF0DB-09FC-43AA-A3EE-9190ED160C29}" destId="{47D19256-2B0B-48F7-B6CD-DC2F227A97AA}" srcOrd="0" destOrd="0" presId="urn:microsoft.com/office/officeart/2018/2/layout/IconCircleList"/>
    <dgm:cxn modelId="{74633485-A1F8-485C-857B-60A772BDBE28}" srcId="{A1DA72B9-DF8F-426D-B98F-E3A3D0E8425A}" destId="{ED201199-FB96-423B-8B17-FF4105867182}" srcOrd="0" destOrd="0" parTransId="{3EDE2100-2B78-4607-8ED0-B970AAE6753F}" sibTransId="{3A407BA9-E264-4532-AAF2-1FA4A45DEE8F}"/>
    <dgm:cxn modelId="{F8E42996-5A8C-4AF3-A7C4-DC5A5860EA45}" type="presOf" srcId="{87B70F69-B114-400E-8C41-94DBA3553F6E}" destId="{474F49C8-819F-49BA-B00E-8411526B640C}" srcOrd="0" destOrd="0" presId="urn:microsoft.com/office/officeart/2018/2/layout/IconCircleList"/>
    <dgm:cxn modelId="{43DF4796-8C55-4A82-BE7B-C88FFCFF1133}" type="presOf" srcId="{D86DECB6-BC96-4B9D-98E1-254833747B7B}" destId="{B58094FE-8D52-4C9D-866E-D1AFA535E208}" srcOrd="0" destOrd="0" presId="urn:microsoft.com/office/officeart/2018/2/layout/IconCircleList"/>
    <dgm:cxn modelId="{8B434A97-E7FE-4811-9B8C-191205581E69}" type="presOf" srcId="{C185C131-36CB-40B9-B0FF-848BB43330BD}" destId="{15184541-AF8E-466F-96DB-715F7DEAA343}" srcOrd="0" destOrd="0" presId="urn:microsoft.com/office/officeart/2018/2/layout/IconCircleList"/>
    <dgm:cxn modelId="{A13CD09B-211E-4020-AF07-D4E56509EBEA}" srcId="{A1DA72B9-DF8F-426D-B98F-E3A3D0E8425A}" destId="{D86DECB6-BC96-4B9D-98E1-254833747B7B}" srcOrd="3" destOrd="0" parTransId="{E5290DB8-D582-416B-B169-C58AC2833824}" sibTransId="{CD6D4EA9-DC57-44B1-9016-C2425AF9CEAF}"/>
    <dgm:cxn modelId="{D245F79B-DD6A-4EEE-90E8-A1F3EDCB17DD}" type="presOf" srcId="{3A407BA9-E264-4532-AAF2-1FA4A45DEE8F}" destId="{3A5C82CA-2F51-4161-B396-7BD4AB9ED08E}" srcOrd="0" destOrd="0" presId="urn:microsoft.com/office/officeart/2018/2/layout/IconCircleList"/>
    <dgm:cxn modelId="{F41B35AE-087B-4D64-B227-5BE03E642337}" srcId="{A1DA72B9-DF8F-426D-B98F-E3A3D0E8425A}" destId="{8D2EB7BD-E6F9-4E14-8073-D2AF3FEEDB6A}" srcOrd="2" destOrd="0" parTransId="{7DB38A1E-9956-4CA4-ADFC-A8C19A3832AF}" sibTransId="{87B70F69-B114-400E-8C41-94DBA3553F6E}"/>
    <dgm:cxn modelId="{F07DF7CF-F2E2-47A9-BDD2-35B31D77D7E1}" type="presOf" srcId="{ED201199-FB96-423B-8B17-FF4105867182}" destId="{A76DFC81-5220-4839-A617-D74BC1DA188A}" srcOrd="0" destOrd="0" presId="urn:microsoft.com/office/officeart/2018/2/layout/IconCircleList"/>
    <dgm:cxn modelId="{680F0BE1-A549-4FE4-A21E-C67F5716DA19}" type="presOf" srcId="{8D2EB7BD-E6F9-4E14-8073-D2AF3FEEDB6A}" destId="{3DA4C9CF-793F-4FF5-A43E-8131A455535B}" srcOrd="0" destOrd="0" presId="urn:microsoft.com/office/officeart/2018/2/layout/IconCircleList"/>
    <dgm:cxn modelId="{86B9A42D-857C-42C5-B6F8-B702C5DA6FED}" type="presParOf" srcId="{B6555377-902D-4959-B3AE-FAAF6E9FEE4D}" destId="{CEE3DF98-3D44-446C-8B88-858BAD33E1ED}" srcOrd="0" destOrd="0" presId="urn:microsoft.com/office/officeart/2018/2/layout/IconCircleList"/>
    <dgm:cxn modelId="{6CAC2BB0-0886-480A-8831-C91AEA24F8F7}" type="presParOf" srcId="{CEE3DF98-3D44-446C-8B88-858BAD33E1ED}" destId="{DD95AA53-AED6-45B3-918C-55CEB330FCF1}" srcOrd="0" destOrd="0" presId="urn:microsoft.com/office/officeart/2018/2/layout/IconCircleList"/>
    <dgm:cxn modelId="{BFBE508C-FD28-4AD1-8CE1-DD4F957EBB71}" type="presParOf" srcId="{DD95AA53-AED6-45B3-918C-55CEB330FCF1}" destId="{73D2C61F-E8F6-48B5-AFCA-DB0FBEBF8D74}" srcOrd="0" destOrd="0" presId="urn:microsoft.com/office/officeart/2018/2/layout/IconCircleList"/>
    <dgm:cxn modelId="{D513F0BF-A6AD-434A-8DD9-66AD057F8A77}" type="presParOf" srcId="{DD95AA53-AED6-45B3-918C-55CEB330FCF1}" destId="{A8B03B39-51A9-4005-9D60-F15B771C496B}" srcOrd="1" destOrd="0" presId="urn:microsoft.com/office/officeart/2018/2/layout/IconCircleList"/>
    <dgm:cxn modelId="{B37F84FD-DB57-4095-83E9-265F497C2BEE}" type="presParOf" srcId="{DD95AA53-AED6-45B3-918C-55CEB330FCF1}" destId="{DC3959BD-2BD9-4B79-88E6-9FD3C367FB8B}" srcOrd="2" destOrd="0" presId="urn:microsoft.com/office/officeart/2018/2/layout/IconCircleList"/>
    <dgm:cxn modelId="{CF77475D-1CA7-43C3-9E3F-9D6725E6964E}" type="presParOf" srcId="{DD95AA53-AED6-45B3-918C-55CEB330FCF1}" destId="{A76DFC81-5220-4839-A617-D74BC1DA188A}" srcOrd="3" destOrd="0" presId="urn:microsoft.com/office/officeart/2018/2/layout/IconCircleList"/>
    <dgm:cxn modelId="{753F7A77-64AF-4135-835F-161F09672A56}" type="presParOf" srcId="{CEE3DF98-3D44-446C-8B88-858BAD33E1ED}" destId="{3A5C82CA-2F51-4161-B396-7BD4AB9ED08E}" srcOrd="1" destOrd="0" presId="urn:microsoft.com/office/officeart/2018/2/layout/IconCircleList"/>
    <dgm:cxn modelId="{1F706A56-23F2-4C81-9EC7-E41E1FA638CE}" type="presParOf" srcId="{CEE3DF98-3D44-446C-8B88-858BAD33E1ED}" destId="{F42F6C55-BDF3-4CA8-832D-F7B1E9E2C825}" srcOrd="2" destOrd="0" presId="urn:microsoft.com/office/officeart/2018/2/layout/IconCircleList"/>
    <dgm:cxn modelId="{35BFEA46-4757-42A1-92E1-1B5F6EEF94A0}" type="presParOf" srcId="{F42F6C55-BDF3-4CA8-832D-F7B1E9E2C825}" destId="{5126CA66-79AD-49CE-9214-99AC6CD363EA}" srcOrd="0" destOrd="0" presId="urn:microsoft.com/office/officeart/2018/2/layout/IconCircleList"/>
    <dgm:cxn modelId="{8FDD9CA7-11CB-4475-A625-CED46B0B0212}" type="presParOf" srcId="{F42F6C55-BDF3-4CA8-832D-F7B1E9E2C825}" destId="{8C7BDCF6-258F-4BE2-B3D3-88AE5130F9DA}" srcOrd="1" destOrd="0" presId="urn:microsoft.com/office/officeart/2018/2/layout/IconCircleList"/>
    <dgm:cxn modelId="{9D85F653-727B-425B-868F-5FFDA25682BF}" type="presParOf" srcId="{F42F6C55-BDF3-4CA8-832D-F7B1E9E2C825}" destId="{55458D32-8205-4AF0-B2FF-E4F7182E7D86}" srcOrd="2" destOrd="0" presId="urn:microsoft.com/office/officeart/2018/2/layout/IconCircleList"/>
    <dgm:cxn modelId="{3DA12AF5-854B-4C6D-AD1D-36D0363B7B52}" type="presParOf" srcId="{F42F6C55-BDF3-4CA8-832D-F7B1E9E2C825}" destId="{15184541-AF8E-466F-96DB-715F7DEAA343}" srcOrd="3" destOrd="0" presId="urn:microsoft.com/office/officeart/2018/2/layout/IconCircleList"/>
    <dgm:cxn modelId="{916AB94E-A8A6-49F7-A0BF-E5546D85406A}" type="presParOf" srcId="{CEE3DF98-3D44-446C-8B88-858BAD33E1ED}" destId="{47D19256-2B0B-48F7-B6CD-DC2F227A97AA}" srcOrd="3" destOrd="0" presId="urn:microsoft.com/office/officeart/2018/2/layout/IconCircleList"/>
    <dgm:cxn modelId="{EC60B6CE-3661-4FA5-A09C-DA97D3EA562A}" type="presParOf" srcId="{CEE3DF98-3D44-446C-8B88-858BAD33E1ED}" destId="{96542B4D-EB02-47F2-96B5-E046619E5E1E}" srcOrd="4" destOrd="0" presId="urn:microsoft.com/office/officeart/2018/2/layout/IconCircleList"/>
    <dgm:cxn modelId="{A408BA9E-DB8E-454F-B93B-790A83D21E0A}" type="presParOf" srcId="{96542B4D-EB02-47F2-96B5-E046619E5E1E}" destId="{B569B39C-B089-4EDC-A4CE-3EE11D053A6D}" srcOrd="0" destOrd="0" presId="urn:microsoft.com/office/officeart/2018/2/layout/IconCircleList"/>
    <dgm:cxn modelId="{89D3C657-5C2E-4A98-B460-4F992B8FD7CE}" type="presParOf" srcId="{96542B4D-EB02-47F2-96B5-E046619E5E1E}" destId="{413D4A47-13AA-461E-AA70-A1562F95445F}" srcOrd="1" destOrd="0" presId="urn:microsoft.com/office/officeart/2018/2/layout/IconCircleList"/>
    <dgm:cxn modelId="{4842BF56-40AB-4675-9B92-91CF499993A4}" type="presParOf" srcId="{96542B4D-EB02-47F2-96B5-E046619E5E1E}" destId="{35D7D6D4-5B11-4BCB-AEB8-4049AF3D86F8}" srcOrd="2" destOrd="0" presId="urn:microsoft.com/office/officeart/2018/2/layout/IconCircleList"/>
    <dgm:cxn modelId="{3087C7F3-2CFD-496A-A18B-2B85F27AD819}" type="presParOf" srcId="{96542B4D-EB02-47F2-96B5-E046619E5E1E}" destId="{3DA4C9CF-793F-4FF5-A43E-8131A455535B}" srcOrd="3" destOrd="0" presId="urn:microsoft.com/office/officeart/2018/2/layout/IconCircleList"/>
    <dgm:cxn modelId="{3CC79CAD-C570-42A2-91D1-074BBE3E23AC}" type="presParOf" srcId="{CEE3DF98-3D44-446C-8B88-858BAD33E1ED}" destId="{474F49C8-819F-49BA-B00E-8411526B640C}" srcOrd="5" destOrd="0" presId="urn:microsoft.com/office/officeart/2018/2/layout/IconCircleList"/>
    <dgm:cxn modelId="{609D0760-C08C-4303-91B1-AA8341487114}" type="presParOf" srcId="{CEE3DF98-3D44-446C-8B88-858BAD33E1ED}" destId="{ABE96BE3-D31D-41E9-80CE-F6BD17A6FCAA}" srcOrd="6" destOrd="0" presId="urn:microsoft.com/office/officeart/2018/2/layout/IconCircleList"/>
    <dgm:cxn modelId="{9C57BABC-4CDD-4067-BA33-9F8ED40D14DA}" type="presParOf" srcId="{ABE96BE3-D31D-41E9-80CE-F6BD17A6FCAA}" destId="{4A0660D2-F162-4706-99E2-6C805A500B38}" srcOrd="0" destOrd="0" presId="urn:microsoft.com/office/officeart/2018/2/layout/IconCircleList"/>
    <dgm:cxn modelId="{C3469FC5-9588-4AB8-83B0-BD1C11355C81}" type="presParOf" srcId="{ABE96BE3-D31D-41E9-80CE-F6BD17A6FCAA}" destId="{0F4B60F4-72C4-413C-9D92-7D7E25D6F57E}" srcOrd="1" destOrd="0" presId="urn:microsoft.com/office/officeart/2018/2/layout/IconCircleList"/>
    <dgm:cxn modelId="{7BA6820C-E271-4557-B9DB-99C0E6338745}" type="presParOf" srcId="{ABE96BE3-D31D-41E9-80CE-F6BD17A6FCAA}" destId="{D1B409C9-190F-4911-963F-2199EF666F54}" srcOrd="2" destOrd="0" presId="urn:microsoft.com/office/officeart/2018/2/layout/IconCircleList"/>
    <dgm:cxn modelId="{51F4AF6E-542A-467D-9E27-418FADCDEFEF}" type="presParOf" srcId="{ABE96BE3-D31D-41E9-80CE-F6BD17A6FCAA}" destId="{B58094FE-8D52-4C9D-866E-D1AFA535E20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290CD3-AAAC-431B-B5D5-3072DE7C36B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CE1778F-E011-4CB7-8D4C-A1406ACD2ADF}">
      <dgm:prSet/>
      <dgm:spPr/>
      <dgm:t>
        <a:bodyPr/>
        <a:lstStyle/>
        <a:p>
          <a:r>
            <a:rPr lang="en-IN"/>
            <a:t>The information collected in the primary research have projected that Hilton Hotel involve its employees in risk management process.</a:t>
          </a:r>
          <a:endParaRPr lang="en-US"/>
        </a:p>
      </dgm:t>
    </dgm:pt>
    <dgm:pt modelId="{CBA83C97-AD26-4FC4-BAB2-6B694322201F}" type="parTrans" cxnId="{9EDE417B-3FEA-4ECB-9459-A91CBC45DA85}">
      <dgm:prSet/>
      <dgm:spPr/>
      <dgm:t>
        <a:bodyPr/>
        <a:lstStyle/>
        <a:p>
          <a:endParaRPr lang="en-US"/>
        </a:p>
      </dgm:t>
    </dgm:pt>
    <dgm:pt modelId="{60B2F37D-48D7-4C29-ABCE-54B4AC94BCBC}" type="sibTrans" cxnId="{9EDE417B-3FEA-4ECB-9459-A91CBC45DA85}">
      <dgm:prSet/>
      <dgm:spPr/>
      <dgm:t>
        <a:bodyPr/>
        <a:lstStyle/>
        <a:p>
          <a:endParaRPr lang="en-US"/>
        </a:p>
      </dgm:t>
    </dgm:pt>
    <dgm:pt modelId="{A6152A4D-6341-49AD-924C-FA9292C0A236}">
      <dgm:prSet/>
      <dgm:spPr/>
      <dgm:t>
        <a:bodyPr/>
        <a:lstStyle/>
        <a:p>
          <a:r>
            <a:rPr lang="en-IN"/>
            <a:t>In future company can also involve its employee’s base in risk management functions on a priority basis. </a:t>
          </a:r>
          <a:endParaRPr lang="en-US"/>
        </a:p>
      </dgm:t>
    </dgm:pt>
    <dgm:pt modelId="{00083443-1545-417D-A8F1-E387AE099245}" type="parTrans" cxnId="{0656A115-EEA2-43FB-A066-CDE94FC6472E}">
      <dgm:prSet/>
      <dgm:spPr/>
      <dgm:t>
        <a:bodyPr/>
        <a:lstStyle/>
        <a:p>
          <a:endParaRPr lang="en-US"/>
        </a:p>
      </dgm:t>
    </dgm:pt>
    <dgm:pt modelId="{85229F3E-6ACB-4B3E-83EC-04E890E415F7}" type="sibTrans" cxnId="{0656A115-EEA2-43FB-A066-CDE94FC6472E}">
      <dgm:prSet/>
      <dgm:spPr/>
      <dgm:t>
        <a:bodyPr/>
        <a:lstStyle/>
        <a:p>
          <a:endParaRPr lang="en-US"/>
        </a:p>
      </dgm:t>
    </dgm:pt>
    <dgm:pt modelId="{3C9895DE-3653-4C02-A8A7-582A54F3D151}">
      <dgm:prSet/>
      <dgm:spPr/>
      <dgm:t>
        <a:bodyPr/>
        <a:lstStyle/>
        <a:p>
          <a:r>
            <a:rPr lang="en-IN"/>
            <a:t>Employee involvement in risk management process will provide more direction to Hilton Hotel towards functionalising its different functional activities.</a:t>
          </a:r>
          <a:endParaRPr lang="en-US"/>
        </a:p>
      </dgm:t>
    </dgm:pt>
    <dgm:pt modelId="{10974D39-A464-4610-88A2-79027DF678E1}" type="parTrans" cxnId="{B0229756-6268-4246-82A9-DC33701E6431}">
      <dgm:prSet/>
      <dgm:spPr/>
      <dgm:t>
        <a:bodyPr/>
        <a:lstStyle/>
        <a:p>
          <a:endParaRPr lang="en-US"/>
        </a:p>
      </dgm:t>
    </dgm:pt>
    <dgm:pt modelId="{387D6FF3-EB3B-4681-9F64-9846171C50FA}" type="sibTrans" cxnId="{B0229756-6268-4246-82A9-DC33701E6431}">
      <dgm:prSet/>
      <dgm:spPr/>
      <dgm:t>
        <a:bodyPr/>
        <a:lstStyle/>
        <a:p>
          <a:endParaRPr lang="en-US"/>
        </a:p>
      </dgm:t>
    </dgm:pt>
    <dgm:pt modelId="{B93EAF43-774F-4D95-9EF7-3D26253389BC}">
      <dgm:prSet/>
      <dgm:spPr/>
      <dgm:t>
        <a:bodyPr/>
        <a:lstStyle/>
        <a:p>
          <a:r>
            <a:rPr lang="en-IN"/>
            <a:t>This will also improve the employee interest in the growth and development of organisation.</a:t>
          </a:r>
          <a:endParaRPr lang="en-US"/>
        </a:p>
      </dgm:t>
    </dgm:pt>
    <dgm:pt modelId="{D50754B0-8951-484C-8150-0E20E724065D}" type="parTrans" cxnId="{3AC8FCA0-1730-40E3-9781-7590317C3FCA}">
      <dgm:prSet/>
      <dgm:spPr/>
      <dgm:t>
        <a:bodyPr/>
        <a:lstStyle/>
        <a:p>
          <a:endParaRPr lang="en-US"/>
        </a:p>
      </dgm:t>
    </dgm:pt>
    <dgm:pt modelId="{8812DFE1-1FBE-415C-BB56-D4408ABF9368}" type="sibTrans" cxnId="{3AC8FCA0-1730-40E3-9781-7590317C3FCA}">
      <dgm:prSet/>
      <dgm:spPr/>
      <dgm:t>
        <a:bodyPr/>
        <a:lstStyle/>
        <a:p>
          <a:endParaRPr lang="en-US"/>
        </a:p>
      </dgm:t>
    </dgm:pt>
    <dgm:pt modelId="{0800545F-0663-41F1-B10E-39B6897F83D4}" type="pres">
      <dgm:prSet presAssocID="{98290CD3-AAAC-431B-B5D5-3072DE7C36BA}" presName="root" presStyleCnt="0">
        <dgm:presLayoutVars>
          <dgm:dir/>
          <dgm:resizeHandles val="exact"/>
        </dgm:presLayoutVars>
      </dgm:prSet>
      <dgm:spPr/>
    </dgm:pt>
    <dgm:pt modelId="{568A6D51-D745-4FF4-B978-620B9B4CAF9F}" type="pres">
      <dgm:prSet presAssocID="{ECE1778F-E011-4CB7-8D4C-A1406ACD2ADF}" presName="compNode" presStyleCnt="0"/>
      <dgm:spPr/>
    </dgm:pt>
    <dgm:pt modelId="{6E9C1A1A-DB2D-447E-A4C9-02C84B7DA042}" type="pres">
      <dgm:prSet presAssocID="{ECE1778F-E011-4CB7-8D4C-A1406ACD2A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EB01D53D-EAD5-4E83-9929-D545B2544D44}" type="pres">
      <dgm:prSet presAssocID="{ECE1778F-E011-4CB7-8D4C-A1406ACD2ADF}" presName="spaceRect" presStyleCnt="0"/>
      <dgm:spPr/>
    </dgm:pt>
    <dgm:pt modelId="{F71AA7F8-F1DD-4B4E-93CB-0F9F69875F6F}" type="pres">
      <dgm:prSet presAssocID="{ECE1778F-E011-4CB7-8D4C-A1406ACD2ADF}" presName="textRect" presStyleLbl="revTx" presStyleIdx="0" presStyleCnt="4">
        <dgm:presLayoutVars>
          <dgm:chMax val="1"/>
          <dgm:chPref val="1"/>
        </dgm:presLayoutVars>
      </dgm:prSet>
      <dgm:spPr/>
    </dgm:pt>
    <dgm:pt modelId="{FD49A8BE-5013-4765-9ABC-B673B2C9C146}" type="pres">
      <dgm:prSet presAssocID="{60B2F37D-48D7-4C29-ABCE-54B4AC94BCBC}" presName="sibTrans" presStyleCnt="0"/>
      <dgm:spPr/>
    </dgm:pt>
    <dgm:pt modelId="{1B660ACF-0D16-4785-A88E-B1791F8E7570}" type="pres">
      <dgm:prSet presAssocID="{A6152A4D-6341-49AD-924C-FA9292C0A236}" presName="compNode" presStyleCnt="0"/>
      <dgm:spPr/>
    </dgm:pt>
    <dgm:pt modelId="{7148FC0E-15AC-4462-955D-733BDE1A3CF4}" type="pres">
      <dgm:prSet presAssocID="{A6152A4D-6341-49AD-924C-FA9292C0A23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07F8ED41-23E2-408F-B039-ABF0BBC9DBE1}" type="pres">
      <dgm:prSet presAssocID="{A6152A4D-6341-49AD-924C-FA9292C0A236}" presName="spaceRect" presStyleCnt="0"/>
      <dgm:spPr/>
    </dgm:pt>
    <dgm:pt modelId="{D36DF4FA-7BE7-42F5-9612-7D22D6570EC2}" type="pres">
      <dgm:prSet presAssocID="{A6152A4D-6341-49AD-924C-FA9292C0A236}" presName="textRect" presStyleLbl="revTx" presStyleIdx="1" presStyleCnt="4">
        <dgm:presLayoutVars>
          <dgm:chMax val="1"/>
          <dgm:chPref val="1"/>
        </dgm:presLayoutVars>
      </dgm:prSet>
      <dgm:spPr/>
    </dgm:pt>
    <dgm:pt modelId="{F32285ED-B0EA-49AC-AE8B-968C6015C89C}" type="pres">
      <dgm:prSet presAssocID="{85229F3E-6ACB-4B3E-83EC-04E890E415F7}" presName="sibTrans" presStyleCnt="0"/>
      <dgm:spPr/>
    </dgm:pt>
    <dgm:pt modelId="{2A6D6265-AE0E-46DF-8B72-E18E64DD2410}" type="pres">
      <dgm:prSet presAssocID="{3C9895DE-3653-4C02-A8A7-582A54F3D151}" presName="compNode" presStyleCnt="0"/>
      <dgm:spPr/>
    </dgm:pt>
    <dgm:pt modelId="{F7F21D5E-B60F-41EC-87B5-2D824F502851}" type="pres">
      <dgm:prSet presAssocID="{3C9895DE-3653-4C02-A8A7-582A54F3D15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1BD66FB0-9F68-46DA-8D43-5790ADAAA0D6}" type="pres">
      <dgm:prSet presAssocID="{3C9895DE-3653-4C02-A8A7-582A54F3D151}" presName="spaceRect" presStyleCnt="0"/>
      <dgm:spPr/>
    </dgm:pt>
    <dgm:pt modelId="{046C6805-1B62-46A3-A503-BD8A4068ECC9}" type="pres">
      <dgm:prSet presAssocID="{3C9895DE-3653-4C02-A8A7-582A54F3D151}" presName="textRect" presStyleLbl="revTx" presStyleIdx="2" presStyleCnt="4">
        <dgm:presLayoutVars>
          <dgm:chMax val="1"/>
          <dgm:chPref val="1"/>
        </dgm:presLayoutVars>
      </dgm:prSet>
      <dgm:spPr/>
    </dgm:pt>
    <dgm:pt modelId="{5801FF77-B1C2-409B-AF2A-FD7E9A5C1B66}" type="pres">
      <dgm:prSet presAssocID="{387D6FF3-EB3B-4681-9F64-9846171C50FA}" presName="sibTrans" presStyleCnt="0"/>
      <dgm:spPr/>
    </dgm:pt>
    <dgm:pt modelId="{A9C6ED23-3CB7-48E7-AEDC-4BB51927304B}" type="pres">
      <dgm:prSet presAssocID="{B93EAF43-774F-4D95-9EF7-3D26253389BC}" presName="compNode" presStyleCnt="0"/>
      <dgm:spPr/>
    </dgm:pt>
    <dgm:pt modelId="{DD3997F1-0B6C-4410-A225-ADA24A380257}" type="pres">
      <dgm:prSet presAssocID="{B93EAF43-774F-4D95-9EF7-3D26253389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8439BCF1-6DEB-457C-9B48-29A80D4DDE99}" type="pres">
      <dgm:prSet presAssocID="{B93EAF43-774F-4D95-9EF7-3D26253389BC}" presName="spaceRect" presStyleCnt="0"/>
      <dgm:spPr/>
    </dgm:pt>
    <dgm:pt modelId="{97468EF4-0464-44B9-B511-1F7A1E937635}" type="pres">
      <dgm:prSet presAssocID="{B93EAF43-774F-4D95-9EF7-3D26253389BC}" presName="textRect" presStyleLbl="revTx" presStyleIdx="3" presStyleCnt="4">
        <dgm:presLayoutVars>
          <dgm:chMax val="1"/>
          <dgm:chPref val="1"/>
        </dgm:presLayoutVars>
      </dgm:prSet>
      <dgm:spPr/>
    </dgm:pt>
  </dgm:ptLst>
  <dgm:cxnLst>
    <dgm:cxn modelId="{0656A115-EEA2-43FB-A066-CDE94FC6472E}" srcId="{98290CD3-AAAC-431B-B5D5-3072DE7C36BA}" destId="{A6152A4D-6341-49AD-924C-FA9292C0A236}" srcOrd="1" destOrd="0" parTransId="{00083443-1545-417D-A8F1-E387AE099245}" sibTransId="{85229F3E-6ACB-4B3E-83EC-04E890E415F7}"/>
    <dgm:cxn modelId="{0D33C21F-E16F-47E1-9108-FE4334D39A99}" type="presOf" srcId="{ECE1778F-E011-4CB7-8D4C-A1406ACD2ADF}" destId="{F71AA7F8-F1DD-4B4E-93CB-0F9F69875F6F}" srcOrd="0" destOrd="0" presId="urn:microsoft.com/office/officeart/2018/2/layout/IconLabelList"/>
    <dgm:cxn modelId="{EE4DDD24-B956-486C-998F-A1EA964627CB}" type="presOf" srcId="{A6152A4D-6341-49AD-924C-FA9292C0A236}" destId="{D36DF4FA-7BE7-42F5-9612-7D22D6570EC2}" srcOrd="0" destOrd="0" presId="urn:microsoft.com/office/officeart/2018/2/layout/IconLabelList"/>
    <dgm:cxn modelId="{49577248-BCAB-4351-988F-F9BF4AB9168C}" type="presOf" srcId="{3C9895DE-3653-4C02-A8A7-582A54F3D151}" destId="{046C6805-1B62-46A3-A503-BD8A4068ECC9}" srcOrd="0" destOrd="0" presId="urn:microsoft.com/office/officeart/2018/2/layout/IconLabelList"/>
    <dgm:cxn modelId="{D155F969-7E3B-4762-9B9C-428D2E071C3D}" type="presOf" srcId="{98290CD3-AAAC-431B-B5D5-3072DE7C36BA}" destId="{0800545F-0663-41F1-B10E-39B6897F83D4}" srcOrd="0" destOrd="0" presId="urn:microsoft.com/office/officeart/2018/2/layout/IconLabelList"/>
    <dgm:cxn modelId="{B0229756-6268-4246-82A9-DC33701E6431}" srcId="{98290CD3-AAAC-431B-B5D5-3072DE7C36BA}" destId="{3C9895DE-3653-4C02-A8A7-582A54F3D151}" srcOrd="2" destOrd="0" parTransId="{10974D39-A464-4610-88A2-79027DF678E1}" sibTransId="{387D6FF3-EB3B-4681-9F64-9846171C50FA}"/>
    <dgm:cxn modelId="{9EDE417B-3FEA-4ECB-9459-A91CBC45DA85}" srcId="{98290CD3-AAAC-431B-B5D5-3072DE7C36BA}" destId="{ECE1778F-E011-4CB7-8D4C-A1406ACD2ADF}" srcOrd="0" destOrd="0" parTransId="{CBA83C97-AD26-4FC4-BAB2-6B694322201F}" sibTransId="{60B2F37D-48D7-4C29-ABCE-54B4AC94BCBC}"/>
    <dgm:cxn modelId="{7E390089-31CB-45C6-BAF0-C84A329ABB58}" type="presOf" srcId="{B93EAF43-774F-4D95-9EF7-3D26253389BC}" destId="{97468EF4-0464-44B9-B511-1F7A1E937635}" srcOrd="0" destOrd="0" presId="urn:microsoft.com/office/officeart/2018/2/layout/IconLabelList"/>
    <dgm:cxn modelId="{3AC8FCA0-1730-40E3-9781-7590317C3FCA}" srcId="{98290CD3-AAAC-431B-B5D5-3072DE7C36BA}" destId="{B93EAF43-774F-4D95-9EF7-3D26253389BC}" srcOrd="3" destOrd="0" parTransId="{D50754B0-8951-484C-8150-0E20E724065D}" sibTransId="{8812DFE1-1FBE-415C-BB56-D4408ABF9368}"/>
    <dgm:cxn modelId="{AE9E5DDC-E9B2-4EF8-9D50-E22CC0624774}" type="presParOf" srcId="{0800545F-0663-41F1-B10E-39B6897F83D4}" destId="{568A6D51-D745-4FF4-B978-620B9B4CAF9F}" srcOrd="0" destOrd="0" presId="urn:microsoft.com/office/officeart/2018/2/layout/IconLabelList"/>
    <dgm:cxn modelId="{C5550855-6645-4803-85DF-85A29BE1655A}" type="presParOf" srcId="{568A6D51-D745-4FF4-B978-620B9B4CAF9F}" destId="{6E9C1A1A-DB2D-447E-A4C9-02C84B7DA042}" srcOrd="0" destOrd="0" presId="urn:microsoft.com/office/officeart/2018/2/layout/IconLabelList"/>
    <dgm:cxn modelId="{0FE83F30-B287-4BF5-B843-219DAA7C262F}" type="presParOf" srcId="{568A6D51-D745-4FF4-B978-620B9B4CAF9F}" destId="{EB01D53D-EAD5-4E83-9929-D545B2544D44}" srcOrd="1" destOrd="0" presId="urn:microsoft.com/office/officeart/2018/2/layout/IconLabelList"/>
    <dgm:cxn modelId="{EBC85609-2958-488B-8F18-8078317BB8E7}" type="presParOf" srcId="{568A6D51-D745-4FF4-B978-620B9B4CAF9F}" destId="{F71AA7F8-F1DD-4B4E-93CB-0F9F69875F6F}" srcOrd="2" destOrd="0" presId="urn:microsoft.com/office/officeart/2018/2/layout/IconLabelList"/>
    <dgm:cxn modelId="{FE5C8758-372A-4BD5-8E8D-83F29080D7AA}" type="presParOf" srcId="{0800545F-0663-41F1-B10E-39B6897F83D4}" destId="{FD49A8BE-5013-4765-9ABC-B673B2C9C146}" srcOrd="1" destOrd="0" presId="urn:microsoft.com/office/officeart/2018/2/layout/IconLabelList"/>
    <dgm:cxn modelId="{116CE9D8-A965-4259-8F83-5A0B15D61BDF}" type="presParOf" srcId="{0800545F-0663-41F1-B10E-39B6897F83D4}" destId="{1B660ACF-0D16-4785-A88E-B1791F8E7570}" srcOrd="2" destOrd="0" presId="urn:microsoft.com/office/officeart/2018/2/layout/IconLabelList"/>
    <dgm:cxn modelId="{4B351661-1629-4832-A8C4-DB95BB52951B}" type="presParOf" srcId="{1B660ACF-0D16-4785-A88E-B1791F8E7570}" destId="{7148FC0E-15AC-4462-955D-733BDE1A3CF4}" srcOrd="0" destOrd="0" presId="urn:microsoft.com/office/officeart/2018/2/layout/IconLabelList"/>
    <dgm:cxn modelId="{07199433-8468-44DD-A30A-3B68FE3BFFD6}" type="presParOf" srcId="{1B660ACF-0D16-4785-A88E-B1791F8E7570}" destId="{07F8ED41-23E2-408F-B039-ABF0BBC9DBE1}" srcOrd="1" destOrd="0" presId="urn:microsoft.com/office/officeart/2018/2/layout/IconLabelList"/>
    <dgm:cxn modelId="{D662C187-3AFE-4A43-8877-75682B6A09B0}" type="presParOf" srcId="{1B660ACF-0D16-4785-A88E-B1791F8E7570}" destId="{D36DF4FA-7BE7-42F5-9612-7D22D6570EC2}" srcOrd="2" destOrd="0" presId="urn:microsoft.com/office/officeart/2018/2/layout/IconLabelList"/>
    <dgm:cxn modelId="{C54795B2-F27A-4A78-AB5D-AC440582F7F7}" type="presParOf" srcId="{0800545F-0663-41F1-B10E-39B6897F83D4}" destId="{F32285ED-B0EA-49AC-AE8B-968C6015C89C}" srcOrd="3" destOrd="0" presId="urn:microsoft.com/office/officeart/2018/2/layout/IconLabelList"/>
    <dgm:cxn modelId="{C75F2830-78A0-4AFC-8E48-5F2144570A13}" type="presParOf" srcId="{0800545F-0663-41F1-B10E-39B6897F83D4}" destId="{2A6D6265-AE0E-46DF-8B72-E18E64DD2410}" srcOrd="4" destOrd="0" presId="urn:microsoft.com/office/officeart/2018/2/layout/IconLabelList"/>
    <dgm:cxn modelId="{3882BA58-1CEE-40A7-AD6F-FD9868BEAB56}" type="presParOf" srcId="{2A6D6265-AE0E-46DF-8B72-E18E64DD2410}" destId="{F7F21D5E-B60F-41EC-87B5-2D824F502851}" srcOrd="0" destOrd="0" presId="urn:microsoft.com/office/officeart/2018/2/layout/IconLabelList"/>
    <dgm:cxn modelId="{49258E90-94E4-469A-BC4D-45E0A2A4F794}" type="presParOf" srcId="{2A6D6265-AE0E-46DF-8B72-E18E64DD2410}" destId="{1BD66FB0-9F68-46DA-8D43-5790ADAAA0D6}" srcOrd="1" destOrd="0" presId="urn:microsoft.com/office/officeart/2018/2/layout/IconLabelList"/>
    <dgm:cxn modelId="{5452FC8B-0529-4FEB-96B0-A0CD455BEAC1}" type="presParOf" srcId="{2A6D6265-AE0E-46DF-8B72-E18E64DD2410}" destId="{046C6805-1B62-46A3-A503-BD8A4068ECC9}" srcOrd="2" destOrd="0" presId="urn:microsoft.com/office/officeart/2018/2/layout/IconLabelList"/>
    <dgm:cxn modelId="{BF8D831C-C083-44A0-AE27-94C87A770F79}" type="presParOf" srcId="{0800545F-0663-41F1-B10E-39B6897F83D4}" destId="{5801FF77-B1C2-409B-AF2A-FD7E9A5C1B66}" srcOrd="5" destOrd="0" presId="urn:microsoft.com/office/officeart/2018/2/layout/IconLabelList"/>
    <dgm:cxn modelId="{DC0D1008-3971-4FA7-BB8D-B5C67CF57FED}" type="presParOf" srcId="{0800545F-0663-41F1-B10E-39B6897F83D4}" destId="{A9C6ED23-3CB7-48E7-AEDC-4BB51927304B}" srcOrd="6" destOrd="0" presId="urn:microsoft.com/office/officeart/2018/2/layout/IconLabelList"/>
    <dgm:cxn modelId="{3121DFB8-3E4E-479E-8CAC-C1A197E3805B}" type="presParOf" srcId="{A9C6ED23-3CB7-48E7-AEDC-4BB51927304B}" destId="{DD3997F1-0B6C-4410-A225-ADA24A380257}" srcOrd="0" destOrd="0" presId="urn:microsoft.com/office/officeart/2018/2/layout/IconLabelList"/>
    <dgm:cxn modelId="{2CD9910F-B762-4032-9F4D-ABF744165F4A}" type="presParOf" srcId="{A9C6ED23-3CB7-48E7-AEDC-4BB51927304B}" destId="{8439BCF1-6DEB-457C-9B48-29A80D4DDE99}" srcOrd="1" destOrd="0" presId="urn:microsoft.com/office/officeart/2018/2/layout/IconLabelList"/>
    <dgm:cxn modelId="{270CABDE-66DF-4028-A872-CB7743AE0C2F}" type="presParOf" srcId="{A9C6ED23-3CB7-48E7-AEDC-4BB51927304B}" destId="{97468EF4-0464-44B9-B511-1F7A1E93763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D3C873-8CE1-489B-AF9A-A968D8F8B5D5}"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984D9FED-23D8-4785-B43B-5CB8751EEDB2}">
      <dgm:prSet/>
      <dgm:spPr/>
      <dgm:t>
        <a:bodyPr/>
        <a:lstStyle/>
        <a:p>
          <a:r>
            <a:rPr lang="en-IN"/>
            <a:t>Primary research is always a reliable approach to conduct the market research.</a:t>
          </a:r>
          <a:endParaRPr lang="en-US"/>
        </a:p>
      </dgm:t>
    </dgm:pt>
    <dgm:pt modelId="{306F0D9C-9A46-4388-B102-4974C836323C}" type="parTrans" cxnId="{9EFD561E-6E3D-40E6-BAE0-A82E4579FDAE}">
      <dgm:prSet/>
      <dgm:spPr/>
      <dgm:t>
        <a:bodyPr/>
        <a:lstStyle/>
        <a:p>
          <a:endParaRPr lang="en-US"/>
        </a:p>
      </dgm:t>
    </dgm:pt>
    <dgm:pt modelId="{36432D7A-1165-4DC3-8821-DCBDCDCF36D7}" type="sibTrans" cxnId="{9EFD561E-6E3D-40E6-BAE0-A82E4579FDAE}">
      <dgm:prSet/>
      <dgm:spPr/>
      <dgm:t>
        <a:bodyPr/>
        <a:lstStyle/>
        <a:p>
          <a:endParaRPr lang="en-US"/>
        </a:p>
      </dgm:t>
    </dgm:pt>
    <dgm:pt modelId="{0A8C63E8-C8D2-4BA5-87B4-2868FE7A2C78}">
      <dgm:prSet/>
      <dgm:spPr/>
      <dgm:t>
        <a:bodyPr/>
        <a:lstStyle/>
        <a:p>
          <a:r>
            <a:rPr lang="en-IN"/>
            <a:t>This research support researcher in collecting the actual information without any modification in the information collected.</a:t>
          </a:r>
          <a:endParaRPr lang="en-US"/>
        </a:p>
      </dgm:t>
    </dgm:pt>
    <dgm:pt modelId="{F569872F-CF01-483E-975E-FA223B928076}" type="parTrans" cxnId="{28B0938C-E101-4FF7-ADB9-89B826034697}">
      <dgm:prSet/>
      <dgm:spPr/>
      <dgm:t>
        <a:bodyPr/>
        <a:lstStyle/>
        <a:p>
          <a:endParaRPr lang="en-US"/>
        </a:p>
      </dgm:t>
    </dgm:pt>
    <dgm:pt modelId="{5104484E-20C0-42A4-865F-F04AEE5369E8}" type="sibTrans" cxnId="{28B0938C-E101-4FF7-ADB9-89B826034697}">
      <dgm:prSet/>
      <dgm:spPr/>
      <dgm:t>
        <a:bodyPr/>
        <a:lstStyle/>
        <a:p>
          <a:endParaRPr lang="en-US"/>
        </a:p>
      </dgm:t>
    </dgm:pt>
    <dgm:pt modelId="{8D29F023-8CF6-452D-A862-E98B0C59AB46}">
      <dgm:prSet/>
      <dgm:spPr/>
      <dgm:t>
        <a:bodyPr/>
        <a:lstStyle/>
        <a:p>
          <a:r>
            <a:rPr lang="en-IN"/>
            <a:t>The scope of primary research can also be projected as much extreme as compare to secondary research because the secondary research used the used information to achieve the research objectives.</a:t>
          </a:r>
          <a:endParaRPr lang="en-US"/>
        </a:p>
      </dgm:t>
    </dgm:pt>
    <dgm:pt modelId="{EAD8C6EA-3F10-4C7B-A1C4-FC70E1E57463}" type="parTrans" cxnId="{96E7B5DE-E7CB-4BF0-8372-4043D8892317}">
      <dgm:prSet/>
      <dgm:spPr/>
      <dgm:t>
        <a:bodyPr/>
        <a:lstStyle/>
        <a:p>
          <a:endParaRPr lang="en-US"/>
        </a:p>
      </dgm:t>
    </dgm:pt>
    <dgm:pt modelId="{CA1F10ED-E4C4-40F7-98DA-3F66A75E5F34}" type="sibTrans" cxnId="{96E7B5DE-E7CB-4BF0-8372-4043D8892317}">
      <dgm:prSet/>
      <dgm:spPr/>
      <dgm:t>
        <a:bodyPr/>
        <a:lstStyle/>
        <a:p>
          <a:endParaRPr lang="en-US"/>
        </a:p>
      </dgm:t>
    </dgm:pt>
    <dgm:pt modelId="{C1EAB725-8168-44BC-A04F-B5156AEB995E}">
      <dgm:prSet/>
      <dgm:spPr/>
      <dgm:t>
        <a:bodyPr/>
        <a:lstStyle/>
        <a:p>
          <a:r>
            <a:rPr lang="en-IN"/>
            <a:t>The authenticity of the research is the major strength involve in primary research that improves the significance of research. </a:t>
          </a:r>
          <a:endParaRPr lang="en-US"/>
        </a:p>
      </dgm:t>
    </dgm:pt>
    <dgm:pt modelId="{4EB8E6F5-1567-4F10-BE27-4BB475A7A198}" type="parTrans" cxnId="{3042B8B6-F81D-46CF-A298-C76C0FD49E9E}">
      <dgm:prSet/>
      <dgm:spPr/>
      <dgm:t>
        <a:bodyPr/>
        <a:lstStyle/>
        <a:p>
          <a:endParaRPr lang="en-US"/>
        </a:p>
      </dgm:t>
    </dgm:pt>
    <dgm:pt modelId="{FCFAEE37-ECFC-4866-AC8D-2E80B4E501D5}" type="sibTrans" cxnId="{3042B8B6-F81D-46CF-A298-C76C0FD49E9E}">
      <dgm:prSet/>
      <dgm:spPr/>
      <dgm:t>
        <a:bodyPr/>
        <a:lstStyle/>
        <a:p>
          <a:endParaRPr lang="en-US"/>
        </a:p>
      </dgm:t>
    </dgm:pt>
    <dgm:pt modelId="{0FE7C213-4A1D-49A2-AECD-247B6AAAE48A}" type="pres">
      <dgm:prSet presAssocID="{ADD3C873-8CE1-489B-AF9A-A968D8F8B5D5}" presName="root" presStyleCnt="0">
        <dgm:presLayoutVars>
          <dgm:dir/>
          <dgm:resizeHandles val="exact"/>
        </dgm:presLayoutVars>
      </dgm:prSet>
      <dgm:spPr/>
    </dgm:pt>
    <dgm:pt modelId="{BBC888E7-19C9-485F-B234-222A337AEDA0}" type="pres">
      <dgm:prSet presAssocID="{ADD3C873-8CE1-489B-AF9A-A968D8F8B5D5}" presName="container" presStyleCnt="0">
        <dgm:presLayoutVars>
          <dgm:dir/>
          <dgm:resizeHandles val="exact"/>
        </dgm:presLayoutVars>
      </dgm:prSet>
      <dgm:spPr/>
    </dgm:pt>
    <dgm:pt modelId="{558AEBE9-D690-48FD-A77B-F752619E5195}" type="pres">
      <dgm:prSet presAssocID="{984D9FED-23D8-4785-B43B-5CB8751EEDB2}" presName="compNode" presStyleCnt="0"/>
      <dgm:spPr/>
    </dgm:pt>
    <dgm:pt modelId="{95955632-6F99-4D79-91AF-162E4EF62649}" type="pres">
      <dgm:prSet presAssocID="{984D9FED-23D8-4785-B43B-5CB8751EEDB2}" presName="iconBgRect" presStyleLbl="bgShp" presStyleIdx="0" presStyleCnt="4"/>
      <dgm:spPr/>
    </dgm:pt>
    <dgm:pt modelId="{466D6B61-6129-4A05-A112-4E9BFC5D5FAE}" type="pres">
      <dgm:prSet presAssocID="{984D9FED-23D8-4785-B43B-5CB8751EEDB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334E2957-B468-43B2-BFEA-57171E910FA4}" type="pres">
      <dgm:prSet presAssocID="{984D9FED-23D8-4785-B43B-5CB8751EEDB2}" presName="spaceRect" presStyleCnt="0"/>
      <dgm:spPr/>
    </dgm:pt>
    <dgm:pt modelId="{067D67F3-C909-49AE-B779-0FE06CB6AAAB}" type="pres">
      <dgm:prSet presAssocID="{984D9FED-23D8-4785-B43B-5CB8751EEDB2}" presName="textRect" presStyleLbl="revTx" presStyleIdx="0" presStyleCnt="4">
        <dgm:presLayoutVars>
          <dgm:chMax val="1"/>
          <dgm:chPref val="1"/>
        </dgm:presLayoutVars>
      </dgm:prSet>
      <dgm:spPr/>
    </dgm:pt>
    <dgm:pt modelId="{D299404D-F954-4E0E-B7F6-27C695F561BF}" type="pres">
      <dgm:prSet presAssocID="{36432D7A-1165-4DC3-8821-DCBDCDCF36D7}" presName="sibTrans" presStyleLbl="sibTrans2D1" presStyleIdx="0" presStyleCnt="0"/>
      <dgm:spPr/>
    </dgm:pt>
    <dgm:pt modelId="{C87D6C93-C472-4566-B7C4-2B33B74BC4BF}" type="pres">
      <dgm:prSet presAssocID="{0A8C63E8-C8D2-4BA5-87B4-2868FE7A2C78}" presName="compNode" presStyleCnt="0"/>
      <dgm:spPr/>
    </dgm:pt>
    <dgm:pt modelId="{CCBBC73B-E509-48C9-ABA4-FD1BC66ABA3B}" type="pres">
      <dgm:prSet presAssocID="{0A8C63E8-C8D2-4BA5-87B4-2868FE7A2C78}" presName="iconBgRect" presStyleLbl="bgShp" presStyleIdx="1" presStyleCnt="4"/>
      <dgm:spPr/>
    </dgm:pt>
    <dgm:pt modelId="{9C4936C9-7A3F-4681-9171-0BF76F17DE26}" type="pres">
      <dgm:prSet presAssocID="{0A8C63E8-C8D2-4BA5-87B4-2868FE7A2C7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search"/>
        </a:ext>
      </dgm:extLst>
    </dgm:pt>
    <dgm:pt modelId="{8542D9BC-D6D7-4960-9E83-A1D8C2028521}" type="pres">
      <dgm:prSet presAssocID="{0A8C63E8-C8D2-4BA5-87B4-2868FE7A2C78}" presName="spaceRect" presStyleCnt="0"/>
      <dgm:spPr/>
    </dgm:pt>
    <dgm:pt modelId="{F47BA96B-530C-42FB-BD2B-09265D041D05}" type="pres">
      <dgm:prSet presAssocID="{0A8C63E8-C8D2-4BA5-87B4-2868FE7A2C78}" presName="textRect" presStyleLbl="revTx" presStyleIdx="1" presStyleCnt="4">
        <dgm:presLayoutVars>
          <dgm:chMax val="1"/>
          <dgm:chPref val="1"/>
        </dgm:presLayoutVars>
      </dgm:prSet>
      <dgm:spPr/>
    </dgm:pt>
    <dgm:pt modelId="{3B8F5415-5E51-486E-A5EA-A8F693938647}" type="pres">
      <dgm:prSet presAssocID="{5104484E-20C0-42A4-865F-F04AEE5369E8}" presName="sibTrans" presStyleLbl="sibTrans2D1" presStyleIdx="0" presStyleCnt="0"/>
      <dgm:spPr/>
    </dgm:pt>
    <dgm:pt modelId="{2FD20E4A-4629-4F20-B642-1EC6D84B6B49}" type="pres">
      <dgm:prSet presAssocID="{8D29F023-8CF6-452D-A862-E98B0C59AB46}" presName="compNode" presStyleCnt="0"/>
      <dgm:spPr/>
    </dgm:pt>
    <dgm:pt modelId="{87CD9212-8110-467C-A41D-5978B09B7D82}" type="pres">
      <dgm:prSet presAssocID="{8D29F023-8CF6-452D-A862-E98B0C59AB46}" presName="iconBgRect" presStyleLbl="bgShp" presStyleIdx="2" presStyleCnt="4"/>
      <dgm:spPr/>
    </dgm:pt>
    <dgm:pt modelId="{7463F003-EAB0-4FE7-9734-E37BD26B35BD}" type="pres">
      <dgm:prSet presAssocID="{8D29F023-8CF6-452D-A862-E98B0C59AB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66C627F3-6782-4CDA-90A3-BF84CBF67D1D}" type="pres">
      <dgm:prSet presAssocID="{8D29F023-8CF6-452D-A862-E98B0C59AB46}" presName="spaceRect" presStyleCnt="0"/>
      <dgm:spPr/>
    </dgm:pt>
    <dgm:pt modelId="{ABA4B820-7A91-4FBE-A58E-365A7580822F}" type="pres">
      <dgm:prSet presAssocID="{8D29F023-8CF6-452D-A862-E98B0C59AB46}" presName="textRect" presStyleLbl="revTx" presStyleIdx="2" presStyleCnt="4">
        <dgm:presLayoutVars>
          <dgm:chMax val="1"/>
          <dgm:chPref val="1"/>
        </dgm:presLayoutVars>
      </dgm:prSet>
      <dgm:spPr/>
    </dgm:pt>
    <dgm:pt modelId="{F4E85B67-D570-4857-A469-BE2FA98C2FD3}" type="pres">
      <dgm:prSet presAssocID="{CA1F10ED-E4C4-40F7-98DA-3F66A75E5F34}" presName="sibTrans" presStyleLbl="sibTrans2D1" presStyleIdx="0" presStyleCnt="0"/>
      <dgm:spPr/>
    </dgm:pt>
    <dgm:pt modelId="{70BB120F-C1A3-40E9-BD9E-1F531C4364D7}" type="pres">
      <dgm:prSet presAssocID="{C1EAB725-8168-44BC-A04F-B5156AEB995E}" presName="compNode" presStyleCnt="0"/>
      <dgm:spPr/>
    </dgm:pt>
    <dgm:pt modelId="{6A6B5198-AFE6-4102-9223-A7F8C0D8C6C9}" type="pres">
      <dgm:prSet presAssocID="{C1EAB725-8168-44BC-A04F-B5156AEB995E}" presName="iconBgRect" presStyleLbl="bgShp" presStyleIdx="3" presStyleCnt="4"/>
      <dgm:spPr/>
    </dgm:pt>
    <dgm:pt modelId="{99EAC398-3AB2-4BD6-AE6D-4D2D5BF2794A}" type="pres">
      <dgm:prSet presAssocID="{C1EAB725-8168-44BC-A04F-B5156AEB995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F088CCCD-44AB-4794-81D2-F84D56C937FC}" type="pres">
      <dgm:prSet presAssocID="{C1EAB725-8168-44BC-A04F-B5156AEB995E}" presName="spaceRect" presStyleCnt="0"/>
      <dgm:spPr/>
    </dgm:pt>
    <dgm:pt modelId="{4043E69C-5D75-49EC-92C9-4568112B289F}" type="pres">
      <dgm:prSet presAssocID="{C1EAB725-8168-44BC-A04F-B5156AEB995E}" presName="textRect" presStyleLbl="revTx" presStyleIdx="3" presStyleCnt="4">
        <dgm:presLayoutVars>
          <dgm:chMax val="1"/>
          <dgm:chPref val="1"/>
        </dgm:presLayoutVars>
      </dgm:prSet>
      <dgm:spPr/>
    </dgm:pt>
  </dgm:ptLst>
  <dgm:cxnLst>
    <dgm:cxn modelId="{F6D4BB04-52C7-48C4-9EFE-D75952E04A89}" type="presOf" srcId="{CA1F10ED-E4C4-40F7-98DA-3F66A75E5F34}" destId="{F4E85B67-D570-4857-A469-BE2FA98C2FD3}" srcOrd="0" destOrd="0" presId="urn:microsoft.com/office/officeart/2018/2/layout/IconCircleList"/>
    <dgm:cxn modelId="{9EFD561E-6E3D-40E6-BAE0-A82E4579FDAE}" srcId="{ADD3C873-8CE1-489B-AF9A-A968D8F8B5D5}" destId="{984D9FED-23D8-4785-B43B-5CB8751EEDB2}" srcOrd="0" destOrd="0" parTransId="{306F0D9C-9A46-4388-B102-4974C836323C}" sibTransId="{36432D7A-1165-4DC3-8821-DCBDCDCF36D7}"/>
    <dgm:cxn modelId="{FA40B133-90C3-427F-91CC-31C90CEE8308}" type="presOf" srcId="{984D9FED-23D8-4785-B43B-5CB8751EEDB2}" destId="{067D67F3-C909-49AE-B779-0FE06CB6AAAB}" srcOrd="0" destOrd="0" presId="urn:microsoft.com/office/officeart/2018/2/layout/IconCircleList"/>
    <dgm:cxn modelId="{1FD1FE7F-F147-487E-AE92-DDB83FFFCD47}" type="presOf" srcId="{8D29F023-8CF6-452D-A862-E98B0C59AB46}" destId="{ABA4B820-7A91-4FBE-A58E-365A7580822F}" srcOrd="0" destOrd="0" presId="urn:microsoft.com/office/officeart/2018/2/layout/IconCircleList"/>
    <dgm:cxn modelId="{532C4C86-9490-414F-BCAB-C965E80B857F}" type="presOf" srcId="{5104484E-20C0-42A4-865F-F04AEE5369E8}" destId="{3B8F5415-5E51-486E-A5EA-A8F693938647}" srcOrd="0" destOrd="0" presId="urn:microsoft.com/office/officeart/2018/2/layout/IconCircleList"/>
    <dgm:cxn modelId="{28B0938C-E101-4FF7-ADB9-89B826034697}" srcId="{ADD3C873-8CE1-489B-AF9A-A968D8F8B5D5}" destId="{0A8C63E8-C8D2-4BA5-87B4-2868FE7A2C78}" srcOrd="1" destOrd="0" parTransId="{F569872F-CF01-483E-975E-FA223B928076}" sibTransId="{5104484E-20C0-42A4-865F-F04AEE5369E8}"/>
    <dgm:cxn modelId="{DA9AC9A2-7541-4B0F-86B6-0B47350BEE30}" type="presOf" srcId="{ADD3C873-8CE1-489B-AF9A-A968D8F8B5D5}" destId="{0FE7C213-4A1D-49A2-AECD-247B6AAAE48A}" srcOrd="0" destOrd="0" presId="urn:microsoft.com/office/officeart/2018/2/layout/IconCircleList"/>
    <dgm:cxn modelId="{5B215AAC-2889-41BA-96A5-62A988870F86}" type="presOf" srcId="{C1EAB725-8168-44BC-A04F-B5156AEB995E}" destId="{4043E69C-5D75-49EC-92C9-4568112B289F}" srcOrd="0" destOrd="0" presId="urn:microsoft.com/office/officeart/2018/2/layout/IconCircleList"/>
    <dgm:cxn modelId="{3042B8B6-F81D-46CF-A298-C76C0FD49E9E}" srcId="{ADD3C873-8CE1-489B-AF9A-A968D8F8B5D5}" destId="{C1EAB725-8168-44BC-A04F-B5156AEB995E}" srcOrd="3" destOrd="0" parTransId="{4EB8E6F5-1567-4F10-BE27-4BB475A7A198}" sibTransId="{FCFAEE37-ECFC-4866-AC8D-2E80B4E501D5}"/>
    <dgm:cxn modelId="{F790C7D4-A838-441A-9794-EF43D7387C04}" type="presOf" srcId="{0A8C63E8-C8D2-4BA5-87B4-2868FE7A2C78}" destId="{F47BA96B-530C-42FB-BD2B-09265D041D05}" srcOrd="0" destOrd="0" presId="urn:microsoft.com/office/officeart/2018/2/layout/IconCircleList"/>
    <dgm:cxn modelId="{96E7B5DE-E7CB-4BF0-8372-4043D8892317}" srcId="{ADD3C873-8CE1-489B-AF9A-A968D8F8B5D5}" destId="{8D29F023-8CF6-452D-A862-E98B0C59AB46}" srcOrd="2" destOrd="0" parTransId="{EAD8C6EA-3F10-4C7B-A1C4-FC70E1E57463}" sibTransId="{CA1F10ED-E4C4-40F7-98DA-3F66A75E5F34}"/>
    <dgm:cxn modelId="{606B61E6-5DAD-43F9-A5A9-392F828E34F8}" type="presOf" srcId="{36432D7A-1165-4DC3-8821-DCBDCDCF36D7}" destId="{D299404D-F954-4E0E-B7F6-27C695F561BF}" srcOrd="0" destOrd="0" presId="urn:microsoft.com/office/officeart/2018/2/layout/IconCircleList"/>
    <dgm:cxn modelId="{4B17F0D4-438A-4F73-BBFE-FE0C8777414B}" type="presParOf" srcId="{0FE7C213-4A1D-49A2-AECD-247B6AAAE48A}" destId="{BBC888E7-19C9-485F-B234-222A337AEDA0}" srcOrd="0" destOrd="0" presId="urn:microsoft.com/office/officeart/2018/2/layout/IconCircleList"/>
    <dgm:cxn modelId="{77AEFB48-E0F0-478E-A62D-5C601875EA50}" type="presParOf" srcId="{BBC888E7-19C9-485F-B234-222A337AEDA0}" destId="{558AEBE9-D690-48FD-A77B-F752619E5195}" srcOrd="0" destOrd="0" presId="urn:microsoft.com/office/officeart/2018/2/layout/IconCircleList"/>
    <dgm:cxn modelId="{856E9AFA-8A5B-4203-93D1-1EA45C85EE94}" type="presParOf" srcId="{558AEBE9-D690-48FD-A77B-F752619E5195}" destId="{95955632-6F99-4D79-91AF-162E4EF62649}" srcOrd="0" destOrd="0" presId="urn:microsoft.com/office/officeart/2018/2/layout/IconCircleList"/>
    <dgm:cxn modelId="{0142B036-8058-4FD0-BBC4-7EDCB1515F69}" type="presParOf" srcId="{558AEBE9-D690-48FD-A77B-F752619E5195}" destId="{466D6B61-6129-4A05-A112-4E9BFC5D5FAE}" srcOrd="1" destOrd="0" presId="urn:microsoft.com/office/officeart/2018/2/layout/IconCircleList"/>
    <dgm:cxn modelId="{6AF64B2C-77D5-4B83-82B7-BC0295220B51}" type="presParOf" srcId="{558AEBE9-D690-48FD-A77B-F752619E5195}" destId="{334E2957-B468-43B2-BFEA-57171E910FA4}" srcOrd="2" destOrd="0" presId="urn:microsoft.com/office/officeart/2018/2/layout/IconCircleList"/>
    <dgm:cxn modelId="{9FA1D94B-3653-4D1F-BC75-AF83B77004E1}" type="presParOf" srcId="{558AEBE9-D690-48FD-A77B-F752619E5195}" destId="{067D67F3-C909-49AE-B779-0FE06CB6AAAB}" srcOrd="3" destOrd="0" presId="urn:microsoft.com/office/officeart/2018/2/layout/IconCircleList"/>
    <dgm:cxn modelId="{07F9A402-56E1-43FD-8439-8BFEA5E5BEDB}" type="presParOf" srcId="{BBC888E7-19C9-485F-B234-222A337AEDA0}" destId="{D299404D-F954-4E0E-B7F6-27C695F561BF}" srcOrd="1" destOrd="0" presId="urn:microsoft.com/office/officeart/2018/2/layout/IconCircleList"/>
    <dgm:cxn modelId="{9CD11F46-358E-49DB-906C-22331EB37A12}" type="presParOf" srcId="{BBC888E7-19C9-485F-B234-222A337AEDA0}" destId="{C87D6C93-C472-4566-B7C4-2B33B74BC4BF}" srcOrd="2" destOrd="0" presId="urn:microsoft.com/office/officeart/2018/2/layout/IconCircleList"/>
    <dgm:cxn modelId="{72B90973-BE1B-4D54-9F0E-CBA538B92E06}" type="presParOf" srcId="{C87D6C93-C472-4566-B7C4-2B33B74BC4BF}" destId="{CCBBC73B-E509-48C9-ABA4-FD1BC66ABA3B}" srcOrd="0" destOrd="0" presId="urn:microsoft.com/office/officeart/2018/2/layout/IconCircleList"/>
    <dgm:cxn modelId="{8F9723E9-270E-42AC-A473-856E077DE73E}" type="presParOf" srcId="{C87D6C93-C472-4566-B7C4-2B33B74BC4BF}" destId="{9C4936C9-7A3F-4681-9171-0BF76F17DE26}" srcOrd="1" destOrd="0" presId="urn:microsoft.com/office/officeart/2018/2/layout/IconCircleList"/>
    <dgm:cxn modelId="{4F28BC65-C301-40E3-B49A-E1E163C73753}" type="presParOf" srcId="{C87D6C93-C472-4566-B7C4-2B33B74BC4BF}" destId="{8542D9BC-D6D7-4960-9E83-A1D8C2028521}" srcOrd="2" destOrd="0" presId="urn:microsoft.com/office/officeart/2018/2/layout/IconCircleList"/>
    <dgm:cxn modelId="{2CE0FBBF-474E-44C5-B72E-AA024BCB8BA7}" type="presParOf" srcId="{C87D6C93-C472-4566-B7C4-2B33B74BC4BF}" destId="{F47BA96B-530C-42FB-BD2B-09265D041D05}" srcOrd="3" destOrd="0" presId="urn:microsoft.com/office/officeart/2018/2/layout/IconCircleList"/>
    <dgm:cxn modelId="{269C0A13-8C15-43D9-BD2A-430CBBCEFB82}" type="presParOf" srcId="{BBC888E7-19C9-485F-B234-222A337AEDA0}" destId="{3B8F5415-5E51-486E-A5EA-A8F693938647}" srcOrd="3" destOrd="0" presId="urn:microsoft.com/office/officeart/2018/2/layout/IconCircleList"/>
    <dgm:cxn modelId="{2953B46D-9E5C-4666-A706-7082DB267B1E}" type="presParOf" srcId="{BBC888E7-19C9-485F-B234-222A337AEDA0}" destId="{2FD20E4A-4629-4F20-B642-1EC6D84B6B49}" srcOrd="4" destOrd="0" presId="urn:microsoft.com/office/officeart/2018/2/layout/IconCircleList"/>
    <dgm:cxn modelId="{7690BA27-6DB7-4A9E-8721-16DC181856A4}" type="presParOf" srcId="{2FD20E4A-4629-4F20-B642-1EC6D84B6B49}" destId="{87CD9212-8110-467C-A41D-5978B09B7D82}" srcOrd="0" destOrd="0" presId="urn:microsoft.com/office/officeart/2018/2/layout/IconCircleList"/>
    <dgm:cxn modelId="{D1906D38-FF16-40A1-9B47-50B39866BDC2}" type="presParOf" srcId="{2FD20E4A-4629-4F20-B642-1EC6D84B6B49}" destId="{7463F003-EAB0-4FE7-9734-E37BD26B35BD}" srcOrd="1" destOrd="0" presId="urn:microsoft.com/office/officeart/2018/2/layout/IconCircleList"/>
    <dgm:cxn modelId="{5DA0A648-A2BE-4883-A347-08548E4EF944}" type="presParOf" srcId="{2FD20E4A-4629-4F20-B642-1EC6D84B6B49}" destId="{66C627F3-6782-4CDA-90A3-BF84CBF67D1D}" srcOrd="2" destOrd="0" presId="urn:microsoft.com/office/officeart/2018/2/layout/IconCircleList"/>
    <dgm:cxn modelId="{306291FA-B1F1-4BA6-B5B8-77309B198B49}" type="presParOf" srcId="{2FD20E4A-4629-4F20-B642-1EC6D84B6B49}" destId="{ABA4B820-7A91-4FBE-A58E-365A7580822F}" srcOrd="3" destOrd="0" presId="urn:microsoft.com/office/officeart/2018/2/layout/IconCircleList"/>
    <dgm:cxn modelId="{FAFFB8A4-13CD-481B-B280-A23E8BAD839D}" type="presParOf" srcId="{BBC888E7-19C9-485F-B234-222A337AEDA0}" destId="{F4E85B67-D570-4857-A469-BE2FA98C2FD3}" srcOrd="5" destOrd="0" presId="urn:microsoft.com/office/officeart/2018/2/layout/IconCircleList"/>
    <dgm:cxn modelId="{240575CE-1162-41B8-900F-72E0759829E4}" type="presParOf" srcId="{BBC888E7-19C9-485F-B234-222A337AEDA0}" destId="{70BB120F-C1A3-40E9-BD9E-1F531C4364D7}" srcOrd="6" destOrd="0" presId="urn:microsoft.com/office/officeart/2018/2/layout/IconCircleList"/>
    <dgm:cxn modelId="{43A28D6D-05BA-4E9A-9C3F-3FDBD0630038}" type="presParOf" srcId="{70BB120F-C1A3-40E9-BD9E-1F531C4364D7}" destId="{6A6B5198-AFE6-4102-9223-A7F8C0D8C6C9}" srcOrd="0" destOrd="0" presId="urn:microsoft.com/office/officeart/2018/2/layout/IconCircleList"/>
    <dgm:cxn modelId="{18190C90-CD9D-4F4D-8567-1D9DBD3E7F9C}" type="presParOf" srcId="{70BB120F-C1A3-40E9-BD9E-1F531C4364D7}" destId="{99EAC398-3AB2-4BD6-AE6D-4D2D5BF2794A}" srcOrd="1" destOrd="0" presId="urn:microsoft.com/office/officeart/2018/2/layout/IconCircleList"/>
    <dgm:cxn modelId="{D8E3743C-1110-4842-9679-C2D71427B567}" type="presParOf" srcId="{70BB120F-C1A3-40E9-BD9E-1F531C4364D7}" destId="{F088CCCD-44AB-4794-81D2-F84D56C937FC}" srcOrd="2" destOrd="0" presId="urn:microsoft.com/office/officeart/2018/2/layout/IconCircleList"/>
    <dgm:cxn modelId="{4B8A8738-EDD3-4E38-A9D8-8D1E56333AD6}" type="presParOf" srcId="{70BB120F-C1A3-40E9-BD9E-1F531C4364D7}" destId="{4043E69C-5D75-49EC-92C9-4568112B289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2733D-C8B9-46FE-9460-A5A27E008C50}">
      <dsp:nvSpPr>
        <dsp:cNvPr id="0" name=""/>
        <dsp:cNvSpPr/>
      </dsp:nvSpPr>
      <dsp:spPr>
        <a:xfrm>
          <a:off x="1063980" y="591985"/>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1E0EE7-8C81-4812-805A-335265F0FCBD}">
      <dsp:nvSpPr>
        <dsp:cNvPr id="0" name=""/>
        <dsp:cNvSpPr/>
      </dsp:nvSpPr>
      <dsp:spPr>
        <a:xfrm>
          <a:off x="285097" y="2218614"/>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IN" sz="1800" kern="1200"/>
            <a:t>To analysis the significance of risk management in the Hilton Hotel </a:t>
          </a:r>
          <a:endParaRPr lang="en-US" sz="1800" kern="1200"/>
        </a:p>
      </dsp:txBody>
      <dsp:txXfrm>
        <a:off x="285097" y="2218614"/>
        <a:ext cx="2832300" cy="720000"/>
      </dsp:txXfrm>
    </dsp:sp>
    <dsp:sp modelId="{057E239A-9134-4F70-AEC0-A4847F453335}">
      <dsp:nvSpPr>
        <dsp:cNvPr id="0" name=""/>
        <dsp:cNvSpPr/>
      </dsp:nvSpPr>
      <dsp:spPr>
        <a:xfrm>
          <a:off x="4391932" y="591985"/>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099D32-1F1F-475D-B6AC-0BB7C20289B1}">
      <dsp:nvSpPr>
        <dsp:cNvPr id="0" name=""/>
        <dsp:cNvSpPr/>
      </dsp:nvSpPr>
      <dsp:spPr>
        <a:xfrm>
          <a:off x="3613050" y="2218614"/>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IN" sz="1800" kern="1200"/>
            <a:t>To review the impact the risk management inside the Hilton Hotel operations </a:t>
          </a:r>
          <a:endParaRPr lang="en-US" sz="1800" kern="1200"/>
        </a:p>
      </dsp:txBody>
      <dsp:txXfrm>
        <a:off x="3613050" y="2218614"/>
        <a:ext cx="2832300" cy="720000"/>
      </dsp:txXfrm>
    </dsp:sp>
    <dsp:sp modelId="{18E45C13-0A08-40FD-A77C-122F92569B89}">
      <dsp:nvSpPr>
        <dsp:cNvPr id="0" name=""/>
        <dsp:cNvSpPr/>
      </dsp:nvSpPr>
      <dsp:spPr>
        <a:xfrm>
          <a:off x="7719885" y="591985"/>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5CD40A-96D4-400B-B8CA-081F4DC5B73E}">
      <dsp:nvSpPr>
        <dsp:cNvPr id="0" name=""/>
        <dsp:cNvSpPr/>
      </dsp:nvSpPr>
      <dsp:spPr>
        <a:xfrm>
          <a:off x="6941002" y="2218614"/>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IN" sz="1800" kern="1200"/>
            <a:t>To assess the topics relating to risk management function in the organization </a:t>
          </a:r>
          <a:endParaRPr lang="en-US" sz="1800" kern="1200"/>
        </a:p>
      </dsp:txBody>
      <dsp:txXfrm>
        <a:off x="6941002" y="2218614"/>
        <a:ext cx="28323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D2C61F-E8F6-48B5-AFCA-DB0FBEBF8D74}">
      <dsp:nvSpPr>
        <dsp:cNvPr id="0" name=""/>
        <dsp:cNvSpPr/>
      </dsp:nvSpPr>
      <dsp:spPr>
        <a:xfrm>
          <a:off x="134825" y="250218"/>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B03B39-51A9-4005-9D60-F15B771C496B}">
      <dsp:nvSpPr>
        <dsp:cNvPr id="0" name=""/>
        <dsp:cNvSpPr/>
      </dsp:nvSpPr>
      <dsp:spPr>
        <a:xfrm>
          <a:off x="406966" y="522360"/>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6DFC81-5220-4839-A617-D74BC1DA188A}">
      <dsp:nvSpPr>
        <dsp:cNvPr id="0" name=""/>
        <dsp:cNvSpPr/>
      </dsp:nvSpPr>
      <dsp:spPr>
        <a:xfrm>
          <a:off x="1708430"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IN" sz="1400" kern="1200"/>
            <a:t>This research has involved primary research by the researcher to achieve the overall objectives behind the research.</a:t>
          </a:r>
          <a:endParaRPr lang="en-US" sz="1400" kern="1200"/>
        </a:p>
      </dsp:txBody>
      <dsp:txXfrm>
        <a:off x="1708430" y="250218"/>
        <a:ext cx="3054644" cy="1295909"/>
      </dsp:txXfrm>
    </dsp:sp>
    <dsp:sp modelId="{5126CA66-79AD-49CE-9214-99AC6CD363EA}">
      <dsp:nvSpPr>
        <dsp:cNvPr id="0" name=""/>
        <dsp:cNvSpPr/>
      </dsp:nvSpPr>
      <dsp:spPr>
        <a:xfrm>
          <a:off x="5295324" y="250218"/>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7BDCF6-258F-4BE2-B3D3-88AE5130F9DA}">
      <dsp:nvSpPr>
        <dsp:cNvPr id="0" name=""/>
        <dsp:cNvSpPr/>
      </dsp:nvSpPr>
      <dsp:spPr>
        <a:xfrm>
          <a:off x="5567465" y="522360"/>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184541-AF8E-466F-96DB-715F7DEAA343}">
      <dsp:nvSpPr>
        <dsp:cNvPr id="0" name=""/>
        <dsp:cNvSpPr/>
      </dsp:nvSpPr>
      <dsp:spPr>
        <a:xfrm>
          <a:off x="6868929"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IN" sz="1400" kern="1200"/>
            <a:t>In case of Hilton Hotel company is among the top leading brand part of the hospitality sector. </a:t>
          </a:r>
          <a:endParaRPr lang="en-US" sz="1400" kern="1200"/>
        </a:p>
      </dsp:txBody>
      <dsp:txXfrm>
        <a:off x="6868929" y="250218"/>
        <a:ext cx="3054644" cy="1295909"/>
      </dsp:txXfrm>
    </dsp:sp>
    <dsp:sp modelId="{B569B39C-B089-4EDC-A4CE-3EE11D053A6D}">
      <dsp:nvSpPr>
        <dsp:cNvPr id="0" name=""/>
        <dsp:cNvSpPr/>
      </dsp:nvSpPr>
      <dsp:spPr>
        <a:xfrm>
          <a:off x="134825" y="2179483"/>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D4A47-13AA-461E-AA70-A1562F95445F}">
      <dsp:nvSpPr>
        <dsp:cNvPr id="0" name=""/>
        <dsp:cNvSpPr/>
      </dsp:nvSpPr>
      <dsp:spPr>
        <a:xfrm>
          <a:off x="406966" y="245162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A4C9CF-793F-4FF5-A43E-8131A455535B}">
      <dsp:nvSpPr>
        <dsp:cNvPr id="0" name=""/>
        <dsp:cNvSpPr/>
      </dsp:nvSpPr>
      <dsp:spPr>
        <a:xfrm>
          <a:off x="1708430"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IN" sz="1400" kern="1200"/>
            <a:t>Due to big name of company and brand image it can be projected that sustainability is not remain a primary issue for the hotel group as the company needs to be more concern about the growth of organisation in target market. </a:t>
          </a:r>
          <a:endParaRPr lang="en-US" sz="1400" kern="1200"/>
        </a:p>
      </dsp:txBody>
      <dsp:txXfrm>
        <a:off x="1708430" y="2179483"/>
        <a:ext cx="3054644" cy="1295909"/>
      </dsp:txXfrm>
    </dsp:sp>
    <dsp:sp modelId="{4A0660D2-F162-4706-99E2-6C805A500B38}">
      <dsp:nvSpPr>
        <dsp:cNvPr id="0" name=""/>
        <dsp:cNvSpPr/>
      </dsp:nvSpPr>
      <dsp:spPr>
        <a:xfrm>
          <a:off x="5295324" y="2179483"/>
          <a:ext cx="1295909" cy="129590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B60F4-72C4-413C-9D92-7D7E25D6F57E}">
      <dsp:nvSpPr>
        <dsp:cNvPr id="0" name=""/>
        <dsp:cNvSpPr/>
      </dsp:nvSpPr>
      <dsp:spPr>
        <a:xfrm>
          <a:off x="5567465" y="245162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8094FE-8D52-4C9D-866E-D1AFA535E208}">
      <dsp:nvSpPr>
        <dsp:cNvPr id="0" name=""/>
        <dsp:cNvSpPr/>
      </dsp:nvSpPr>
      <dsp:spPr>
        <a:xfrm>
          <a:off x="6868929"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IN" sz="1400" kern="1200"/>
            <a:t>Primary research conducted involve collecting information and data from different sources like internet, interviews of employees of hotel, customers and many other sources that can give suitable information.</a:t>
          </a:r>
          <a:endParaRPr lang="en-US" sz="1400" kern="1200"/>
        </a:p>
      </dsp:txBody>
      <dsp:txXfrm>
        <a:off x="6868929" y="2179483"/>
        <a:ext cx="3054644" cy="12959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C1A1A-DB2D-447E-A4C9-02C84B7DA042}">
      <dsp:nvSpPr>
        <dsp:cNvPr id="0" name=""/>
        <dsp:cNvSpPr/>
      </dsp:nvSpPr>
      <dsp:spPr>
        <a:xfrm>
          <a:off x="1233081" y="327669"/>
          <a:ext cx="988730" cy="9887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1AA7F8-F1DD-4B4E-93CB-0F9F69875F6F}">
      <dsp:nvSpPr>
        <dsp:cNvPr id="0" name=""/>
        <dsp:cNvSpPr/>
      </dsp:nvSpPr>
      <dsp:spPr>
        <a:xfrm>
          <a:off x="628857" y="1631543"/>
          <a:ext cx="21971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IN" sz="1100" kern="1200"/>
            <a:t>The information collected in the primary research have projected that Hilton Hotel involve its employees in risk management process.</a:t>
          </a:r>
          <a:endParaRPr lang="en-US" sz="1100" kern="1200"/>
        </a:p>
      </dsp:txBody>
      <dsp:txXfrm>
        <a:off x="628857" y="1631543"/>
        <a:ext cx="2197179" cy="720000"/>
      </dsp:txXfrm>
    </dsp:sp>
    <dsp:sp modelId="{7148FC0E-15AC-4462-955D-733BDE1A3CF4}">
      <dsp:nvSpPr>
        <dsp:cNvPr id="0" name=""/>
        <dsp:cNvSpPr/>
      </dsp:nvSpPr>
      <dsp:spPr>
        <a:xfrm>
          <a:off x="3814766" y="327669"/>
          <a:ext cx="988730" cy="9887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6DF4FA-7BE7-42F5-9612-7D22D6570EC2}">
      <dsp:nvSpPr>
        <dsp:cNvPr id="0" name=""/>
        <dsp:cNvSpPr/>
      </dsp:nvSpPr>
      <dsp:spPr>
        <a:xfrm>
          <a:off x="3210542" y="1631543"/>
          <a:ext cx="21971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IN" sz="1100" kern="1200"/>
            <a:t>In future company can also involve its employee’s base in risk management functions on a priority basis. </a:t>
          </a:r>
          <a:endParaRPr lang="en-US" sz="1100" kern="1200"/>
        </a:p>
      </dsp:txBody>
      <dsp:txXfrm>
        <a:off x="3210542" y="1631543"/>
        <a:ext cx="2197179" cy="720000"/>
      </dsp:txXfrm>
    </dsp:sp>
    <dsp:sp modelId="{F7F21D5E-B60F-41EC-87B5-2D824F502851}">
      <dsp:nvSpPr>
        <dsp:cNvPr id="0" name=""/>
        <dsp:cNvSpPr/>
      </dsp:nvSpPr>
      <dsp:spPr>
        <a:xfrm>
          <a:off x="1233081" y="2900837"/>
          <a:ext cx="988730" cy="9887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6C6805-1B62-46A3-A503-BD8A4068ECC9}">
      <dsp:nvSpPr>
        <dsp:cNvPr id="0" name=""/>
        <dsp:cNvSpPr/>
      </dsp:nvSpPr>
      <dsp:spPr>
        <a:xfrm>
          <a:off x="628857" y="4204711"/>
          <a:ext cx="21971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IN" sz="1100" kern="1200"/>
            <a:t>Employee involvement in risk management process will provide more direction to Hilton Hotel towards functionalising its different functional activities.</a:t>
          </a:r>
          <a:endParaRPr lang="en-US" sz="1100" kern="1200"/>
        </a:p>
      </dsp:txBody>
      <dsp:txXfrm>
        <a:off x="628857" y="4204711"/>
        <a:ext cx="2197179" cy="720000"/>
      </dsp:txXfrm>
    </dsp:sp>
    <dsp:sp modelId="{DD3997F1-0B6C-4410-A225-ADA24A380257}">
      <dsp:nvSpPr>
        <dsp:cNvPr id="0" name=""/>
        <dsp:cNvSpPr/>
      </dsp:nvSpPr>
      <dsp:spPr>
        <a:xfrm>
          <a:off x="3814766" y="2900837"/>
          <a:ext cx="988730" cy="9887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468EF4-0464-44B9-B511-1F7A1E937635}">
      <dsp:nvSpPr>
        <dsp:cNvPr id="0" name=""/>
        <dsp:cNvSpPr/>
      </dsp:nvSpPr>
      <dsp:spPr>
        <a:xfrm>
          <a:off x="3210542" y="4204711"/>
          <a:ext cx="21971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IN" sz="1100" kern="1200"/>
            <a:t>This will also improve the employee interest in the growth and development of organisation.</a:t>
          </a:r>
          <a:endParaRPr lang="en-US" sz="1100" kern="1200"/>
        </a:p>
      </dsp:txBody>
      <dsp:txXfrm>
        <a:off x="3210542" y="4204711"/>
        <a:ext cx="2197179"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55632-6F99-4D79-91AF-162E4EF62649}">
      <dsp:nvSpPr>
        <dsp:cNvPr id="0" name=""/>
        <dsp:cNvSpPr/>
      </dsp:nvSpPr>
      <dsp:spPr>
        <a:xfrm>
          <a:off x="235930" y="42366"/>
          <a:ext cx="1164634" cy="116463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6D6B61-6129-4A05-A112-4E9BFC5D5FAE}">
      <dsp:nvSpPr>
        <dsp:cNvPr id="0" name=""/>
        <dsp:cNvSpPr/>
      </dsp:nvSpPr>
      <dsp:spPr>
        <a:xfrm>
          <a:off x="480503" y="286939"/>
          <a:ext cx="675488" cy="675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7D67F3-C909-49AE-B779-0FE06CB6AAAB}">
      <dsp:nvSpPr>
        <dsp:cNvPr id="0" name=""/>
        <dsp:cNvSpPr/>
      </dsp:nvSpPr>
      <dsp:spPr>
        <a:xfrm>
          <a:off x="1650129" y="42366"/>
          <a:ext cx="2745210" cy="1164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IN" sz="1500" kern="1200"/>
            <a:t>Primary research is always a reliable approach to conduct the market research.</a:t>
          </a:r>
          <a:endParaRPr lang="en-US" sz="1500" kern="1200"/>
        </a:p>
      </dsp:txBody>
      <dsp:txXfrm>
        <a:off x="1650129" y="42366"/>
        <a:ext cx="2745210" cy="1164634"/>
      </dsp:txXfrm>
    </dsp:sp>
    <dsp:sp modelId="{CCBBC73B-E509-48C9-ABA4-FD1BC66ABA3B}">
      <dsp:nvSpPr>
        <dsp:cNvPr id="0" name=""/>
        <dsp:cNvSpPr/>
      </dsp:nvSpPr>
      <dsp:spPr>
        <a:xfrm>
          <a:off x="4873672" y="42366"/>
          <a:ext cx="1164634" cy="116463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936C9-7A3F-4681-9171-0BF76F17DE26}">
      <dsp:nvSpPr>
        <dsp:cNvPr id="0" name=""/>
        <dsp:cNvSpPr/>
      </dsp:nvSpPr>
      <dsp:spPr>
        <a:xfrm>
          <a:off x="5118245" y="286939"/>
          <a:ext cx="675488" cy="675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7BA96B-530C-42FB-BD2B-09265D041D05}">
      <dsp:nvSpPr>
        <dsp:cNvPr id="0" name=""/>
        <dsp:cNvSpPr/>
      </dsp:nvSpPr>
      <dsp:spPr>
        <a:xfrm>
          <a:off x="6287871" y="42366"/>
          <a:ext cx="2745210" cy="1164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IN" sz="1500" kern="1200"/>
            <a:t>This research support researcher in collecting the actual information without any modification in the information collected.</a:t>
          </a:r>
          <a:endParaRPr lang="en-US" sz="1500" kern="1200"/>
        </a:p>
      </dsp:txBody>
      <dsp:txXfrm>
        <a:off x="6287871" y="42366"/>
        <a:ext cx="2745210" cy="1164634"/>
      </dsp:txXfrm>
    </dsp:sp>
    <dsp:sp modelId="{87CD9212-8110-467C-A41D-5978B09B7D82}">
      <dsp:nvSpPr>
        <dsp:cNvPr id="0" name=""/>
        <dsp:cNvSpPr/>
      </dsp:nvSpPr>
      <dsp:spPr>
        <a:xfrm>
          <a:off x="235930" y="1701435"/>
          <a:ext cx="1164634" cy="116463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63F003-EAB0-4FE7-9734-E37BD26B35BD}">
      <dsp:nvSpPr>
        <dsp:cNvPr id="0" name=""/>
        <dsp:cNvSpPr/>
      </dsp:nvSpPr>
      <dsp:spPr>
        <a:xfrm>
          <a:off x="480503" y="1946008"/>
          <a:ext cx="675488" cy="675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A4B820-7A91-4FBE-A58E-365A7580822F}">
      <dsp:nvSpPr>
        <dsp:cNvPr id="0" name=""/>
        <dsp:cNvSpPr/>
      </dsp:nvSpPr>
      <dsp:spPr>
        <a:xfrm>
          <a:off x="1650129" y="1701435"/>
          <a:ext cx="2745210" cy="1164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IN" sz="1500" kern="1200"/>
            <a:t>The scope of primary research can also be projected as much extreme as compare to secondary research because the secondary research used the used information to achieve the research objectives.</a:t>
          </a:r>
          <a:endParaRPr lang="en-US" sz="1500" kern="1200"/>
        </a:p>
      </dsp:txBody>
      <dsp:txXfrm>
        <a:off x="1650129" y="1701435"/>
        <a:ext cx="2745210" cy="1164634"/>
      </dsp:txXfrm>
    </dsp:sp>
    <dsp:sp modelId="{6A6B5198-AFE6-4102-9223-A7F8C0D8C6C9}">
      <dsp:nvSpPr>
        <dsp:cNvPr id="0" name=""/>
        <dsp:cNvSpPr/>
      </dsp:nvSpPr>
      <dsp:spPr>
        <a:xfrm>
          <a:off x="4873672" y="1701435"/>
          <a:ext cx="1164634" cy="116463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AC398-3AB2-4BD6-AE6D-4D2D5BF2794A}">
      <dsp:nvSpPr>
        <dsp:cNvPr id="0" name=""/>
        <dsp:cNvSpPr/>
      </dsp:nvSpPr>
      <dsp:spPr>
        <a:xfrm>
          <a:off x="5118245" y="1946008"/>
          <a:ext cx="675488" cy="675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43E69C-5D75-49EC-92C9-4568112B289F}">
      <dsp:nvSpPr>
        <dsp:cNvPr id="0" name=""/>
        <dsp:cNvSpPr/>
      </dsp:nvSpPr>
      <dsp:spPr>
        <a:xfrm>
          <a:off x="6287871" y="1701435"/>
          <a:ext cx="2745210" cy="1164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IN" sz="1500" kern="1200"/>
            <a:t>The authenticity of the research is the major strength involve in primary research that improves the significance of research. </a:t>
          </a:r>
          <a:endParaRPr lang="en-US" sz="1500" kern="1200"/>
        </a:p>
      </dsp:txBody>
      <dsp:txXfrm>
        <a:off x="6287871" y="1701435"/>
        <a:ext cx="2745210" cy="116463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C560E8-262F-4D54-BD10-2C7E00BF551F}" type="datetimeFigureOut">
              <a:rPr lang="en-GB" smtClean="0"/>
              <a:t>02/08/2020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153C2-9B80-484A-AE3D-045AFA9AFFA9}" type="slidenum">
              <a:rPr lang="en-GB" smtClean="0"/>
              <a:t>‹#›</a:t>
            </a:fld>
            <a:endParaRPr lang="en-GB"/>
          </a:p>
        </p:txBody>
      </p:sp>
    </p:spTree>
    <p:extLst>
      <p:ext uri="{BB962C8B-B14F-4D97-AF65-F5344CB8AC3E}">
        <p14:creationId xmlns:p14="http://schemas.microsoft.com/office/powerpoint/2010/main" val="2373746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According to </a:t>
            </a:r>
            <a:r>
              <a:rPr lang="en-IN" sz="1200" b="1" kern="1200" dirty="0" err="1">
                <a:solidFill>
                  <a:schemeClr val="tx1"/>
                </a:solidFill>
                <a:effectLst/>
                <a:latin typeface="+mn-lt"/>
                <a:ea typeface="+mn-ea"/>
                <a:cs typeface="+mn-cs"/>
              </a:rPr>
              <a:t>Baryannis</a:t>
            </a:r>
            <a:r>
              <a:rPr lang="en-IN" sz="1200" b="1" kern="1200" dirty="0">
                <a:solidFill>
                  <a:schemeClr val="tx1"/>
                </a:solidFill>
                <a:effectLst/>
                <a:latin typeface="+mn-lt"/>
                <a:ea typeface="+mn-ea"/>
                <a:cs typeface="+mn-cs"/>
              </a:rPr>
              <a:t> G(2019), the research over risk management has been undertaken over Hilton Hotel. Hilton Hotel Corporation has been initiated in the year 1919.</a:t>
            </a:r>
            <a:r>
              <a:rPr lang="en-IN" sz="1200" kern="1200" dirty="0">
                <a:solidFill>
                  <a:schemeClr val="tx1"/>
                </a:solidFill>
                <a:effectLst/>
                <a:latin typeface="+mn-lt"/>
                <a:ea typeface="+mn-ea"/>
                <a:cs typeface="+mn-cs"/>
              </a:rPr>
              <a:t> The organization is associated with the hospitality sector, Conrad Hilton is the founder of the Hilton groups of hotels. Headquarter of the hotel group is established in the United States of America. Hospitality organization is currently operating at more than 6000 locations across the globe</a:t>
            </a:r>
            <a:endParaRPr lang="en-GB" dirty="0"/>
          </a:p>
        </p:txBody>
      </p:sp>
      <p:sp>
        <p:nvSpPr>
          <p:cNvPr id="4" name="Slide Number Placeholder 3"/>
          <p:cNvSpPr>
            <a:spLocks noGrp="1"/>
          </p:cNvSpPr>
          <p:nvPr>
            <p:ph type="sldNum" sz="quarter" idx="5"/>
          </p:nvPr>
        </p:nvSpPr>
        <p:spPr/>
        <p:txBody>
          <a:bodyPr/>
          <a:lstStyle/>
          <a:p>
            <a:fld id="{9D2153C2-9B80-484A-AE3D-045AFA9AFFA9}" type="slidenum">
              <a:rPr lang="en-GB" smtClean="0"/>
              <a:t>3</a:t>
            </a:fld>
            <a:endParaRPr lang="en-GB"/>
          </a:p>
        </p:txBody>
      </p:sp>
    </p:spTree>
    <p:extLst>
      <p:ext uri="{BB962C8B-B14F-4D97-AF65-F5344CB8AC3E}">
        <p14:creationId xmlns:p14="http://schemas.microsoft.com/office/powerpoint/2010/main" val="32676479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lnSpc>
                <a:spcPct val="150000"/>
              </a:lnSpc>
            </a:pPr>
            <a:r>
              <a:rPr lang="en-IN" sz="1200" kern="1200" dirty="0">
                <a:solidFill>
                  <a:schemeClr val="tx1"/>
                </a:solidFill>
                <a:latin typeface="Times New Roman" pitchFamily="18" charset="0"/>
                <a:ea typeface="+mn-ea"/>
                <a:cs typeface="Times New Roman" pitchFamily="18" charset="0"/>
              </a:rPr>
              <a:t>Risk management process supports company in minimising risk involve in every functional activity of the hotel and support in achieving all different objectives of business.</a:t>
            </a:r>
          </a:p>
          <a:p>
            <a:pPr lvl="0" algn="just">
              <a:lnSpc>
                <a:spcPct val="150000"/>
              </a:lnSpc>
            </a:pPr>
            <a:r>
              <a:rPr lang="en-IN" sz="1200" kern="1200" dirty="0">
                <a:solidFill>
                  <a:schemeClr val="tx1"/>
                </a:solidFill>
                <a:latin typeface="Times New Roman" pitchFamily="18" charset="0"/>
                <a:ea typeface="+mn-ea"/>
                <a:cs typeface="Times New Roman" pitchFamily="18" charset="0"/>
              </a:rPr>
              <a:t>The information collected in primary research can support Hilton Hotel in enhancing the growth of the hotel by channelizing risk before conducting or initiating any operation strategy of company. </a:t>
            </a:r>
          </a:p>
          <a:p>
            <a:endParaRPr lang="en-GB" dirty="0"/>
          </a:p>
        </p:txBody>
      </p:sp>
      <p:sp>
        <p:nvSpPr>
          <p:cNvPr id="4" name="Slide Number Placeholder 3"/>
          <p:cNvSpPr>
            <a:spLocks noGrp="1"/>
          </p:cNvSpPr>
          <p:nvPr>
            <p:ph type="sldNum" sz="quarter" idx="5"/>
          </p:nvPr>
        </p:nvSpPr>
        <p:spPr/>
        <p:txBody>
          <a:bodyPr/>
          <a:lstStyle/>
          <a:p>
            <a:fld id="{9D2153C2-9B80-484A-AE3D-045AFA9AFFA9}" type="slidenum">
              <a:rPr lang="en-GB" smtClean="0"/>
              <a:t>6</a:t>
            </a:fld>
            <a:endParaRPr lang="en-GB"/>
          </a:p>
        </p:txBody>
      </p:sp>
    </p:spTree>
    <p:extLst>
      <p:ext uri="{BB962C8B-B14F-4D97-AF65-F5344CB8AC3E}">
        <p14:creationId xmlns:p14="http://schemas.microsoft.com/office/powerpoint/2010/main" val="513252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IN" sz="1200" kern="1200" dirty="0">
                <a:solidFill>
                  <a:schemeClr val="tx1"/>
                </a:solidFill>
                <a:latin typeface="+mn-lt"/>
                <a:ea typeface="+mn-ea"/>
                <a:cs typeface="+mn-cs"/>
              </a:rPr>
              <a:t>This research also used primary research which allowed the researcher to collect the actual information over risk management and effects global warming create over hospitality business.</a:t>
            </a:r>
          </a:p>
          <a:p>
            <a:pPr lvl="0"/>
            <a:r>
              <a:rPr lang="en-IN" sz="1200" kern="1200" dirty="0">
                <a:solidFill>
                  <a:schemeClr val="tx1"/>
                </a:solidFill>
                <a:latin typeface="+mn-lt"/>
                <a:ea typeface="+mn-ea"/>
                <a:cs typeface="+mn-cs"/>
              </a:rPr>
              <a:t>The research clearly projected that global warming do not get to influence the business in hospitality sector at an extreme level. </a:t>
            </a:r>
          </a:p>
          <a:p>
            <a:endParaRPr lang="en-GB" dirty="0"/>
          </a:p>
        </p:txBody>
      </p:sp>
      <p:sp>
        <p:nvSpPr>
          <p:cNvPr id="4" name="Slide Number Placeholder 3"/>
          <p:cNvSpPr>
            <a:spLocks noGrp="1"/>
          </p:cNvSpPr>
          <p:nvPr>
            <p:ph type="sldNum" sz="quarter" idx="5"/>
          </p:nvPr>
        </p:nvSpPr>
        <p:spPr/>
        <p:txBody>
          <a:bodyPr/>
          <a:lstStyle/>
          <a:p>
            <a:fld id="{9D2153C2-9B80-484A-AE3D-045AFA9AFFA9}" type="slidenum">
              <a:rPr lang="en-GB" smtClean="0"/>
              <a:t>8</a:t>
            </a:fld>
            <a:endParaRPr lang="en-GB"/>
          </a:p>
        </p:txBody>
      </p:sp>
    </p:spTree>
    <p:extLst>
      <p:ext uri="{BB962C8B-B14F-4D97-AF65-F5344CB8AC3E}">
        <p14:creationId xmlns:p14="http://schemas.microsoft.com/office/powerpoint/2010/main" val="2909152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income of people has stopped and thus has reduced the hospitality sector turnover. To effectively evaluate risk management is a pandemic situation like actual COVID19, the leaders should concentrate on the correct measurements and reflect all factors of risk: difficulty, probability, and velocity. </a:t>
            </a:r>
            <a:endParaRPr lang="en-GB" dirty="0"/>
          </a:p>
        </p:txBody>
      </p:sp>
      <p:sp>
        <p:nvSpPr>
          <p:cNvPr id="4" name="Slide Number Placeholder 3"/>
          <p:cNvSpPr>
            <a:spLocks noGrp="1"/>
          </p:cNvSpPr>
          <p:nvPr>
            <p:ph type="sldNum" sz="quarter" idx="5"/>
          </p:nvPr>
        </p:nvSpPr>
        <p:spPr/>
        <p:txBody>
          <a:bodyPr/>
          <a:lstStyle/>
          <a:p>
            <a:fld id="{9D2153C2-9B80-484A-AE3D-045AFA9AFFA9}" type="slidenum">
              <a:rPr lang="en-GB" smtClean="0"/>
              <a:t>9</a:t>
            </a:fld>
            <a:endParaRPr lang="en-GB"/>
          </a:p>
        </p:txBody>
      </p:sp>
    </p:spTree>
    <p:extLst>
      <p:ext uri="{BB962C8B-B14F-4D97-AF65-F5344CB8AC3E}">
        <p14:creationId xmlns:p14="http://schemas.microsoft.com/office/powerpoint/2010/main" val="1432061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8/2/2020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355989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8/2/2020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83109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8/2/2020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286583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8/2/2020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9024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8/2/2020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459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8/2/2020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95844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8/2/2020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986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8/2/2020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307877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8/2/2020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00251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8/2/2020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73941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8/2/2020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5259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8/2/2020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011076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84" r:id="rId5"/>
    <p:sldLayoutId id="2147483690" r:id="rId6"/>
    <p:sldLayoutId id="2147483685" r:id="rId7"/>
    <p:sldLayoutId id="2147483686" r:id="rId8"/>
    <p:sldLayoutId id="2147483687" r:id="rId9"/>
    <p:sldLayoutId id="2147483688" r:id="rId10"/>
    <p:sldLayoutId id="2147483689" r:id="rId11"/>
  </p:sldLayoutIdLst>
  <p:hf sldNum="0" hdr="0" ftr="0" dt="0"/>
  <p:txStyles>
    <p:titleStyle>
      <a:lvl1pPr algn="l" defTabSz="914400" rtl="0" eaLnBrk="1" latinLnBrk="0" hangingPunct="1">
        <a:lnSpc>
          <a:spcPct val="90000"/>
        </a:lnSpc>
        <a:spcBef>
          <a:spcPct val="0"/>
        </a:spcBef>
        <a:buNone/>
        <a:defRPr lang="en-US" sz="6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6" name="Rectangle 155">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Rectangle 157">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60" name="Rectangle 159">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9645E0E-C910-41EF-9A02-B411A4737E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544" y="645106"/>
            <a:ext cx="6638682" cy="5559896"/>
          </a:xfrm>
          <a:prstGeom prst="rect">
            <a:avLst/>
          </a:prstGeom>
        </p:spPr>
      </p:pic>
      <p:sp>
        <p:nvSpPr>
          <p:cNvPr id="162" name="Rectangle 161">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39822-F10F-4F43-B8DA-D3B743D7D97B}"/>
              </a:ext>
            </a:extLst>
          </p:cNvPr>
          <p:cNvSpPr>
            <a:spLocks noGrp="1"/>
          </p:cNvSpPr>
          <p:nvPr>
            <p:ph type="ctrTitle"/>
          </p:nvPr>
        </p:nvSpPr>
        <p:spPr>
          <a:xfrm>
            <a:off x="8560024" y="1559768"/>
            <a:ext cx="3238829" cy="3135379"/>
          </a:xfrm>
        </p:spPr>
        <p:txBody>
          <a:bodyPr>
            <a:normAutofit/>
          </a:bodyPr>
          <a:lstStyle/>
          <a:p>
            <a:r>
              <a:rPr lang="en-GB" sz="4400"/>
              <a:t>Impact of risk management relating to sustainable hospitality development </a:t>
            </a:r>
          </a:p>
        </p:txBody>
      </p:sp>
      <p:sp>
        <p:nvSpPr>
          <p:cNvPr id="3" name="Subtitle 2">
            <a:extLst>
              <a:ext uri="{FF2B5EF4-FFF2-40B4-BE49-F238E27FC236}">
                <a16:creationId xmlns:a16="http://schemas.microsoft.com/office/drawing/2014/main" id="{1401C4C9-65E3-4D1F-9FF8-F48C2DF2C0F9}"/>
              </a:ext>
            </a:extLst>
          </p:cNvPr>
          <p:cNvSpPr>
            <a:spLocks noGrp="1"/>
          </p:cNvSpPr>
          <p:nvPr>
            <p:ph type="subTitle" idx="1"/>
          </p:nvPr>
        </p:nvSpPr>
        <p:spPr>
          <a:xfrm>
            <a:off x="8560024" y="4708186"/>
            <a:ext cx="3238829" cy="1496816"/>
          </a:xfrm>
        </p:spPr>
        <p:txBody>
          <a:bodyPr>
            <a:normAutofit/>
          </a:bodyPr>
          <a:lstStyle/>
          <a:p>
            <a:pPr>
              <a:spcAft>
                <a:spcPts val="600"/>
              </a:spcAft>
            </a:pPr>
            <a:r>
              <a:rPr lang="en-GB">
                <a:solidFill>
                  <a:schemeClr val="tx1">
                    <a:lumMod val="85000"/>
                    <a:lumOff val="15000"/>
                  </a:schemeClr>
                </a:solidFill>
                <a:latin typeface="Arial" panose="020B0604020202020204" pitchFamily="34" charset="0"/>
                <a:cs typeface="Arial" panose="020B0604020202020204" pitchFamily="34" charset="0"/>
              </a:rPr>
              <a:t>Lecture name: Dale Clarke </a:t>
            </a:r>
          </a:p>
          <a:p>
            <a:pPr>
              <a:spcAft>
                <a:spcPts val="600"/>
              </a:spcAft>
            </a:pPr>
            <a:r>
              <a:rPr lang="en-GB">
                <a:solidFill>
                  <a:schemeClr val="tx1">
                    <a:lumMod val="85000"/>
                    <a:lumOff val="15000"/>
                  </a:schemeClr>
                </a:solidFill>
                <a:latin typeface="Arial" panose="020B0604020202020204" pitchFamily="34" charset="0"/>
                <a:cs typeface="Arial" panose="020B0604020202020204" pitchFamily="34" charset="0"/>
              </a:rPr>
              <a:t>Student name: Madalina-Andreea Popa</a:t>
            </a:r>
          </a:p>
          <a:p>
            <a:pPr>
              <a:spcAft>
                <a:spcPts val="600"/>
              </a:spcAft>
            </a:pPr>
            <a:r>
              <a:rPr lang="en-GB">
                <a:solidFill>
                  <a:schemeClr val="tx1">
                    <a:lumMod val="85000"/>
                    <a:lumOff val="15000"/>
                  </a:schemeClr>
                </a:solidFill>
                <a:latin typeface="Arial" panose="020B0604020202020204" pitchFamily="34" charset="0"/>
                <a:cs typeface="Arial" panose="020B0604020202020204" pitchFamily="34" charset="0"/>
              </a:rPr>
              <a:t>Student number:1815001</a:t>
            </a:r>
          </a:p>
        </p:txBody>
      </p:sp>
      <p:sp>
        <p:nvSpPr>
          <p:cNvPr id="164" name="Rectangle 163">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6" name="Straight Connector 165">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1542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24">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49" name="Rectangle 26">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3163335-173A-411F-9E12-84AED794B3E8}"/>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Table of content </a:t>
            </a:r>
          </a:p>
        </p:txBody>
      </p:sp>
      <p:sp>
        <p:nvSpPr>
          <p:cNvPr id="6" name="Content Placeholder 5">
            <a:extLst>
              <a:ext uri="{FF2B5EF4-FFF2-40B4-BE49-F238E27FC236}">
                <a16:creationId xmlns:a16="http://schemas.microsoft.com/office/drawing/2014/main" id="{872732E7-60C9-45A2-A7DB-379E31304849}"/>
              </a:ext>
            </a:extLst>
          </p:cNvPr>
          <p:cNvSpPr>
            <a:spLocks noGrp="1"/>
          </p:cNvSpPr>
          <p:nvPr>
            <p:ph idx="1"/>
          </p:nvPr>
        </p:nvSpPr>
        <p:spPr>
          <a:xfrm>
            <a:off x="5478124" y="559477"/>
            <a:ext cx="5647076" cy="5475563"/>
          </a:xfrm>
        </p:spPr>
        <p:txBody>
          <a:bodyPr anchor="ctr">
            <a:normAutofit/>
          </a:bodyPr>
          <a:lstStyle/>
          <a:p>
            <a:pPr marL="0" indent="0">
              <a:buNone/>
            </a:pPr>
            <a:r>
              <a:rPr lang="en-GB" sz="2000" dirty="0"/>
              <a:t>Introduction </a:t>
            </a:r>
          </a:p>
          <a:p>
            <a:pPr marL="0" indent="0">
              <a:buNone/>
            </a:pPr>
            <a:r>
              <a:rPr lang="en-GB" sz="2000" dirty="0"/>
              <a:t>Aims</a:t>
            </a:r>
          </a:p>
          <a:p>
            <a:pPr marL="0" indent="0">
              <a:buNone/>
            </a:pPr>
            <a:r>
              <a:rPr lang="en-GB" sz="2000" dirty="0"/>
              <a:t>Scope of primary research </a:t>
            </a:r>
          </a:p>
          <a:p>
            <a:pPr marL="0" indent="0">
              <a:buNone/>
            </a:pPr>
            <a:r>
              <a:rPr lang="en-GB" sz="2000" dirty="0"/>
              <a:t>Improvement growth of organisation</a:t>
            </a:r>
          </a:p>
          <a:p>
            <a:pPr marL="0" indent="0">
              <a:buNone/>
            </a:pPr>
            <a:r>
              <a:rPr lang="en-GB" sz="2000" dirty="0"/>
              <a:t>Involve employee in risk management function</a:t>
            </a:r>
          </a:p>
          <a:p>
            <a:pPr marL="0" indent="0">
              <a:buNone/>
            </a:pPr>
            <a:r>
              <a:rPr lang="en-GB" sz="2000" dirty="0"/>
              <a:t>Reliability of search research  </a:t>
            </a:r>
          </a:p>
          <a:p>
            <a:pPr marL="0" indent="0">
              <a:buNone/>
            </a:pPr>
            <a:r>
              <a:rPr lang="en-GB" sz="2000" dirty="0"/>
              <a:t>Global warming and  COVID9</a:t>
            </a:r>
          </a:p>
          <a:p>
            <a:pPr marL="0" indent="0">
              <a:buNone/>
            </a:pPr>
            <a:r>
              <a:rPr lang="en-GB" sz="2000" dirty="0"/>
              <a:t>Conclusion </a:t>
            </a:r>
          </a:p>
          <a:p>
            <a:pPr marL="0" indent="0">
              <a:buNone/>
            </a:pPr>
            <a:r>
              <a:rPr lang="en-GB" sz="2000" dirty="0"/>
              <a:t>References </a:t>
            </a:r>
          </a:p>
        </p:txBody>
      </p:sp>
    </p:spTree>
    <p:extLst>
      <p:ext uri="{BB962C8B-B14F-4D97-AF65-F5344CB8AC3E}">
        <p14:creationId xmlns:p14="http://schemas.microsoft.com/office/powerpoint/2010/main" val="86670611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562622D4-E645-4230-ADCF-B7E1471D4F0A}"/>
              </a:ext>
            </a:extLst>
          </p:cNvPr>
          <p:cNvSpPr>
            <a:spLocks noGrp="1"/>
          </p:cNvSpPr>
          <p:nvPr>
            <p:ph type="title"/>
          </p:nvPr>
        </p:nvSpPr>
        <p:spPr>
          <a:xfrm>
            <a:off x="1066800" y="1089090"/>
            <a:ext cx="10058400" cy="1371600"/>
          </a:xfrm>
        </p:spPr>
        <p:txBody>
          <a:bodyPr>
            <a:normAutofit/>
          </a:bodyPr>
          <a:lstStyle/>
          <a:p>
            <a:pPr algn="ctr"/>
            <a:r>
              <a:rPr lang="en-GB">
                <a:solidFill>
                  <a:srgbClr val="FFFFFF"/>
                </a:solidFill>
              </a:rPr>
              <a:t>Introduction </a:t>
            </a:r>
          </a:p>
        </p:txBody>
      </p:sp>
      <p:sp>
        <p:nvSpPr>
          <p:cNvPr id="3" name="Content Placeholder 2">
            <a:extLst>
              <a:ext uri="{FF2B5EF4-FFF2-40B4-BE49-F238E27FC236}">
                <a16:creationId xmlns:a16="http://schemas.microsoft.com/office/drawing/2014/main" id="{00F09669-A075-488F-B5BE-65E79A2ADF7B}"/>
              </a:ext>
            </a:extLst>
          </p:cNvPr>
          <p:cNvSpPr>
            <a:spLocks noGrp="1"/>
          </p:cNvSpPr>
          <p:nvPr>
            <p:ph idx="1"/>
          </p:nvPr>
        </p:nvSpPr>
        <p:spPr>
          <a:xfrm>
            <a:off x="1409700" y="3429000"/>
            <a:ext cx="9372600" cy="2508384"/>
          </a:xfrm>
        </p:spPr>
        <p:txBody>
          <a:bodyPr anchor="t">
            <a:normAutofit/>
          </a:bodyPr>
          <a:lstStyle/>
          <a:p>
            <a:r>
              <a:rPr lang="en-IN" sz="2000"/>
              <a:t>The aim of this work stands to investigate risk management as contemporary themes relating to sustainable hospitality development in the Hilton Hotel and global warming how is adversely affected.</a:t>
            </a:r>
          </a:p>
          <a:p>
            <a:r>
              <a:rPr lang="en-IN" sz="2000"/>
              <a:t>Risk management is the process that implicates and analysing the risk implicated in every business decision management take in an organization. </a:t>
            </a:r>
            <a:endParaRPr lang="en-GB" sz="2000"/>
          </a:p>
          <a:p>
            <a:endParaRPr lang="en-GB" sz="2000"/>
          </a:p>
        </p:txBody>
      </p:sp>
    </p:spTree>
    <p:extLst>
      <p:ext uri="{BB962C8B-B14F-4D97-AF65-F5344CB8AC3E}">
        <p14:creationId xmlns:p14="http://schemas.microsoft.com/office/powerpoint/2010/main" val="3409379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F90BEF-F5C9-43BB-9FED-780B2E802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C0B41FD-D897-4F21-A5F3-254C563DC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74F628E5-F145-4719-B240-F9D1B2D50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6F991E56-47F2-4CFB-883C-D4524F590877}"/>
              </a:ext>
            </a:extLst>
          </p:cNvPr>
          <p:cNvSpPr>
            <a:spLocks noGrp="1"/>
          </p:cNvSpPr>
          <p:nvPr>
            <p:ph type="title"/>
          </p:nvPr>
        </p:nvSpPr>
        <p:spPr>
          <a:xfrm>
            <a:off x="1066800" y="4800074"/>
            <a:ext cx="10058400" cy="1371600"/>
          </a:xfrm>
        </p:spPr>
        <p:txBody>
          <a:bodyPr>
            <a:normAutofit/>
          </a:bodyPr>
          <a:lstStyle/>
          <a:p>
            <a:pPr algn="ctr"/>
            <a:r>
              <a:rPr lang="en-GB"/>
              <a:t>Aims </a:t>
            </a:r>
          </a:p>
        </p:txBody>
      </p:sp>
      <p:graphicFrame>
        <p:nvGraphicFramePr>
          <p:cNvPr id="5" name="Content Placeholder 2">
            <a:extLst>
              <a:ext uri="{FF2B5EF4-FFF2-40B4-BE49-F238E27FC236}">
                <a16:creationId xmlns:a16="http://schemas.microsoft.com/office/drawing/2014/main" id="{FF2921F7-1429-430B-9C1E-8B4569580AA2}"/>
              </a:ext>
            </a:extLst>
          </p:cNvPr>
          <p:cNvGraphicFramePr>
            <a:graphicFrameLocks noGrp="1"/>
          </p:cNvGraphicFramePr>
          <p:nvPr>
            <p:ph idx="1"/>
            <p:extLst>
              <p:ext uri="{D42A27DB-BD31-4B8C-83A1-F6EECF244321}">
                <p14:modId xmlns:p14="http://schemas.microsoft.com/office/powerpoint/2010/main" val="854879991"/>
              </p:ext>
            </p:extLst>
          </p:nvPr>
        </p:nvGraphicFramePr>
        <p:xfrm>
          <a:off x="1066800" y="990600"/>
          <a:ext cx="10058400" cy="353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747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0985F15F-17F6-477A-BC47-CC180C48B713}"/>
              </a:ext>
            </a:extLst>
          </p:cNvPr>
          <p:cNvSpPr>
            <a:spLocks noGrp="1"/>
          </p:cNvSpPr>
          <p:nvPr>
            <p:ph type="title"/>
          </p:nvPr>
        </p:nvSpPr>
        <p:spPr>
          <a:xfrm>
            <a:off x="1066800" y="642594"/>
            <a:ext cx="10058400" cy="1371600"/>
          </a:xfrm>
        </p:spPr>
        <p:txBody>
          <a:bodyPr>
            <a:normAutofit/>
          </a:bodyPr>
          <a:lstStyle/>
          <a:p>
            <a:pPr algn="ctr"/>
            <a:r>
              <a:rPr lang="en-GB"/>
              <a:t>Scope of Primary Research </a:t>
            </a:r>
          </a:p>
        </p:txBody>
      </p:sp>
      <p:graphicFrame>
        <p:nvGraphicFramePr>
          <p:cNvPr id="18" name="Content Placeholder 2">
            <a:extLst>
              <a:ext uri="{FF2B5EF4-FFF2-40B4-BE49-F238E27FC236}">
                <a16:creationId xmlns:a16="http://schemas.microsoft.com/office/drawing/2014/main" id="{7247F8C6-E0B9-4BAB-BF88-13D3E71D68DB}"/>
              </a:ext>
            </a:extLst>
          </p:cNvPr>
          <p:cNvGraphicFramePr>
            <a:graphicFrameLocks noGrp="1"/>
          </p:cNvGraphicFramePr>
          <p:nvPr>
            <p:ph idx="1"/>
            <p:extLst>
              <p:ext uri="{D42A27DB-BD31-4B8C-83A1-F6EECF244321}">
                <p14:modId xmlns:p14="http://schemas.microsoft.com/office/powerpoint/2010/main" val="57376737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9272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F8DE4-7295-4381-B3A0-5F790F18C2BA}"/>
              </a:ext>
            </a:extLst>
          </p:cNvPr>
          <p:cNvSpPr>
            <a:spLocks noGrp="1"/>
          </p:cNvSpPr>
          <p:nvPr>
            <p:ph type="title"/>
          </p:nvPr>
        </p:nvSpPr>
        <p:spPr>
          <a:xfrm>
            <a:off x="6579450" y="727627"/>
            <a:ext cx="4957553" cy="1645920"/>
          </a:xfrm>
        </p:spPr>
        <p:txBody>
          <a:bodyPr>
            <a:normAutofit/>
          </a:bodyPr>
          <a:lstStyle/>
          <a:p>
            <a:r>
              <a:rPr lang="en-GB" sz="5100"/>
              <a:t>Improve growth of organisation </a:t>
            </a:r>
          </a:p>
        </p:txBody>
      </p:sp>
      <p:sp>
        <p:nvSpPr>
          <p:cNvPr id="10" name="Rectangle 9">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7" name="Graphic 6" descr="Recruitment Management">
            <a:extLst>
              <a:ext uri="{FF2B5EF4-FFF2-40B4-BE49-F238E27FC236}">
                <a16:creationId xmlns:a16="http://schemas.microsoft.com/office/drawing/2014/main" id="{B885E421-EE4E-4A05-B8F5-ECBA6C495B3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433BC956-B17F-4ED0-AB59-3CBFC5AE54BC}"/>
              </a:ext>
            </a:extLst>
          </p:cNvPr>
          <p:cNvSpPr>
            <a:spLocks noGrp="1"/>
          </p:cNvSpPr>
          <p:nvPr>
            <p:ph idx="1"/>
          </p:nvPr>
        </p:nvSpPr>
        <p:spPr>
          <a:xfrm>
            <a:off x="6579450" y="2538919"/>
            <a:ext cx="4957554" cy="3496120"/>
          </a:xfrm>
        </p:spPr>
        <p:txBody>
          <a:bodyPr>
            <a:normAutofit/>
          </a:bodyPr>
          <a:lstStyle/>
          <a:p>
            <a:pPr lvl="0">
              <a:lnSpc>
                <a:spcPct val="100000"/>
              </a:lnSpc>
            </a:pPr>
            <a:r>
              <a:rPr lang="en-IN" sz="1700"/>
              <a:t>Information collected in primary research is always fresh and project the current position and situation of organisation in market.</a:t>
            </a:r>
          </a:p>
          <a:p>
            <a:pPr lvl="0">
              <a:lnSpc>
                <a:spcPct val="100000"/>
              </a:lnSpc>
            </a:pPr>
            <a:r>
              <a:rPr lang="en-IN" sz="1700"/>
              <a:t>It can be projected that all the information collected in primary research can support the Hilton Hotel in enhancing the growth of company.</a:t>
            </a:r>
          </a:p>
          <a:p>
            <a:pPr lvl="0">
              <a:lnSpc>
                <a:spcPct val="100000"/>
              </a:lnSpc>
            </a:pPr>
            <a:r>
              <a:rPr lang="en-IN" sz="1700"/>
              <a:t>This research has potentially involved risk management as a part of the research.</a:t>
            </a:r>
          </a:p>
          <a:p>
            <a:pPr lvl="0">
              <a:lnSpc>
                <a:spcPct val="100000"/>
              </a:lnSpc>
            </a:pPr>
            <a:r>
              <a:rPr lang="en-IN" sz="1700"/>
              <a:t>This research has also projected about the significance of risk management in growth and development of organisation.</a:t>
            </a:r>
          </a:p>
          <a:p>
            <a:pPr>
              <a:lnSpc>
                <a:spcPct val="100000"/>
              </a:lnSpc>
            </a:pPr>
            <a:endParaRPr lang="en-GB" sz="1700"/>
          </a:p>
        </p:txBody>
      </p:sp>
    </p:spTree>
    <p:extLst>
      <p:ext uri="{BB962C8B-B14F-4D97-AF65-F5344CB8AC3E}">
        <p14:creationId xmlns:p14="http://schemas.microsoft.com/office/powerpoint/2010/main" val="3880448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8ED0-C700-47B2-8D54-31F4BB36BE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2D40F7A-4BD9-4F50-A33B-8CB290C00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BD2FDAD1-72F9-4134-9A38-92BDC75F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7A05D2E-8738-4A39-BFB8-D05FF479F64B}"/>
              </a:ext>
            </a:extLst>
          </p:cNvPr>
          <p:cNvSpPr>
            <a:spLocks noGrp="1"/>
          </p:cNvSpPr>
          <p:nvPr>
            <p:ph type="title"/>
          </p:nvPr>
        </p:nvSpPr>
        <p:spPr>
          <a:xfrm>
            <a:off x="7747000" y="965200"/>
            <a:ext cx="3454400" cy="4936067"/>
          </a:xfrm>
        </p:spPr>
        <p:txBody>
          <a:bodyPr>
            <a:normAutofit/>
          </a:bodyPr>
          <a:lstStyle/>
          <a:p>
            <a:pPr algn="ctr"/>
            <a:r>
              <a:rPr lang="en-GB"/>
              <a:t>Involve employee in risk management function </a:t>
            </a:r>
          </a:p>
        </p:txBody>
      </p:sp>
      <p:graphicFrame>
        <p:nvGraphicFramePr>
          <p:cNvPr id="5" name="Content Placeholder 2">
            <a:extLst>
              <a:ext uri="{FF2B5EF4-FFF2-40B4-BE49-F238E27FC236}">
                <a16:creationId xmlns:a16="http://schemas.microsoft.com/office/drawing/2014/main" id="{F57D8F3A-86B3-4C2C-96F9-677978DEBA7D}"/>
              </a:ext>
            </a:extLst>
          </p:cNvPr>
          <p:cNvGraphicFramePr>
            <a:graphicFrameLocks noGrp="1"/>
          </p:cNvGraphicFramePr>
          <p:nvPr>
            <p:ph idx="1"/>
            <p:extLst>
              <p:ext uri="{D42A27DB-BD31-4B8C-83A1-F6EECF244321}">
                <p14:modId xmlns:p14="http://schemas.microsoft.com/office/powerpoint/2010/main" val="916140379"/>
              </p:ext>
            </p:extLst>
          </p:nvPr>
        </p:nvGraphicFramePr>
        <p:xfrm>
          <a:off x="793590" y="800946"/>
          <a:ext cx="6036579" cy="5252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7632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FB4B69B5-11B7-4E86-B20E-7FBCB76F55FB}"/>
              </a:ext>
            </a:extLst>
          </p:cNvPr>
          <p:cNvSpPr>
            <a:spLocks noGrp="1"/>
          </p:cNvSpPr>
          <p:nvPr>
            <p:ph type="title"/>
          </p:nvPr>
        </p:nvSpPr>
        <p:spPr>
          <a:xfrm>
            <a:off x="1064794" y="844481"/>
            <a:ext cx="10058400" cy="1371600"/>
          </a:xfrm>
        </p:spPr>
        <p:txBody>
          <a:bodyPr>
            <a:normAutofit/>
          </a:bodyPr>
          <a:lstStyle/>
          <a:p>
            <a:pPr algn="ctr"/>
            <a:r>
              <a:rPr lang="en-GB">
                <a:solidFill>
                  <a:schemeClr val="bg1"/>
                </a:solidFill>
              </a:rPr>
              <a:t>Reliability of search research</a:t>
            </a:r>
          </a:p>
        </p:txBody>
      </p:sp>
      <p:graphicFrame>
        <p:nvGraphicFramePr>
          <p:cNvPr id="5" name="Content Placeholder 2">
            <a:extLst>
              <a:ext uri="{FF2B5EF4-FFF2-40B4-BE49-F238E27FC236}">
                <a16:creationId xmlns:a16="http://schemas.microsoft.com/office/drawing/2014/main" id="{EC8391E7-30CF-4E07-A2D0-377E3E0E42E9}"/>
              </a:ext>
            </a:extLst>
          </p:cNvPr>
          <p:cNvGraphicFramePr>
            <a:graphicFrameLocks noGrp="1"/>
          </p:cNvGraphicFramePr>
          <p:nvPr>
            <p:ph idx="1"/>
            <p:extLst>
              <p:ext uri="{D42A27DB-BD31-4B8C-83A1-F6EECF244321}">
                <p14:modId xmlns:p14="http://schemas.microsoft.com/office/powerpoint/2010/main" val="3747743688"/>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5137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1" name="Rectangle 20">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1">
              <a:lumMod val="75000"/>
              <a:alpha val="60000"/>
            </a:schemeClr>
          </a:solidFill>
          <a:ln w="6350" cap="sq" cmpd="sng" algn="ctr">
            <a:noFill/>
            <a:prstDash val="solid"/>
            <a:miter lim="800000"/>
          </a:ln>
          <a:effectLst/>
        </p:spPr>
      </p:sp>
      <p:sp>
        <p:nvSpPr>
          <p:cNvPr id="2" name="Title 1">
            <a:extLst>
              <a:ext uri="{FF2B5EF4-FFF2-40B4-BE49-F238E27FC236}">
                <a16:creationId xmlns:a16="http://schemas.microsoft.com/office/drawing/2014/main" id="{E4D25575-0C10-42CC-AF4C-3659653446BF}"/>
              </a:ext>
            </a:extLst>
          </p:cNvPr>
          <p:cNvSpPr>
            <a:spLocks noGrp="1"/>
          </p:cNvSpPr>
          <p:nvPr>
            <p:ph type="title"/>
          </p:nvPr>
        </p:nvSpPr>
        <p:spPr>
          <a:xfrm>
            <a:off x="3844616" y="881210"/>
            <a:ext cx="7417925" cy="1517035"/>
          </a:xfrm>
        </p:spPr>
        <p:txBody>
          <a:bodyPr>
            <a:normAutofit/>
          </a:bodyPr>
          <a:lstStyle/>
          <a:p>
            <a:r>
              <a:rPr lang="en-GB" sz="5100" dirty="0">
                <a:solidFill>
                  <a:schemeClr val="tx1"/>
                </a:solidFill>
              </a:rPr>
              <a:t>Global warming and  COVID19</a:t>
            </a:r>
          </a:p>
        </p:txBody>
      </p:sp>
      <p:sp>
        <p:nvSpPr>
          <p:cNvPr id="3" name="Content Placeholder 2">
            <a:extLst>
              <a:ext uri="{FF2B5EF4-FFF2-40B4-BE49-F238E27FC236}">
                <a16:creationId xmlns:a16="http://schemas.microsoft.com/office/drawing/2014/main" id="{B16276A6-94F1-4BD9-9EE5-09AD84ED894C}"/>
              </a:ext>
            </a:extLst>
          </p:cNvPr>
          <p:cNvSpPr>
            <a:spLocks noGrp="1"/>
          </p:cNvSpPr>
          <p:nvPr>
            <p:ph idx="1"/>
          </p:nvPr>
        </p:nvSpPr>
        <p:spPr>
          <a:xfrm>
            <a:off x="3844616" y="2626840"/>
            <a:ext cx="7245103" cy="3131777"/>
          </a:xfrm>
        </p:spPr>
        <p:txBody>
          <a:bodyPr>
            <a:normAutofit/>
          </a:bodyPr>
          <a:lstStyle/>
          <a:p>
            <a:r>
              <a:rPr lang="en-IN"/>
              <a:t>Global warming is another critical aspect that has impacted the hospitality sector. This issue did not influence the business of hospitality organizations but in an indirect manner with global warming such as increasing temperature issues have affected the business.</a:t>
            </a:r>
          </a:p>
          <a:p>
            <a:r>
              <a:rPr lang="en-IN"/>
              <a:t> In recent times due to COVID 19, pandemic risk has also increased people, the situation diseases have affected the hospitality business terribly. Hotels all across the globe have suffered due to this situation.</a:t>
            </a:r>
            <a:endParaRPr lang="en-GB" dirty="0"/>
          </a:p>
        </p:txBody>
      </p:sp>
    </p:spTree>
    <p:extLst>
      <p:ext uri="{BB962C8B-B14F-4D97-AF65-F5344CB8AC3E}">
        <p14:creationId xmlns:p14="http://schemas.microsoft.com/office/powerpoint/2010/main" val="503055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tx1">
              <a:lumMod val="85000"/>
              <a:lumOff val="15000"/>
            </a:schemeClr>
          </a:solidFill>
          <a:ln w="6350" cap="flat" cmpd="sng" algn="ctr">
            <a:noFill/>
            <a:prstDash val="solid"/>
          </a:ln>
          <a:effectLst>
            <a:outerShdw blurRad="50800" algn="ctr" rotWithShape="0">
              <a:prstClr val="black">
                <a:alpha val="66000"/>
              </a:prstClr>
            </a:outerShdw>
            <a:softEdge rad="0"/>
          </a:effectLst>
        </p:spPr>
      </p:sp>
      <p:sp>
        <p:nvSpPr>
          <p:cNvPr id="24"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solidFill>
            <a:schemeClr val="tx1">
              <a:lumMod val="95000"/>
            </a:schemeClr>
          </a:solid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8E900304-9CCF-403E-810C-641712C23DED}"/>
              </a:ext>
            </a:extLst>
          </p:cNvPr>
          <p:cNvSpPr>
            <a:spLocks noGrp="1"/>
          </p:cNvSpPr>
          <p:nvPr>
            <p:ph type="title"/>
          </p:nvPr>
        </p:nvSpPr>
        <p:spPr>
          <a:xfrm>
            <a:off x="1066800" y="1089090"/>
            <a:ext cx="10058400" cy="1371600"/>
          </a:xfrm>
        </p:spPr>
        <p:txBody>
          <a:bodyPr>
            <a:normAutofit/>
          </a:bodyPr>
          <a:lstStyle/>
          <a:p>
            <a:pPr algn="ctr"/>
            <a:r>
              <a:rPr lang="en-GB">
                <a:solidFill>
                  <a:schemeClr val="bg1"/>
                </a:solidFill>
              </a:rPr>
              <a:t>Conclusion </a:t>
            </a:r>
          </a:p>
        </p:txBody>
      </p:sp>
      <p:sp>
        <p:nvSpPr>
          <p:cNvPr id="3" name="Content Placeholder 2">
            <a:extLst>
              <a:ext uri="{FF2B5EF4-FFF2-40B4-BE49-F238E27FC236}">
                <a16:creationId xmlns:a16="http://schemas.microsoft.com/office/drawing/2014/main" id="{742D8C05-C461-4BD7-892A-BFA51BE556BE}"/>
              </a:ext>
            </a:extLst>
          </p:cNvPr>
          <p:cNvSpPr>
            <a:spLocks noGrp="1"/>
          </p:cNvSpPr>
          <p:nvPr>
            <p:ph idx="1"/>
          </p:nvPr>
        </p:nvSpPr>
        <p:spPr>
          <a:xfrm>
            <a:off x="1066800" y="3429000"/>
            <a:ext cx="10058400" cy="2508384"/>
          </a:xfrm>
        </p:spPr>
        <p:txBody>
          <a:bodyPr anchor="t">
            <a:normAutofit/>
          </a:bodyPr>
          <a:lstStyle/>
          <a:p>
            <a:pPr>
              <a:lnSpc>
                <a:spcPct val="100000"/>
              </a:lnSpc>
            </a:pPr>
            <a:r>
              <a:rPr lang="en-IN" sz="2000"/>
              <a:t>This research has projected that risk management has improved the growth of the company. It can be projected that risk management support organization in enhancing the profitability of the business by reducing the risk. </a:t>
            </a:r>
          </a:p>
          <a:p>
            <a:pPr>
              <a:lnSpc>
                <a:spcPct val="100000"/>
              </a:lnSpc>
            </a:pPr>
            <a:r>
              <a:rPr lang="en-IN" sz="2000"/>
              <a:t>This report as well has been mentioned global warming on the sustainability of the hospitality industry so main factors like travel, accommodation, and leisure activities so each of the participants, global warming is changing the climate of the place and the tourism is affected negatively</a:t>
            </a:r>
            <a:endParaRPr lang="en-GB" sz="2000"/>
          </a:p>
        </p:txBody>
      </p:sp>
    </p:spTree>
    <p:extLst>
      <p:ext uri="{BB962C8B-B14F-4D97-AF65-F5344CB8AC3E}">
        <p14:creationId xmlns:p14="http://schemas.microsoft.com/office/powerpoint/2010/main" val="381933415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9">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6" name="Rectangle 11">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1">
              <a:lumMod val="75000"/>
              <a:alpha val="60000"/>
            </a:schemeClr>
          </a:solidFill>
          <a:ln w="6350" cap="sq" cmpd="sng" algn="ctr">
            <a:noFill/>
            <a:prstDash val="solid"/>
            <a:miter lim="800000"/>
          </a:ln>
          <a:effectLst/>
        </p:spPr>
      </p:sp>
      <p:sp>
        <p:nvSpPr>
          <p:cNvPr id="2" name="Title 1">
            <a:extLst>
              <a:ext uri="{FF2B5EF4-FFF2-40B4-BE49-F238E27FC236}">
                <a16:creationId xmlns:a16="http://schemas.microsoft.com/office/drawing/2014/main" id="{FB8CFB1A-0E4D-4D84-A4FC-AD429072BE3C}"/>
              </a:ext>
            </a:extLst>
          </p:cNvPr>
          <p:cNvSpPr>
            <a:spLocks noGrp="1"/>
          </p:cNvSpPr>
          <p:nvPr>
            <p:ph type="title"/>
          </p:nvPr>
        </p:nvSpPr>
        <p:spPr>
          <a:xfrm>
            <a:off x="3844616" y="881210"/>
            <a:ext cx="7417925" cy="1517035"/>
          </a:xfrm>
        </p:spPr>
        <p:txBody>
          <a:bodyPr>
            <a:normAutofit/>
          </a:bodyPr>
          <a:lstStyle/>
          <a:p>
            <a:r>
              <a:rPr lang="en-GB">
                <a:solidFill>
                  <a:schemeClr val="tx1"/>
                </a:solidFill>
              </a:rPr>
              <a:t>References </a:t>
            </a:r>
          </a:p>
        </p:txBody>
      </p:sp>
      <p:sp>
        <p:nvSpPr>
          <p:cNvPr id="3" name="Content Placeholder 2">
            <a:extLst>
              <a:ext uri="{FF2B5EF4-FFF2-40B4-BE49-F238E27FC236}">
                <a16:creationId xmlns:a16="http://schemas.microsoft.com/office/drawing/2014/main" id="{4CF3C8A6-E62E-4A03-B8B6-C3BDA0636E43}"/>
              </a:ext>
            </a:extLst>
          </p:cNvPr>
          <p:cNvSpPr>
            <a:spLocks noGrp="1"/>
          </p:cNvSpPr>
          <p:nvPr>
            <p:ph idx="1"/>
          </p:nvPr>
        </p:nvSpPr>
        <p:spPr>
          <a:xfrm>
            <a:off x="3844616" y="2626840"/>
            <a:ext cx="7245103" cy="3131777"/>
          </a:xfrm>
        </p:spPr>
        <p:txBody>
          <a:bodyPr>
            <a:normAutofit/>
          </a:bodyPr>
          <a:lstStyle/>
          <a:p>
            <a:pPr>
              <a:lnSpc>
                <a:spcPct val="100000"/>
              </a:lnSpc>
            </a:pPr>
            <a:r>
              <a:rPr lang="en-GB" sz="1500" err="1"/>
              <a:t>Baryannis</a:t>
            </a:r>
            <a:r>
              <a:rPr lang="en-GB" sz="1500"/>
              <a:t>, G. (2018). Supply chain risk management and artificial intelligence: state of the art and future research directions. </a:t>
            </a:r>
            <a:r>
              <a:rPr lang="en-GB" sz="1500" i="1"/>
              <a:t>International Journal of Production Research</a:t>
            </a:r>
            <a:r>
              <a:rPr lang="en-GB" sz="1500"/>
              <a:t>, [online] pp.1–24. Available at: https://pure.hud.ac.uk/en/publications/supply-chain-risk-management-and-artificial-intelligence-state-of [Accessed 29 Mar. 2019].</a:t>
            </a:r>
          </a:p>
          <a:p>
            <a:pPr>
              <a:lnSpc>
                <a:spcPct val="100000"/>
              </a:lnSpc>
            </a:pPr>
            <a:r>
              <a:rPr lang="en-GB" sz="1500" err="1"/>
              <a:t>Bogodistov</a:t>
            </a:r>
            <a:r>
              <a:rPr lang="en-GB" sz="1500"/>
              <a:t>, Y. and Wohlgemuth, V. (2017). Enterprise risk management: a capability-based perspective. </a:t>
            </a:r>
            <a:r>
              <a:rPr lang="en-GB" sz="1500" i="1"/>
              <a:t>The Journal of Risk Finance</a:t>
            </a:r>
            <a:r>
              <a:rPr lang="en-GB" sz="1500"/>
              <a:t>, 18(3), pp.234–251.</a:t>
            </a:r>
          </a:p>
          <a:p>
            <a:pPr>
              <a:lnSpc>
                <a:spcPct val="100000"/>
              </a:lnSpc>
            </a:pPr>
            <a:r>
              <a:rPr lang="en-GB" sz="1500" err="1"/>
              <a:t>Booy</a:t>
            </a:r>
            <a:r>
              <a:rPr lang="en-GB" sz="1500"/>
              <a:t>, O. (2017). Risk management to prioritize the eradication of new and emerging invasive non-native species. </a:t>
            </a:r>
            <a:r>
              <a:rPr lang="en-GB" sz="1500" i="1"/>
              <a:t>Biological Invasions</a:t>
            </a:r>
            <a:r>
              <a:rPr lang="en-GB" sz="1500"/>
              <a:t>, 19(8), pp.2401–2417.</a:t>
            </a:r>
          </a:p>
          <a:p>
            <a:pPr>
              <a:lnSpc>
                <a:spcPct val="100000"/>
              </a:lnSpc>
            </a:pPr>
            <a:r>
              <a:rPr lang="en-GB" sz="1500"/>
              <a:t>D.W, K., Y.J, S., and R, M. (2018). INTERNATIONAL Journal of Operations&amp; Production Management. </a:t>
            </a:r>
            <a:r>
              <a:rPr lang="en-GB" sz="1500" i="1"/>
              <a:t>Investigating the relationship between supply chain innovation, risk management capabilities, and competitive advantage in global supply chain</a:t>
            </a:r>
            <a:endParaRPr lang="en-GB" sz="1500"/>
          </a:p>
        </p:txBody>
      </p:sp>
    </p:spTree>
    <p:extLst>
      <p:ext uri="{BB962C8B-B14F-4D97-AF65-F5344CB8AC3E}">
        <p14:creationId xmlns:p14="http://schemas.microsoft.com/office/powerpoint/2010/main" val="1907084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5000"/>
              </a:schemeClr>
              <a:schemeClr val="bg1">
                <a:shade val="92000"/>
                <a:satMod val="115000"/>
              </a:schemeClr>
            </a:duotone>
          </a:blip>
          <a:tile tx="0" ty="0" sx="60000" sy="60000" flip="none" algn="tl"/>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8E0FBF5-F1B5-4711-AFDD-A39FF34BC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8C101B-4757-46DF-AB0F-72AE1AD2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solidFill>
                <a:schemeClr val="tx1"/>
              </a:solidFill>
            </a:endParaRPr>
          </a:p>
        </p:txBody>
      </p:sp>
      <p:pic>
        <p:nvPicPr>
          <p:cNvPr id="3" name="Picture 2" descr="A close up of a sign&#10;&#10;Description automatically generated">
            <a:extLst>
              <a:ext uri="{FF2B5EF4-FFF2-40B4-BE49-F238E27FC236}">
                <a16:creationId xmlns:a16="http://schemas.microsoft.com/office/drawing/2014/main" id="{00EF5963-5F69-4F3F-B309-CD0F8CC91218}"/>
              </a:ext>
            </a:extLst>
          </p:cNvPr>
          <p:cNvPicPr>
            <a:picLocks noChangeAspect="1"/>
          </p:cNvPicPr>
          <p:nvPr/>
        </p:nvPicPr>
        <p:blipFill rotWithShape="1">
          <a:blip r:embed="rId3">
            <a:extLst>
              <a:ext uri="{28A0092B-C50C-407E-A947-70E740481C1C}">
                <a14:useLocalDpi xmlns:a14="http://schemas.microsoft.com/office/drawing/2010/main" val="0"/>
              </a:ext>
            </a:extLst>
          </a:blip>
          <a:srcRect t="25780" r="1" b="23134"/>
          <a:stretch/>
        </p:blipFill>
        <p:spPr>
          <a:xfrm>
            <a:off x="643467" y="643467"/>
            <a:ext cx="10905066" cy="5571066"/>
          </a:xfrm>
          <a:prstGeom prst="rect">
            <a:avLst/>
          </a:prstGeom>
        </p:spPr>
      </p:pic>
    </p:spTree>
    <p:extLst>
      <p:ext uri="{BB962C8B-B14F-4D97-AF65-F5344CB8AC3E}">
        <p14:creationId xmlns:p14="http://schemas.microsoft.com/office/powerpoint/2010/main" val="16624623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Edwardian Script IT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emb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1075</Words>
  <Application>Microsoft Office PowerPoint</Application>
  <PresentationFormat>Widescreen</PresentationFormat>
  <Paragraphs>62</Paragraphs>
  <Slides>12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Bembo</vt:lpstr>
      <vt:lpstr>Calibri</vt:lpstr>
      <vt:lpstr>Edwardian Script ITC</vt:lpstr>
      <vt:lpstr>Garamond</vt:lpstr>
      <vt:lpstr>Times New Roman</vt:lpstr>
      <vt:lpstr>SavonVTI</vt:lpstr>
      <vt:lpstr>Impact of risk management relating to sustainable hospitality development </vt:lpstr>
      <vt:lpstr>Table of content </vt:lpstr>
      <vt:lpstr>Introduction </vt:lpstr>
      <vt:lpstr>Aims </vt:lpstr>
      <vt:lpstr>Scope of Primary Research </vt:lpstr>
      <vt:lpstr>Improve growth of organisation </vt:lpstr>
      <vt:lpstr>Involve employee in risk management function </vt:lpstr>
      <vt:lpstr>Reliability of search research</vt:lpstr>
      <vt:lpstr>Global warming and  COVID19</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risk management relating to sustainable hospitality development </dc:title>
  <dc:creator>madalina popa</dc:creator>
  <cp:lastModifiedBy>madalina popa</cp:lastModifiedBy>
  <cp:revision>1</cp:revision>
  <dcterms:created xsi:type="dcterms:W3CDTF">2020-08-02T09:35:29Z</dcterms:created>
  <dcterms:modified xsi:type="dcterms:W3CDTF">2020-08-02T09:36:24Z</dcterms:modified>
</cp:coreProperties>
</file>