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charts/chart1.xml" ContentType="application/vnd.openxmlformats-officedocument.drawingml.chart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slideMasters/slideMaster21.xml" ContentType="application/vnd.openxmlformats-officedocument.presentationml.slideMaster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2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</p:sldIdLst>
  <p:notesMasterIdLst>
    <p:notesMasterId r:id="rId23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slide" Target="slides/slide21.xml"/><Relationship Id="rId23" Type="http://schemas.openxmlformats.org/officeDocument/2006/relationships/notesMaster" Target="notesMasters/notesMaster1.xml"/><Relationship Id="rId24" Type="http://schemas.openxmlformats.org/officeDocument/2006/relationships/presProps" Target="presProps.xml"/><Relationship Id="rId25" Type="http://schemas.openxmlformats.org/officeDocument/2006/relationships/viewProps" Target="viewProps.xml"/><Relationship Id="rId26" Type="http://schemas.openxmlformats.org/officeDocument/2006/relationships/theme" Target="theme/theme1.xml"/><Relationship Id="rId27" Type="http://schemas.openxmlformats.org/officeDocument/2006/relationships/tableStyles" Target="tableStyles.xml"/></Relationships>
</file>

<file path=ppt/charts/_rels/chart1.xml.rels><?xml version="1.0" encoding="UTF-8" standalone="yes"?><Relationships xmlns="http://schemas.openxmlformats.org/package/2006/relationships"><Relationship Id="rId1" Type="http://schemas.openxmlformats.org/officeDocument/2006/relationships/package" Target="../embeddings/Microsoft_Excel_Worksheet1.xlsx"/></Relationships>
</file>

<file path=ppt/charts/chart1.xml><?xml version="1.0" encoding="utf-8"?>
<c:chartSpace xmlns:c="http://schemas.openxmlformats.org/drawingml/2006/chart" xmlns:a="http://schemas.openxmlformats.org/drawingml/2006/main" xmlns:r="http://schemas.openxmlformats.org/officeDocument/2006/relationships">
  <c:date1904 val="0"/>
  <c:roundedCorners val="1"/>
  <c:chart>
    <c:title>
      <c:tx>
        <c:rich>
          <a:bodyPr/>
          <a:lstStyle/>
          <a:p>
            <a:pPr>
              <a:defRPr sz="1300" b="0" i="0" u="none" strike="noStrike">
                <a:solidFill>
                  <a:srgbClr val="5B6B7A"/>
                </a:solidFill>
                <a:latin typeface="Arial"/>
              </a:defRPr>
            </a:pPr>
            <a:r>
              <a:rPr sz="1300" b="0" i="0" u="none" strike="noStrike">
                <a:solidFill>
                  <a:srgbClr val="5B6B7A"/>
                </a:solidFill>
                <a:latin typeface="Arial"/>
              </a:rPr>
              <a:t>Illustrative example: score yourself 1 to 5</a:t>
            </a:r>
          </a:p>
        </c:rich>
      </c:tx>
      <c:layout/>
      <c:overlay val="0"/>
    </c:title>
    <c:autoTitleDeleted val="0"/>
    <c:plotArea>
      <c:layout/>
      <c:radarChart>
        <c:radarStyle val="filled"/>
        <c:varyColors val="0"/>
        <c:ser>
          <c:idx val="0"/>
          <c:order val="0"/>
          <c:tx>
            <c:strRef>
              <c:f>Sheet1!$B$1</c:f>
              <c:strCache>
                <c:ptCount val="1"/>
                <c:pt idx="0">
                  <c:v>Example profile</c:v>
                </c:pt>
              </c:strCache>
            </c:strRef>
          </c:tx>
          <c:spPr>
            <a:solidFill>
              <a:srgbClr val="0E8FB0">
                <a:alpha val="60000"/>
              </a:srgbClr>
            </a:solidFill>
            <a:ln w="25400" cap="flat">
              <a:solidFill>
                <a:srgbClr val="0E8FB0"/>
              </a:solidFill>
              <a:prstDash val="solid"/>
              <a:round/>
            </a:ln>
            <a:effectLst/>
          </c:spPr>
          <c:invertIfNegative val="0"/>
          <c:marker>
            <c:symbol val="circle"/>
            <c:size val="6"/>
            <c:spPr>
              <a:solidFill>
                <a:srgbClr val="0E8FB0"/>
              </a:solidFill>
              <a:ln w="9525" cap="flat">
                <a:solidFill>
                  <a:srgbClr val="0E8FB0"/>
                </a:solidFill>
                <a:prstDash val="solid"/>
                <a:round/>
              </a:ln>
              <a:effectLst/>
            </c:spPr>
          </c:marker>
          <c:cat>
            <c:multiLvlStrRef>
              <c:f>Sheet1!$A$2:$A$6</c:f>
              <c:multiLvlStrCache>
                <c:ptCount val="5"/>
                <c:lvl>
                  <c:pt idx="0">
                    <c:v>Game Changer</c:v>
                  </c:pt>
                  <c:pt idx="1">
                    <c:v>Strategist</c:v>
                  </c:pt>
                  <c:pt idx="2">
                    <c:v>Implementer</c:v>
                  </c:pt>
                  <c:pt idx="3">
                    <c:v>Polisher</c:v>
                  </c:pt>
                  <c:pt idx="4">
                    <c:v>Play Maker</c:v>
                  </c:pt>
                </c:lvl>
              </c:multiLvlStrCache>
            </c:multiLvlStrRef>
          </c:cat>
          <c:val>
            <c:numRef>
              <c:f>Sheet1!$B$2:$B$6</c:f>
              <c:numCache>
                <c:formatCode>General</c:formatCode>
                <c:ptCount val="5"/>
                <c:pt idx="0">
                  <c:v>5</c:v>
                </c:pt>
                <c:pt idx="1">
                  <c:v>3</c:v>
                </c:pt>
                <c:pt idx="2">
                  <c:v>2</c:v>
                </c:pt>
                <c:pt idx="3">
                  <c:v>3</c:v>
                </c:pt>
                <c:pt idx="4">
                  <c:v>4</c:v>
                </c:pt>
              </c:numCache>
            </c:numRef>
          </c:val>
        </c:ser>
        <c:dLbls>
          <c:numFmt formatCode="#,##0" sourceLinked="0"/>
          <c:txPr>
            <a:bodyPr/>
            <a:lstStyle/>
            <a:p>
              <a:pPr>
                <a:defRPr b="0" i="0" strike="noStrike" sz="1200" u="none">
                  <a:solidFill>
                    <a:srgbClr val="000000"/>
                  </a:solidFill>
                  <a:latin typeface="Arial"/>
                </a:defRPr>
              </a:pPr>
            </a:p>
          </c:txPr>
          <c:showLegendKey val="0"/>
          <c:showVal val="0"/>
          <c:showCatName val="0"/>
          <c:showSerName val="0"/>
          <c:showPercent val="0"/>
          <c:showBubbleSize val="0"/>
          <c:showLeaderLines val="0"/>
        </c:dLbls>
        <c:axId val="2094734554"/>
        <c:axId val="2094734552"/>
        <c:axId val="2094734556"/>
      </c:radarChart>
      <c:catAx>
        <c:axId val="2094734554"/>
        <c:scaling>
          <c:orientation val="minMax"/>
        </c:scaling>
        <c:delete val="0"/>
        <c:axPos val="b"/>
        <c:numFmt formatCode="General" sourceLinked="1"/>
        <c:majorTickMark val="out"/>
        <c:minorTickMark val="none"/>
        <c:tickLblPos val="low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300" b="0" i="0" u="none" strike="noStrike">
                <a:solidFill>
                  <a:srgbClr val="1B2B3A"/>
                </a:solidFill>
                <a:latin typeface="Arial"/>
              </a:defRPr>
            </a:pPr>
            <a:endParaRPr lang="en-US"/>
          </a:p>
        </c:txPr>
        <c:crossAx val="2094734552"/>
        <c:crosses val="autoZero"/>
        <c:auto val="1"/>
        <c:lblAlgn val="ctr"/>
        <c:noMultiLvlLbl val="1"/>
      </c:catAx>
      <c:valAx>
        <c:axId val="2094734552"/>
        <c:scaling>
          <c:orientation val="minMax"/>
          <c:max val="5"/>
          <c:min val="0"/>
        </c:scaling>
        <c:delete val="0"/>
        <c:axPos val="l"/>
        <c:majorGridlines>
          <c:spPr>
            <a:ln w="9525" cap="flat">
              <a:solidFill>
                <a:srgbClr val="D2E1E9"/>
              </a:solidFill>
              <a:prstDash val="solid"/>
              <a:round/>
            </a:ln>
          </c:spPr>
        </c:majorGridlines>
        <c:numFmt formatCode="General" sourceLinked="0"/>
        <c:majorTickMark val="out"/>
        <c:minorTickMark val="none"/>
        <c:tickLblPos val="nextTo"/>
        <c:spPr>
          <a:ln w="12700" cap="flat">
            <a:solidFill>
              <a:srgbClr val="888888"/>
            </a:solidFill>
            <a:prstDash val="solid"/>
            <a:round/>
          </a:ln>
        </c:spPr>
        <c:txPr>
          <a:bodyPr/>
          <a:lstStyle/>
          <a:p>
            <a:pPr>
              <a:defRPr sz="1000" b="0" i="0" u="none" strike="noStrike">
                <a:solidFill>
                  <a:srgbClr val="5B6B7A"/>
                </a:solidFill>
                <a:latin typeface="Arial"/>
              </a:defRPr>
            </a:pPr>
            <a:endParaRPr lang="en-US"/>
          </a:p>
        </c:txPr>
        <c:crossAx val="2094734554"/>
        <c:crosses val="autoZero"/>
        <c:crossBetween val="between"/>
        <c:majorUnit val="1"/>
      </c:valAx>
      <c:spPr>
        <a:noFill/>
        <a:ln>
          <a:noFill/>
        </a:ln>
        <a:effectLst/>
      </c:spPr>
    </c:plotArea>
    <c:plotVisOnly val="1"/>
    <c:dispBlanksAs val="span"/>
  </c:chart>
  <c:spPr>
    <a:noFill/>
    <a:ln>
      <a:noFill/>
    </a:ln>
    <a:effectLst/>
  </c:spPr>
  <c:externalData r:id="rId1">
    <c:autoUpdate val="0"/>
  </c:externalData>
</c:chartSpace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_rels/notesSlide2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1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Welcome to the module. This session introduces changemakers: who they are, what they do and how you can become one. The theme of responsibility runs through both sessions this week.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nine lesson aims from the original deck are grouped into three parts.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Four definitions from Kunz (2016) condensed into one three-step idea: spot a problem, take creative action, make transformative change. Ask students to add a fourth step: check who benefits.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original slide named Malala Yousafzai but showed a photograph of Martin Luther King Jr, so both are included here. Ask which principles from the next slide each person shows.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Five principles from Curtis (2014). The original slide said 'at least 6' but listed five. Add the sixth from the source if you have it.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Nine behaviours listed in the original slide. Ask students to rate themselves 1 to 5 on each and choose one to practise this term.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'changemaker certificate' steps from the original slide, shown as a route. Link to the module: steps 2 and 4 map to reflection and creative problem solving.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original slide was blank apart from an image that did not convert. This version is built from the network of changemakers named in the definitions. Types overlap; most people combine several.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Six traits from Matofska (2020). Note the responsibility link: 'Love' means considering your impact on people and planet, and 'Future' means taking the long run into account.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Five focus points from Copenhaver (2016), shown as steps on a long road.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Ten behaviours from Meekhof (2017): four on the first original slide and six on the second.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Kotter's eight-step model is a classic in change management. Group the steps into three phases: create the climate, engage and enable, implement and sustain.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Change is tough. People stop change, but people also have to deliver it. Walker's five roles show why teams need different strengths. Ask which role students think they naturally play.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Bridge to Session 2 and to the module's creative and ethical leadership content. For a Cloud Computing cohort, connect the BCS Code of Conduct to real design choices about data, access and energy.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The original slide on how to be a changemaker had a graphic that did not convert. This radar chart is an illustrative example of a profile. Ask students to score themselves 1 to 5 on each role and plot their own.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Eleven suggestions from D'Silva (2018), grouped into three: aware, caring and leading. Ask each student to choose one to try this week.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Module content includes reflection and self-reflection. Gibbs' cycle gives students a structure for a short reflective piece of around 300 words. Adapt to the assessment brief.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Close the session, then point to Session 2 on creativity and innovation.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Harvard style. Check against the current UWTSD referencing guide.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Harvard style. Check against the current UWTSD referencing guide.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Invite questions and point to the reflection task and Session 2.</a:t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1000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null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Slide-1-image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image" Target="../media/image-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5" Type="http://schemas.openxmlformats.org/officeDocument/2006/relationships/chart" Target="/ppt/charts/chart1.xml"/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image" Target="../media/Slide-21-image-1.png"/><Relationship Id="rId2" Type="http://schemas.openxmlformats.org/officeDocument/2006/relationships/image" Target="../media/image-2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build/assets/logo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457200"/>
            <a:ext cx="2194560" cy="81930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8640" y="2148840"/>
            <a:ext cx="694944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b="1" spc="300" kern="0" dirty="0">
                <a:solidFill>
                  <a:srgbClr val="24B9D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 CHANGEMAKERS: CREATIVITY AND VALUE CREATION</a:t>
            </a:r>
            <a:endParaRPr lang="en-US" sz="1300" dirty="0"/>
          </a:p>
        </p:txBody>
      </p:sp>
      <p:sp>
        <p:nvSpPr>
          <p:cNvPr id="4" name="Text 1"/>
          <p:cNvSpPr txBox="1"/>
          <p:nvPr/>
        </p:nvSpPr>
        <p:spPr>
          <a:xfrm>
            <a:off x="548640" y="2560320"/>
            <a:ext cx="6675120" cy="1554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4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Changemakers and How to Be One</a:t>
            </a:r>
            <a:endParaRPr lang="en-US" sz="4400" dirty="0"/>
          </a:p>
        </p:txBody>
      </p:sp>
      <p:sp>
        <p:nvSpPr>
          <p:cNvPr id="5" name="Text 2"/>
          <p:cNvSpPr txBox="1"/>
          <p:nvPr/>
        </p:nvSpPr>
        <p:spPr>
          <a:xfrm>
            <a:off x="548640" y="4160520"/>
            <a:ext cx="66751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600" i="1" dirty="0">
                <a:solidFill>
                  <a:srgbClr val="F2B6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Creative action, taken responsibly</a:t>
            </a:r>
            <a:endParaRPr lang="en-US" sz="2600" dirty="0"/>
          </a:p>
        </p:txBody>
      </p:sp>
      <p:sp>
        <p:nvSpPr>
          <p:cNvPr id="6" name="Text 3"/>
          <p:cNvSpPr txBox="1"/>
          <p:nvPr/>
        </p:nvSpPr>
        <p:spPr>
          <a:xfrm>
            <a:off x="548640" y="5029200"/>
            <a:ext cx="6675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Week 1, Session 1   |   BSc Cloud Computing, London Campus</a:t>
            </a:r>
            <a:endParaRPr lang="en-US" sz="1500" dirty="0"/>
          </a:p>
        </p:txBody>
      </p:sp>
      <p:sp>
        <p:nvSpPr>
          <p:cNvPr id="7" name="Text 4"/>
          <p:cNvSpPr txBox="1"/>
          <p:nvPr/>
        </p:nvSpPr>
        <p:spPr>
          <a:xfrm>
            <a:off x="548640" y="5394960"/>
            <a:ext cx="667512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BFD6E3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 Fahad Ahmed, Lecturer in Computing</a:t>
            </a:r>
            <a:endParaRPr lang="en-US" sz="15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TODAY'S ROUTE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From who changemakers are to who you could be</a:t>
            </a:r>
            <a:endParaRPr lang="en-US" sz="3000" dirty="0"/>
          </a:p>
        </p:txBody>
      </p:sp>
      <p:pic>
        <p:nvPicPr>
          <p:cNvPr id="4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7" name="Shape 3"/>
          <p:cNvSpPr/>
          <p:nvPr/>
        </p:nvSpPr>
        <p:spPr>
          <a:xfrm>
            <a:off x="548640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8" name="Shape 4"/>
          <p:cNvSpPr/>
          <p:nvPr/>
        </p:nvSpPr>
        <p:spPr>
          <a:xfrm>
            <a:off x="548640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9" name="Shape 5"/>
          <p:cNvSpPr/>
          <p:nvPr/>
        </p:nvSpPr>
        <p:spPr>
          <a:xfrm>
            <a:off x="548640" y="2468880"/>
            <a:ext cx="3429000" cy="365760"/>
          </a:xfrm>
          <a:prstGeom prst="rect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10" name="Shape 6"/>
          <p:cNvSpPr/>
          <p:nvPr/>
        </p:nvSpPr>
        <p:spPr>
          <a:xfrm>
            <a:off x="822960" y="1783080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8700" y="1988820"/>
            <a:ext cx="411480" cy="411480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1828800" y="178308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they are</a:t>
            </a:r>
            <a:endParaRPr lang="en-US" sz="2200" dirty="0"/>
          </a:p>
        </p:txBody>
      </p:sp>
      <p:sp>
        <p:nvSpPr>
          <p:cNvPr id="13" name="Text 8"/>
          <p:cNvSpPr txBox="1"/>
          <p:nvPr/>
        </p:nvSpPr>
        <p:spPr>
          <a:xfrm>
            <a:off x="822960" y="3108960"/>
            <a:ext cx="29260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is a changemaker?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Principles and behaviours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 of changemaker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Character traits</a:t>
            </a:r>
            <a:endParaRPr lang="en-US" sz="1550" dirty="0"/>
          </a:p>
        </p:txBody>
      </p:sp>
      <p:sp>
        <p:nvSpPr>
          <p:cNvPr id="14" name="Shape 9"/>
          <p:cNvSpPr/>
          <p:nvPr/>
        </p:nvSpPr>
        <p:spPr>
          <a:xfrm>
            <a:off x="4379976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4379976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16" name="Shape 11"/>
          <p:cNvSpPr/>
          <p:nvPr/>
        </p:nvSpPr>
        <p:spPr>
          <a:xfrm>
            <a:off x="4379976" y="2468880"/>
            <a:ext cx="3429000" cy="36576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17" name="Shape 12"/>
          <p:cNvSpPr/>
          <p:nvPr/>
        </p:nvSpPr>
        <p:spPr>
          <a:xfrm>
            <a:off x="4654296" y="1783080"/>
            <a:ext cx="822960" cy="822960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pic>
        <p:nvPicPr>
          <p:cNvPr id="18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0036" y="1988820"/>
            <a:ext cx="411480" cy="411480"/>
          </a:xfrm>
          <a:prstGeom prst="rect">
            <a:avLst/>
          </a:prstGeom>
        </p:spPr>
      </p:pic>
      <p:sp>
        <p:nvSpPr>
          <p:cNvPr id="19" name="Text 13"/>
          <p:cNvSpPr txBox="1"/>
          <p:nvPr/>
        </p:nvSpPr>
        <p:spPr>
          <a:xfrm>
            <a:off x="5660136" y="178308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they do</a:t>
            </a:r>
            <a:endParaRPr lang="en-US" sz="2200" dirty="0"/>
          </a:p>
        </p:txBody>
      </p:sp>
      <p:sp>
        <p:nvSpPr>
          <p:cNvPr id="20" name="Text 14"/>
          <p:cNvSpPr txBox="1"/>
          <p:nvPr/>
        </p:nvSpPr>
        <p:spPr>
          <a:xfrm>
            <a:off x="4654296" y="3108960"/>
            <a:ext cx="29260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Roles: what changemakers do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they deliver change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Doing it responsibly</a:t>
            </a:r>
            <a:endParaRPr lang="en-US" sz="1550" dirty="0"/>
          </a:p>
        </p:txBody>
      </p:sp>
      <p:sp>
        <p:nvSpPr>
          <p:cNvPr id="21" name="Shape 15"/>
          <p:cNvSpPr/>
          <p:nvPr/>
        </p:nvSpPr>
        <p:spPr>
          <a:xfrm>
            <a:off x="8211312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2" name="Shape 16"/>
          <p:cNvSpPr/>
          <p:nvPr/>
        </p:nvSpPr>
        <p:spPr>
          <a:xfrm>
            <a:off x="8211312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23" name="Shape 17"/>
          <p:cNvSpPr/>
          <p:nvPr/>
        </p:nvSpPr>
        <p:spPr>
          <a:xfrm>
            <a:off x="8211312" y="2468880"/>
            <a:ext cx="3429000" cy="365760"/>
          </a:xfrm>
          <a:prstGeom prst="rect">
            <a:avLst/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24" name="Shape 18"/>
          <p:cNvSpPr/>
          <p:nvPr/>
        </p:nvSpPr>
        <p:spPr>
          <a:xfrm>
            <a:off x="8485632" y="1783080"/>
            <a:ext cx="822960" cy="82296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2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91372" y="1988820"/>
            <a:ext cx="411480" cy="411480"/>
          </a:xfrm>
          <a:prstGeom prst="rect">
            <a:avLst/>
          </a:prstGeom>
        </p:spPr>
      </p:pic>
      <p:sp>
        <p:nvSpPr>
          <p:cNvPr id="26" name="Text 19"/>
          <p:cNvSpPr txBox="1"/>
          <p:nvPr/>
        </p:nvSpPr>
        <p:spPr>
          <a:xfrm>
            <a:off x="9491472" y="1783080"/>
            <a:ext cx="201168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1B2B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Becoming one</a:t>
            </a:r>
            <a:endParaRPr lang="en-US" sz="2200" dirty="0"/>
          </a:p>
        </p:txBody>
      </p:sp>
      <p:sp>
        <p:nvSpPr>
          <p:cNvPr id="27" name="Text 20"/>
          <p:cNvSpPr txBox="1"/>
          <p:nvPr/>
        </p:nvSpPr>
        <p:spPr>
          <a:xfrm>
            <a:off x="8485632" y="3108960"/>
            <a:ext cx="2926080" cy="25603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to be a changemaker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Your changemaker profile</a:t>
            </a:r>
            <a:endParaRPr lang="en-US" sz="15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5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How do you see yourself?</a:t>
            </a:r>
            <a:endParaRPr lang="en-US" sz="15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is a changemaker?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Kunz (2016); the term is closely associated with Ashoka's work (Drayton, 2002).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657600" cy="1051560"/>
          </a:xfrm>
          <a:prstGeom prst="chevron">
            <a:avLst/>
          </a:prstGeom>
          <a:solidFill>
            <a:srgbClr val="0E8FB0"/>
          </a:solidFill>
          <a:ln w="25400">
            <a:solidFill>
              <a:srgbClr val="FFFFFF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34440" y="1828800"/>
            <a:ext cx="502920" cy="502920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828800" y="1554480"/>
            <a:ext cx="19202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Spot a problem</a:t>
            </a:r>
            <a:endParaRPr lang="en-US" sz="1600" dirty="0"/>
          </a:p>
        </p:txBody>
      </p:sp>
      <p:sp>
        <p:nvSpPr>
          <p:cNvPr id="11" name="Shape 6"/>
          <p:cNvSpPr/>
          <p:nvPr/>
        </p:nvSpPr>
        <p:spPr>
          <a:xfrm>
            <a:off x="4379976" y="1554480"/>
            <a:ext cx="3657600" cy="1051560"/>
          </a:xfrm>
          <a:prstGeom prst="chevron">
            <a:avLst/>
          </a:prstGeom>
          <a:solidFill>
            <a:srgbClr val="2B98B7"/>
          </a:solidFill>
          <a:ln w="25400">
            <a:solidFill>
              <a:srgbClr val="FFFFFF"/>
            </a:solidFill>
            <a:prstDash val="solid"/>
          </a:ln>
        </p:spPr>
      </p:sp>
      <p:pic>
        <p:nvPicPr>
          <p:cNvPr id="12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65776" y="1828800"/>
            <a:ext cx="502920" cy="502920"/>
          </a:xfrm>
          <a:prstGeom prst="rect">
            <a:avLst/>
          </a:prstGeom>
        </p:spPr>
      </p:pic>
      <p:sp>
        <p:nvSpPr>
          <p:cNvPr id="13" name="Text 7"/>
          <p:cNvSpPr txBox="1"/>
          <p:nvPr/>
        </p:nvSpPr>
        <p:spPr>
          <a:xfrm>
            <a:off x="5660136" y="1554480"/>
            <a:ext cx="19202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Take creative action</a:t>
            </a:r>
            <a:endParaRPr lang="en-US" sz="1600" dirty="0"/>
          </a:p>
        </p:txBody>
      </p:sp>
      <p:sp>
        <p:nvSpPr>
          <p:cNvPr id="14" name="Shape 8"/>
          <p:cNvSpPr/>
          <p:nvPr/>
        </p:nvSpPr>
        <p:spPr>
          <a:xfrm>
            <a:off x="8211312" y="1554480"/>
            <a:ext cx="3657600" cy="1051560"/>
          </a:xfrm>
          <a:prstGeom prst="chevron">
            <a:avLst/>
          </a:prstGeom>
          <a:solidFill>
            <a:srgbClr val="023B59"/>
          </a:solidFill>
          <a:ln w="25400">
            <a:solidFill>
              <a:srgbClr val="FFFFFF"/>
            </a:solidFill>
            <a:prstDash val="solid"/>
          </a:ln>
        </p:spPr>
      </p:sp>
      <p:pic>
        <p:nvPicPr>
          <p:cNvPr id="1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97112" y="1828800"/>
            <a:ext cx="502920" cy="502920"/>
          </a:xfrm>
          <a:prstGeom prst="rect">
            <a:avLst/>
          </a:prstGeom>
        </p:spPr>
      </p:pic>
      <p:sp>
        <p:nvSpPr>
          <p:cNvPr id="16" name="Text 9"/>
          <p:cNvSpPr txBox="1"/>
          <p:nvPr/>
        </p:nvSpPr>
        <p:spPr>
          <a:xfrm>
            <a:off x="9491472" y="1554480"/>
            <a:ext cx="1920240" cy="10515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6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Make transformative change</a:t>
            </a:r>
            <a:endParaRPr lang="en-US" sz="1600" dirty="0"/>
          </a:p>
        </p:txBody>
      </p:sp>
      <p:sp>
        <p:nvSpPr>
          <p:cNvPr id="17" name="Shape 10"/>
          <p:cNvSpPr/>
          <p:nvPr/>
        </p:nvSpPr>
        <p:spPr>
          <a:xfrm>
            <a:off x="548640" y="2926080"/>
            <a:ext cx="5422392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8" name="Text 11"/>
          <p:cNvSpPr txBox="1"/>
          <p:nvPr/>
        </p:nvSpPr>
        <p:spPr>
          <a:xfrm>
            <a:off x="731520" y="2971800"/>
            <a:ext cx="548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800" b="1" dirty="0">
                <a:solidFill>
                  <a:srgbClr val="24B9D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4800" dirty="0"/>
          </a:p>
        </p:txBody>
      </p:sp>
      <p:sp>
        <p:nvSpPr>
          <p:cNvPr id="19" name="Text 12"/>
          <p:cNvSpPr txBox="1"/>
          <p:nvPr/>
        </p:nvSpPr>
        <p:spPr>
          <a:xfrm>
            <a:off x="1325880" y="3108960"/>
            <a:ext cx="4434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Someone who takes creative action to solve a social problem by building a roadmap for transformative difference.</a:t>
            </a:r>
            <a:endParaRPr lang="en-US" sz="1400" dirty="0"/>
          </a:p>
        </p:txBody>
      </p:sp>
      <p:sp>
        <p:nvSpPr>
          <p:cNvPr id="20" name="Shape 13"/>
          <p:cNvSpPr/>
          <p:nvPr/>
        </p:nvSpPr>
        <p:spPr>
          <a:xfrm>
            <a:off x="6217920" y="2926080"/>
            <a:ext cx="5422392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Text 14"/>
          <p:cNvSpPr txBox="1"/>
          <p:nvPr/>
        </p:nvSpPr>
        <p:spPr>
          <a:xfrm>
            <a:off x="6400800" y="2971800"/>
            <a:ext cx="548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800" b="1" dirty="0">
                <a:solidFill>
                  <a:srgbClr val="24B9D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4800" dirty="0"/>
          </a:p>
        </p:txBody>
      </p:sp>
      <p:sp>
        <p:nvSpPr>
          <p:cNvPr id="22" name="Text 15"/>
          <p:cNvSpPr txBox="1"/>
          <p:nvPr/>
        </p:nvSpPr>
        <p:spPr>
          <a:xfrm>
            <a:off x="6995160" y="3108960"/>
            <a:ext cx="4434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person who wants change in the world and, by gathering knowledge and resources, makes it happen.</a:t>
            </a:r>
            <a:endParaRPr lang="en-US" sz="1400" dirty="0"/>
          </a:p>
        </p:txBody>
      </p:sp>
      <p:sp>
        <p:nvSpPr>
          <p:cNvPr id="23" name="Shape 16"/>
          <p:cNvSpPr/>
          <p:nvPr/>
        </p:nvSpPr>
        <p:spPr>
          <a:xfrm>
            <a:off x="548640" y="4434840"/>
            <a:ext cx="5422392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Text 17"/>
          <p:cNvSpPr txBox="1"/>
          <p:nvPr/>
        </p:nvSpPr>
        <p:spPr>
          <a:xfrm>
            <a:off x="731520" y="4480560"/>
            <a:ext cx="548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800" b="1" dirty="0">
                <a:solidFill>
                  <a:srgbClr val="24B9D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4800" dirty="0"/>
          </a:p>
        </p:txBody>
      </p:sp>
      <p:sp>
        <p:nvSpPr>
          <p:cNvPr id="25" name="Text 18"/>
          <p:cNvSpPr txBox="1"/>
          <p:nvPr/>
        </p:nvSpPr>
        <p:spPr>
          <a:xfrm>
            <a:off x="1325880" y="4617720"/>
            <a:ext cx="4434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Someone who activates a network of social entrepreneurs, innovators, business leaders, policy makers and activists.</a:t>
            </a:r>
            <a:endParaRPr lang="en-US" sz="1400" dirty="0"/>
          </a:p>
        </p:txBody>
      </p:sp>
      <p:sp>
        <p:nvSpPr>
          <p:cNvPr id="26" name="Shape 19"/>
          <p:cNvSpPr/>
          <p:nvPr/>
        </p:nvSpPr>
        <p:spPr>
          <a:xfrm>
            <a:off x="6217920" y="4434840"/>
            <a:ext cx="5422392" cy="1325880"/>
          </a:xfrm>
          <a:prstGeom prst="roundRect">
            <a:avLst>
              <a:gd name="adj" fmla="val 551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7" name="Text 20"/>
          <p:cNvSpPr txBox="1"/>
          <p:nvPr/>
        </p:nvSpPr>
        <p:spPr>
          <a:xfrm>
            <a:off x="6400800" y="4480560"/>
            <a:ext cx="5486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4800" b="1" dirty="0">
                <a:solidFill>
                  <a:srgbClr val="24B9D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“</a:t>
            </a:r>
            <a:endParaRPr lang="en-US" sz="4800" dirty="0"/>
          </a:p>
        </p:txBody>
      </p:sp>
      <p:sp>
        <p:nvSpPr>
          <p:cNvPr id="28" name="Text 21"/>
          <p:cNvSpPr txBox="1"/>
          <p:nvPr/>
        </p:nvSpPr>
        <p:spPr>
          <a:xfrm>
            <a:off x="6995160" y="4617720"/>
            <a:ext cx="443484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Simply being able to spot a social problem and knowing what to do about it.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3</a:t>
            </a:fld>
            <a:endParaRPr lang="en-US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Changemakers in action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Facts: The Nobel Foundation (no date). Names chosen to include the original slide's examples; Malala Yousafzai is featured in video clip 2 on Moodle.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2606040" cy="374904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1325880" y="1783080"/>
            <a:ext cx="1051560" cy="10515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45920" y="2103120"/>
            <a:ext cx="411480" cy="41148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685800" y="30175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Malala Yousafzai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731520" y="3611880"/>
            <a:ext cx="22402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Campaigned for girls' education after being shot by the Taliban in 2012.</a:t>
            </a:r>
            <a:endParaRPr lang="en-US" sz="1250" dirty="0"/>
          </a:p>
        </p:txBody>
      </p:sp>
      <p:sp>
        <p:nvSpPr>
          <p:cNvPr id="13" name="Text 8"/>
          <p:cNvSpPr txBox="1"/>
          <p:nvPr/>
        </p:nvSpPr>
        <p:spPr>
          <a:xfrm>
            <a:off x="731520" y="4663440"/>
            <a:ext cx="2240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150" b="1" i="1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Nobel Peace Prize 2014, the youngest laureate</a:t>
            </a:r>
            <a:endParaRPr lang="en-US" sz="1150" dirty="0"/>
          </a:p>
        </p:txBody>
      </p:sp>
      <p:sp>
        <p:nvSpPr>
          <p:cNvPr id="14" name="Shape 9"/>
          <p:cNvSpPr/>
          <p:nvPr/>
        </p:nvSpPr>
        <p:spPr>
          <a:xfrm>
            <a:off x="3374136" y="1554480"/>
            <a:ext cx="2606040" cy="374904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4151376" y="1783080"/>
            <a:ext cx="1051560" cy="105156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471416" y="2103120"/>
            <a:ext cx="411480" cy="411480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3511296" y="30175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Martin Luther King Jr.</a:t>
            </a:r>
            <a:endParaRPr lang="en-US" sz="1600" dirty="0"/>
          </a:p>
        </p:txBody>
      </p:sp>
      <p:sp>
        <p:nvSpPr>
          <p:cNvPr id="18" name="Text 12"/>
          <p:cNvSpPr txBox="1"/>
          <p:nvPr/>
        </p:nvSpPr>
        <p:spPr>
          <a:xfrm>
            <a:off x="3557016" y="3611880"/>
            <a:ext cx="22402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Led the nonviolent civil rights movement in the United States.</a:t>
            </a:r>
            <a:endParaRPr lang="en-US" sz="1250" dirty="0"/>
          </a:p>
        </p:txBody>
      </p:sp>
      <p:sp>
        <p:nvSpPr>
          <p:cNvPr id="19" name="Text 13"/>
          <p:cNvSpPr txBox="1"/>
          <p:nvPr/>
        </p:nvSpPr>
        <p:spPr>
          <a:xfrm>
            <a:off x="3557016" y="4663440"/>
            <a:ext cx="2240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150" b="1" i="1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Nobel Peace Prize 1964</a:t>
            </a:r>
            <a:endParaRPr lang="en-US" sz="1150" dirty="0"/>
          </a:p>
        </p:txBody>
      </p:sp>
      <p:sp>
        <p:nvSpPr>
          <p:cNvPr id="20" name="Shape 14"/>
          <p:cNvSpPr/>
          <p:nvPr/>
        </p:nvSpPr>
        <p:spPr>
          <a:xfrm>
            <a:off x="6199632" y="1554480"/>
            <a:ext cx="2606040" cy="374904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6976872" y="1783080"/>
            <a:ext cx="1051560" cy="105156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96912" y="2103120"/>
            <a:ext cx="411480" cy="411480"/>
          </a:xfrm>
          <a:prstGeom prst="rect">
            <a:avLst/>
          </a:prstGeom>
        </p:spPr>
      </p:pic>
      <p:sp>
        <p:nvSpPr>
          <p:cNvPr id="23" name="Text 16"/>
          <p:cNvSpPr txBox="1"/>
          <p:nvPr/>
        </p:nvSpPr>
        <p:spPr>
          <a:xfrm>
            <a:off x="6336792" y="30175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Wangari Maathai</a:t>
            </a:r>
            <a:endParaRPr lang="en-US" sz="1600" dirty="0"/>
          </a:p>
        </p:txBody>
      </p:sp>
      <p:sp>
        <p:nvSpPr>
          <p:cNvPr id="24" name="Text 17"/>
          <p:cNvSpPr txBox="1"/>
          <p:nvPr/>
        </p:nvSpPr>
        <p:spPr>
          <a:xfrm>
            <a:off x="6382512" y="3611880"/>
            <a:ext cx="22402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Founded the Green Belt Movement, planting trees and empowering women in Kenya.</a:t>
            </a:r>
            <a:endParaRPr lang="en-US" sz="1250" dirty="0"/>
          </a:p>
        </p:txBody>
      </p:sp>
      <p:sp>
        <p:nvSpPr>
          <p:cNvPr id="25" name="Text 18"/>
          <p:cNvSpPr txBox="1"/>
          <p:nvPr/>
        </p:nvSpPr>
        <p:spPr>
          <a:xfrm>
            <a:off x="6382512" y="4663440"/>
            <a:ext cx="2240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150" b="1" i="1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Nobel Peace Prize 2004</a:t>
            </a:r>
            <a:endParaRPr lang="en-US" sz="1150" dirty="0"/>
          </a:p>
        </p:txBody>
      </p:sp>
      <p:sp>
        <p:nvSpPr>
          <p:cNvPr id="26" name="Shape 19"/>
          <p:cNvSpPr/>
          <p:nvPr/>
        </p:nvSpPr>
        <p:spPr>
          <a:xfrm>
            <a:off x="9025128" y="1554480"/>
            <a:ext cx="2606040" cy="3749040"/>
          </a:xfrm>
          <a:prstGeom prst="roundRect">
            <a:avLst>
              <a:gd name="adj" fmla="val 2807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7" name="Shape 20"/>
          <p:cNvSpPr/>
          <p:nvPr/>
        </p:nvSpPr>
        <p:spPr>
          <a:xfrm>
            <a:off x="9802368" y="1783080"/>
            <a:ext cx="1051560" cy="10515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8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122408" y="2103120"/>
            <a:ext cx="411480" cy="411480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9162288" y="3017520"/>
            <a:ext cx="23317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Muhammad Yunus</a:t>
            </a:r>
            <a:endParaRPr lang="en-US" sz="1600" dirty="0"/>
          </a:p>
        </p:txBody>
      </p:sp>
      <p:sp>
        <p:nvSpPr>
          <p:cNvPr id="30" name="Text 22"/>
          <p:cNvSpPr txBox="1"/>
          <p:nvPr/>
        </p:nvSpPr>
        <p:spPr>
          <a:xfrm>
            <a:off x="9208008" y="3611880"/>
            <a:ext cx="224028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Pioneered microcredit through Grameen Bank to help people escape poverty.</a:t>
            </a:r>
            <a:endParaRPr lang="en-US" sz="1250" dirty="0"/>
          </a:p>
        </p:txBody>
      </p:sp>
      <p:sp>
        <p:nvSpPr>
          <p:cNvPr id="31" name="Text 23"/>
          <p:cNvSpPr txBox="1"/>
          <p:nvPr/>
        </p:nvSpPr>
        <p:spPr>
          <a:xfrm>
            <a:off x="9208008" y="4663440"/>
            <a:ext cx="224028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150" b="1" i="1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Nobel Peace Prize 2006</a:t>
            </a:r>
            <a:endParaRPr lang="en-US" sz="1150" dirty="0"/>
          </a:p>
        </p:txBody>
      </p:sp>
      <p:sp>
        <p:nvSpPr>
          <p:cNvPr id="32" name="Shape 24"/>
          <p:cNvSpPr/>
          <p:nvPr/>
        </p:nvSpPr>
        <p:spPr>
          <a:xfrm>
            <a:off x="548640" y="5440680"/>
            <a:ext cx="11091672" cy="502920"/>
          </a:xfrm>
          <a:prstGeom prst="roundRect">
            <a:avLst>
              <a:gd name="adj" fmla="val 14545"/>
            </a:avLst>
          </a:prstGeom>
          <a:solidFill>
            <a:srgbClr val="DDF1F7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33" name="Text 25"/>
          <p:cNvSpPr txBox="1"/>
          <p:nvPr/>
        </p:nvSpPr>
        <p:spPr>
          <a:xfrm>
            <a:off x="777240" y="544068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Discuss: which principles and traits from the next slides do you see in each person?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4</a:t>
            </a:fld>
            <a:endParaRPr lang="en-US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Principles of a changemaker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Curtis (2014). The original slide announced six principles but listed five; the five listed are shown.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2103120" cy="429768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1188720" y="1783080"/>
            <a:ext cx="822960" cy="8229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460" y="1988820"/>
            <a:ext cx="411480" cy="41148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2240280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12" name="Text 7"/>
          <p:cNvSpPr txBox="1"/>
          <p:nvPr/>
        </p:nvSpPr>
        <p:spPr>
          <a:xfrm>
            <a:off x="685800" y="278892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5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Positive change</a:t>
            </a:r>
            <a:endParaRPr lang="en-US" sz="1650" dirty="0"/>
          </a:p>
        </p:txBody>
      </p:sp>
      <p:sp>
        <p:nvSpPr>
          <p:cNvPr id="13" name="Text 8"/>
          <p:cNvSpPr txBox="1"/>
          <p:nvPr/>
        </p:nvSpPr>
        <p:spPr>
          <a:xfrm>
            <a:off x="731520" y="3520440"/>
            <a:ext cx="17373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 they have a responsibility to make positive change in society.</a:t>
            </a:r>
            <a:endParaRPr lang="en-US" sz="1300" dirty="0"/>
          </a:p>
        </p:txBody>
      </p:sp>
      <p:sp>
        <p:nvSpPr>
          <p:cNvPr id="14" name="Shape 9"/>
          <p:cNvSpPr/>
          <p:nvPr/>
        </p:nvSpPr>
        <p:spPr>
          <a:xfrm>
            <a:off x="2807208" y="1554480"/>
            <a:ext cx="2103120" cy="429768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3447288" y="1783080"/>
            <a:ext cx="822960" cy="82296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028" y="1988820"/>
            <a:ext cx="411480" cy="411480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4498848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8" name="Text 12"/>
          <p:cNvSpPr txBox="1"/>
          <p:nvPr/>
        </p:nvSpPr>
        <p:spPr>
          <a:xfrm>
            <a:off x="2944368" y="278892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5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Power and resources</a:t>
            </a:r>
            <a:endParaRPr lang="en-US" sz="1650" dirty="0"/>
          </a:p>
        </p:txBody>
      </p:sp>
      <p:sp>
        <p:nvSpPr>
          <p:cNvPr id="19" name="Text 13"/>
          <p:cNvSpPr txBox="1"/>
          <p:nvPr/>
        </p:nvSpPr>
        <p:spPr>
          <a:xfrm>
            <a:off x="2990088" y="3520440"/>
            <a:ext cx="17373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Believe they have the tangible and intangible power and resources to make a difference.</a:t>
            </a:r>
            <a:endParaRPr lang="en-US" sz="1300" dirty="0"/>
          </a:p>
        </p:txBody>
      </p:sp>
      <p:sp>
        <p:nvSpPr>
          <p:cNvPr id="20" name="Shape 14"/>
          <p:cNvSpPr/>
          <p:nvPr/>
        </p:nvSpPr>
        <p:spPr>
          <a:xfrm>
            <a:off x="5065776" y="1554480"/>
            <a:ext cx="2103120" cy="429768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5705856" y="1783080"/>
            <a:ext cx="822960" cy="82296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96" y="1988820"/>
            <a:ext cx="411480" cy="411480"/>
          </a:xfrm>
          <a:prstGeom prst="rect">
            <a:avLst/>
          </a:prstGeom>
        </p:spPr>
      </p:pic>
      <p:sp>
        <p:nvSpPr>
          <p:cNvPr id="23" name="Text 16"/>
          <p:cNvSpPr txBox="1"/>
          <p:nvPr/>
        </p:nvSpPr>
        <p:spPr>
          <a:xfrm>
            <a:off x="6757416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24" name="Text 17"/>
          <p:cNvSpPr txBox="1"/>
          <p:nvPr/>
        </p:nvSpPr>
        <p:spPr>
          <a:xfrm>
            <a:off x="5202936" y="278892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5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Initiative</a:t>
            </a:r>
            <a:endParaRPr lang="en-US" sz="1650" dirty="0"/>
          </a:p>
        </p:txBody>
      </p:sp>
      <p:sp>
        <p:nvSpPr>
          <p:cNvPr id="25" name="Text 18"/>
          <p:cNvSpPr txBox="1"/>
          <p:nvPr/>
        </p:nvSpPr>
        <p:spPr>
          <a:xfrm>
            <a:off x="5248656" y="3520440"/>
            <a:ext cx="17373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Take the initiative to bring about innovative change, locally and through networks.</a:t>
            </a:r>
            <a:endParaRPr lang="en-US" sz="1300" dirty="0"/>
          </a:p>
        </p:txBody>
      </p:sp>
      <p:sp>
        <p:nvSpPr>
          <p:cNvPr id="26" name="Shape 19"/>
          <p:cNvSpPr/>
          <p:nvPr/>
        </p:nvSpPr>
        <p:spPr>
          <a:xfrm>
            <a:off x="7324344" y="1554480"/>
            <a:ext cx="2103120" cy="429768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7" name="Shape 20"/>
          <p:cNvSpPr/>
          <p:nvPr/>
        </p:nvSpPr>
        <p:spPr>
          <a:xfrm>
            <a:off x="7964424" y="1783080"/>
            <a:ext cx="822960" cy="8229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8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0164" y="1988820"/>
            <a:ext cx="411480" cy="411480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9015984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30" name="Text 22"/>
          <p:cNvSpPr txBox="1"/>
          <p:nvPr/>
        </p:nvSpPr>
        <p:spPr>
          <a:xfrm>
            <a:off x="7461504" y="278892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5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Values</a:t>
            </a:r>
            <a:endParaRPr lang="en-US" sz="1650" dirty="0"/>
          </a:p>
        </p:txBody>
      </p:sp>
      <p:sp>
        <p:nvSpPr>
          <p:cNvPr id="31" name="Text 23"/>
          <p:cNvSpPr txBox="1"/>
          <p:nvPr/>
        </p:nvSpPr>
        <p:spPr>
          <a:xfrm>
            <a:off x="7507224" y="3520440"/>
            <a:ext cx="17373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 their values and live by them authentically.</a:t>
            </a:r>
            <a:endParaRPr lang="en-US" sz="1300" dirty="0"/>
          </a:p>
        </p:txBody>
      </p:sp>
      <p:sp>
        <p:nvSpPr>
          <p:cNvPr id="32" name="Shape 24"/>
          <p:cNvSpPr/>
          <p:nvPr/>
        </p:nvSpPr>
        <p:spPr>
          <a:xfrm>
            <a:off x="9582912" y="1554480"/>
            <a:ext cx="2103120" cy="429768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3" name="Shape 25"/>
          <p:cNvSpPr/>
          <p:nvPr/>
        </p:nvSpPr>
        <p:spPr>
          <a:xfrm>
            <a:off x="10222992" y="1783080"/>
            <a:ext cx="822960" cy="82296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34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8732" y="1988820"/>
            <a:ext cx="411480" cy="411480"/>
          </a:xfrm>
          <a:prstGeom prst="rect">
            <a:avLst/>
          </a:prstGeom>
        </p:spPr>
      </p:pic>
      <p:sp>
        <p:nvSpPr>
          <p:cNvPr id="35" name="Text 26"/>
          <p:cNvSpPr txBox="1"/>
          <p:nvPr/>
        </p:nvSpPr>
        <p:spPr>
          <a:xfrm>
            <a:off x="11274552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36" name="Text 27"/>
          <p:cNvSpPr txBox="1"/>
          <p:nvPr/>
        </p:nvSpPr>
        <p:spPr>
          <a:xfrm>
            <a:off x="9720072" y="278892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5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Empathy</a:t>
            </a:r>
            <a:endParaRPr lang="en-US" sz="1650" dirty="0"/>
          </a:p>
        </p:txBody>
      </p:sp>
      <p:sp>
        <p:nvSpPr>
          <p:cNvPr id="37" name="Text 28"/>
          <p:cNvSpPr txBox="1"/>
          <p:nvPr/>
        </p:nvSpPr>
        <p:spPr>
          <a:xfrm>
            <a:off x="9765792" y="3520440"/>
            <a:ext cx="1737360" cy="21945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Imagine another person's world, without judgement.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5</a:t>
            </a:fld>
            <a:endParaRPr lang="en-US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Nine behaviours you can practise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Curtis (2014). Integrity is highlighted because responsible innovation depends on it.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822960" y="1828800"/>
            <a:ext cx="731520" cy="73152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05840" y="2011680"/>
            <a:ext cx="365760" cy="36576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828800" y="155448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Communication</a:t>
            </a:r>
            <a:endParaRPr lang="en-US" sz="1800" dirty="0"/>
          </a:p>
        </p:txBody>
      </p:sp>
      <p:sp>
        <p:nvSpPr>
          <p:cNvPr id="12" name="Shape 7"/>
          <p:cNvSpPr/>
          <p:nvPr/>
        </p:nvSpPr>
        <p:spPr>
          <a:xfrm>
            <a:off x="4379976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3" name="Shape 8"/>
          <p:cNvSpPr/>
          <p:nvPr/>
        </p:nvSpPr>
        <p:spPr>
          <a:xfrm>
            <a:off x="4654296" y="182880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37176" y="2011680"/>
            <a:ext cx="365760" cy="365760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5660136" y="155448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Problem solving</a:t>
            </a:r>
            <a:endParaRPr lang="en-US" sz="1800" dirty="0"/>
          </a:p>
        </p:txBody>
      </p:sp>
      <p:sp>
        <p:nvSpPr>
          <p:cNvPr id="16" name="Shape 10"/>
          <p:cNvSpPr/>
          <p:nvPr/>
        </p:nvSpPr>
        <p:spPr>
          <a:xfrm>
            <a:off x="8211312" y="155448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7" name="Shape 11"/>
          <p:cNvSpPr/>
          <p:nvPr/>
        </p:nvSpPr>
        <p:spPr>
          <a:xfrm>
            <a:off x="8485632" y="182880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68512" y="2011680"/>
            <a:ext cx="365760" cy="365760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9491472" y="155448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Teamwork</a:t>
            </a:r>
            <a:endParaRPr lang="en-US" sz="1800" dirty="0"/>
          </a:p>
        </p:txBody>
      </p:sp>
      <p:sp>
        <p:nvSpPr>
          <p:cNvPr id="20" name="Shape 13"/>
          <p:cNvSpPr/>
          <p:nvPr/>
        </p:nvSpPr>
        <p:spPr>
          <a:xfrm>
            <a:off x="548640" y="306324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4"/>
          <p:cNvSpPr/>
          <p:nvPr/>
        </p:nvSpPr>
        <p:spPr>
          <a:xfrm>
            <a:off x="822960" y="333756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22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5840" y="3520440"/>
            <a:ext cx="365760" cy="365760"/>
          </a:xfrm>
          <a:prstGeom prst="rect">
            <a:avLst/>
          </a:prstGeom>
        </p:spPr>
      </p:pic>
      <p:sp>
        <p:nvSpPr>
          <p:cNvPr id="23" name="Text 15"/>
          <p:cNvSpPr txBox="1"/>
          <p:nvPr/>
        </p:nvSpPr>
        <p:spPr>
          <a:xfrm>
            <a:off x="1828800" y="306324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Planning and organising</a:t>
            </a:r>
            <a:endParaRPr lang="en-US" sz="1800" dirty="0"/>
          </a:p>
        </p:txBody>
      </p:sp>
      <p:sp>
        <p:nvSpPr>
          <p:cNvPr id="24" name="Shape 16"/>
          <p:cNvSpPr/>
          <p:nvPr/>
        </p:nvSpPr>
        <p:spPr>
          <a:xfrm>
            <a:off x="4379976" y="306324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5" name="Shape 17"/>
          <p:cNvSpPr/>
          <p:nvPr/>
        </p:nvSpPr>
        <p:spPr>
          <a:xfrm>
            <a:off x="4654296" y="333756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6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37176" y="3520440"/>
            <a:ext cx="365760" cy="365760"/>
          </a:xfrm>
          <a:prstGeom prst="rect">
            <a:avLst/>
          </a:prstGeom>
        </p:spPr>
      </p:pic>
      <p:sp>
        <p:nvSpPr>
          <p:cNvPr id="27" name="Text 18"/>
          <p:cNvSpPr txBox="1"/>
          <p:nvPr/>
        </p:nvSpPr>
        <p:spPr>
          <a:xfrm>
            <a:off x="5660136" y="306324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Adaptability</a:t>
            </a:r>
            <a:endParaRPr lang="en-US" sz="1800" dirty="0"/>
          </a:p>
        </p:txBody>
      </p:sp>
      <p:sp>
        <p:nvSpPr>
          <p:cNvPr id="28" name="Shape 19"/>
          <p:cNvSpPr/>
          <p:nvPr/>
        </p:nvSpPr>
        <p:spPr>
          <a:xfrm>
            <a:off x="8211312" y="306324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DF3D6"/>
          </a:solidFill>
          <a:ln w="25400">
            <a:solidFill>
              <a:srgbClr val="F2B632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Shape 20"/>
          <p:cNvSpPr/>
          <p:nvPr/>
        </p:nvSpPr>
        <p:spPr>
          <a:xfrm>
            <a:off x="8485632" y="3337560"/>
            <a:ext cx="731520" cy="73152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30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68512" y="3520440"/>
            <a:ext cx="365760" cy="365760"/>
          </a:xfrm>
          <a:prstGeom prst="rect">
            <a:avLst/>
          </a:prstGeom>
        </p:spPr>
      </p:pic>
      <p:sp>
        <p:nvSpPr>
          <p:cNvPr id="31" name="Text 21"/>
          <p:cNvSpPr txBox="1"/>
          <p:nvPr/>
        </p:nvSpPr>
        <p:spPr>
          <a:xfrm>
            <a:off x="9491472" y="306324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Integrity</a:t>
            </a:r>
            <a:endParaRPr lang="en-US" sz="1800" dirty="0"/>
          </a:p>
        </p:txBody>
      </p:sp>
      <p:sp>
        <p:nvSpPr>
          <p:cNvPr id="32" name="Shape 22"/>
          <p:cNvSpPr/>
          <p:nvPr/>
        </p:nvSpPr>
        <p:spPr>
          <a:xfrm>
            <a:off x="548640" y="457200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3" name="Shape 23"/>
          <p:cNvSpPr/>
          <p:nvPr/>
        </p:nvSpPr>
        <p:spPr>
          <a:xfrm>
            <a:off x="822960" y="484632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34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005840" y="5029200"/>
            <a:ext cx="365760" cy="365760"/>
          </a:xfrm>
          <a:prstGeom prst="rect">
            <a:avLst/>
          </a:prstGeom>
        </p:spPr>
      </p:pic>
      <p:sp>
        <p:nvSpPr>
          <p:cNvPr id="35" name="Text 24"/>
          <p:cNvSpPr txBox="1"/>
          <p:nvPr/>
        </p:nvSpPr>
        <p:spPr>
          <a:xfrm>
            <a:off x="1828800" y="457200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Independence</a:t>
            </a:r>
            <a:endParaRPr lang="en-US" sz="1800" dirty="0"/>
          </a:p>
        </p:txBody>
      </p:sp>
      <p:sp>
        <p:nvSpPr>
          <p:cNvPr id="36" name="Shape 25"/>
          <p:cNvSpPr/>
          <p:nvPr/>
        </p:nvSpPr>
        <p:spPr>
          <a:xfrm>
            <a:off x="4379976" y="457200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7" name="Shape 26"/>
          <p:cNvSpPr/>
          <p:nvPr/>
        </p:nvSpPr>
        <p:spPr>
          <a:xfrm>
            <a:off x="4654296" y="4846320"/>
            <a:ext cx="731520" cy="73152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38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837176" y="5029200"/>
            <a:ext cx="365760" cy="365760"/>
          </a:xfrm>
          <a:prstGeom prst="rect">
            <a:avLst/>
          </a:prstGeom>
        </p:spPr>
      </p:pic>
      <p:sp>
        <p:nvSpPr>
          <p:cNvPr id="39" name="Text 27"/>
          <p:cNvSpPr txBox="1"/>
          <p:nvPr/>
        </p:nvSpPr>
        <p:spPr>
          <a:xfrm>
            <a:off x="5660136" y="457200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Empathy</a:t>
            </a:r>
            <a:endParaRPr lang="en-US" sz="1800" dirty="0"/>
          </a:p>
        </p:txBody>
      </p:sp>
      <p:sp>
        <p:nvSpPr>
          <p:cNvPr id="40" name="Shape 28"/>
          <p:cNvSpPr/>
          <p:nvPr/>
        </p:nvSpPr>
        <p:spPr>
          <a:xfrm>
            <a:off x="8211312" y="4572000"/>
            <a:ext cx="3429000" cy="1280160"/>
          </a:xfrm>
          <a:prstGeom prst="roundRect">
            <a:avLst>
              <a:gd name="adj" fmla="val 5714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41" name="Shape 29"/>
          <p:cNvSpPr/>
          <p:nvPr/>
        </p:nvSpPr>
        <p:spPr>
          <a:xfrm>
            <a:off x="8485632" y="484632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42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668512" y="5029200"/>
            <a:ext cx="365760" cy="365760"/>
          </a:xfrm>
          <a:prstGeom prst="rect">
            <a:avLst/>
          </a:prstGeom>
        </p:spPr>
      </p:pic>
      <p:sp>
        <p:nvSpPr>
          <p:cNvPr id="43" name="Text 30"/>
          <p:cNvSpPr txBox="1"/>
          <p:nvPr/>
        </p:nvSpPr>
        <p:spPr>
          <a:xfrm>
            <a:off x="9491472" y="4572000"/>
            <a:ext cx="205740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Leadership</a:t>
            </a:r>
            <a:endParaRPr lang="en-US" sz="18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six step pathway to changemaking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Curtis (2014), the changemaker certificate.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777240" y="1783080"/>
            <a:ext cx="640080" cy="64008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10" name="Text 6"/>
          <p:cNvSpPr txBox="1"/>
          <p:nvPr/>
        </p:nvSpPr>
        <p:spPr>
          <a:xfrm>
            <a:off x="777240" y="178308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2200" dirty="0"/>
          </a:p>
        </p:txBody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91840" y="1847088"/>
            <a:ext cx="457200" cy="457200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777240" y="25146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 change</a:t>
            </a:r>
            <a:endParaRPr lang="en-US" sz="1700" dirty="0"/>
          </a:p>
        </p:txBody>
      </p:sp>
      <p:sp>
        <p:nvSpPr>
          <p:cNvPr id="13" name="Text 8"/>
          <p:cNvSpPr txBox="1"/>
          <p:nvPr/>
        </p:nvSpPr>
        <p:spPr>
          <a:xfrm>
            <a:off x="777240" y="290779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Social change, innovation and entrepreneurship</a:t>
            </a:r>
            <a:endParaRPr lang="en-US" sz="1250" dirty="0"/>
          </a:p>
        </p:txBody>
      </p:sp>
      <p:sp>
        <p:nvSpPr>
          <p:cNvPr id="14" name="Shape 9"/>
          <p:cNvSpPr/>
          <p:nvPr/>
        </p:nvSpPr>
        <p:spPr>
          <a:xfrm>
            <a:off x="4379976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4608576" y="1783080"/>
            <a:ext cx="640080" cy="64008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sp>
        <p:nvSpPr>
          <p:cNvPr id="16" name="Text 11"/>
          <p:cNvSpPr txBox="1"/>
          <p:nvPr/>
        </p:nvSpPr>
        <p:spPr>
          <a:xfrm>
            <a:off x="4608576" y="178308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2200" dirty="0"/>
          </a:p>
        </p:txBody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123176" y="1847088"/>
            <a:ext cx="457200" cy="457200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4608576" y="25146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 me</a:t>
            </a:r>
            <a:endParaRPr lang="en-US" sz="1700" dirty="0"/>
          </a:p>
        </p:txBody>
      </p:sp>
      <p:sp>
        <p:nvSpPr>
          <p:cNvPr id="19" name="Text 13"/>
          <p:cNvSpPr txBox="1"/>
          <p:nvPr/>
        </p:nvSpPr>
        <p:spPr>
          <a:xfrm>
            <a:off x="4608576" y="290779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My assets, skills, resources and innovation orientation</a:t>
            </a:r>
            <a:endParaRPr lang="en-US" sz="1250" dirty="0"/>
          </a:p>
        </p:txBody>
      </p:sp>
      <p:sp>
        <p:nvSpPr>
          <p:cNvPr id="20" name="Shape 14"/>
          <p:cNvSpPr/>
          <p:nvPr/>
        </p:nvSpPr>
        <p:spPr>
          <a:xfrm>
            <a:off x="8211312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8439912" y="1783080"/>
            <a:ext cx="640080" cy="64008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22" name="Text 16"/>
          <p:cNvSpPr txBox="1"/>
          <p:nvPr/>
        </p:nvSpPr>
        <p:spPr>
          <a:xfrm>
            <a:off x="8439912" y="178308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2200" dirty="0"/>
          </a:p>
        </p:txBody>
      </p:sp>
      <p:pic>
        <p:nvPicPr>
          <p:cNvPr id="23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954512" y="1847088"/>
            <a:ext cx="457200" cy="457200"/>
          </a:xfrm>
          <a:prstGeom prst="rect">
            <a:avLst/>
          </a:prstGeom>
        </p:spPr>
      </p:pic>
      <p:sp>
        <p:nvSpPr>
          <p:cNvPr id="24" name="Text 17"/>
          <p:cNvSpPr txBox="1"/>
          <p:nvPr/>
        </p:nvSpPr>
        <p:spPr>
          <a:xfrm>
            <a:off x="8439912" y="251460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Understand society</a:t>
            </a:r>
            <a:endParaRPr lang="en-US" sz="1700" dirty="0"/>
          </a:p>
        </p:txBody>
      </p:sp>
      <p:sp>
        <p:nvSpPr>
          <p:cNvPr id="25" name="Text 18"/>
          <p:cNvSpPr txBox="1"/>
          <p:nvPr/>
        </p:nvSpPr>
        <p:spPr>
          <a:xfrm>
            <a:off x="8439912" y="290779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Communities and social problems, through action, research or experience</a:t>
            </a:r>
            <a:endParaRPr lang="en-US" sz="1250" dirty="0"/>
          </a:p>
        </p:txBody>
      </p:sp>
      <p:sp>
        <p:nvSpPr>
          <p:cNvPr id="26" name="Shape 19"/>
          <p:cNvSpPr/>
          <p:nvPr/>
        </p:nvSpPr>
        <p:spPr>
          <a:xfrm>
            <a:off x="548640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7" name="Shape 20"/>
          <p:cNvSpPr/>
          <p:nvPr/>
        </p:nvSpPr>
        <p:spPr>
          <a:xfrm>
            <a:off x="777240" y="3977640"/>
            <a:ext cx="640080" cy="64008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28" name="Text 21"/>
          <p:cNvSpPr txBox="1"/>
          <p:nvPr/>
        </p:nvSpPr>
        <p:spPr>
          <a:xfrm>
            <a:off x="777240" y="39776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2200" dirty="0"/>
          </a:p>
        </p:txBody>
      </p:sp>
      <p:pic>
        <p:nvPicPr>
          <p:cNvPr id="29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91840" y="4041648"/>
            <a:ext cx="457200" cy="457200"/>
          </a:xfrm>
          <a:prstGeom prst="rect">
            <a:avLst/>
          </a:prstGeom>
        </p:spPr>
      </p:pic>
      <p:sp>
        <p:nvSpPr>
          <p:cNvPr id="30" name="Text 22"/>
          <p:cNvSpPr txBox="1"/>
          <p:nvPr/>
        </p:nvSpPr>
        <p:spPr>
          <a:xfrm>
            <a:off x="777240" y="470916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Solve problems</a:t>
            </a:r>
            <a:endParaRPr lang="en-US" sz="1700" dirty="0"/>
          </a:p>
        </p:txBody>
      </p:sp>
      <p:sp>
        <p:nvSpPr>
          <p:cNvPr id="31" name="Text 23"/>
          <p:cNvSpPr txBox="1"/>
          <p:nvPr/>
        </p:nvSpPr>
        <p:spPr>
          <a:xfrm>
            <a:off x="777240" y="510235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Innovation, ideation and decision making</a:t>
            </a:r>
            <a:endParaRPr lang="en-US" sz="1250" dirty="0"/>
          </a:p>
        </p:txBody>
      </p:sp>
      <p:sp>
        <p:nvSpPr>
          <p:cNvPr id="32" name="Shape 24"/>
          <p:cNvSpPr/>
          <p:nvPr/>
        </p:nvSpPr>
        <p:spPr>
          <a:xfrm>
            <a:off x="4379976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3" name="Shape 25"/>
          <p:cNvSpPr/>
          <p:nvPr/>
        </p:nvSpPr>
        <p:spPr>
          <a:xfrm>
            <a:off x="4608576" y="3977640"/>
            <a:ext cx="640080" cy="64008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sp>
        <p:nvSpPr>
          <p:cNvPr id="34" name="Text 26"/>
          <p:cNvSpPr txBox="1"/>
          <p:nvPr/>
        </p:nvSpPr>
        <p:spPr>
          <a:xfrm>
            <a:off x="4608576" y="39776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2200" dirty="0"/>
          </a:p>
        </p:txBody>
      </p:sp>
      <p:pic>
        <p:nvPicPr>
          <p:cNvPr id="35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123176" y="4041648"/>
            <a:ext cx="457200" cy="457200"/>
          </a:xfrm>
          <a:prstGeom prst="rect">
            <a:avLst/>
          </a:prstGeom>
        </p:spPr>
      </p:pic>
      <p:sp>
        <p:nvSpPr>
          <p:cNvPr id="36" name="Text 27"/>
          <p:cNvSpPr txBox="1"/>
          <p:nvPr/>
        </p:nvSpPr>
        <p:spPr>
          <a:xfrm>
            <a:off x="4608576" y="470916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Plan the venture</a:t>
            </a:r>
            <a:endParaRPr lang="en-US" sz="1700" dirty="0"/>
          </a:p>
        </p:txBody>
      </p:sp>
      <p:sp>
        <p:nvSpPr>
          <p:cNvPr id="37" name="Text 28"/>
          <p:cNvSpPr txBox="1"/>
          <p:nvPr/>
        </p:nvSpPr>
        <p:spPr>
          <a:xfrm>
            <a:off x="4608576" y="510235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Business, product, event, performance or media campaign</a:t>
            </a:r>
            <a:endParaRPr lang="en-US" sz="1250" dirty="0"/>
          </a:p>
        </p:txBody>
      </p:sp>
      <p:sp>
        <p:nvSpPr>
          <p:cNvPr id="38" name="Shape 29"/>
          <p:cNvSpPr/>
          <p:nvPr/>
        </p:nvSpPr>
        <p:spPr>
          <a:xfrm>
            <a:off x="8211312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9" name="Shape 30"/>
          <p:cNvSpPr/>
          <p:nvPr/>
        </p:nvSpPr>
        <p:spPr>
          <a:xfrm>
            <a:off x="8439912" y="3977640"/>
            <a:ext cx="640080" cy="64008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40" name="Text 31"/>
          <p:cNvSpPr txBox="1"/>
          <p:nvPr/>
        </p:nvSpPr>
        <p:spPr>
          <a:xfrm>
            <a:off x="8439912" y="3977640"/>
            <a:ext cx="64008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2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2200" dirty="0"/>
          </a:p>
        </p:txBody>
      </p:sp>
      <p:pic>
        <p:nvPicPr>
          <p:cNvPr id="41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0954512" y="4041648"/>
            <a:ext cx="457200" cy="457200"/>
          </a:xfrm>
          <a:prstGeom prst="rect">
            <a:avLst/>
          </a:prstGeom>
        </p:spPr>
      </p:pic>
      <p:sp>
        <p:nvSpPr>
          <p:cNvPr id="42" name="Text 32"/>
          <p:cNvSpPr txBox="1"/>
          <p:nvPr/>
        </p:nvSpPr>
        <p:spPr>
          <a:xfrm>
            <a:off x="8439912" y="4709160"/>
            <a:ext cx="301752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Communicate it</a:t>
            </a:r>
            <a:endParaRPr lang="en-US" sz="1700" dirty="0"/>
          </a:p>
        </p:txBody>
      </p:sp>
      <p:sp>
        <p:nvSpPr>
          <p:cNvPr id="43" name="Text 33"/>
          <p:cNvSpPr txBox="1"/>
          <p:nvPr/>
        </p:nvSpPr>
        <p:spPr>
          <a:xfrm>
            <a:off x="8439912" y="5102352"/>
            <a:ext cx="3017520" cy="594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Marketing, media, personal and organisational branding</a:t>
            </a:r>
            <a:endParaRPr lang="en-US" sz="12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7</a:t>
            </a:fld>
            <a:endParaRPr lang="en-US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Types of changemaker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first five types from the network described in Kunz (2016); intrapreneur after Pinchot (1985). Descriptions are the author's. The original slide's image could not be recovered.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777240" y="1828800"/>
            <a:ext cx="777240" cy="77724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1550" y="2023110"/>
            <a:ext cx="388620" cy="38862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783080" y="182880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Social entrepreneur</a:t>
            </a:r>
            <a:endParaRPr lang="en-US" sz="1700" dirty="0"/>
          </a:p>
        </p:txBody>
      </p:sp>
      <p:sp>
        <p:nvSpPr>
          <p:cNvPr id="12" name="Text 7"/>
          <p:cNvSpPr txBox="1"/>
          <p:nvPr/>
        </p:nvSpPr>
        <p:spPr>
          <a:xfrm>
            <a:off x="777240" y="274320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ventures that solve social problems.</a:t>
            </a:r>
            <a:endParaRPr lang="en-US" sz="1300" dirty="0"/>
          </a:p>
        </p:txBody>
      </p:sp>
      <p:sp>
        <p:nvSpPr>
          <p:cNvPr id="13" name="Shape 8"/>
          <p:cNvSpPr/>
          <p:nvPr/>
        </p:nvSpPr>
        <p:spPr>
          <a:xfrm>
            <a:off x="4379976" y="155448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4" name="Shape 9"/>
          <p:cNvSpPr/>
          <p:nvPr/>
        </p:nvSpPr>
        <p:spPr>
          <a:xfrm>
            <a:off x="4608576" y="1828800"/>
            <a:ext cx="777240" cy="77724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2886" y="2023110"/>
            <a:ext cx="388620" cy="388620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5614416" y="182880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Innovator</a:t>
            </a:r>
            <a:endParaRPr lang="en-US" sz="1700" dirty="0"/>
          </a:p>
        </p:txBody>
      </p:sp>
      <p:sp>
        <p:nvSpPr>
          <p:cNvPr id="17" name="Text 11"/>
          <p:cNvSpPr txBox="1"/>
          <p:nvPr/>
        </p:nvSpPr>
        <p:spPr>
          <a:xfrm>
            <a:off x="4608576" y="274320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Invents new solutions, tools and methods.</a:t>
            </a:r>
            <a:endParaRPr lang="en-US" sz="1300" dirty="0"/>
          </a:p>
        </p:txBody>
      </p:sp>
      <p:sp>
        <p:nvSpPr>
          <p:cNvPr id="18" name="Shape 12"/>
          <p:cNvSpPr/>
          <p:nvPr/>
        </p:nvSpPr>
        <p:spPr>
          <a:xfrm>
            <a:off x="8211312" y="155448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9" name="Shape 13"/>
          <p:cNvSpPr/>
          <p:nvPr/>
        </p:nvSpPr>
        <p:spPr>
          <a:xfrm>
            <a:off x="8439912" y="1828800"/>
            <a:ext cx="777240" cy="77724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34222" y="2023110"/>
            <a:ext cx="388620" cy="388620"/>
          </a:xfrm>
          <a:prstGeom prst="rect">
            <a:avLst/>
          </a:prstGeom>
        </p:spPr>
      </p:pic>
      <p:sp>
        <p:nvSpPr>
          <p:cNvPr id="21" name="Text 14"/>
          <p:cNvSpPr txBox="1"/>
          <p:nvPr/>
        </p:nvSpPr>
        <p:spPr>
          <a:xfrm>
            <a:off x="9445752" y="182880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Business leader</a:t>
            </a:r>
            <a:endParaRPr lang="en-US" sz="1700" dirty="0"/>
          </a:p>
        </p:txBody>
      </p:sp>
      <p:sp>
        <p:nvSpPr>
          <p:cNvPr id="22" name="Text 15"/>
          <p:cNvSpPr txBox="1"/>
          <p:nvPr/>
        </p:nvSpPr>
        <p:spPr>
          <a:xfrm>
            <a:off x="8439912" y="274320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Changes practice from inside markets and organisations.</a:t>
            </a:r>
            <a:endParaRPr lang="en-US" sz="1300" dirty="0"/>
          </a:p>
        </p:txBody>
      </p:sp>
      <p:sp>
        <p:nvSpPr>
          <p:cNvPr id="23" name="Shape 16"/>
          <p:cNvSpPr/>
          <p:nvPr/>
        </p:nvSpPr>
        <p:spPr>
          <a:xfrm>
            <a:off x="548640" y="356616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Shape 17"/>
          <p:cNvSpPr/>
          <p:nvPr/>
        </p:nvSpPr>
        <p:spPr>
          <a:xfrm>
            <a:off x="777240" y="3840480"/>
            <a:ext cx="777240" cy="77724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5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71550" y="4034790"/>
            <a:ext cx="388620" cy="388620"/>
          </a:xfrm>
          <a:prstGeom prst="rect">
            <a:avLst/>
          </a:prstGeom>
        </p:spPr>
      </p:pic>
      <p:sp>
        <p:nvSpPr>
          <p:cNvPr id="26" name="Text 18"/>
          <p:cNvSpPr txBox="1"/>
          <p:nvPr/>
        </p:nvSpPr>
        <p:spPr>
          <a:xfrm>
            <a:off x="1783080" y="384048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Policy maker</a:t>
            </a:r>
            <a:endParaRPr lang="en-US" sz="1700" dirty="0"/>
          </a:p>
        </p:txBody>
      </p:sp>
      <p:sp>
        <p:nvSpPr>
          <p:cNvPr id="27" name="Text 19"/>
          <p:cNvSpPr txBox="1"/>
          <p:nvPr/>
        </p:nvSpPr>
        <p:spPr>
          <a:xfrm>
            <a:off x="777240" y="475488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Changes the rules and systems others work within.</a:t>
            </a:r>
            <a:endParaRPr lang="en-US" sz="1300" dirty="0"/>
          </a:p>
        </p:txBody>
      </p:sp>
      <p:sp>
        <p:nvSpPr>
          <p:cNvPr id="28" name="Shape 20"/>
          <p:cNvSpPr/>
          <p:nvPr/>
        </p:nvSpPr>
        <p:spPr>
          <a:xfrm>
            <a:off x="4379976" y="356616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Shape 21"/>
          <p:cNvSpPr/>
          <p:nvPr/>
        </p:nvSpPr>
        <p:spPr>
          <a:xfrm>
            <a:off x="4608576" y="3840480"/>
            <a:ext cx="777240" cy="77724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30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802886" y="4034790"/>
            <a:ext cx="388620" cy="388620"/>
          </a:xfrm>
          <a:prstGeom prst="rect">
            <a:avLst/>
          </a:prstGeom>
        </p:spPr>
      </p:pic>
      <p:sp>
        <p:nvSpPr>
          <p:cNvPr id="31" name="Text 22"/>
          <p:cNvSpPr txBox="1"/>
          <p:nvPr/>
        </p:nvSpPr>
        <p:spPr>
          <a:xfrm>
            <a:off x="5614416" y="384048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Activist</a:t>
            </a:r>
            <a:endParaRPr lang="en-US" sz="1700" dirty="0"/>
          </a:p>
        </p:txBody>
      </p:sp>
      <p:sp>
        <p:nvSpPr>
          <p:cNvPr id="32" name="Text 23"/>
          <p:cNvSpPr txBox="1"/>
          <p:nvPr/>
        </p:nvSpPr>
        <p:spPr>
          <a:xfrm>
            <a:off x="4608576" y="475488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Mobilises people and public pressure for change.</a:t>
            </a:r>
            <a:endParaRPr lang="en-US" sz="1300" dirty="0"/>
          </a:p>
        </p:txBody>
      </p:sp>
      <p:sp>
        <p:nvSpPr>
          <p:cNvPr id="33" name="Shape 24"/>
          <p:cNvSpPr/>
          <p:nvPr/>
        </p:nvSpPr>
        <p:spPr>
          <a:xfrm>
            <a:off x="8211312" y="3566160"/>
            <a:ext cx="342900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4" name="Shape 25"/>
          <p:cNvSpPr/>
          <p:nvPr/>
        </p:nvSpPr>
        <p:spPr>
          <a:xfrm>
            <a:off x="8439912" y="3840480"/>
            <a:ext cx="777240" cy="77724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35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34222" y="4034790"/>
            <a:ext cx="388620" cy="388620"/>
          </a:xfrm>
          <a:prstGeom prst="rect">
            <a:avLst/>
          </a:prstGeom>
        </p:spPr>
      </p:pic>
      <p:sp>
        <p:nvSpPr>
          <p:cNvPr id="36" name="Text 26"/>
          <p:cNvSpPr txBox="1"/>
          <p:nvPr/>
        </p:nvSpPr>
        <p:spPr>
          <a:xfrm>
            <a:off x="9445752" y="3840480"/>
            <a:ext cx="210312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Intrapreneur</a:t>
            </a:r>
            <a:endParaRPr lang="en-US" sz="1700" dirty="0"/>
          </a:p>
        </p:txBody>
      </p:sp>
      <p:sp>
        <p:nvSpPr>
          <p:cNvPr id="37" name="Text 27"/>
          <p:cNvSpPr txBox="1"/>
          <p:nvPr/>
        </p:nvSpPr>
        <p:spPr>
          <a:xfrm>
            <a:off x="8439912" y="4754880"/>
            <a:ext cx="301752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Drives new ideas from inside an established organisation.</a:t>
            </a:r>
            <a:endParaRPr lang="en-US" sz="1300" dirty="0"/>
          </a:p>
        </p:txBody>
      </p:sp>
      <p:sp>
        <p:nvSpPr>
          <p:cNvPr id="38" name="Text 28"/>
          <p:cNvSpPr txBox="1"/>
          <p:nvPr/>
        </p:nvSpPr>
        <p:spPr>
          <a:xfrm>
            <a:off x="548640" y="5623560"/>
            <a:ext cx="11091672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b="1" i="1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Types overlap. Most changemakers combine several.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THEY ARE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anatomy of a changemaker: six character traits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Matofska (2020).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777240" y="1783080"/>
            <a:ext cx="685800" cy="68580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48690" y="1954530"/>
            <a:ext cx="342900" cy="34290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645920" y="178308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Share</a:t>
            </a:r>
            <a:endParaRPr lang="en-US" sz="2200" dirty="0"/>
          </a:p>
        </p:txBody>
      </p:sp>
      <p:sp>
        <p:nvSpPr>
          <p:cNvPr id="12" name="Text 7"/>
          <p:cNvSpPr txBox="1"/>
          <p:nvPr/>
        </p:nvSpPr>
        <p:spPr>
          <a:xfrm>
            <a:off x="777240" y="260604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Collaborative. Sharing access and resources means everyone benefits.</a:t>
            </a:r>
            <a:endParaRPr lang="en-US" sz="1350" dirty="0"/>
          </a:p>
        </p:txBody>
      </p:sp>
      <p:sp>
        <p:nvSpPr>
          <p:cNvPr id="13" name="Shape 8"/>
          <p:cNvSpPr/>
          <p:nvPr/>
        </p:nvSpPr>
        <p:spPr>
          <a:xfrm>
            <a:off x="4379976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4" name="Shape 9"/>
          <p:cNvSpPr/>
          <p:nvPr/>
        </p:nvSpPr>
        <p:spPr>
          <a:xfrm>
            <a:off x="4608576" y="1783080"/>
            <a:ext cx="685800" cy="68580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0026" y="1954530"/>
            <a:ext cx="342900" cy="342900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5477256" y="178308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Brave</a:t>
            </a:r>
            <a:endParaRPr lang="en-US" sz="2200" dirty="0"/>
          </a:p>
        </p:txBody>
      </p:sp>
      <p:sp>
        <p:nvSpPr>
          <p:cNvPr id="17" name="Text 11"/>
          <p:cNvSpPr txBox="1"/>
          <p:nvPr/>
        </p:nvSpPr>
        <p:spPr>
          <a:xfrm>
            <a:off x="4608576" y="260604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Reinvent the rules and be prepared to travel upstream.</a:t>
            </a:r>
            <a:endParaRPr lang="en-US" sz="1350" dirty="0"/>
          </a:p>
        </p:txBody>
      </p:sp>
      <p:sp>
        <p:nvSpPr>
          <p:cNvPr id="18" name="Shape 12"/>
          <p:cNvSpPr/>
          <p:nvPr/>
        </p:nvSpPr>
        <p:spPr>
          <a:xfrm>
            <a:off x="8211312" y="155448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9" name="Shape 13"/>
          <p:cNvSpPr/>
          <p:nvPr/>
        </p:nvSpPr>
        <p:spPr>
          <a:xfrm>
            <a:off x="8439912" y="1783080"/>
            <a:ext cx="685800" cy="68580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611362" y="1954530"/>
            <a:ext cx="342900" cy="342900"/>
          </a:xfrm>
          <a:prstGeom prst="rect">
            <a:avLst/>
          </a:prstGeom>
        </p:spPr>
      </p:pic>
      <p:sp>
        <p:nvSpPr>
          <p:cNvPr id="21" name="Text 14"/>
          <p:cNvSpPr txBox="1"/>
          <p:nvPr/>
        </p:nvSpPr>
        <p:spPr>
          <a:xfrm>
            <a:off x="9308592" y="178308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Adaptable</a:t>
            </a:r>
            <a:endParaRPr lang="en-US" sz="2200" dirty="0"/>
          </a:p>
        </p:txBody>
      </p:sp>
      <p:sp>
        <p:nvSpPr>
          <p:cNvPr id="22" name="Text 15"/>
          <p:cNvSpPr txBox="1"/>
          <p:nvPr/>
        </p:nvSpPr>
        <p:spPr>
          <a:xfrm>
            <a:off x="8439912" y="260604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lead change, be willing to change. Learn, adapt and iterate.</a:t>
            </a:r>
            <a:endParaRPr lang="en-US" sz="1350" dirty="0"/>
          </a:p>
        </p:txBody>
      </p:sp>
      <p:sp>
        <p:nvSpPr>
          <p:cNvPr id="23" name="Shape 16"/>
          <p:cNvSpPr/>
          <p:nvPr/>
        </p:nvSpPr>
        <p:spPr>
          <a:xfrm>
            <a:off x="548640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Shape 17"/>
          <p:cNvSpPr/>
          <p:nvPr/>
        </p:nvSpPr>
        <p:spPr>
          <a:xfrm>
            <a:off x="777240" y="3977640"/>
            <a:ext cx="685800" cy="68580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5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948690" y="4149090"/>
            <a:ext cx="342900" cy="342900"/>
          </a:xfrm>
          <a:prstGeom prst="rect">
            <a:avLst/>
          </a:prstGeom>
        </p:spPr>
      </p:pic>
      <p:sp>
        <p:nvSpPr>
          <p:cNvPr id="26" name="Text 18"/>
          <p:cNvSpPr txBox="1"/>
          <p:nvPr/>
        </p:nvSpPr>
        <p:spPr>
          <a:xfrm>
            <a:off x="1645920" y="397764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Love</a:t>
            </a:r>
            <a:endParaRPr lang="en-US" sz="2200" dirty="0"/>
          </a:p>
        </p:txBody>
      </p:sp>
      <p:sp>
        <p:nvSpPr>
          <p:cNvPr id="27" name="Text 19"/>
          <p:cNvSpPr txBox="1"/>
          <p:nvPr/>
        </p:nvSpPr>
        <p:spPr>
          <a:xfrm>
            <a:off x="777240" y="480060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Consider your impact on people and planet, and lead with care.</a:t>
            </a:r>
            <a:endParaRPr lang="en-US" sz="1350" dirty="0"/>
          </a:p>
        </p:txBody>
      </p:sp>
      <p:sp>
        <p:nvSpPr>
          <p:cNvPr id="28" name="Shape 20"/>
          <p:cNvSpPr/>
          <p:nvPr/>
        </p:nvSpPr>
        <p:spPr>
          <a:xfrm>
            <a:off x="4379976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Shape 21"/>
          <p:cNvSpPr/>
          <p:nvPr/>
        </p:nvSpPr>
        <p:spPr>
          <a:xfrm>
            <a:off x="4608576" y="3977640"/>
            <a:ext cx="685800" cy="68580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30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780026" y="4149090"/>
            <a:ext cx="342900" cy="342900"/>
          </a:xfrm>
          <a:prstGeom prst="rect">
            <a:avLst/>
          </a:prstGeom>
        </p:spPr>
      </p:pic>
      <p:sp>
        <p:nvSpPr>
          <p:cNvPr id="31" name="Text 22"/>
          <p:cNvSpPr txBox="1"/>
          <p:nvPr/>
        </p:nvSpPr>
        <p:spPr>
          <a:xfrm>
            <a:off x="5477256" y="397764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Positive</a:t>
            </a:r>
            <a:endParaRPr lang="en-US" sz="2200" dirty="0"/>
          </a:p>
        </p:txBody>
      </p:sp>
      <p:sp>
        <p:nvSpPr>
          <p:cNvPr id="32" name="Text 23"/>
          <p:cNvSpPr txBox="1"/>
          <p:nvPr/>
        </p:nvSpPr>
        <p:spPr>
          <a:xfrm>
            <a:off x="4608576" y="480060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 challenges as opportunities and take a solution focused approach.</a:t>
            </a:r>
            <a:endParaRPr lang="en-US" sz="1350" dirty="0"/>
          </a:p>
        </p:txBody>
      </p:sp>
      <p:sp>
        <p:nvSpPr>
          <p:cNvPr id="33" name="Shape 24"/>
          <p:cNvSpPr/>
          <p:nvPr/>
        </p:nvSpPr>
        <p:spPr>
          <a:xfrm>
            <a:off x="8211312" y="3749040"/>
            <a:ext cx="342900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4" name="Shape 25"/>
          <p:cNvSpPr/>
          <p:nvPr/>
        </p:nvSpPr>
        <p:spPr>
          <a:xfrm>
            <a:off x="8439912" y="3977640"/>
            <a:ext cx="685800" cy="68580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35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611362" y="4149090"/>
            <a:ext cx="342900" cy="342900"/>
          </a:xfrm>
          <a:prstGeom prst="rect">
            <a:avLst/>
          </a:prstGeom>
        </p:spPr>
      </p:pic>
      <p:sp>
        <p:nvSpPr>
          <p:cNvPr id="36" name="Text 26"/>
          <p:cNvSpPr txBox="1"/>
          <p:nvPr/>
        </p:nvSpPr>
        <p:spPr>
          <a:xfrm>
            <a:off x="9308592" y="3977640"/>
            <a:ext cx="219456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2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Future</a:t>
            </a:r>
            <a:endParaRPr lang="en-US" sz="2200" dirty="0"/>
          </a:p>
        </p:txBody>
      </p:sp>
      <p:sp>
        <p:nvSpPr>
          <p:cNvPr id="37" name="Text 27"/>
          <p:cNvSpPr txBox="1"/>
          <p:nvPr/>
        </p:nvSpPr>
        <p:spPr>
          <a:xfrm>
            <a:off x="8439912" y="4800600"/>
            <a:ext cx="301752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 the bigger picture, think in systems and consider the long run.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THEY DO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habits for starting positive change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Copenhaver (2016).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2103120" cy="374904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1188720" y="1783080"/>
            <a:ext cx="822960" cy="8229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460" y="1988820"/>
            <a:ext cx="411480" cy="41148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2240280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12" name="Text 7"/>
          <p:cNvSpPr txBox="1"/>
          <p:nvPr/>
        </p:nvSpPr>
        <p:spPr>
          <a:xfrm>
            <a:off x="685800" y="2743200"/>
            <a:ext cx="18288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Bring a roadmap</a:t>
            </a:r>
            <a:endParaRPr lang="en-US" sz="1600" dirty="0"/>
          </a:p>
        </p:txBody>
      </p:sp>
      <p:sp>
        <p:nvSpPr>
          <p:cNvPr id="13" name="Text 8"/>
          <p:cNvSpPr txBox="1"/>
          <p:nvPr/>
        </p:nvSpPr>
        <p:spPr>
          <a:xfrm>
            <a:off x="731520" y="3611880"/>
            <a:ext cx="173736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Know the path and where you are headed before you start.</a:t>
            </a:r>
            <a:endParaRPr lang="en-US" sz="1250" dirty="0"/>
          </a:p>
        </p:txBody>
      </p:sp>
      <p:sp>
        <p:nvSpPr>
          <p:cNvPr id="14" name="Shape 9"/>
          <p:cNvSpPr/>
          <p:nvPr/>
        </p:nvSpPr>
        <p:spPr>
          <a:xfrm>
            <a:off x="2807208" y="1965960"/>
            <a:ext cx="2103120" cy="374904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3447288" y="2194560"/>
            <a:ext cx="822960" cy="822960"/>
          </a:xfrm>
          <a:prstGeom prst="ellipse">
            <a:avLst/>
          </a:prstGeom>
          <a:solidFill>
            <a:srgbClr val="E4572E"/>
          </a:solidFill>
          <a:ln w="12700">
            <a:solidFill>
              <a:srgbClr val="E4572E"/>
            </a:solidFill>
            <a:prstDash val="solid"/>
          </a:ln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028" y="2400300"/>
            <a:ext cx="411480" cy="411480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4498848" y="21031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8" name="Text 12"/>
          <p:cNvSpPr txBox="1"/>
          <p:nvPr/>
        </p:nvSpPr>
        <p:spPr>
          <a:xfrm>
            <a:off x="2944368" y="3154680"/>
            <a:ext cx="18288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Expect setbacks</a:t>
            </a:r>
            <a:endParaRPr lang="en-US" sz="1600" dirty="0"/>
          </a:p>
        </p:txBody>
      </p:sp>
      <p:sp>
        <p:nvSpPr>
          <p:cNvPr id="19" name="Text 13"/>
          <p:cNvSpPr txBox="1"/>
          <p:nvPr/>
        </p:nvSpPr>
        <p:spPr>
          <a:xfrm>
            <a:off x="2990088" y="4023360"/>
            <a:ext cx="173736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Nothing happens overnight. Culture change takes patience and persistence.</a:t>
            </a:r>
            <a:endParaRPr lang="en-US" sz="1250" dirty="0"/>
          </a:p>
        </p:txBody>
      </p:sp>
      <p:sp>
        <p:nvSpPr>
          <p:cNvPr id="20" name="Shape 14"/>
          <p:cNvSpPr/>
          <p:nvPr/>
        </p:nvSpPr>
        <p:spPr>
          <a:xfrm>
            <a:off x="5065776" y="1554480"/>
            <a:ext cx="2103120" cy="374904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5705856" y="1783080"/>
            <a:ext cx="822960" cy="82296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22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96" y="1988820"/>
            <a:ext cx="411480" cy="411480"/>
          </a:xfrm>
          <a:prstGeom prst="rect">
            <a:avLst/>
          </a:prstGeom>
        </p:spPr>
      </p:pic>
      <p:sp>
        <p:nvSpPr>
          <p:cNvPr id="23" name="Text 16"/>
          <p:cNvSpPr txBox="1"/>
          <p:nvPr/>
        </p:nvSpPr>
        <p:spPr>
          <a:xfrm>
            <a:off x="6757416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24" name="Text 17"/>
          <p:cNvSpPr txBox="1"/>
          <p:nvPr/>
        </p:nvSpPr>
        <p:spPr>
          <a:xfrm>
            <a:off x="5202936" y="2743200"/>
            <a:ext cx="18288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Keep to the high ground</a:t>
            </a:r>
            <a:endParaRPr lang="en-US" sz="1600" dirty="0"/>
          </a:p>
        </p:txBody>
      </p:sp>
      <p:sp>
        <p:nvSpPr>
          <p:cNvPr id="25" name="Text 18"/>
          <p:cNvSpPr txBox="1"/>
          <p:nvPr/>
        </p:nvSpPr>
        <p:spPr>
          <a:xfrm>
            <a:off x="5248656" y="3611880"/>
            <a:ext cx="173736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Stay the course and keep believing in the change you promote.</a:t>
            </a:r>
            <a:endParaRPr lang="en-US" sz="1250" dirty="0"/>
          </a:p>
        </p:txBody>
      </p:sp>
      <p:sp>
        <p:nvSpPr>
          <p:cNvPr id="26" name="Shape 19"/>
          <p:cNvSpPr/>
          <p:nvPr/>
        </p:nvSpPr>
        <p:spPr>
          <a:xfrm>
            <a:off x="7324344" y="1965960"/>
            <a:ext cx="2103120" cy="374904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7" name="Shape 20"/>
          <p:cNvSpPr/>
          <p:nvPr/>
        </p:nvSpPr>
        <p:spPr>
          <a:xfrm>
            <a:off x="7964424" y="2194560"/>
            <a:ext cx="822960" cy="82296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8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0164" y="2400300"/>
            <a:ext cx="411480" cy="411480"/>
          </a:xfrm>
          <a:prstGeom prst="rect">
            <a:avLst/>
          </a:prstGeom>
        </p:spPr>
      </p:pic>
      <p:sp>
        <p:nvSpPr>
          <p:cNvPr id="29" name="Text 21"/>
          <p:cNvSpPr txBox="1"/>
          <p:nvPr/>
        </p:nvSpPr>
        <p:spPr>
          <a:xfrm>
            <a:off x="9015984" y="21031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30" name="Text 22"/>
          <p:cNvSpPr txBox="1"/>
          <p:nvPr/>
        </p:nvSpPr>
        <p:spPr>
          <a:xfrm>
            <a:off x="7461504" y="3154680"/>
            <a:ext cx="18288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Commit to the long haul</a:t>
            </a:r>
            <a:endParaRPr lang="en-US" sz="1600" dirty="0"/>
          </a:p>
        </p:txBody>
      </p:sp>
      <p:sp>
        <p:nvSpPr>
          <p:cNvPr id="31" name="Text 23"/>
          <p:cNvSpPr txBox="1"/>
          <p:nvPr/>
        </p:nvSpPr>
        <p:spPr>
          <a:xfrm>
            <a:off x="7507224" y="4023360"/>
            <a:ext cx="173736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Real change needs more than moral platitudes or simple fixes.</a:t>
            </a:r>
            <a:endParaRPr lang="en-US" sz="1250" dirty="0"/>
          </a:p>
        </p:txBody>
      </p:sp>
      <p:sp>
        <p:nvSpPr>
          <p:cNvPr id="32" name="Shape 24"/>
          <p:cNvSpPr/>
          <p:nvPr/>
        </p:nvSpPr>
        <p:spPr>
          <a:xfrm>
            <a:off x="9582912" y="1554480"/>
            <a:ext cx="2103120" cy="374904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3" name="Shape 25"/>
          <p:cNvSpPr/>
          <p:nvPr/>
        </p:nvSpPr>
        <p:spPr>
          <a:xfrm>
            <a:off x="10222992" y="1783080"/>
            <a:ext cx="822960" cy="822960"/>
          </a:xfrm>
          <a:prstGeom prst="ellipse">
            <a:avLst/>
          </a:prstGeom>
          <a:solidFill>
            <a:srgbClr val="B7791F"/>
          </a:solidFill>
          <a:ln w="12700">
            <a:solidFill>
              <a:srgbClr val="B7791F"/>
            </a:solidFill>
            <a:prstDash val="solid"/>
          </a:ln>
        </p:spPr>
      </p:sp>
      <p:pic>
        <p:nvPicPr>
          <p:cNvPr id="34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8732" y="1988820"/>
            <a:ext cx="411480" cy="411480"/>
          </a:xfrm>
          <a:prstGeom prst="rect">
            <a:avLst/>
          </a:prstGeom>
        </p:spPr>
      </p:pic>
      <p:sp>
        <p:nvSpPr>
          <p:cNvPr id="35" name="Text 26"/>
          <p:cNvSpPr txBox="1"/>
          <p:nvPr/>
        </p:nvSpPr>
        <p:spPr>
          <a:xfrm>
            <a:off x="11274552" y="169164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8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36" name="Text 27"/>
          <p:cNvSpPr txBox="1"/>
          <p:nvPr/>
        </p:nvSpPr>
        <p:spPr>
          <a:xfrm>
            <a:off x="9720072" y="2743200"/>
            <a:ext cx="1828800" cy="77724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Under promise, over deliver</a:t>
            </a:r>
            <a:endParaRPr lang="en-US" sz="1600" dirty="0"/>
          </a:p>
        </p:txBody>
      </p:sp>
      <p:sp>
        <p:nvSpPr>
          <p:cNvPr id="37" name="Text 28"/>
          <p:cNvSpPr txBox="1"/>
          <p:nvPr/>
        </p:nvSpPr>
        <p:spPr>
          <a:xfrm>
            <a:off x="9765792" y="3611880"/>
            <a:ext cx="1737360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you say matters. Never exceed what you can deliver in words.</a:t>
            </a:r>
            <a:endParaRPr lang="en-US" sz="12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THEY DO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Ten things changemakers do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Meekhof (2017).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1234440" y="1737360"/>
            <a:ext cx="731520" cy="73152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7320" y="1920240"/>
            <a:ext cx="365760" cy="36576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2240280" y="16459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685800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Find a cause close to the heart</a:t>
            </a:r>
            <a:endParaRPr lang="en-US" sz="1500" dirty="0"/>
          </a:p>
        </p:txBody>
      </p:sp>
      <p:sp>
        <p:nvSpPr>
          <p:cNvPr id="13" name="Shape 8"/>
          <p:cNvSpPr/>
          <p:nvPr/>
        </p:nvSpPr>
        <p:spPr>
          <a:xfrm>
            <a:off x="2807208" y="155448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4" name="Shape 9"/>
          <p:cNvSpPr/>
          <p:nvPr/>
        </p:nvSpPr>
        <p:spPr>
          <a:xfrm>
            <a:off x="3493008" y="173736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75888" y="1920240"/>
            <a:ext cx="365760" cy="365760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4498848" y="16459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600" dirty="0"/>
          </a:p>
        </p:txBody>
      </p:sp>
      <p:sp>
        <p:nvSpPr>
          <p:cNvPr id="17" name="Text 11"/>
          <p:cNvSpPr txBox="1"/>
          <p:nvPr/>
        </p:nvSpPr>
        <p:spPr>
          <a:xfrm>
            <a:off x="2944368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Listen deeply</a:t>
            </a:r>
            <a:endParaRPr lang="en-US" sz="1500" dirty="0"/>
          </a:p>
        </p:txBody>
      </p:sp>
      <p:sp>
        <p:nvSpPr>
          <p:cNvPr id="18" name="Shape 12"/>
          <p:cNvSpPr/>
          <p:nvPr/>
        </p:nvSpPr>
        <p:spPr>
          <a:xfrm>
            <a:off x="5065776" y="155448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9" name="Shape 13"/>
          <p:cNvSpPr/>
          <p:nvPr/>
        </p:nvSpPr>
        <p:spPr>
          <a:xfrm>
            <a:off x="5751576" y="173736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34456" y="1920240"/>
            <a:ext cx="365760" cy="365760"/>
          </a:xfrm>
          <a:prstGeom prst="rect">
            <a:avLst/>
          </a:prstGeom>
        </p:spPr>
      </p:pic>
      <p:sp>
        <p:nvSpPr>
          <p:cNvPr id="21" name="Text 14"/>
          <p:cNvSpPr txBox="1"/>
          <p:nvPr/>
        </p:nvSpPr>
        <p:spPr>
          <a:xfrm>
            <a:off x="6757416" y="16459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600" dirty="0"/>
          </a:p>
        </p:txBody>
      </p:sp>
      <p:sp>
        <p:nvSpPr>
          <p:cNvPr id="22" name="Text 15"/>
          <p:cNvSpPr txBox="1"/>
          <p:nvPr/>
        </p:nvSpPr>
        <p:spPr>
          <a:xfrm>
            <a:off x="5202936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 on the ground</a:t>
            </a:r>
            <a:endParaRPr lang="en-US" sz="1500" dirty="0"/>
          </a:p>
        </p:txBody>
      </p:sp>
      <p:sp>
        <p:nvSpPr>
          <p:cNvPr id="23" name="Shape 16"/>
          <p:cNvSpPr/>
          <p:nvPr/>
        </p:nvSpPr>
        <p:spPr>
          <a:xfrm>
            <a:off x="7324344" y="155448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Shape 17"/>
          <p:cNvSpPr/>
          <p:nvPr/>
        </p:nvSpPr>
        <p:spPr>
          <a:xfrm>
            <a:off x="8010144" y="1737360"/>
            <a:ext cx="731520" cy="73152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5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93024" y="1920240"/>
            <a:ext cx="365760" cy="365760"/>
          </a:xfrm>
          <a:prstGeom prst="rect">
            <a:avLst/>
          </a:prstGeom>
        </p:spPr>
      </p:pic>
      <p:sp>
        <p:nvSpPr>
          <p:cNvPr id="26" name="Text 18"/>
          <p:cNvSpPr txBox="1"/>
          <p:nvPr/>
        </p:nvSpPr>
        <p:spPr>
          <a:xfrm>
            <a:off x="9015984" y="16459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600" dirty="0"/>
          </a:p>
        </p:txBody>
      </p:sp>
      <p:sp>
        <p:nvSpPr>
          <p:cNvPr id="27" name="Text 19"/>
          <p:cNvSpPr txBox="1"/>
          <p:nvPr/>
        </p:nvSpPr>
        <p:spPr>
          <a:xfrm>
            <a:off x="7461504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Value colleagues and dialogue</a:t>
            </a:r>
            <a:endParaRPr lang="en-US" sz="1500" dirty="0"/>
          </a:p>
        </p:txBody>
      </p:sp>
      <p:sp>
        <p:nvSpPr>
          <p:cNvPr id="28" name="Shape 20"/>
          <p:cNvSpPr/>
          <p:nvPr/>
        </p:nvSpPr>
        <p:spPr>
          <a:xfrm>
            <a:off x="9582912" y="155448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Shape 21"/>
          <p:cNvSpPr/>
          <p:nvPr/>
        </p:nvSpPr>
        <p:spPr>
          <a:xfrm>
            <a:off x="10268712" y="173736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30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51592" y="1920240"/>
            <a:ext cx="365760" cy="365760"/>
          </a:xfrm>
          <a:prstGeom prst="rect">
            <a:avLst/>
          </a:prstGeom>
        </p:spPr>
      </p:pic>
      <p:sp>
        <p:nvSpPr>
          <p:cNvPr id="31" name="Text 22"/>
          <p:cNvSpPr txBox="1"/>
          <p:nvPr/>
        </p:nvSpPr>
        <p:spPr>
          <a:xfrm>
            <a:off x="11274552" y="164592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600" dirty="0"/>
          </a:p>
        </p:txBody>
      </p:sp>
      <p:sp>
        <p:nvSpPr>
          <p:cNvPr id="32" name="Text 23"/>
          <p:cNvSpPr txBox="1"/>
          <p:nvPr/>
        </p:nvSpPr>
        <p:spPr>
          <a:xfrm>
            <a:off x="9720072" y="260604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Stay open</a:t>
            </a:r>
            <a:endParaRPr lang="en-US" sz="1500" dirty="0"/>
          </a:p>
        </p:txBody>
      </p:sp>
      <p:sp>
        <p:nvSpPr>
          <p:cNvPr id="33" name="Shape 24"/>
          <p:cNvSpPr/>
          <p:nvPr/>
        </p:nvSpPr>
        <p:spPr>
          <a:xfrm>
            <a:off x="548640" y="374904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4" name="Shape 25"/>
          <p:cNvSpPr/>
          <p:nvPr/>
        </p:nvSpPr>
        <p:spPr>
          <a:xfrm>
            <a:off x="1234440" y="393192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35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417320" y="4114800"/>
            <a:ext cx="365760" cy="365760"/>
          </a:xfrm>
          <a:prstGeom prst="rect">
            <a:avLst/>
          </a:prstGeom>
        </p:spPr>
      </p:pic>
      <p:sp>
        <p:nvSpPr>
          <p:cNvPr id="36" name="Text 26"/>
          <p:cNvSpPr txBox="1"/>
          <p:nvPr/>
        </p:nvSpPr>
        <p:spPr>
          <a:xfrm>
            <a:off x="2240280" y="384048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600" dirty="0"/>
          </a:p>
        </p:txBody>
      </p:sp>
      <p:sp>
        <p:nvSpPr>
          <p:cNvPr id="37" name="Text 27"/>
          <p:cNvSpPr txBox="1"/>
          <p:nvPr/>
        </p:nvSpPr>
        <p:spPr>
          <a:xfrm>
            <a:off x="685800" y="480060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Share</a:t>
            </a:r>
            <a:endParaRPr lang="en-US" sz="1500" dirty="0"/>
          </a:p>
        </p:txBody>
      </p:sp>
      <p:sp>
        <p:nvSpPr>
          <p:cNvPr id="38" name="Shape 28"/>
          <p:cNvSpPr/>
          <p:nvPr/>
        </p:nvSpPr>
        <p:spPr>
          <a:xfrm>
            <a:off x="2807208" y="374904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9" name="Shape 29"/>
          <p:cNvSpPr/>
          <p:nvPr/>
        </p:nvSpPr>
        <p:spPr>
          <a:xfrm>
            <a:off x="3493008" y="393192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40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3675888" y="4114800"/>
            <a:ext cx="365760" cy="365760"/>
          </a:xfrm>
          <a:prstGeom prst="rect">
            <a:avLst/>
          </a:prstGeom>
        </p:spPr>
      </p:pic>
      <p:sp>
        <p:nvSpPr>
          <p:cNvPr id="41" name="Text 30"/>
          <p:cNvSpPr txBox="1"/>
          <p:nvPr/>
        </p:nvSpPr>
        <p:spPr>
          <a:xfrm>
            <a:off x="4498848" y="384048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600" dirty="0"/>
          </a:p>
        </p:txBody>
      </p:sp>
      <p:sp>
        <p:nvSpPr>
          <p:cNvPr id="42" name="Text 31"/>
          <p:cNvSpPr txBox="1"/>
          <p:nvPr/>
        </p:nvSpPr>
        <p:spPr>
          <a:xfrm>
            <a:off x="2944368" y="480060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See growth as a journey</a:t>
            </a:r>
            <a:endParaRPr lang="en-US" sz="1500" dirty="0"/>
          </a:p>
        </p:txBody>
      </p:sp>
      <p:sp>
        <p:nvSpPr>
          <p:cNvPr id="43" name="Shape 32"/>
          <p:cNvSpPr/>
          <p:nvPr/>
        </p:nvSpPr>
        <p:spPr>
          <a:xfrm>
            <a:off x="5065776" y="374904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44" name="Shape 33"/>
          <p:cNvSpPr/>
          <p:nvPr/>
        </p:nvSpPr>
        <p:spPr>
          <a:xfrm>
            <a:off x="5751576" y="3931920"/>
            <a:ext cx="731520" cy="73152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45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5934456" y="4114800"/>
            <a:ext cx="365760" cy="365760"/>
          </a:xfrm>
          <a:prstGeom prst="rect">
            <a:avLst/>
          </a:prstGeom>
        </p:spPr>
      </p:pic>
      <p:sp>
        <p:nvSpPr>
          <p:cNvPr id="46" name="Text 34"/>
          <p:cNvSpPr txBox="1"/>
          <p:nvPr/>
        </p:nvSpPr>
        <p:spPr>
          <a:xfrm>
            <a:off x="6757416" y="384048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1600" dirty="0"/>
          </a:p>
        </p:txBody>
      </p:sp>
      <p:sp>
        <p:nvSpPr>
          <p:cNvPr id="47" name="Text 35"/>
          <p:cNvSpPr txBox="1"/>
          <p:nvPr/>
        </p:nvSpPr>
        <p:spPr>
          <a:xfrm>
            <a:off x="5202936" y="480060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Face the facts</a:t>
            </a:r>
            <a:endParaRPr lang="en-US" sz="1500" dirty="0"/>
          </a:p>
        </p:txBody>
      </p:sp>
      <p:sp>
        <p:nvSpPr>
          <p:cNvPr id="48" name="Shape 36"/>
          <p:cNvSpPr/>
          <p:nvPr/>
        </p:nvSpPr>
        <p:spPr>
          <a:xfrm>
            <a:off x="7324344" y="374904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49" name="Shape 37"/>
          <p:cNvSpPr/>
          <p:nvPr/>
        </p:nvSpPr>
        <p:spPr>
          <a:xfrm>
            <a:off x="8010144" y="3931920"/>
            <a:ext cx="731520" cy="73152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50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8193024" y="4114800"/>
            <a:ext cx="365760" cy="365760"/>
          </a:xfrm>
          <a:prstGeom prst="rect">
            <a:avLst/>
          </a:prstGeom>
        </p:spPr>
      </p:pic>
      <p:sp>
        <p:nvSpPr>
          <p:cNvPr id="51" name="Text 38"/>
          <p:cNvSpPr txBox="1"/>
          <p:nvPr/>
        </p:nvSpPr>
        <p:spPr>
          <a:xfrm>
            <a:off x="9015984" y="384048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9</a:t>
            </a:r>
            <a:endParaRPr lang="en-US" sz="1600" dirty="0"/>
          </a:p>
        </p:txBody>
      </p:sp>
      <p:sp>
        <p:nvSpPr>
          <p:cNvPr id="52" name="Text 39"/>
          <p:cNvSpPr txBox="1"/>
          <p:nvPr/>
        </p:nvSpPr>
        <p:spPr>
          <a:xfrm>
            <a:off x="7461504" y="480060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Love to learn</a:t>
            </a:r>
            <a:endParaRPr lang="en-US" sz="1500" dirty="0"/>
          </a:p>
        </p:txBody>
      </p:sp>
      <p:sp>
        <p:nvSpPr>
          <p:cNvPr id="53" name="Shape 40"/>
          <p:cNvSpPr/>
          <p:nvPr/>
        </p:nvSpPr>
        <p:spPr>
          <a:xfrm>
            <a:off x="9582912" y="3749040"/>
            <a:ext cx="2103120" cy="1965960"/>
          </a:xfrm>
          <a:prstGeom prst="roundRect">
            <a:avLst>
              <a:gd name="adj" fmla="val 3721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54" name="Shape 41"/>
          <p:cNvSpPr/>
          <p:nvPr/>
        </p:nvSpPr>
        <p:spPr>
          <a:xfrm>
            <a:off x="10268712" y="3931920"/>
            <a:ext cx="731520" cy="73152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55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10451592" y="4114800"/>
            <a:ext cx="365760" cy="365760"/>
          </a:xfrm>
          <a:prstGeom prst="rect">
            <a:avLst/>
          </a:prstGeom>
        </p:spPr>
      </p:pic>
      <p:sp>
        <p:nvSpPr>
          <p:cNvPr id="56" name="Text 42"/>
          <p:cNvSpPr txBox="1"/>
          <p:nvPr/>
        </p:nvSpPr>
        <p:spPr>
          <a:xfrm>
            <a:off x="11274552" y="3840480"/>
            <a:ext cx="320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buNone/>
            </a:pPr>
            <a:r>
              <a:rPr lang="en-US" sz="1600" b="1" dirty="0">
                <a:solidFill>
                  <a:srgbClr val="D2E1E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10</a:t>
            </a:r>
            <a:endParaRPr lang="en-US" sz="1600" dirty="0"/>
          </a:p>
        </p:txBody>
      </p:sp>
      <p:sp>
        <p:nvSpPr>
          <p:cNvPr id="57" name="Text 43"/>
          <p:cNvSpPr txBox="1"/>
          <p:nvPr/>
        </p:nvSpPr>
        <p:spPr>
          <a:xfrm>
            <a:off x="9720072" y="4800600"/>
            <a:ext cx="182880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5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Work for a higher purpose</a:t>
            </a:r>
            <a:endParaRPr lang="en-US" sz="15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THEY DO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Delivering change takes a process: Kotter's eight steps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Redrawn after Kotter (1996). Added to give the practical side of the delivery slides an academic anchor.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4389120"/>
            <a:ext cx="1298448" cy="1280160"/>
          </a:xfrm>
          <a:prstGeom prst="roundRect">
            <a:avLst>
              <a:gd name="adj" fmla="val 4286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960120" y="452628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0" name="Text 6"/>
          <p:cNvSpPr txBox="1"/>
          <p:nvPr/>
        </p:nvSpPr>
        <p:spPr>
          <a:xfrm>
            <a:off x="960120" y="452628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E8FB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800" dirty="0"/>
          </a:p>
        </p:txBody>
      </p:sp>
      <p:sp>
        <p:nvSpPr>
          <p:cNvPr id="11" name="Text 7"/>
          <p:cNvSpPr txBox="1"/>
          <p:nvPr/>
        </p:nvSpPr>
        <p:spPr>
          <a:xfrm>
            <a:off x="640080" y="5120640"/>
            <a:ext cx="1115568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urgency</a:t>
            </a:r>
            <a:endParaRPr lang="en-US" sz="1250" dirty="0"/>
          </a:p>
        </p:txBody>
      </p:sp>
      <p:sp>
        <p:nvSpPr>
          <p:cNvPr id="12" name="Shape 8"/>
          <p:cNvSpPr/>
          <p:nvPr/>
        </p:nvSpPr>
        <p:spPr>
          <a:xfrm>
            <a:off x="1947672" y="4023360"/>
            <a:ext cx="1298448" cy="1645920"/>
          </a:xfrm>
          <a:prstGeom prst="roundRect">
            <a:avLst>
              <a:gd name="adj" fmla="val 4225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3" name="Shape 9"/>
          <p:cNvSpPr/>
          <p:nvPr/>
        </p:nvSpPr>
        <p:spPr>
          <a:xfrm>
            <a:off x="2359152" y="416052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4" name="Text 10"/>
          <p:cNvSpPr txBox="1"/>
          <p:nvPr/>
        </p:nvSpPr>
        <p:spPr>
          <a:xfrm>
            <a:off x="2359152" y="416052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E8FB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800" dirty="0"/>
          </a:p>
        </p:txBody>
      </p:sp>
      <p:sp>
        <p:nvSpPr>
          <p:cNvPr id="15" name="Text 11"/>
          <p:cNvSpPr txBox="1"/>
          <p:nvPr/>
        </p:nvSpPr>
        <p:spPr>
          <a:xfrm>
            <a:off x="2039112" y="4754880"/>
            <a:ext cx="1115568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Form a guiding coalition</a:t>
            </a:r>
            <a:endParaRPr lang="en-US" sz="1250" dirty="0"/>
          </a:p>
        </p:txBody>
      </p:sp>
      <p:sp>
        <p:nvSpPr>
          <p:cNvPr id="16" name="Shape 12"/>
          <p:cNvSpPr/>
          <p:nvPr/>
        </p:nvSpPr>
        <p:spPr>
          <a:xfrm>
            <a:off x="3346704" y="3657600"/>
            <a:ext cx="1298448" cy="2011680"/>
          </a:xfrm>
          <a:prstGeom prst="roundRect">
            <a:avLst>
              <a:gd name="adj" fmla="val 4225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7" name="Shape 13"/>
          <p:cNvSpPr/>
          <p:nvPr/>
        </p:nvSpPr>
        <p:spPr>
          <a:xfrm>
            <a:off x="3758184" y="379476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18" name="Text 14"/>
          <p:cNvSpPr txBox="1"/>
          <p:nvPr/>
        </p:nvSpPr>
        <p:spPr>
          <a:xfrm>
            <a:off x="3758184" y="379476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E8FB0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800" dirty="0"/>
          </a:p>
        </p:txBody>
      </p:sp>
      <p:sp>
        <p:nvSpPr>
          <p:cNvPr id="19" name="Text 15"/>
          <p:cNvSpPr txBox="1"/>
          <p:nvPr/>
        </p:nvSpPr>
        <p:spPr>
          <a:xfrm>
            <a:off x="3438144" y="4389120"/>
            <a:ext cx="1115568" cy="12344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a vision</a:t>
            </a:r>
            <a:endParaRPr lang="en-US" sz="1250" dirty="0"/>
          </a:p>
        </p:txBody>
      </p:sp>
      <p:sp>
        <p:nvSpPr>
          <p:cNvPr id="20" name="Shape 16"/>
          <p:cNvSpPr/>
          <p:nvPr/>
        </p:nvSpPr>
        <p:spPr>
          <a:xfrm>
            <a:off x="4745736" y="3291840"/>
            <a:ext cx="1298448" cy="2377440"/>
          </a:xfrm>
          <a:prstGeom prst="roundRect">
            <a:avLst>
              <a:gd name="adj" fmla="val 4225"/>
            </a:avLst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7"/>
          <p:cNvSpPr/>
          <p:nvPr/>
        </p:nvSpPr>
        <p:spPr>
          <a:xfrm>
            <a:off x="5157216" y="342900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2" name="Text 18"/>
          <p:cNvSpPr txBox="1"/>
          <p:nvPr/>
        </p:nvSpPr>
        <p:spPr>
          <a:xfrm>
            <a:off x="5157216" y="342900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B98B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800" dirty="0"/>
          </a:p>
        </p:txBody>
      </p:sp>
      <p:sp>
        <p:nvSpPr>
          <p:cNvPr id="23" name="Text 19"/>
          <p:cNvSpPr txBox="1"/>
          <p:nvPr/>
        </p:nvSpPr>
        <p:spPr>
          <a:xfrm>
            <a:off x="4837176" y="4023360"/>
            <a:ext cx="1115568" cy="160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Communicate the vision</a:t>
            </a:r>
            <a:endParaRPr lang="en-US" sz="1250" dirty="0"/>
          </a:p>
        </p:txBody>
      </p:sp>
      <p:sp>
        <p:nvSpPr>
          <p:cNvPr id="24" name="Shape 20"/>
          <p:cNvSpPr/>
          <p:nvPr/>
        </p:nvSpPr>
        <p:spPr>
          <a:xfrm>
            <a:off x="6144768" y="2926080"/>
            <a:ext cx="1298448" cy="2743200"/>
          </a:xfrm>
          <a:prstGeom prst="roundRect">
            <a:avLst>
              <a:gd name="adj" fmla="val 4225"/>
            </a:avLst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5" name="Shape 21"/>
          <p:cNvSpPr/>
          <p:nvPr/>
        </p:nvSpPr>
        <p:spPr>
          <a:xfrm>
            <a:off x="6556248" y="306324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26" name="Text 22"/>
          <p:cNvSpPr txBox="1"/>
          <p:nvPr/>
        </p:nvSpPr>
        <p:spPr>
          <a:xfrm>
            <a:off x="6556248" y="306324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B98B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5</a:t>
            </a:r>
            <a:endParaRPr lang="en-US" sz="1800" dirty="0"/>
          </a:p>
        </p:txBody>
      </p:sp>
      <p:sp>
        <p:nvSpPr>
          <p:cNvPr id="27" name="Text 23"/>
          <p:cNvSpPr txBox="1"/>
          <p:nvPr/>
        </p:nvSpPr>
        <p:spPr>
          <a:xfrm>
            <a:off x="6236208" y="3657600"/>
            <a:ext cx="1115568" cy="1965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Empower action</a:t>
            </a:r>
            <a:endParaRPr lang="en-US" sz="1250" dirty="0"/>
          </a:p>
        </p:txBody>
      </p:sp>
      <p:sp>
        <p:nvSpPr>
          <p:cNvPr id="28" name="Shape 24"/>
          <p:cNvSpPr/>
          <p:nvPr/>
        </p:nvSpPr>
        <p:spPr>
          <a:xfrm>
            <a:off x="7543800" y="2560320"/>
            <a:ext cx="1298448" cy="3108960"/>
          </a:xfrm>
          <a:prstGeom prst="roundRect">
            <a:avLst>
              <a:gd name="adj" fmla="val 4225"/>
            </a:avLst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Shape 25"/>
          <p:cNvSpPr/>
          <p:nvPr/>
        </p:nvSpPr>
        <p:spPr>
          <a:xfrm>
            <a:off x="7955280" y="269748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0" name="Text 26"/>
          <p:cNvSpPr txBox="1"/>
          <p:nvPr/>
        </p:nvSpPr>
        <p:spPr>
          <a:xfrm>
            <a:off x="7955280" y="269748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2B98B7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6</a:t>
            </a:r>
            <a:endParaRPr lang="en-US" sz="1800" dirty="0"/>
          </a:p>
        </p:txBody>
      </p:sp>
      <p:sp>
        <p:nvSpPr>
          <p:cNvPr id="31" name="Text 27"/>
          <p:cNvSpPr txBox="1"/>
          <p:nvPr/>
        </p:nvSpPr>
        <p:spPr>
          <a:xfrm>
            <a:off x="7635240" y="3291840"/>
            <a:ext cx="1115568" cy="23317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short term wins</a:t>
            </a:r>
            <a:endParaRPr lang="en-US" sz="1250" dirty="0"/>
          </a:p>
        </p:txBody>
      </p:sp>
      <p:sp>
        <p:nvSpPr>
          <p:cNvPr id="32" name="Shape 28"/>
          <p:cNvSpPr/>
          <p:nvPr/>
        </p:nvSpPr>
        <p:spPr>
          <a:xfrm>
            <a:off x="8942832" y="2194560"/>
            <a:ext cx="1298448" cy="3474720"/>
          </a:xfrm>
          <a:prstGeom prst="roundRect">
            <a:avLst>
              <a:gd name="adj" fmla="val 4225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3" name="Shape 29"/>
          <p:cNvSpPr/>
          <p:nvPr/>
        </p:nvSpPr>
        <p:spPr>
          <a:xfrm>
            <a:off x="9354312" y="233172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4" name="Text 30"/>
          <p:cNvSpPr txBox="1"/>
          <p:nvPr/>
        </p:nvSpPr>
        <p:spPr>
          <a:xfrm>
            <a:off x="9354312" y="233172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7</a:t>
            </a:r>
            <a:endParaRPr lang="en-US" sz="1800" dirty="0"/>
          </a:p>
        </p:txBody>
      </p:sp>
      <p:sp>
        <p:nvSpPr>
          <p:cNvPr id="35" name="Text 31"/>
          <p:cNvSpPr txBox="1"/>
          <p:nvPr/>
        </p:nvSpPr>
        <p:spPr>
          <a:xfrm>
            <a:off x="9034272" y="2926080"/>
            <a:ext cx="1115568" cy="2697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on the change</a:t>
            </a:r>
            <a:endParaRPr lang="en-US" sz="1250" dirty="0"/>
          </a:p>
        </p:txBody>
      </p:sp>
      <p:sp>
        <p:nvSpPr>
          <p:cNvPr id="36" name="Shape 32"/>
          <p:cNvSpPr/>
          <p:nvPr/>
        </p:nvSpPr>
        <p:spPr>
          <a:xfrm>
            <a:off x="10341864" y="1828800"/>
            <a:ext cx="1298448" cy="3840480"/>
          </a:xfrm>
          <a:prstGeom prst="roundRect">
            <a:avLst>
              <a:gd name="adj" fmla="val 4225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7" name="Shape 33"/>
          <p:cNvSpPr/>
          <p:nvPr/>
        </p:nvSpPr>
        <p:spPr>
          <a:xfrm>
            <a:off x="10753344" y="1965960"/>
            <a:ext cx="475488" cy="475488"/>
          </a:xfrm>
          <a:prstGeom prst="ellipse">
            <a:avLst/>
          </a:prstGeom>
          <a:solidFill>
            <a:srgbClr val="FFFFFF"/>
          </a:solidFill>
          <a:ln w="12700">
            <a:solidFill>
              <a:srgbClr val="FFFFFF"/>
            </a:solidFill>
            <a:prstDash val="solid"/>
          </a:ln>
        </p:spPr>
      </p:sp>
      <p:sp>
        <p:nvSpPr>
          <p:cNvPr id="38" name="Text 34"/>
          <p:cNvSpPr txBox="1"/>
          <p:nvPr/>
        </p:nvSpPr>
        <p:spPr>
          <a:xfrm>
            <a:off x="10753344" y="1965960"/>
            <a:ext cx="475488" cy="47548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8</a:t>
            </a:r>
            <a:endParaRPr lang="en-US" sz="1800" dirty="0"/>
          </a:p>
        </p:txBody>
      </p:sp>
      <p:sp>
        <p:nvSpPr>
          <p:cNvPr id="39" name="Text 35"/>
          <p:cNvSpPr txBox="1"/>
          <p:nvPr/>
        </p:nvSpPr>
        <p:spPr>
          <a:xfrm>
            <a:off x="10433304" y="2560320"/>
            <a:ext cx="1115568" cy="30632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Anchor it in the culture</a:t>
            </a:r>
            <a:endParaRPr lang="en-US" sz="1250" dirty="0"/>
          </a:p>
        </p:txBody>
      </p:sp>
      <p:sp>
        <p:nvSpPr>
          <p:cNvPr id="40" name="Shape 36"/>
          <p:cNvSpPr/>
          <p:nvPr/>
        </p:nvSpPr>
        <p:spPr>
          <a:xfrm>
            <a:off x="548640" y="1600200"/>
            <a:ext cx="274320" cy="274320"/>
          </a:xfrm>
          <a:prstGeom prst="roundRect">
            <a:avLst>
              <a:gd name="adj" fmla="val 16667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41" name="Text 37"/>
          <p:cNvSpPr txBox="1"/>
          <p:nvPr/>
        </p:nvSpPr>
        <p:spPr>
          <a:xfrm>
            <a:off x="960120" y="1600200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 the climate</a:t>
            </a:r>
            <a:endParaRPr lang="en-US" sz="1350" dirty="0"/>
          </a:p>
        </p:txBody>
      </p:sp>
      <p:sp>
        <p:nvSpPr>
          <p:cNvPr id="42" name="Shape 38"/>
          <p:cNvSpPr/>
          <p:nvPr/>
        </p:nvSpPr>
        <p:spPr>
          <a:xfrm>
            <a:off x="548640" y="2057400"/>
            <a:ext cx="274320" cy="274320"/>
          </a:xfrm>
          <a:prstGeom prst="roundRect">
            <a:avLst>
              <a:gd name="adj" fmla="val 16667"/>
            </a:avLst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sp>
        <p:nvSpPr>
          <p:cNvPr id="43" name="Text 39"/>
          <p:cNvSpPr txBox="1"/>
          <p:nvPr/>
        </p:nvSpPr>
        <p:spPr>
          <a:xfrm>
            <a:off x="960120" y="2057400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Engage and enable</a:t>
            </a:r>
            <a:endParaRPr lang="en-US" sz="1350" dirty="0"/>
          </a:p>
        </p:txBody>
      </p:sp>
      <p:sp>
        <p:nvSpPr>
          <p:cNvPr id="44" name="Shape 40"/>
          <p:cNvSpPr/>
          <p:nvPr/>
        </p:nvSpPr>
        <p:spPr>
          <a:xfrm>
            <a:off x="548640" y="2514600"/>
            <a:ext cx="274320" cy="274320"/>
          </a:xfrm>
          <a:prstGeom prst="roundRect">
            <a:avLst>
              <a:gd name="adj" fmla="val 16667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45" name="Text 41"/>
          <p:cNvSpPr txBox="1"/>
          <p:nvPr/>
        </p:nvSpPr>
        <p:spPr>
          <a:xfrm>
            <a:off x="960120" y="2514600"/>
            <a:ext cx="3017520" cy="2743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b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Implement and sustain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12</a:t>
            </a:fld>
            <a:endParaRPr lang="en-US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THEY DO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game changing team has five roles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Walker (2018). Compare with the team roles in Belbin (1981).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48640" y="150876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i="1" dirty="0">
                <a:solidFill>
                  <a:srgbClr val="023B5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 stop change, but people also have to deliver it.</a:t>
            </a:r>
            <a:endParaRPr lang="en-US" sz="1600" dirty="0"/>
          </a:p>
        </p:txBody>
      </p:sp>
      <p:sp>
        <p:nvSpPr>
          <p:cNvPr id="9" name="Shape 5"/>
          <p:cNvSpPr/>
          <p:nvPr/>
        </p:nvSpPr>
        <p:spPr>
          <a:xfrm>
            <a:off x="548640" y="2103120"/>
            <a:ext cx="2103120" cy="379476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0" name="Shape 6"/>
          <p:cNvSpPr/>
          <p:nvPr/>
        </p:nvSpPr>
        <p:spPr>
          <a:xfrm>
            <a:off x="1188720" y="2331720"/>
            <a:ext cx="822960" cy="82296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394460" y="2537460"/>
            <a:ext cx="411480" cy="411480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685800" y="333756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Game Changer</a:t>
            </a:r>
            <a:endParaRPr lang="en-US" sz="1600" dirty="0"/>
          </a:p>
        </p:txBody>
      </p:sp>
      <p:sp>
        <p:nvSpPr>
          <p:cNvPr id="13" name="Text 8"/>
          <p:cNvSpPr txBox="1"/>
          <p:nvPr/>
        </p:nvSpPr>
        <p:spPr>
          <a:xfrm>
            <a:off x="731520" y="4023360"/>
            <a:ext cx="17373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Transforms the future. All about ideas.</a:t>
            </a:r>
            <a:endParaRPr lang="en-US" sz="1300" dirty="0"/>
          </a:p>
        </p:txBody>
      </p:sp>
      <p:sp>
        <p:nvSpPr>
          <p:cNvPr id="14" name="Shape 9"/>
          <p:cNvSpPr/>
          <p:nvPr/>
        </p:nvSpPr>
        <p:spPr>
          <a:xfrm>
            <a:off x="2807208" y="2103120"/>
            <a:ext cx="2103120" cy="379476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3447288" y="2331720"/>
            <a:ext cx="822960" cy="82296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6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3028" y="2537460"/>
            <a:ext cx="411480" cy="411480"/>
          </a:xfrm>
          <a:prstGeom prst="rect">
            <a:avLst/>
          </a:prstGeom>
        </p:spPr>
      </p:pic>
      <p:sp>
        <p:nvSpPr>
          <p:cNvPr id="17" name="Text 11"/>
          <p:cNvSpPr txBox="1"/>
          <p:nvPr/>
        </p:nvSpPr>
        <p:spPr>
          <a:xfrm>
            <a:off x="2944368" y="333756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Strategist</a:t>
            </a:r>
            <a:endParaRPr lang="en-US" sz="1600" dirty="0"/>
          </a:p>
        </p:txBody>
      </p:sp>
      <p:sp>
        <p:nvSpPr>
          <p:cNvPr id="18" name="Text 12"/>
          <p:cNvSpPr txBox="1"/>
          <p:nvPr/>
        </p:nvSpPr>
        <p:spPr>
          <a:xfrm>
            <a:off x="2990088" y="4023360"/>
            <a:ext cx="17373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Maps the future. Filters, decides and plans.</a:t>
            </a:r>
            <a:endParaRPr lang="en-US" sz="1300" dirty="0"/>
          </a:p>
        </p:txBody>
      </p:sp>
      <p:sp>
        <p:nvSpPr>
          <p:cNvPr id="19" name="Shape 13"/>
          <p:cNvSpPr/>
          <p:nvPr/>
        </p:nvSpPr>
        <p:spPr>
          <a:xfrm>
            <a:off x="5065776" y="2103120"/>
            <a:ext cx="2103120" cy="379476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0" name="Shape 14"/>
          <p:cNvSpPr/>
          <p:nvPr/>
        </p:nvSpPr>
        <p:spPr>
          <a:xfrm>
            <a:off x="5705856" y="2331720"/>
            <a:ext cx="822960" cy="82296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1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911596" y="2537460"/>
            <a:ext cx="411480" cy="411480"/>
          </a:xfrm>
          <a:prstGeom prst="rect">
            <a:avLst/>
          </a:prstGeom>
        </p:spPr>
      </p:pic>
      <p:sp>
        <p:nvSpPr>
          <p:cNvPr id="22" name="Text 15"/>
          <p:cNvSpPr txBox="1"/>
          <p:nvPr/>
        </p:nvSpPr>
        <p:spPr>
          <a:xfrm>
            <a:off x="5202936" y="333756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Implementer</a:t>
            </a:r>
            <a:endParaRPr lang="en-US" sz="1600" dirty="0"/>
          </a:p>
        </p:txBody>
      </p:sp>
      <p:sp>
        <p:nvSpPr>
          <p:cNvPr id="23" name="Text 16"/>
          <p:cNvSpPr txBox="1"/>
          <p:nvPr/>
        </p:nvSpPr>
        <p:spPr>
          <a:xfrm>
            <a:off x="5248656" y="4023360"/>
            <a:ext cx="17373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Builds the future by developing solutions.</a:t>
            </a:r>
            <a:endParaRPr lang="en-US" sz="1300" dirty="0"/>
          </a:p>
        </p:txBody>
      </p:sp>
      <p:sp>
        <p:nvSpPr>
          <p:cNvPr id="24" name="Shape 17"/>
          <p:cNvSpPr/>
          <p:nvPr/>
        </p:nvSpPr>
        <p:spPr>
          <a:xfrm>
            <a:off x="7324344" y="2103120"/>
            <a:ext cx="2103120" cy="379476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5" name="Shape 18"/>
          <p:cNvSpPr/>
          <p:nvPr/>
        </p:nvSpPr>
        <p:spPr>
          <a:xfrm>
            <a:off x="7964424" y="2331720"/>
            <a:ext cx="822960" cy="822960"/>
          </a:xfrm>
          <a:prstGeom prst="ellipse">
            <a:avLst/>
          </a:prstGeom>
          <a:solidFill>
            <a:srgbClr val="B7791F"/>
          </a:solidFill>
          <a:ln w="12700">
            <a:solidFill>
              <a:srgbClr val="B7791F"/>
            </a:solidFill>
            <a:prstDash val="solid"/>
          </a:ln>
        </p:spPr>
      </p:sp>
      <p:pic>
        <p:nvPicPr>
          <p:cNvPr id="2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170164" y="2537460"/>
            <a:ext cx="411480" cy="411480"/>
          </a:xfrm>
          <a:prstGeom prst="rect">
            <a:avLst/>
          </a:prstGeom>
        </p:spPr>
      </p:pic>
      <p:sp>
        <p:nvSpPr>
          <p:cNvPr id="27" name="Text 19"/>
          <p:cNvSpPr txBox="1"/>
          <p:nvPr/>
        </p:nvSpPr>
        <p:spPr>
          <a:xfrm>
            <a:off x="7461504" y="333756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Polisher</a:t>
            </a:r>
            <a:endParaRPr lang="en-US" sz="1600" dirty="0"/>
          </a:p>
        </p:txBody>
      </p:sp>
      <p:sp>
        <p:nvSpPr>
          <p:cNvPr id="28" name="Text 20"/>
          <p:cNvSpPr txBox="1"/>
          <p:nvPr/>
        </p:nvSpPr>
        <p:spPr>
          <a:xfrm>
            <a:off x="7507224" y="4023360"/>
            <a:ext cx="17373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Creates a future to be proud of.</a:t>
            </a:r>
            <a:endParaRPr lang="en-US" sz="1300" dirty="0"/>
          </a:p>
        </p:txBody>
      </p:sp>
      <p:sp>
        <p:nvSpPr>
          <p:cNvPr id="29" name="Shape 21"/>
          <p:cNvSpPr/>
          <p:nvPr/>
        </p:nvSpPr>
        <p:spPr>
          <a:xfrm>
            <a:off x="9582912" y="2103120"/>
            <a:ext cx="2103120" cy="3794760"/>
          </a:xfrm>
          <a:prstGeom prst="roundRect">
            <a:avLst>
              <a:gd name="adj" fmla="val 3478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30" name="Shape 22"/>
          <p:cNvSpPr/>
          <p:nvPr/>
        </p:nvSpPr>
        <p:spPr>
          <a:xfrm>
            <a:off x="10222992" y="2331720"/>
            <a:ext cx="822960" cy="822960"/>
          </a:xfrm>
          <a:prstGeom prst="ellipse">
            <a:avLst/>
          </a:prstGeom>
          <a:solidFill>
            <a:srgbClr val="E4572E"/>
          </a:solidFill>
          <a:ln w="12700">
            <a:solidFill>
              <a:srgbClr val="E4572E"/>
            </a:solidFill>
            <a:prstDash val="solid"/>
          </a:ln>
        </p:spPr>
      </p:sp>
      <p:pic>
        <p:nvPicPr>
          <p:cNvPr id="31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428732" y="2537460"/>
            <a:ext cx="411480" cy="411480"/>
          </a:xfrm>
          <a:prstGeom prst="rect">
            <a:avLst/>
          </a:prstGeom>
        </p:spPr>
      </p:pic>
      <p:sp>
        <p:nvSpPr>
          <p:cNvPr id="32" name="Text 23"/>
          <p:cNvSpPr txBox="1"/>
          <p:nvPr/>
        </p:nvSpPr>
        <p:spPr>
          <a:xfrm>
            <a:off x="9720072" y="3337560"/>
            <a:ext cx="182880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The Play Maker</a:t>
            </a:r>
            <a:endParaRPr lang="en-US" sz="1600" dirty="0"/>
          </a:p>
        </p:txBody>
      </p:sp>
      <p:sp>
        <p:nvSpPr>
          <p:cNvPr id="33" name="Text 24"/>
          <p:cNvSpPr txBox="1"/>
          <p:nvPr/>
        </p:nvSpPr>
        <p:spPr>
          <a:xfrm>
            <a:off x="9765792" y="4023360"/>
            <a:ext cx="1737360" cy="17373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Orchestrates the future. Pulls resources together and motivates action.</a:t>
            </a:r>
            <a:endParaRPr lang="en-US" sz="13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13</a:t>
            </a:fld>
            <a:endParaRPr lang="en-US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B7791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RESPONSIBILITY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Good intentions are not enough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Sources: Stilgoe, Owen and Macnaghten (2013); BCS (2022). We return to responsible innovation in Session 2.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74904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777240" y="1783080"/>
            <a:ext cx="640080" cy="64008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37260" y="1943100"/>
            <a:ext cx="320040" cy="32004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600200" y="178308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Whose voice is missing?</a:t>
            </a:r>
            <a:endParaRPr lang="en-US" sz="1700" dirty="0"/>
          </a:p>
        </p:txBody>
      </p:sp>
      <p:sp>
        <p:nvSpPr>
          <p:cNvPr id="12" name="Text 7"/>
          <p:cNvSpPr txBox="1"/>
          <p:nvPr/>
        </p:nvSpPr>
        <p:spPr>
          <a:xfrm>
            <a:off x="777240" y="2560320"/>
            <a:ext cx="3291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Have the people affected helped shape the change?</a:t>
            </a:r>
            <a:endParaRPr lang="en-US" sz="1300" dirty="0"/>
          </a:p>
        </p:txBody>
      </p:sp>
      <p:sp>
        <p:nvSpPr>
          <p:cNvPr id="13" name="Shape 8"/>
          <p:cNvSpPr/>
          <p:nvPr/>
        </p:nvSpPr>
        <p:spPr>
          <a:xfrm>
            <a:off x="4526280" y="1554480"/>
            <a:ext cx="374904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4" name="Shape 9"/>
          <p:cNvSpPr/>
          <p:nvPr/>
        </p:nvSpPr>
        <p:spPr>
          <a:xfrm>
            <a:off x="4754880" y="1783080"/>
            <a:ext cx="640080" cy="64008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15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14900" y="1943100"/>
            <a:ext cx="320040" cy="320040"/>
          </a:xfrm>
          <a:prstGeom prst="rect">
            <a:avLst/>
          </a:prstGeom>
        </p:spPr>
      </p:pic>
      <p:sp>
        <p:nvSpPr>
          <p:cNvPr id="16" name="Text 10"/>
          <p:cNvSpPr txBox="1"/>
          <p:nvPr/>
        </p:nvSpPr>
        <p:spPr>
          <a:xfrm>
            <a:off x="5577840" y="178308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could go wrong?</a:t>
            </a:r>
            <a:endParaRPr lang="en-US" sz="1700" dirty="0"/>
          </a:p>
        </p:txBody>
      </p:sp>
      <p:sp>
        <p:nvSpPr>
          <p:cNvPr id="17" name="Text 11"/>
          <p:cNvSpPr txBox="1"/>
          <p:nvPr/>
        </p:nvSpPr>
        <p:spPr>
          <a:xfrm>
            <a:off x="4754880" y="2560320"/>
            <a:ext cx="3291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might be harmed, and how would we find out?</a:t>
            </a:r>
            <a:endParaRPr lang="en-US" sz="1300" dirty="0"/>
          </a:p>
        </p:txBody>
      </p:sp>
      <p:sp>
        <p:nvSpPr>
          <p:cNvPr id="18" name="Shape 12"/>
          <p:cNvSpPr/>
          <p:nvPr/>
        </p:nvSpPr>
        <p:spPr>
          <a:xfrm>
            <a:off x="548640" y="3520440"/>
            <a:ext cx="374904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9" name="Shape 13"/>
          <p:cNvSpPr/>
          <p:nvPr/>
        </p:nvSpPr>
        <p:spPr>
          <a:xfrm>
            <a:off x="777240" y="3749040"/>
            <a:ext cx="640080" cy="64008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20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7260" y="3909060"/>
            <a:ext cx="320040" cy="320040"/>
          </a:xfrm>
          <a:prstGeom prst="rect">
            <a:avLst/>
          </a:prstGeom>
        </p:spPr>
      </p:pic>
      <p:sp>
        <p:nvSpPr>
          <p:cNvPr id="21" name="Text 14"/>
          <p:cNvSpPr txBox="1"/>
          <p:nvPr/>
        </p:nvSpPr>
        <p:spPr>
          <a:xfrm>
            <a:off x="1600200" y="374904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Who is accountable?</a:t>
            </a:r>
            <a:endParaRPr lang="en-US" sz="1700" dirty="0"/>
          </a:p>
        </p:txBody>
      </p:sp>
      <p:sp>
        <p:nvSpPr>
          <p:cNvPr id="22" name="Text 15"/>
          <p:cNvSpPr txBox="1"/>
          <p:nvPr/>
        </p:nvSpPr>
        <p:spPr>
          <a:xfrm>
            <a:off x="777240" y="4526280"/>
            <a:ext cx="3291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Who decides, and who can challenge the decision?</a:t>
            </a:r>
            <a:endParaRPr lang="en-US" sz="1300" dirty="0"/>
          </a:p>
        </p:txBody>
      </p:sp>
      <p:sp>
        <p:nvSpPr>
          <p:cNvPr id="23" name="Shape 16"/>
          <p:cNvSpPr/>
          <p:nvPr/>
        </p:nvSpPr>
        <p:spPr>
          <a:xfrm>
            <a:off x="4526280" y="3520440"/>
            <a:ext cx="3749040" cy="1783080"/>
          </a:xfrm>
          <a:prstGeom prst="roundRect">
            <a:avLst>
              <a:gd name="adj" fmla="val 410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Shape 17"/>
          <p:cNvSpPr/>
          <p:nvPr/>
        </p:nvSpPr>
        <p:spPr>
          <a:xfrm>
            <a:off x="4754880" y="3749040"/>
            <a:ext cx="640080" cy="640080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25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914900" y="3909060"/>
            <a:ext cx="320040" cy="320040"/>
          </a:xfrm>
          <a:prstGeom prst="rect">
            <a:avLst/>
          </a:prstGeom>
        </p:spPr>
      </p:pic>
      <p:sp>
        <p:nvSpPr>
          <p:cNvPr id="26" name="Text 18"/>
          <p:cNvSpPr txBox="1"/>
          <p:nvPr/>
        </p:nvSpPr>
        <p:spPr>
          <a:xfrm>
            <a:off x="5577840" y="3749040"/>
            <a:ext cx="256032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What does it cost?</a:t>
            </a:r>
            <a:endParaRPr lang="en-US" sz="1700" dirty="0"/>
          </a:p>
        </p:txBody>
      </p:sp>
      <p:sp>
        <p:nvSpPr>
          <p:cNvPr id="27" name="Text 19"/>
          <p:cNvSpPr txBox="1"/>
          <p:nvPr/>
        </p:nvSpPr>
        <p:spPr>
          <a:xfrm>
            <a:off x="4754880" y="4526280"/>
            <a:ext cx="3291840" cy="731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People, planet and future generations included.</a:t>
            </a:r>
            <a:endParaRPr lang="en-US" sz="1300" dirty="0"/>
          </a:p>
        </p:txBody>
      </p:sp>
      <p:sp>
        <p:nvSpPr>
          <p:cNvPr id="28" name="Shape 20"/>
          <p:cNvSpPr/>
          <p:nvPr/>
        </p:nvSpPr>
        <p:spPr>
          <a:xfrm>
            <a:off x="8595360" y="1554480"/>
            <a:ext cx="3044952" cy="3749040"/>
          </a:xfrm>
          <a:prstGeom prst="roundRect">
            <a:avLst>
              <a:gd name="adj" fmla="val 2402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Text 21"/>
          <p:cNvSpPr txBox="1"/>
          <p:nvPr/>
        </p:nvSpPr>
        <p:spPr>
          <a:xfrm>
            <a:off x="8823960" y="1737360"/>
            <a:ext cx="26060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7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BCS Code of Conduct</a:t>
            </a:r>
            <a:endParaRPr lang="en-US" sz="1700" dirty="0"/>
          </a:p>
        </p:txBody>
      </p:sp>
      <p:sp>
        <p:nvSpPr>
          <p:cNvPr id="30" name="Shape 22"/>
          <p:cNvSpPr/>
          <p:nvPr/>
        </p:nvSpPr>
        <p:spPr>
          <a:xfrm>
            <a:off x="8823960" y="2286000"/>
            <a:ext cx="2606040" cy="640080"/>
          </a:xfrm>
          <a:prstGeom prst="roundRect">
            <a:avLst>
              <a:gd name="adj" fmla="val 8571"/>
            </a:avLst>
          </a:prstGeom>
          <a:solidFill>
            <a:srgbClr val="0A5079"/>
          </a:solidFill>
          <a:ln w="12700">
            <a:solidFill>
              <a:srgbClr val="0A5079"/>
            </a:solidFill>
            <a:prstDash val="solid"/>
          </a:ln>
        </p:spPr>
      </p:sp>
      <p:sp>
        <p:nvSpPr>
          <p:cNvPr id="31" name="Text 23"/>
          <p:cNvSpPr txBox="1"/>
          <p:nvPr/>
        </p:nvSpPr>
        <p:spPr>
          <a:xfrm>
            <a:off x="8961120" y="228600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Public interest</a:t>
            </a:r>
            <a:endParaRPr lang="en-US" sz="1250" dirty="0"/>
          </a:p>
        </p:txBody>
      </p:sp>
      <p:sp>
        <p:nvSpPr>
          <p:cNvPr id="32" name="Shape 24"/>
          <p:cNvSpPr/>
          <p:nvPr/>
        </p:nvSpPr>
        <p:spPr>
          <a:xfrm>
            <a:off x="8823960" y="3063240"/>
            <a:ext cx="2606040" cy="640080"/>
          </a:xfrm>
          <a:prstGeom prst="roundRect">
            <a:avLst>
              <a:gd name="adj" fmla="val 8571"/>
            </a:avLst>
          </a:prstGeom>
          <a:solidFill>
            <a:srgbClr val="0A5079"/>
          </a:solidFill>
          <a:ln w="12700">
            <a:solidFill>
              <a:srgbClr val="0A5079"/>
            </a:solidFill>
            <a:prstDash val="solid"/>
          </a:ln>
        </p:spPr>
      </p:sp>
      <p:sp>
        <p:nvSpPr>
          <p:cNvPr id="33" name="Text 25"/>
          <p:cNvSpPr txBox="1"/>
          <p:nvPr/>
        </p:nvSpPr>
        <p:spPr>
          <a:xfrm>
            <a:off x="8961120" y="306324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Professional competence and integrity</a:t>
            </a:r>
            <a:endParaRPr lang="en-US" sz="1250" dirty="0"/>
          </a:p>
        </p:txBody>
      </p:sp>
      <p:sp>
        <p:nvSpPr>
          <p:cNvPr id="34" name="Shape 26"/>
          <p:cNvSpPr/>
          <p:nvPr/>
        </p:nvSpPr>
        <p:spPr>
          <a:xfrm>
            <a:off x="8823960" y="3840480"/>
            <a:ext cx="2606040" cy="640080"/>
          </a:xfrm>
          <a:prstGeom prst="roundRect">
            <a:avLst>
              <a:gd name="adj" fmla="val 8571"/>
            </a:avLst>
          </a:prstGeom>
          <a:solidFill>
            <a:srgbClr val="0A5079"/>
          </a:solidFill>
          <a:ln w="12700">
            <a:solidFill>
              <a:srgbClr val="0A5079"/>
            </a:solidFill>
            <a:prstDash val="solid"/>
          </a:ln>
        </p:spPr>
      </p:sp>
      <p:sp>
        <p:nvSpPr>
          <p:cNvPr id="35" name="Text 27"/>
          <p:cNvSpPr txBox="1"/>
          <p:nvPr/>
        </p:nvSpPr>
        <p:spPr>
          <a:xfrm>
            <a:off x="8961120" y="384048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Duty to relevant authority</a:t>
            </a:r>
            <a:endParaRPr lang="en-US" sz="1250" dirty="0"/>
          </a:p>
        </p:txBody>
      </p:sp>
      <p:sp>
        <p:nvSpPr>
          <p:cNvPr id="36" name="Shape 28"/>
          <p:cNvSpPr/>
          <p:nvPr/>
        </p:nvSpPr>
        <p:spPr>
          <a:xfrm>
            <a:off x="8823960" y="4617720"/>
            <a:ext cx="2606040" cy="640080"/>
          </a:xfrm>
          <a:prstGeom prst="roundRect">
            <a:avLst>
              <a:gd name="adj" fmla="val 8571"/>
            </a:avLst>
          </a:prstGeom>
          <a:solidFill>
            <a:srgbClr val="0A5079"/>
          </a:solidFill>
          <a:ln w="12700">
            <a:solidFill>
              <a:srgbClr val="0A5079"/>
            </a:solidFill>
            <a:prstDash val="solid"/>
          </a:ln>
        </p:spPr>
      </p:sp>
      <p:sp>
        <p:nvSpPr>
          <p:cNvPr id="37" name="Text 29"/>
          <p:cNvSpPr txBox="1"/>
          <p:nvPr/>
        </p:nvSpPr>
        <p:spPr>
          <a:xfrm>
            <a:off x="8961120" y="4617720"/>
            <a:ext cx="2377440" cy="6400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2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Duty to the profession</a:t>
            </a:r>
            <a:endParaRPr lang="en-US" sz="1250" dirty="0"/>
          </a:p>
        </p:txBody>
      </p:sp>
      <p:sp>
        <p:nvSpPr>
          <p:cNvPr id="38" name="Shape 30"/>
          <p:cNvSpPr/>
          <p:nvPr/>
        </p:nvSpPr>
        <p:spPr>
          <a:xfrm>
            <a:off x="548640" y="5440680"/>
            <a:ext cx="11091672" cy="502920"/>
          </a:xfrm>
          <a:prstGeom prst="roundRect">
            <a:avLst>
              <a:gd name="adj" fmla="val 14545"/>
            </a:avLst>
          </a:prstGeom>
          <a:solidFill>
            <a:srgbClr val="FDF3D6"/>
          </a:solidFill>
          <a:ln w="19050">
            <a:solidFill>
              <a:srgbClr val="F2B632"/>
            </a:solidFill>
            <a:prstDash val="solid"/>
          </a:ln>
        </p:spPr>
      </p:sp>
      <p:sp>
        <p:nvSpPr>
          <p:cNvPr id="39" name="Text 31"/>
          <p:cNvSpPr txBox="1"/>
          <p:nvPr/>
        </p:nvSpPr>
        <p:spPr>
          <a:xfrm>
            <a:off x="777240" y="5440680"/>
            <a:ext cx="10607040" cy="50292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400" b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Next session: a practical framework to Anticipate, Reflect, Engage and Act.</a:t>
            </a:r>
            <a:endParaRPr lang="en-US" sz="14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14</a:t>
            </a:fld>
            <a:endParaRPr lang="en-US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BECOMING ONE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changemaker profile: which roles come naturally?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Concept: Walker (2018), proclivity for the five roles. Chart values are an invented example, not data.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548640" y="1600200"/>
            <a:ext cx="512064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8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 changemaker profile measures proclivity: your natural aptitudes and inclinations.</a:t>
            </a:r>
            <a:endParaRPr lang="en-US" sz="1800" dirty="0"/>
          </a:p>
        </p:txBody>
      </p:sp>
      <p:sp>
        <p:nvSpPr>
          <p:cNvPr id="9" name="Shape 5"/>
          <p:cNvSpPr/>
          <p:nvPr/>
        </p:nvSpPr>
        <p:spPr>
          <a:xfrm>
            <a:off x="548640" y="2606040"/>
            <a:ext cx="640080" cy="640080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0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8660" y="2766060"/>
            <a:ext cx="320040" cy="320040"/>
          </a:xfrm>
          <a:prstGeom prst="rect">
            <a:avLst/>
          </a:prstGeom>
        </p:spPr>
      </p:pic>
      <p:sp>
        <p:nvSpPr>
          <p:cNvPr id="11" name="Text 6"/>
          <p:cNvSpPr txBox="1"/>
          <p:nvPr/>
        </p:nvSpPr>
        <p:spPr>
          <a:xfrm>
            <a:off x="1371600" y="260604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Personal</a:t>
            </a:r>
            <a:endParaRPr lang="en-US" sz="1600" dirty="0"/>
          </a:p>
        </p:txBody>
      </p:sp>
      <p:sp>
        <p:nvSpPr>
          <p:cNvPr id="12" name="Text 7"/>
          <p:cNvSpPr txBox="1"/>
          <p:nvPr/>
        </p:nvSpPr>
        <p:spPr>
          <a:xfrm>
            <a:off x="1371600" y="293522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 your real contribution and potential.</a:t>
            </a:r>
            <a:endParaRPr lang="en-US" sz="1300" dirty="0"/>
          </a:p>
        </p:txBody>
      </p:sp>
      <p:sp>
        <p:nvSpPr>
          <p:cNvPr id="13" name="Shape 8"/>
          <p:cNvSpPr/>
          <p:nvPr/>
        </p:nvSpPr>
        <p:spPr>
          <a:xfrm>
            <a:off x="548640" y="3657600"/>
            <a:ext cx="640080" cy="640080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08660" y="3817620"/>
            <a:ext cx="320040" cy="320040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1371600" y="365760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Team</a:t>
            </a:r>
            <a:endParaRPr lang="en-US" sz="1600" dirty="0"/>
          </a:p>
        </p:txBody>
      </p:sp>
      <p:sp>
        <p:nvSpPr>
          <p:cNvPr id="16" name="Text 10"/>
          <p:cNvSpPr txBox="1"/>
          <p:nvPr/>
        </p:nvSpPr>
        <p:spPr>
          <a:xfrm>
            <a:off x="1371600" y="398678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See where your strengths fit and where you need others.</a:t>
            </a:r>
            <a:endParaRPr lang="en-US" sz="1300" dirty="0"/>
          </a:p>
        </p:txBody>
      </p:sp>
      <p:sp>
        <p:nvSpPr>
          <p:cNvPr id="17" name="Shape 11"/>
          <p:cNvSpPr/>
          <p:nvPr/>
        </p:nvSpPr>
        <p:spPr>
          <a:xfrm>
            <a:off x="548640" y="4709160"/>
            <a:ext cx="640080" cy="640080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18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08660" y="4869180"/>
            <a:ext cx="320040" cy="320040"/>
          </a:xfrm>
          <a:prstGeom prst="rect">
            <a:avLst/>
          </a:prstGeom>
        </p:spPr>
      </p:pic>
      <p:sp>
        <p:nvSpPr>
          <p:cNvPr id="19" name="Text 12"/>
          <p:cNvSpPr txBox="1"/>
          <p:nvPr/>
        </p:nvSpPr>
        <p:spPr>
          <a:xfrm>
            <a:off x="1371600" y="4709160"/>
            <a:ext cx="4114800" cy="3200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6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Wider world</a:t>
            </a:r>
            <a:endParaRPr lang="en-US" sz="1600" dirty="0"/>
          </a:p>
        </p:txBody>
      </p:sp>
      <p:sp>
        <p:nvSpPr>
          <p:cNvPr id="20" name="Text 13"/>
          <p:cNvSpPr txBox="1"/>
          <p:nvPr/>
        </p:nvSpPr>
        <p:spPr>
          <a:xfrm>
            <a:off x="1371600" y="5038344"/>
            <a:ext cx="4206240" cy="5486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3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Choose where you can make the greatest impact.</a:t>
            </a:r>
            <a:endParaRPr lang="en-US" sz="1300" dirty="0"/>
          </a:p>
        </p:txBody>
      </p:sp>
      <p:graphicFrame>
        <p:nvGraphicFramePr>
          <p:cNvPr id="21" name="Chart 0" descr=""/>
          <p:cNvGraphicFramePr/>
          <p:nvPr/>
        </p:nvGraphicFramePr>
        <p:xfrm>
          <a:off x="6035040" y="1463040"/>
          <a:ext cx="5577840" cy="4480560"/>
        </p:xfrm>
        <a:graphic xmlns:a="http://schemas.openxmlformats.org/drawingml/2006/main">
          <a:graphicData uri="http://schemas.openxmlformats.org/drawingml/2006/chart">
            <c:chart xmlns:c="http://schemas.openxmlformats.org/drawingml/2006/chart" r:id="rId5"/>
          </a:graphicData>
        </a:graphic>
      </p:graphicFrame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BECOMING ONE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How do you see yourself as a changemaker?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Source: D'Silva (2018). The eleven suggestions are grouped by the author.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548640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Shape 5"/>
          <p:cNvSpPr/>
          <p:nvPr/>
        </p:nvSpPr>
        <p:spPr>
          <a:xfrm>
            <a:off x="548640" y="1554480"/>
            <a:ext cx="3429000" cy="868680"/>
          </a:xfrm>
          <a:prstGeom prst="roundRect">
            <a:avLst>
              <a:gd name="adj" fmla="val 8421"/>
            </a:avLst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sp>
        <p:nvSpPr>
          <p:cNvPr id="10" name="Shape 6"/>
          <p:cNvSpPr/>
          <p:nvPr/>
        </p:nvSpPr>
        <p:spPr>
          <a:xfrm>
            <a:off x="548640" y="2103120"/>
            <a:ext cx="3429000" cy="320040"/>
          </a:xfrm>
          <a:prstGeom prst="rect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11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22960" y="1810512"/>
            <a:ext cx="365760" cy="365760"/>
          </a:xfrm>
          <a:prstGeom prst="rect">
            <a:avLst/>
          </a:prstGeom>
        </p:spPr>
      </p:pic>
      <p:sp>
        <p:nvSpPr>
          <p:cNvPr id="12" name="Text 7"/>
          <p:cNvSpPr txBox="1"/>
          <p:nvPr/>
        </p:nvSpPr>
        <p:spPr>
          <a:xfrm>
            <a:off x="1371600" y="1554480"/>
            <a:ext cx="24688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Be aware</a:t>
            </a:r>
            <a:endParaRPr lang="en-US" sz="2100" dirty="0"/>
          </a:p>
        </p:txBody>
      </p:sp>
      <p:sp>
        <p:nvSpPr>
          <p:cNvPr id="13" name="Text 8"/>
          <p:cNvSpPr txBox="1"/>
          <p:nvPr/>
        </p:nvSpPr>
        <p:spPr>
          <a:xfrm>
            <a:off x="822960" y="2697480"/>
            <a:ext cx="29260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Recognise your place in the world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Understand your impact on the planet, and improve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Educate yourself</a:t>
            </a:r>
            <a:endParaRPr lang="en-US" sz="1450" dirty="0"/>
          </a:p>
        </p:txBody>
      </p:sp>
      <p:sp>
        <p:nvSpPr>
          <p:cNvPr id="14" name="Shape 9"/>
          <p:cNvSpPr/>
          <p:nvPr/>
        </p:nvSpPr>
        <p:spPr>
          <a:xfrm>
            <a:off x="4379976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Shape 10"/>
          <p:cNvSpPr/>
          <p:nvPr/>
        </p:nvSpPr>
        <p:spPr>
          <a:xfrm>
            <a:off x="4379976" y="1554480"/>
            <a:ext cx="3429000" cy="868680"/>
          </a:xfrm>
          <a:prstGeom prst="roundRect">
            <a:avLst>
              <a:gd name="adj" fmla="val 8421"/>
            </a:avLst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sp>
        <p:nvSpPr>
          <p:cNvPr id="16" name="Shape 11"/>
          <p:cNvSpPr/>
          <p:nvPr/>
        </p:nvSpPr>
        <p:spPr>
          <a:xfrm>
            <a:off x="4379976" y="2103120"/>
            <a:ext cx="3429000" cy="320040"/>
          </a:xfrm>
          <a:prstGeom prst="rect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7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54296" y="1810512"/>
            <a:ext cx="365760" cy="365760"/>
          </a:xfrm>
          <a:prstGeom prst="rect">
            <a:avLst/>
          </a:prstGeom>
        </p:spPr>
      </p:pic>
      <p:sp>
        <p:nvSpPr>
          <p:cNvPr id="18" name="Text 12"/>
          <p:cNvSpPr txBox="1"/>
          <p:nvPr/>
        </p:nvSpPr>
        <p:spPr>
          <a:xfrm>
            <a:off x="5202936" y="1554480"/>
            <a:ext cx="24688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Care</a:t>
            </a:r>
            <a:endParaRPr lang="en-US" sz="2100" dirty="0"/>
          </a:p>
        </p:txBody>
      </p:sp>
      <p:sp>
        <p:nvSpPr>
          <p:cNvPr id="19" name="Text 13"/>
          <p:cNvSpPr txBox="1"/>
          <p:nvPr/>
        </p:nvSpPr>
        <p:spPr>
          <a:xfrm>
            <a:off x="4654296" y="2697480"/>
            <a:ext cx="29260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Empathise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Let your generosity grow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Appreciate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Promote the idea that we are all important to each other</a:t>
            </a:r>
            <a:endParaRPr lang="en-US" sz="1450" dirty="0"/>
          </a:p>
        </p:txBody>
      </p:sp>
      <p:sp>
        <p:nvSpPr>
          <p:cNvPr id="20" name="Shape 14"/>
          <p:cNvSpPr/>
          <p:nvPr/>
        </p:nvSpPr>
        <p:spPr>
          <a:xfrm>
            <a:off x="8211312" y="1554480"/>
            <a:ext cx="3429000" cy="4343400"/>
          </a:xfrm>
          <a:prstGeom prst="roundRect">
            <a:avLst>
              <a:gd name="adj" fmla="val 2133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Shape 15"/>
          <p:cNvSpPr/>
          <p:nvPr/>
        </p:nvSpPr>
        <p:spPr>
          <a:xfrm>
            <a:off x="8211312" y="1554480"/>
            <a:ext cx="3429000" cy="868680"/>
          </a:xfrm>
          <a:prstGeom prst="roundRect">
            <a:avLst>
              <a:gd name="adj" fmla="val 8421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sp>
        <p:nvSpPr>
          <p:cNvPr id="22" name="Shape 16"/>
          <p:cNvSpPr/>
          <p:nvPr/>
        </p:nvSpPr>
        <p:spPr>
          <a:xfrm>
            <a:off x="8211312" y="2103120"/>
            <a:ext cx="3429000" cy="320040"/>
          </a:xfrm>
          <a:prstGeom prst="rect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23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85632" y="1810512"/>
            <a:ext cx="365760" cy="365760"/>
          </a:xfrm>
          <a:prstGeom prst="rect">
            <a:avLst/>
          </a:prstGeom>
        </p:spPr>
      </p:pic>
      <p:sp>
        <p:nvSpPr>
          <p:cNvPr id="24" name="Text 17"/>
          <p:cNvSpPr txBox="1"/>
          <p:nvPr/>
        </p:nvSpPr>
        <p:spPr>
          <a:xfrm>
            <a:off x="9034272" y="1554480"/>
            <a:ext cx="2468880" cy="86868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21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Lead</a:t>
            </a:r>
            <a:endParaRPr lang="en-US" sz="2100" dirty="0"/>
          </a:p>
        </p:txBody>
      </p:sp>
      <p:sp>
        <p:nvSpPr>
          <p:cNvPr id="25" name="Text 18"/>
          <p:cNvSpPr txBox="1"/>
          <p:nvPr/>
        </p:nvSpPr>
        <p:spPr>
          <a:xfrm>
            <a:off x="8485632" y="2697480"/>
            <a:ext cx="2926080" cy="30175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Inspire others by doing what you love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Give things and people the time they deserve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Step up when a situation needs it</a:t>
            </a:r>
            <a:endParaRPr lang="en-US" sz="1450" dirty="0"/>
          </a:p>
          <a:p>
            <a:pPr marL="342900" indent="-342900">
              <a:spcAft>
                <a:spcPts val="1200"/>
              </a:spcAft>
              <a:buSzPct val="100000"/>
              <a:buChar char="•"/>
            </a:pPr>
            <a:r>
              <a:rPr lang="en-US" sz="14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 someone others look to for solutions</a:t>
            </a:r>
            <a:endParaRPr lang="en-US" sz="14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16</a:t>
            </a:fld>
            <a:endParaRPr lang="en-US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0E8FB0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PORTFOLIO TASK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Reflect on yourself as a changemaker</a:t>
            </a:r>
            <a:endParaRPr lang="en-US" sz="3000" dirty="0"/>
          </a:p>
        </p:txBody>
      </p:sp>
      <p:sp>
        <p:nvSpPr>
          <p:cNvPr id="4" name="Text 2"/>
          <p:cNvSpPr txBox="1"/>
          <p:nvPr/>
        </p:nvSpPr>
        <p:spPr>
          <a:xfrm>
            <a:off x="548640" y="6053328"/>
            <a:ext cx="11064240" cy="292608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indent="0" marL="0">
              <a:buNone/>
            </a:pPr>
            <a:r>
              <a:rPr lang="en-US" sz="1050" i="1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Reflective cycle after Gibbs (1988); see also Hargreaves and Page (2013). Suggested portfolio entry.</a:t>
            </a:r>
            <a:endParaRPr lang="en-US" sz="1050" dirty="0"/>
          </a:p>
        </p:txBody>
      </p:sp>
      <p:pic>
        <p:nvPicPr>
          <p:cNvPr id="5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6" name="Text 3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8" name="Shape 4"/>
          <p:cNvSpPr/>
          <p:nvPr/>
        </p:nvSpPr>
        <p:spPr>
          <a:xfrm>
            <a:off x="2194560" y="153619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0E8FB0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9" name="Text 5"/>
          <p:cNvSpPr txBox="1"/>
          <p:nvPr/>
        </p:nvSpPr>
        <p:spPr>
          <a:xfrm>
            <a:off x="2286000" y="155448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  Description</a:t>
            </a:r>
            <a:endParaRPr lang="en-US" sz="1350" dirty="0"/>
          </a:p>
        </p:txBody>
      </p:sp>
      <p:sp>
        <p:nvSpPr>
          <p:cNvPr id="10" name="Text 6"/>
          <p:cNvSpPr txBox="1"/>
          <p:nvPr/>
        </p:nvSpPr>
        <p:spPr>
          <a:xfrm>
            <a:off x="2286000" y="192024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E8F4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happened?</a:t>
            </a:r>
            <a:endParaRPr lang="en-US" sz="1050" dirty="0"/>
          </a:p>
        </p:txBody>
      </p:sp>
      <p:sp>
        <p:nvSpPr>
          <p:cNvPr id="11" name="Shape 7"/>
          <p:cNvSpPr/>
          <p:nvPr/>
        </p:nvSpPr>
        <p:spPr>
          <a:xfrm>
            <a:off x="4174294" y="242773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0E8FB0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2" name="Text 8"/>
          <p:cNvSpPr txBox="1"/>
          <p:nvPr/>
        </p:nvSpPr>
        <p:spPr>
          <a:xfrm>
            <a:off x="4265734" y="244602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2  Feelings</a:t>
            </a:r>
            <a:endParaRPr lang="en-US" sz="1350" dirty="0"/>
          </a:p>
        </p:txBody>
      </p:sp>
      <p:sp>
        <p:nvSpPr>
          <p:cNvPr id="13" name="Text 9"/>
          <p:cNvSpPr txBox="1"/>
          <p:nvPr/>
        </p:nvSpPr>
        <p:spPr>
          <a:xfrm>
            <a:off x="4265734" y="281178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E8F4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were you thinking and feeling?</a:t>
            </a:r>
            <a:endParaRPr lang="en-US" sz="1050" dirty="0"/>
          </a:p>
        </p:txBody>
      </p:sp>
      <p:sp>
        <p:nvSpPr>
          <p:cNvPr id="14" name="Shape 10"/>
          <p:cNvSpPr/>
          <p:nvPr/>
        </p:nvSpPr>
        <p:spPr>
          <a:xfrm>
            <a:off x="4174294" y="421081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2B98B7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5" name="Text 11"/>
          <p:cNvSpPr txBox="1"/>
          <p:nvPr/>
        </p:nvSpPr>
        <p:spPr>
          <a:xfrm>
            <a:off x="4265734" y="422910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3  Evaluation</a:t>
            </a:r>
            <a:endParaRPr lang="en-US" sz="1350" dirty="0"/>
          </a:p>
        </p:txBody>
      </p:sp>
      <p:sp>
        <p:nvSpPr>
          <p:cNvPr id="16" name="Text 12"/>
          <p:cNvSpPr txBox="1"/>
          <p:nvPr/>
        </p:nvSpPr>
        <p:spPr>
          <a:xfrm>
            <a:off x="4265734" y="459486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E8F4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was good and bad?</a:t>
            </a:r>
            <a:endParaRPr lang="en-US" sz="1050" dirty="0"/>
          </a:p>
        </p:txBody>
      </p:sp>
      <p:sp>
        <p:nvSpPr>
          <p:cNvPr id="17" name="Shape 13"/>
          <p:cNvSpPr/>
          <p:nvPr/>
        </p:nvSpPr>
        <p:spPr>
          <a:xfrm>
            <a:off x="2194560" y="510235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2B98B7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8" name="Text 14"/>
          <p:cNvSpPr txBox="1"/>
          <p:nvPr/>
        </p:nvSpPr>
        <p:spPr>
          <a:xfrm>
            <a:off x="2286000" y="512064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4  Analysis</a:t>
            </a:r>
            <a:endParaRPr lang="en-US" sz="1350" dirty="0"/>
          </a:p>
        </p:txBody>
      </p:sp>
      <p:sp>
        <p:nvSpPr>
          <p:cNvPr id="19" name="Text 15"/>
          <p:cNvSpPr txBox="1"/>
          <p:nvPr/>
        </p:nvSpPr>
        <p:spPr>
          <a:xfrm>
            <a:off x="2286000" y="548640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E8F4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sense can you make of it?</a:t>
            </a:r>
            <a:endParaRPr lang="en-US" sz="1050" dirty="0"/>
          </a:p>
        </p:txBody>
      </p:sp>
      <p:sp>
        <p:nvSpPr>
          <p:cNvPr id="20" name="Shape 16"/>
          <p:cNvSpPr/>
          <p:nvPr/>
        </p:nvSpPr>
        <p:spPr>
          <a:xfrm>
            <a:off x="214826" y="421081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023B59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1" name="Text 17"/>
          <p:cNvSpPr txBox="1"/>
          <p:nvPr/>
        </p:nvSpPr>
        <p:spPr>
          <a:xfrm>
            <a:off x="306266" y="422910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5  Conclusion</a:t>
            </a:r>
            <a:endParaRPr lang="en-US" sz="1350" dirty="0"/>
          </a:p>
        </p:txBody>
      </p:sp>
      <p:sp>
        <p:nvSpPr>
          <p:cNvPr id="22" name="Text 18"/>
          <p:cNvSpPr txBox="1"/>
          <p:nvPr/>
        </p:nvSpPr>
        <p:spPr>
          <a:xfrm>
            <a:off x="306266" y="459486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E8F4F9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else could you have done?</a:t>
            </a:r>
            <a:endParaRPr lang="en-US" sz="1050" dirty="0"/>
          </a:p>
        </p:txBody>
      </p:sp>
      <p:sp>
        <p:nvSpPr>
          <p:cNvPr id="23" name="Shape 19"/>
          <p:cNvSpPr/>
          <p:nvPr/>
        </p:nvSpPr>
        <p:spPr>
          <a:xfrm>
            <a:off x="214826" y="2427732"/>
            <a:ext cx="2103120" cy="768096"/>
          </a:xfrm>
          <a:prstGeom prst="roundRect">
            <a:avLst>
              <a:gd name="adj" fmla="val 11905"/>
            </a:avLst>
          </a:prstGeom>
          <a:solidFill>
            <a:srgbClr val="F2B632"/>
          </a:solidFill>
          <a:ln w="25400">
            <a:solidFill>
              <a:srgbClr val="FFFFFF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4" name="Text 20"/>
          <p:cNvSpPr txBox="1"/>
          <p:nvPr/>
        </p:nvSpPr>
        <p:spPr>
          <a:xfrm>
            <a:off x="306266" y="2446020"/>
            <a:ext cx="192024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50" b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6  Action plan</a:t>
            </a:r>
            <a:endParaRPr lang="en-US" sz="1350" dirty="0"/>
          </a:p>
        </p:txBody>
      </p:sp>
      <p:sp>
        <p:nvSpPr>
          <p:cNvPr id="25" name="Text 21"/>
          <p:cNvSpPr txBox="1"/>
          <p:nvPr/>
        </p:nvSpPr>
        <p:spPr>
          <a:xfrm>
            <a:off x="306266" y="2811780"/>
            <a:ext cx="1920240" cy="34747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0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will you do next time?</a:t>
            </a:r>
            <a:endParaRPr lang="en-US" sz="1050" dirty="0"/>
          </a:p>
        </p:txBody>
      </p:sp>
      <p:sp>
        <p:nvSpPr>
          <p:cNvPr id="26" name="Shape 22"/>
          <p:cNvSpPr/>
          <p:nvPr/>
        </p:nvSpPr>
        <p:spPr>
          <a:xfrm>
            <a:off x="2606040" y="3063240"/>
            <a:ext cx="1280160" cy="1280160"/>
          </a:xfrm>
          <a:prstGeom prst="ellipse">
            <a:avLst/>
          </a:prstGeom>
          <a:solidFill>
            <a:srgbClr val="FFFFFF"/>
          </a:solidFill>
          <a:ln w="25400">
            <a:solidFill>
              <a:srgbClr val="023B59"/>
            </a:solidFill>
            <a:prstDash val="solid"/>
          </a:ln>
        </p:spPr>
      </p:sp>
      <p:sp>
        <p:nvSpPr>
          <p:cNvPr id="27" name="Text 23"/>
          <p:cNvSpPr txBox="1"/>
          <p:nvPr/>
        </p:nvSpPr>
        <p:spPr>
          <a:xfrm>
            <a:off x="2606040" y="3063240"/>
            <a:ext cx="1280160" cy="12801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3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Reflective cycle</a:t>
            </a:r>
            <a:endParaRPr lang="en-US" sz="1300" dirty="0"/>
          </a:p>
        </p:txBody>
      </p:sp>
      <p:sp>
        <p:nvSpPr>
          <p:cNvPr id="28" name="Shape 24"/>
          <p:cNvSpPr/>
          <p:nvPr/>
        </p:nvSpPr>
        <p:spPr>
          <a:xfrm>
            <a:off x="7086600" y="1554480"/>
            <a:ext cx="4553712" cy="4343400"/>
          </a:xfrm>
          <a:prstGeom prst="roundRect">
            <a:avLst>
              <a:gd name="adj" fmla="val 1684"/>
            </a:avLst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9" name="Text 25"/>
          <p:cNvSpPr txBox="1"/>
          <p:nvPr/>
        </p:nvSpPr>
        <p:spPr>
          <a:xfrm>
            <a:off x="7360920" y="1737360"/>
            <a:ext cx="4023360" cy="4114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b="1" dirty="0">
                <a:solidFill>
                  <a:srgbClr val="F2B6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Your task</a:t>
            </a:r>
            <a:endParaRPr lang="en-US" sz="2000" dirty="0"/>
          </a:p>
        </p:txBody>
      </p:sp>
      <p:sp>
        <p:nvSpPr>
          <p:cNvPr id="30" name="Text 26"/>
          <p:cNvSpPr txBox="1"/>
          <p:nvPr/>
        </p:nvSpPr>
        <p:spPr>
          <a:xfrm>
            <a:off x="7360920" y="2286000"/>
            <a:ext cx="4023360" cy="91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50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Write a short reflection on how you see yourself as a changemaker.</a:t>
            </a:r>
            <a:endParaRPr lang="en-US" sz="1500" dirty="0"/>
          </a:p>
        </p:txBody>
      </p:sp>
      <p:sp>
        <p:nvSpPr>
          <p:cNvPr id="31" name="Shape 27"/>
          <p:cNvSpPr/>
          <p:nvPr/>
        </p:nvSpPr>
        <p:spPr>
          <a:xfrm>
            <a:off x="7360920" y="3337560"/>
            <a:ext cx="365760" cy="365760"/>
          </a:xfrm>
          <a:prstGeom prst="ellipse">
            <a:avLst/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32" name="Text 28"/>
          <p:cNvSpPr txBox="1"/>
          <p:nvPr/>
        </p:nvSpPr>
        <p:spPr>
          <a:xfrm>
            <a:off x="7360920" y="333756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B2B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1</a:t>
            </a:r>
            <a:endParaRPr lang="en-US" sz="1400" dirty="0"/>
          </a:p>
        </p:txBody>
      </p:sp>
      <p:sp>
        <p:nvSpPr>
          <p:cNvPr id="33" name="Text 29"/>
          <p:cNvSpPr txBox="1"/>
          <p:nvPr/>
        </p:nvSpPr>
        <p:spPr>
          <a:xfrm>
            <a:off x="7863840" y="329184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Use your role scores from the profile</a:t>
            </a:r>
            <a:endParaRPr lang="en-US" sz="1350" dirty="0"/>
          </a:p>
        </p:txBody>
      </p:sp>
      <p:sp>
        <p:nvSpPr>
          <p:cNvPr id="34" name="Shape 30"/>
          <p:cNvSpPr/>
          <p:nvPr/>
        </p:nvSpPr>
        <p:spPr>
          <a:xfrm>
            <a:off x="7360920" y="3977640"/>
            <a:ext cx="365760" cy="365760"/>
          </a:xfrm>
          <a:prstGeom prst="ellipse">
            <a:avLst/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35" name="Text 31"/>
          <p:cNvSpPr txBox="1"/>
          <p:nvPr/>
        </p:nvSpPr>
        <p:spPr>
          <a:xfrm>
            <a:off x="7360920" y="397764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B2B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2</a:t>
            </a:r>
            <a:endParaRPr lang="en-US" sz="1400" dirty="0"/>
          </a:p>
        </p:txBody>
      </p:sp>
      <p:sp>
        <p:nvSpPr>
          <p:cNvPr id="36" name="Text 32"/>
          <p:cNvSpPr txBox="1"/>
          <p:nvPr/>
        </p:nvSpPr>
        <p:spPr>
          <a:xfrm>
            <a:off x="7863840" y="393192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one principle you already live by</a:t>
            </a:r>
            <a:endParaRPr lang="en-US" sz="1350" dirty="0"/>
          </a:p>
        </p:txBody>
      </p:sp>
      <p:sp>
        <p:nvSpPr>
          <p:cNvPr id="37" name="Shape 33"/>
          <p:cNvSpPr/>
          <p:nvPr/>
        </p:nvSpPr>
        <p:spPr>
          <a:xfrm>
            <a:off x="7360920" y="4617720"/>
            <a:ext cx="365760" cy="365760"/>
          </a:xfrm>
          <a:prstGeom prst="ellipse">
            <a:avLst/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38" name="Text 34"/>
          <p:cNvSpPr txBox="1"/>
          <p:nvPr/>
        </p:nvSpPr>
        <p:spPr>
          <a:xfrm>
            <a:off x="7360920" y="461772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B2B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3</a:t>
            </a:r>
            <a:endParaRPr lang="en-US" sz="1400" dirty="0"/>
          </a:p>
        </p:txBody>
      </p:sp>
      <p:sp>
        <p:nvSpPr>
          <p:cNvPr id="39" name="Text 35"/>
          <p:cNvSpPr txBox="1"/>
          <p:nvPr/>
        </p:nvSpPr>
        <p:spPr>
          <a:xfrm>
            <a:off x="7863840" y="457200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Name one habit you will practise</a:t>
            </a:r>
            <a:endParaRPr lang="en-US" sz="1350" dirty="0"/>
          </a:p>
        </p:txBody>
      </p:sp>
      <p:sp>
        <p:nvSpPr>
          <p:cNvPr id="40" name="Shape 36"/>
          <p:cNvSpPr/>
          <p:nvPr/>
        </p:nvSpPr>
        <p:spPr>
          <a:xfrm>
            <a:off x="7360920" y="5257800"/>
            <a:ext cx="365760" cy="365760"/>
          </a:xfrm>
          <a:prstGeom prst="ellipse">
            <a:avLst/>
          </a:prstGeom>
          <a:solidFill>
            <a:srgbClr val="F2B632"/>
          </a:solidFill>
          <a:ln w="12700">
            <a:solidFill>
              <a:srgbClr val="F2B632"/>
            </a:solidFill>
            <a:prstDash val="solid"/>
          </a:ln>
        </p:spPr>
      </p:sp>
      <p:sp>
        <p:nvSpPr>
          <p:cNvPr id="41" name="Text 37"/>
          <p:cNvSpPr txBox="1"/>
          <p:nvPr/>
        </p:nvSpPr>
        <p:spPr>
          <a:xfrm>
            <a:off x="7360920" y="5257800"/>
            <a:ext cx="365760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buNone/>
            </a:pPr>
            <a:r>
              <a:rPr lang="en-US" sz="1400" b="1" dirty="0">
                <a:solidFill>
                  <a:srgbClr val="1B2B3A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4</a:t>
            </a:r>
            <a:endParaRPr lang="en-US" sz="1400" dirty="0"/>
          </a:p>
        </p:txBody>
      </p:sp>
      <p:sp>
        <p:nvSpPr>
          <p:cNvPr id="42" name="Text 38"/>
          <p:cNvSpPr txBox="1"/>
          <p:nvPr/>
        </p:nvSpPr>
        <p:spPr>
          <a:xfrm>
            <a:off x="7863840" y="5212080"/>
            <a:ext cx="3566160" cy="45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FFFFFF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Post it and respond to one classmate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17</a:t>
            </a:fld>
            <a:endParaRPr lang="en-US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SUMMARY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Five things to take away</a:t>
            </a:r>
            <a:endParaRPr lang="en-US" sz="3000" dirty="0"/>
          </a:p>
        </p:txBody>
      </p:sp>
      <p:pic>
        <p:nvPicPr>
          <p:cNvPr id="4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7" name="Shape 3"/>
          <p:cNvSpPr/>
          <p:nvPr/>
        </p:nvSpPr>
        <p:spPr>
          <a:xfrm>
            <a:off x="548640" y="1536192"/>
            <a:ext cx="1109167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8" name="Shape 4"/>
          <p:cNvSpPr/>
          <p:nvPr/>
        </p:nvSpPr>
        <p:spPr>
          <a:xfrm>
            <a:off x="731520" y="1627632"/>
            <a:ext cx="566928" cy="566928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9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73252" y="1769364"/>
            <a:ext cx="283464" cy="283464"/>
          </a:xfrm>
          <a:prstGeom prst="rect">
            <a:avLst/>
          </a:prstGeom>
        </p:spPr>
      </p:pic>
      <p:sp>
        <p:nvSpPr>
          <p:cNvPr id="10" name="Text 5"/>
          <p:cNvSpPr txBox="1"/>
          <p:nvPr/>
        </p:nvSpPr>
        <p:spPr>
          <a:xfrm>
            <a:off x="1554480" y="1536192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Spot and act</a:t>
            </a:r>
            <a:endParaRPr lang="en-US" sz="1700" dirty="0"/>
          </a:p>
        </p:txBody>
      </p:sp>
      <p:sp>
        <p:nvSpPr>
          <p:cNvPr id="11" name="Text 6"/>
          <p:cNvSpPr txBox="1"/>
          <p:nvPr/>
        </p:nvSpPr>
        <p:spPr>
          <a:xfrm>
            <a:off x="5303520" y="1536192"/>
            <a:ext cx="62179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 changemaker sees a problem and takes creative action to solve it.</a:t>
            </a:r>
            <a:endParaRPr lang="en-US" sz="1350" dirty="0"/>
          </a:p>
        </p:txBody>
      </p:sp>
      <p:sp>
        <p:nvSpPr>
          <p:cNvPr id="12" name="Shape 7"/>
          <p:cNvSpPr/>
          <p:nvPr/>
        </p:nvSpPr>
        <p:spPr>
          <a:xfrm>
            <a:off x="548640" y="2414016"/>
            <a:ext cx="1109167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3" name="Shape 8"/>
          <p:cNvSpPr/>
          <p:nvPr/>
        </p:nvSpPr>
        <p:spPr>
          <a:xfrm>
            <a:off x="731520" y="2505456"/>
            <a:ext cx="566928" cy="566928"/>
          </a:xfrm>
          <a:prstGeom prst="ellipse">
            <a:avLst/>
          </a:prstGeom>
          <a:solidFill>
            <a:srgbClr val="2B98B7"/>
          </a:solidFill>
          <a:ln w="12700">
            <a:solidFill>
              <a:srgbClr val="2B98B7"/>
            </a:solidFill>
            <a:prstDash val="solid"/>
          </a:ln>
        </p:spPr>
      </p:sp>
      <p:pic>
        <p:nvPicPr>
          <p:cNvPr id="1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3252" y="2647188"/>
            <a:ext cx="283464" cy="283464"/>
          </a:xfrm>
          <a:prstGeom prst="rect">
            <a:avLst/>
          </a:prstGeom>
        </p:spPr>
      </p:pic>
      <p:sp>
        <p:nvSpPr>
          <p:cNvPr id="15" name="Text 9"/>
          <p:cNvSpPr txBox="1"/>
          <p:nvPr/>
        </p:nvSpPr>
        <p:spPr>
          <a:xfrm>
            <a:off x="1554480" y="2414016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Values drive behaviour</a:t>
            </a:r>
            <a:endParaRPr lang="en-US" sz="1700" dirty="0"/>
          </a:p>
        </p:txBody>
      </p:sp>
      <p:sp>
        <p:nvSpPr>
          <p:cNvPr id="16" name="Text 10"/>
          <p:cNvSpPr txBox="1"/>
          <p:nvPr/>
        </p:nvSpPr>
        <p:spPr>
          <a:xfrm>
            <a:off x="5303520" y="2414016"/>
            <a:ext cx="62179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Principles, traits and behaviours can all be practised and developed.</a:t>
            </a:r>
            <a:endParaRPr lang="en-US" sz="1350" dirty="0"/>
          </a:p>
        </p:txBody>
      </p:sp>
      <p:sp>
        <p:nvSpPr>
          <p:cNvPr id="17" name="Shape 11"/>
          <p:cNvSpPr/>
          <p:nvPr/>
        </p:nvSpPr>
        <p:spPr>
          <a:xfrm>
            <a:off x="548640" y="3291840"/>
            <a:ext cx="1109167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18" name="Shape 12"/>
          <p:cNvSpPr/>
          <p:nvPr/>
        </p:nvSpPr>
        <p:spPr>
          <a:xfrm>
            <a:off x="731520" y="3383280"/>
            <a:ext cx="566928" cy="566928"/>
          </a:xfrm>
          <a:prstGeom prst="ellipse">
            <a:avLst/>
          </a:prstGeom>
          <a:solidFill>
            <a:srgbClr val="023B59"/>
          </a:solidFill>
          <a:ln w="12700">
            <a:solidFill>
              <a:srgbClr val="023B59"/>
            </a:solidFill>
            <a:prstDash val="solid"/>
          </a:ln>
        </p:spPr>
      </p:sp>
      <p:pic>
        <p:nvPicPr>
          <p:cNvPr id="19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73252" y="3525012"/>
            <a:ext cx="283464" cy="283464"/>
          </a:xfrm>
          <a:prstGeom prst="rect">
            <a:avLst/>
          </a:prstGeom>
        </p:spPr>
      </p:pic>
      <p:sp>
        <p:nvSpPr>
          <p:cNvPr id="20" name="Text 13"/>
          <p:cNvSpPr txBox="1"/>
          <p:nvPr/>
        </p:nvSpPr>
        <p:spPr>
          <a:xfrm>
            <a:off x="1554480" y="3291840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Change is a team sport</a:t>
            </a:r>
            <a:endParaRPr lang="en-US" sz="1700" dirty="0"/>
          </a:p>
        </p:txBody>
      </p:sp>
      <p:sp>
        <p:nvSpPr>
          <p:cNvPr id="21" name="Text 14"/>
          <p:cNvSpPr txBox="1"/>
          <p:nvPr/>
        </p:nvSpPr>
        <p:spPr>
          <a:xfrm>
            <a:off x="5303520" y="3291840"/>
            <a:ext cx="62179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Different roles matter, and delivering change takes a process.</a:t>
            </a:r>
            <a:endParaRPr lang="en-US" sz="1350" dirty="0"/>
          </a:p>
        </p:txBody>
      </p:sp>
      <p:sp>
        <p:nvSpPr>
          <p:cNvPr id="22" name="Shape 15"/>
          <p:cNvSpPr/>
          <p:nvPr/>
        </p:nvSpPr>
        <p:spPr>
          <a:xfrm>
            <a:off x="548640" y="4169664"/>
            <a:ext cx="1109167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3" name="Shape 16"/>
          <p:cNvSpPr/>
          <p:nvPr/>
        </p:nvSpPr>
        <p:spPr>
          <a:xfrm>
            <a:off x="731520" y="4261104"/>
            <a:ext cx="566928" cy="566928"/>
          </a:xfrm>
          <a:prstGeom prst="ellipse">
            <a:avLst/>
          </a:prstGeom>
          <a:solidFill>
            <a:srgbClr val="1B2B3A"/>
          </a:solidFill>
          <a:ln w="12700">
            <a:solidFill>
              <a:srgbClr val="1B2B3A"/>
            </a:solidFill>
            <a:prstDash val="solid"/>
          </a:ln>
        </p:spPr>
      </p:sp>
      <p:pic>
        <p:nvPicPr>
          <p:cNvPr id="24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73252" y="4402836"/>
            <a:ext cx="283464" cy="283464"/>
          </a:xfrm>
          <a:prstGeom prst="rect">
            <a:avLst/>
          </a:prstGeom>
        </p:spPr>
      </p:pic>
      <p:sp>
        <p:nvSpPr>
          <p:cNvPr id="25" name="Text 17"/>
          <p:cNvSpPr txBox="1"/>
          <p:nvPr/>
        </p:nvSpPr>
        <p:spPr>
          <a:xfrm>
            <a:off x="1554480" y="4169664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Responsibility matters</a:t>
            </a:r>
            <a:endParaRPr lang="en-US" sz="1700" dirty="0"/>
          </a:p>
        </p:txBody>
      </p:sp>
      <p:sp>
        <p:nvSpPr>
          <p:cNvPr id="26" name="Text 18"/>
          <p:cNvSpPr txBox="1"/>
          <p:nvPr/>
        </p:nvSpPr>
        <p:spPr>
          <a:xfrm>
            <a:off x="5303520" y="4169664"/>
            <a:ext cx="62179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Ask whose voice is missing and what could go wrong.</a:t>
            </a:r>
            <a:endParaRPr lang="en-US" sz="1350" dirty="0"/>
          </a:p>
        </p:txBody>
      </p:sp>
      <p:sp>
        <p:nvSpPr>
          <p:cNvPr id="27" name="Shape 19"/>
          <p:cNvSpPr/>
          <p:nvPr/>
        </p:nvSpPr>
        <p:spPr>
          <a:xfrm>
            <a:off x="548640" y="5047488"/>
            <a:ext cx="11091672" cy="749808"/>
          </a:xfrm>
          <a:prstGeom prst="roundRect">
            <a:avLst>
              <a:gd name="adj" fmla="val 9756"/>
            </a:avLst>
          </a:prstGeom>
          <a:solidFill>
            <a:srgbClr val="FFFFFF"/>
          </a:solidFill>
          <a:ln w="9525">
            <a:solidFill>
              <a:srgbClr val="D2E1E9"/>
            </a:solidFill>
            <a:prstDash val="solid"/>
          </a:ln>
          <a:effectLst>
            <a:outerShdw sx="100000" sy="100000" kx="0" ky="0" algn="bl" rotWithShape="0" blurRad="101600" dist="25400" dir="5400000">
              <a:srgbClr val="000000">
                <a:alpha val="14000"/>
              </a:srgbClr>
            </a:outerShdw>
          </a:effectLst>
        </p:spPr>
      </p:sp>
      <p:sp>
        <p:nvSpPr>
          <p:cNvPr id="28" name="Shape 20"/>
          <p:cNvSpPr/>
          <p:nvPr/>
        </p:nvSpPr>
        <p:spPr>
          <a:xfrm>
            <a:off x="731520" y="5138928"/>
            <a:ext cx="566928" cy="566928"/>
          </a:xfrm>
          <a:prstGeom prst="ellipse">
            <a:avLst/>
          </a:prstGeom>
          <a:solidFill>
            <a:srgbClr val="0E8FB0"/>
          </a:solidFill>
          <a:ln w="12700">
            <a:solidFill>
              <a:srgbClr val="0E8FB0"/>
            </a:solidFill>
            <a:prstDash val="solid"/>
          </a:ln>
        </p:spPr>
      </p:sp>
      <p:pic>
        <p:nvPicPr>
          <p:cNvPr id="29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73252" y="5280660"/>
            <a:ext cx="283464" cy="283464"/>
          </a:xfrm>
          <a:prstGeom prst="rect">
            <a:avLst/>
          </a:prstGeom>
        </p:spPr>
      </p:pic>
      <p:sp>
        <p:nvSpPr>
          <p:cNvPr id="30" name="Text 21"/>
          <p:cNvSpPr txBox="1"/>
          <p:nvPr/>
        </p:nvSpPr>
        <p:spPr>
          <a:xfrm>
            <a:off x="1554480" y="5047488"/>
            <a:ext cx="365760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7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Start now</a:t>
            </a:r>
            <a:endParaRPr lang="en-US" sz="1700" dirty="0"/>
          </a:p>
        </p:txBody>
      </p:sp>
      <p:sp>
        <p:nvSpPr>
          <p:cNvPr id="31" name="Text 22"/>
          <p:cNvSpPr txBox="1"/>
          <p:nvPr/>
        </p:nvSpPr>
        <p:spPr>
          <a:xfrm>
            <a:off x="5303520" y="5047488"/>
            <a:ext cx="6217920" cy="749808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35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Build your profile, reflect, and choose one habit to practise this week.</a:t>
            </a:r>
            <a:endParaRPr lang="en-US" sz="13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18</a:t>
            </a:fld>
            <a:endParaRPr lang="en-US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(1 of 2)</a:t>
            </a:r>
            <a:endParaRPr lang="en-US" sz="3000" dirty="0"/>
          </a:p>
        </p:txBody>
      </p:sp>
      <p:pic>
        <p:nvPicPr>
          <p:cNvPr id="4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8640" y="1463040"/>
            <a:ext cx="11091672" cy="452628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BCS, The Chartered Institute for IT (2022)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Code of Conduct for BCS Members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Swindon: BCS.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Belbin, R.M. (1981)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Management Teams: Why They Succeed or Fail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London: Heinemann.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Copenhaver, D. (2016)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Art of Being a Changemaker: How to Do It and Why It Matters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https://medium.com/@dekecopenhaver/the-art-of-being-a-changemaker-how-to-do-it-and-why-it-matters-8cefacfcf991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Curtis, T. (2014)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What It Means to Be a Changemaker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https://www.slideshare.net/curtistim/what-it-means-to-be-a-changemaker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D'Silva, A. (2018)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11 Simple Ways to Become a Changemaker and Make This a Better World to Live In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https://lifebeyondnumbers.com/changemaker-guide-better-fairer-world/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Drayton, W. (2002) 'The citizen sector: becoming as entrepreneurial and competitive as business',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California Management Review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44(3), pp. 120-132.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Gibbs, G. (1988)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Learning by Doing: A Guide to Teaching and Learning Methods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Oxford: Further Education Unit, Oxford Polytechnic.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Hargreaves, J. and Page, L. (2013)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Reflective Practice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Cambridge: Polity Press.</a:t>
            </a:r>
            <a:endParaRPr lang="en-US" sz="120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19</a:t>
            </a:fld>
            <a:endParaRPr lang="en-US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548640" y="384048"/>
            <a:ext cx="8229600" cy="25603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200" b="1" spc="300" kern="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REFERENCES</a:t>
            </a:r>
            <a:endParaRPr lang="en-US" sz="1200" dirty="0"/>
          </a:p>
        </p:txBody>
      </p:sp>
      <p:sp>
        <p:nvSpPr>
          <p:cNvPr id="3" name="Text 1"/>
          <p:cNvSpPr txBox="1"/>
          <p:nvPr/>
        </p:nvSpPr>
        <p:spPr>
          <a:xfrm>
            <a:off x="548640" y="640080"/>
            <a:ext cx="11064240" cy="68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3000" b="1" dirty="0">
                <a:solidFill>
                  <a:srgbClr val="023B59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References (2 of 2)</a:t>
            </a:r>
            <a:endParaRPr lang="en-US" sz="3000" dirty="0"/>
          </a:p>
        </p:txBody>
      </p:sp>
      <p:pic>
        <p:nvPicPr>
          <p:cNvPr id="4" name="Image 0" descr="/home/claude/build/assets/logo_color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8640" y="6419088"/>
            <a:ext cx="795528" cy="265176"/>
          </a:xfrm>
          <a:prstGeom prst="rect">
            <a:avLst/>
          </a:prstGeom>
        </p:spPr>
      </p:pic>
      <p:sp>
        <p:nvSpPr>
          <p:cNvPr id="5" name="Text 2"/>
          <p:cNvSpPr txBox="1"/>
          <p:nvPr/>
        </p:nvSpPr>
        <p:spPr>
          <a:xfrm>
            <a:off x="1554480" y="6455664"/>
            <a:ext cx="7315200" cy="219456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indent="0" marL="0">
              <a:buNone/>
            </a:pPr>
            <a:r>
              <a:rPr lang="en-US" sz="1000" dirty="0">
                <a:solidFill>
                  <a:srgbClr val="5B6B7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ACCA5033 Changemakers: Creativity and Value Creation  |  Week 1, Session 1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8640" y="1463040"/>
            <a:ext cx="11091672" cy="411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Kotter, J.P. (1996)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Leading Change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Boston, MA: Harvard Business School Press.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Meekhof, K. (2017)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10 Things Change-Makers Do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https://www.huffpost.com/entry/ten-things-change-makers-_b_9654334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Pinchot, G. (1985)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Intrapreneuring: Why You Don't Have to Leave the Corporation to Become an Entrepreneur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. New York: Harper and Row.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Stilgoe, J., Owen, R. and Macnaghten, P. (2013) 'Developing a framework for responsible innovation',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Research Policy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, 42(9), pp. 1568-1580.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Nobel Foundation (no date)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The Nobel Peace Prize laureates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https://www.nobelprize.org</a:t>
            </a:r>
            <a:endParaRPr lang="en-US" sz="1200" dirty="0"/>
          </a:p>
          <a:p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Walker, D. (2018) </a:t>
            </a:r>
            <a:pPr indent="0" marL="0">
              <a:spcAft>
                <a:spcPts val="700"/>
              </a:spcAft>
              <a:buNone/>
            </a:pPr>
            <a:r>
              <a:rPr lang="en-US" sz="1200" i="1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Change Makers: Getting the Right Team to Deliver Change</a:t>
            </a:r>
            <a:pPr indent="0" marL="0">
              <a:spcAft>
                <a:spcPts val="700"/>
              </a:spcAft>
              <a:buNone/>
            </a:pPr>
            <a:r>
              <a:rPr lang="en-US" sz="1200" dirty="0">
                <a:solidFill>
                  <a:srgbClr val="1B2B3A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 [Online]. Available at: https://www.changemanagementreview.com/change-makers-getting-the-right-team-to-deliver-change/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548640" y="5623560"/>
            <a:ext cx="11091672" cy="3657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1150" i="1" dirty="0">
                <a:solidFill>
                  <a:srgbClr val="E4572E"/>
                </a:solidFill>
                <a:latin typeface="Calibri" pitchFamily="34" charset="0"/>
                <a:ea typeface="Calibri" pitchFamily="34" charset="-122"/>
                <a:cs typeface="Calibri" pitchFamily="34" charset="-120"/>
              </a:rPr>
              <a:t>To complete: full details for Kunz (2016) and Matofska (2020) were not in the original reference list and need to be added here.</a:t>
            </a:r>
            <a:endParaRPr lang="en-US" sz="1150" dirty="0"/>
          </a:p>
        </p:txBody>
      </p:sp>
      <p:sp>
        <p:nvSpPr>
          <p:cNvPr id="25" name="Slide Number Placeholder 0"/>
          <p:cNvSpPr>
            <a:spLocks noGrp="1"/>
          </p:cNvSpPr>
          <p:nvPr>
            <p:ph type="sldNum" sz="quarter" idx="4294967295"/>
          </p:nvPr>
        </p:nvSpPr>
        <p:spPr>
          <a:xfrm>
            <a:off x="11155680" y="6437376"/>
            <a:ext cx="502920" cy="256032"/>
          </a:xfrm>
          <a:prstGeom prst="rect">
            <a:avLst/>
          </a:prstGeom>
          <a:extLst>
            <a:ext uri="{C572A759-6A51-4108-AA02-DFA0A04FC94B}">
              <ma14:wrappingTextBoxFlag xmlns:ma14="http://schemas.microsoft.com/office/mac/drawingml/2011/main" val="0"/>
            </a:ext>
          </a:extLst>
        </p:spPr>
        <p:txBody>
          <a:bodyPr/>
          <a:lstStyle>
            <a:lvl1pPr>
              <a:defRPr sz="1000">
                <a:solidFill>
                  <a:srgbClr val="5B6B7A"/>
                </a:solidFill>
                <a:latin typeface="Calibri"/>
                <a:ea typeface="Calibri"/>
                <a:cs typeface="Calibri"/>
              </a:defRPr>
            </a:lvl1pPr>
          </a:lstStyle>
          <a:p>
            <a:pPr algn="r"/>
            <a:fld id="{F7021451-1387-4CA6-816F-3879F97B5CBC}" type="slidenum">
              <a:rPr b="0" lang="en-US"/>
              <a:t>20</a:t>
            </a:fld>
            <a:endParaRPr lang="en-US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1">
    <p:bg>
      <p:bgPr>
        <a:blipFill dpi="0" rotWithShape="1">
          <a:blip r:embed="rId1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/home/claude/build/assets/logo_white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8640" y="457200"/>
            <a:ext cx="2194560" cy="81930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48640" y="2651760"/>
            <a:ext cx="7315200" cy="100584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5200" b="1" dirty="0">
                <a:solidFill>
                  <a:srgbClr val="FFFFFF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Any questions?</a:t>
            </a:r>
            <a:endParaRPr lang="en-US" sz="5200" dirty="0"/>
          </a:p>
        </p:txBody>
      </p:sp>
      <p:sp>
        <p:nvSpPr>
          <p:cNvPr id="4" name="Text 1"/>
          <p:cNvSpPr txBox="1"/>
          <p:nvPr/>
        </p:nvSpPr>
        <p:spPr>
          <a:xfrm>
            <a:off x="548640" y="3931920"/>
            <a:ext cx="6766560" cy="82296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indent="0" marL="0">
              <a:buNone/>
            </a:pPr>
            <a:r>
              <a:rPr lang="en-US" sz="2000" i="1" dirty="0">
                <a:solidFill>
                  <a:srgbClr val="F2B632"/>
                </a:solidFill>
                <a:latin typeface="Cambria" pitchFamily="34" charset="0"/>
                <a:ea typeface="Cambria" pitchFamily="34" charset="-122"/>
                <a:cs typeface="Cambria" pitchFamily="34" charset="-120"/>
              </a:rPr>
              <a:t>Next: Session 2, Innovation and Creativity, done responsibly.</a:t>
            </a:r>
            <a:endParaRPr lang="en-US" sz="2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21</Slides>
  <Notes>21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4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Week 1 Session 1: Changemakers and how to be a changemaker</dc:title>
  <dc:subject>PptxGenJS Presentation</dc:subject>
  <dc:creator>Dr Fahad Ahmed</dc:creator>
  <cp:lastModifiedBy>Dr Fahad Ahmed</cp:lastModifiedBy>
  <cp:revision>1</cp:revision>
  <dcterms:created xsi:type="dcterms:W3CDTF">2026-09-30T15:18:24Z</dcterms:created>
  <dcterms:modified xsi:type="dcterms:W3CDTF">2026-09-30T15:18:24Z</dcterms:modified>
</cp:coreProperties>
</file>