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37.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38.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39.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0.xml" ContentType="application/vnd.openxmlformats-officedocument.drawingml.chart+xml"/>
  <Override PartName="/word/charts/style40.xml" ContentType="application/vnd.ms-office.chartstyle+xml"/>
  <Override PartName="/word/charts/colors40.xml" ContentType="application/vnd.ms-office.chartcolorstyle+xml"/>
  <Override PartName="/word/charts/chart41.xml" ContentType="application/vnd.openxmlformats-officedocument.drawingml.chart+xml"/>
  <Override PartName="/word/charts/style41.xml" ContentType="application/vnd.ms-office.chartstyle+xml"/>
  <Override PartName="/word/charts/colors41.xml" ContentType="application/vnd.ms-office.chartcolorstyle+xml"/>
  <Override PartName="/word/charts/chart42.xml" ContentType="application/vnd.openxmlformats-officedocument.drawingml.chart+xml"/>
  <Override PartName="/word/charts/style42.xml" ContentType="application/vnd.ms-office.chartstyle+xml"/>
  <Override PartName="/word/charts/colors42.xml" ContentType="application/vnd.ms-office.chartcolorstyle+xml"/>
  <Override PartName="/word/charts/chart43.xml" ContentType="application/vnd.openxmlformats-officedocument.drawingml.chart+xml"/>
  <Override PartName="/word/charts/style43.xml" ContentType="application/vnd.ms-office.chartstyle+xml"/>
  <Override PartName="/word/charts/colors43.xml" ContentType="application/vnd.ms-office.chartcolorstyle+xml"/>
  <Override PartName="/word/charts/chart44.xml" ContentType="application/vnd.openxmlformats-officedocument.drawingml.chart+xml"/>
  <Override PartName="/word/charts/style44.xml" ContentType="application/vnd.ms-office.chartstyle+xml"/>
  <Override PartName="/word/charts/colors44.xml" ContentType="application/vnd.ms-office.chartcolorstyle+xml"/>
  <Override PartName="/word/charts/chart45.xml" ContentType="application/vnd.openxmlformats-officedocument.drawingml.chart+xml"/>
  <Override PartName="/word/charts/style45.xml" ContentType="application/vnd.ms-office.chartstyle+xml"/>
  <Override PartName="/word/charts/colors45.xml" ContentType="application/vnd.ms-office.chartcolorstyle+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D4B6AE8" w14:textId="77777777" w:rsidR="00912101" w:rsidRDefault="0023752D" w:rsidP="00682E7D">
      <w:r>
        <w:rPr>
          <w:noProof/>
        </w:rPr>
        <w:drawing>
          <wp:anchor distT="0" distB="0" distL="114300" distR="114300" simplePos="0" relativeHeight="251652608" behindDoc="1" locked="0" layoutInCell="1" allowOverlap="1" wp14:anchorId="29804A27" wp14:editId="39A97763">
            <wp:simplePos x="0" y="0"/>
            <wp:positionH relativeFrom="page">
              <wp:align>right</wp:align>
            </wp:positionH>
            <wp:positionV relativeFrom="page">
              <wp:align>top</wp:align>
            </wp:positionV>
            <wp:extent cx="7579205" cy="10720552"/>
            <wp:effectExtent l="0" t="0" r="3175" b="508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Front.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579205" cy="10720552"/>
                    </a:xfrm>
                    <a:prstGeom prst="rect">
                      <a:avLst/>
                    </a:prstGeom>
                  </pic:spPr>
                </pic:pic>
              </a:graphicData>
            </a:graphic>
            <wp14:sizeRelH relativeFrom="page">
              <wp14:pctWidth>0</wp14:pctWidth>
            </wp14:sizeRelH>
            <wp14:sizeRelV relativeFrom="page">
              <wp14:pctHeight>0</wp14:pctHeight>
            </wp14:sizeRelV>
          </wp:anchor>
        </w:drawing>
      </w:r>
    </w:p>
    <w:sdt>
      <w:sdtPr>
        <w:id w:val="1902631487"/>
        <w:docPartObj>
          <w:docPartGallery w:val="Cover Pages"/>
          <w:docPartUnique/>
        </w:docPartObj>
      </w:sdtPr>
      <w:sdtEndPr>
        <w:rPr>
          <w:rFonts w:ascii="Arial" w:hAnsi="Arial" w:cs="Arial"/>
          <w:sz w:val="22"/>
          <w:szCs w:val="22"/>
        </w:rPr>
      </w:sdtEndPr>
      <w:sdtContent>
        <w:p w14:paraId="11510A8B" w14:textId="77777777" w:rsidR="008C1F2B" w:rsidRDefault="0023752D" w:rsidP="00AB6B41">
          <w:pPr>
            <w:sectPr w:rsidR="008C1F2B" w:rsidSect="00682E7D">
              <w:headerReference w:type="default" r:id="rId12"/>
              <w:footerReference w:type="default" r:id="rId13"/>
              <w:headerReference w:type="first" r:id="rId14"/>
              <w:pgSz w:w="11906" w:h="16838"/>
              <w:pgMar w:top="1440" w:right="1440" w:bottom="1440" w:left="1440" w:header="708" w:footer="708" w:gutter="0"/>
              <w:pgNumType w:start="0"/>
              <w:cols w:space="708"/>
              <w:titlePg/>
              <w:docGrid w:linePitch="360"/>
            </w:sectPr>
          </w:pPr>
          <w:r>
            <w:rPr>
              <w:noProof/>
            </w:rPr>
            <mc:AlternateContent>
              <mc:Choice Requires="wps">
                <w:drawing>
                  <wp:anchor distT="45720" distB="45720" distL="114300" distR="114300" simplePos="0" relativeHeight="251664896" behindDoc="0" locked="0" layoutInCell="1" allowOverlap="1" wp14:anchorId="3555D3CD" wp14:editId="38AB3A36">
                    <wp:simplePos x="0" y="0"/>
                    <wp:positionH relativeFrom="margin">
                      <wp:align>right</wp:align>
                    </wp:positionH>
                    <wp:positionV relativeFrom="paragraph">
                      <wp:posOffset>5257165</wp:posOffset>
                    </wp:positionV>
                    <wp:extent cx="3152775" cy="742950"/>
                    <wp:effectExtent l="0" t="0" r="28575"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52775" cy="742950"/>
                            </a:xfrm>
                            <a:prstGeom prst="rect">
                              <a:avLst/>
                            </a:prstGeom>
                            <a:solidFill>
                              <a:srgbClr val="FFFFFF"/>
                            </a:solidFill>
                            <a:ln w="9525">
                              <a:solidFill>
                                <a:srgbClr val="000000"/>
                              </a:solidFill>
                              <a:miter lim="800000"/>
                              <a:headEnd/>
                              <a:tailEnd/>
                            </a:ln>
                          </wps:spPr>
                          <wps:txbx>
                            <w:txbxContent>
                              <w:p w14:paraId="7083311C" w14:textId="77777777" w:rsidR="00573783" w:rsidRDefault="00573783" w:rsidP="00912101">
                                <w:pPr>
                                  <w:jc w:val="center"/>
                                  <w:rPr>
                                    <w:sz w:val="28"/>
                                  </w:rPr>
                                </w:pPr>
                                <w:r w:rsidRPr="00912101">
                                  <w:rPr>
                                    <w:sz w:val="28"/>
                                  </w:rPr>
                                  <w:t xml:space="preserve">Sports Industry Research </w:t>
                                </w:r>
                              </w:p>
                              <w:p w14:paraId="73FFEA51" w14:textId="77777777" w:rsidR="00573783" w:rsidRDefault="00573783" w:rsidP="00912101">
                                <w:pPr>
                                  <w:jc w:val="center"/>
                                  <w:rPr>
                                    <w:sz w:val="28"/>
                                  </w:rPr>
                                </w:pPr>
                                <w:r w:rsidRPr="00912101">
                                  <w:rPr>
                                    <w:sz w:val="28"/>
                                  </w:rPr>
                                  <w:t>Project</w:t>
                                </w:r>
                                <w:r>
                                  <w:rPr>
                                    <w:sz w:val="28"/>
                                  </w:rPr>
                                  <w:t xml:space="preserve"> Report M6X02100</w:t>
                                </w:r>
                              </w:p>
                              <w:p w14:paraId="3BCD1C0A" w14:textId="77777777" w:rsidR="00573783" w:rsidRPr="00912101" w:rsidRDefault="00573783" w:rsidP="00912101">
                                <w:pPr>
                                  <w:jc w:val="center"/>
                                  <w:rPr>
                                    <w:sz w:val="28"/>
                                  </w:rPr>
                                </w:pPr>
                                <w:r>
                                  <w:rPr>
                                    <w:sz w:val="28"/>
                                  </w:rPr>
                                  <w:t>Assignment 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555D3CD" id="_x0000_t202" coordsize="21600,21600" o:spt="202" path="m,l,21600r21600,l21600,xe">
                    <v:stroke joinstyle="miter"/>
                    <v:path gradientshapeok="t" o:connecttype="rect"/>
                  </v:shapetype>
                  <v:shape id="Text Box 2" o:spid="_x0000_s1026" type="#_x0000_t202" style="position:absolute;margin-left:197.05pt;margin-top:413.95pt;width:248.25pt;height:58.5pt;z-index:251664896;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Vi4JAIAAEYEAAAOAAAAZHJzL2Uyb0RvYy54bWysU9uO2yAQfa/Uf0C8N47duNlYcVbbbFNV&#10;2l6k3X4AxjhGBYYCib39+g44m0bb9qUqD4hhhsPMOTPr61ErchTOSzA1zWdzSoTh0Eqzr+nXh92r&#10;K0p8YKZlCoyo6aPw9Hrz8sV6sJUooAfVCkcQxPhqsDXtQ7BVlnneC838DKww6OzAaRbQdPusdWxA&#10;dK2yYj5/kw3gWuuAC+/x9nZy0k3C7zrBw+eu8yIQVVPMLaTdpb2Je7ZZs2rvmO0lP6XB/iELzaTB&#10;T89QtywwcnDyNygtuQMPXZhx0Bl0neQi1YDV5PNn1dz3zIpUC5Lj7Zkm//9g+afjF0dkW9MiX1Ji&#10;mEaRHsQYyFsYSRH5GayvMOzeYmAY8Rp1TrV6ewf8mycGtj0ze3HjHAy9YC3ml8eX2cXTCcdHkGb4&#10;CC1+ww4BEtDYOR3JQzoIoqNOj2dtYiocL1/nZbFclpRw9C0XxapM4mWsenptnQ/vBWgSDzV1qH1C&#10;Z8c7H2I2rHoKiZ95ULLdSaWS4fbNVjlyZNgnu7RSAc/ClCFDTVdlUU4E/BVintafILQM2PBK6ppe&#10;nYNYFWl7Z9rUjoFJNZ0xZWVOPEbqJhLD2IwnXRpoH5FRB1Nj4yDioQf3g5IBm7qm/vuBOUGJ+mBQ&#10;lVW+WMQpSMaiXBZouEtPc+lhhiNUTQMl03Eb0uREwgzcoHqdTMRGmadMTrlisya+T4MVp+HSTlG/&#10;xn/zEwAA//8DAFBLAwQUAAYACAAAACEAT10MMN8AAAAIAQAADwAAAGRycy9kb3ducmV2LnhtbEyP&#10;wU7DMBBE70j8g7VIXFDrUEJahzgVQgLRG7QIrm7sJhH2OthuGv6e5QTH1azevKnWk7NsNCH2HiVc&#10;zzNgBhuve2wlvO0eZytgMSnUyno0Er5NhHV9flapUvsTvppxm1pGEIylktClNJScx6YzTsW5HwxS&#10;dvDBqURnaLkO6kRwZ/kiywruVI/U0KnBPHSm+dwenYRV/jx+xM3Ny3tTHKxIV8vx6StIeXkx3d8B&#10;S2ZKf8/wq0/qUJPT3h9RR2Yl0JBEpMVSAKM4F8UtsL0EkecCeF3x/wPqHwAAAP//AwBQSwECLQAU&#10;AAYACAAAACEAtoM4kv4AAADhAQAAEwAAAAAAAAAAAAAAAAAAAAAAW0NvbnRlbnRfVHlwZXNdLnht&#10;bFBLAQItABQABgAIAAAAIQA4/SH/1gAAAJQBAAALAAAAAAAAAAAAAAAAAC8BAABfcmVscy8ucmVs&#10;c1BLAQItABQABgAIAAAAIQBpwVi4JAIAAEYEAAAOAAAAAAAAAAAAAAAAAC4CAABkcnMvZTJvRG9j&#10;LnhtbFBLAQItABQABgAIAAAAIQBPXQww3wAAAAgBAAAPAAAAAAAAAAAAAAAAAH4EAABkcnMvZG93&#10;bnJldi54bWxQSwUGAAAAAAQABADzAAAAigUAAAAA&#10;">
                    <v:textbox>
                      <w:txbxContent>
                        <w:p w14:paraId="7083311C" w14:textId="77777777" w:rsidR="00573783" w:rsidRDefault="00573783" w:rsidP="00912101">
                          <w:pPr>
                            <w:jc w:val="center"/>
                            <w:rPr>
                              <w:sz w:val="28"/>
                            </w:rPr>
                          </w:pPr>
                          <w:r w:rsidRPr="00912101">
                            <w:rPr>
                              <w:sz w:val="28"/>
                            </w:rPr>
                            <w:t xml:space="preserve">Sports Industry Research </w:t>
                          </w:r>
                        </w:p>
                        <w:p w14:paraId="73FFEA51" w14:textId="77777777" w:rsidR="00573783" w:rsidRDefault="00573783" w:rsidP="00912101">
                          <w:pPr>
                            <w:jc w:val="center"/>
                            <w:rPr>
                              <w:sz w:val="28"/>
                            </w:rPr>
                          </w:pPr>
                          <w:r w:rsidRPr="00912101">
                            <w:rPr>
                              <w:sz w:val="28"/>
                            </w:rPr>
                            <w:t>Project</w:t>
                          </w:r>
                          <w:r>
                            <w:rPr>
                              <w:sz w:val="28"/>
                            </w:rPr>
                            <w:t xml:space="preserve"> Report M6X02100</w:t>
                          </w:r>
                        </w:p>
                        <w:p w14:paraId="3BCD1C0A" w14:textId="77777777" w:rsidR="00573783" w:rsidRPr="00912101" w:rsidRDefault="00573783" w:rsidP="00912101">
                          <w:pPr>
                            <w:jc w:val="center"/>
                            <w:rPr>
                              <w:sz w:val="28"/>
                            </w:rPr>
                          </w:pPr>
                          <w:r>
                            <w:rPr>
                              <w:sz w:val="28"/>
                            </w:rPr>
                            <w:t>Assignment 2</w:t>
                          </w:r>
                        </w:p>
                      </w:txbxContent>
                    </v:textbox>
                    <w10:wrap type="square" anchorx="margin"/>
                  </v:shape>
                </w:pict>
              </mc:Fallback>
            </mc:AlternateContent>
          </w:r>
        </w:p>
        <w:p w14:paraId="6D0E3C2D" w14:textId="77777777" w:rsidR="00AB6B41" w:rsidRDefault="00AB6B41">
          <w:pPr>
            <w:spacing w:after="200" w:line="276" w:lineRule="auto"/>
            <w:rPr>
              <w:rFonts w:ascii="Arial" w:hAnsi="Arial" w:cs="Arial"/>
              <w:sz w:val="22"/>
              <w:szCs w:val="22"/>
            </w:rPr>
          </w:pPr>
        </w:p>
        <w:p w14:paraId="6DEC969B" w14:textId="77777777" w:rsidR="00AB6B41" w:rsidRDefault="00AB6B41">
          <w:pPr>
            <w:spacing w:after="200" w:line="276" w:lineRule="auto"/>
            <w:rPr>
              <w:rFonts w:ascii="Arial" w:hAnsi="Arial" w:cs="Arial"/>
              <w:sz w:val="22"/>
              <w:szCs w:val="22"/>
            </w:rPr>
          </w:pPr>
        </w:p>
        <w:p w14:paraId="285A9A8B" w14:textId="77777777" w:rsidR="00AB6B41" w:rsidRPr="00172F1A" w:rsidRDefault="00AB6B41" w:rsidP="00AB6B41">
          <w:pPr>
            <w:spacing w:after="200" w:line="276" w:lineRule="auto"/>
            <w:jc w:val="center"/>
            <w:rPr>
              <w:rFonts w:ascii="Arial" w:hAnsi="Arial" w:cs="Arial"/>
              <w:b/>
              <w:bCs/>
              <w:sz w:val="72"/>
              <w:szCs w:val="22"/>
            </w:rPr>
          </w:pPr>
          <w:r w:rsidRPr="00172F1A">
            <w:rPr>
              <w:rFonts w:ascii="Arial" w:hAnsi="Arial" w:cs="Arial"/>
              <w:b/>
              <w:bCs/>
              <w:sz w:val="72"/>
              <w:szCs w:val="22"/>
            </w:rPr>
            <w:t>Student Name</w:t>
          </w:r>
        </w:p>
        <w:p w14:paraId="36E77F11" w14:textId="666653CC" w:rsidR="00AB6B41" w:rsidRPr="00172F1A" w:rsidRDefault="00E552A3" w:rsidP="00AB6B41">
          <w:pPr>
            <w:spacing w:after="200" w:line="276" w:lineRule="auto"/>
            <w:jc w:val="center"/>
            <w:rPr>
              <w:rFonts w:ascii="Arial" w:hAnsi="Arial" w:cs="Arial"/>
              <w:i/>
              <w:sz w:val="52"/>
              <w:szCs w:val="28"/>
            </w:rPr>
          </w:pPr>
          <w:r w:rsidRPr="00172F1A">
            <w:rPr>
              <w:rFonts w:ascii="Arial" w:hAnsi="Arial" w:cs="Arial"/>
              <w:i/>
              <w:sz w:val="52"/>
              <w:szCs w:val="28"/>
            </w:rPr>
            <w:t>Nathan Edwards</w:t>
          </w:r>
        </w:p>
        <w:p w14:paraId="7EA9975E" w14:textId="77777777" w:rsidR="00686D81" w:rsidRPr="00686D81" w:rsidRDefault="00686D81" w:rsidP="00AB6B41">
          <w:pPr>
            <w:spacing w:after="200" w:line="276" w:lineRule="auto"/>
            <w:jc w:val="center"/>
            <w:rPr>
              <w:rFonts w:ascii="Arial" w:hAnsi="Arial" w:cs="Arial"/>
              <w:i/>
              <w:sz w:val="44"/>
              <w:szCs w:val="22"/>
            </w:rPr>
          </w:pPr>
        </w:p>
        <w:p w14:paraId="6129F00F" w14:textId="4B20DE52" w:rsidR="00686D81" w:rsidRPr="00172F1A" w:rsidRDefault="00686D81" w:rsidP="00686D81">
          <w:pPr>
            <w:spacing w:after="200" w:line="276" w:lineRule="auto"/>
            <w:jc w:val="center"/>
            <w:rPr>
              <w:rFonts w:ascii="Arial" w:hAnsi="Arial" w:cs="Arial"/>
              <w:b/>
              <w:bCs/>
              <w:sz w:val="72"/>
              <w:szCs w:val="22"/>
            </w:rPr>
          </w:pPr>
          <w:r w:rsidRPr="00172F1A">
            <w:rPr>
              <w:rFonts w:ascii="Arial" w:hAnsi="Arial" w:cs="Arial"/>
              <w:b/>
              <w:bCs/>
              <w:sz w:val="72"/>
              <w:szCs w:val="22"/>
            </w:rPr>
            <w:t>Student ID Number</w:t>
          </w:r>
        </w:p>
        <w:p w14:paraId="46FDBC4A" w14:textId="7C7D904C" w:rsidR="00686D81" w:rsidRPr="00172F1A" w:rsidRDefault="00686D81" w:rsidP="00686D81">
          <w:pPr>
            <w:spacing w:after="200" w:line="276" w:lineRule="auto"/>
            <w:jc w:val="center"/>
            <w:rPr>
              <w:rFonts w:ascii="Arial" w:hAnsi="Arial" w:cs="Arial"/>
              <w:i/>
              <w:sz w:val="52"/>
              <w:szCs w:val="28"/>
            </w:rPr>
          </w:pPr>
          <w:r w:rsidRPr="00172F1A">
            <w:rPr>
              <w:rFonts w:ascii="Arial" w:hAnsi="Arial" w:cs="Arial"/>
              <w:i/>
              <w:sz w:val="52"/>
              <w:szCs w:val="28"/>
            </w:rPr>
            <w:t>1701274</w:t>
          </w:r>
        </w:p>
        <w:p w14:paraId="7F1B46F0" w14:textId="6E4EC5AD" w:rsidR="00AB6B41" w:rsidRDefault="00AB6B41" w:rsidP="00AB6B41">
          <w:pPr>
            <w:spacing w:after="200" w:line="276" w:lineRule="auto"/>
            <w:jc w:val="center"/>
            <w:rPr>
              <w:rFonts w:ascii="Arial" w:hAnsi="Arial" w:cs="Arial"/>
              <w:sz w:val="72"/>
              <w:szCs w:val="22"/>
            </w:rPr>
          </w:pPr>
        </w:p>
        <w:p w14:paraId="5F026266" w14:textId="59BBD5FF" w:rsidR="00904D7A" w:rsidRPr="00904D7A" w:rsidRDefault="00904D7A" w:rsidP="00AB6B41">
          <w:pPr>
            <w:spacing w:after="200" w:line="276" w:lineRule="auto"/>
            <w:jc w:val="center"/>
            <w:rPr>
              <w:rFonts w:ascii="Arial" w:hAnsi="Arial" w:cs="Arial"/>
              <w:sz w:val="48"/>
              <w:szCs w:val="16"/>
            </w:rPr>
          </w:pPr>
          <w:r w:rsidRPr="00172F1A">
            <w:rPr>
              <w:rFonts w:ascii="Arial" w:hAnsi="Arial" w:cs="Arial"/>
              <w:b/>
              <w:bCs/>
              <w:sz w:val="48"/>
              <w:szCs w:val="16"/>
            </w:rPr>
            <w:t>Hand in Due</w:t>
          </w:r>
          <w:r w:rsidRPr="00904D7A">
            <w:rPr>
              <w:rFonts w:ascii="Arial" w:hAnsi="Arial" w:cs="Arial"/>
              <w:sz w:val="48"/>
              <w:szCs w:val="16"/>
            </w:rPr>
            <w:t xml:space="preserve">; </w:t>
          </w:r>
          <w:r w:rsidRPr="00904D7A">
            <w:rPr>
              <w:rFonts w:ascii="Arial" w:hAnsi="Arial" w:cs="Arial"/>
              <w:i/>
              <w:iCs/>
              <w:sz w:val="48"/>
              <w:szCs w:val="16"/>
            </w:rPr>
            <w:t>1</w:t>
          </w:r>
          <w:r w:rsidRPr="00904D7A">
            <w:rPr>
              <w:rFonts w:ascii="Arial" w:hAnsi="Arial" w:cs="Arial"/>
              <w:i/>
              <w:iCs/>
              <w:sz w:val="48"/>
              <w:szCs w:val="16"/>
              <w:vertAlign w:val="superscript"/>
            </w:rPr>
            <w:t>st</w:t>
          </w:r>
          <w:r w:rsidRPr="00904D7A">
            <w:rPr>
              <w:rFonts w:ascii="Arial" w:hAnsi="Arial" w:cs="Arial"/>
              <w:i/>
              <w:iCs/>
              <w:sz w:val="48"/>
              <w:szCs w:val="16"/>
            </w:rPr>
            <w:t xml:space="preserve"> May 2020</w:t>
          </w:r>
        </w:p>
        <w:p w14:paraId="160D845C" w14:textId="47DF951C" w:rsidR="00904D7A" w:rsidRPr="00904D7A" w:rsidRDefault="00904D7A" w:rsidP="00AB6B41">
          <w:pPr>
            <w:spacing w:after="200" w:line="276" w:lineRule="auto"/>
            <w:jc w:val="center"/>
            <w:rPr>
              <w:rFonts w:ascii="Arial" w:hAnsi="Arial" w:cs="Arial"/>
              <w:i/>
              <w:iCs/>
              <w:sz w:val="48"/>
              <w:szCs w:val="16"/>
            </w:rPr>
          </w:pPr>
          <w:r w:rsidRPr="00172F1A">
            <w:rPr>
              <w:rFonts w:ascii="Arial" w:hAnsi="Arial" w:cs="Arial"/>
              <w:b/>
              <w:bCs/>
              <w:sz w:val="48"/>
              <w:szCs w:val="16"/>
            </w:rPr>
            <w:t>Time</w:t>
          </w:r>
          <w:r w:rsidRPr="00904D7A">
            <w:rPr>
              <w:rFonts w:ascii="Arial" w:hAnsi="Arial" w:cs="Arial"/>
              <w:sz w:val="48"/>
              <w:szCs w:val="16"/>
            </w:rPr>
            <w:t xml:space="preserve">; </w:t>
          </w:r>
          <w:r w:rsidRPr="00904D7A">
            <w:rPr>
              <w:rFonts w:ascii="Arial" w:hAnsi="Arial" w:cs="Arial"/>
              <w:i/>
              <w:iCs/>
              <w:sz w:val="48"/>
              <w:szCs w:val="16"/>
            </w:rPr>
            <w:t>11.59pm</w:t>
          </w:r>
        </w:p>
        <w:p w14:paraId="0DC5554E" w14:textId="77777777" w:rsidR="00686D81" w:rsidRPr="00AB6B41" w:rsidRDefault="00686D81" w:rsidP="00AB6B41">
          <w:pPr>
            <w:spacing w:after="200" w:line="276" w:lineRule="auto"/>
            <w:jc w:val="center"/>
            <w:rPr>
              <w:rFonts w:ascii="Arial" w:hAnsi="Arial" w:cs="Arial"/>
              <w:sz w:val="72"/>
              <w:szCs w:val="22"/>
            </w:rPr>
          </w:pPr>
        </w:p>
        <w:p w14:paraId="547D7340" w14:textId="5D3D6286" w:rsidR="00AB6B41" w:rsidRPr="00172F1A" w:rsidRDefault="00AB6B41" w:rsidP="00AB6B41">
          <w:pPr>
            <w:spacing w:after="200" w:line="276" w:lineRule="auto"/>
            <w:jc w:val="center"/>
            <w:rPr>
              <w:rFonts w:ascii="Arial" w:hAnsi="Arial" w:cs="Arial"/>
              <w:b/>
              <w:bCs/>
              <w:sz w:val="72"/>
              <w:szCs w:val="22"/>
            </w:rPr>
          </w:pPr>
          <w:r w:rsidRPr="00172F1A">
            <w:rPr>
              <w:rFonts w:ascii="Arial" w:hAnsi="Arial" w:cs="Arial"/>
              <w:b/>
              <w:bCs/>
              <w:sz w:val="72"/>
              <w:szCs w:val="22"/>
            </w:rPr>
            <w:t>Project Title</w:t>
          </w:r>
        </w:p>
        <w:p w14:paraId="1740B459" w14:textId="7BA78916" w:rsidR="00290BD5" w:rsidRPr="00904D7A" w:rsidRDefault="00686D81" w:rsidP="00904D7A">
          <w:pPr>
            <w:spacing w:after="200" w:line="276" w:lineRule="auto"/>
            <w:jc w:val="center"/>
            <w:rPr>
              <w:rFonts w:ascii="Arial" w:hAnsi="Arial" w:cs="Arial"/>
              <w:i/>
              <w:sz w:val="48"/>
              <w:szCs w:val="22"/>
            </w:rPr>
          </w:pPr>
          <w:bookmarkStart w:id="0" w:name="_Hlk35598337"/>
          <w:r w:rsidRPr="00686D81">
            <w:rPr>
              <w:rFonts w:ascii="Arial" w:hAnsi="Arial" w:cs="Arial"/>
              <w:i/>
              <w:sz w:val="48"/>
              <w:szCs w:val="22"/>
            </w:rPr>
            <w:t>Identifying Barriers and Potential Health Benefits to Participation in Physical Activity for Someone with a Disability</w:t>
          </w:r>
          <w:r w:rsidR="00915519">
            <w:rPr>
              <w:rFonts w:ascii="Arial" w:hAnsi="Arial" w:cs="Arial"/>
              <w:i/>
              <w:sz w:val="48"/>
              <w:szCs w:val="22"/>
            </w:rPr>
            <w:t xml:space="preserve"> in Neath Port Talbot</w:t>
          </w:r>
          <w:r w:rsidR="00904D7A">
            <w:rPr>
              <w:rFonts w:ascii="Arial" w:hAnsi="Arial" w:cs="Arial"/>
              <w:i/>
              <w:sz w:val="48"/>
              <w:szCs w:val="22"/>
            </w:rPr>
            <w:t>.</w:t>
          </w:r>
        </w:p>
        <w:bookmarkEnd w:id="0" w:displacedByCustomXml="next"/>
      </w:sdtContent>
    </w:sdt>
    <w:tbl>
      <w:tblPr>
        <w:tblStyle w:val="TableGrid"/>
        <w:tblW w:w="9511" w:type="dxa"/>
        <w:tblLook w:val="04A0" w:firstRow="1" w:lastRow="0" w:firstColumn="1" w:lastColumn="0" w:noHBand="0" w:noVBand="1"/>
      </w:tblPr>
      <w:tblGrid>
        <w:gridCol w:w="9511"/>
      </w:tblGrid>
      <w:tr w:rsidR="0023752D" w14:paraId="7C19001E" w14:textId="77777777" w:rsidTr="0023752D">
        <w:trPr>
          <w:trHeight w:val="11309"/>
        </w:trPr>
        <w:tc>
          <w:tcPr>
            <w:tcW w:w="9511" w:type="dxa"/>
          </w:tcPr>
          <w:p w14:paraId="459D73EE" w14:textId="07913A98" w:rsidR="007C5A86" w:rsidRPr="00965976" w:rsidRDefault="007C5A86" w:rsidP="007B6A80">
            <w:pPr>
              <w:pStyle w:val="Heading1"/>
              <w:numPr>
                <w:ilvl w:val="0"/>
                <w:numId w:val="11"/>
              </w:numPr>
              <w:outlineLvl w:val="0"/>
              <w:rPr>
                <w:b/>
                <w:bCs/>
                <w:color w:val="auto"/>
                <w:u w:val="single"/>
              </w:rPr>
            </w:pPr>
            <w:r w:rsidRPr="00965976">
              <w:rPr>
                <w:b/>
                <w:bCs/>
                <w:color w:val="auto"/>
                <w:u w:val="single"/>
              </w:rPr>
              <w:lastRenderedPageBreak/>
              <w:t>Declaration</w:t>
            </w:r>
          </w:p>
          <w:p w14:paraId="33292016" w14:textId="6A2B942F" w:rsidR="007C5A86" w:rsidRDefault="007C5A86" w:rsidP="007C5A86">
            <w:pPr>
              <w:spacing w:line="360" w:lineRule="auto"/>
              <w:rPr>
                <w:rFonts w:ascii="Arial" w:hAnsi="Arial" w:cs="Arial"/>
                <w:lang w:val="en-US" w:eastAsia="en-US"/>
              </w:rPr>
            </w:pPr>
          </w:p>
          <w:p w14:paraId="24E0BA26" w14:textId="41CF68F9" w:rsidR="007C5A86" w:rsidRPr="000D3E69" w:rsidRDefault="007C5A86" w:rsidP="007C5A86">
            <w:pPr>
              <w:spacing w:line="360" w:lineRule="auto"/>
              <w:rPr>
                <w:rFonts w:ascii="Arial" w:hAnsi="Arial" w:cs="Arial"/>
                <w:b/>
                <w:bCs/>
                <w:lang w:val="en-US" w:eastAsia="en-US"/>
              </w:rPr>
            </w:pPr>
            <w:r w:rsidRPr="000D3E69">
              <w:rPr>
                <w:rFonts w:ascii="Arial" w:hAnsi="Arial" w:cs="Arial"/>
                <w:b/>
                <w:bCs/>
                <w:lang w:val="en-US" w:eastAsia="en-US"/>
              </w:rPr>
              <w:t>I</w:t>
            </w:r>
            <w:r w:rsidR="000D3E69">
              <w:rPr>
                <w:rFonts w:ascii="Arial" w:hAnsi="Arial" w:cs="Arial"/>
                <w:b/>
                <w:bCs/>
                <w:lang w:val="en-US" w:eastAsia="en-US"/>
              </w:rPr>
              <w:t>,</w:t>
            </w:r>
            <w:r w:rsidRPr="000D3E69">
              <w:rPr>
                <w:rFonts w:ascii="Arial" w:hAnsi="Arial" w:cs="Arial"/>
                <w:b/>
                <w:bCs/>
                <w:lang w:val="en-US" w:eastAsia="en-US"/>
              </w:rPr>
              <w:t xml:space="preserve"> </w:t>
            </w:r>
            <w:r w:rsidRPr="000D3E69">
              <w:rPr>
                <w:rFonts w:ascii="Arial" w:hAnsi="Arial" w:cs="Arial"/>
                <w:b/>
                <w:bCs/>
                <w:i/>
                <w:iCs/>
                <w:lang w:val="en-US" w:eastAsia="en-US"/>
              </w:rPr>
              <w:t xml:space="preserve">Nathan Edwards, </w:t>
            </w:r>
            <w:r w:rsidR="000D3E69" w:rsidRPr="000D3E69">
              <w:rPr>
                <w:rFonts w:ascii="Arial" w:hAnsi="Arial" w:cs="Arial"/>
                <w:b/>
                <w:bCs/>
                <w:lang w:val="en-US" w:eastAsia="en-US"/>
              </w:rPr>
              <w:t>declare that I am the sole author of this dissertation; that all references cited have been consulted; and I have conducted all work of which this is a record, and that the finished project lies within the prescribed word limit.</w:t>
            </w:r>
          </w:p>
          <w:p w14:paraId="2132E9A2" w14:textId="3939AAF1" w:rsidR="000D3E69" w:rsidRPr="000D3E69" w:rsidRDefault="000D3E69" w:rsidP="007C5A86">
            <w:pPr>
              <w:spacing w:line="360" w:lineRule="auto"/>
              <w:rPr>
                <w:rFonts w:ascii="Arial" w:hAnsi="Arial" w:cs="Arial"/>
                <w:b/>
                <w:bCs/>
                <w:lang w:val="en-US" w:eastAsia="en-US"/>
              </w:rPr>
            </w:pPr>
          </w:p>
          <w:p w14:paraId="745FB724" w14:textId="3165656D" w:rsidR="000D3E69" w:rsidRPr="000D3E69" w:rsidRDefault="000D3E69" w:rsidP="007C5A86">
            <w:pPr>
              <w:spacing w:line="360" w:lineRule="auto"/>
              <w:rPr>
                <w:rFonts w:ascii="Arial" w:hAnsi="Arial" w:cs="Arial"/>
                <w:b/>
                <w:bCs/>
                <w:lang w:val="en-US" w:eastAsia="en-US"/>
              </w:rPr>
            </w:pPr>
            <w:r w:rsidRPr="000D3E69">
              <w:rPr>
                <w:rFonts w:ascii="Arial" w:hAnsi="Arial" w:cs="Arial"/>
                <w:b/>
                <w:bCs/>
                <w:lang w:val="en-US" w:eastAsia="en-US"/>
              </w:rPr>
              <w:t>This has not been previously been accepted as part of any other degree submission.</w:t>
            </w:r>
          </w:p>
          <w:p w14:paraId="19F0CEAE" w14:textId="4635B902" w:rsidR="000D3E69" w:rsidRDefault="000D3E69" w:rsidP="007C5A86">
            <w:pPr>
              <w:spacing w:line="360" w:lineRule="auto"/>
              <w:rPr>
                <w:rFonts w:ascii="Arial" w:hAnsi="Arial" w:cs="Arial"/>
                <w:lang w:val="en-US" w:eastAsia="en-US"/>
              </w:rPr>
            </w:pPr>
          </w:p>
          <w:p w14:paraId="16076CBA" w14:textId="35E2DDBC" w:rsidR="000D3E69" w:rsidRDefault="000D3E69" w:rsidP="007C5A86">
            <w:pPr>
              <w:spacing w:line="360" w:lineRule="auto"/>
              <w:rPr>
                <w:rFonts w:ascii="Arial" w:hAnsi="Arial" w:cs="Arial"/>
                <w:lang w:val="en-US" w:eastAsia="en-US"/>
              </w:rPr>
            </w:pPr>
          </w:p>
          <w:p w14:paraId="5B6137AF" w14:textId="3BA20BDE" w:rsidR="000D3E69" w:rsidRPr="00AC5BA2" w:rsidRDefault="000D3E69" w:rsidP="007C5A86">
            <w:pPr>
              <w:spacing w:line="360" w:lineRule="auto"/>
              <w:rPr>
                <w:rFonts w:ascii="Arial" w:hAnsi="Arial" w:cs="Arial"/>
                <w:b/>
                <w:bCs/>
                <w:lang w:val="en-US" w:eastAsia="en-US"/>
              </w:rPr>
            </w:pPr>
          </w:p>
          <w:p w14:paraId="52AE0E93" w14:textId="385580BD" w:rsidR="000D3E69" w:rsidRPr="00AC5BA2" w:rsidRDefault="000D3E69" w:rsidP="000D3E69">
            <w:pPr>
              <w:spacing w:line="360" w:lineRule="auto"/>
              <w:jc w:val="center"/>
              <w:rPr>
                <w:rFonts w:ascii="Arial" w:hAnsi="Arial" w:cs="Arial"/>
                <w:b/>
                <w:bCs/>
                <w:lang w:val="en-US" w:eastAsia="en-US"/>
              </w:rPr>
            </w:pPr>
            <w:r w:rsidRPr="00AC5BA2">
              <w:rPr>
                <w:rFonts w:ascii="Arial" w:hAnsi="Arial" w:cs="Arial"/>
                <w:b/>
                <w:bCs/>
                <w:lang w:val="en-US" w:eastAsia="en-US"/>
              </w:rPr>
              <w:t xml:space="preserve">Signed: </w:t>
            </w:r>
            <w:r w:rsidRPr="00AC5BA2">
              <w:rPr>
                <w:rFonts w:ascii="Arial" w:hAnsi="Arial" w:cs="Arial"/>
                <w:b/>
                <w:bCs/>
                <w:u w:val="single"/>
                <w:lang w:val="en-US" w:eastAsia="en-US"/>
              </w:rPr>
              <w:t xml:space="preserve">   </w:t>
            </w:r>
            <w:proofErr w:type="spellStart"/>
            <w:r w:rsidR="00724F6B" w:rsidRPr="00724F6B">
              <w:rPr>
                <w:rFonts w:ascii="Kunstler Script" w:hAnsi="Kunstler Script" w:cs="Arial"/>
                <w:b/>
                <w:bCs/>
                <w:sz w:val="52"/>
                <w:szCs w:val="52"/>
                <w:u w:val="single"/>
                <w:lang w:val="en-US" w:eastAsia="en-US"/>
              </w:rPr>
              <w:t>NEdwards</w:t>
            </w:r>
            <w:proofErr w:type="spellEnd"/>
            <w:r w:rsidR="00724F6B" w:rsidRPr="00724F6B">
              <w:rPr>
                <w:rFonts w:ascii="Kunstler Script" w:hAnsi="Kunstler Script" w:cs="Arial"/>
                <w:b/>
                <w:bCs/>
                <w:sz w:val="52"/>
                <w:szCs w:val="52"/>
                <w:u w:val="single"/>
                <w:lang w:val="en-US" w:eastAsia="en-US"/>
              </w:rPr>
              <w:t xml:space="preserve"> </w:t>
            </w:r>
            <w:r w:rsidR="00724F6B">
              <w:rPr>
                <w:rFonts w:ascii="Kunstler Script" w:hAnsi="Kunstler Script" w:cs="Arial"/>
                <w:b/>
                <w:bCs/>
                <w:sz w:val="52"/>
                <w:szCs w:val="52"/>
                <w:u w:val="single"/>
                <w:lang w:val="en-US" w:eastAsia="en-US"/>
              </w:rPr>
              <w:t>_</w:t>
            </w:r>
            <w:r w:rsidRPr="00AC5BA2">
              <w:rPr>
                <w:rFonts w:ascii="Arial" w:hAnsi="Arial" w:cs="Arial"/>
                <w:b/>
                <w:bCs/>
                <w:u w:val="single"/>
                <w:lang w:val="en-US" w:eastAsia="en-US"/>
              </w:rPr>
              <w:t xml:space="preserve">                                                               </w:t>
            </w:r>
          </w:p>
          <w:p w14:paraId="2F262395" w14:textId="652FE1BE" w:rsidR="000D3E69" w:rsidRDefault="000D3E69" w:rsidP="000D3E69">
            <w:pPr>
              <w:spacing w:line="360" w:lineRule="auto"/>
              <w:jc w:val="center"/>
              <w:rPr>
                <w:rFonts w:ascii="Arial" w:hAnsi="Arial" w:cs="Arial"/>
                <w:lang w:val="en-US" w:eastAsia="en-US"/>
              </w:rPr>
            </w:pPr>
          </w:p>
          <w:p w14:paraId="78F43553" w14:textId="4BAEA24B" w:rsidR="000D3E69" w:rsidRDefault="000D3E69" w:rsidP="000D3E69">
            <w:pPr>
              <w:spacing w:line="360" w:lineRule="auto"/>
              <w:jc w:val="center"/>
              <w:rPr>
                <w:rFonts w:ascii="Arial" w:hAnsi="Arial" w:cs="Arial"/>
                <w:lang w:val="en-US" w:eastAsia="en-US"/>
              </w:rPr>
            </w:pPr>
          </w:p>
          <w:p w14:paraId="0594FBE1" w14:textId="4BB919C6" w:rsidR="000D3E69" w:rsidRPr="00AC5BA2" w:rsidRDefault="000D3E69" w:rsidP="000D3E69">
            <w:pPr>
              <w:spacing w:line="360" w:lineRule="auto"/>
              <w:jc w:val="center"/>
              <w:rPr>
                <w:rFonts w:ascii="Arial" w:hAnsi="Arial" w:cs="Arial"/>
                <w:b/>
                <w:bCs/>
                <w:lang w:val="en-US" w:eastAsia="en-US"/>
              </w:rPr>
            </w:pPr>
            <w:r w:rsidRPr="00AC5BA2">
              <w:rPr>
                <w:rFonts w:ascii="Arial" w:hAnsi="Arial" w:cs="Arial"/>
                <w:b/>
                <w:bCs/>
                <w:lang w:val="en-US" w:eastAsia="en-US"/>
              </w:rPr>
              <w:t>Date: _</w:t>
            </w:r>
            <w:r w:rsidR="00225D02" w:rsidRPr="00225D02">
              <w:rPr>
                <w:rFonts w:ascii="Arial" w:hAnsi="Arial" w:cs="Arial"/>
                <w:b/>
                <w:bCs/>
                <w:u w:val="single"/>
                <w:lang w:val="en-US" w:eastAsia="en-US"/>
              </w:rPr>
              <w:t>29/04/2020</w:t>
            </w:r>
            <w:r w:rsidRPr="00AC5BA2">
              <w:rPr>
                <w:rFonts w:ascii="Arial" w:hAnsi="Arial" w:cs="Arial"/>
                <w:b/>
                <w:bCs/>
                <w:lang w:val="en-US" w:eastAsia="en-US"/>
              </w:rPr>
              <w:t>_</w:t>
            </w:r>
          </w:p>
          <w:p w14:paraId="05A53508" w14:textId="4CFAF824" w:rsidR="0023752D" w:rsidRDefault="0023752D">
            <w:pPr>
              <w:spacing w:after="200" w:line="276" w:lineRule="auto"/>
              <w:rPr>
                <w:rFonts w:ascii="Arial" w:hAnsi="Arial" w:cs="Arial"/>
                <w:b/>
                <w:sz w:val="22"/>
                <w:szCs w:val="22"/>
              </w:rPr>
            </w:pPr>
          </w:p>
          <w:p w14:paraId="530E5531" w14:textId="67E72A04" w:rsidR="000D3E69" w:rsidRDefault="000D3E69">
            <w:pPr>
              <w:spacing w:after="200" w:line="276" w:lineRule="auto"/>
              <w:rPr>
                <w:rFonts w:ascii="Arial" w:hAnsi="Arial" w:cs="Arial"/>
                <w:b/>
                <w:sz w:val="22"/>
                <w:szCs w:val="22"/>
              </w:rPr>
            </w:pPr>
          </w:p>
          <w:p w14:paraId="2A43C6E7" w14:textId="05325188" w:rsidR="000D3E69" w:rsidRDefault="000D3E69">
            <w:pPr>
              <w:spacing w:after="200" w:line="276" w:lineRule="auto"/>
              <w:rPr>
                <w:rFonts w:ascii="Arial" w:hAnsi="Arial" w:cs="Arial"/>
                <w:b/>
                <w:sz w:val="22"/>
                <w:szCs w:val="22"/>
              </w:rPr>
            </w:pPr>
          </w:p>
          <w:p w14:paraId="766E7810" w14:textId="0700FDB8" w:rsidR="000D3E69" w:rsidRDefault="000D3E69">
            <w:pPr>
              <w:spacing w:after="200" w:line="276" w:lineRule="auto"/>
              <w:rPr>
                <w:rFonts w:ascii="Arial" w:hAnsi="Arial" w:cs="Arial"/>
                <w:b/>
                <w:sz w:val="22"/>
                <w:szCs w:val="22"/>
              </w:rPr>
            </w:pPr>
          </w:p>
          <w:p w14:paraId="4C1231B7" w14:textId="710A2A52" w:rsidR="000D3E69" w:rsidRDefault="000D3E69">
            <w:pPr>
              <w:spacing w:after="200" w:line="276" w:lineRule="auto"/>
              <w:rPr>
                <w:rFonts w:ascii="Arial" w:hAnsi="Arial" w:cs="Arial"/>
                <w:b/>
                <w:sz w:val="22"/>
                <w:szCs w:val="22"/>
              </w:rPr>
            </w:pPr>
          </w:p>
          <w:p w14:paraId="2E067AC2" w14:textId="49A03EC4" w:rsidR="000D3E69" w:rsidRDefault="000D3E69">
            <w:pPr>
              <w:spacing w:after="200" w:line="276" w:lineRule="auto"/>
              <w:rPr>
                <w:rFonts w:ascii="Arial" w:hAnsi="Arial" w:cs="Arial"/>
                <w:b/>
                <w:sz w:val="22"/>
                <w:szCs w:val="22"/>
              </w:rPr>
            </w:pPr>
          </w:p>
          <w:p w14:paraId="2394BA53" w14:textId="1BBCC2D1" w:rsidR="000D3E69" w:rsidRDefault="000D3E69">
            <w:pPr>
              <w:spacing w:after="200" w:line="276" w:lineRule="auto"/>
              <w:rPr>
                <w:rFonts w:ascii="Arial" w:hAnsi="Arial" w:cs="Arial"/>
                <w:b/>
                <w:sz w:val="22"/>
                <w:szCs w:val="22"/>
              </w:rPr>
            </w:pPr>
          </w:p>
          <w:p w14:paraId="338A9C66" w14:textId="679ED20A" w:rsidR="000D3E69" w:rsidRDefault="000D3E69">
            <w:pPr>
              <w:spacing w:after="200" w:line="276" w:lineRule="auto"/>
              <w:rPr>
                <w:rFonts w:ascii="Arial" w:hAnsi="Arial" w:cs="Arial"/>
                <w:b/>
                <w:sz w:val="22"/>
                <w:szCs w:val="22"/>
              </w:rPr>
            </w:pPr>
          </w:p>
          <w:p w14:paraId="52ECB36E" w14:textId="5DAC6F15" w:rsidR="000D3E69" w:rsidRDefault="000D3E69">
            <w:pPr>
              <w:spacing w:after="200" w:line="276" w:lineRule="auto"/>
              <w:rPr>
                <w:rFonts w:ascii="Arial" w:hAnsi="Arial" w:cs="Arial"/>
                <w:b/>
                <w:sz w:val="22"/>
                <w:szCs w:val="22"/>
              </w:rPr>
            </w:pPr>
          </w:p>
          <w:p w14:paraId="3B2E5697" w14:textId="7BBCB026" w:rsidR="000D3E69" w:rsidRDefault="000D3E69">
            <w:pPr>
              <w:spacing w:after="200" w:line="276" w:lineRule="auto"/>
              <w:rPr>
                <w:rFonts w:ascii="Arial" w:hAnsi="Arial" w:cs="Arial"/>
                <w:b/>
                <w:sz w:val="22"/>
                <w:szCs w:val="22"/>
              </w:rPr>
            </w:pPr>
          </w:p>
          <w:p w14:paraId="10BEA515" w14:textId="7CCFD318" w:rsidR="000D3E69" w:rsidRDefault="000D3E69">
            <w:pPr>
              <w:spacing w:after="200" w:line="276" w:lineRule="auto"/>
              <w:rPr>
                <w:rFonts w:ascii="Arial" w:hAnsi="Arial" w:cs="Arial"/>
                <w:b/>
                <w:sz w:val="22"/>
                <w:szCs w:val="22"/>
              </w:rPr>
            </w:pPr>
          </w:p>
          <w:p w14:paraId="4BE22FF6" w14:textId="3F56CE1A" w:rsidR="000D3E69" w:rsidRDefault="000D3E69">
            <w:pPr>
              <w:spacing w:after="200" w:line="276" w:lineRule="auto"/>
              <w:rPr>
                <w:rFonts w:ascii="Arial" w:hAnsi="Arial" w:cs="Arial"/>
                <w:b/>
                <w:sz w:val="22"/>
                <w:szCs w:val="22"/>
              </w:rPr>
            </w:pPr>
          </w:p>
          <w:p w14:paraId="002D9E34" w14:textId="711AF3CD" w:rsidR="000D3E69" w:rsidRDefault="000D3E69">
            <w:pPr>
              <w:spacing w:after="200" w:line="276" w:lineRule="auto"/>
              <w:rPr>
                <w:rFonts w:ascii="Arial" w:hAnsi="Arial" w:cs="Arial"/>
                <w:b/>
                <w:sz w:val="22"/>
                <w:szCs w:val="22"/>
              </w:rPr>
            </w:pPr>
          </w:p>
          <w:p w14:paraId="3207E12F" w14:textId="7356848A" w:rsidR="000D3E69" w:rsidRDefault="000D3E69">
            <w:pPr>
              <w:spacing w:after="200" w:line="276" w:lineRule="auto"/>
              <w:rPr>
                <w:rFonts w:ascii="Arial" w:hAnsi="Arial" w:cs="Arial"/>
                <w:b/>
                <w:sz w:val="22"/>
                <w:szCs w:val="22"/>
              </w:rPr>
            </w:pPr>
          </w:p>
          <w:p w14:paraId="59279260" w14:textId="5E274A9C" w:rsidR="000D3E69" w:rsidRDefault="000D3E69">
            <w:pPr>
              <w:spacing w:after="200" w:line="276" w:lineRule="auto"/>
              <w:rPr>
                <w:rFonts w:ascii="Arial" w:hAnsi="Arial" w:cs="Arial"/>
                <w:b/>
                <w:sz w:val="22"/>
                <w:szCs w:val="22"/>
              </w:rPr>
            </w:pPr>
          </w:p>
          <w:p w14:paraId="194ADF91" w14:textId="23228E62" w:rsidR="0004394D" w:rsidRPr="00AC5BA2" w:rsidRDefault="0004394D" w:rsidP="007B6A80">
            <w:pPr>
              <w:pStyle w:val="Heading1"/>
              <w:numPr>
                <w:ilvl w:val="0"/>
                <w:numId w:val="11"/>
              </w:numPr>
              <w:outlineLvl w:val="0"/>
              <w:rPr>
                <w:b/>
                <w:bCs/>
                <w:color w:val="auto"/>
                <w:u w:val="single"/>
              </w:rPr>
            </w:pPr>
            <w:r w:rsidRPr="00AC5BA2">
              <w:rPr>
                <w:b/>
                <w:bCs/>
                <w:color w:val="auto"/>
                <w:u w:val="single"/>
              </w:rPr>
              <w:t>Acknowledgements</w:t>
            </w:r>
          </w:p>
          <w:p w14:paraId="45840832" w14:textId="77777777" w:rsidR="0004394D" w:rsidRPr="0004394D" w:rsidRDefault="0004394D" w:rsidP="0004394D">
            <w:pPr>
              <w:rPr>
                <w:lang w:val="en-US" w:eastAsia="en-US"/>
              </w:rPr>
            </w:pPr>
          </w:p>
          <w:p w14:paraId="244D5E2B" w14:textId="41AD3316" w:rsidR="00A30CD7" w:rsidRPr="007B6A80" w:rsidRDefault="00A30CD7" w:rsidP="007B6A80">
            <w:pPr>
              <w:spacing w:after="200" w:line="360" w:lineRule="auto"/>
              <w:jc w:val="both"/>
              <w:rPr>
                <w:rFonts w:ascii="Arial" w:hAnsi="Arial" w:cs="Arial"/>
                <w:bCs/>
              </w:rPr>
            </w:pPr>
            <w:r w:rsidRPr="007B6A80">
              <w:rPr>
                <w:rFonts w:ascii="Arial" w:hAnsi="Arial" w:cs="Arial"/>
                <w:bCs/>
              </w:rPr>
              <w:t>I would like to take this opportunity to show recognition and thanks to those who have helped me throughout this research project and my time a</w:t>
            </w:r>
            <w:r w:rsidR="00D32D30" w:rsidRPr="007B6A80">
              <w:rPr>
                <w:rFonts w:ascii="Arial" w:hAnsi="Arial" w:cs="Arial"/>
                <w:bCs/>
              </w:rPr>
              <w:t>t</w:t>
            </w:r>
            <w:r w:rsidRPr="007B6A80">
              <w:rPr>
                <w:rFonts w:ascii="Arial" w:hAnsi="Arial" w:cs="Arial"/>
                <w:bCs/>
              </w:rPr>
              <w:t xml:space="preserve"> University of Wales Trinity St David. Firstly, my thanks </w:t>
            </w:r>
            <w:r w:rsidR="006B67B1" w:rsidRPr="007B6A80">
              <w:rPr>
                <w:rFonts w:ascii="Arial" w:hAnsi="Arial" w:cs="Arial"/>
                <w:bCs/>
              </w:rPr>
              <w:t>go</w:t>
            </w:r>
            <w:r w:rsidRPr="007B6A80">
              <w:rPr>
                <w:rFonts w:ascii="Arial" w:hAnsi="Arial" w:cs="Arial"/>
                <w:bCs/>
              </w:rPr>
              <w:t xml:space="preserve"> to Andrew Thomas who is Head Lecturer of the Sports Management Course at UWTSD Swansea, for supporting me throughout my time at University with assistance and guidance through my assignments and given help when needed. I would like to say thank you to him for his understanding and guidance when I was absent from university due to surgery where I missed 3 months of work.</w:t>
            </w:r>
          </w:p>
          <w:p w14:paraId="340E52F5" w14:textId="54AEFC4B" w:rsidR="00280DEF" w:rsidRPr="007B6A80" w:rsidRDefault="00A30CD7" w:rsidP="007B6A80">
            <w:pPr>
              <w:spacing w:after="200" w:line="360" w:lineRule="auto"/>
              <w:jc w:val="both"/>
              <w:rPr>
                <w:rFonts w:ascii="Arial" w:hAnsi="Arial" w:cs="Arial"/>
                <w:bCs/>
              </w:rPr>
            </w:pPr>
            <w:r w:rsidRPr="007B6A80">
              <w:rPr>
                <w:rFonts w:ascii="Arial" w:hAnsi="Arial" w:cs="Arial"/>
                <w:bCs/>
              </w:rPr>
              <w:t>Secondly</w:t>
            </w:r>
            <w:r w:rsidR="00A30376" w:rsidRPr="007B6A80">
              <w:rPr>
                <w:rFonts w:ascii="Arial" w:hAnsi="Arial" w:cs="Arial"/>
                <w:bCs/>
              </w:rPr>
              <w:t xml:space="preserve">, I would like to show my gratitude to Michelle Lewis (Disability Sport Wales Co-ordinator for Neath Port Talbot) who assisted in my research project by allowing me to use my work place at the Festival of Sport Club and interviewing her, to find out </w:t>
            </w:r>
            <w:r w:rsidR="0011118E" w:rsidRPr="007B6A80">
              <w:rPr>
                <w:rFonts w:ascii="Arial" w:hAnsi="Arial" w:cs="Arial"/>
                <w:bCs/>
              </w:rPr>
              <w:t>more about the participants and the barriers and potential health benefits for someone with a disability participating in sport.</w:t>
            </w:r>
          </w:p>
          <w:p w14:paraId="4A21DC8F" w14:textId="33358ECD" w:rsidR="00280DEF" w:rsidRPr="007B6A80" w:rsidRDefault="00280DEF" w:rsidP="007B6A80">
            <w:pPr>
              <w:spacing w:after="200" w:line="360" w:lineRule="auto"/>
              <w:jc w:val="both"/>
              <w:rPr>
                <w:rFonts w:ascii="Arial" w:hAnsi="Arial" w:cs="Arial"/>
                <w:bCs/>
              </w:rPr>
            </w:pPr>
            <w:r w:rsidRPr="007B6A80">
              <w:rPr>
                <w:rFonts w:ascii="Arial" w:hAnsi="Arial" w:cs="Arial"/>
                <w:bCs/>
              </w:rPr>
              <w:t>Additionally, I appreciate the assistance throughout my time at the University and doing the research project, from my module tutor, Mark Napier</w:t>
            </w:r>
            <w:r w:rsidR="007C5A86" w:rsidRPr="007B6A80">
              <w:rPr>
                <w:rFonts w:ascii="Arial" w:hAnsi="Arial" w:cs="Arial"/>
                <w:bCs/>
              </w:rPr>
              <w:t>a</w:t>
            </w:r>
            <w:r w:rsidRPr="007B6A80">
              <w:rPr>
                <w:rFonts w:ascii="Arial" w:hAnsi="Arial" w:cs="Arial"/>
                <w:bCs/>
              </w:rPr>
              <w:t>lla.</w:t>
            </w:r>
          </w:p>
          <w:p w14:paraId="292570DE" w14:textId="604034E2" w:rsidR="0011118E" w:rsidRPr="007B6A80" w:rsidRDefault="0011118E" w:rsidP="007B6A80">
            <w:pPr>
              <w:spacing w:after="200" w:line="360" w:lineRule="auto"/>
              <w:jc w:val="both"/>
              <w:rPr>
                <w:rFonts w:ascii="Arial" w:hAnsi="Arial" w:cs="Arial"/>
                <w:bCs/>
              </w:rPr>
            </w:pPr>
            <w:r w:rsidRPr="007B6A80">
              <w:rPr>
                <w:rFonts w:ascii="Arial" w:hAnsi="Arial" w:cs="Arial"/>
                <w:bCs/>
              </w:rPr>
              <w:t xml:space="preserve">A further thank you is sent to the Neath Port Talbot Panthers Mixed Ability Rugby Team for their participation in my questionnaires and Callum Jones (Assistant Head Coach) for his time to complete my interview with him about the experiences he has </w:t>
            </w:r>
            <w:r w:rsidR="00D32D30" w:rsidRPr="007B6A80">
              <w:rPr>
                <w:rFonts w:ascii="Arial" w:hAnsi="Arial" w:cs="Arial"/>
                <w:bCs/>
              </w:rPr>
              <w:t>gained</w:t>
            </w:r>
            <w:r w:rsidRPr="007B6A80">
              <w:rPr>
                <w:rFonts w:ascii="Arial" w:hAnsi="Arial" w:cs="Arial"/>
                <w:bCs/>
              </w:rPr>
              <w:t xml:space="preserve"> from volunteering in the Panthers coaching set up.</w:t>
            </w:r>
          </w:p>
          <w:p w14:paraId="52C8C158" w14:textId="77777777" w:rsidR="0004394D" w:rsidRDefault="0004394D" w:rsidP="0004394D">
            <w:pPr>
              <w:spacing w:after="200" w:line="360" w:lineRule="auto"/>
              <w:rPr>
                <w:rFonts w:ascii="Arial" w:hAnsi="Arial" w:cs="Arial"/>
                <w:b/>
              </w:rPr>
            </w:pPr>
          </w:p>
          <w:p w14:paraId="41D3AC4C" w14:textId="77777777" w:rsidR="0004394D" w:rsidRDefault="0004394D" w:rsidP="0004394D">
            <w:pPr>
              <w:spacing w:after="200" w:line="360" w:lineRule="auto"/>
              <w:jc w:val="center"/>
              <w:rPr>
                <w:rFonts w:ascii="Arial" w:hAnsi="Arial" w:cs="Arial"/>
                <w:b/>
              </w:rPr>
            </w:pPr>
            <w:r>
              <w:rPr>
                <w:rFonts w:ascii="Arial" w:hAnsi="Arial" w:cs="Arial"/>
                <w:b/>
              </w:rPr>
              <w:t xml:space="preserve">Thank you </w:t>
            </w:r>
            <w:r w:rsidR="00CD4A70">
              <w:rPr>
                <w:rFonts w:ascii="Arial" w:hAnsi="Arial" w:cs="Arial"/>
                <w:b/>
              </w:rPr>
              <w:t>a</w:t>
            </w:r>
            <w:r>
              <w:rPr>
                <w:rFonts w:ascii="Arial" w:hAnsi="Arial" w:cs="Arial"/>
                <w:b/>
              </w:rPr>
              <w:t>ll!</w:t>
            </w:r>
          </w:p>
          <w:p w14:paraId="576FDF33" w14:textId="77777777" w:rsidR="007A164E" w:rsidRDefault="007A164E" w:rsidP="0004394D">
            <w:pPr>
              <w:spacing w:after="200" w:line="360" w:lineRule="auto"/>
              <w:jc w:val="center"/>
              <w:rPr>
                <w:rFonts w:ascii="Arial" w:hAnsi="Arial" w:cs="Arial"/>
                <w:b/>
              </w:rPr>
            </w:pPr>
          </w:p>
          <w:p w14:paraId="1B694872" w14:textId="77777777" w:rsidR="007A164E" w:rsidRDefault="007A164E" w:rsidP="0004394D">
            <w:pPr>
              <w:spacing w:after="200" w:line="360" w:lineRule="auto"/>
              <w:jc w:val="center"/>
              <w:rPr>
                <w:rFonts w:ascii="Arial" w:hAnsi="Arial" w:cs="Arial"/>
                <w:b/>
              </w:rPr>
            </w:pPr>
          </w:p>
          <w:p w14:paraId="58822C80" w14:textId="77777777" w:rsidR="007A164E" w:rsidRDefault="007A164E" w:rsidP="0004394D">
            <w:pPr>
              <w:spacing w:after="200" w:line="360" w:lineRule="auto"/>
              <w:jc w:val="center"/>
              <w:rPr>
                <w:rFonts w:ascii="Arial" w:hAnsi="Arial" w:cs="Arial"/>
                <w:b/>
              </w:rPr>
            </w:pPr>
          </w:p>
          <w:p w14:paraId="238C100E" w14:textId="77777777" w:rsidR="007A164E" w:rsidRDefault="007A164E" w:rsidP="0004394D">
            <w:pPr>
              <w:spacing w:after="200" w:line="360" w:lineRule="auto"/>
              <w:jc w:val="center"/>
              <w:rPr>
                <w:rFonts w:ascii="Arial" w:hAnsi="Arial" w:cs="Arial"/>
                <w:b/>
              </w:rPr>
            </w:pPr>
          </w:p>
          <w:p w14:paraId="23FEABFE" w14:textId="14F203E4" w:rsidR="007A164E" w:rsidRDefault="007A164E" w:rsidP="0004394D">
            <w:pPr>
              <w:spacing w:after="200" w:line="360" w:lineRule="auto"/>
              <w:jc w:val="center"/>
              <w:rPr>
                <w:rFonts w:ascii="Arial" w:hAnsi="Arial" w:cs="Arial"/>
                <w:b/>
                <w:sz w:val="22"/>
                <w:szCs w:val="22"/>
              </w:rPr>
            </w:pPr>
          </w:p>
        </w:tc>
      </w:tr>
      <w:tr w:rsidR="0023752D" w14:paraId="5D59F73B" w14:textId="77777777" w:rsidTr="00F2131B">
        <w:trPr>
          <w:trHeight w:val="11309"/>
        </w:trPr>
        <w:tc>
          <w:tcPr>
            <w:tcW w:w="9511" w:type="dxa"/>
          </w:tcPr>
          <w:p w14:paraId="0744AC03" w14:textId="09866B1A" w:rsidR="0004394D" w:rsidRPr="00AC5BA2" w:rsidRDefault="0004394D" w:rsidP="007B6A80">
            <w:pPr>
              <w:pStyle w:val="Heading1"/>
              <w:numPr>
                <w:ilvl w:val="0"/>
                <w:numId w:val="11"/>
              </w:numPr>
              <w:outlineLvl w:val="0"/>
              <w:rPr>
                <w:b/>
                <w:bCs/>
                <w:color w:val="auto"/>
                <w:u w:val="single"/>
              </w:rPr>
            </w:pPr>
            <w:r w:rsidRPr="00AC5BA2">
              <w:rPr>
                <w:b/>
                <w:bCs/>
                <w:color w:val="auto"/>
                <w:u w:val="single"/>
              </w:rPr>
              <w:lastRenderedPageBreak/>
              <w:t>Abstract</w:t>
            </w:r>
          </w:p>
          <w:p w14:paraId="03A34C8D" w14:textId="77777777" w:rsidR="0004394D" w:rsidRPr="0004394D" w:rsidRDefault="0004394D" w:rsidP="0004394D">
            <w:pPr>
              <w:rPr>
                <w:lang w:val="en-US" w:eastAsia="en-US"/>
              </w:rPr>
            </w:pPr>
          </w:p>
          <w:p w14:paraId="0730E5A1" w14:textId="3335531E" w:rsidR="0023752D" w:rsidRPr="007B6A80" w:rsidRDefault="000B2306" w:rsidP="007B6A80">
            <w:pPr>
              <w:spacing w:after="200" w:line="360" w:lineRule="auto"/>
              <w:jc w:val="both"/>
              <w:rPr>
                <w:rFonts w:ascii="Arial" w:hAnsi="Arial" w:cs="Arial"/>
                <w:bCs/>
              </w:rPr>
            </w:pPr>
            <w:r w:rsidRPr="007B6A80">
              <w:rPr>
                <w:rFonts w:ascii="Arial" w:hAnsi="Arial" w:cs="Arial"/>
                <w:bCs/>
              </w:rPr>
              <w:t xml:space="preserve">The UK Government implemented a 24-hour curfew in March 2020 due to the global outbreak of COVID-19 (coronavirus). UWTSD took steps to support students remotely with continued online supervision. However, many National Governing Bodies (NGB’s), Sports Teams, Schools and Community Clubs closed during this period which meant that data collection became more challenging. The only piece of data which </w:t>
            </w:r>
            <w:r w:rsidR="007C5A86" w:rsidRPr="007B6A80">
              <w:rPr>
                <w:rFonts w:ascii="Arial" w:hAnsi="Arial" w:cs="Arial"/>
                <w:bCs/>
              </w:rPr>
              <w:t>I found</w:t>
            </w:r>
            <w:r w:rsidRPr="007B6A80">
              <w:rPr>
                <w:rFonts w:ascii="Arial" w:hAnsi="Arial" w:cs="Arial"/>
                <w:bCs/>
              </w:rPr>
              <w:t xml:space="preserve"> more difficult was the </w:t>
            </w:r>
            <w:r w:rsidR="00E4366C" w:rsidRPr="007B6A80">
              <w:rPr>
                <w:rFonts w:ascii="Arial" w:hAnsi="Arial" w:cs="Arial"/>
                <w:bCs/>
              </w:rPr>
              <w:t xml:space="preserve">interview with </w:t>
            </w:r>
            <w:r w:rsidR="007C5A86" w:rsidRPr="007B6A80">
              <w:rPr>
                <w:rFonts w:ascii="Arial" w:hAnsi="Arial" w:cs="Arial"/>
                <w:bCs/>
              </w:rPr>
              <w:t xml:space="preserve">DSW Officer, </w:t>
            </w:r>
            <w:r w:rsidR="00E4366C" w:rsidRPr="007B6A80">
              <w:rPr>
                <w:rFonts w:ascii="Arial" w:hAnsi="Arial" w:cs="Arial"/>
                <w:bCs/>
              </w:rPr>
              <w:t xml:space="preserve">Michelle Lewis. </w:t>
            </w:r>
            <w:r w:rsidR="007C5A86" w:rsidRPr="007B6A80">
              <w:rPr>
                <w:rFonts w:ascii="Arial" w:hAnsi="Arial" w:cs="Arial"/>
                <w:bCs/>
              </w:rPr>
              <w:t>This was d</w:t>
            </w:r>
            <w:r w:rsidR="00E4366C" w:rsidRPr="007B6A80">
              <w:rPr>
                <w:rFonts w:ascii="Arial" w:hAnsi="Arial" w:cs="Arial"/>
                <w:bCs/>
              </w:rPr>
              <w:t xml:space="preserve">ue to </w:t>
            </w:r>
            <w:r w:rsidR="007C5A86" w:rsidRPr="007B6A80">
              <w:rPr>
                <w:rFonts w:ascii="Arial" w:hAnsi="Arial" w:cs="Arial"/>
                <w:bCs/>
              </w:rPr>
              <w:t>her being 8 months pregnant and</w:t>
            </w:r>
            <w:r w:rsidR="00E4366C" w:rsidRPr="007B6A80">
              <w:rPr>
                <w:rFonts w:ascii="Arial" w:hAnsi="Arial" w:cs="Arial"/>
                <w:bCs/>
              </w:rPr>
              <w:t xml:space="preserve"> being one of the people on the high-risk list, the interview had to be done over the phone to keep her safe (Gov.uk, 2020).</w:t>
            </w:r>
          </w:p>
          <w:p w14:paraId="0957DACB" w14:textId="0B4EE653" w:rsidR="0004394D" w:rsidRPr="007B6A80" w:rsidRDefault="0004394D" w:rsidP="007B6A80">
            <w:pPr>
              <w:spacing w:after="200" w:line="360" w:lineRule="auto"/>
              <w:jc w:val="both"/>
              <w:rPr>
                <w:rFonts w:ascii="Arial" w:hAnsi="Arial" w:cs="Arial"/>
                <w:bCs/>
              </w:rPr>
            </w:pPr>
            <w:r w:rsidRPr="007B6A80">
              <w:rPr>
                <w:rFonts w:ascii="Arial" w:hAnsi="Arial" w:cs="Arial"/>
                <w:bCs/>
              </w:rPr>
              <w:t>The following research project develop</w:t>
            </w:r>
            <w:r w:rsidR="007C5A86" w:rsidRPr="007B6A80">
              <w:rPr>
                <w:rFonts w:ascii="Arial" w:hAnsi="Arial" w:cs="Arial"/>
                <w:bCs/>
              </w:rPr>
              <w:t>ed</w:t>
            </w:r>
            <w:r w:rsidRPr="007B6A80">
              <w:rPr>
                <w:rFonts w:ascii="Arial" w:hAnsi="Arial" w:cs="Arial"/>
                <w:bCs/>
              </w:rPr>
              <w:t xml:space="preserve"> an understanding of </w:t>
            </w:r>
            <w:r w:rsidR="007C5A86" w:rsidRPr="007B6A80">
              <w:rPr>
                <w:rFonts w:ascii="Arial" w:hAnsi="Arial" w:cs="Arial"/>
                <w:bCs/>
              </w:rPr>
              <w:t xml:space="preserve">the </w:t>
            </w:r>
            <w:r w:rsidRPr="007B6A80">
              <w:rPr>
                <w:rFonts w:ascii="Arial" w:hAnsi="Arial" w:cs="Arial"/>
                <w:bCs/>
              </w:rPr>
              <w:t>barrier</w:t>
            </w:r>
            <w:r w:rsidR="007C5A86" w:rsidRPr="007B6A80">
              <w:rPr>
                <w:rFonts w:ascii="Arial" w:hAnsi="Arial" w:cs="Arial"/>
                <w:bCs/>
              </w:rPr>
              <w:t>s</w:t>
            </w:r>
            <w:r w:rsidRPr="007B6A80">
              <w:rPr>
                <w:rFonts w:ascii="Arial" w:hAnsi="Arial" w:cs="Arial"/>
                <w:bCs/>
              </w:rPr>
              <w:t xml:space="preserve"> that prevent or reduce the participation rates in physical activity in sport, for a person with a disability. It also </w:t>
            </w:r>
            <w:r w:rsidR="001E6EAB" w:rsidRPr="007B6A80">
              <w:rPr>
                <w:rFonts w:ascii="Arial" w:hAnsi="Arial" w:cs="Arial"/>
                <w:bCs/>
              </w:rPr>
              <w:t>show</w:t>
            </w:r>
            <w:r w:rsidR="007C5A86" w:rsidRPr="007B6A80">
              <w:rPr>
                <w:rFonts w:ascii="Arial" w:hAnsi="Arial" w:cs="Arial"/>
                <w:bCs/>
              </w:rPr>
              <w:t>s</w:t>
            </w:r>
            <w:r w:rsidR="001E6EAB" w:rsidRPr="007B6A80">
              <w:rPr>
                <w:rFonts w:ascii="Arial" w:hAnsi="Arial" w:cs="Arial"/>
                <w:bCs/>
              </w:rPr>
              <w:t xml:space="preserve"> potential health benefits from participating in the physical activity for someone with a disability, affecting both mental and physical well-being.</w:t>
            </w:r>
            <w:r w:rsidR="000732F4" w:rsidRPr="007B6A80">
              <w:rPr>
                <w:rFonts w:ascii="Arial" w:hAnsi="Arial" w:cs="Arial"/>
                <w:bCs/>
              </w:rPr>
              <w:t xml:space="preserve"> I </w:t>
            </w:r>
            <w:r w:rsidR="007C5A86" w:rsidRPr="007B6A80">
              <w:rPr>
                <w:rFonts w:ascii="Arial" w:hAnsi="Arial" w:cs="Arial"/>
                <w:bCs/>
              </w:rPr>
              <w:t>completed</w:t>
            </w:r>
            <w:r w:rsidR="000732F4" w:rsidRPr="007B6A80">
              <w:rPr>
                <w:rFonts w:ascii="Arial" w:hAnsi="Arial" w:cs="Arial"/>
                <w:bCs/>
              </w:rPr>
              <w:t xml:space="preserve"> my research through 3 different organisations to vary the results and improve the validity of the research. </w:t>
            </w:r>
            <w:r w:rsidR="00D02B70" w:rsidRPr="007B6A80">
              <w:rPr>
                <w:rFonts w:ascii="Arial" w:hAnsi="Arial" w:cs="Arial"/>
                <w:bCs/>
              </w:rPr>
              <w:t>Research w</w:t>
            </w:r>
            <w:r w:rsidR="007C5A86" w:rsidRPr="007B6A80">
              <w:rPr>
                <w:rFonts w:ascii="Arial" w:hAnsi="Arial" w:cs="Arial"/>
                <w:bCs/>
              </w:rPr>
              <w:t>as</w:t>
            </w:r>
            <w:r w:rsidR="00D02B70" w:rsidRPr="007B6A80">
              <w:rPr>
                <w:rFonts w:ascii="Arial" w:hAnsi="Arial" w:cs="Arial"/>
                <w:bCs/>
              </w:rPr>
              <w:t xml:space="preserve"> carried out with Ysgol Bae Baglan Special Educational Needs </w:t>
            </w:r>
            <w:r w:rsidR="003E7191" w:rsidRPr="007B6A80">
              <w:rPr>
                <w:rFonts w:ascii="Arial" w:hAnsi="Arial" w:cs="Arial"/>
                <w:bCs/>
              </w:rPr>
              <w:t xml:space="preserve">Unit, in a school environment, Neath Port Talbot Panther, which is an inclusive rugby team, and the Festival of Sport Club, which is </w:t>
            </w:r>
            <w:r w:rsidR="00F82D4F" w:rsidRPr="007B6A80">
              <w:rPr>
                <w:rFonts w:ascii="Arial" w:hAnsi="Arial" w:cs="Arial"/>
                <w:bCs/>
              </w:rPr>
              <w:t xml:space="preserve">a community club for children to do a variety of sporting activities. I </w:t>
            </w:r>
            <w:r w:rsidR="00C640C3" w:rsidRPr="007B6A80">
              <w:rPr>
                <w:rFonts w:ascii="Arial" w:hAnsi="Arial" w:cs="Arial"/>
                <w:bCs/>
              </w:rPr>
              <w:t>also interview</w:t>
            </w:r>
            <w:r w:rsidR="007C5A86" w:rsidRPr="007B6A80">
              <w:rPr>
                <w:rFonts w:ascii="Arial" w:hAnsi="Arial" w:cs="Arial"/>
                <w:bCs/>
              </w:rPr>
              <w:t>ed</w:t>
            </w:r>
            <w:r w:rsidR="00C640C3" w:rsidRPr="007B6A80">
              <w:rPr>
                <w:rFonts w:ascii="Arial" w:hAnsi="Arial" w:cs="Arial"/>
                <w:bCs/>
              </w:rPr>
              <w:t xml:space="preserve"> the </w:t>
            </w:r>
            <w:r w:rsidR="007C5A86" w:rsidRPr="007B6A80">
              <w:rPr>
                <w:rFonts w:ascii="Arial" w:hAnsi="Arial" w:cs="Arial"/>
                <w:bCs/>
              </w:rPr>
              <w:t>A</w:t>
            </w:r>
            <w:r w:rsidR="00C640C3" w:rsidRPr="007B6A80">
              <w:rPr>
                <w:rFonts w:ascii="Arial" w:hAnsi="Arial" w:cs="Arial"/>
                <w:bCs/>
              </w:rPr>
              <w:t xml:space="preserve">ssistant </w:t>
            </w:r>
            <w:r w:rsidR="007C5A86" w:rsidRPr="007B6A80">
              <w:rPr>
                <w:rFonts w:ascii="Arial" w:hAnsi="Arial" w:cs="Arial"/>
                <w:bCs/>
              </w:rPr>
              <w:t>H</w:t>
            </w:r>
            <w:r w:rsidR="00C640C3" w:rsidRPr="007B6A80">
              <w:rPr>
                <w:rFonts w:ascii="Arial" w:hAnsi="Arial" w:cs="Arial"/>
                <w:bCs/>
              </w:rPr>
              <w:t xml:space="preserve">ead </w:t>
            </w:r>
            <w:r w:rsidR="007C5A86" w:rsidRPr="007B6A80">
              <w:rPr>
                <w:rFonts w:ascii="Arial" w:hAnsi="Arial" w:cs="Arial"/>
                <w:bCs/>
              </w:rPr>
              <w:t>C</w:t>
            </w:r>
            <w:r w:rsidR="00C640C3" w:rsidRPr="007B6A80">
              <w:rPr>
                <w:rFonts w:ascii="Arial" w:hAnsi="Arial" w:cs="Arial"/>
                <w:bCs/>
              </w:rPr>
              <w:t xml:space="preserve">oach of the Neath Port Talbot Panthers Mixed Ability Rugby Team and </w:t>
            </w:r>
            <w:r w:rsidR="006763A2" w:rsidRPr="007B6A80">
              <w:rPr>
                <w:rFonts w:ascii="Arial" w:hAnsi="Arial" w:cs="Arial"/>
                <w:bCs/>
              </w:rPr>
              <w:t>Michelle Lewis, who is the Disability Sport Wales Officer of Neath Port Talbot.</w:t>
            </w:r>
          </w:p>
          <w:p w14:paraId="5234DEDE" w14:textId="5043CE83" w:rsidR="007930A7" w:rsidRDefault="007930A7" w:rsidP="007B6A80">
            <w:pPr>
              <w:spacing w:after="200" w:line="360" w:lineRule="auto"/>
              <w:jc w:val="both"/>
              <w:rPr>
                <w:rFonts w:ascii="Arial" w:hAnsi="Arial" w:cs="Arial"/>
                <w:bCs/>
              </w:rPr>
            </w:pPr>
            <w:r w:rsidRPr="007B6A80">
              <w:rPr>
                <w:rFonts w:ascii="Arial" w:hAnsi="Arial" w:cs="Arial"/>
                <w:bCs/>
              </w:rPr>
              <w:t>Upon additional research, I changed the colours of the charts to black and yellow from red and green. This is because red and green are a harder to see, for someone who is colour blind</w:t>
            </w:r>
            <w:r w:rsidR="0094057C" w:rsidRPr="007B6A80">
              <w:rPr>
                <w:rFonts w:ascii="Arial" w:hAnsi="Arial" w:cs="Arial"/>
                <w:bCs/>
              </w:rPr>
              <w:t>,</w:t>
            </w:r>
            <w:r w:rsidRPr="007B6A80">
              <w:rPr>
                <w:rFonts w:ascii="Arial" w:hAnsi="Arial" w:cs="Arial"/>
                <w:bCs/>
              </w:rPr>
              <w:t xml:space="preserve"> and black and yellow are the suggested replacements to allow clearer viewing of the charts</w:t>
            </w:r>
            <w:r w:rsidR="0094057C" w:rsidRPr="007B6A80">
              <w:rPr>
                <w:rFonts w:ascii="Arial" w:hAnsi="Arial" w:cs="Arial"/>
                <w:bCs/>
              </w:rPr>
              <w:t xml:space="preserve">, with blue being the one main colour scheme because it is the clearest and purest of colours for people to recognise </w:t>
            </w:r>
            <w:r w:rsidRPr="007B6A80">
              <w:rPr>
                <w:rFonts w:ascii="Arial" w:hAnsi="Arial" w:cs="Arial"/>
                <w:bCs/>
              </w:rPr>
              <w:t>(Office for National Statistics, 2020).</w:t>
            </w:r>
          </w:p>
          <w:p w14:paraId="54564C1C" w14:textId="0DB2A3D1" w:rsidR="007A164E" w:rsidRDefault="007A164E" w:rsidP="007B6A80">
            <w:pPr>
              <w:spacing w:after="200" w:line="360" w:lineRule="auto"/>
              <w:jc w:val="both"/>
              <w:rPr>
                <w:rFonts w:ascii="Arial" w:hAnsi="Arial" w:cs="Arial"/>
                <w:bCs/>
              </w:rPr>
            </w:pPr>
          </w:p>
          <w:p w14:paraId="19435402" w14:textId="77777777" w:rsidR="007A164E" w:rsidRPr="007B6A80" w:rsidRDefault="007A164E" w:rsidP="007B6A80">
            <w:pPr>
              <w:spacing w:after="200" w:line="360" w:lineRule="auto"/>
              <w:jc w:val="both"/>
              <w:rPr>
                <w:rFonts w:ascii="Arial" w:hAnsi="Arial" w:cs="Arial"/>
                <w:bCs/>
              </w:rPr>
            </w:pPr>
          </w:p>
          <w:p w14:paraId="31D1EC10" w14:textId="04B0CE0A" w:rsidR="005F1F66" w:rsidRPr="001E6EAB" w:rsidRDefault="005F1F66" w:rsidP="005F1F66">
            <w:pPr>
              <w:spacing w:line="360" w:lineRule="auto"/>
              <w:rPr>
                <w:lang w:val="en-US" w:eastAsia="en-US"/>
              </w:rPr>
            </w:pPr>
          </w:p>
        </w:tc>
      </w:tr>
    </w:tbl>
    <w:p w14:paraId="5F6E6EF8" w14:textId="77777777" w:rsidR="0023752D" w:rsidRDefault="0023752D">
      <w:pPr>
        <w:spacing w:after="200" w:line="276" w:lineRule="auto"/>
        <w:rPr>
          <w:rFonts w:ascii="Arial" w:hAnsi="Arial" w:cs="Arial"/>
          <w:b/>
          <w:sz w:val="22"/>
          <w:szCs w:val="22"/>
        </w:rPr>
      </w:pPr>
    </w:p>
    <w:tbl>
      <w:tblPr>
        <w:tblStyle w:val="TableGrid"/>
        <w:tblpPr w:leftFromText="180" w:rightFromText="180" w:vertAnchor="text" w:horzAnchor="margin" w:tblpY="26"/>
        <w:tblW w:w="9511" w:type="dxa"/>
        <w:tblLook w:val="04A0" w:firstRow="1" w:lastRow="0" w:firstColumn="1" w:lastColumn="0" w:noHBand="0" w:noVBand="1"/>
      </w:tblPr>
      <w:tblGrid>
        <w:gridCol w:w="9511"/>
      </w:tblGrid>
      <w:tr w:rsidR="00723232" w14:paraId="62BE4F40" w14:textId="77777777" w:rsidTr="00723232">
        <w:trPr>
          <w:trHeight w:val="11309"/>
        </w:trPr>
        <w:tc>
          <w:tcPr>
            <w:tcW w:w="9511" w:type="dxa"/>
          </w:tcPr>
          <w:p w14:paraId="46C0E328" w14:textId="05FE8488" w:rsidR="00723232" w:rsidRPr="00B07323" w:rsidRDefault="00723232" w:rsidP="007B6A80">
            <w:pPr>
              <w:pStyle w:val="Heading1"/>
              <w:numPr>
                <w:ilvl w:val="0"/>
                <w:numId w:val="11"/>
              </w:numPr>
              <w:outlineLvl w:val="0"/>
              <w:rPr>
                <w:b/>
                <w:bCs/>
                <w:color w:val="auto"/>
                <w:sz w:val="44"/>
                <w:szCs w:val="44"/>
              </w:rPr>
            </w:pPr>
            <w:r w:rsidRPr="00151A7A">
              <w:rPr>
                <w:b/>
                <w:bCs/>
                <w:color w:val="auto"/>
                <w:sz w:val="44"/>
                <w:szCs w:val="44"/>
                <w:u w:val="single"/>
              </w:rPr>
              <w:lastRenderedPageBreak/>
              <w:t>Table of Contents</w:t>
            </w:r>
            <w:r w:rsidR="00B07323">
              <w:rPr>
                <w:b/>
                <w:bCs/>
                <w:color w:val="auto"/>
                <w:sz w:val="44"/>
                <w:szCs w:val="44"/>
                <w:u w:val="single"/>
              </w:rPr>
              <w:t xml:space="preserve"> </w:t>
            </w:r>
            <w:r w:rsidR="00B07323">
              <w:rPr>
                <w:b/>
                <w:bCs/>
                <w:color w:val="auto"/>
                <w:sz w:val="44"/>
                <w:szCs w:val="44"/>
              </w:rPr>
              <w:t xml:space="preserve">                             </w:t>
            </w:r>
            <w:r w:rsidR="00B07323" w:rsidRPr="00B07323">
              <w:rPr>
                <w:b/>
                <w:bCs/>
                <w:color w:val="auto"/>
                <w:sz w:val="28"/>
                <w:szCs w:val="28"/>
                <w:u w:val="single"/>
              </w:rPr>
              <w:t>Page Number</w:t>
            </w:r>
          </w:p>
          <w:p w14:paraId="5FCCDA4A" w14:textId="0FD9D12F" w:rsidR="00737F26" w:rsidRPr="007B6A80" w:rsidRDefault="00D32D30" w:rsidP="007B6A80">
            <w:pPr>
              <w:pStyle w:val="ListParagraph"/>
              <w:numPr>
                <w:ilvl w:val="0"/>
                <w:numId w:val="12"/>
              </w:numPr>
              <w:spacing w:after="200" w:line="360" w:lineRule="auto"/>
              <w:rPr>
                <w:rFonts w:ascii="Arial" w:hAnsi="Arial" w:cs="Arial"/>
                <w:b/>
                <w:sz w:val="32"/>
                <w:szCs w:val="32"/>
              </w:rPr>
            </w:pPr>
            <w:r w:rsidRPr="007B6A80">
              <w:rPr>
                <w:rFonts w:ascii="Arial" w:hAnsi="Arial" w:cs="Arial"/>
                <w:b/>
                <w:sz w:val="32"/>
                <w:szCs w:val="32"/>
              </w:rPr>
              <w:t>Declaration</w:t>
            </w:r>
            <w:r w:rsidR="00D91E27" w:rsidRPr="007B6A80">
              <w:rPr>
                <w:rFonts w:ascii="Arial" w:hAnsi="Arial" w:cs="Arial"/>
                <w:b/>
                <w:sz w:val="32"/>
                <w:szCs w:val="32"/>
              </w:rPr>
              <w:t>…………………………………………</w:t>
            </w:r>
            <w:proofErr w:type="gramStart"/>
            <w:r w:rsidR="00D91E27" w:rsidRPr="007B6A80">
              <w:rPr>
                <w:rFonts w:ascii="Arial" w:hAnsi="Arial" w:cs="Arial"/>
                <w:b/>
                <w:sz w:val="32"/>
                <w:szCs w:val="32"/>
              </w:rPr>
              <w:t>…..</w:t>
            </w:r>
            <w:proofErr w:type="gramEnd"/>
            <w:r w:rsidR="00D06CB5">
              <w:rPr>
                <w:rFonts w:ascii="Arial" w:hAnsi="Arial" w:cs="Arial"/>
                <w:b/>
                <w:sz w:val="32"/>
                <w:szCs w:val="32"/>
              </w:rPr>
              <w:t xml:space="preserve"> </w:t>
            </w:r>
            <w:r w:rsidR="00D91E27" w:rsidRPr="007B6A80">
              <w:rPr>
                <w:rFonts w:ascii="Arial" w:hAnsi="Arial" w:cs="Arial"/>
                <w:b/>
                <w:sz w:val="32"/>
                <w:szCs w:val="32"/>
              </w:rPr>
              <w:t>1</w:t>
            </w:r>
          </w:p>
          <w:p w14:paraId="6A1EC4B2" w14:textId="52311E79" w:rsidR="00D32D30" w:rsidRDefault="00D32D30" w:rsidP="007B6A80">
            <w:pPr>
              <w:pStyle w:val="ListParagraph"/>
              <w:numPr>
                <w:ilvl w:val="0"/>
                <w:numId w:val="12"/>
              </w:numPr>
              <w:spacing w:after="200" w:line="360" w:lineRule="auto"/>
              <w:rPr>
                <w:rFonts w:ascii="Arial" w:hAnsi="Arial" w:cs="Arial"/>
                <w:b/>
                <w:sz w:val="32"/>
                <w:szCs w:val="32"/>
              </w:rPr>
            </w:pPr>
            <w:r>
              <w:rPr>
                <w:rFonts w:ascii="Arial" w:hAnsi="Arial" w:cs="Arial"/>
                <w:b/>
                <w:sz w:val="32"/>
                <w:szCs w:val="32"/>
              </w:rPr>
              <w:t>Acknowledgements</w:t>
            </w:r>
            <w:r w:rsidR="00D91E27">
              <w:rPr>
                <w:rFonts w:ascii="Arial" w:hAnsi="Arial" w:cs="Arial"/>
                <w:b/>
                <w:sz w:val="32"/>
                <w:szCs w:val="32"/>
              </w:rPr>
              <w:t>………………………………</w:t>
            </w:r>
            <w:proofErr w:type="gramStart"/>
            <w:r w:rsidR="00D91E27">
              <w:rPr>
                <w:rFonts w:ascii="Arial" w:hAnsi="Arial" w:cs="Arial"/>
                <w:b/>
                <w:sz w:val="32"/>
                <w:szCs w:val="32"/>
              </w:rPr>
              <w:t>…..</w:t>
            </w:r>
            <w:proofErr w:type="gramEnd"/>
            <w:r w:rsidR="00D06CB5">
              <w:rPr>
                <w:rFonts w:ascii="Arial" w:hAnsi="Arial" w:cs="Arial"/>
                <w:b/>
                <w:sz w:val="32"/>
                <w:szCs w:val="32"/>
              </w:rPr>
              <w:t xml:space="preserve"> </w:t>
            </w:r>
            <w:r w:rsidR="00D91E27">
              <w:rPr>
                <w:rFonts w:ascii="Arial" w:hAnsi="Arial" w:cs="Arial"/>
                <w:b/>
                <w:sz w:val="32"/>
                <w:szCs w:val="32"/>
              </w:rPr>
              <w:t>2</w:t>
            </w:r>
          </w:p>
          <w:p w14:paraId="617DEF4B" w14:textId="720A7752" w:rsidR="00737F26" w:rsidRDefault="00D32D30" w:rsidP="007B6A80">
            <w:pPr>
              <w:pStyle w:val="ListParagraph"/>
              <w:numPr>
                <w:ilvl w:val="0"/>
                <w:numId w:val="12"/>
              </w:numPr>
              <w:spacing w:after="200" w:line="360" w:lineRule="auto"/>
              <w:rPr>
                <w:rFonts w:ascii="Arial" w:hAnsi="Arial" w:cs="Arial"/>
                <w:b/>
                <w:sz w:val="32"/>
                <w:szCs w:val="32"/>
              </w:rPr>
            </w:pPr>
            <w:r>
              <w:rPr>
                <w:rFonts w:ascii="Arial" w:hAnsi="Arial" w:cs="Arial"/>
                <w:b/>
                <w:sz w:val="32"/>
                <w:szCs w:val="32"/>
              </w:rPr>
              <w:t>Abstract</w:t>
            </w:r>
            <w:r w:rsidR="00D91E27">
              <w:rPr>
                <w:rFonts w:ascii="Arial" w:hAnsi="Arial" w:cs="Arial"/>
                <w:b/>
                <w:sz w:val="32"/>
                <w:szCs w:val="32"/>
              </w:rPr>
              <w:t>…………………………………………………</w:t>
            </w:r>
            <w:r w:rsidR="00D06CB5">
              <w:rPr>
                <w:rFonts w:ascii="Arial" w:hAnsi="Arial" w:cs="Arial"/>
                <w:b/>
                <w:sz w:val="32"/>
                <w:szCs w:val="32"/>
              </w:rPr>
              <w:t xml:space="preserve"> </w:t>
            </w:r>
            <w:r w:rsidR="00D91E27">
              <w:rPr>
                <w:rFonts w:ascii="Arial" w:hAnsi="Arial" w:cs="Arial"/>
                <w:b/>
                <w:sz w:val="32"/>
                <w:szCs w:val="32"/>
              </w:rPr>
              <w:t>3</w:t>
            </w:r>
          </w:p>
          <w:p w14:paraId="7851AF6C" w14:textId="40C65FD5" w:rsidR="00D91E27" w:rsidRDefault="00D91E27" w:rsidP="007B6A80">
            <w:pPr>
              <w:pStyle w:val="ListParagraph"/>
              <w:numPr>
                <w:ilvl w:val="0"/>
                <w:numId w:val="12"/>
              </w:numPr>
              <w:spacing w:after="200" w:line="360" w:lineRule="auto"/>
              <w:rPr>
                <w:rFonts w:ascii="Arial" w:hAnsi="Arial" w:cs="Arial"/>
                <w:b/>
                <w:sz w:val="32"/>
                <w:szCs w:val="32"/>
              </w:rPr>
            </w:pPr>
            <w:r>
              <w:rPr>
                <w:rFonts w:ascii="Arial" w:hAnsi="Arial" w:cs="Arial"/>
                <w:b/>
                <w:sz w:val="32"/>
                <w:szCs w:val="32"/>
              </w:rPr>
              <w:t>Table of Contents……………………………….…</w:t>
            </w:r>
            <w:r w:rsidR="00D06CB5">
              <w:rPr>
                <w:rFonts w:ascii="Arial" w:hAnsi="Arial" w:cs="Arial"/>
                <w:b/>
                <w:sz w:val="32"/>
                <w:szCs w:val="32"/>
              </w:rPr>
              <w:t xml:space="preserve">…. </w:t>
            </w:r>
            <w:r>
              <w:rPr>
                <w:rFonts w:ascii="Arial" w:hAnsi="Arial" w:cs="Arial"/>
                <w:b/>
                <w:sz w:val="32"/>
                <w:szCs w:val="32"/>
              </w:rPr>
              <w:t>4 - 7</w:t>
            </w:r>
          </w:p>
          <w:p w14:paraId="70D74C72" w14:textId="1ACD3943" w:rsidR="00723232" w:rsidRDefault="00723232" w:rsidP="00743A3F">
            <w:pPr>
              <w:pStyle w:val="ListParagraph"/>
              <w:numPr>
                <w:ilvl w:val="0"/>
                <w:numId w:val="12"/>
              </w:numPr>
              <w:spacing w:after="200" w:line="360" w:lineRule="auto"/>
              <w:rPr>
                <w:rFonts w:ascii="Arial" w:hAnsi="Arial" w:cs="Arial"/>
                <w:b/>
                <w:sz w:val="32"/>
                <w:szCs w:val="32"/>
              </w:rPr>
            </w:pPr>
            <w:r w:rsidRPr="00D32D30">
              <w:rPr>
                <w:rFonts w:ascii="Arial" w:hAnsi="Arial" w:cs="Arial"/>
                <w:b/>
                <w:sz w:val="32"/>
                <w:szCs w:val="32"/>
              </w:rPr>
              <w:t xml:space="preserve">List of </w:t>
            </w:r>
            <w:r w:rsidR="007C5A86">
              <w:rPr>
                <w:rFonts w:ascii="Arial" w:hAnsi="Arial" w:cs="Arial"/>
                <w:b/>
                <w:sz w:val="32"/>
                <w:szCs w:val="32"/>
              </w:rPr>
              <w:t>f</w:t>
            </w:r>
            <w:r w:rsidRPr="00D32D30">
              <w:rPr>
                <w:rFonts w:ascii="Arial" w:hAnsi="Arial" w:cs="Arial"/>
                <w:b/>
                <w:sz w:val="32"/>
                <w:szCs w:val="32"/>
              </w:rPr>
              <w:t>igures</w:t>
            </w:r>
            <w:r w:rsidR="00D91E27">
              <w:rPr>
                <w:rFonts w:ascii="Arial" w:hAnsi="Arial" w:cs="Arial"/>
                <w:b/>
                <w:sz w:val="32"/>
                <w:szCs w:val="32"/>
              </w:rPr>
              <w:t>………………</w:t>
            </w:r>
            <w:r w:rsidR="00283ECB">
              <w:rPr>
                <w:rFonts w:ascii="Arial" w:hAnsi="Arial" w:cs="Arial"/>
                <w:b/>
                <w:sz w:val="32"/>
                <w:szCs w:val="32"/>
              </w:rPr>
              <w:t>...</w:t>
            </w:r>
            <w:r w:rsidR="00D91E27">
              <w:rPr>
                <w:rFonts w:ascii="Arial" w:hAnsi="Arial" w:cs="Arial"/>
                <w:b/>
                <w:sz w:val="32"/>
                <w:szCs w:val="32"/>
              </w:rPr>
              <w:t>……………………</w:t>
            </w:r>
            <w:r w:rsidR="00D06CB5">
              <w:rPr>
                <w:rFonts w:ascii="Arial" w:hAnsi="Arial" w:cs="Arial"/>
                <w:b/>
                <w:sz w:val="32"/>
                <w:szCs w:val="32"/>
              </w:rPr>
              <w:t>….</w:t>
            </w:r>
            <w:r w:rsidR="00D91E27">
              <w:rPr>
                <w:rFonts w:ascii="Arial" w:hAnsi="Arial" w:cs="Arial"/>
                <w:b/>
                <w:sz w:val="32"/>
                <w:szCs w:val="32"/>
              </w:rPr>
              <w:t xml:space="preserve"> 8 </w:t>
            </w:r>
            <w:r w:rsidR="00283ECB">
              <w:rPr>
                <w:rFonts w:ascii="Arial" w:hAnsi="Arial" w:cs="Arial"/>
                <w:b/>
                <w:sz w:val="32"/>
                <w:szCs w:val="32"/>
              </w:rPr>
              <w:t>-</w:t>
            </w:r>
            <w:r w:rsidR="00D91E27">
              <w:rPr>
                <w:rFonts w:ascii="Arial" w:hAnsi="Arial" w:cs="Arial"/>
                <w:b/>
                <w:sz w:val="32"/>
                <w:szCs w:val="32"/>
              </w:rPr>
              <w:t xml:space="preserve"> 12</w:t>
            </w:r>
          </w:p>
          <w:p w14:paraId="6EE1EE09" w14:textId="77777777" w:rsidR="00743A3F" w:rsidRDefault="00743A3F" w:rsidP="00283ECB">
            <w:pPr>
              <w:spacing w:after="200" w:line="360" w:lineRule="auto"/>
              <w:rPr>
                <w:rFonts w:ascii="Arial" w:hAnsi="Arial" w:cs="Arial"/>
                <w:b/>
                <w:sz w:val="28"/>
                <w:szCs w:val="28"/>
                <w:u w:val="single"/>
              </w:rPr>
            </w:pPr>
          </w:p>
          <w:p w14:paraId="128CFCDC" w14:textId="6C4003E2" w:rsidR="00283ECB" w:rsidRPr="00283ECB" w:rsidRDefault="00283ECB" w:rsidP="00283ECB">
            <w:pPr>
              <w:spacing w:after="200" w:line="360" w:lineRule="auto"/>
              <w:rPr>
                <w:rFonts w:ascii="Arial" w:hAnsi="Arial" w:cs="Arial"/>
                <w:b/>
                <w:sz w:val="28"/>
                <w:szCs w:val="28"/>
                <w:u w:val="single"/>
              </w:rPr>
            </w:pPr>
            <w:r w:rsidRPr="00283ECB">
              <w:rPr>
                <w:rFonts w:ascii="Arial" w:hAnsi="Arial" w:cs="Arial"/>
                <w:b/>
                <w:sz w:val="28"/>
                <w:szCs w:val="28"/>
                <w:u w:val="single"/>
              </w:rPr>
              <w:t>Chapter 1</w:t>
            </w:r>
          </w:p>
          <w:p w14:paraId="2AA1DFCE" w14:textId="7F686B84" w:rsidR="00723232" w:rsidRPr="00743A3F" w:rsidRDefault="004C6C6C" w:rsidP="00743A3F">
            <w:pPr>
              <w:pStyle w:val="ListParagraph"/>
              <w:numPr>
                <w:ilvl w:val="0"/>
                <w:numId w:val="13"/>
              </w:numPr>
              <w:spacing w:after="200" w:line="360" w:lineRule="auto"/>
              <w:rPr>
                <w:rFonts w:ascii="Arial" w:hAnsi="Arial" w:cs="Arial"/>
                <w:b/>
                <w:sz w:val="32"/>
                <w:szCs w:val="32"/>
              </w:rPr>
            </w:pPr>
            <w:r w:rsidRPr="00743A3F">
              <w:rPr>
                <w:rFonts w:ascii="Arial" w:hAnsi="Arial" w:cs="Arial"/>
                <w:b/>
                <w:sz w:val="32"/>
                <w:szCs w:val="32"/>
              </w:rPr>
              <w:t>Introduction</w:t>
            </w:r>
            <w:r w:rsidR="00CF201A" w:rsidRPr="00743A3F">
              <w:rPr>
                <w:rFonts w:ascii="Arial" w:hAnsi="Arial" w:cs="Arial"/>
                <w:b/>
                <w:sz w:val="32"/>
                <w:szCs w:val="32"/>
              </w:rPr>
              <w:t>……………………………………………. 14</w:t>
            </w:r>
            <w:r w:rsidR="007A164E">
              <w:rPr>
                <w:rFonts w:ascii="Arial" w:hAnsi="Arial" w:cs="Arial"/>
                <w:b/>
                <w:sz w:val="32"/>
                <w:szCs w:val="32"/>
              </w:rPr>
              <w:t xml:space="preserve"> - 15</w:t>
            </w:r>
          </w:p>
          <w:p w14:paraId="7586BCAC" w14:textId="142A4DEE" w:rsidR="00D06CB5" w:rsidRPr="007A164E" w:rsidRDefault="00D06CB5" w:rsidP="00743A3F">
            <w:pPr>
              <w:pStyle w:val="ListParagraph"/>
              <w:numPr>
                <w:ilvl w:val="1"/>
                <w:numId w:val="13"/>
              </w:numPr>
              <w:spacing w:after="200" w:line="360" w:lineRule="auto"/>
              <w:rPr>
                <w:rFonts w:ascii="Arial" w:hAnsi="Arial" w:cs="Arial"/>
                <w:b/>
                <w:sz w:val="28"/>
                <w:szCs w:val="28"/>
              </w:rPr>
            </w:pPr>
            <w:r w:rsidRPr="007A164E">
              <w:rPr>
                <w:rFonts w:ascii="Arial" w:hAnsi="Arial" w:cs="Arial"/>
                <w:b/>
                <w:sz w:val="28"/>
                <w:szCs w:val="28"/>
              </w:rPr>
              <w:t>Aims……………………………………………</w:t>
            </w:r>
            <w:r w:rsidR="007A164E">
              <w:rPr>
                <w:rFonts w:ascii="Arial" w:hAnsi="Arial" w:cs="Arial"/>
                <w:b/>
                <w:sz w:val="28"/>
                <w:szCs w:val="28"/>
              </w:rPr>
              <w:t>………</w:t>
            </w:r>
            <w:r w:rsidRPr="007A164E">
              <w:rPr>
                <w:rFonts w:ascii="Arial" w:hAnsi="Arial" w:cs="Arial"/>
                <w:b/>
                <w:sz w:val="28"/>
                <w:szCs w:val="28"/>
              </w:rPr>
              <w:t>……. 15</w:t>
            </w:r>
          </w:p>
          <w:p w14:paraId="68FBD8B2" w14:textId="14B2463A" w:rsidR="00D06CB5" w:rsidRPr="007A164E" w:rsidRDefault="00D06CB5" w:rsidP="00743A3F">
            <w:pPr>
              <w:pStyle w:val="ListParagraph"/>
              <w:numPr>
                <w:ilvl w:val="1"/>
                <w:numId w:val="13"/>
              </w:numPr>
              <w:spacing w:after="200" w:line="360" w:lineRule="auto"/>
              <w:rPr>
                <w:rFonts w:ascii="Arial" w:hAnsi="Arial" w:cs="Arial"/>
                <w:b/>
                <w:sz w:val="28"/>
                <w:szCs w:val="28"/>
              </w:rPr>
            </w:pPr>
            <w:r w:rsidRPr="007A164E">
              <w:rPr>
                <w:rFonts w:ascii="Arial" w:hAnsi="Arial" w:cs="Arial"/>
                <w:b/>
                <w:sz w:val="28"/>
                <w:szCs w:val="28"/>
              </w:rPr>
              <w:t>Objectives………………………………</w:t>
            </w:r>
            <w:r w:rsidR="007A164E">
              <w:rPr>
                <w:rFonts w:ascii="Arial" w:hAnsi="Arial" w:cs="Arial"/>
                <w:b/>
                <w:sz w:val="28"/>
                <w:szCs w:val="28"/>
              </w:rPr>
              <w:t>………</w:t>
            </w:r>
            <w:r w:rsidRPr="007A164E">
              <w:rPr>
                <w:rFonts w:ascii="Arial" w:hAnsi="Arial" w:cs="Arial"/>
                <w:b/>
                <w:sz w:val="28"/>
                <w:szCs w:val="28"/>
              </w:rPr>
              <w:t>…………</w:t>
            </w:r>
            <w:r w:rsidR="00283ECB" w:rsidRPr="007A164E">
              <w:rPr>
                <w:rFonts w:ascii="Arial" w:hAnsi="Arial" w:cs="Arial"/>
                <w:b/>
                <w:sz w:val="28"/>
                <w:szCs w:val="28"/>
              </w:rPr>
              <w:t xml:space="preserve">... </w:t>
            </w:r>
            <w:r w:rsidRPr="007A164E">
              <w:rPr>
                <w:rFonts w:ascii="Arial" w:hAnsi="Arial" w:cs="Arial"/>
                <w:b/>
                <w:sz w:val="28"/>
                <w:szCs w:val="28"/>
              </w:rPr>
              <w:t>15</w:t>
            </w:r>
          </w:p>
          <w:p w14:paraId="52905BD0" w14:textId="77777777" w:rsidR="00D32D30" w:rsidRPr="00D32D30" w:rsidRDefault="00D32D30" w:rsidP="00737F26">
            <w:pPr>
              <w:pStyle w:val="ListParagraph"/>
              <w:spacing w:after="200" w:line="360" w:lineRule="auto"/>
              <w:rPr>
                <w:rFonts w:ascii="Arial" w:hAnsi="Arial" w:cs="Arial"/>
                <w:b/>
                <w:sz w:val="32"/>
                <w:szCs w:val="32"/>
              </w:rPr>
            </w:pPr>
          </w:p>
          <w:p w14:paraId="7DEC70D1" w14:textId="13590337" w:rsidR="00400EE4" w:rsidRPr="00400EE4" w:rsidRDefault="00400EE4" w:rsidP="00737F26">
            <w:pPr>
              <w:spacing w:after="200" w:line="360" w:lineRule="auto"/>
              <w:rPr>
                <w:rFonts w:ascii="Arial" w:hAnsi="Arial" w:cs="Arial"/>
                <w:b/>
                <w:sz w:val="28"/>
                <w:szCs w:val="28"/>
                <w:u w:val="single"/>
              </w:rPr>
            </w:pPr>
            <w:r w:rsidRPr="00400EE4">
              <w:rPr>
                <w:rFonts w:ascii="Arial" w:hAnsi="Arial" w:cs="Arial"/>
                <w:b/>
                <w:sz w:val="28"/>
                <w:szCs w:val="28"/>
                <w:u w:val="single"/>
              </w:rPr>
              <w:t xml:space="preserve">Chapter </w:t>
            </w:r>
            <w:r w:rsidR="00283ECB">
              <w:rPr>
                <w:rFonts w:ascii="Arial" w:hAnsi="Arial" w:cs="Arial"/>
                <w:b/>
                <w:sz w:val="28"/>
                <w:szCs w:val="28"/>
                <w:u w:val="single"/>
              </w:rPr>
              <w:t>2</w:t>
            </w:r>
          </w:p>
          <w:p w14:paraId="004452CF" w14:textId="3262091D" w:rsidR="00723232" w:rsidRPr="00A9683E" w:rsidRDefault="00723232" w:rsidP="00743A3F">
            <w:pPr>
              <w:pStyle w:val="ListParagraph"/>
              <w:numPr>
                <w:ilvl w:val="0"/>
                <w:numId w:val="13"/>
              </w:numPr>
              <w:spacing w:after="200" w:line="360" w:lineRule="auto"/>
              <w:rPr>
                <w:rFonts w:ascii="Arial" w:hAnsi="Arial" w:cs="Arial"/>
                <w:b/>
                <w:sz w:val="36"/>
                <w:szCs w:val="36"/>
              </w:rPr>
            </w:pPr>
            <w:r w:rsidRPr="00A9683E">
              <w:rPr>
                <w:rFonts w:ascii="Arial" w:hAnsi="Arial" w:cs="Arial"/>
                <w:b/>
                <w:sz w:val="32"/>
                <w:szCs w:val="32"/>
              </w:rPr>
              <w:t>Literature Review</w:t>
            </w:r>
            <w:r w:rsidR="00CF201A">
              <w:rPr>
                <w:rFonts w:ascii="Arial" w:hAnsi="Arial" w:cs="Arial"/>
                <w:b/>
                <w:sz w:val="32"/>
                <w:szCs w:val="32"/>
              </w:rPr>
              <w:t>………………………………</w:t>
            </w:r>
            <w:proofErr w:type="gramStart"/>
            <w:r w:rsidR="00CF201A">
              <w:rPr>
                <w:rFonts w:ascii="Arial" w:hAnsi="Arial" w:cs="Arial"/>
                <w:b/>
                <w:sz w:val="32"/>
                <w:szCs w:val="32"/>
              </w:rPr>
              <w:t>…..</w:t>
            </w:r>
            <w:proofErr w:type="gramEnd"/>
            <w:r w:rsidR="00CF201A">
              <w:rPr>
                <w:rFonts w:ascii="Arial" w:hAnsi="Arial" w:cs="Arial"/>
                <w:b/>
                <w:sz w:val="32"/>
                <w:szCs w:val="32"/>
              </w:rPr>
              <w:t>…</w:t>
            </w:r>
            <w:r w:rsidR="00743A3F">
              <w:rPr>
                <w:rFonts w:ascii="Arial" w:hAnsi="Arial" w:cs="Arial"/>
                <w:b/>
                <w:sz w:val="32"/>
                <w:szCs w:val="32"/>
              </w:rPr>
              <w:t>….</w:t>
            </w:r>
            <w:r w:rsidR="00CF201A">
              <w:rPr>
                <w:rFonts w:ascii="Arial" w:hAnsi="Arial" w:cs="Arial"/>
                <w:b/>
                <w:sz w:val="32"/>
                <w:szCs w:val="32"/>
              </w:rPr>
              <w:t xml:space="preserve"> 1</w:t>
            </w:r>
            <w:r w:rsidR="007A164E">
              <w:rPr>
                <w:rFonts w:ascii="Arial" w:hAnsi="Arial" w:cs="Arial"/>
                <w:b/>
                <w:sz w:val="32"/>
                <w:szCs w:val="32"/>
              </w:rPr>
              <w:t>7</w:t>
            </w:r>
          </w:p>
          <w:p w14:paraId="433E0C11" w14:textId="24F9E8D3" w:rsidR="00400EE4" w:rsidRPr="00A9683E" w:rsidRDefault="00400EE4" w:rsidP="00743A3F">
            <w:pPr>
              <w:pStyle w:val="ListParagraph"/>
              <w:numPr>
                <w:ilvl w:val="1"/>
                <w:numId w:val="13"/>
              </w:numPr>
              <w:spacing w:after="200" w:line="360" w:lineRule="auto"/>
              <w:rPr>
                <w:rFonts w:ascii="Arial" w:hAnsi="Arial" w:cs="Arial"/>
                <w:b/>
                <w:sz w:val="28"/>
                <w:szCs w:val="28"/>
              </w:rPr>
            </w:pPr>
            <w:r w:rsidRPr="00A9683E">
              <w:rPr>
                <w:rFonts w:ascii="Arial" w:hAnsi="Arial" w:cs="Arial"/>
                <w:b/>
                <w:sz w:val="28"/>
                <w:szCs w:val="28"/>
              </w:rPr>
              <w:t>Introduction</w:t>
            </w:r>
            <w:r w:rsidR="00CF201A">
              <w:rPr>
                <w:rFonts w:ascii="Arial" w:hAnsi="Arial" w:cs="Arial"/>
                <w:b/>
                <w:sz w:val="28"/>
                <w:szCs w:val="28"/>
              </w:rPr>
              <w:t>…………………………………………………</w:t>
            </w:r>
            <w:r w:rsidR="007A164E">
              <w:rPr>
                <w:rFonts w:ascii="Arial" w:hAnsi="Arial" w:cs="Arial"/>
                <w:b/>
                <w:sz w:val="28"/>
                <w:szCs w:val="28"/>
              </w:rPr>
              <w:t>.</w:t>
            </w:r>
            <w:r w:rsidR="00CF201A">
              <w:rPr>
                <w:rFonts w:ascii="Arial" w:hAnsi="Arial" w:cs="Arial"/>
                <w:b/>
                <w:sz w:val="28"/>
                <w:szCs w:val="28"/>
              </w:rPr>
              <w:t xml:space="preserve"> 1</w:t>
            </w:r>
            <w:r w:rsidR="007A164E">
              <w:rPr>
                <w:rFonts w:ascii="Arial" w:hAnsi="Arial" w:cs="Arial"/>
                <w:b/>
                <w:sz w:val="28"/>
                <w:szCs w:val="28"/>
              </w:rPr>
              <w:t>7</w:t>
            </w:r>
          </w:p>
          <w:p w14:paraId="55024620" w14:textId="5A8DD6D0" w:rsidR="00400EE4" w:rsidRDefault="00400EE4" w:rsidP="00743A3F">
            <w:pPr>
              <w:pStyle w:val="ListParagraph"/>
              <w:numPr>
                <w:ilvl w:val="1"/>
                <w:numId w:val="13"/>
              </w:numPr>
              <w:spacing w:after="200" w:line="360" w:lineRule="auto"/>
              <w:rPr>
                <w:rFonts w:ascii="Arial" w:hAnsi="Arial" w:cs="Arial"/>
                <w:b/>
                <w:sz w:val="28"/>
                <w:szCs w:val="28"/>
              </w:rPr>
            </w:pPr>
            <w:r w:rsidRPr="00A9683E">
              <w:rPr>
                <w:rFonts w:ascii="Arial" w:hAnsi="Arial" w:cs="Arial"/>
                <w:b/>
                <w:sz w:val="28"/>
                <w:szCs w:val="28"/>
              </w:rPr>
              <w:t>Sports Benefi</w:t>
            </w:r>
            <w:r w:rsidR="00A9683E" w:rsidRPr="00A9683E">
              <w:rPr>
                <w:rFonts w:ascii="Arial" w:hAnsi="Arial" w:cs="Arial"/>
                <w:b/>
                <w:sz w:val="28"/>
                <w:szCs w:val="28"/>
              </w:rPr>
              <w:t>ts</w:t>
            </w:r>
            <w:r w:rsidR="00CF201A">
              <w:rPr>
                <w:rFonts w:ascii="Arial" w:hAnsi="Arial" w:cs="Arial"/>
                <w:b/>
                <w:sz w:val="28"/>
                <w:szCs w:val="28"/>
              </w:rPr>
              <w:t>………………………………….……</w:t>
            </w:r>
            <w:r w:rsidR="007A164E">
              <w:rPr>
                <w:rFonts w:ascii="Arial" w:hAnsi="Arial" w:cs="Arial"/>
                <w:b/>
                <w:sz w:val="28"/>
                <w:szCs w:val="28"/>
              </w:rPr>
              <w:t>…...</w:t>
            </w:r>
            <w:r w:rsidR="00CF201A">
              <w:rPr>
                <w:rFonts w:ascii="Arial" w:hAnsi="Arial" w:cs="Arial"/>
                <w:b/>
                <w:sz w:val="28"/>
                <w:szCs w:val="28"/>
              </w:rPr>
              <w:t xml:space="preserve"> 1</w:t>
            </w:r>
            <w:r w:rsidR="007A164E">
              <w:rPr>
                <w:rFonts w:ascii="Arial" w:hAnsi="Arial" w:cs="Arial"/>
                <w:b/>
                <w:sz w:val="28"/>
                <w:szCs w:val="28"/>
              </w:rPr>
              <w:t>7</w:t>
            </w:r>
            <w:r w:rsidR="00CF201A">
              <w:rPr>
                <w:rFonts w:ascii="Arial" w:hAnsi="Arial" w:cs="Arial"/>
                <w:b/>
                <w:sz w:val="28"/>
                <w:szCs w:val="28"/>
              </w:rPr>
              <w:t xml:space="preserve"> - 1</w:t>
            </w:r>
            <w:r w:rsidR="007A164E">
              <w:rPr>
                <w:rFonts w:ascii="Arial" w:hAnsi="Arial" w:cs="Arial"/>
                <w:b/>
                <w:sz w:val="28"/>
                <w:szCs w:val="28"/>
              </w:rPr>
              <w:t>8</w:t>
            </w:r>
          </w:p>
          <w:p w14:paraId="5A2115AC" w14:textId="22B6CCF9" w:rsidR="00A9683E" w:rsidRPr="00A9683E" w:rsidRDefault="00A9683E" w:rsidP="00743A3F">
            <w:pPr>
              <w:pStyle w:val="ListParagraph"/>
              <w:numPr>
                <w:ilvl w:val="2"/>
                <w:numId w:val="13"/>
              </w:numPr>
              <w:spacing w:after="200" w:line="360" w:lineRule="auto"/>
              <w:rPr>
                <w:rFonts w:ascii="Arial" w:hAnsi="Arial" w:cs="Arial"/>
                <w:b/>
                <w:sz w:val="24"/>
                <w:szCs w:val="24"/>
              </w:rPr>
            </w:pPr>
            <w:r w:rsidRPr="00A9683E">
              <w:rPr>
                <w:rFonts w:ascii="Arial" w:hAnsi="Arial" w:cs="Arial"/>
                <w:b/>
                <w:sz w:val="24"/>
                <w:szCs w:val="24"/>
              </w:rPr>
              <w:t>Disability Sports Benefits</w:t>
            </w:r>
            <w:r w:rsidR="00CF201A">
              <w:rPr>
                <w:rFonts w:ascii="Arial" w:hAnsi="Arial" w:cs="Arial"/>
                <w:b/>
                <w:sz w:val="24"/>
                <w:szCs w:val="24"/>
              </w:rPr>
              <w:t>……………………………………</w:t>
            </w:r>
            <w:r w:rsidR="007A164E">
              <w:rPr>
                <w:rFonts w:ascii="Arial" w:hAnsi="Arial" w:cs="Arial"/>
                <w:b/>
                <w:sz w:val="24"/>
                <w:szCs w:val="24"/>
              </w:rPr>
              <w:t xml:space="preserve"> </w:t>
            </w:r>
            <w:r w:rsidR="00CF201A">
              <w:rPr>
                <w:rFonts w:ascii="Arial" w:hAnsi="Arial" w:cs="Arial"/>
                <w:b/>
                <w:sz w:val="24"/>
                <w:szCs w:val="24"/>
              </w:rPr>
              <w:t>1</w:t>
            </w:r>
            <w:r w:rsidR="007A164E">
              <w:rPr>
                <w:rFonts w:ascii="Arial" w:hAnsi="Arial" w:cs="Arial"/>
                <w:b/>
                <w:sz w:val="24"/>
                <w:szCs w:val="24"/>
              </w:rPr>
              <w:t>8</w:t>
            </w:r>
          </w:p>
          <w:p w14:paraId="02BF599A" w14:textId="39BA7D5E" w:rsidR="00A9683E" w:rsidRPr="00A9683E" w:rsidRDefault="00A9683E" w:rsidP="00743A3F">
            <w:pPr>
              <w:pStyle w:val="ListParagraph"/>
              <w:numPr>
                <w:ilvl w:val="2"/>
                <w:numId w:val="13"/>
              </w:numPr>
              <w:spacing w:after="200" w:line="360" w:lineRule="auto"/>
              <w:rPr>
                <w:rFonts w:ascii="Arial" w:hAnsi="Arial" w:cs="Arial"/>
                <w:b/>
                <w:sz w:val="24"/>
                <w:szCs w:val="24"/>
              </w:rPr>
            </w:pPr>
            <w:r w:rsidRPr="00A9683E">
              <w:rPr>
                <w:rFonts w:ascii="Arial" w:hAnsi="Arial" w:cs="Arial"/>
                <w:b/>
                <w:sz w:val="24"/>
                <w:szCs w:val="24"/>
              </w:rPr>
              <w:t>Disability Sports Clubs and their Benefits</w:t>
            </w:r>
            <w:r w:rsidR="00CF201A">
              <w:rPr>
                <w:rFonts w:ascii="Arial" w:hAnsi="Arial" w:cs="Arial"/>
                <w:b/>
                <w:sz w:val="24"/>
                <w:szCs w:val="24"/>
              </w:rPr>
              <w:t>……………</w:t>
            </w:r>
            <w:proofErr w:type="gramStart"/>
            <w:r w:rsidR="00CF201A">
              <w:rPr>
                <w:rFonts w:ascii="Arial" w:hAnsi="Arial" w:cs="Arial"/>
                <w:b/>
                <w:sz w:val="24"/>
                <w:szCs w:val="24"/>
              </w:rPr>
              <w:t>…..</w:t>
            </w:r>
            <w:proofErr w:type="gramEnd"/>
            <w:r w:rsidR="007A164E">
              <w:rPr>
                <w:rFonts w:ascii="Arial" w:hAnsi="Arial" w:cs="Arial"/>
                <w:b/>
                <w:sz w:val="24"/>
                <w:szCs w:val="24"/>
              </w:rPr>
              <w:t xml:space="preserve"> </w:t>
            </w:r>
            <w:r w:rsidR="00CF201A">
              <w:rPr>
                <w:rFonts w:ascii="Arial" w:hAnsi="Arial" w:cs="Arial"/>
                <w:b/>
                <w:sz w:val="24"/>
                <w:szCs w:val="24"/>
              </w:rPr>
              <w:t>1</w:t>
            </w:r>
            <w:r w:rsidR="007A164E">
              <w:rPr>
                <w:rFonts w:ascii="Arial" w:hAnsi="Arial" w:cs="Arial"/>
                <w:b/>
                <w:sz w:val="24"/>
                <w:szCs w:val="24"/>
              </w:rPr>
              <w:t>8</w:t>
            </w:r>
          </w:p>
          <w:p w14:paraId="179D51B9" w14:textId="5289E899" w:rsidR="00A9683E" w:rsidRDefault="00A9683E" w:rsidP="00743A3F">
            <w:pPr>
              <w:pStyle w:val="ListParagraph"/>
              <w:numPr>
                <w:ilvl w:val="1"/>
                <w:numId w:val="13"/>
              </w:numPr>
              <w:spacing w:after="200" w:line="360" w:lineRule="auto"/>
              <w:rPr>
                <w:rFonts w:ascii="Arial" w:hAnsi="Arial" w:cs="Arial"/>
                <w:b/>
                <w:sz w:val="28"/>
                <w:szCs w:val="28"/>
              </w:rPr>
            </w:pPr>
            <w:r w:rsidRPr="00A9683E">
              <w:rPr>
                <w:rFonts w:ascii="Arial" w:hAnsi="Arial" w:cs="Arial"/>
                <w:b/>
                <w:sz w:val="28"/>
                <w:szCs w:val="28"/>
              </w:rPr>
              <w:t>Social Exclusion</w:t>
            </w:r>
            <w:r w:rsidR="00CF201A">
              <w:rPr>
                <w:rFonts w:ascii="Arial" w:hAnsi="Arial" w:cs="Arial"/>
                <w:b/>
                <w:sz w:val="28"/>
                <w:szCs w:val="28"/>
              </w:rPr>
              <w:t>……………………………………………. 1</w:t>
            </w:r>
            <w:r w:rsidR="007A164E">
              <w:rPr>
                <w:rFonts w:ascii="Arial" w:hAnsi="Arial" w:cs="Arial"/>
                <w:b/>
                <w:sz w:val="28"/>
                <w:szCs w:val="28"/>
              </w:rPr>
              <w:t>9</w:t>
            </w:r>
          </w:p>
          <w:p w14:paraId="5AD9A517" w14:textId="24B727A0" w:rsidR="00A9683E" w:rsidRPr="00A9683E" w:rsidRDefault="00A9683E" w:rsidP="00743A3F">
            <w:pPr>
              <w:pStyle w:val="ListParagraph"/>
              <w:numPr>
                <w:ilvl w:val="2"/>
                <w:numId w:val="13"/>
              </w:numPr>
              <w:spacing w:after="200" w:line="360" w:lineRule="auto"/>
              <w:rPr>
                <w:rFonts w:ascii="Arial" w:hAnsi="Arial" w:cs="Arial"/>
                <w:b/>
                <w:sz w:val="24"/>
                <w:szCs w:val="24"/>
              </w:rPr>
            </w:pPr>
            <w:r w:rsidRPr="00A9683E">
              <w:rPr>
                <w:rFonts w:ascii="Arial" w:hAnsi="Arial" w:cs="Arial"/>
                <w:b/>
                <w:sz w:val="24"/>
                <w:szCs w:val="24"/>
              </w:rPr>
              <w:t>Disability Barriers</w:t>
            </w:r>
            <w:r w:rsidR="00CF201A">
              <w:rPr>
                <w:rFonts w:ascii="Arial" w:hAnsi="Arial" w:cs="Arial"/>
                <w:b/>
                <w:sz w:val="24"/>
                <w:szCs w:val="24"/>
              </w:rPr>
              <w:t>…………………………………………</w:t>
            </w:r>
            <w:r w:rsidR="000F43B1">
              <w:rPr>
                <w:rFonts w:ascii="Arial" w:hAnsi="Arial" w:cs="Arial"/>
                <w:b/>
                <w:sz w:val="24"/>
                <w:szCs w:val="24"/>
              </w:rPr>
              <w:t>….</w:t>
            </w:r>
            <w:r w:rsidR="00CF201A">
              <w:rPr>
                <w:rFonts w:ascii="Arial" w:hAnsi="Arial" w:cs="Arial"/>
                <w:b/>
                <w:sz w:val="24"/>
                <w:szCs w:val="24"/>
              </w:rPr>
              <w:t xml:space="preserve"> 1</w:t>
            </w:r>
            <w:r w:rsidR="000F43B1">
              <w:rPr>
                <w:rFonts w:ascii="Arial" w:hAnsi="Arial" w:cs="Arial"/>
                <w:b/>
                <w:sz w:val="24"/>
                <w:szCs w:val="24"/>
              </w:rPr>
              <w:t>9</w:t>
            </w:r>
            <w:r w:rsidR="00CF201A">
              <w:rPr>
                <w:rFonts w:ascii="Arial" w:hAnsi="Arial" w:cs="Arial"/>
                <w:b/>
                <w:sz w:val="24"/>
                <w:szCs w:val="24"/>
              </w:rPr>
              <w:t xml:space="preserve"> - </w:t>
            </w:r>
            <w:r w:rsidR="000F43B1">
              <w:rPr>
                <w:rFonts w:ascii="Arial" w:hAnsi="Arial" w:cs="Arial"/>
                <w:b/>
                <w:sz w:val="24"/>
                <w:szCs w:val="24"/>
              </w:rPr>
              <w:t>20</w:t>
            </w:r>
          </w:p>
          <w:p w14:paraId="7494EDD2" w14:textId="6614A723" w:rsidR="00A9683E" w:rsidRDefault="00A9683E" w:rsidP="00743A3F">
            <w:pPr>
              <w:pStyle w:val="ListParagraph"/>
              <w:numPr>
                <w:ilvl w:val="2"/>
                <w:numId w:val="13"/>
              </w:numPr>
              <w:spacing w:after="200" w:line="360" w:lineRule="auto"/>
              <w:rPr>
                <w:rFonts w:ascii="Arial" w:hAnsi="Arial" w:cs="Arial"/>
                <w:b/>
                <w:sz w:val="24"/>
                <w:szCs w:val="24"/>
              </w:rPr>
            </w:pPr>
            <w:r w:rsidRPr="00A9683E">
              <w:rPr>
                <w:rFonts w:ascii="Arial" w:hAnsi="Arial" w:cs="Arial"/>
                <w:b/>
                <w:sz w:val="24"/>
                <w:szCs w:val="24"/>
              </w:rPr>
              <w:t xml:space="preserve">Inclusive </w:t>
            </w:r>
            <w:r w:rsidR="00CF201A">
              <w:rPr>
                <w:rFonts w:ascii="Arial" w:hAnsi="Arial" w:cs="Arial"/>
                <w:b/>
                <w:sz w:val="24"/>
                <w:szCs w:val="24"/>
              </w:rPr>
              <w:t>Games…………………………………</w:t>
            </w:r>
            <w:proofErr w:type="gramStart"/>
            <w:r w:rsidR="00CF201A">
              <w:rPr>
                <w:rFonts w:ascii="Arial" w:hAnsi="Arial" w:cs="Arial"/>
                <w:b/>
                <w:sz w:val="24"/>
                <w:szCs w:val="24"/>
              </w:rPr>
              <w:t>…..</w:t>
            </w:r>
            <w:proofErr w:type="gramEnd"/>
            <w:r w:rsidR="00CF201A">
              <w:rPr>
                <w:rFonts w:ascii="Arial" w:hAnsi="Arial" w:cs="Arial"/>
                <w:b/>
                <w:sz w:val="24"/>
                <w:szCs w:val="24"/>
              </w:rPr>
              <w:t>……</w:t>
            </w:r>
            <w:r w:rsidR="000F43B1">
              <w:rPr>
                <w:rFonts w:ascii="Arial" w:hAnsi="Arial" w:cs="Arial"/>
                <w:b/>
                <w:sz w:val="24"/>
                <w:szCs w:val="24"/>
              </w:rPr>
              <w:t>….</w:t>
            </w:r>
            <w:r w:rsidR="00CF201A">
              <w:rPr>
                <w:rFonts w:ascii="Arial" w:hAnsi="Arial" w:cs="Arial"/>
                <w:b/>
                <w:sz w:val="24"/>
                <w:szCs w:val="24"/>
              </w:rPr>
              <w:t xml:space="preserve"> </w:t>
            </w:r>
            <w:r w:rsidR="000F43B1">
              <w:rPr>
                <w:rFonts w:ascii="Arial" w:hAnsi="Arial" w:cs="Arial"/>
                <w:b/>
                <w:sz w:val="24"/>
                <w:szCs w:val="24"/>
              </w:rPr>
              <w:t>20</w:t>
            </w:r>
            <w:r w:rsidR="00CF201A">
              <w:rPr>
                <w:rFonts w:ascii="Arial" w:hAnsi="Arial" w:cs="Arial"/>
                <w:b/>
                <w:sz w:val="24"/>
                <w:szCs w:val="24"/>
              </w:rPr>
              <w:t xml:space="preserve"> </w:t>
            </w:r>
            <w:r w:rsidR="000F43B1">
              <w:rPr>
                <w:rFonts w:ascii="Arial" w:hAnsi="Arial" w:cs="Arial"/>
                <w:b/>
                <w:sz w:val="24"/>
                <w:szCs w:val="24"/>
              </w:rPr>
              <w:t>-</w:t>
            </w:r>
            <w:r w:rsidR="00CF201A">
              <w:rPr>
                <w:rFonts w:ascii="Arial" w:hAnsi="Arial" w:cs="Arial"/>
                <w:b/>
                <w:sz w:val="24"/>
                <w:szCs w:val="24"/>
              </w:rPr>
              <w:t xml:space="preserve"> 2</w:t>
            </w:r>
            <w:r w:rsidR="000F43B1">
              <w:rPr>
                <w:rFonts w:ascii="Arial" w:hAnsi="Arial" w:cs="Arial"/>
                <w:b/>
                <w:sz w:val="24"/>
                <w:szCs w:val="24"/>
              </w:rPr>
              <w:t>1</w:t>
            </w:r>
          </w:p>
          <w:p w14:paraId="20782DA4" w14:textId="5C3A6AD9" w:rsidR="00A9683E" w:rsidRPr="00A9683E" w:rsidRDefault="00A9683E" w:rsidP="00743A3F">
            <w:pPr>
              <w:pStyle w:val="ListParagraph"/>
              <w:numPr>
                <w:ilvl w:val="2"/>
                <w:numId w:val="13"/>
              </w:numPr>
              <w:spacing w:after="200" w:line="360" w:lineRule="auto"/>
              <w:rPr>
                <w:rFonts w:ascii="Arial" w:hAnsi="Arial" w:cs="Arial"/>
                <w:b/>
                <w:sz w:val="24"/>
                <w:szCs w:val="24"/>
              </w:rPr>
            </w:pPr>
            <w:r>
              <w:rPr>
                <w:rFonts w:ascii="Arial" w:hAnsi="Arial" w:cs="Arial"/>
                <w:b/>
                <w:sz w:val="24"/>
                <w:szCs w:val="24"/>
              </w:rPr>
              <w:t>Adaptive Facilities</w:t>
            </w:r>
            <w:r w:rsidR="00CF201A">
              <w:rPr>
                <w:rFonts w:ascii="Arial" w:hAnsi="Arial" w:cs="Arial"/>
                <w:b/>
                <w:sz w:val="24"/>
                <w:szCs w:val="24"/>
              </w:rPr>
              <w:t>……………………………………………… 2</w:t>
            </w:r>
            <w:r w:rsidR="000F43B1">
              <w:rPr>
                <w:rFonts w:ascii="Arial" w:hAnsi="Arial" w:cs="Arial"/>
                <w:b/>
                <w:sz w:val="24"/>
                <w:szCs w:val="24"/>
              </w:rPr>
              <w:t>1</w:t>
            </w:r>
          </w:p>
          <w:p w14:paraId="57C95A75" w14:textId="0C581392" w:rsidR="00D32D30" w:rsidRDefault="00A9683E" w:rsidP="00743A3F">
            <w:pPr>
              <w:pStyle w:val="ListParagraph"/>
              <w:numPr>
                <w:ilvl w:val="1"/>
                <w:numId w:val="13"/>
              </w:numPr>
              <w:spacing w:after="200" w:line="360" w:lineRule="auto"/>
              <w:rPr>
                <w:rFonts w:ascii="Arial" w:hAnsi="Arial" w:cs="Arial"/>
                <w:b/>
                <w:sz w:val="28"/>
                <w:szCs w:val="28"/>
              </w:rPr>
            </w:pPr>
            <w:r w:rsidRPr="00A9683E">
              <w:rPr>
                <w:rFonts w:ascii="Arial" w:hAnsi="Arial" w:cs="Arial"/>
                <w:b/>
                <w:sz w:val="28"/>
                <w:szCs w:val="28"/>
              </w:rPr>
              <w:t>Conclusion</w:t>
            </w:r>
            <w:r w:rsidR="00CF201A">
              <w:rPr>
                <w:rFonts w:ascii="Arial" w:hAnsi="Arial" w:cs="Arial"/>
                <w:b/>
                <w:sz w:val="28"/>
                <w:szCs w:val="28"/>
              </w:rPr>
              <w:t>……………………………………………</w:t>
            </w:r>
            <w:r w:rsidR="000F43B1">
              <w:rPr>
                <w:rFonts w:ascii="Arial" w:hAnsi="Arial" w:cs="Arial"/>
                <w:b/>
                <w:sz w:val="28"/>
                <w:szCs w:val="28"/>
              </w:rPr>
              <w:t>……</w:t>
            </w:r>
            <w:r w:rsidR="00CF201A">
              <w:rPr>
                <w:rFonts w:ascii="Arial" w:hAnsi="Arial" w:cs="Arial"/>
                <w:b/>
                <w:sz w:val="28"/>
                <w:szCs w:val="28"/>
              </w:rPr>
              <w:t xml:space="preserve"> 2</w:t>
            </w:r>
            <w:r w:rsidR="000F43B1">
              <w:rPr>
                <w:rFonts w:ascii="Arial" w:hAnsi="Arial" w:cs="Arial"/>
                <w:b/>
                <w:sz w:val="28"/>
                <w:szCs w:val="28"/>
              </w:rPr>
              <w:t>1</w:t>
            </w:r>
            <w:r w:rsidR="00CF201A">
              <w:rPr>
                <w:rFonts w:ascii="Arial" w:hAnsi="Arial" w:cs="Arial"/>
                <w:b/>
                <w:sz w:val="28"/>
                <w:szCs w:val="28"/>
              </w:rPr>
              <w:t xml:space="preserve"> - 2</w:t>
            </w:r>
            <w:r w:rsidR="000F43B1">
              <w:rPr>
                <w:rFonts w:ascii="Arial" w:hAnsi="Arial" w:cs="Arial"/>
                <w:b/>
                <w:sz w:val="28"/>
                <w:szCs w:val="28"/>
              </w:rPr>
              <w:t>2</w:t>
            </w:r>
          </w:p>
          <w:p w14:paraId="4B86147B" w14:textId="77777777" w:rsidR="00D32D30" w:rsidRPr="00D32D30" w:rsidRDefault="00D32D30" w:rsidP="00737F26">
            <w:pPr>
              <w:pStyle w:val="ListParagraph"/>
              <w:spacing w:after="200" w:line="360" w:lineRule="auto"/>
              <w:ind w:left="1440"/>
              <w:rPr>
                <w:rFonts w:ascii="Arial" w:hAnsi="Arial" w:cs="Arial"/>
                <w:b/>
                <w:sz w:val="28"/>
                <w:szCs w:val="28"/>
              </w:rPr>
            </w:pPr>
          </w:p>
          <w:p w14:paraId="67B0F064" w14:textId="5FC6E4AF" w:rsidR="00A9683E" w:rsidRPr="00D32D30" w:rsidRDefault="00A9683E" w:rsidP="00737F26">
            <w:pPr>
              <w:spacing w:after="200" w:line="360" w:lineRule="auto"/>
              <w:rPr>
                <w:rFonts w:ascii="Arial" w:hAnsi="Arial" w:cs="Arial"/>
                <w:b/>
                <w:sz w:val="28"/>
                <w:szCs w:val="28"/>
                <w:u w:val="single"/>
              </w:rPr>
            </w:pPr>
            <w:r w:rsidRPr="00D32D30">
              <w:rPr>
                <w:rFonts w:ascii="Arial" w:hAnsi="Arial" w:cs="Arial"/>
                <w:b/>
                <w:sz w:val="28"/>
                <w:szCs w:val="28"/>
                <w:u w:val="single"/>
              </w:rPr>
              <w:lastRenderedPageBreak/>
              <w:t xml:space="preserve">Chapter </w:t>
            </w:r>
            <w:r w:rsidR="00743A3F">
              <w:rPr>
                <w:rFonts w:ascii="Arial" w:hAnsi="Arial" w:cs="Arial"/>
                <w:b/>
                <w:sz w:val="28"/>
                <w:szCs w:val="28"/>
                <w:u w:val="single"/>
              </w:rPr>
              <w:t>3</w:t>
            </w:r>
          </w:p>
          <w:p w14:paraId="016A6B91" w14:textId="7CF8C712" w:rsidR="00400EE4" w:rsidRPr="00A9683E" w:rsidRDefault="00400EE4" w:rsidP="00743A3F">
            <w:pPr>
              <w:pStyle w:val="ListParagraph"/>
              <w:numPr>
                <w:ilvl w:val="0"/>
                <w:numId w:val="13"/>
              </w:numPr>
              <w:spacing w:after="200" w:line="360" w:lineRule="auto"/>
              <w:rPr>
                <w:rFonts w:ascii="Arial" w:hAnsi="Arial" w:cs="Arial"/>
                <w:b/>
                <w:sz w:val="32"/>
                <w:szCs w:val="32"/>
              </w:rPr>
            </w:pPr>
            <w:r w:rsidRPr="00A9683E">
              <w:rPr>
                <w:rFonts w:ascii="Arial" w:hAnsi="Arial" w:cs="Arial"/>
                <w:b/>
                <w:sz w:val="32"/>
                <w:szCs w:val="32"/>
              </w:rPr>
              <w:t>Methodology</w:t>
            </w:r>
            <w:r w:rsidR="00576527">
              <w:rPr>
                <w:rFonts w:ascii="Arial" w:hAnsi="Arial" w:cs="Arial"/>
                <w:b/>
                <w:sz w:val="32"/>
                <w:szCs w:val="32"/>
              </w:rPr>
              <w:t>…………………………………………</w:t>
            </w:r>
            <w:r w:rsidR="00743A3F">
              <w:rPr>
                <w:rFonts w:ascii="Arial" w:hAnsi="Arial" w:cs="Arial"/>
                <w:b/>
                <w:sz w:val="32"/>
                <w:szCs w:val="32"/>
              </w:rPr>
              <w:t>……</w:t>
            </w:r>
            <w:r w:rsidR="00576527">
              <w:rPr>
                <w:rFonts w:ascii="Arial" w:hAnsi="Arial" w:cs="Arial"/>
                <w:b/>
                <w:sz w:val="32"/>
                <w:szCs w:val="32"/>
              </w:rPr>
              <w:t xml:space="preserve"> 2</w:t>
            </w:r>
            <w:r w:rsidR="000F43B1">
              <w:rPr>
                <w:rFonts w:ascii="Arial" w:hAnsi="Arial" w:cs="Arial"/>
                <w:b/>
                <w:sz w:val="32"/>
                <w:szCs w:val="32"/>
              </w:rPr>
              <w:t>4</w:t>
            </w:r>
          </w:p>
          <w:p w14:paraId="079695FE" w14:textId="05CD87B1" w:rsidR="00576527" w:rsidRDefault="00A9683E" w:rsidP="00743A3F">
            <w:pPr>
              <w:pStyle w:val="ListParagraph"/>
              <w:numPr>
                <w:ilvl w:val="1"/>
                <w:numId w:val="13"/>
              </w:numPr>
              <w:spacing w:after="200" w:line="360" w:lineRule="auto"/>
              <w:rPr>
                <w:rFonts w:ascii="Arial" w:hAnsi="Arial" w:cs="Arial"/>
                <w:b/>
                <w:sz w:val="28"/>
                <w:szCs w:val="28"/>
              </w:rPr>
            </w:pPr>
            <w:r w:rsidRPr="00576527">
              <w:rPr>
                <w:rFonts w:ascii="Arial" w:hAnsi="Arial" w:cs="Arial"/>
                <w:b/>
                <w:sz w:val="28"/>
                <w:szCs w:val="28"/>
              </w:rPr>
              <w:t>Introductio</w:t>
            </w:r>
            <w:r w:rsidR="00576527" w:rsidRPr="00576527">
              <w:rPr>
                <w:rFonts w:ascii="Arial" w:hAnsi="Arial" w:cs="Arial"/>
                <w:b/>
                <w:sz w:val="28"/>
                <w:szCs w:val="28"/>
              </w:rPr>
              <w:t>n to Research</w:t>
            </w:r>
            <w:r w:rsidR="00576527">
              <w:rPr>
                <w:rFonts w:ascii="Arial" w:hAnsi="Arial" w:cs="Arial"/>
                <w:b/>
                <w:sz w:val="28"/>
                <w:szCs w:val="28"/>
              </w:rPr>
              <w:t xml:space="preserve"> and Methodology………</w:t>
            </w:r>
            <w:proofErr w:type="gramStart"/>
            <w:r w:rsidR="00576527">
              <w:rPr>
                <w:rFonts w:ascii="Arial" w:hAnsi="Arial" w:cs="Arial"/>
                <w:b/>
                <w:sz w:val="28"/>
                <w:szCs w:val="28"/>
              </w:rPr>
              <w:t>…..</w:t>
            </w:r>
            <w:proofErr w:type="gramEnd"/>
            <w:r w:rsidR="00576527">
              <w:rPr>
                <w:rFonts w:ascii="Arial" w:hAnsi="Arial" w:cs="Arial"/>
                <w:b/>
                <w:sz w:val="28"/>
                <w:szCs w:val="28"/>
              </w:rPr>
              <w:t xml:space="preserve"> 2</w:t>
            </w:r>
            <w:r w:rsidR="000F43B1">
              <w:rPr>
                <w:rFonts w:ascii="Arial" w:hAnsi="Arial" w:cs="Arial"/>
                <w:b/>
                <w:sz w:val="28"/>
                <w:szCs w:val="28"/>
              </w:rPr>
              <w:t>4</w:t>
            </w:r>
          </w:p>
          <w:p w14:paraId="22E10AC6" w14:textId="62B04DE2" w:rsidR="00A9683E" w:rsidRPr="00576527" w:rsidRDefault="00A9683E" w:rsidP="00743A3F">
            <w:pPr>
              <w:pStyle w:val="ListParagraph"/>
              <w:numPr>
                <w:ilvl w:val="1"/>
                <w:numId w:val="13"/>
              </w:numPr>
              <w:spacing w:after="200" w:line="360" w:lineRule="auto"/>
              <w:rPr>
                <w:rFonts w:ascii="Arial" w:hAnsi="Arial" w:cs="Arial"/>
                <w:b/>
                <w:sz w:val="28"/>
                <w:szCs w:val="28"/>
              </w:rPr>
            </w:pPr>
            <w:r w:rsidRPr="00576527">
              <w:rPr>
                <w:rFonts w:ascii="Arial" w:hAnsi="Arial" w:cs="Arial"/>
                <w:b/>
                <w:sz w:val="28"/>
                <w:szCs w:val="28"/>
              </w:rPr>
              <w:t>Research Design</w:t>
            </w:r>
            <w:r w:rsidR="00576527">
              <w:rPr>
                <w:rFonts w:ascii="Arial" w:hAnsi="Arial" w:cs="Arial"/>
                <w:b/>
                <w:sz w:val="28"/>
                <w:szCs w:val="28"/>
              </w:rPr>
              <w:t>………………………………………</w:t>
            </w:r>
            <w:r w:rsidR="00743A3F">
              <w:rPr>
                <w:rFonts w:ascii="Arial" w:hAnsi="Arial" w:cs="Arial"/>
                <w:b/>
                <w:sz w:val="28"/>
                <w:szCs w:val="28"/>
              </w:rPr>
              <w:t>….</w:t>
            </w:r>
            <w:r w:rsidR="00576527">
              <w:rPr>
                <w:rFonts w:ascii="Arial" w:hAnsi="Arial" w:cs="Arial"/>
                <w:b/>
                <w:sz w:val="28"/>
                <w:szCs w:val="28"/>
              </w:rPr>
              <w:t xml:space="preserve"> 2</w:t>
            </w:r>
            <w:r w:rsidR="000F43B1">
              <w:rPr>
                <w:rFonts w:ascii="Arial" w:hAnsi="Arial" w:cs="Arial"/>
                <w:b/>
                <w:sz w:val="28"/>
                <w:szCs w:val="28"/>
              </w:rPr>
              <w:t>4</w:t>
            </w:r>
            <w:r w:rsidR="00576527">
              <w:rPr>
                <w:rFonts w:ascii="Arial" w:hAnsi="Arial" w:cs="Arial"/>
                <w:b/>
                <w:sz w:val="28"/>
                <w:szCs w:val="28"/>
              </w:rPr>
              <w:t xml:space="preserve"> - 2</w:t>
            </w:r>
            <w:r w:rsidR="000F43B1">
              <w:rPr>
                <w:rFonts w:ascii="Arial" w:hAnsi="Arial" w:cs="Arial"/>
                <w:b/>
                <w:sz w:val="28"/>
                <w:szCs w:val="28"/>
              </w:rPr>
              <w:t>5</w:t>
            </w:r>
          </w:p>
          <w:p w14:paraId="2D861957" w14:textId="7EABD920" w:rsidR="00A9683E" w:rsidRDefault="00A9683E"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Advantages and Disadvantages</w:t>
            </w:r>
            <w:r w:rsidR="00576527">
              <w:rPr>
                <w:rFonts w:ascii="Arial" w:hAnsi="Arial" w:cs="Arial"/>
                <w:b/>
                <w:sz w:val="28"/>
                <w:szCs w:val="28"/>
              </w:rPr>
              <w:t>………………….…</w:t>
            </w:r>
            <w:proofErr w:type="gramStart"/>
            <w:r w:rsidR="00576527">
              <w:rPr>
                <w:rFonts w:ascii="Arial" w:hAnsi="Arial" w:cs="Arial"/>
                <w:b/>
                <w:sz w:val="28"/>
                <w:szCs w:val="28"/>
              </w:rPr>
              <w:t>…..</w:t>
            </w:r>
            <w:proofErr w:type="gramEnd"/>
            <w:r w:rsidR="00576527">
              <w:rPr>
                <w:rFonts w:ascii="Arial" w:hAnsi="Arial" w:cs="Arial"/>
                <w:b/>
                <w:sz w:val="28"/>
                <w:szCs w:val="28"/>
              </w:rPr>
              <w:t xml:space="preserve"> 2</w:t>
            </w:r>
            <w:r w:rsidR="000F43B1">
              <w:rPr>
                <w:rFonts w:ascii="Arial" w:hAnsi="Arial" w:cs="Arial"/>
                <w:b/>
                <w:sz w:val="28"/>
                <w:szCs w:val="28"/>
              </w:rPr>
              <w:t>5</w:t>
            </w:r>
          </w:p>
          <w:p w14:paraId="5FF247C2" w14:textId="0DF44241" w:rsidR="000F43B1" w:rsidRPr="000F43B1" w:rsidRDefault="000F43B1" w:rsidP="000F43B1">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Reliability and Validity……………………………………. 26</w:t>
            </w:r>
            <w:r>
              <w:rPr>
                <w:rFonts w:ascii="Arial" w:hAnsi="Arial" w:cs="Arial"/>
                <w:b/>
                <w:sz w:val="28"/>
                <w:szCs w:val="28"/>
              </w:rPr>
              <w:br/>
            </w:r>
          </w:p>
          <w:p w14:paraId="3F0A572E" w14:textId="6C03A35E" w:rsidR="00D32D30" w:rsidRPr="00D32D30" w:rsidRDefault="00D32D30" w:rsidP="00737F26">
            <w:pPr>
              <w:spacing w:after="200" w:line="360" w:lineRule="auto"/>
              <w:rPr>
                <w:rFonts w:ascii="Arial" w:hAnsi="Arial" w:cs="Arial"/>
                <w:b/>
                <w:sz w:val="28"/>
                <w:szCs w:val="28"/>
                <w:u w:val="single"/>
              </w:rPr>
            </w:pPr>
            <w:r w:rsidRPr="00D32D30">
              <w:rPr>
                <w:rFonts w:ascii="Arial" w:hAnsi="Arial" w:cs="Arial"/>
                <w:b/>
                <w:sz w:val="28"/>
                <w:szCs w:val="28"/>
                <w:u w:val="single"/>
              </w:rPr>
              <w:t xml:space="preserve">Chapter </w:t>
            </w:r>
            <w:r w:rsidR="00283ECB">
              <w:rPr>
                <w:rFonts w:ascii="Arial" w:hAnsi="Arial" w:cs="Arial"/>
                <w:b/>
                <w:sz w:val="28"/>
                <w:szCs w:val="28"/>
                <w:u w:val="single"/>
              </w:rPr>
              <w:t>4</w:t>
            </w:r>
          </w:p>
          <w:p w14:paraId="2A8F28E2" w14:textId="3C021D90" w:rsidR="00400EE4" w:rsidRPr="00D32D30" w:rsidRDefault="00400EE4" w:rsidP="00743A3F">
            <w:pPr>
              <w:pStyle w:val="ListParagraph"/>
              <w:numPr>
                <w:ilvl w:val="0"/>
                <w:numId w:val="13"/>
              </w:numPr>
              <w:spacing w:after="200" w:line="360" w:lineRule="auto"/>
              <w:rPr>
                <w:rFonts w:ascii="Arial" w:hAnsi="Arial" w:cs="Arial"/>
                <w:b/>
                <w:sz w:val="32"/>
                <w:szCs w:val="32"/>
              </w:rPr>
            </w:pPr>
            <w:r w:rsidRPr="00D32D30">
              <w:rPr>
                <w:rFonts w:ascii="Arial" w:hAnsi="Arial" w:cs="Arial"/>
                <w:b/>
                <w:sz w:val="32"/>
                <w:szCs w:val="32"/>
              </w:rPr>
              <w:t>Findings</w:t>
            </w:r>
            <w:r w:rsidR="00576527">
              <w:rPr>
                <w:rFonts w:ascii="Arial" w:hAnsi="Arial" w:cs="Arial"/>
                <w:b/>
                <w:sz w:val="32"/>
                <w:szCs w:val="32"/>
              </w:rPr>
              <w:t>………………………………………………….</w:t>
            </w:r>
            <w:r w:rsidR="00743A3F">
              <w:rPr>
                <w:rFonts w:ascii="Arial" w:hAnsi="Arial" w:cs="Arial"/>
                <w:b/>
                <w:sz w:val="32"/>
                <w:szCs w:val="32"/>
              </w:rPr>
              <w:t>..</w:t>
            </w:r>
            <w:r w:rsidR="00576527">
              <w:rPr>
                <w:rFonts w:ascii="Arial" w:hAnsi="Arial" w:cs="Arial"/>
                <w:b/>
                <w:sz w:val="32"/>
                <w:szCs w:val="32"/>
              </w:rPr>
              <w:t xml:space="preserve"> 2</w:t>
            </w:r>
            <w:r w:rsidR="000F43B1">
              <w:rPr>
                <w:rFonts w:ascii="Arial" w:hAnsi="Arial" w:cs="Arial"/>
                <w:b/>
                <w:sz w:val="32"/>
                <w:szCs w:val="32"/>
              </w:rPr>
              <w:t>8</w:t>
            </w:r>
          </w:p>
          <w:p w14:paraId="775C61B8" w14:textId="50E0879C" w:rsidR="00400EE4" w:rsidRDefault="00400EE4"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Festival of Sport Club</w:t>
            </w:r>
            <w:r w:rsidR="00576527">
              <w:rPr>
                <w:rFonts w:ascii="Arial" w:hAnsi="Arial" w:cs="Arial"/>
                <w:b/>
                <w:sz w:val="28"/>
                <w:szCs w:val="28"/>
              </w:rPr>
              <w:t>………………………….…………. 2</w:t>
            </w:r>
            <w:r w:rsidR="000F43B1">
              <w:rPr>
                <w:rFonts w:ascii="Arial" w:hAnsi="Arial" w:cs="Arial"/>
                <w:b/>
                <w:sz w:val="28"/>
                <w:szCs w:val="28"/>
              </w:rPr>
              <w:t>8</w:t>
            </w:r>
          </w:p>
          <w:p w14:paraId="314314D2" w14:textId="389405DF" w:rsidR="00D32D30" w:rsidRDefault="00D32D30" w:rsidP="00743A3F">
            <w:pPr>
              <w:pStyle w:val="ListParagraph"/>
              <w:numPr>
                <w:ilvl w:val="2"/>
                <w:numId w:val="13"/>
              </w:numPr>
              <w:spacing w:after="200" w:line="360" w:lineRule="auto"/>
              <w:rPr>
                <w:rFonts w:ascii="Arial" w:hAnsi="Arial" w:cs="Arial"/>
                <w:b/>
                <w:sz w:val="28"/>
                <w:szCs w:val="28"/>
              </w:rPr>
            </w:pPr>
            <w:r>
              <w:rPr>
                <w:rFonts w:ascii="Arial" w:hAnsi="Arial" w:cs="Arial"/>
                <w:b/>
                <w:sz w:val="28"/>
                <w:szCs w:val="28"/>
              </w:rPr>
              <w:t>Parents Questionnaires</w:t>
            </w:r>
            <w:r w:rsidR="00576527">
              <w:rPr>
                <w:rFonts w:ascii="Arial" w:hAnsi="Arial" w:cs="Arial"/>
                <w:b/>
                <w:sz w:val="28"/>
                <w:szCs w:val="28"/>
              </w:rPr>
              <w:t>………………………</w:t>
            </w:r>
            <w:r w:rsidR="00743A3F">
              <w:rPr>
                <w:rFonts w:ascii="Arial" w:hAnsi="Arial" w:cs="Arial"/>
                <w:b/>
                <w:sz w:val="28"/>
                <w:szCs w:val="28"/>
              </w:rPr>
              <w:t>…...</w:t>
            </w:r>
            <w:r w:rsidR="00576527">
              <w:rPr>
                <w:rFonts w:ascii="Arial" w:hAnsi="Arial" w:cs="Arial"/>
                <w:b/>
                <w:sz w:val="28"/>
                <w:szCs w:val="28"/>
              </w:rPr>
              <w:t xml:space="preserve"> 2</w:t>
            </w:r>
            <w:r w:rsidR="000F43B1">
              <w:rPr>
                <w:rFonts w:ascii="Arial" w:hAnsi="Arial" w:cs="Arial"/>
                <w:b/>
                <w:sz w:val="28"/>
                <w:szCs w:val="28"/>
              </w:rPr>
              <w:t>8</w:t>
            </w:r>
            <w:r w:rsidR="00576527">
              <w:rPr>
                <w:rFonts w:ascii="Arial" w:hAnsi="Arial" w:cs="Arial"/>
                <w:b/>
                <w:sz w:val="28"/>
                <w:szCs w:val="28"/>
              </w:rPr>
              <w:t>- 3</w:t>
            </w:r>
            <w:r w:rsidR="000F43B1">
              <w:rPr>
                <w:rFonts w:ascii="Arial" w:hAnsi="Arial" w:cs="Arial"/>
                <w:b/>
                <w:sz w:val="28"/>
                <w:szCs w:val="28"/>
              </w:rPr>
              <w:t>5</w:t>
            </w:r>
          </w:p>
          <w:p w14:paraId="1C72B989" w14:textId="170EC3D3" w:rsidR="00D32D30" w:rsidRDefault="00D32D30" w:rsidP="00743A3F">
            <w:pPr>
              <w:pStyle w:val="ListParagraph"/>
              <w:numPr>
                <w:ilvl w:val="2"/>
                <w:numId w:val="13"/>
              </w:numPr>
              <w:spacing w:after="200" w:line="360" w:lineRule="auto"/>
              <w:rPr>
                <w:rFonts w:ascii="Arial" w:hAnsi="Arial" w:cs="Arial"/>
                <w:b/>
                <w:sz w:val="28"/>
                <w:szCs w:val="28"/>
              </w:rPr>
            </w:pPr>
            <w:r>
              <w:rPr>
                <w:rFonts w:ascii="Arial" w:hAnsi="Arial" w:cs="Arial"/>
                <w:b/>
                <w:sz w:val="28"/>
                <w:szCs w:val="28"/>
              </w:rPr>
              <w:t>Children Questionnaires</w:t>
            </w:r>
            <w:r w:rsidR="00576527">
              <w:rPr>
                <w:rFonts w:ascii="Arial" w:hAnsi="Arial" w:cs="Arial"/>
                <w:b/>
                <w:sz w:val="28"/>
                <w:szCs w:val="28"/>
              </w:rPr>
              <w:t>……………………</w:t>
            </w:r>
            <w:r w:rsidR="00743A3F">
              <w:rPr>
                <w:rFonts w:ascii="Arial" w:hAnsi="Arial" w:cs="Arial"/>
                <w:b/>
                <w:sz w:val="28"/>
                <w:szCs w:val="28"/>
              </w:rPr>
              <w:t>…….</w:t>
            </w:r>
            <w:r w:rsidR="00576527">
              <w:rPr>
                <w:rFonts w:ascii="Arial" w:hAnsi="Arial" w:cs="Arial"/>
                <w:b/>
                <w:sz w:val="28"/>
                <w:szCs w:val="28"/>
              </w:rPr>
              <w:t xml:space="preserve"> 3</w:t>
            </w:r>
            <w:r w:rsidR="00EC0125">
              <w:rPr>
                <w:rFonts w:ascii="Arial" w:hAnsi="Arial" w:cs="Arial"/>
                <w:b/>
                <w:sz w:val="28"/>
                <w:szCs w:val="28"/>
              </w:rPr>
              <w:t>6</w:t>
            </w:r>
            <w:r w:rsidR="00576527">
              <w:rPr>
                <w:rFonts w:ascii="Arial" w:hAnsi="Arial" w:cs="Arial"/>
                <w:b/>
                <w:sz w:val="28"/>
                <w:szCs w:val="28"/>
              </w:rPr>
              <w:t xml:space="preserve"> - 4</w:t>
            </w:r>
            <w:r w:rsidR="00EC0125">
              <w:rPr>
                <w:rFonts w:ascii="Arial" w:hAnsi="Arial" w:cs="Arial"/>
                <w:b/>
                <w:sz w:val="28"/>
                <w:szCs w:val="28"/>
              </w:rPr>
              <w:t>2</w:t>
            </w:r>
          </w:p>
          <w:p w14:paraId="600D874C" w14:textId="3C8306BD" w:rsidR="00D32D30" w:rsidRDefault="00D32D30"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Ysgol Bae Baglan Special Educational Needs Unit (SEN)</w:t>
            </w:r>
            <w:r w:rsidR="00576527">
              <w:rPr>
                <w:rFonts w:ascii="Arial" w:hAnsi="Arial" w:cs="Arial"/>
                <w:b/>
                <w:sz w:val="28"/>
                <w:szCs w:val="28"/>
              </w:rPr>
              <w:t>………………………………………………….....</w:t>
            </w:r>
            <w:r w:rsidR="00743A3F">
              <w:rPr>
                <w:rFonts w:ascii="Arial" w:hAnsi="Arial" w:cs="Arial"/>
                <w:b/>
                <w:sz w:val="28"/>
                <w:szCs w:val="28"/>
              </w:rPr>
              <w:t>.....</w:t>
            </w:r>
            <w:r w:rsidR="00576527">
              <w:rPr>
                <w:rFonts w:ascii="Arial" w:hAnsi="Arial" w:cs="Arial"/>
                <w:b/>
                <w:sz w:val="28"/>
                <w:szCs w:val="28"/>
              </w:rPr>
              <w:t xml:space="preserve"> 4</w:t>
            </w:r>
            <w:r w:rsidR="00EC0125">
              <w:rPr>
                <w:rFonts w:ascii="Arial" w:hAnsi="Arial" w:cs="Arial"/>
                <w:b/>
                <w:sz w:val="28"/>
                <w:szCs w:val="28"/>
              </w:rPr>
              <w:t>3</w:t>
            </w:r>
            <w:r w:rsidR="00576527">
              <w:rPr>
                <w:rFonts w:ascii="Arial" w:hAnsi="Arial" w:cs="Arial"/>
                <w:b/>
                <w:sz w:val="28"/>
                <w:szCs w:val="28"/>
              </w:rPr>
              <w:t xml:space="preserve"> - 5</w:t>
            </w:r>
            <w:r w:rsidR="00EC0125">
              <w:rPr>
                <w:rFonts w:ascii="Arial" w:hAnsi="Arial" w:cs="Arial"/>
                <w:b/>
                <w:sz w:val="28"/>
                <w:szCs w:val="28"/>
              </w:rPr>
              <w:t>3</w:t>
            </w:r>
          </w:p>
          <w:p w14:paraId="58F551D5" w14:textId="55DAAC42" w:rsidR="00D32D30" w:rsidRDefault="00D32D30"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Neath Port Talbot Panthers Mixed Ability Rugby Team</w:t>
            </w:r>
            <w:r w:rsidR="00576527">
              <w:rPr>
                <w:rFonts w:ascii="Arial" w:hAnsi="Arial" w:cs="Arial"/>
                <w:b/>
                <w:sz w:val="28"/>
                <w:szCs w:val="28"/>
              </w:rPr>
              <w:t>……………………………………………………</w:t>
            </w:r>
            <w:r w:rsidR="00743A3F">
              <w:rPr>
                <w:rFonts w:ascii="Arial" w:hAnsi="Arial" w:cs="Arial"/>
                <w:b/>
                <w:sz w:val="28"/>
                <w:szCs w:val="28"/>
              </w:rPr>
              <w:t>…...</w:t>
            </w:r>
            <w:r w:rsidR="00576527">
              <w:rPr>
                <w:rFonts w:ascii="Arial" w:hAnsi="Arial" w:cs="Arial"/>
                <w:b/>
                <w:sz w:val="28"/>
                <w:szCs w:val="28"/>
              </w:rPr>
              <w:t xml:space="preserve"> 5</w:t>
            </w:r>
            <w:r w:rsidR="00EC0125">
              <w:rPr>
                <w:rFonts w:ascii="Arial" w:hAnsi="Arial" w:cs="Arial"/>
                <w:b/>
                <w:sz w:val="28"/>
                <w:szCs w:val="28"/>
              </w:rPr>
              <w:t>4</w:t>
            </w:r>
            <w:r w:rsidR="00576527">
              <w:rPr>
                <w:rFonts w:ascii="Arial" w:hAnsi="Arial" w:cs="Arial"/>
                <w:b/>
                <w:sz w:val="28"/>
                <w:szCs w:val="28"/>
              </w:rPr>
              <w:t xml:space="preserve"> - </w:t>
            </w:r>
            <w:r w:rsidR="00EC0125">
              <w:rPr>
                <w:rFonts w:ascii="Arial" w:hAnsi="Arial" w:cs="Arial"/>
                <w:b/>
                <w:sz w:val="28"/>
                <w:szCs w:val="28"/>
              </w:rPr>
              <w:t>60</w:t>
            </w:r>
          </w:p>
          <w:p w14:paraId="0892CEB0" w14:textId="73476CEC" w:rsidR="00D32D30" w:rsidRDefault="00D32D30"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Callum Jones (Assistant Head Coach</w:t>
            </w:r>
            <w:r w:rsidR="00576527">
              <w:rPr>
                <w:rFonts w:ascii="Arial" w:hAnsi="Arial" w:cs="Arial"/>
                <w:b/>
                <w:sz w:val="28"/>
                <w:szCs w:val="28"/>
              </w:rPr>
              <w:t xml:space="preserve"> Neath Port Talbot Panthers</w:t>
            </w:r>
            <w:r>
              <w:rPr>
                <w:rFonts w:ascii="Arial" w:hAnsi="Arial" w:cs="Arial"/>
                <w:b/>
                <w:sz w:val="28"/>
                <w:szCs w:val="28"/>
              </w:rPr>
              <w:t>) Interview</w:t>
            </w:r>
            <w:r w:rsidR="00576527">
              <w:rPr>
                <w:rFonts w:ascii="Arial" w:hAnsi="Arial" w:cs="Arial"/>
                <w:b/>
                <w:sz w:val="28"/>
                <w:szCs w:val="28"/>
              </w:rPr>
              <w:t xml:space="preserve">………………………………………. </w:t>
            </w:r>
            <w:r w:rsidR="00EC0125">
              <w:rPr>
                <w:rFonts w:ascii="Arial" w:hAnsi="Arial" w:cs="Arial"/>
                <w:b/>
                <w:sz w:val="28"/>
                <w:szCs w:val="28"/>
              </w:rPr>
              <w:t>61</w:t>
            </w:r>
          </w:p>
          <w:p w14:paraId="63AF71D9" w14:textId="48188403" w:rsidR="00D32D30" w:rsidRDefault="00D32D30"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 xml:space="preserve">Michelle Lewis (Disability Sport </w:t>
            </w:r>
            <w:r w:rsidR="00576527">
              <w:rPr>
                <w:rFonts w:ascii="Arial" w:hAnsi="Arial" w:cs="Arial"/>
                <w:b/>
                <w:sz w:val="28"/>
                <w:szCs w:val="28"/>
              </w:rPr>
              <w:t xml:space="preserve">Wales </w:t>
            </w:r>
            <w:r>
              <w:rPr>
                <w:rFonts w:ascii="Arial" w:hAnsi="Arial" w:cs="Arial"/>
                <w:b/>
                <w:sz w:val="28"/>
                <w:szCs w:val="28"/>
              </w:rPr>
              <w:t>Co-ordinator) Interview</w:t>
            </w:r>
            <w:r w:rsidR="00576527">
              <w:rPr>
                <w:rFonts w:ascii="Arial" w:hAnsi="Arial" w:cs="Arial"/>
                <w:b/>
                <w:sz w:val="28"/>
                <w:szCs w:val="28"/>
              </w:rPr>
              <w:t xml:space="preserve">……………………………………………………. </w:t>
            </w:r>
            <w:r w:rsidR="00EC0125">
              <w:rPr>
                <w:rFonts w:ascii="Arial" w:hAnsi="Arial" w:cs="Arial"/>
                <w:b/>
                <w:sz w:val="28"/>
                <w:szCs w:val="28"/>
              </w:rPr>
              <w:t>61</w:t>
            </w:r>
          </w:p>
          <w:p w14:paraId="5DB81639" w14:textId="77777777" w:rsidR="00737F26" w:rsidRPr="00737F26" w:rsidRDefault="00737F26" w:rsidP="00737F26">
            <w:pPr>
              <w:spacing w:after="200" w:line="360" w:lineRule="auto"/>
              <w:ind w:left="720"/>
              <w:rPr>
                <w:rFonts w:ascii="Arial" w:hAnsi="Arial" w:cs="Arial"/>
                <w:b/>
                <w:sz w:val="28"/>
                <w:szCs w:val="28"/>
              </w:rPr>
            </w:pPr>
          </w:p>
          <w:p w14:paraId="54AE86D0" w14:textId="41995E93" w:rsidR="00737F26" w:rsidRPr="00737F26" w:rsidRDefault="00737F26" w:rsidP="00737F26">
            <w:pPr>
              <w:spacing w:after="200" w:line="360" w:lineRule="auto"/>
              <w:rPr>
                <w:rFonts w:ascii="Arial" w:hAnsi="Arial" w:cs="Arial"/>
                <w:b/>
                <w:sz w:val="28"/>
                <w:szCs w:val="28"/>
                <w:u w:val="single"/>
              </w:rPr>
            </w:pPr>
            <w:r w:rsidRPr="00737F26">
              <w:rPr>
                <w:rFonts w:ascii="Arial" w:hAnsi="Arial" w:cs="Arial"/>
                <w:b/>
                <w:sz w:val="28"/>
                <w:szCs w:val="28"/>
                <w:u w:val="single"/>
              </w:rPr>
              <w:t xml:space="preserve">Chapter </w:t>
            </w:r>
            <w:r w:rsidR="00743A3F">
              <w:rPr>
                <w:rFonts w:ascii="Arial" w:hAnsi="Arial" w:cs="Arial"/>
                <w:b/>
                <w:sz w:val="28"/>
                <w:szCs w:val="28"/>
                <w:u w:val="single"/>
              </w:rPr>
              <w:t>5</w:t>
            </w:r>
          </w:p>
          <w:p w14:paraId="66B11C8B" w14:textId="78AB4E63" w:rsidR="00400EE4" w:rsidRDefault="00400EE4" w:rsidP="00743A3F">
            <w:pPr>
              <w:pStyle w:val="ListParagraph"/>
              <w:numPr>
                <w:ilvl w:val="0"/>
                <w:numId w:val="13"/>
              </w:numPr>
              <w:spacing w:after="200" w:line="360" w:lineRule="auto"/>
              <w:rPr>
                <w:rFonts w:ascii="Arial" w:hAnsi="Arial" w:cs="Arial"/>
                <w:b/>
                <w:sz w:val="28"/>
                <w:szCs w:val="28"/>
              </w:rPr>
            </w:pPr>
            <w:r w:rsidRPr="009C2ADE">
              <w:rPr>
                <w:rFonts w:ascii="Arial" w:hAnsi="Arial" w:cs="Arial"/>
                <w:b/>
                <w:sz w:val="32"/>
                <w:szCs w:val="32"/>
              </w:rPr>
              <w:t>Conclusion</w:t>
            </w:r>
            <w:r w:rsidR="00576527">
              <w:rPr>
                <w:rFonts w:ascii="Arial" w:hAnsi="Arial" w:cs="Arial"/>
                <w:b/>
                <w:sz w:val="28"/>
                <w:szCs w:val="28"/>
              </w:rPr>
              <w:t>………………………………………………</w:t>
            </w:r>
            <w:r w:rsidR="009C2ADE">
              <w:rPr>
                <w:rFonts w:ascii="Arial" w:hAnsi="Arial" w:cs="Arial"/>
                <w:b/>
                <w:sz w:val="28"/>
                <w:szCs w:val="28"/>
              </w:rPr>
              <w:t>………</w:t>
            </w:r>
            <w:r w:rsidR="00EC0125">
              <w:rPr>
                <w:rFonts w:ascii="Arial" w:hAnsi="Arial" w:cs="Arial"/>
                <w:b/>
                <w:sz w:val="28"/>
                <w:szCs w:val="28"/>
              </w:rPr>
              <w:t>.</w:t>
            </w:r>
            <w:r w:rsidR="009C2ADE">
              <w:rPr>
                <w:rFonts w:ascii="Arial" w:hAnsi="Arial" w:cs="Arial"/>
                <w:b/>
                <w:sz w:val="28"/>
                <w:szCs w:val="28"/>
              </w:rPr>
              <w:t xml:space="preserve"> 6</w:t>
            </w:r>
            <w:r w:rsidR="00EC0125">
              <w:rPr>
                <w:rFonts w:ascii="Arial" w:hAnsi="Arial" w:cs="Arial"/>
                <w:b/>
                <w:sz w:val="28"/>
                <w:szCs w:val="28"/>
              </w:rPr>
              <w:t>3</w:t>
            </w:r>
          </w:p>
          <w:p w14:paraId="261533F1" w14:textId="6E9B0689" w:rsidR="009C2ADE" w:rsidRDefault="009C2ADE"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Benefits……………………………………………………</w:t>
            </w:r>
            <w:r w:rsidR="00EC0125">
              <w:rPr>
                <w:rFonts w:ascii="Arial" w:hAnsi="Arial" w:cs="Arial"/>
                <w:b/>
                <w:sz w:val="28"/>
                <w:szCs w:val="28"/>
              </w:rPr>
              <w:t>…</w:t>
            </w:r>
            <w:r>
              <w:rPr>
                <w:rFonts w:ascii="Arial" w:hAnsi="Arial" w:cs="Arial"/>
                <w:b/>
                <w:sz w:val="28"/>
                <w:szCs w:val="28"/>
              </w:rPr>
              <w:t xml:space="preserve"> 6</w:t>
            </w:r>
            <w:r w:rsidR="00EC0125">
              <w:rPr>
                <w:rFonts w:ascii="Arial" w:hAnsi="Arial" w:cs="Arial"/>
                <w:b/>
                <w:sz w:val="28"/>
                <w:szCs w:val="28"/>
              </w:rPr>
              <w:t>3</w:t>
            </w:r>
          </w:p>
          <w:p w14:paraId="74314C43" w14:textId="61DD1103" w:rsidR="009C2ADE" w:rsidRDefault="009C2ADE"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Barriers…………………….…………………………</w:t>
            </w:r>
            <w:r w:rsidR="00EC0125">
              <w:rPr>
                <w:rFonts w:ascii="Arial" w:hAnsi="Arial" w:cs="Arial"/>
                <w:b/>
                <w:sz w:val="28"/>
                <w:szCs w:val="28"/>
              </w:rPr>
              <w:t>…….</w:t>
            </w:r>
            <w:r>
              <w:rPr>
                <w:rFonts w:ascii="Arial" w:hAnsi="Arial" w:cs="Arial"/>
                <w:b/>
                <w:sz w:val="28"/>
                <w:szCs w:val="28"/>
              </w:rPr>
              <w:t xml:space="preserve"> 6</w:t>
            </w:r>
            <w:r w:rsidR="00EC0125">
              <w:rPr>
                <w:rFonts w:ascii="Arial" w:hAnsi="Arial" w:cs="Arial"/>
                <w:b/>
                <w:sz w:val="28"/>
                <w:szCs w:val="28"/>
              </w:rPr>
              <w:t>3</w:t>
            </w:r>
            <w:r>
              <w:rPr>
                <w:rFonts w:ascii="Arial" w:hAnsi="Arial" w:cs="Arial"/>
                <w:b/>
                <w:sz w:val="28"/>
                <w:szCs w:val="28"/>
              </w:rPr>
              <w:t xml:space="preserve"> - 6</w:t>
            </w:r>
            <w:r w:rsidR="00EC0125">
              <w:rPr>
                <w:rFonts w:ascii="Arial" w:hAnsi="Arial" w:cs="Arial"/>
                <w:b/>
                <w:sz w:val="28"/>
                <w:szCs w:val="28"/>
              </w:rPr>
              <w:t>4</w:t>
            </w:r>
          </w:p>
          <w:p w14:paraId="4619DD78" w14:textId="7FDF1F60" w:rsidR="00737F26" w:rsidRPr="00737F26" w:rsidRDefault="00737F26" w:rsidP="00737F26">
            <w:pPr>
              <w:spacing w:after="200" w:line="360" w:lineRule="auto"/>
              <w:rPr>
                <w:rFonts w:ascii="Arial" w:hAnsi="Arial" w:cs="Arial"/>
                <w:b/>
                <w:sz w:val="28"/>
                <w:szCs w:val="28"/>
                <w:u w:val="single"/>
              </w:rPr>
            </w:pPr>
            <w:r w:rsidRPr="00737F26">
              <w:rPr>
                <w:rFonts w:ascii="Arial" w:hAnsi="Arial" w:cs="Arial"/>
                <w:b/>
                <w:sz w:val="28"/>
                <w:szCs w:val="28"/>
                <w:u w:val="single"/>
              </w:rPr>
              <w:lastRenderedPageBreak/>
              <w:t xml:space="preserve">Chapter </w:t>
            </w:r>
            <w:r w:rsidR="00743A3F">
              <w:rPr>
                <w:rFonts w:ascii="Arial" w:hAnsi="Arial" w:cs="Arial"/>
                <w:b/>
                <w:sz w:val="28"/>
                <w:szCs w:val="28"/>
                <w:u w:val="single"/>
              </w:rPr>
              <w:t>6</w:t>
            </w:r>
          </w:p>
          <w:p w14:paraId="08D45E97" w14:textId="26A56C05" w:rsidR="00400EE4" w:rsidRPr="009C2ADE" w:rsidRDefault="00400EE4" w:rsidP="00743A3F">
            <w:pPr>
              <w:pStyle w:val="ListParagraph"/>
              <w:numPr>
                <w:ilvl w:val="0"/>
                <w:numId w:val="13"/>
              </w:numPr>
              <w:spacing w:after="200" w:line="360" w:lineRule="auto"/>
              <w:rPr>
                <w:rFonts w:ascii="Arial" w:hAnsi="Arial" w:cs="Arial"/>
                <w:b/>
                <w:sz w:val="32"/>
                <w:szCs w:val="32"/>
              </w:rPr>
            </w:pPr>
            <w:r w:rsidRPr="009C2ADE">
              <w:rPr>
                <w:rFonts w:ascii="Arial" w:hAnsi="Arial" w:cs="Arial"/>
                <w:b/>
                <w:sz w:val="32"/>
                <w:szCs w:val="32"/>
              </w:rPr>
              <w:t>Recommendations</w:t>
            </w:r>
            <w:r w:rsidR="009C2ADE">
              <w:rPr>
                <w:rFonts w:ascii="Arial" w:hAnsi="Arial" w:cs="Arial"/>
                <w:b/>
                <w:sz w:val="32"/>
                <w:szCs w:val="32"/>
              </w:rPr>
              <w:t>……………………………………</w:t>
            </w:r>
            <w:proofErr w:type="gramStart"/>
            <w:r w:rsidR="00743A3F">
              <w:rPr>
                <w:rFonts w:ascii="Arial" w:hAnsi="Arial" w:cs="Arial"/>
                <w:b/>
                <w:sz w:val="32"/>
                <w:szCs w:val="32"/>
              </w:rPr>
              <w:t>…..</w:t>
            </w:r>
            <w:proofErr w:type="gramEnd"/>
            <w:r w:rsidR="009C2ADE">
              <w:rPr>
                <w:rFonts w:ascii="Arial" w:hAnsi="Arial" w:cs="Arial"/>
                <w:b/>
                <w:sz w:val="32"/>
                <w:szCs w:val="32"/>
              </w:rPr>
              <w:t xml:space="preserve"> 6</w:t>
            </w:r>
            <w:r w:rsidR="00EC0125">
              <w:rPr>
                <w:rFonts w:ascii="Arial" w:hAnsi="Arial" w:cs="Arial"/>
                <w:b/>
                <w:sz w:val="32"/>
                <w:szCs w:val="32"/>
              </w:rPr>
              <w:t>6</w:t>
            </w:r>
          </w:p>
          <w:p w14:paraId="4B9C761F" w14:textId="7B96574F" w:rsidR="00400EE4" w:rsidRDefault="00400EE4"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Travel</w:t>
            </w:r>
            <w:r w:rsidR="009C2ADE">
              <w:rPr>
                <w:rFonts w:ascii="Arial" w:hAnsi="Arial" w:cs="Arial"/>
                <w:b/>
                <w:sz w:val="28"/>
                <w:szCs w:val="28"/>
              </w:rPr>
              <w:t>………………………………………………………</w:t>
            </w:r>
            <w:r w:rsidR="00743A3F">
              <w:rPr>
                <w:rFonts w:ascii="Arial" w:hAnsi="Arial" w:cs="Arial"/>
                <w:b/>
                <w:sz w:val="28"/>
                <w:szCs w:val="28"/>
              </w:rPr>
              <w:t>…</w:t>
            </w:r>
            <w:r w:rsidR="009C2ADE">
              <w:rPr>
                <w:rFonts w:ascii="Arial" w:hAnsi="Arial" w:cs="Arial"/>
                <w:b/>
                <w:sz w:val="28"/>
                <w:szCs w:val="28"/>
              </w:rPr>
              <w:t xml:space="preserve"> 6</w:t>
            </w:r>
            <w:r w:rsidR="00EC0125">
              <w:rPr>
                <w:rFonts w:ascii="Arial" w:hAnsi="Arial" w:cs="Arial"/>
                <w:b/>
                <w:sz w:val="28"/>
                <w:szCs w:val="28"/>
              </w:rPr>
              <w:t>6</w:t>
            </w:r>
          </w:p>
          <w:p w14:paraId="20900A25" w14:textId="1A6429A9" w:rsidR="00400EE4" w:rsidRDefault="00400EE4"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Promotion</w:t>
            </w:r>
            <w:r w:rsidR="009C2ADE">
              <w:rPr>
                <w:rFonts w:ascii="Arial" w:hAnsi="Arial" w:cs="Arial"/>
                <w:b/>
                <w:sz w:val="28"/>
                <w:szCs w:val="28"/>
              </w:rPr>
              <w:t>……………………………………………</w:t>
            </w:r>
            <w:r w:rsidR="00743A3F">
              <w:rPr>
                <w:rFonts w:ascii="Arial" w:hAnsi="Arial" w:cs="Arial"/>
                <w:b/>
                <w:sz w:val="28"/>
                <w:szCs w:val="28"/>
              </w:rPr>
              <w:t>……</w:t>
            </w:r>
            <w:r w:rsidR="009C2ADE">
              <w:rPr>
                <w:rFonts w:ascii="Arial" w:hAnsi="Arial" w:cs="Arial"/>
                <w:b/>
                <w:sz w:val="28"/>
                <w:szCs w:val="28"/>
              </w:rPr>
              <w:t xml:space="preserve"> 6</w:t>
            </w:r>
            <w:r w:rsidR="00EC0125">
              <w:rPr>
                <w:rFonts w:ascii="Arial" w:hAnsi="Arial" w:cs="Arial"/>
                <w:b/>
                <w:sz w:val="28"/>
                <w:szCs w:val="28"/>
              </w:rPr>
              <w:t>6</w:t>
            </w:r>
            <w:r w:rsidR="009C2ADE">
              <w:rPr>
                <w:rFonts w:ascii="Arial" w:hAnsi="Arial" w:cs="Arial"/>
                <w:b/>
                <w:sz w:val="28"/>
                <w:szCs w:val="28"/>
              </w:rPr>
              <w:t xml:space="preserve"> </w:t>
            </w:r>
            <w:r w:rsidR="00EC0125">
              <w:rPr>
                <w:rFonts w:ascii="Arial" w:hAnsi="Arial" w:cs="Arial"/>
                <w:b/>
                <w:sz w:val="28"/>
                <w:szCs w:val="28"/>
              </w:rPr>
              <w:t>-</w:t>
            </w:r>
            <w:r w:rsidR="009C2ADE">
              <w:rPr>
                <w:rFonts w:ascii="Arial" w:hAnsi="Arial" w:cs="Arial"/>
                <w:b/>
                <w:sz w:val="28"/>
                <w:szCs w:val="28"/>
              </w:rPr>
              <w:t xml:space="preserve"> 6</w:t>
            </w:r>
            <w:r w:rsidR="00EC0125">
              <w:rPr>
                <w:rFonts w:ascii="Arial" w:hAnsi="Arial" w:cs="Arial"/>
                <w:b/>
                <w:sz w:val="28"/>
                <w:szCs w:val="28"/>
              </w:rPr>
              <w:t>7</w:t>
            </w:r>
          </w:p>
          <w:p w14:paraId="73C6C2E7" w14:textId="5FEDFA1F" w:rsidR="009C2ADE" w:rsidRDefault="009C2ADE"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Suitable Environment…………………………………….</w:t>
            </w:r>
            <w:r w:rsidR="00743A3F">
              <w:rPr>
                <w:rFonts w:ascii="Arial" w:hAnsi="Arial" w:cs="Arial"/>
                <w:b/>
                <w:sz w:val="28"/>
                <w:szCs w:val="28"/>
              </w:rPr>
              <w:t>..</w:t>
            </w:r>
            <w:r>
              <w:rPr>
                <w:rFonts w:ascii="Arial" w:hAnsi="Arial" w:cs="Arial"/>
                <w:b/>
                <w:sz w:val="28"/>
                <w:szCs w:val="28"/>
              </w:rPr>
              <w:t xml:space="preserve"> 6</w:t>
            </w:r>
            <w:r w:rsidR="00EC0125">
              <w:rPr>
                <w:rFonts w:ascii="Arial" w:hAnsi="Arial" w:cs="Arial"/>
                <w:b/>
                <w:sz w:val="28"/>
                <w:szCs w:val="28"/>
              </w:rPr>
              <w:t>7</w:t>
            </w:r>
          </w:p>
          <w:p w14:paraId="50A355F8" w14:textId="15AF319E" w:rsidR="00F47732" w:rsidRPr="009C2ADE" w:rsidRDefault="00F47732"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Gender……………………………………………………</w:t>
            </w:r>
            <w:proofErr w:type="gramStart"/>
            <w:r>
              <w:rPr>
                <w:rFonts w:ascii="Arial" w:hAnsi="Arial" w:cs="Arial"/>
                <w:b/>
                <w:sz w:val="28"/>
                <w:szCs w:val="28"/>
              </w:rPr>
              <w:t>…</w:t>
            </w:r>
            <w:r w:rsidR="00743A3F">
              <w:rPr>
                <w:rFonts w:ascii="Arial" w:hAnsi="Arial" w:cs="Arial"/>
                <w:b/>
                <w:sz w:val="28"/>
                <w:szCs w:val="28"/>
              </w:rPr>
              <w:t>..</w:t>
            </w:r>
            <w:proofErr w:type="gramEnd"/>
            <w:r>
              <w:rPr>
                <w:rFonts w:ascii="Arial" w:hAnsi="Arial" w:cs="Arial"/>
                <w:b/>
                <w:sz w:val="28"/>
                <w:szCs w:val="28"/>
              </w:rPr>
              <w:t xml:space="preserve"> 6</w:t>
            </w:r>
            <w:r w:rsidR="00EC0125">
              <w:rPr>
                <w:rFonts w:ascii="Arial" w:hAnsi="Arial" w:cs="Arial"/>
                <w:b/>
                <w:sz w:val="28"/>
                <w:szCs w:val="28"/>
              </w:rPr>
              <w:t>8</w:t>
            </w:r>
          </w:p>
          <w:p w14:paraId="43D3C66C" w14:textId="73012F68" w:rsidR="00737F26" w:rsidRPr="00737F26" w:rsidRDefault="00506DCB" w:rsidP="00737F26">
            <w:pPr>
              <w:spacing w:after="200" w:line="360" w:lineRule="auto"/>
              <w:rPr>
                <w:rFonts w:ascii="Arial" w:hAnsi="Arial" w:cs="Arial"/>
                <w:b/>
                <w:sz w:val="28"/>
                <w:szCs w:val="28"/>
                <w:u w:val="single"/>
              </w:rPr>
            </w:pPr>
            <w:r>
              <w:rPr>
                <w:rFonts w:ascii="Arial" w:hAnsi="Arial" w:cs="Arial"/>
                <w:b/>
                <w:sz w:val="28"/>
                <w:szCs w:val="28"/>
                <w:u w:val="single"/>
              </w:rPr>
              <w:br/>
            </w:r>
            <w:r w:rsidR="00737F26" w:rsidRPr="00737F26">
              <w:rPr>
                <w:rFonts w:ascii="Arial" w:hAnsi="Arial" w:cs="Arial"/>
                <w:b/>
                <w:sz w:val="28"/>
                <w:szCs w:val="28"/>
                <w:u w:val="single"/>
              </w:rPr>
              <w:t xml:space="preserve">Chapter </w:t>
            </w:r>
            <w:r w:rsidR="00283ECB">
              <w:rPr>
                <w:rFonts w:ascii="Arial" w:hAnsi="Arial" w:cs="Arial"/>
                <w:b/>
                <w:sz w:val="28"/>
                <w:szCs w:val="28"/>
                <w:u w:val="single"/>
              </w:rPr>
              <w:t>7</w:t>
            </w:r>
          </w:p>
          <w:p w14:paraId="53077C66" w14:textId="236AA9AA" w:rsidR="00400EE4" w:rsidRPr="009C2ADE" w:rsidRDefault="00400EE4" w:rsidP="00743A3F">
            <w:pPr>
              <w:pStyle w:val="ListParagraph"/>
              <w:numPr>
                <w:ilvl w:val="0"/>
                <w:numId w:val="13"/>
              </w:numPr>
              <w:spacing w:after="200" w:line="360" w:lineRule="auto"/>
              <w:rPr>
                <w:rFonts w:ascii="Arial" w:hAnsi="Arial" w:cs="Arial"/>
                <w:b/>
                <w:sz w:val="32"/>
                <w:szCs w:val="32"/>
              </w:rPr>
            </w:pPr>
            <w:r w:rsidRPr="009C2ADE">
              <w:rPr>
                <w:rFonts w:ascii="Arial" w:hAnsi="Arial" w:cs="Arial"/>
                <w:b/>
                <w:sz w:val="32"/>
                <w:szCs w:val="32"/>
              </w:rPr>
              <w:t>References</w:t>
            </w:r>
            <w:r w:rsidR="00F47732">
              <w:rPr>
                <w:rFonts w:ascii="Arial" w:hAnsi="Arial" w:cs="Arial"/>
                <w:b/>
                <w:sz w:val="32"/>
                <w:szCs w:val="32"/>
              </w:rPr>
              <w:t>…………………………………………</w:t>
            </w:r>
            <w:r w:rsidR="00EC0125">
              <w:rPr>
                <w:rFonts w:ascii="Arial" w:hAnsi="Arial" w:cs="Arial"/>
                <w:b/>
                <w:sz w:val="32"/>
                <w:szCs w:val="32"/>
              </w:rPr>
              <w:t>….</w:t>
            </w:r>
            <w:r w:rsidR="00F47732">
              <w:rPr>
                <w:rFonts w:ascii="Arial" w:hAnsi="Arial" w:cs="Arial"/>
                <w:b/>
                <w:sz w:val="32"/>
                <w:szCs w:val="32"/>
              </w:rPr>
              <w:t xml:space="preserve"> </w:t>
            </w:r>
            <w:r w:rsidR="00EC0125">
              <w:rPr>
                <w:rFonts w:ascii="Arial" w:hAnsi="Arial" w:cs="Arial"/>
                <w:b/>
                <w:sz w:val="32"/>
                <w:szCs w:val="32"/>
              </w:rPr>
              <w:t>70</w:t>
            </w:r>
            <w:r w:rsidR="00F47732">
              <w:rPr>
                <w:rFonts w:ascii="Arial" w:hAnsi="Arial" w:cs="Arial"/>
                <w:b/>
                <w:sz w:val="32"/>
                <w:szCs w:val="32"/>
              </w:rPr>
              <w:t xml:space="preserve"> - 7</w:t>
            </w:r>
            <w:r w:rsidR="00EC0125">
              <w:rPr>
                <w:rFonts w:ascii="Arial" w:hAnsi="Arial" w:cs="Arial"/>
                <w:b/>
                <w:sz w:val="32"/>
                <w:szCs w:val="32"/>
              </w:rPr>
              <w:t>6</w:t>
            </w:r>
          </w:p>
          <w:p w14:paraId="0A211545" w14:textId="10EE0B8C" w:rsidR="00737F26" w:rsidRPr="009C2ADE" w:rsidRDefault="00400EE4" w:rsidP="00743A3F">
            <w:pPr>
              <w:pStyle w:val="ListParagraph"/>
              <w:numPr>
                <w:ilvl w:val="0"/>
                <w:numId w:val="13"/>
              </w:numPr>
              <w:spacing w:after="200" w:line="360" w:lineRule="auto"/>
              <w:rPr>
                <w:rFonts w:ascii="Arial" w:hAnsi="Arial" w:cs="Arial"/>
                <w:b/>
                <w:sz w:val="32"/>
                <w:szCs w:val="32"/>
              </w:rPr>
            </w:pPr>
            <w:r w:rsidRPr="009C2ADE">
              <w:rPr>
                <w:rFonts w:ascii="Arial" w:hAnsi="Arial" w:cs="Arial"/>
                <w:b/>
                <w:sz w:val="32"/>
                <w:szCs w:val="32"/>
              </w:rPr>
              <w:t>Appendices</w:t>
            </w:r>
            <w:r w:rsidR="005D502C">
              <w:rPr>
                <w:rFonts w:ascii="Arial" w:hAnsi="Arial" w:cs="Arial"/>
                <w:b/>
                <w:sz w:val="32"/>
                <w:szCs w:val="32"/>
              </w:rPr>
              <w:t>……………………………………………</w:t>
            </w:r>
            <w:proofErr w:type="gramStart"/>
            <w:r w:rsidR="00EC0125">
              <w:rPr>
                <w:rFonts w:ascii="Arial" w:hAnsi="Arial" w:cs="Arial"/>
                <w:b/>
                <w:sz w:val="32"/>
                <w:szCs w:val="32"/>
              </w:rPr>
              <w:t>…..</w:t>
            </w:r>
            <w:proofErr w:type="gramEnd"/>
            <w:r w:rsidR="00244401">
              <w:rPr>
                <w:rFonts w:ascii="Arial" w:hAnsi="Arial" w:cs="Arial"/>
                <w:b/>
                <w:sz w:val="32"/>
                <w:szCs w:val="32"/>
              </w:rPr>
              <w:t xml:space="preserve"> </w:t>
            </w:r>
            <w:r w:rsidR="00506DCB">
              <w:rPr>
                <w:rFonts w:ascii="Arial" w:hAnsi="Arial" w:cs="Arial"/>
                <w:b/>
                <w:sz w:val="32"/>
                <w:szCs w:val="32"/>
              </w:rPr>
              <w:t>7</w:t>
            </w:r>
            <w:r w:rsidR="00EC0125">
              <w:rPr>
                <w:rFonts w:ascii="Arial" w:hAnsi="Arial" w:cs="Arial"/>
                <w:b/>
                <w:sz w:val="32"/>
                <w:szCs w:val="32"/>
              </w:rPr>
              <w:t>7</w:t>
            </w:r>
          </w:p>
          <w:p w14:paraId="2BA136A1" w14:textId="38E5A86F" w:rsidR="00737F26" w:rsidRPr="00310DDD" w:rsidRDefault="00310DDD" w:rsidP="00310DDD">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1- </w:t>
            </w:r>
            <w:r w:rsidR="00737F26" w:rsidRPr="00310DDD">
              <w:rPr>
                <w:rFonts w:ascii="Arial" w:hAnsi="Arial" w:cs="Arial"/>
                <w:b/>
                <w:sz w:val="28"/>
                <w:szCs w:val="28"/>
              </w:rPr>
              <w:t>Festival of Sport Parent’s Questionnaire Template</w:t>
            </w:r>
            <w:r w:rsidR="00506DCB">
              <w:rPr>
                <w:rFonts w:ascii="Arial" w:hAnsi="Arial" w:cs="Arial"/>
                <w:b/>
                <w:sz w:val="28"/>
                <w:szCs w:val="28"/>
              </w:rPr>
              <w:t>……………………………………………………………</w:t>
            </w:r>
            <w:r w:rsidR="00EC0125">
              <w:rPr>
                <w:rFonts w:ascii="Arial" w:hAnsi="Arial" w:cs="Arial"/>
                <w:b/>
                <w:sz w:val="28"/>
                <w:szCs w:val="28"/>
              </w:rPr>
              <w:t>….</w:t>
            </w:r>
            <w:r w:rsidR="00506DCB">
              <w:rPr>
                <w:rFonts w:ascii="Arial" w:hAnsi="Arial" w:cs="Arial"/>
                <w:b/>
                <w:sz w:val="28"/>
                <w:szCs w:val="28"/>
              </w:rPr>
              <w:t xml:space="preserve"> 7</w:t>
            </w:r>
            <w:r w:rsidR="00EC0125">
              <w:rPr>
                <w:rFonts w:ascii="Arial" w:hAnsi="Arial" w:cs="Arial"/>
                <w:b/>
                <w:sz w:val="28"/>
                <w:szCs w:val="28"/>
              </w:rPr>
              <w:t>7</w:t>
            </w:r>
            <w:r w:rsidR="00506DCB">
              <w:rPr>
                <w:rFonts w:ascii="Arial" w:hAnsi="Arial" w:cs="Arial"/>
                <w:b/>
                <w:sz w:val="28"/>
                <w:szCs w:val="28"/>
              </w:rPr>
              <w:t xml:space="preserve"> - </w:t>
            </w:r>
            <w:r w:rsidR="00EC0125">
              <w:rPr>
                <w:rFonts w:ascii="Arial" w:hAnsi="Arial" w:cs="Arial"/>
                <w:b/>
                <w:sz w:val="28"/>
                <w:szCs w:val="28"/>
              </w:rPr>
              <w:t>80</w:t>
            </w:r>
          </w:p>
          <w:p w14:paraId="1C587039" w14:textId="13227CFE" w:rsidR="00737F26" w:rsidRPr="00310DDD" w:rsidRDefault="00310DDD" w:rsidP="00310DDD">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2- </w:t>
            </w:r>
            <w:r w:rsidR="00737F26" w:rsidRPr="00310DDD">
              <w:rPr>
                <w:rFonts w:ascii="Arial" w:hAnsi="Arial" w:cs="Arial"/>
                <w:b/>
                <w:sz w:val="28"/>
                <w:szCs w:val="28"/>
              </w:rPr>
              <w:t>Festival of Sport Children’s Questionnaire Template</w:t>
            </w:r>
            <w:r w:rsidR="00506DCB">
              <w:rPr>
                <w:rFonts w:ascii="Arial" w:hAnsi="Arial" w:cs="Arial"/>
                <w:b/>
                <w:sz w:val="28"/>
                <w:szCs w:val="28"/>
              </w:rPr>
              <w:t>…………………………………………………….………</w:t>
            </w:r>
            <w:r w:rsidR="00EC0125">
              <w:rPr>
                <w:rFonts w:ascii="Arial" w:hAnsi="Arial" w:cs="Arial"/>
                <w:b/>
                <w:sz w:val="28"/>
                <w:szCs w:val="28"/>
              </w:rPr>
              <w:t>…</w:t>
            </w:r>
            <w:r w:rsidR="00506DCB">
              <w:rPr>
                <w:rFonts w:ascii="Arial" w:hAnsi="Arial" w:cs="Arial"/>
                <w:b/>
                <w:sz w:val="28"/>
                <w:szCs w:val="28"/>
              </w:rPr>
              <w:t xml:space="preserve"> </w:t>
            </w:r>
            <w:r w:rsidR="00EC0125">
              <w:rPr>
                <w:rFonts w:ascii="Arial" w:hAnsi="Arial" w:cs="Arial"/>
                <w:b/>
                <w:sz w:val="28"/>
                <w:szCs w:val="28"/>
              </w:rPr>
              <w:t xml:space="preserve">81 </w:t>
            </w:r>
            <w:r w:rsidR="00506DCB">
              <w:rPr>
                <w:rFonts w:ascii="Arial" w:hAnsi="Arial" w:cs="Arial"/>
                <w:b/>
                <w:sz w:val="28"/>
                <w:szCs w:val="28"/>
              </w:rPr>
              <w:t>-</w:t>
            </w:r>
            <w:r w:rsidR="00EC0125">
              <w:rPr>
                <w:rFonts w:ascii="Arial" w:hAnsi="Arial" w:cs="Arial"/>
                <w:b/>
                <w:sz w:val="28"/>
                <w:szCs w:val="28"/>
              </w:rPr>
              <w:t xml:space="preserve"> </w:t>
            </w:r>
            <w:r w:rsidR="00506DCB">
              <w:rPr>
                <w:rFonts w:ascii="Arial" w:hAnsi="Arial" w:cs="Arial"/>
                <w:b/>
                <w:sz w:val="28"/>
                <w:szCs w:val="28"/>
              </w:rPr>
              <w:t>8</w:t>
            </w:r>
            <w:r w:rsidR="00EC0125">
              <w:rPr>
                <w:rFonts w:ascii="Arial" w:hAnsi="Arial" w:cs="Arial"/>
                <w:b/>
                <w:sz w:val="28"/>
                <w:szCs w:val="28"/>
              </w:rPr>
              <w:t>3</w:t>
            </w:r>
          </w:p>
          <w:p w14:paraId="224BF7E0" w14:textId="507176D4" w:rsidR="00737F26" w:rsidRDefault="00310DDD"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3- </w:t>
            </w:r>
            <w:r w:rsidR="008475E6">
              <w:rPr>
                <w:rFonts w:ascii="Arial" w:hAnsi="Arial" w:cs="Arial"/>
                <w:b/>
                <w:sz w:val="28"/>
                <w:szCs w:val="28"/>
              </w:rPr>
              <w:t>Ysgol Bae Baglan Pupil’s Questionnaire Template</w:t>
            </w:r>
            <w:r w:rsidR="00506DCB">
              <w:rPr>
                <w:rFonts w:ascii="Arial" w:hAnsi="Arial" w:cs="Arial"/>
                <w:b/>
                <w:sz w:val="28"/>
                <w:szCs w:val="28"/>
              </w:rPr>
              <w:t>……………………………………………………………</w:t>
            </w:r>
            <w:r w:rsidR="00EC0125">
              <w:rPr>
                <w:rFonts w:ascii="Arial" w:hAnsi="Arial" w:cs="Arial"/>
                <w:b/>
                <w:sz w:val="28"/>
                <w:szCs w:val="28"/>
              </w:rPr>
              <w:t>….</w:t>
            </w:r>
            <w:r w:rsidR="00506DCB">
              <w:rPr>
                <w:rFonts w:ascii="Arial" w:hAnsi="Arial" w:cs="Arial"/>
                <w:b/>
                <w:sz w:val="28"/>
                <w:szCs w:val="28"/>
              </w:rPr>
              <w:t xml:space="preserve"> 8</w:t>
            </w:r>
            <w:r w:rsidR="00EC0125">
              <w:rPr>
                <w:rFonts w:ascii="Arial" w:hAnsi="Arial" w:cs="Arial"/>
                <w:b/>
                <w:sz w:val="28"/>
                <w:szCs w:val="28"/>
              </w:rPr>
              <w:t>4</w:t>
            </w:r>
            <w:r w:rsidR="00506DCB">
              <w:rPr>
                <w:rFonts w:ascii="Arial" w:hAnsi="Arial" w:cs="Arial"/>
                <w:b/>
                <w:sz w:val="28"/>
                <w:szCs w:val="28"/>
              </w:rPr>
              <w:t xml:space="preserve"> - 8</w:t>
            </w:r>
            <w:r w:rsidR="00EC0125">
              <w:rPr>
                <w:rFonts w:ascii="Arial" w:hAnsi="Arial" w:cs="Arial"/>
                <w:b/>
                <w:sz w:val="28"/>
                <w:szCs w:val="28"/>
              </w:rPr>
              <w:t>6</w:t>
            </w:r>
          </w:p>
          <w:p w14:paraId="33C4FD2C" w14:textId="2B117CC6" w:rsidR="008475E6" w:rsidRDefault="008475E6"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4- Neath Port Talbot Panthers Questionnaire Template</w:t>
            </w:r>
            <w:r w:rsidR="00506DCB">
              <w:rPr>
                <w:rFonts w:ascii="Arial" w:hAnsi="Arial" w:cs="Arial"/>
                <w:b/>
                <w:sz w:val="28"/>
                <w:szCs w:val="28"/>
              </w:rPr>
              <w:t>……………………………………………………………</w:t>
            </w:r>
            <w:r w:rsidR="00EC0125">
              <w:rPr>
                <w:rFonts w:ascii="Arial" w:hAnsi="Arial" w:cs="Arial"/>
                <w:b/>
                <w:sz w:val="28"/>
                <w:szCs w:val="28"/>
              </w:rPr>
              <w:t>….</w:t>
            </w:r>
            <w:r w:rsidR="00506DCB">
              <w:rPr>
                <w:rFonts w:ascii="Arial" w:hAnsi="Arial" w:cs="Arial"/>
                <w:b/>
                <w:sz w:val="28"/>
                <w:szCs w:val="28"/>
              </w:rPr>
              <w:t xml:space="preserve"> 8</w:t>
            </w:r>
            <w:r w:rsidR="00EC0125">
              <w:rPr>
                <w:rFonts w:ascii="Arial" w:hAnsi="Arial" w:cs="Arial"/>
                <w:b/>
                <w:sz w:val="28"/>
                <w:szCs w:val="28"/>
              </w:rPr>
              <w:t>7</w:t>
            </w:r>
            <w:r w:rsidR="00506DCB">
              <w:rPr>
                <w:rFonts w:ascii="Arial" w:hAnsi="Arial" w:cs="Arial"/>
                <w:b/>
                <w:sz w:val="28"/>
                <w:szCs w:val="28"/>
              </w:rPr>
              <w:t xml:space="preserve"> - 8</w:t>
            </w:r>
            <w:r w:rsidR="00EC0125">
              <w:rPr>
                <w:rFonts w:ascii="Arial" w:hAnsi="Arial" w:cs="Arial"/>
                <w:b/>
                <w:sz w:val="28"/>
                <w:szCs w:val="28"/>
              </w:rPr>
              <w:t>9</w:t>
            </w:r>
          </w:p>
          <w:p w14:paraId="442B7B29" w14:textId="0928BF59" w:rsidR="008475E6" w:rsidRDefault="008475E6"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5- Transcript of Interview with Michelle Lewis (Disability Sports </w:t>
            </w:r>
            <w:proofErr w:type="gramStart"/>
            <w:r>
              <w:rPr>
                <w:rFonts w:ascii="Arial" w:hAnsi="Arial" w:cs="Arial"/>
                <w:b/>
                <w:sz w:val="28"/>
                <w:szCs w:val="28"/>
              </w:rPr>
              <w:t>Officer)</w:t>
            </w:r>
            <w:r w:rsidR="00506DCB">
              <w:rPr>
                <w:rFonts w:ascii="Arial" w:hAnsi="Arial" w:cs="Arial"/>
                <w:b/>
                <w:sz w:val="28"/>
                <w:szCs w:val="28"/>
              </w:rPr>
              <w:t>…</w:t>
            </w:r>
            <w:proofErr w:type="gramEnd"/>
            <w:r w:rsidR="00506DCB">
              <w:rPr>
                <w:rFonts w:ascii="Arial" w:hAnsi="Arial" w:cs="Arial"/>
                <w:b/>
                <w:sz w:val="28"/>
                <w:szCs w:val="28"/>
              </w:rPr>
              <w:t>……………………………………….…………</w:t>
            </w:r>
            <w:r w:rsidR="00EC0125">
              <w:rPr>
                <w:rFonts w:ascii="Arial" w:hAnsi="Arial" w:cs="Arial"/>
                <w:b/>
                <w:sz w:val="28"/>
                <w:szCs w:val="28"/>
              </w:rPr>
              <w:t>….</w:t>
            </w:r>
            <w:r w:rsidR="00506DCB">
              <w:rPr>
                <w:rFonts w:ascii="Arial" w:hAnsi="Arial" w:cs="Arial"/>
                <w:b/>
                <w:sz w:val="28"/>
                <w:szCs w:val="28"/>
              </w:rPr>
              <w:t xml:space="preserve"> </w:t>
            </w:r>
            <w:r w:rsidR="00EC0125">
              <w:rPr>
                <w:rFonts w:ascii="Arial" w:hAnsi="Arial" w:cs="Arial"/>
                <w:b/>
                <w:sz w:val="28"/>
                <w:szCs w:val="28"/>
              </w:rPr>
              <w:t>90</w:t>
            </w:r>
            <w:r w:rsidR="006C6BBB">
              <w:rPr>
                <w:rFonts w:ascii="Arial" w:hAnsi="Arial" w:cs="Arial"/>
                <w:b/>
                <w:sz w:val="28"/>
                <w:szCs w:val="28"/>
              </w:rPr>
              <w:t>- 9</w:t>
            </w:r>
            <w:r w:rsidR="00EC0125">
              <w:rPr>
                <w:rFonts w:ascii="Arial" w:hAnsi="Arial" w:cs="Arial"/>
                <w:b/>
                <w:sz w:val="28"/>
                <w:szCs w:val="28"/>
              </w:rPr>
              <w:t>4</w:t>
            </w:r>
          </w:p>
          <w:p w14:paraId="4E8791F5" w14:textId="6389B30C" w:rsidR="008475E6" w:rsidRDefault="008475E6"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6- Transcript of Interview with </w:t>
            </w:r>
            <w:r w:rsidR="00802F24">
              <w:rPr>
                <w:rFonts w:ascii="Arial" w:hAnsi="Arial" w:cs="Arial"/>
                <w:b/>
                <w:sz w:val="28"/>
                <w:szCs w:val="28"/>
              </w:rPr>
              <w:t>Callum Jones (Assistant Head Coach- Neat</w:t>
            </w:r>
            <w:r w:rsidR="00AE7D49">
              <w:rPr>
                <w:rFonts w:ascii="Arial" w:hAnsi="Arial" w:cs="Arial"/>
                <w:b/>
                <w:sz w:val="28"/>
                <w:szCs w:val="28"/>
              </w:rPr>
              <w:t>h</w:t>
            </w:r>
            <w:r w:rsidR="00802F24">
              <w:rPr>
                <w:rFonts w:ascii="Arial" w:hAnsi="Arial" w:cs="Arial"/>
                <w:b/>
                <w:sz w:val="28"/>
                <w:szCs w:val="28"/>
              </w:rPr>
              <w:t xml:space="preserve"> Port Talbot </w:t>
            </w:r>
            <w:proofErr w:type="gramStart"/>
            <w:r w:rsidR="00802F24">
              <w:rPr>
                <w:rFonts w:ascii="Arial" w:hAnsi="Arial" w:cs="Arial"/>
                <w:b/>
                <w:sz w:val="28"/>
                <w:szCs w:val="28"/>
              </w:rPr>
              <w:t>Panthers)</w:t>
            </w:r>
            <w:r w:rsidR="00506DCB">
              <w:rPr>
                <w:rFonts w:ascii="Arial" w:hAnsi="Arial" w:cs="Arial"/>
                <w:b/>
                <w:sz w:val="28"/>
                <w:szCs w:val="28"/>
              </w:rPr>
              <w:t>…</w:t>
            </w:r>
            <w:proofErr w:type="gramEnd"/>
            <w:r w:rsidR="00506DCB">
              <w:rPr>
                <w:rFonts w:ascii="Arial" w:hAnsi="Arial" w:cs="Arial"/>
                <w:b/>
                <w:sz w:val="28"/>
                <w:szCs w:val="28"/>
              </w:rPr>
              <w:t>…………………</w:t>
            </w:r>
            <w:r w:rsidR="00EC0125">
              <w:rPr>
                <w:rFonts w:ascii="Arial" w:hAnsi="Arial" w:cs="Arial"/>
                <w:b/>
                <w:sz w:val="28"/>
                <w:szCs w:val="28"/>
              </w:rPr>
              <w:t>…</w:t>
            </w:r>
            <w:r w:rsidR="006C6BBB">
              <w:rPr>
                <w:rFonts w:ascii="Arial" w:hAnsi="Arial" w:cs="Arial"/>
                <w:b/>
                <w:sz w:val="28"/>
                <w:szCs w:val="28"/>
              </w:rPr>
              <w:t xml:space="preserve"> 9</w:t>
            </w:r>
            <w:r w:rsidR="00EC0125">
              <w:rPr>
                <w:rFonts w:ascii="Arial" w:hAnsi="Arial" w:cs="Arial"/>
                <w:b/>
                <w:sz w:val="28"/>
                <w:szCs w:val="28"/>
              </w:rPr>
              <w:t>5</w:t>
            </w:r>
            <w:r w:rsidR="006C6BBB">
              <w:rPr>
                <w:rFonts w:ascii="Arial" w:hAnsi="Arial" w:cs="Arial"/>
                <w:b/>
                <w:sz w:val="28"/>
                <w:szCs w:val="28"/>
              </w:rPr>
              <w:t xml:space="preserve"> </w:t>
            </w:r>
            <w:r w:rsidR="00EC0125">
              <w:rPr>
                <w:rFonts w:ascii="Arial" w:hAnsi="Arial" w:cs="Arial"/>
                <w:b/>
                <w:sz w:val="28"/>
                <w:szCs w:val="28"/>
              </w:rPr>
              <w:t>-</w:t>
            </w:r>
            <w:r w:rsidR="006C6BBB">
              <w:rPr>
                <w:rFonts w:ascii="Arial" w:hAnsi="Arial" w:cs="Arial"/>
                <w:b/>
                <w:sz w:val="28"/>
                <w:szCs w:val="28"/>
              </w:rPr>
              <w:t xml:space="preserve"> 9</w:t>
            </w:r>
            <w:r w:rsidR="00EC0125">
              <w:rPr>
                <w:rFonts w:ascii="Arial" w:hAnsi="Arial" w:cs="Arial"/>
                <w:b/>
                <w:sz w:val="28"/>
                <w:szCs w:val="28"/>
              </w:rPr>
              <w:t>8</w:t>
            </w:r>
          </w:p>
          <w:p w14:paraId="2402A516" w14:textId="1CE77E6D" w:rsidR="00802F24" w:rsidRDefault="00802F24" w:rsidP="004C6C6C">
            <w:pPr>
              <w:spacing w:after="200" w:line="360" w:lineRule="auto"/>
              <w:rPr>
                <w:rFonts w:ascii="Arial" w:hAnsi="Arial" w:cs="Arial"/>
                <w:b/>
                <w:sz w:val="28"/>
                <w:szCs w:val="28"/>
              </w:rPr>
            </w:pPr>
            <w:r>
              <w:rPr>
                <w:rFonts w:ascii="Arial" w:hAnsi="Arial" w:cs="Arial"/>
                <w:b/>
                <w:sz w:val="28"/>
                <w:szCs w:val="28"/>
              </w:rPr>
              <w:lastRenderedPageBreak/>
              <w:t>Appendi</w:t>
            </w:r>
            <w:r w:rsidR="00B07323">
              <w:rPr>
                <w:rFonts w:ascii="Arial" w:hAnsi="Arial" w:cs="Arial"/>
                <w:b/>
                <w:sz w:val="28"/>
                <w:szCs w:val="28"/>
              </w:rPr>
              <w:t>x</w:t>
            </w:r>
            <w:r>
              <w:rPr>
                <w:rFonts w:ascii="Arial" w:hAnsi="Arial" w:cs="Arial"/>
                <w:b/>
                <w:sz w:val="28"/>
                <w:szCs w:val="28"/>
              </w:rPr>
              <w:t xml:space="preserve"> 7- Poster for Promotion of the Festival of Sport Club</w:t>
            </w:r>
            <w:r w:rsidR="00506DCB">
              <w:rPr>
                <w:rFonts w:ascii="Arial" w:hAnsi="Arial" w:cs="Arial"/>
                <w:b/>
                <w:sz w:val="28"/>
                <w:szCs w:val="28"/>
              </w:rPr>
              <w:t>…………………………………………………………</w:t>
            </w:r>
            <w:r w:rsidR="00CE776A">
              <w:rPr>
                <w:rFonts w:ascii="Arial" w:hAnsi="Arial" w:cs="Arial"/>
                <w:b/>
                <w:sz w:val="28"/>
                <w:szCs w:val="28"/>
              </w:rPr>
              <w:t>…….</w:t>
            </w:r>
            <w:r w:rsidR="00506DCB">
              <w:rPr>
                <w:rFonts w:ascii="Arial" w:hAnsi="Arial" w:cs="Arial"/>
                <w:b/>
                <w:sz w:val="28"/>
                <w:szCs w:val="28"/>
              </w:rPr>
              <w:t>………</w:t>
            </w:r>
            <w:r w:rsidR="00EC0125">
              <w:rPr>
                <w:rFonts w:ascii="Arial" w:hAnsi="Arial" w:cs="Arial"/>
                <w:b/>
                <w:sz w:val="28"/>
                <w:szCs w:val="28"/>
              </w:rPr>
              <w:t>….</w:t>
            </w:r>
            <w:r w:rsidR="00506DCB">
              <w:rPr>
                <w:rFonts w:ascii="Arial" w:hAnsi="Arial" w:cs="Arial"/>
                <w:b/>
                <w:sz w:val="28"/>
                <w:szCs w:val="28"/>
              </w:rPr>
              <w:t xml:space="preserve"> </w:t>
            </w:r>
            <w:r w:rsidR="006C6BBB">
              <w:rPr>
                <w:rFonts w:ascii="Arial" w:hAnsi="Arial" w:cs="Arial"/>
                <w:b/>
                <w:sz w:val="28"/>
                <w:szCs w:val="28"/>
              </w:rPr>
              <w:t>9</w:t>
            </w:r>
            <w:r w:rsidR="00EC0125">
              <w:rPr>
                <w:rFonts w:ascii="Arial" w:hAnsi="Arial" w:cs="Arial"/>
                <w:b/>
                <w:sz w:val="28"/>
                <w:szCs w:val="28"/>
              </w:rPr>
              <w:t>9</w:t>
            </w:r>
          </w:p>
          <w:p w14:paraId="603CB3D3" w14:textId="4DDFB872" w:rsidR="00802F24" w:rsidRDefault="00802F24"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8- Autism Spectrum</w:t>
            </w:r>
            <w:r w:rsidR="00506DCB">
              <w:rPr>
                <w:rFonts w:ascii="Arial" w:hAnsi="Arial" w:cs="Arial"/>
                <w:b/>
                <w:sz w:val="28"/>
                <w:szCs w:val="28"/>
              </w:rPr>
              <w:t>……………………………</w:t>
            </w:r>
            <w:r w:rsidR="00CE776A">
              <w:rPr>
                <w:rFonts w:ascii="Arial" w:hAnsi="Arial" w:cs="Arial"/>
                <w:b/>
                <w:sz w:val="28"/>
                <w:szCs w:val="28"/>
              </w:rPr>
              <w:t>……</w:t>
            </w:r>
            <w:r w:rsidR="005D218C">
              <w:rPr>
                <w:rFonts w:ascii="Arial" w:hAnsi="Arial" w:cs="Arial"/>
                <w:b/>
                <w:sz w:val="28"/>
                <w:szCs w:val="28"/>
              </w:rPr>
              <w:t>….</w:t>
            </w:r>
            <w:r w:rsidR="00506DCB">
              <w:rPr>
                <w:rFonts w:ascii="Arial" w:hAnsi="Arial" w:cs="Arial"/>
                <w:b/>
                <w:sz w:val="28"/>
                <w:szCs w:val="28"/>
              </w:rPr>
              <w:t>…</w:t>
            </w:r>
            <w:r w:rsidR="00EC0125">
              <w:rPr>
                <w:rFonts w:ascii="Arial" w:hAnsi="Arial" w:cs="Arial"/>
                <w:b/>
                <w:sz w:val="28"/>
                <w:szCs w:val="28"/>
              </w:rPr>
              <w:t>…. 99</w:t>
            </w:r>
          </w:p>
          <w:p w14:paraId="14FB1041" w14:textId="77777777" w:rsidR="00393D00" w:rsidRPr="004C6C6C" w:rsidRDefault="00393D00" w:rsidP="004C6C6C">
            <w:pPr>
              <w:spacing w:after="200" w:line="360" w:lineRule="auto"/>
              <w:rPr>
                <w:rFonts w:ascii="Arial" w:hAnsi="Arial" w:cs="Arial"/>
                <w:b/>
                <w:sz w:val="28"/>
                <w:szCs w:val="28"/>
              </w:rPr>
            </w:pPr>
          </w:p>
          <w:p w14:paraId="3ED353C7" w14:textId="52A3B4CC" w:rsidR="00737F26" w:rsidRPr="009C2ADE" w:rsidRDefault="00737F26" w:rsidP="00743A3F">
            <w:pPr>
              <w:pStyle w:val="ListParagraph"/>
              <w:numPr>
                <w:ilvl w:val="0"/>
                <w:numId w:val="13"/>
              </w:numPr>
              <w:spacing w:after="200" w:line="360" w:lineRule="auto"/>
              <w:rPr>
                <w:rFonts w:ascii="Arial" w:hAnsi="Arial" w:cs="Arial"/>
                <w:b/>
                <w:sz w:val="32"/>
                <w:szCs w:val="32"/>
              </w:rPr>
            </w:pPr>
            <w:r w:rsidRPr="009C2ADE">
              <w:rPr>
                <w:rFonts w:ascii="Arial" w:hAnsi="Arial" w:cs="Arial"/>
                <w:b/>
                <w:sz w:val="32"/>
                <w:szCs w:val="32"/>
              </w:rPr>
              <w:t>Ethics</w:t>
            </w:r>
            <w:r w:rsidR="00393D00">
              <w:rPr>
                <w:rFonts w:ascii="Arial" w:hAnsi="Arial" w:cs="Arial"/>
                <w:b/>
                <w:sz w:val="32"/>
                <w:szCs w:val="32"/>
              </w:rPr>
              <w:t>……………………………………………………</w:t>
            </w:r>
            <w:r w:rsidR="00EC0125">
              <w:rPr>
                <w:rFonts w:ascii="Arial" w:hAnsi="Arial" w:cs="Arial"/>
                <w:b/>
                <w:sz w:val="32"/>
                <w:szCs w:val="32"/>
              </w:rPr>
              <w:t>…. 100</w:t>
            </w:r>
          </w:p>
          <w:p w14:paraId="0DB2357B" w14:textId="366E5C95" w:rsidR="004F0124" w:rsidRDefault="00493B98"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Michelle Lewis Disability Sport Wales Ethics Forms</w:t>
            </w:r>
            <w:r w:rsidR="00506DCB">
              <w:rPr>
                <w:rFonts w:ascii="Arial" w:hAnsi="Arial" w:cs="Arial"/>
                <w:b/>
                <w:sz w:val="28"/>
                <w:szCs w:val="28"/>
              </w:rPr>
              <w:t>………………</w:t>
            </w:r>
            <w:r w:rsidR="00CE776A">
              <w:rPr>
                <w:rFonts w:ascii="Arial" w:hAnsi="Arial" w:cs="Arial"/>
                <w:b/>
                <w:sz w:val="28"/>
                <w:szCs w:val="28"/>
              </w:rPr>
              <w:t>………………….</w:t>
            </w:r>
            <w:r w:rsidR="00506DCB">
              <w:rPr>
                <w:rFonts w:ascii="Arial" w:hAnsi="Arial" w:cs="Arial"/>
                <w:b/>
                <w:sz w:val="28"/>
                <w:szCs w:val="28"/>
              </w:rPr>
              <w:t xml:space="preserve">………………. </w:t>
            </w:r>
            <w:r w:rsidR="00EC0125">
              <w:rPr>
                <w:rFonts w:ascii="Arial" w:hAnsi="Arial" w:cs="Arial"/>
                <w:b/>
                <w:sz w:val="28"/>
                <w:szCs w:val="28"/>
              </w:rPr>
              <w:t>100</w:t>
            </w:r>
            <w:r w:rsidR="006C6BBB">
              <w:rPr>
                <w:rFonts w:ascii="Arial" w:hAnsi="Arial" w:cs="Arial"/>
                <w:b/>
                <w:sz w:val="28"/>
                <w:szCs w:val="28"/>
              </w:rPr>
              <w:t xml:space="preserve"> - 10</w:t>
            </w:r>
            <w:r w:rsidR="00EC0125">
              <w:rPr>
                <w:rFonts w:ascii="Arial" w:hAnsi="Arial" w:cs="Arial"/>
                <w:b/>
                <w:sz w:val="28"/>
                <w:szCs w:val="28"/>
              </w:rPr>
              <w:t>8</w:t>
            </w:r>
          </w:p>
          <w:p w14:paraId="79A711EA" w14:textId="5F2B39AA" w:rsidR="004F0124" w:rsidRDefault="004F0124"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 xml:space="preserve">Festival of Sport Club </w:t>
            </w:r>
            <w:r w:rsidR="00493B98">
              <w:rPr>
                <w:rFonts w:ascii="Arial" w:hAnsi="Arial" w:cs="Arial"/>
                <w:b/>
                <w:sz w:val="28"/>
                <w:szCs w:val="28"/>
              </w:rPr>
              <w:t>(Parents) Ethics Forms</w:t>
            </w:r>
            <w:r w:rsidR="00506DCB">
              <w:rPr>
                <w:rFonts w:ascii="Arial" w:hAnsi="Arial" w:cs="Arial"/>
                <w:b/>
                <w:sz w:val="28"/>
                <w:szCs w:val="28"/>
              </w:rPr>
              <w:t>…………………</w:t>
            </w:r>
            <w:r w:rsidR="00CE776A">
              <w:rPr>
                <w:rFonts w:ascii="Arial" w:hAnsi="Arial" w:cs="Arial"/>
                <w:b/>
                <w:sz w:val="28"/>
                <w:szCs w:val="28"/>
              </w:rPr>
              <w:t>……………</w:t>
            </w:r>
            <w:proofErr w:type="gramStart"/>
            <w:r w:rsidR="00CE776A">
              <w:rPr>
                <w:rFonts w:ascii="Arial" w:hAnsi="Arial" w:cs="Arial"/>
                <w:b/>
                <w:sz w:val="28"/>
                <w:szCs w:val="28"/>
              </w:rPr>
              <w:t>…..</w:t>
            </w:r>
            <w:proofErr w:type="gramEnd"/>
            <w:r w:rsidR="00506DCB">
              <w:rPr>
                <w:rFonts w:ascii="Arial" w:hAnsi="Arial" w:cs="Arial"/>
                <w:b/>
                <w:sz w:val="28"/>
                <w:szCs w:val="28"/>
              </w:rPr>
              <w:t>……………</w:t>
            </w:r>
            <w:r w:rsidR="00EC0125">
              <w:rPr>
                <w:rFonts w:ascii="Arial" w:hAnsi="Arial" w:cs="Arial"/>
                <w:b/>
                <w:sz w:val="28"/>
                <w:szCs w:val="28"/>
              </w:rPr>
              <w:t>…</w:t>
            </w:r>
            <w:r w:rsidR="00506DCB">
              <w:rPr>
                <w:rFonts w:ascii="Arial" w:hAnsi="Arial" w:cs="Arial"/>
                <w:b/>
                <w:sz w:val="28"/>
                <w:szCs w:val="28"/>
              </w:rPr>
              <w:t xml:space="preserve"> </w:t>
            </w:r>
            <w:r w:rsidR="006C6BBB">
              <w:rPr>
                <w:rFonts w:ascii="Arial" w:hAnsi="Arial" w:cs="Arial"/>
                <w:b/>
                <w:sz w:val="28"/>
                <w:szCs w:val="28"/>
              </w:rPr>
              <w:t>10</w:t>
            </w:r>
            <w:r w:rsidR="00EC0125">
              <w:rPr>
                <w:rFonts w:ascii="Arial" w:hAnsi="Arial" w:cs="Arial"/>
                <w:b/>
                <w:sz w:val="28"/>
                <w:szCs w:val="28"/>
              </w:rPr>
              <w:t>9</w:t>
            </w:r>
            <w:r w:rsidR="006C6BBB">
              <w:rPr>
                <w:rFonts w:ascii="Arial" w:hAnsi="Arial" w:cs="Arial"/>
                <w:b/>
                <w:sz w:val="28"/>
                <w:szCs w:val="28"/>
              </w:rPr>
              <w:t xml:space="preserve"> - 11</w:t>
            </w:r>
            <w:r w:rsidR="00CE0761">
              <w:rPr>
                <w:rFonts w:ascii="Arial" w:hAnsi="Arial" w:cs="Arial"/>
                <w:b/>
                <w:sz w:val="28"/>
                <w:szCs w:val="28"/>
              </w:rPr>
              <w:t>6</w:t>
            </w:r>
          </w:p>
          <w:p w14:paraId="14BA4CD6" w14:textId="6B930B8F" w:rsidR="004F0124" w:rsidRDefault="00493B98"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Festival of Sport Club (Children) Ethics Forms</w:t>
            </w:r>
            <w:r w:rsidR="006C6BBB">
              <w:rPr>
                <w:rFonts w:ascii="Arial" w:hAnsi="Arial" w:cs="Arial"/>
                <w:b/>
                <w:sz w:val="28"/>
                <w:szCs w:val="28"/>
              </w:rPr>
              <w:t>…………</w:t>
            </w:r>
            <w:r w:rsidR="00CE776A">
              <w:rPr>
                <w:rFonts w:ascii="Arial" w:hAnsi="Arial" w:cs="Arial"/>
                <w:b/>
                <w:sz w:val="28"/>
                <w:szCs w:val="28"/>
              </w:rPr>
              <w:t>………………………………...</w:t>
            </w:r>
            <w:r w:rsidR="006C6BBB">
              <w:rPr>
                <w:rFonts w:ascii="Arial" w:hAnsi="Arial" w:cs="Arial"/>
                <w:b/>
                <w:sz w:val="28"/>
                <w:szCs w:val="28"/>
              </w:rPr>
              <w:t>…</w:t>
            </w:r>
            <w:proofErr w:type="gramStart"/>
            <w:r w:rsidR="006C6BBB">
              <w:rPr>
                <w:rFonts w:ascii="Arial" w:hAnsi="Arial" w:cs="Arial"/>
                <w:b/>
                <w:sz w:val="28"/>
                <w:szCs w:val="28"/>
              </w:rPr>
              <w:t>…</w:t>
            </w:r>
            <w:r w:rsidR="00EC0125">
              <w:rPr>
                <w:rFonts w:ascii="Arial" w:hAnsi="Arial" w:cs="Arial"/>
                <w:b/>
                <w:sz w:val="28"/>
                <w:szCs w:val="28"/>
              </w:rPr>
              <w:t>..</w:t>
            </w:r>
            <w:proofErr w:type="gramEnd"/>
            <w:r w:rsidR="006C6BBB">
              <w:rPr>
                <w:rFonts w:ascii="Arial" w:hAnsi="Arial" w:cs="Arial"/>
                <w:b/>
                <w:sz w:val="28"/>
                <w:szCs w:val="28"/>
              </w:rPr>
              <w:t xml:space="preserve"> </w:t>
            </w:r>
            <w:r w:rsidR="001A13AB">
              <w:rPr>
                <w:rFonts w:ascii="Arial" w:hAnsi="Arial" w:cs="Arial"/>
                <w:b/>
                <w:sz w:val="28"/>
                <w:szCs w:val="28"/>
              </w:rPr>
              <w:t>11</w:t>
            </w:r>
            <w:r w:rsidR="00CE0761">
              <w:rPr>
                <w:rFonts w:ascii="Arial" w:hAnsi="Arial" w:cs="Arial"/>
                <w:b/>
                <w:sz w:val="28"/>
                <w:szCs w:val="28"/>
              </w:rPr>
              <w:t>7</w:t>
            </w:r>
            <w:r w:rsidR="001A13AB">
              <w:rPr>
                <w:rFonts w:ascii="Arial" w:hAnsi="Arial" w:cs="Arial"/>
                <w:b/>
                <w:sz w:val="28"/>
                <w:szCs w:val="28"/>
              </w:rPr>
              <w:t xml:space="preserve"> </w:t>
            </w:r>
            <w:r w:rsidR="00EC0125">
              <w:rPr>
                <w:rFonts w:ascii="Arial" w:hAnsi="Arial" w:cs="Arial"/>
                <w:b/>
                <w:sz w:val="28"/>
                <w:szCs w:val="28"/>
              </w:rPr>
              <w:t>-</w:t>
            </w:r>
            <w:r w:rsidR="001A13AB">
              <w:rPr>
                <w:rFonts w:ascii="Arial" w:hAnsi="Arial" w:cs="Arial"/>
                <w:b/>
                <w:sz w:val="28"/>
                <w:szCs w:val="28"/>
              </w:rPr>
              <w:t xml:space="preserve"> 12</w:t>
            </w:r>
            <w:r w:rsidR="00CE0761">
              <w:rPr>
                <w:rFonts w:ascii="Arial" w:hAnsi="Arial" w:cs="Arial"/>
                <w:b/>
                <w:sz w:val="28"/>
                <w:szCs w:val="28"/>
              </w:rPr>
              <w:t>4</w:t>
            </w:r>
          </w:p>
          <w:p w14:paraId="3C5C4808" w14:textId="7057321C" w:rsidR="00493B98" w:rsidRDefault="00493B98"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Ysgol Bae Baglan SEN Unit Ethics Forms…………………………………………………</w:t>
            </w:r>
            <w:r w:rsidR="00EC0125">
              <w:rPr>
                <w:rFonts w:ascii="Arial" w:hAnsi="Arial" w:cs="Arial"/>
                <w:b/>
                <w:sz w:val="28"/>
                <w:szCs w:val="28"/>
              </w:rPr>
              <w:t>.</w:t>
            </w:r>
            <w:r>
              <w:rPr>
                <w:rFonts w:ascii="Arial" w:hAnsi="Arial" w:cs="Arial"/>
                <w:b/>
                <w:sz w:val="28"/>
                <w:szCs w:val="28"/>
              </w:rPr>
              <w:t xml:space="preserve"> 12</w:t>
            </w:r>
            <w:r w:rsidR="00CE0761">
              <w:rPr>
                <w:rFonts w:ascii="Arial" w:hAnsi="Arial" w:cs="Arial"/>
                <w:b/>
                <w:sz w:val="28"/>
                <w:szCs w:val="28"/>
              </w:rPr>
              <w:t>5</w:t>
            </w:r>
            <w:r>
              <w:rPr>
                <w:rFonts w:ascii="Arial" w:hAnsi="Arial" w:cs="Arial"/>
                <w:b/>
                <w:sz w:val="28"/>
                <w:szCs w:val="28"/>
              </w:rPr>
              <w:t xml:space="preserve"> - 13</w:t>
            </w:r>
            <w:r w:rsidR="00CE0761">
              <w:rPr>
                <w:rFonts w:ascii="Arial" w:hAnsi="Arial" w:cs="Arial"/>
                <w:b/>
                <w:sz w:val="28"/>
                <w:szCs w:val="28"/>
              </w:rPr>
              <w:t>2</w:t>
            </w:r>
          </w:p>
          <w:p w14:paraId="776B7D55" w14:textId="7AA6C523" w:rsidR="00110195" w:rsidRDefault="00110195" w:rsidP="00743A3F">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Ethics Forms for Neath Port Talbot Panthers Mixed Ability Rugby Team- Interview with Callum Jones (</w:t>
            </w:r>
            <w:r w:rsidR="00AC007C">
              <w:rPr>
                <w:rFonts w:ascii="Arial" w:hAnsi="Arial" w:cs="Arial"/>
                <w:b/>
                <w:sz w:val="28"/>
                <w:szCs w:val="28"/>
              </w:rPr>
              <w:t>A</w:t>
            </w:r>
            <w:r>
              <w:rPr>
                <w:rFonts w:ascii="Arial" w:hAnsi="Arial" w:cs="Arial"/>
                <w:b/>
                <w:sz w:val="28"/>
                <w:szCs w:val="28"/>
              </w:rPr>
              <w:t xml:space="preserve">ssistant </w:t>
            </w:r>
            <w:r w:rsidR="00AC007C">
              <w:rPr>
                <w:rFonts w:ascii="Arial" w:hAnsi="Arial" w:cs="Arial"/>
                <w:b/>
                <w:sz w:val="28"/>
                <w:szCs w:val="28"/>
              </w:rPr>
              <w:t>H</w:t>
            </w:r>
            <w:r>
              <w:rPr>
                <w:rFonts w:ascii="Arial" w:hAnsi="Arial" w:cs="Arial"/>
                <w:b/>
                <w:sz w:val="28"/>
                <w:szCs w:val="28"/>
              </w:rPr>
              <w:t xml:space="preserve">ead </w:t>
            </w:r>
            <w:proofErr w:type="gramStart"/>
            <w:r w:rsidR="00AC007C">
              <w:rPr>
                <w:rFonts w:ascii="Arial" w:hAnsi="Arial" w:cs="Arial"/>
                <w:b/>
                <w:sz w:val="28"/>
                <w:szCs w:val="28"/>
              </w:rPr>
              <w:t>C</w:t>
            </w:r>
            <w:r>
              <w:rPr>
                <w:rFonts w:ascii="Arial" w:hAnsi="Arial" w:cs="Arial"/>
                <w:b/>
                <w:sz w:val="28"/>
                <w:szCs w:val="28"/>
              </w:rPr>
              <w:t>oach)</w:t>
            </w:r>
            <w:r w:rsidR="006C6BBB">
              <w:rPr>
                <w:rFonts w:ascii="Arial" w:hAnsi="Arial" w:cs="Arial"/>
                <w:b/>
                <w:sz w:val="28"/>
                <w:szCs w:val="28"/>
              </w:rPr>
              <w:t>…</w:t>
            </w:r>
            <w:proofErr w:type="gramEnd"/>
            <w:r w:rsidR="006C6BBB">
              <w:rPr>
                <w:rFonts w:ascii="Arial" w:hAnsi="Arial" w:cs="Arial"/>
                <w:b/>
                <w:sz w:val="28"/>
                <w:szCs w:val="28"/>
              </w:rPr>
              <w:t>…………………………………</w:t>
            </w:r>
            <w:r w:rsidR="00CE776A">
              <w:rPr>
                <w:rFonts w:ascii="Arial" w:hAnsi="Arial" w:cs="Arial"/>
                <w:b/>
                <w:sz w:val="28"/>
                <w:szCs w:val="28"/>
              </w:rPr>
              <w:t>……</w:t>
            </w:r>
            <w:r w:rsidR="006C6BBB">
              <w:rPr>
                <w:rFonts w:ascii="Arial" w:hAnsi="Arial" w:cs="Arial"/>
                <w:b/>
                <w:sz w:val="28"/>
                <w:szCs w:val="28"/>
              </w:rPr>
              <w:t>……</w:t>
            </w:r>
            <w:r w:rsidR="00EC0125">
              <w:rPr>
                <w:rFonts w:ascii="Arial" w:hAnsi="Arial" w:cs="Arial"/>
                <w:b/>
                <w:sz w:val="28"/>
                <w:szCs w:val="28"/>
              </w:rPr>
              <w:t>…</w:t>
            </w:r>
            <w:r w:rsidR="001A13AB">
              <w:rPr>
                <w:rFonts w:ascii="Arial" w:hAnsi="Arial" w:cs="Arial"/>
                <w:b/>
                <w:sz w:val="28"/>
                <w:szCs w:val="28"/>
              </w:rPr>
              <w:t xml:space="preserve"> </w:t>
            </w:r>
            <w:r w:rsidR="00CE776A">
              <w:rPr>
                <w:rFonts w:ascii="Arial" w:hAnsi="Arial" w:cs="Arial"/>
                <w:b/>
                <w:sz w:val="28"/>
                <w:szCs w:val="28"/>
              </w:rPr>
              <w:t>13</w:t>
            </w:r>
            <w:r w:rsidR="00CE0761">
              <w:rPr>
                <w:rFonts w:ascii="Arial" w:hAnsi="Arial" w:cs="Arial"/>
                <w:b/>
                <w:sz w:val="28"/>
                <w:szCs w:val="28"/>
              </w:rPr>
              <w:t>3</w:t>
            </w:r>
            <w:r w:rsidR="00CE776A">
              <w:rPr>
                <w:rFonts w:ascii="Arial" w:hAnsi="Arial" w:cs="Arial"/>
                <w:b/>
                <w:sz w:val="28"/>
                <w:szCs w:val="28"/>
              </w:rPr>
              <w:t xml:space="preserve"> - 1</w:t>
            </w:r>
            <w:r w:rsidR="00CE0761">
              <w:rPr>
                <w:rFonts w:ascii="Arial" w:hAnsi="Arial" w:cs="Arial"/>
                <w:b/>
                <w:sz w:val="28"/>
                <w:szCs w:val="28"/>
              </w:rPr>
              <w:t>40</w:t>
            </w:r>
          </w:p>
          <w:p w14:paraId="7EB3111F" w14:textId="6AE5D48F" w:rsidR="00EC0125" w:rsidRPr="00EC0125" w:rsidRDefault="00CE776A" w:rsidP="00EC0125">
            <w:pPr>
              <w:pStyle w:val="ListParagraph"/>
              <w:numPr>
                <w:ilvl w:val="1"/>
                <w:numId w:val="13"/>
              </w:numPr>
              <w:spacing w:after="200" w:line="360" w:lineRule="auto"/>
              <w:rPr>
                <w:rFonts w:ascii="Arial" w:hAnsi="Arial" w:cs="Arial"/>
                <w:b/>
                <w:sz w:val="28"/>
                <w:szCs w:val="28"/>
              </w:rPr>
            </w:pPr>
            <w:r>
              <w:rPr>
                <w:rFonts w:ascii="Arial" w:hAnsi="Arial" w:cs="Arial"/>
                <w:b/>
                <w:sz w:val="28"/>
                <w:szCs w:val="28"/>
              </w:rPr>
              <w:t>Neath Port Talbot Panthers Player’s Questionnaire Ethics Forms…………………………………………………</w:t>
            </w:r>
            <w:r w:rsidR="006C6BBB">
              <w:rPr>
                <w:rFonts w:ascii="Arial" w:hAnsi="Arial" w:cs="Arial"/>
                <w:b/>
                <w:sz w:val="28"/>
                <w:szCs w:val="28"/>
              </w:rPr>
              <w:t xml:space="preserve"> </w:t>
            </w:r>
            <w:r>
              <w:rPr>
                <w:rFonts w:ascii="Arial" w:hAnsi="Arial" w:cs="Arial"/>
                <w:b/>
                <w:sz w:val="28"/>
                <w:szCs w:val="28"/>
              </w:rPr>
              <w:t>1</w:t>
            </w:r>
            <w:r w:rsidR="00CE0761">
              <w:rPr>
                <w:rFonts w:ascii="Arial" w:hAnsi="Arial" w:cs="Arial"/>
                <w:b/>
                <w:sz w:val="28"/>
                <w:szCs w:val="28"/>
              </w:rPr>
              <w:t>41</w:t>
            </w:r>
            <w:r>
              <w:rPr>
                <w:rFonts w:ascii="Arial" w:hAnsi="Arial" w:cs="Arial"/>
                <w:b/>
                <w:sz w:val="28"/>
                <w:szCs w:val="28"/>
              </w:rPr>
              <w:t xml:space="preserve"> </w:t>
            </w:r>
            <w:r w:rsidR="00CE0761">
              <w:rPr>
                <w:rFonts w:ascii="Arial" w:hAnsi="Arial" w:cs="Arial"/>
                <w:b/>
                <w:sz w:val="28"/>
                <w:szCs w:val="28"/>
              </w:rPr>
              <w:t>-</w:t>
            </w:r>
            <w:r w:rsidR="009A2B2F">
              <w:rPr>
                <w:rFonts w:ascii="Arial" w:hAnsi="Arial" w:cs="Arial"/>
                <w:b/>
                <w:sz w:val="28"/>
                <w:szCs w:val="28"/>
              </w:rPr>
              <w:t xml:space="preserve"> </w:t>
            </w:r>
            <w:r>
              <w:rPr>
                <w:rFonts w:ascii="Arial" w:hAnsi="Arial" w:cs="Arial"/>
                <w:b/>
                <w:sz w:val="28"/>
                <w:szCs w:val="28"/>
              </w:rPr>
              <w:t>1</w:t>
            </w:r>
            <w:r w:rsidR="00CE0761">
              <w:rPr>
                <w:rFonts w:ascii="Arial" w:hAnsi="Arial" w:cs="Arial"/>
                <w:b/>
                <w:sz w:val="28"/>
                <w:szCs w:val="28"/>
              </w:rPr>
              <w:t>48</w:t>
            </w:r>
            <w:r w:rsidR="00EC0125">
              <w:rPr>
                <w:rFonts w:ascii="Arial" w:hAnsi="Arial" w:cs="Arial"/>
                <w:b/>
                <w:sz w:val="28"/>
                <w:szCs w:val="28"/>
              </w:rPr>
              <w:br/>
            </w:r>
          </w:p>
          <w:p w14:paraId="6257F0D0" w14:textId="4D2343C0" w:rsidR="009A2B2F" w:rsidRPr="009A2B2F" w:rsidRDefault="009A2B2F" w:rsidP="009A2B2F">
            <w:pPr>
              <w:spacing w:after="200" w:line="360" w:lineRule="auto"/>
              <w:ind w:left="720"/>
              <w:rPr>
                <w:rFonts w:ascii="Arial" w:hAnsi="Arial" w:cs="Arial"/>
                <w:b/>
                <w:sz w:val="28"/>
                <w:szCs w:val="28"/>
              </w:rPr>
            </w:pPr>
            <w:r w:rsidRPr="009A2B2F">
              <w:rPr>
                <w:rFonts w:ascii="Arial" w:hAnsi="Arial" w:cs="Arial"/>
                <w:b/>
                <w:sz w:val="32"/>
                <w:szCs w:val="32"/>
              </w:rPr>
              <w:t>Glossary</w:t>
            </w:r>
            <w:r>
              <w:rPr>
                <w:rFonts w:ascii="Arial" w:hAnsi="Arial" w:cs="Arial"/>
                <w:b/>
                <w:sz w:val="32"/>
                <w:szCs w:val="32"/>
              </w:rPr>
              <w:t>………………………………………………… 1</w:t>
            </w:r>
            <w:r w:rsidR="00CE0761">
              <w:rPr>
                <w:rFonts w:ascii="Arial" w:hAnsi="Arial" w:cs="Arial"/>
                <w:b/>
                <w:sz w:val="32"/>
                <w:szCs w:val="32"/>
              </w:rPr>
              <w:t>49</w:t>
            </w:r>
          </w:p>
        </w:tc>
      </w:tr>
    </w:tbl>
    <w:p w14:paraId="2AA40673" w14:textId="77777777" w:rsidR="0023752D" w:rsidRDefault="0023752D">
      <w:pPr>
        <w:spacing w:after="200" w:line="276" w:lineRule="auto"/>
        <w:rPr>
          <w:rFonts w:ascii="Arial" w:hAnsi="Arial" w:cs="Arial"/>
          <w:b/>
          <w:sz w:val="22"/>
          <w:szCs w:val="22"/>
        </w:rPr>
      </w:pPr>
    </w:p>
    <w:p w14:paraId="719821E5" w14:textId="77777777" w:rsidR="0023752D" w:rsidRDefault="0023752D">
      <w:pPr>
        <w:spacing w:after="200" w:line="276" w:lineRule="auto"/>
        <w:rPr>
          <w:rFonts w:ascii="Arial" w:hAnsi="Arial" w:cs="Arial"/>
          <w:b/>
          <w:sz w:val="22"/>
          <w:szCs w:val="22"/>
        </w:rPr>
      </w:pPr>
    </w:p>
    <w:p w14:paraId="70E2ECAC" w14:textId="77777777" w:rsidR="00770DC3" w:rsidRDefault="00770DC3" w:rsidP="0023752D">
      <w:pPr>
        <w:jc w:val="both"/>
        <w:rPr>
          <w:rFonts w:ascii="Arial" w:hAnsi="Arial" w:cs="Arial"/>
          <w:sz w:val="22"/>
          <w:szCs w:val="22"/>
        </w:rPr>
      </w:pPr>
    </w:p>
    <w:p w14:paraId="15294997" w14:textId="21745EE9" w:rsidR="00FD2AD3" w:rsidRDefault="00FD2AD3" w:rsidP="00FD2AD3">
      <w:pPr>
        <w:spacing w:after="200" w:line="276" w:lineRule="auto"/>
        <w:rPr>
          <w:rFonts w:ascii="Arial" w:hAnsi="Arial" w:cs="Arial"/>
          <w:sz w:val="22"/>
          <w:szCs w:val="22"/>
        </w:rPr>
      </w:pPr>
    </w:p>
    <w:p w14:paraId="0869CA0B" w14:textId="5D78C0B7" w:rsidR="00FD2AD3" w:rsidRDefault="00FD2AD3" w:rsidP="00FD2AD3">
      <w:pPr>
        <w:spacing w:after="200" w:line="276" w:lineRule="auto"/>
        <w:rPr>
          <w:rFonts w:ascii="Arial" w:hAnsi="Arial" w:cs="Arial"/>
          <w:sz w:val="22"/>
          <w:szCs w:val="22"/>
        </w:rPr>
      </w:pPr>
    </w:p>
    <w:p w14:paraId="7C861993" w14:textId="77777777" w:rsidR="00FD2AD3" w:rsidRDefault="00FD2AD3" w:rsidP="00FD2AD3">
      <w:pPr>
        <w:spacing w:after="200" w:line="276" w:lineRule="auto"/>
        <w:rPr>
          <w:rFonts w:ascii="Arial" w:hAnsi="Arial" w:cs="Arial"/>
          <w:b/>
          <w:sz w:val="22"/>
          <w:szCs w:val="22"/>
        </w:rPr>
      </w:pPr>
    </w:p>
    <w:tbl>
      <w:tblPr>
        <w:tblStyle w:val="TableGrid"/>
        <w:tblW w:w="9511" w:type="dxa"/>
        <w:tblLook w:val="04A0" w:firstRow="1" w:lastRow="0" w:firstColumn="1" w:lastColumn="0" w:noHBand="0" w:noVBand="1"/>
      </w:tblPr>
      <w:tblGrid>
        <w:gridCol w:w="9511"/>
      </w:tblGrid>
      <w:tr w:rsidR="0023752D" w14:paraId="0957F0E5" w14:textId="77777777" w:rsidTr="00F2131B">
        <w:trPr>
          <w:trHeight w:val="11309"/>
        </w:trPr>
        <w:tc>
          <w:tcPr>
            <w:tcW w:w="9511" w:type="dxa"/>
          </w:tcPr>
          <w:p w14:paraId="43A3D3D3" w14:textId="0138A55B" w:rsidR="00745504" w:rsidRPr="004C6C6C" w:rsidRDefault="00743A3F" w:rsidP="00745504">
            <w:pPr>
              <w:pStyle w:val="Heading1"/>
              <w:spacing w:line="360" w:lineRule="auto"/>
              <w:outlineLvl w:val="0"/>
              <w:rPr>
                <w:rFonts w:ascii="Arial" w:hAnsi="Arial" w:cs="Arial"/>
                <w:b/>
                <w:bCs/>
                <w:color w:val="auto"/>
                <w:u w:val="single"/>
              </w:rPr>
            </w:pPr>
            <w:bookmarkStart w:id="1" w:name="_Toc27051319"/>
            <w:r>
              <w:rPr>
                <w:rFonts w:ascii="Arial" w:hAnsi="Arial" w:cs="Arial"/>
                <w:b/>
                <w:bCs/>
                <w:color w:val="auto"/>
                <w:u w:val="single"/>
              </w:rPr>
              <w:lastRenderedPageBreak/>
              <w:t xml:space="preserve">V. </w:t>
            </w:r>
            <w:r w:rsidR="00723232" w:rsidRPr="004C6C6C">
              <w:rPr>
                <w:rFonts w:ascii="Arial" w:hAnsi="Arial" w:cs="Arial"/>
                <w:b/>
                <w:bCs/>
                <w:color w:val="auto"/>
                <w:u w:val="single"/>
              </w:rPr>
              <w:t xml:space="preserve"> </w:t>
            </w:r>
            <w:r w:rsidR="00745504" w:rsidRPr="004C6C6C">
              <w:rPr>
                <w:rFonts w:ascii="Arial" w:hAnsi="Arial" w:cs="Arial"/>
                <w:b/>
                <w:bCs/>
                <w:color w:val="auto"/>
                <w:u w:val="single"/>
              </w:rPr>
              <w:t>List of Figures</w:t>
            </w:r>
            <w:r w:rsidR="00B26E79" w:rsidRPr="00B26E79">
              <w:rPr>
                <w:rFonts w:ascii="Arial" w:hAnsi="Arial" w:cs="Arial"/>
                <w:b/>
                <w:bCs/>
                <w:color w:val="auto"/>
              </w:rPr>
              <w:t xml:space="preserve">                                                   </w:t>
            </w:r>
            <w:r w:rsidR="00B26E79">
              <w:rPr>
                <w:rFonts w:ascii="Arial" w:hAnsi="Arial" w:cs="Arial"/>
                <w:b/>
                <w:bCs/>
                <w:color w:val="auto"/>
              </w:rPr>
              <w:t xml:space="preserve">     </w:t>
            </w:r>
            <w:r w:rsidR="00B26E79" w:rsidRPr="00B26E79">
              <w:rPr>
                <w:rFonts w:ascii="Arial" w:hAnsi="Arial" w:cs="Arial"/>
                <w:b/>
                <w:bCs/>
                <w:i/>
                <w:iCs/>
                <w:color w:val="auto"/>
                <w:sz w:val="24"/>
                <w:szCs w:val="24"/>
                <w:u w:val="single"/>
              </w:rPr>
              <w:t>Page Number</w:t>
            </w:r>
          </w:p>
          <w:p w14:paraId="0C79B93D" w14:textId="60463F4F" w:rsidR="00745504" w:rsidRDefault="00745504" w:rsidP="00B26E79">
            <w:pPr>
              <w:spacing w:line="360" w:lineRule="auto"/>
              <w:jc w:val="both"/>
              <w:rPr>
                <w:rFonts w:ascii="Arial" w:hAnsi="Arial" w:cs="Arial"/>
                <w:lang w:val="en-US" w:eastAsia="en-US"/>
              </w:rPr>
            </w:pPr>
            <w:r w:rsidRPr="004F0124">
              <w:rPr>
                <w:rFonts w:ascii="Arial" w:hAnsi="Arial" w:cs="Arial"/>
                <w:i/>
                <w:iCs/>
                <w:lang w:val="en-US" w:eastAsia="en-US"/>
              </w:rPr>
              <w:t>Figure 1.1.1</w:t>
            </w:r>
            <w:r>
              <w:rPr>
                <w:rFonts w:ascii="Arial" w:hAnsi="Arial" w:cs="Arial"/>
                <w:lang w:val="en-US" w:eastAsia="en-US"/>
              </w:rPr>
              <w:t xml:space="preserve"> – A Bar Chart to show how many children the parents/guardians bring to the club</w:t>
            </w:r>
            <w:r w:rsidR="00B26E79">
              <w:rPr>
                <w:rFonts w:ascii="Arial" w:hAnsi="Arial" w:cs="Arial"/>
                <w:lang w:val="en-US" w:eastAsia="en-US"/>
              </w:rPr>
              <w:t>……………………………………………………………………………………..…….29</w:t>
            </w:r>
          </w:p>
          <w:p w14:paraId="6DCB0372" w14:textId="77777777" w:rsidR="00D1042F" w:rsidRPr="005F1F66" w:rsidRDefault="00D1042F" w:rsidP="00B26E79">
            <w:pPr>
              <w:spacing w:line="360" w:lineRule="auto"/>
              <w:jc w:val="both"/>
              <w:rPr>
                <w:rFonts w:ascii="Arial" w:hAnsi="Arial" w:cs="Arial"/>
                <w:lang w:val="en-US" w:eastAsia="en-US"/>
              </w:rPr>
            </w:pPr>
          </w:p>
          <w:p w14:paraId="5B515271" w14:textId="6E9DD1CC" w:rsidR="00745504" w:rsidRDefault="00745504" w:rsidP="00B26E79">
            <w:pPr>
              <w:spacing w:line="360" w:lineRule="auto"/>
              <w:jc w:val="both"/>
              <w:rPr>
                <w:rFonts w:ascii="Arial" w:hAnsi="Arial" w:cs="Arial"/>
                <w:i/>
                <w:iCs/>
                <w:sz w:val="22"/>
                <w:szCs w:val="22"/>
              </w:rPr>
            </w:pPr>
            <w:r w:rsidRPr="004F0124">
              <w:rPr>
                <w:rFonts w:ascii="Arial" w:hAnsi="Arial" w:cs="Arial"/>
                <w:i/>
                <w:iCs/>
                <w:lang w:val="en-US" w:eastAsia="en-US"/>
              </w:rPr>
              <w:t>Figure 1.1.2</w:t>
            </w:r>
            <w:r>
              <w:rPr>
                <w:rFonts w:ascii="Arial" w:hAnsi="Arial" w:cs="Arial"/>
                <w:lang w:val="en-US" w:eastAsia="en-US"/>
              </w:rPr>
              <w:t xml:space="preserve"> </w:t>
            </w:r>
            <w:r w:rsidRPr="004F0124">
              <w:rPr>
                <w:rFonts w:ascii="Arial" w:hAnsi="Arial" w:cs="Arial"/>
                <w:lang w:val="en-US" w:eastAsia="en-US"/>
              </w:rPr>
              <w:t xml:space="preserve">– </w:t>
            </w:r>
            <w:r w:rsidR="004F0124" w:rsidRPr="00876F01">
              <w:rPr>
                <w:rFonts w:ascii="Arial" w:hAnsi="Arial" w:cs="Arial"/>
              </w:rPr>
              <w:t>A Bar Chart to show the different disabilities that the children at the club have</w:t>
            </w:r>
            <w:r w:rsidR="00B26E79">
              <w:rPr>
                <w:rFonts w:ascii="Arial" w:hAnsi="Arial" w:cs="Arial"/>
                <w:i/>
                <w:iCs/>
              </w:rPr>
              <w:t>……………………………………………………………………………………....….</w:t>
            </w:r>
            <w:r w:rsidR="00B26E79" w:rsidRPr="00B26E79">
              <w:rPr>
                <w:rFonts w:ascii="Arial" w:hAnsi="Arial" w:cs="Arial"/>
              </w:rPr>
              <w:t>30</w:t>
            </w:r>
          </w:p>
          <w:p w14:paraId="3B1DA591" w14:textId="77777777" w:rsidR="00D1042F" w:rsidRPr="004F0124" w:rsidRDefault="00D1042F" w:rsidP="00B26E79">
            <w:pPr>
              <w:spacing w:line="360" w:lineRule="auto"/>
              <w:jc w:val="both"/>
              <w:rPr>
                <w:rFonts w:ascii="Arial" w:hAnsi="Arial" w:cs="Arial"/>
                <w:i/>
                <w:iCs/>
                <w:sz w:val="22"/>
                <w:szCs w:val="22"/>
              </w:rPr>
            </w:pPr>
          </w:p>
          <w:p w14:paraId="032835D2" w14:textId="21444689" w:rsidR="00723232" w:rsidRPr="005F1F66" w:rsidRDefault="00745504" w:rsidP="00B26E79">
            <w:pPr>
              <w:spacing w:line="360" w:lineRule="auto"/>
              <w:jc w:val="both"/>
              <w:rPr>
                <w:rFonts w:ascii="Arial" w:hAnsi="Arial" w:cs="Arial"/>
                <w:lang w:val="en-US" w:eastAsia="en-US"/>
              </w:rPr>
            </w:pPr>
            <w:r w:rsidRPr="004F0124">
              <w:rPr>
                <w:rFonts w:ascii="Arial" w:hAnsi="Arial" w:cs="Arial"/>
                <w:i/>
                <w:iCs/>
                <w:lang w:val="en-US" w:eastAsia="en-US"/>
              </w:rPr>
              <w:t>Figure 1.1.3</w:t>
            </w:r>
            <w:r w:rsidR="00723232">
              <w:rPr>
                <w:rFonts w:ascii="Arial" w:hAnsi="Arial" w:cs="Arial"/>
                <w:lang w:val="en-US" w:eastAsia="en-US"/>
              </w:rPr>
              <w:t xml:space="preserve"> – A Bar Chart </w:t>
            </w:r>
            <w:r w:rsidR="004F0124">
              <w:rPr>
                <w:rFonts w:ascii="Arial" w:hAnsi="Arial" w:cs="Arial"/>
                <w:lang w:val="en-US" w:eastAsia="en-US"/>
              </w:rPr>
              <w:t xml:space="preserve">to show </w:t>
            </w:r>
            <w:r w:rsidR="00876F01">
              <w:rPr>
                <w:rFonts w:ascii="Arial" w:hAnsi="Arial" w:cs="Arial"/>
                <w:lang w:val="en-US" w:eastAsia="en-US"/>
              </w:rPr>
              <w:t>how accessible the parents/guardians think the club’s venue is</w:t>
            </w:r>
            <w:r w:rsidR="00B26E79">
              <w:rPr>
                <w:rFonts w:ascii="Arial" w:hAnsi="Arial" w:cs="Arial"/>
                <w:lang w:val="en-US" w:eastAsia="en-US"/>
              </w:rPr>
              <w:t>………………………………………………………………………………...……30</w:t>
            </w:r>
          </w:p>
          <w:p w14:paraId="7D533211" w14:textId="77777777" w:rsidR="00D1042F" w:rsidRDefault="00D1042F" w:rsidP="00B26E79">
            <w:pPr>
              <w:spacing w:line="360" w:lineRule="auto"/>
              <w:jc w:val="both"/>
              <w:rPr>
                <w:rFonts w:ascii="Arial" w:hAnsi="Arial" w:cs="Arial"/>
                <w:i/>
                <w:iCs/>
                <w:lang w:val="en-US" w:eastAsia="en-US"/>
              </w:rPr>
            </w:pPr>
          </w:p>
          <w:p w14:paraId="14AC7718" w14:textId="77F4537A" w:rsidR="004F0124" w:rsidRPr="005F1F66" w:rsidRDefault="00745504" w:rsidP="00B26E79">
            <w:pPr>
              <w:spacing w:line="360" w:lineRule="auto"/>
              <w:jc w:val="both"/>
              <w:rPr>
                <w:rFonts w:ascii="Arial" w:hAnsi="Arial" w:cs="Arial"/>
                <w:lang w:val="en-US" w:eastAsia="en-US"/>
              </w:rPr>
            </w:pPr>
            <w:r w:rsidRPr="00D1042F">
              <w:rPr>
                <w:rFonts w:ascii="Arial" w:hAnsi="Arial" w:cs="Arial"/>
                <w:i/>
                <w:iCs/>
                <w:lang w:val="en-US" w:eastAsia="en-US"/>
              </w:rPr>
              <w:t>Figure 1.1.4</w:t>
            </w:r>
            <w:r w:rsidR="00723232">
              <w:rPr>
                <w:rFonts w:ascii="Arial" w:hAnsi="Arial" w:cs="Arial"/>
                <w:lang w:val="en-US" w:eastAsia="en-US"/>
              </w:rPr>
              <w:t xml:space="preserve"> – A Bar Chart to </w:t>
            </w:r>
            <w:r w:rsidR="00876F01">
              <w:rPr>
                <w:rFonts w:ascii="Arial" w:hAnsi="Arial" w:cs="Arial"/>
                <w:lang w:val="en-US" w:eastAsia="en-US"/>
              </w:rPr>
              <w:t>show the variety of activities at the club</w:t>
            </w:r>
            <w:r w:rsidR="00B26E79">
              <w:rPr>
                <w:rFonts w:ascii="Arial" w:hAnsi="Arial" w:cs="Arial"/>
                <w:lang w:val="en-US" w:eastAsia="en-US"/>
              </w:rPr>
              <w:t>……………….31</w:t>
            </w:r>
          </w:p>
          <w:p w14:paraId="5D5B4947" w14:textId="77777777" w:rsidR="00D1042F" w:rsidRDefault="00D1042F" w:rsidP="00B26E79">
            <w:pPr>
              <w:spacing w:line="360" w:lineRule="auto"/>
              <w:jc w:val="both"/>
              <w:rPr>
                <w:rFonts w:ascii="Arial" w:hAnsi="Arial" w:cs="Arial"/>
                <w:i/>
                <w:iCs/>
                <w:lang w:val="en-US" w:eastAsia="en-US"/>
              </w:rPr>
            </w:pPr>
          </w:p>
          <w:p w14:paraId="36525AE5" w14:textId="326741E9" w:rsidR="004F0124" w:rsidRDefault="00745504" w:rsidP="00B26E79">
            <w:pPr>
              <w:spacing w:line="360" w:lineRule="auto"/>
              <w:jc w:val="both"/>
              <w:rPr>
                <w:rFonts w:ascii="Arial" w:hAnsi="Arial" w:cs="Arial"/>
                <w:lang w:val="en-US" w:eastAsia="en-US"/>
              </w:rPr>
            </w:pPr>
            <w:r w:rsidRPr="00D1042F">
              <w:rPr>
                <w:rFonts w:ascii="Arial" w:hAnsi="Arial" w:cs="Arial"/>
                <w:i/>
                <w:iCs/>
                <w:lang w:val="en-US" w:eastAsia="en-US"/>
              </w:rPr>
              <w:t>Figure 1.1.5</w:t>
            </w:r>
            <w:r w:rsidR="004F0124">
              <w:rPr>
                <w:rFonts w:ascii="Arial" w:hAnsi="Arial" w:cs="Arial"/>
                <w:lang w:val="en-US" w:eastAsia="en-US"/>
              </w:rPr>
              <w:t xml:space="preserve"> – A </w:t>
            </w:r>
            <w:r w:rsidR="00876F01">
              <w:rPr>
                <w:rFonts w:ascii="Arial" w:hAnsi="Arial" w:cs="Arial"/>
                <w:lang w:val="en-US" w:eastAsia="en-US"/>
              </w:rPr>
              <w:t>Pie Chart to show the % of children who attend another club in addition to the Festival of Sport Club</w:t>
            </w:r>
            <w:r w:rsidR="00B26E79">
              <w:rPr>
                <w:rFonts w:ascii="Arial" w:hAnsi="Arial" w:cs="Arial"/>
                <w:lang w:val="en-US" w:eastAsia="en-US"/>
              </w:rPr>
              <w:t>………………………………………………………</w:t>
            </w:r>
            <w:proofErr w:type="gramStart"/>
            <w:r w:rsidR="00B26E79">
              <w:rPr>
                <w:rFonts w:ascii="Arial" w:hAnsi="Arial" w:cs="Arial"/>
                <w:lang w:val="en-US" w:eastAsia="en-US"/>
              </w:rPr>
              <w:t>…..</w:t>
            </w:r>
            <w:proofErr w:type="gramEnd"/>
            <w:r w:rsidR="00B26E79">
              <w:rPr>
                <w:rFonts w:ascii="Arial" w:hAnsi="Arial" w:cs="Arial"/>
                <w:lang w:val="en-US" w:eastAsia="en-US"/>
              </w:rPr>
              <w:t>…..31</w:t>
            </w:r>
          </w:p>
          <w:p w14:paraId="1BDD63B6" w14:textId="77777777" w:rsidR="00D1042F" w:rsidRDefault="00D1042F" w:rsidP="004F0124">
            <w:pPr>
              <w:spacing w:line="360" w:lineRule="auto"/>
              <w:rPr>
                <w:rFonts w:ascii="Arial" w:hAnsi="Arial" w:cs="Arial"/>
                <w:i/>
                <w:iCs/>
                <w:lang w:val="en-US" w:eastAsia="en-US"/>
              </w:rPr>
            </w:pPr>
          </w:p>
          <w:p w14:paraId="4147A1F2" w14:textId="492A1F8D" w:rsidR="00745504" w:rsidRDefault="00745504" w:rsidP="00B26E79">
            <w:pPr>
              <w:spacing w:line="360" w:lineRule="auto"/>
              <w:jc w:val="both"/>
              <w:rPr>
                <w:rFonts w:ascii="Arial" w:hAnsi="Arial" w:cs="Arial"/>
                <w:lang w:val="en-US" w:eastAsia="en-US"/>
              </w:rPr>
            </w:pPr>
            <w:r w:rsidRPr="00D1042F">
              <w:rPr>
                <w:rFonts w:ascii="Arial" w:hAnsi="Arial" w:cs="Arial"/>
                <w:i/>
                <w:iCs/>
                <w:lang w:val="en-US" w:eastAsia="en-US"/>
              </w:rPr>
              <w:t>Figure 1.1.6</w:t>
            </w:r>
            <w:r w:rsidR="004F0124">
              <w:rPr>
                <w:rFonts w:ascii="Arial" w:hAnsi="Arial" w:cs="Arial"/>
                <w:lang w:val="en-US" w:eastAsia="en-US"/>
              </w:rPr>
              <w:t xml:space="preserve"> – A</w:t>
            </w:r>
            <w:r w:rsidR="00D1042F">
              <w:rPr>
                <w:rFonts w:ascii="Arial" w:hAnsi="Arial" w:cs="Arial"/>
                <w:lang w:val="en-US" w:eastAsia="en-US"/>
              </w:rPr>
              <w:t xml:space="preserve"> </w:t>
            </w:r>
            <w:r w:rsidR="00876F01">
              <w:rPr>
                <w:rFonts w:ascii="Arial" w:hAnsi="Arial" w:cs="Arial"/>
                <w:lang w:val="en-US" w:eastAsia="en-US"/>
              </w:rPr>
              <w:t>Pie Chart to show the % of parents/guardians who said that the additional club</w:t>
            </w:r>
            <w:r w:rsidR="00AE7D49">
              <w:rPr>
                <w:rFonts w:ascii="Arial" w:hAnsi="Arial" w:cs="Arial"/>
                <w:lang w:val="en-US" w:eastAsia="en-US"/>
              </w:rPr>
              <w:t>s</w:t>
            </w:r>
            <w:r w:rsidR="00876F01">
              <w:rPr>
                <w:rFonts w:ascii="Arial" w:hAnsi="Arial" w:cs="Arial"/>
                <w:lang w:val="en-US" w:eastAsia="en-US"/>
              </w:rPr>
              <w:t xml:space="preserve"> their child/children goes to, are inclusive</w:t>
            </w:r>
            <w:r w:rsidR="00B26E79">
              <w:rPr>
                <w:rFonts w:ascii="Arial" w:hAnsi="Arial" w:cs="Arial"/>
                <w:lang w:val="en-US" w:eastAsia="en-US"/>
              </w:rPr>
              <w:t>…………………………</w:t>
            </w:r>
            <w:proofErr w:type="gramStart"/>
            <w:r w:rsidR="00B26E79">
              <w:rPr>
                <w:rFonts w:ascii="Arial" w:hAnsi="Arial" w:cs="Arial"/>
                <w:lang w:val="en-US" w:eastAsia="en-US"/>
              </w:rPr>
              <w:t>…..</w:t>
            </w:r>
            <w:proofErr w:type="gramEnd"/>
            <w:r w:rsidR="00B26E79">
              <w:rPr>
                <w:rFonts w:ascii="Arial" w:hAnsi="Arial" w:cs="Arial"/>
                <w:lang w:val="en-US" w:eastAsia="en-US"/>
              </w:rPr>
              <w:t>32</w:t>
            </w:r>
          </w:p>
          <w:p w14:paraId="25B10882" w14:textId="13A02910" w:rsidR="00876F01" w:rsidRDefault="00876F01" w:rsidP="00B26E79">
            <w:pPr>
              <w:spacing w:line="360" w:lineRule="auto"/>
              <w:jc w:val="both"/>
              <w:rPr>
                <w:rFonts w:ascii="Arial" w:hAnsi="Arial" w:cs="Arial"/>
                <w:lang w:val="en-US" w:eastAsia="en-US"/>
              </w:rPr>
            </w:pPr>
          </w:p>
          <w:p w14:paraId="02540962" w14:textId="4D39569F" w:rsidR="00876F01" w:rsidRDefault="00876F01" w:rsidP="00B26E79">
            <w:pPr>
              <w:spacing w:line="360" w:lineRule="auto"/>
              <w:jc w:val="both"/>
              <w:rPr>
                <w:rFonts w:ascii="Arial" w:hAnsi="Arial" w:cs="Arial"/>
                <w:lang w:val="en-US" w:eastAsia="en-US"/>
              </w:rPr>
            </w:pPr>
            <w:r>
              <w:rPr>
                <w:rFonts w:ascii="Arial" w:hAnsi="Arial" w:cs="Arial"/>
                <w:i/>
                <w:iCs/>
                <w:lang w:val="en-US" w:eastAsia="en-US"/>
              </w:rPr>
              <w:t xml:space="preserve">Figure 1.1.7 – </w:t>
            </w:r>
            <w:r>
              <w:rPr>
                <w:rFonts w:ascii="Arial" w:hAnsi="Arial" w:cs="Arial"/>
                <w:lang w:val="en-US" w:eastAsia="en-US"/>
              </w:rPr>
              <w:t xml:space="preserve">A </w:t>
            </w:r>
            <w:r w:rsidR="00824F3C">
              <w:rPr>
                <w:rFonts w:ascii="Arial" w:hAnsi="Arial" w:cs="Arial"/>
                <w:lang w:val="en-US" w:eastAsia="en-US"/>
              </w:rPr>
              <w:t>Bar Chart to show the reasoning for not taking their child/children to another club</w:t>
            </w:r>
            <w:r w:rsidR="00B26E79">
              <w:rPr>
                <w:rFonts w:ascii="Arial" w:hAnsi="Arial" w:cs="Arial"/>
                <w:lang w:val="en-US" w:eastAsia="en-US"/>
              </w:rPr>
              <w:t>…………………………………………………………………………………32</w:t>
            </w:r>
          </w:p>
          <w:p w14:paraId="7A3F0608" w14:textId="5ED7527F" w:rsidR="00824F3C" w:rsidRDefault="00824F3C" w:rsidP="00B26E79">
            <w:pPr>
              <w:spacing w:line="360" w:lineRule="auto"/>
              <w:jc w:val="both"/>
              <w:rPr>
                <w:rFonts w:ascii="Arial" w:hAnsi="Arial" w:cs="Arial"/>
                <w:lang w:val="en-US" w:eastAsia="en-US"/>
              </w:rPr>
            </w:pPr>
          </w:p>
          <w:p w14:paraId="0584BA11" w14:textId="70B8168F" w:rsidR="00824F3C" w:rsidRDefault="00824F3C" w:rsidP="00B26E79">
            <w:pPr>
              <w:spacing w:line="360" w:lineRule="auto"/>
              <w:jc w:val="both"/>
              <w:rPr>
                <w:rFonts w:ascii="Arial" w:hAnsi="Arial" w:cs="Arial"/>
                <w:lang w:val="en-US" w:eastAsia="en-US"/>
              </w:rPr>
            </w:pPr>
            <w:r>
              <w:rPr>
                <w:rFonts w:ascii="Arial" w:hAnsi="Arial" w:cs="Arial"/>
                <w:i/>
                <w:iCs/>
                <w:lang w:val="en-US" w:eastAsia="en-US"/>
              </w:rPr>
              <w:t>Figure 1.1.8</w:t>
            </w:r>
            <w:r w:rsidR="0033024D">
              <w:rPr>
                <w:rFonts w:ascii="Arial" w:hAnsi="Arial" w:cs="Arial"/>
                <w:i/>
                <w:iCs/>
                <w:lang w:val="en-US" w:eastAsia="en-US"/>
              </w:rPr>
              <w:t xml:space="preserve"> – </w:t>
            </w:r>
            <w:r w:rsidR="0033024D">
              <w:rPr>
                <w:rFonts w:ascii="Arial" w:hAnsi="Arial" w:cs="Arial"/>
                <w:lang w:val="en-US" w:eastAsia="en-US"/>
              </w:rPr>
              <w:t>A Bar Chart to show the benefits the children have had from coming to the club, from the parents/guardian’s perspective</w:t>
            </w:r>
            <w:r w:rsidR="00B26E79">
              <w:rPr>
                <w:rFonts w:ascii="Arial" w:hAnsi="Arial" w:cs="Arial"/>
                <w:lang w:val="en-US" w:eastAsia="en-US"/>
              </w:rPr>
              <w:t>………………………………………</w:t>
            </w:r>
            <w:proofErr w:type="gramStart"/>
            <w:r w:rsidR="00B26E79">
              <w:rPr>
                <w:rFonts w:ascii="Arial" w:hAnsi="Arial" w:cs="Arial"/>
                <w:lang w:val="en-US" w:eastAsia="en-US"/>
              </w:rPr>
              <w:t>…..</w:t>
            </w:r>
            <w:proofErr w:type="gramEnd"/>
            <w:r w:rsidR="00B26E79">
              <w:rPr>
                <w:rFonts w:ascii="Arial" w:hAnsi="Arial" w:cs="Arial"/>
                <w:lang w:val="en-US" w:eastAsia="en-US"/>
              </w:rPr>
              <w:t>33</w:t>
            </w:r>
          </w:p>
          <w:p w14:paraId="56CDE8DB" w14:textId="77777777" w:rsidR="00D1042F" w:rsidRDefault="00D1042F" w:rsidP="00B26E79">
            <w:pPr>
              <w:spacing w:line="360" w:lineRule="auto"/>
              <w:jc w:val="both"/>
              <w:rPr>
                <w:rFonts w:ascii="Arial" w:hAnsi="Arial" w:cs="Arial"/>
                <w:i/>
                <w:iCs/>
                <w:lang w:val="en-US" w:eastAsia="en-US"/>
              </w:rPr>
            </w:pPr>
          </w:p>
          <w:p w14:paraId="3982BB10" w14:textId="25333FD6" w:rsidR="004F0124" w:rsidRDefault="004F0124" w:rsidP="00B26E79">
            <w:pPr>
              <w:spacing w:line="360" w:lineRule="auto"/>
              <w:jc w:val="both"/>
              <w:rPr>
                <w:rFonts w:ascii="Arial" w:hAnsi="Arial" w:cs="Arial"/>
                <w:lang w:val="en-US" w:eastAsia="en-US"/>
              </w:rPr>
            </w:pPr>
            <w:r w:rsidRPr="00D1042F">
              <w:rPr>
                <w:rFonts w:ascii="Arial" w:hAnsi="Arial" w:cs="Arial"/>
                <w:i/>
                <w:iCs/>
                <w:lang w:val="en-US" w:eastAsia="en-US"/>
              </w:rPr>
              <w:t>Figure 1.1.9</w:t>
            </w:r>
            <w:r>
              <w:rPr>
                <w:rFonts w:ascii="Arial" w:hAnsi="Arial" w:cs="Arial"/>
                <w:lang w:val="en-US" w:eastAsia="en-US"/>
              </w:rPr>
              <w:t xml:space="preserve"> – A</w:t>
            </w:r>
            <w:r w:rsidR="0033024D">
              <w:rPr>
                <w:rFonts w:ascii="Arial" w:hAnsi="Arial" w:cs="Arial"/>
                <w:lang w:val="en-US" w:eastAsia="en-US"/>
              </w:rPr>
              <w:t xml:space="preserve"> Bar Chart to show what benefits the parents/guardians have had from their children coming to the club and spending time with other parents</w:t>
            </w:r>
            <w:r w:rsidR="00B26E79">
              <w:rPr>
                <w:rFonts w:ascii="Arial" w:hAnsi="Arial" w:cs="Arial"/>
                <w:lang w:val="en-US" w:eastAsia="en-US"/>
              </w:rPr>
              <w:t>…………</w:t>
            </w:r>
            <w:proofErr w:type="gramStart"/>
            <w:r w:rsidR="00B26E79">
              <w:rPr>
                <w:rFonts w:ascii="Arial" w:hAnsi="Arial" w:cs="Arial"/>
                <w:lang w:val="en-US" w:eastAsia="en-US"/>
              </w:rPr>
              <w:t>…..</w:t>
            </w:r>
            <w:proofErr w:type="gramEnd"/>
            <w:r w:rsidR="00B26E79">
              <w:rPr>
                <w:rFonts w:ascii="Arial" w:hAnsi="Arial" w:cs="Arial"/>
                <w:lang w:val="en-US" w:eastAsia="en-US"/>
              </w:rPr>
              <w:t>34</w:t>
            </w:r>
          </w:p>
          <w:p w14:paraId="0A2FF1E1" w14:textId="77777777" w:rsidR="00D1042F" w:rsidRDefault="00D1042F" w:rsidP="00B26E79">
            <w:pPr>
              <w:spacing w:line="360" w:lineRule="auto"/>
              <w:jc w:val="both"/>
              <w:rPr>
                <w:rFonts w:ascii="Arial" w:hAnsi="Arial" w:cs="Arial"/>
                <w:i/>
                <w:iCs/>
                <w:lang w:val="en-US" w:eastAsia="en-US"/>
              </w:rPr>
            </w:pPr>
          </w:p>
          <w:p w14:paraId="687D3B3F" w14:textId="7E5AD320" w:rsidR="00D1042F" w:rsidRDefault="00D1042F" w:rsidP="00B26E79">
            <w:pPr>
              <w:spacing w:line="360" w:lineRule="auto"/>
              <w:jc w:val="both"/>
              <w:rPr>
                <w:rFonts w:ascii="Arial" w:hAnsi="Arial" w:cs="Arial"/>
                <w:lang w:val="en-US" w:eastAsia="en-US"/>
              </w:rPr>
            </w:pPr>
            <w:r w:rsidRPr="00D1042F">
              <w:rPr>
                <w:rFonts w:ascii="Arial" w:hAnsi="Arial" w:cs="Arial"/>
                <w:i/>
                <w:iCs/>
                <w:lang w:val="en-US" w:eastAsia="en-US"/>
              </w:rPr>
              <w:t>Figure 1.1.10</w:t>
            </w:r>
            <w:r>
              <w:rPr>
                <w:rFonts w:ascii="Arial" w:hAnsi="Arial" w:cs="Arial"/>
                <w:lang w:val="en-US" w:eastAsia="en-US"/>
              </w:rPr>
              <w:t xml:space="preserve"> – A</w:t>
            </w:r>
            <w:r w:rsidR="0033024D">
              <w:rPr>
                <w:rFonts w:ascii="Arial" w:hAnsi="Arial" w:cs="Arial"/>
                <w:lang w:val="en-US" w:eastAsia="en-US"/>
              </w:rPr>
              <w:t xml:space="preserve"> Bar Chart to show how knowledgeable the coaches are from the parents/guardian’s perspective</w:t>
            </w:r>
            <w:r w:rsidR="00B26E79">
              <w:rPr>
                <w:rFonts w:ascii="Arial" w:hAnsi="Arial" w:cs="Arial"/>
                <w:lang w:val="en-US" w:eastAsia="en-US"/>
              </w:rPr>
              <w:t>………………………………………………………</w:t>
            </w:r>
            <w:proofErr w:type="gramStart"/>
            <w:r w:rsidR="00B26E79">
              <w:rPr>
                <w:rFonts w:ascii="Arial" w:hAnsi="Arial" w:cs="Arial"/>
                <w:lang w:val="en-US" w:eastAsia="en-US"/>
              </w:rPr>
              <w:t>…..</w:t>
            </w:r>
            <w:proofErr w:type="gramEnd"/>
            <w:r w:rsidR="00B26E79">
              <w:rPr>
                <w:rFonts w:ascii="Arial" w:hAnsi="Arial" w:cs="Arial"/>
                <w:lang w:val="en-US" w:eastAsia="en-US"/>
              </w:rPr>
              <w:t>35</w:t>
            </w:r>
          </w:p>
          <w:p w14:paraId="1685D78E" w14:textId="27AB29FF" w:rsidR="0033024D" w:rsidRDefault="0033024D" w:rsidP="00B26E79">
            <w:pPr>
              <w:spacing w:line="360" w:lineRule="auto"/>
              <w:jc w:val="both"/>
              <w:rPr>
                <w:rFonts w:ascii="Arial" w:hAnsi="Arial" w:cs="Arial"/>
                <w:lang w:val="en-US" w:eastAsia="en-US"/>
              </w:rPr>
            </w:pPr>
          </w:p>
          <w:p w14:paraId="6C76D315" w14:textId="6E06D589" w:rsidR="0033024D" w:rsidRDefault="0033024D" w:rsidP="00B26E79">
            <w:pPr>
              <w:spacing w:line="360" w:lineRule="auto"/>
              <w:jc w:val="both"/>
              <w:rPr>
                <w:rFonts w:ascii="Arial" w:hAnsi="Arial" w:cs="Arial"/>
                <w:lang w:val="en-US" w:eastAsia="en-US"/>
              </w:rPr>
            </w:pPr>
            <w:r>
              <w:rPr>
                <w:rFonts w:ascii="Arial" w:hAnsi="Arial" w:cs="Arial"/>
                <w:i/>
                <w:iCs/>
                <w:lang w:val="en-US" w:eastAsia="en-US"/>
              </w:rPr>
              <w:t xml:space="preserve">Figure 1.1.11 – </w:t>
            </w:r>
            <w:r>
              <w:rPr>
                <w:rFonts w:ascii="Arial" w:hAnsi="Arial" w:cs="Arial"/>
                <w:lang w:val="en-US" w:eastAsia="en-US"/>
              </w:rPr>
              <w:t>A Bar Chart to show which ratings were given to the club, overall, from the parents/guardian’s perspective</w:t>
            </w:r>
            <w:r w:rsidR="00F91CAB">
              <w:rPr>
                <w:rFonts w:ascii="Arial" w:hAnsi="Arial" w:cs="Arial"/>
                <w:lang w:val="en-US" w:eastAsia="en-US"/>
              </w:rPr>
              <w:t>……………………………………………………...36</w:t>
            </w:r>
          </w:p>
          <w:p w14:paraId="6E3D80DF" w14:textId="2BC290C6" w:rsidR="0033024D" w:rsidRPr="0033024D" w:rsidRDefault="0033024D" w:rsidP="00B26E79">
            <w:pPr>
              <w:spacing w:line="360" w:lineRule="auto"/>
              <w:jc w:val="both"/>
              <w:rPr>
                <w:rFonts w:ascii="Arial" w:hAnsi="Arial" w:cs="Arial"/>
                <w:lang w:val="en-US" w:eastAsia="en-US"/>
              </w:rPr>
            </w:pPr>
            <w:r>
              <w:rPr>
                <w:rFonts w:ascii="Arial" w:hAnsi="Arial" w:cs="Arial"/>
                <w:i/>
                <w:iCs/>
                <w:lang w:val="en-US" w:eastAsia="en-US"/>
              </w:rPr>
              <w:lastRenderedPageBreak/>
              <w:t xml:space="preserve">Figure 1.1.12 – </w:t>
            </w:r>
            <w:r>
              <w:rPr>
                <w:rFonts w:ascii="Arial" w:hAnsi="Arial" w:cs="Arial"/>
                <w:lang w:val="en-US" w:eastAsia="en-US"/>
              </w:rPr>
              <w:t>A Bar Chart to show the explanations as to why the parents/guardians chose the rating they did for the club</w:t>
            </w:r>
            <w:r w:rsidR="00F91CAB">
              <w:rPr>
                <w:rFonts w:ascii="Arial" w:hAnsi="Arial" w:cs="Arial"/>
                <w:lang w:val="en-US" w:eastAsia="en-US"/>
              </w:rPr>
              <w:t>…………………………………………………...36</w:t>
            </w:r>
          </w:p>
          <w:p w14:paraId="13C9979E" w14:textId="77777777" w:rsidR="00D1042F" w:rsidRDefault="00D1042F" w:rsidP="00B26E79">
            <w:pPr>
              <w:spacing w:line="360" w:lineRule="auto"/>
              <w:jc w:val="both"/>
              <w:rPr>
                <w:rFonts w:ascii="Arial" w:hAnsi="Arial" w:cs="Arial"/>
                <w:lang w:val="en-US" w:eastAsia="en-US"/>
              </w:rPr>
            </w:pPr>
          </w:p>
          <w:p w14:paraId="345836D0" w14:textId="6F4456CB" w:rsidR="00D1042F" w:rsidRPr="00D1042F" w:rsidRDefault="00D1042F" w:rsidP="00B26E79">
            <w:pPr>
              <w:spacing w:line="360" w:lineRule="auto"/>
              <w:jc w:val="both"/>
              <w:rPr>
                <w:rFonts w:ascii="Arial" w:hAnsi="Arial" w:cs="Arial"/>
                <w:sz w:val="28"/>
                <w:szCs w:val="28"/>
                <w:lang w:val="en-US" w:eastAsia="en-US"/>
              </w:rPr>
            </w:pPr>
            <w:r w:rsidRPr="00D1042F">
              <w:rPr>
                <w:rFonts w:ascii="Arial" w:hAnsi="Arial" w:cs="Arial"/>
                <w:i/>
                <w:iCs/>
                <w:lang w:val="en-US" w:eastAsia="en-US"/>
              </w:rPr>
              <w:t>Figure 1.2.1</w:t>
            </w:r>
            <w:r>
              <w:rPr>
                <w:rFonts w:ascii="Arial" w:hAnsi="Arial" w:cs="Arial"/>
                <w:lang w:val="en-US" w:eastAsia="en-US"/>
              </w:rPr>
              <w:t xml:space="preserve"> – </w:t>
            </w:r>
            <w:r w:rsidRPr="00D1042F">
              <w:rPr>
                <w:rFonts w:ascii="Arial" w:hAnsi="Arial" w:cs="Arial"/>
                <w:szCs w:val="28"/>
              </w:rPr>
              <w:t>A Bar Chart to show the ages of the children that attend the club</w:t>
            </w:r>
            <w:r w:rsidR="00F91CAB">
              <w:rPr>
                <w:rFonts w:ascii="Arial" w:hAnsi="Arial" w:cs="Arial"/>
                <w:szCs w:val="28"/>
              </w:rPr>
              <w:t>….37</w:t>
            </w:r>
          </w:p>
          <w:p w14:paraId="34132CBA" w14:textId="77777777" w:rsidR="00D1042F" w:rsidRDefault="00D1042F" w:rsidP="00B26E79">
            <w:pPr>
              <w:spacing w:line="360" w:lineRule="auto"/>
              <w:jc w:val="both"/>
              <w:rPr>
                <w:rFonts w:ascii="Arial" w:hAnsi="Arial" w:cs="Arial"/>
                <w:i/>
                <w:iCs/>
                <w:lang w:val="en-US" w:eastAsia="en-US"/>
              </w:rPr>
            </w:pPr>
          </w:p>
          <w:p w14:paraId="5880A8F7" w14:textId="2D53F663" w:rsidR="00D1042F" w:rsidRPr="00D1042F" w:rsidRDefault="00D1042F" w:rsidP="00B26E79">
            <w:pPr>
              <w:spacing w:line="360" w:lineRule="auto"/>
              <w:jc w:val="both"/>
              <w:rPr>
                <w:rFonts w:ascii="Arial" w:hAnsi="Arial" w:cs="Arial"/>
                <w:i/>
                <w:iCs/>
              </w:rPr>
            </w:pPr>
            <w:r w:rsidRPr="00D1042F">
              <w:rPr>
                <w:rFonts w:ascii="Arial" w:hAnsi="Arial" w:cs="Arial"/>
                <w:i/>
                <w:iCs/>
                <w:lang w:val="en-US" w:eastAsia="en-US"/>
              </w:rPr>
              <w:t>Figure 1.2.2</w:t>
            </w:r>
            <w:r w:rsidRPr="00D1042F">
              <w:rPr>
                <w:rFonts w:ascii="Arial" w:hAnsi="Arial" w:cs="Arial"/>
                <w:lang w:val="en-US" w:eastAsia="en-US"/>
              </w:rPr>
              <w:t xml:space="preserve"> – </w:t>
            </w:r>
            <w:r w:rsidRPr="00D1042F">
              <w:rPr>
                <w:rFonts w:ascii="Arial" w:hAnsi="Arial" w:cs="Arial"/>
              </w:rPr>
              <w:t>A Bar Chart to show the children’s genders</w:t>
            </w:r>
            <w:r w:rsidR="00F91CAB">
              <w:rPr>
                <w:rFonts w:ascii="Arial" w:hAnsi="Arial" w:cs="Arial"/>
              </w:rPr>
              <w:t>………………………</w:t>
            </w:r>
            <w:proofErr w:type="gramStart"/>
            <w:r w:rsidR="00F91CAB">
              <w:rPr>
                <w:rFonts w:ascii="Arial" w:hAnsi="Arial" w:cs="Arial"/>
              </w:rPr>
              <w:t>…..</w:t>
            </w:r>
            <w:proofErr w:type="gramEnd"/>
            <w:r w:rsidR="00F91CAB">
              <w:rPr>
                <w:rFonts w:ascii="Arial" w:hAnsi="Arial" w:cs="Arial"/>
              </w:rPr>
              <w:t>38</w:t>
            </w:r>
          </w:p>
          <w:p w14:paraId="6337CB32" w14:textId="77777777" w:rsidR="00D1042F" w:rsidRDefault="00D1042F" w:rsidP="00B26E79">
            <w:pPr>
              <w:spacing w:line="360" w:lineRule="auto"/>
              <w:jc w:val="both"/>
              <w:rPr>
                <w:rFonts w:ascii="Arial" w:hAnsi="Arial" w:cs="Arial"/>
                <w:i/>
                <w:iCs/>
              </w:rPr>
            </w:pPr>
          </w:p>
          <w:p w14:paraId="5D39D1CD" w14:textId="589E54E6" w:rsidR="00D1042F" w:rsidRPr="00D1042F" w:rsidRDefault="00D1042F" w:rsidP="00B26E79">
            <w:pPr>
              <w:spacing w:line="360" w:lineRule="auto"/>
              <w:jc w:val="both"/>
              <w:rPr>
                <w:rFonts w:ascii="Arial" w:hAnsi="Arial" w:cs="Arial"/>
              </w:rPr>
            </w:pPr>
            <w:r w:rsidRPr="00D1042F">
              <w:rPr>
                <w:rFonts w:ascii="Arial" w:hAnsi="Arial" w:cs="Arial"/>
                <w:i/>
                <w:iCs/>
              </w:rPr>
              <w:t>Figure 1.2.3</w:t>
            </w:r>
            <w:r w:rsidRPr="00D1042F">
              <w:rPr>
                <w:rFonts w:ascii="Arial" w:hAnsi="Arial" w:cs="Arial"/>
              </w:rPr>
              <w:t xml:space="preserve"> - A Bar Chart to show how many children said that their confidence has improved by coming to the club</w:t>
            </w:r>
            <w:r w:rsidR="00F91CAB">
              <w:rPr>
                <w:rFonts w:ascii="Arial" w:hAnsi="Arial" w:cs="Arial"/>
              </w:rPr>
              <w:t>…………………………………………………</w:t>
            </w:r>
            <w:proofErr w:type="gramStart"/>
            <w:r w:rsidR="00F91CAB">
              <w:rPr>
                <w:rFonts w:ascii="Arial" w:hAnsi="Arial" w:cs="Arial"/>
              </w:rPr>
              <w:t>…..</w:t>
            </w:r>
            <w:proofErr w:type="gramEnd"/>
            <w:r w:rsidR="00F91CAB">
              <w:rPr>
                <w:rFonts w:ascii="Arial" w:hAnsi="Arial" w:cs="Arial"/>
              </w:rPr>
              <w:t>…..38</w:t>
            </w:r>
          </w:p>
          <w:p w14:paraId="03119455" w14:textId="77777777" w:rsidR="00D1042F" w:rsidRDefault="00D1042F" w:rsidP="00B26E79">
            <w:pPr>
              <w:spacing w:line="360" w:lineRule="auto"/>
              <w:jc w:val="both"/>
              <w:rPr>
                <w:rFonts w:ascii="Arial" w:hAnsi="Arial" w:cs="Arial"/>
                <w:i/>
                <w:iCs/>
              </w:rPr>
            </w:pPr>
          </w:p>
          <w:p w14:paraId="620145E7" w14:textId="2717FFF5" w:rsidR="00D1042F" w:rsidRPr="00D1042F" w:rsidRDefault="00D1042F" w:rsidP="00B26E79">
            <w:pPr>
              <w:spacing w:line="360" w:lineRule="auto"/>
              <w:jc w:val="both"/>
              <w:rPr>
                <w:rFonts w:ascii="Arial" w:hAnsi="Arial" w:cs="Arial"/>
              </w:rPr>
            </w:pPr>
            <w:r w:rsidRPr="00D1042F">
              <w:rPr>
                <w:rFonts w:ascii="Arial" w:hAnsi="Arial" w:cs="Arial"/>
                <w:i/>
                <w:iCs/>
              </w:rPr>
              <w:t>Figure 1.2.4</w:t>
            </w:r>
            <w:r w:rsidR="00546FE0">
              <w:rPr>
                <w:rFonts w:ascii="Arial" w:hAnsi="Arial" w:cs="Arial"/>
                <w:i/>
                <w:iCs/>
              </w:rPr>
              <w:t xml:space="preserve"> - </w:t>
            </w:r>
            <w:r w:rsidRPr="00D1042F">
              <w:rPr>
                <w:rFonts w:ascii="Arial" w:hAnsi="Arial" w:cs="Arial"/>
              </w:rPr>
              <w:t>A Bar Chart to show how the club has increased their confidence</w:t>
            </w:r>
            <w:r w:rsidR="00F91CAB">
              <w:rPr>
                <w:rFonts w:ascii="Arial" w:hAnsi="Arial" w:cs="Arial"/>
              </w:rPr>
              <w:t>…39</w:t>
            </w:r>
          </w:p>
          <w:p w14:paraId="3E164BF7" w14:textId="77777777" w:rsidR="00682A49" w:rsidRDefault="00682A49" w:rsidP="00B26E79">
            <w:pPr>
              <w:spacing w:line="360" w:lineRule="auto"/>
              <w:jc w:val="both"/>
              <w:rPr>
                <w:rFonts w:ascii="Arial" w:hAnsi="Arial" w:cs="Arial"/>
                <w:i/>
                <w:iCs/>
                <w:lang w:val="en-US" w:eastAsia="en-US"/>
              </w:rPr>
            </w:pPr>
          </w:p>
          <w:p w14:paraId="09655499" w14:textId="0E84C634" w:rsidR="00D1042F" w:rsidRDefault="00D1042F" w:rsidP="00B26E79">
            <w:pPr>
              <w:spacing w:line="360" w:lineRule="auto"/>
              <w:jc w:val="both"/>
              <w:rPr>
                <w:rFonts w:ascii="Arial" w:hAnsi="Arial" w:cs="Arial"/>
              </w:rPr>
            </w:pPr>
            <w:r w:rsidRPr="00682A49">
              <w:rPr>
                <w:rFonts w:ascii="Arial" w:hAnsi="Arial" w:cs="Arial"/>
                <w:i/>
                <w:iCs/>
                <w:lang w:val="en-US" w:eastAsia="en-US"/>
              </w:rPr>
              <w:t>Figure 1.2.5</w:t>
            </w:r>
            <w:r w:rsidRPr="00682A49">
              <w:rPr>
                <w:rFonts w:ascii="Arial" w:hAnsi="Arial" w:cs="Arial"/>
                <w:lang w:val="en-US" w:eastAsia="en-US"/>
              </w:rPr>
              <w:t xml:space="preserve"> – </w:t>
            </w:r>
            <w:r w:rsidR="00682A49" w:rsidRPr="00682A49">
              <w:rPr>
                <w:rFonts w:ascii="Arial" w:hAnsi="Arial" w:cs="Arial"/>
              </w:rPr>
              <w:t>A Bar Chart to show if the children know of any other clubs in the area</w:t>
            </w:r>
            <w:r w:rsidR="00F91CAB">
              <w:rPr>
                <w:rFonts w:ascii="Arial" w:hAnsi="Arial" w:cs="Arial"/>
              </w:rPr>
              <w:t>…………………………………………………………………………………………39</w:t>
            </w:r>
          </w:p>
          <w:p w14:paraId="6E9171DC" w14:textId="5CC9F264" w:rsidR="00682A49" w:rsidRDefault="00682A49" w:rsidP="00B26E79">
            <w:pPr>
              <w:spacing w:line="360" w:lineRule="auto"/>
              <w:jc w:val="both"/>
              <w:rPr>
                <w:rFonts w:ascii="Arial" w:hAnsi="Arial" w:cs="Arial"/>
              </w:rPr>
            </w:pPr>
          </w:p>
          <w:p w14:paraId="4C73B4C4" w14:textId="317DCD69" w:rsidR="00546FE0" w:rsidRDefault="00682A49" w:rsidP="00B26E79">
            <w:pPr>
              <w:spacing w:line="360" w:lineRule="auto"/>
              <w:jc w:val="both"/>
              <w:rPr>
                <w:rFonts w:ascii="Arial" w:hAnsi="Arial" w:cs="Arial"/>
                <w:lang w:val="en-US"/>
              </w:rPr>
            </w:pPr>
            <w:r>
              <w:rPr>
                <w:rFonts w:ascii="Arial" w:hAnsi="Arial" w:cs="Arial"/>
                <w:i/>
                <w:iCs/>
                <w:lang w:val="en-US"/>
              </w:rPr>
              <w:t>Figure 1.2.</w:t>
            </w:r>
            <w:r w:rsidR="00546FE0">
              <w:rPr>
                <w:rFonts w:ascii="Arial" w:hAnsi="Arial" w:cs="Arial"/>
                <w:i/>
                <w:iCs/>
                <w:lang w:val="en-US"/>
              </w:rPr>
              <w:t xml:space="preserve">6 – </w:t>
            </w:r>
            <w:r w:rsidR="00546FE0">
              <w:rPr>
                <w:rFonts w:ascii="Arial" w:hAnsi="Arial" w:cs="Arial"/>
                <w:lang w:val="en-US"/>
              </w:rPr>
              <w:t>A Bar Chart to show if the children go to any other clubs or not</w:t>
            </w:r>
            <w:r w:rsidR="00F91CAB">
              <w:rPr>
                <w:rFonts w:ascii="Arial" w:hAnsi="Arial" w:cs="Arial"/>
                <w:lang w:val="en-US"/>
              </w:rPr>
              <w:t>……40</w:t>
            </w:r>
          </w:p>
          <w:p w14:paraId="7A5E5A45" w14:textId="77777777" w:rsidR="00546FE0" w:rsidRDefault="00546FE0" w:rsidP="00B26E79">
            <w:pPr>
              <w:spacing w:line="360" w:lineRule="auto"/>
              <w:jc w:val="both"/>
              <w:rPr>
                <w:rFonts w:ascii="Arial" w:hAnsi="Arial" w:cs="Arial"/>
                <w:i/>
                <w:iCs/>
                <w:lang w:val="en-US"/>
              </w:rPr>
            </w:pPr>
          </w:p>
          <w:p w14:paraId="4A64CEB4" w14:textId="42D858E9" w:rsidR="00682A49" w:rsidRDefault="00546FE0" w:rsidP="00B26E79">
            <w:pPr>
              <w:spacing w:line="360" w:lineRule="auto"/>
              <w:jc w:val="both"/>
              <w:rPr>
                <w:rFonts w:ascii="Arial" w:hAnsi="Arial" w:cs="Arial"/>
                <w:i/>
                <w:iCs/>
                <w:lang w:val="en-US"/>
              </w:rPr>
            </w:pPr>
            <w:r>
              <w:rPr>
                <w:rFonts w:ascii="Arial" w:hAnsi="Arial" w:cs="Arial"/>
                <w:i/>
                <w:iCs/>
                <w:lang w:val="en-US"/>
              </w:rPr>
              <w:t xml:space="preserve">Figure 1.2.7 – </w:t>
            </w:r>
            <w:r>
              <w:rPr>
                <w:rFonts w:ascii="Arial" w:hAnsi="Arial" w:cs="Arial"/>
                <w:lang w:val="en-US"/>
              </w:rPr>
              <w:t>A Bar Chart to show what clubs the children attend outside of the Festival of Sport Club</w:t>
            </w:r>
            <w:r w:rsidR="00F91CAB">
              <w:rPr>
                <w:rFonts w:ascii="Arial" w:hAnsi="Arial" w:cs="Arial"/>
                <w:lang w:val="en-US"/>
              </w:rPr>
              <w:t>……………………………………………………………………………….40</w:t>
            </w:r>
          </w:p>
          <w:p w14:paraId="07DE2751" w14:textId="7096F742" w:rsidR="00546FE0" w:rsidRDefault="00546FE0" w:rsidP="00B26E79">
            <w:pPr>
              <w:spacing w:line="360" w:lineRule="auto"/>
              <w:jc w:val="both"/>
              <w:rPr>
                <w:rFonts w:ascii="Arial" w:hAnsi="Arial" w:cs="Arial"/>
                <w:i/>
                <w:iCs/>
                <w:lang w:val="en-US"/>
              </w:rPr>
            </w:pPr>
          </w:p>
          <w:p w14:paraId="6A989EF4" w14:textId="47643371" w:rsidR="00546FE0" w:rsidRDefault="00546FE0" w:rsidP="00B26E79">
            <w:pPr>
              <w:spacing w:line="360" w:lineRule="auto"/>
              <w:jc w:val="both"/>
              <w:rPr>
                <w:rFonts w:ascii="Arial" w:hAnsi="Arial" w:cs="Arial"/>
                <w:lang w:val="en-US"/>
              </w:rPr>
            </w:pPr>
            <w:r>
              <w:rPr>
                <w:rFonts w:ascii="Arial" w:hAnsi="Arial" w:cs="Arial"/>
                <w:i/>
                <w:iCs/>
                <w:lang w:val="en-US"/>
              </w:rPr>
              <w:t xml:space="preserve">Figure 1.2.8 – </w:t>
            </w:r>
            <w:r>
              <w:rPr>
                <w:rFonts w:ascii="Arial" w:hAnsi="Arial" w:cs="Arial"/>
                <w:lang w:val="en-US"/>
              </w:rPr>
              <w:t>A Bar Chart to show how many children enjoy attending the club</w:t>
            </w:r>
            <w:r w:rsidR="00F91CAB">
              <w:rPr>
                <w:rFonts w:ascii="Arial" w:hAnsi="Arial" w:cs="Arial"/>
                <w:lang w:val="en-US"/>
              </w:rPr>
              <w:t>….41</w:t>
            </w:r>
          </w:p>
          <w:p w14:paraId="6E467189" w14:textId="1F7E968C" w:rsidR="00546FE0" w:rsidRDefault="00546FE0" w:rsidP="00B26E79">
            <w:pPr>
              <w:spacing w:line="360" w:lineRule="auto"/>
              <w:jc w:val="both"/>
              <w:rPr>
                <w:rFonts w:ascii="Arial" w:hAnsi="Arial" w:cs="Arial"/>
                <w:lang w:val="en-US"/>
              </w:rPr>
            </w:pPr>
          </w:p>
          <w:p w14:paraId="56624369" w14:textId="002AB4FD" w:rsidR="00546FE0" w:rsidRDefault="00546FE0" w:rsidP="00B26E79">
            <w:pPr>
              <w:spacing w:line="360" w:lineRule="auto"/>
              <w:jc w:val="both"/>
              <w:rPr>
                <w:rFonts w:ascii="Arial" w:hAnsi="Arial" w:cs="Arial"/>
                <w:lang w:val="en-US" w:eastAsia="en-US"/>
              </w:rPr>
            </w:pPr>
            <w:r>
              <w:rPr>
                <w:rFonts w:ascii="Arial" w:hAnsi="Arial" w:cs="Arial"/>
                <w:i/>
                <w:iCs/>
                <w:lang w:val="en-US" w:eastAsia="en-US"/>
              </w:rPr>
              <w:t xml:space="preserve">Figure 1.2.9 – </w:t>
            </w:r>
            <w:r>
              <w:rPr>
                <w:rFonts w:ascii="Arial" w:hAnsi="Arial" w:cs="Arial"/>
                <w:lang w:val="en-US" w:eastAsia="en-US"/>
              </w:rPr>
              <w:t>A Bar Chart to show how many children would like to attend another club, if there was one that was on a different evening to the Festival of Sport Club</w:t>
            </w:r>
            <w:r w:rsidR="00F91CAB">
              <w:rPr>
                <w:rFonts w:ascii="Arial" w:hAnsi="Arial" w:cs="Arial"/>
                <w:lang w:val="en-US" w:eastAsia="en-US"/>
              </w:rPr>
              <w:t>…</w:t>
            </w:r>
            <w:proofErr w:type="gramStart"/>
            <w:r w:rsidR="00F91CAB">
              <w:rPr>
                <w:rFonts w:ascii="Arial" w:hAnsi="Arial" w:cs="Arial"/>
                <w:lang w:val="en-US" w:eastAsia="en-US"/>
              </w:rPr>
              <w:t>…..</w:t>
            </w:r>
            <w:proofErr w:type="gramEnd"/>
            <w:r w:rsidR="00F91CAB">
              <w:rPr>
                <w:rFonts w:ascii="Arial" w:hAnsi="Arial" w:cs="Arial"/>
                <w:lang w:val="en-US" w:eastAsia="en-US"/>
              </w:rPr>
              <w:t>41</w:t>
            </w:r>
          </w:p>
          <w:p w14:paraId="14D43CA7" w14:textId="2D278FBC" w:rsidR="00546FE0" w:rsidRDefault="00546FE0" w:rsidP="00B26E79">
            <w:pPr>
              <w:spacing w:line="360" w:lineRule="auto"/>
              <w:jc w:val="both"/>
              <w:rPr>
                <w:rFonts w:ascii="Arial" w:hAnsi="Arial" w:cs="Arial"/>
                <w:lang w:val="en-US" w:eastAsia="en-US"/>
              </w:rPr>
            </w:pPr>
          </w:p>
          <w:p w14:paraId="61C1FA8F" w14:textId="45A8B8CF" w:rsidR="00546FE0" w:rsidRDefault="00546FE0" w:rsidP="00B26E79">
            <w:pPr>
              <w:spacing w:line="360" w:lineRule="auto"/>
              <w:jc w:val="both"/>
              <w:rPr>
                <w:rFonts w:ascii="Arial" w:hAnsi="Arial" w:cs="Arial"/>
                <w:lang w:val="en-US" w:eastAsia="en-US"/>
              </w:rPr>
            </w:pPr>
            <w:r>
              <w:rPr>
                <w:rFonts w:ascii="Arial" w:hAnsi="Arial" w:cs="Arial"/>
                <w:i/>
                <w:iCs/>
                <w:lang w:val="en-US" w:eastAsia="en-US"/>
              </w:rPr>
              <w:t xml:space="preserve">Figure 1.2.10 – </w:t>
            </w:r>
            <w:r>
              <w:rPr>
                <w:rFonts w:ascii="Arial" w:hAnsi="Arial" w:cs="Arial"/>
                <w:lang w:val="en-US" w:eastAsia="en-US"/>
              </w:rPr>
              <w:t>A Bar Chart to show if the children think that they feel included in all the activities that occur at the club</w:t>
            </w:r>
            <w:r w:rsidR="00F91CAB">
              <w:rPr>
                <w:rFonts w:ascii="Arial" w:hAnsi="Arial" w:cs="Arial"/>
                <w:lang w:val="en-US" w:eastAsia="en-US"/>
              </w:rPr>
              <w:t>………………………………………………………..…42</w:t>
            </w:r>
          </w:p>
          <w:p w14:paraId="0333A1CB" w14:textId="6ED291E1" w:rsidR="00546FE0" w:rsidRDefault="00546FE0" w:rsidP="00B26E79">
            <w:pPr>
              <w:spacing w:line="360" w:lineRule="auto"/>
              <w:jc w:val="both"/>
              <w:rPr>
                <w:rFonts w:ascii="Arial" w:hAnsi="Arial" w:cs="Arial"/>
                <w:lang w:val="en-US" w:eastAsia="en-US"/>
              </w:rPr>
            </w:pPr>
          </w:p>
          <w:p w14:paraId="1F335A3B" w14:textId="20887AB3" w:rsidR="00546FE0" w:rsidRDefault="00546FE0" w:rsidP="00B26E79">
            <w:pPr>
              <w:spacing w:line="360" w:lineRule="auto"/>
              <w:jc w:val="both"/>
              <w:rPr>
                <w:rFonts w:ascii="Arial" w:hAnsi="Arial" w:cs="Arial"/>
                <w:lang w:val="en-US" w:eastAsia="en-US"/>
              </w:rPr>
            </w:pPr>
            <w:r>
              <w:rPr>
                <w:rFonts w:ascii="Arial" w:hAnsi="Arial" w:cs="Arial"/>
                <w:i/>
                <w:iCs/>
                <w:lang w:val="en-US" w:eastAsia="en-US"/>
              </w:rPr>
              <w:t xml:space="preserve">Figure 1.2.11 – </w:t>
            </w:r>
            <w:r>
              <w:rPr>
                <w:rFonts w:ascii="Arial" w:hAnsi="Arial" w:cs="Arial"/>
                <w:lang w:val="en-US" w:eastAsia="en-US"/>
              </w:rPr>
              <w:t>A Bar Chart to show what the children most about going to the Festival of Sport Club</w:t>
            </w:r>
            <w:r w:rsidR="00F91CAB">
              <w:rPr>
                <w:rFonts w:ascii="Arial" w:hAnsi="Arial" w:cs="Arial"/>
                <w:lang w:val="en-US" w:eastAsia="en-US"/>
              </w:rPr>
              <w:t>……………………………………………………………………………....42</w:t>
            </w:r>
          </w:p>
          <w:p w14:paraId="70948237" w14:textId="0C545F16" w:rsidR="00546FE0" w:rsidRDefault="00546FE0" w:rsidP="00B26E79">
            <w:pPr>
              <w:spacing w:line="360" w:lineRule="auto"/>
              <w:jc w:val="both"/>
              <w:rPr>
                <w:rFonts w:ascii="Arial" w:hAnsi="Arial" w:cs="Arial"/>
                <w:lang w:val="en-US" w:eastAsia="en-US"/>
              </w:rPr>
            </w:pPr>
          </w:p>
          <w:p w14:paraId="1BD08013" w14:textId="696ABD66" w:rsidR="00546FE0" w:rsidRDefault="00546FE0" w:rsidP="00B26E79">
            <w:pPr>
              <w:spacing w:line="360" w:lineRule="auto"/>
              <w:jc w:val="both"/>
              <w:rPr>
                <w:rFonts w:ascii="Arial" w:hAnsi="Arial" w:cs="Arial"/>
                <w:lang w:val="en-US" w:eastAsia="en-US"/>
              </w:rPr>
            </w:pPr>
            <w:r>
              <w:rPr>
                <w:rFonts w:ascii="Arial" w:hAnsi="Arial" w:cs="Arial"/>
                <w:i/>
                <w:iCs/>
                <w:lang w:val="en-US" w:eastAsia="en-US"/>
              </w:rPr>
              <w:t xml:space="preserve">Figure 1.2.12 – </w:t>
            </w:r>
            <w:r>
              <w:rPr>
                <w:rFonts w:ascii="Arial" w:hAnsi="Arial" w:cs="Arial"/>
                <w:lang w:val="en-US" w:eastAsia="en-US"/>
              </w:rPr>
              <w:t>A Bar Chart to show the different barriers which prevent the children from attending additional clubs</w:t>
            </w:r>
            <w:r w:rsidR="00F91CAB">
              <w:rPr>
                <w:rFonts w:ascii="Arial" w:hAnsi="Arial" w:cs="Arial"/>
                <w:lang w:val="en-US" w:eastAsia="en-US"/>
              </w:rPr>
              <w:t>…………………………………………………………….….43</w:t>
            </w:r>
          </w:p>
          <w:p w14:paraId="530E2ECF" w14:textId="165F38B8" w:rsidR="00874A42" w:rsidRDefault="00874A42" w:rsidP="00F91CAB">
            <w:pPr>
              <w:spacing w:line="360" w:lineRule="auto"/>
              <w:jc w:val="both"/>
              <w:rPr>
                <w:rFonts w:ascii="Arial" w:hAnsi="Arial" w:cs="Arial"/>
                <w:i/>
                <w:iCs/>
                <w:lang w:val="en-US" w:eastAsia="en-US"/>
              </w:rPr>
            </w:pPr>
            <w:r>
              <w:rPr>
                <w:rFonts w:ascii="Arial" w:hAnsi="Arial" w:cs="Arial"/>
                <w:i/>
                <w:iCs/>
                <w:lang w:val="en-US" w:eastAsia="en-US"/>
              </w:rPr>
              <w:lastRenderedPageBreak/>
              <w:t xml:space="preserve">Figure 2.1 – </w:t>
            </w:r>
            <w:r w:rsidRPr="00874A42">
              <w:rPr>
                <w:rFonts w:ascii="Arial" w:hAnsi="Arial" w:cs="Arial"/>
                <w:lang w:val="en-US" w:eastAsia="en-US"/>
              </w:rPr>
              <w:t>A Bar Chart to show the ages of the children who participated in the questionnaires from YBB SEN Unit</w:t>
            </w:r>
            <w:r w:rsidR="00F91CAB">
              <w:rPr>
                <w:rFonts w:ascii="Arial" w:hAnsi="Arial" w:cs="Arial"/>
                <w:lang w:val="en-US" w:eastAsia="en-US"/>
              </w:rPr>
              <w:t>…………………………………………………</w:t>
            </w:r>
            <w:proofErr w:type="gramStart"/>
            <w:r w:rsidR="00F91CAB">
              <w:rPr>
                <w:rFonts w:ascii="Arial" w:hAnsi="Arial" w:cs="Arial"/>
                <w:lang w:val="en-US" w:eastAsia="en-US"/>
              </w:rPr>
              <w:t>…..</w:t>
            </w:r>
            <w:proofErr w:type="gramEnd"/>
            <w:r w:rsidR="00F91CAB">
              <w:rPr>
                <w:rFonts w:ascii="Arial" w:hAnsi="Arial" w:cs="Arial"/>
                <w:lang w:val="en-US" w:eastAsia="en-US"/>
              </w:rPr>
              <w:t>44</w:t>
            </w:r>
          </w:p>
          <w:p w14:paraId="25D621BD" w14:textId="5B69CEA5" w:rsidR="00874A42" w:rsidRDefault="00874A42" w:rsidP="00F91CAB">
            <w:pPr>
              <w:spacing w:line="360" w:lineRule="auto"/>
              <w:jc w:val="both"/>
              <w:rPr>
                <w:rFonts w:ascii="Arial" w:hAnsi="Arial" w:cs="Arial"/>
                <w:i/>
                <w:iCs/>
                <w:lang w:val="en-US" w:eastAsia="en-US"/>
              </w:rPr>
            </w:pPr>
          </w:p>
          <w:p w14:paraId="05297E2A" w14:textId="0332FF34" w:rsidR="00874A42" w:rsidRDefault="00874A42" w:rsidP="00F91CAB">
            <w:pPr>
              <w:spacing w:line="360" w:lineRule="auto"/>
              <w:jc w:val="both"/>
              <w:rPr>
                <w:rFonts w:ascii="Arial" w:hAnsi="Arial" w:cs="Arial"/>
                <w:lang w:val="en-US" w:eastAsia="en-US"/>
              </w:rPr>
            </w:pPr>
            <w:r>
              <w:rPr>
                <w:rFonts w:ascii="Arial" w:hAnsi="Arial" w:cs="Arial"/>
                <w:i/>
                <w:iCs/>
                <w:lang w:val="en-US" w:eastAsia="en-US"/>
              </w:rPr>
              <w:t xml:space="preserve">Figure 2.2 – </w:t>
            </w:r>
            <w:r w:rsidRPr="00874A42">
              <w:rPr>
                <w:rFonts w:ascii="Arial" w:hAnsi="Arial" w:cs="Arial"/>
                <w:lang w:val="en-US" w:eastAsia="en-US"/>
              </w:rPr>
              <w:t>A Pie Chart to show the genders of the children participating in the questionnaires</w:t>
            </w:r>
            <w:r w:rsidR="00F91CAB">
              <w:rPr>
                <w:rFonts w:ascii="Arial" w:hAnsi="Arial" w:cs="Arial"/>
                <w:lang w:val="en-US" w:eastAsia="en-US"/>
              </w:rPr>
              <w:t>…………………………………………………………………………….45</w:t>
            </w:r>
          </w:p>
          <w:p w14:paraId="54DBCBAD" w14:textId="0F219A85" w:rsidR="00874A42" w:rsidRDefault="00874A42" w:rsidP="004F0124">
            <w:pPr>
              <w:spacing w:line="360" w:lineRule="auto"/>
              <w:rPr>
                <w:rFonts w:ascii="Arial" w:hAnsi="Arial" w:cs="Arial"/>
                <w:lang w:val="en-US" w:eastAsia="en-US"/>
              </w:rPr>
            </w:pPr>
          </w:p>
          <w:p w14:paraId="17319EA9" w14:textId="56E2407E" w:rsidR="00874A42" w:rsidRDefault="00874A42" w:rsidP="00F91CAB">
            <w:pPr>
              <w:spacing w:line="360" w:lineRule="auto"/>
              <w:jc w:val="both"/>
              <w:rPr>
                <w:rFonts w:ascii="Arial" w:hAnsi="Arial" w:cs="Arial"/>
                <w:lang w:val="en-US" w:eastAsia="en-US"/>
              </w:rPr>
            </w:pPr>
            <w:r>
              <w:rPr>
                <w:rFonts w:ascii="Arial" w:hAnsi="Arial" w:cs="Arial"/>
                <w:i/>
                <w:iCs/>
                <w:lang w:val="en-US" w:eastAsia="en-US"/>
              </w:rPr>
              <w:t xml:space="preserve">Figure 2.3 – </w:t>
            </w:r>
            <w:r>
              <w:rPr>
                <w:rFonts w:ascii="Arial" w:hAnsi="Arial" w:cs="Arial"/>
                <w:lang w:val="en-US" w:eastAsia="en-US"/>
              </w:rPr>
              <w:t>A Bar Chart to show the different clubs and activities that the children attend in the Neath Port Talbot area</w:t>
            </w:r>
            <w:r w:rsidR="00F91CAB">
              <w:rPr>
                <w:rFonts w:ascii="Arial" w:hAnsi="Arial" w:cs="Arial"/>
                <w:lang w:val="en-US" w:eastAsia="en-US"/>
              </w:rPr>
              <w:t>……………………………………………………………46</w:t>
            </w:r>
          </w:p>
          <w:p w14:paraId="1DF701BD" w14:textId="280A6A2E" w:rsidR="00874A42" w:rsidRDefault="00874A42" w:rsidP="00F91CAB">
            <w:pPr>
              <w:spacing w:line="360" w:lineRule="auto"/>
              <w:jc w:val="both"/>
              <w:rPr>
                <w:rFonts w:ascii="Arial" w:hAnsi="Arial" w:cs="Arial"/>
                <w:lang w:val="en-US" w:eastAsia="en-US"/>
              </w:rPr>
            </w:pPr>
          </w:p>
          <w:p w14:paraId="32983B3B" w14:textId="360E67A1" w:rsidR="00874A42" w:rsidRDefault="00874A42" w:rsidP="00F91CAB">
            <w:pPr>
              <w:spacing w:line="360" w:lineRule="auto"/>
              <w:jc w:val="both"/>
              <w:rPr>
                <w:rFonts w:ascii="Arial" w:hAnsi="Arial" w:cs="Arial"/>
                <w:lang w:val="en-US" w:eastAsia="en-US"/>
              </w:rPr>
            </w:pPr>
            <w:r>
              <w:rPr>
                <w:rFonts w:ascii="Arial" w:hAnsi="Arial" w:cs="Arial"/>
                <w:i/>
                <w:iCs/>
                <w:lang w:val="en-US" w:eastAsia="en-US"/>
              </w:rPr>
              <w:t xml:space="preserve">Figure 2.4 – </w:t>
            </w:r>
            <w:r>
              <w:rPr>
                <w:rFonts w:ascii="Arial" w:hAnsi="Arial" w:cs="Arial"/>
                <w:lang w:val="en-US" w:eastAsia="en-US"/>
              </w:rPr>
              <w:t>A Pie Chart to show how many children attend the enrichment hour at YBB afterschool on a Wednesday</w:t>
            </w:r>
            <w:r w:rsidR="00F91CAB">
              <w:rPr>
                <w:rFonts w:ascii="Arial" w:hAnsi="Arial" w:cs="Arial"/>
                <w:lang w:val="en-US" w:eastAsia="en-US"/>
              </w:rPr>
              <w:t>…………………………………………………………….47</w:t>
            </w:r>
          </w:p>
          <w:p w14:paraId="3E5178DF" w14:textId="5696D282" w:rsidR="00874A42" w:rsidRDefault="00874A42" w:rsidP="00F91CAB">
            <w:pPr>
              <w:spacing w:line="360" w:lineRule="auto"/>
              <w:jc w:val="both"/>
              <w:rPr>
                <w:rFonts w:ascii="Arial" w:hAnsi="Arial" w:cs="Arial"/>
                <w:lang w:val="en-US" w:eastAsia="en-US"/>
              </w:rPr>
            </w:pPr>
          </w:p>
          <w:p w14:paraId="7316BAB6" w14:textId="45C13CC7" w:rsidR="00874A42" w:rsidRDefault="00874A42" w:rsidP="00F91CAB">
            <w:pPr>
              <w:spacing w:line="360" w:lineRule="auto"/>
              <w:jc w:val="both"/>
              <w:rPr>
                <w:rFonts w:ascii="Arial" w:hAnsi="Arial" w:cs="Arial"/>
                <w:lang w:val="en-US" w:eastAsia="en-US"/>
              </w:rPr>
            </w:pPr>
            <w:r>
              <w:rPr>
                <w:rFonts w:ascii="Arial" w:hAnsi="Arial" w:cs="Arial"/>
                <w:i/>
                <w:iCs/>
                <w:lang w:val="en-US" w:eastAsia="en-US"/>
              </w:rPr>
              <w:t xml:space="preserve">Figure 2.5 – </w:t>
            </w:r>
            <w:r>
              <w:rPr>
                <w:rFonts w:ascii="Arial" w:hAnsi="Arial" w:cs="Arial"/>
                <w:lang w:val="en-US" w:eastAsia="en-US"/>
              </w:rPr>
              <w:t>A Pie Chart to show how many children attended any other afterschool clubs in addition to the enrichment hour</w:t>
            </w:r>
            <w:r w:rsidR="00F91CAB">
              <w:rPr>
                <w:rFonts w:ascii="Arial" w:hAnsi="Arial" w:cs="Arial"/>
                <w:lang w:val="en-US" w:eastAsia="en-US"/>
              </w:rPr>
              <w:t>………………………………………………………48</w:t>
            </w:r>
          </w:p>
          <w:p w14:paraId="25D0A0E2" w14:textId="4FB8B759" w:rsidR="00874A42" w:rsidRDefault="00874A42" w:rsidP="00F91CAB">
            <w:pPr>
              <w:spacing w:line="360" w:lineRule="auto"/>
              <w:jc w:val="both"/>
              <w:rPr>
                <w:rFonts w:ascii="Arial" w:hAnsi="Arial" w:cs="Arial"/>
                <w:lang w:val="en-US" w:eastAsia="en-US"/>
              </w:rPr>
            </w:pPr>
          </w:p>
          <w:p w14:paraId="7C5EA27A" w14:textId="22954221" w:rsidR="00874A42" w:rsidRDefault="00874A42" w:rsidP="00F91CAB">
            <w:pPr>
              <w:spacing w:line="360" w:lineRule="auto"/>
              <w:jc w:val="both"/>
              <w:rPr>
                <w:rFonts w:ascii="Arial" w:hAnsi="Arial" w:cs="Arial"/>
                <w:lang w:val="en-US" w:eastAsia="en-US"/>
              </w:rPr>
            </w:pPr>
            <w:r>
              <w:rPr>
                <w:rFonts w:ascii="Arial" w:hAnsi="Arial" w:cs="Arial"/>
                <w:i/>
                <w:iCs/>
                <w:lang w:val="en-US" w:eastAsia="en-US"/>
              </w:rPr>
              <w:t xml:space="preserve">Figure 2.6 – </w:t>
            </w:r>
            <w:r>
              <w:rPr>
                <w:rFonts w:ascii="Arial" w:hAnsi="Arial" w:cs="Arial"/>
                <w:lang w:val="en-US" w:eastAsia="en-US"/>
              </w:rPr>
              <w:t>A Pie Chart to show how many children have heard of the Festival of Sport Club</w:t>
            </w:r>
            <w:r w:rsidR="00F91CAB">
              <w:rPr>
                <w:rFonts w:ascii="Arial" w:hAnsi="Arial" w:cs="Arial"/>
                <w:lang w:val="en-US" w:eastAsia="en-US"/>
              </w:rPr>
              <w:t>………………………………………………………………………………………...49</w:t>
            </w:r>
          </w:p>
          <w:p w14:paraId="45E9718E" w14:textId="27B63612" w:rsidR="00874A42" w:rsidRDefault="00874A42" w:rsidP="00F91CAB">
            <w:pPr>
              <w:spacing w:line="360" w:lineRule="auto"/>
              <w:jc w:val="both"/>
              <w:rPr>
                <w:rFonts w:ascii="Arial" w:hAnsi="Arial" w:cs="Arial"/>
                <w:lang w:val="en-US" w:eastAsia="en-US"/>
              </w:rPr>
            </w:pPr>
          </w:p>
          <w:p w14:paraId="14451015" w14:textId="11BA3B16" w:rsidR="00874A42" w:rsidRDefault="00874A42" w:rsidP="00F91CAB">
            <w:pPr>
              <w:spacing w:line="360" w:lineRule="auto"/>
              <w:jc w:val="both"/>
              <w:rPr>
                <w:rFonts w:ascii="Arial" w:hAnsi="Arial" w:cs="Arial"/>
                <w:lang w:val="en-US" w:eastAsia="en-US"/>
              </w:rPr>
            </w:pPr>
            <w:r>
              <w:rPr>
                <w:rFonts w:ascii="Arial" w:hAnsi="Arial" w:cs="Arial"/>
                <w:i/>
                <w:iCs/>
                <w:lang w:val="en-US" w:eastAsia="en-US"/>
              </w:rPr>
              <w:t xml:space="preserve">Figure 2.7 – </w:t>
            </w:r>
            <w:r>
              <w:rPr>
                <w:rFonts w:ascii="Arial" w:hAnsi="Arial" w:cs="Arial"/>
                <w:lang w:val="en-US" w:eastAsia="en-US"/>
              </w:rPr>
              <w:t>A Pie Chart to show, out of those who said ‘Yes’, attend the Festival of Sport Club</w:t>
            </w:r>
            <w:r w:rsidR="00671AF9">
              <w:rPr>
                <w:rFonts w:ascii="Arial" w:hAnsi="Arial" w:cs="Arial"/>
                <w:lang w:val="en-US" w:eastAsia="en-US"/>
              </w:rPr>
              <w:t>………………………………………………………………………………………...50</w:t>
            </w:r>
          </w:p>
          <w:p w14:paraId="6DC2A80A" w14:textId="5FB577F3" w:rsidR="00874A42" w:rsidRDefault="00874A42" w:rsidP="00F91CAB">
            <w:pPr>
              <w:spacing w:line="360" w:lineRule="auto"/>
              <w:jc w:val="both"/>
              <w:rPr>
                <w:rFonts w:ascii="Arial" w:hAnsi="Arial" w:cs="Arial"/>
                <w:lang w:val="en-US" w:eastAsia="en-US"/>
              </w:rPr>
            </w:pPr>
          </w:p>
          <w:p w14:paraId="4FC789E8" w14:textId="32E02A88" w:rsidR="00874A42" w:rsidRDefault="00874A42" w:rsidP="00F91CAB">
            <w:pPr>
              <w:spacing w:line="360" w:lineRule="auto"/>
              <w:jc w:val="both"/>
              <w:rPr>
                <w:rFonts w:ascii="Arial" w:hAnsi="Arial" w:cs="Arial"/>
                <w:lang w:val="en-US" w:eastAsia="en-US"/>
              </w:rPr>
            </w:pPr>
            <w:r>
              <w:rPr>
                <w:rFonts w:ascii="Arial" w:hAnsi="Arial" w:cs="Arial"/>
                <w:i/>
                <w:iCs/>
                <w:lang w:val="en-US" w:eastAsia="en-US"/>
              </w:rPr>
              <w:t xml:space="preserve">Figure 2.8 – </w:t>
            </w:r>
            <w:r>
              <w:rPr>
                <w:rFonts w:ascii="Arial" w:hAnsi="Arial" w:cs="Arial"/>
                <w:lang w:val="en-US" w:eastAsia="en-US"/>
              </w:rPr>
              <w:t>A Bar Chart to show how many hours of physical activity the pupils do in total in a week</w:t>
            </w:r>
            <w:r w:rsidR="00671AF9">
              <w:rPr>
                <w:rFonts w:ascii="Arial" w:hAnsi="Arial" w:cs="Arial"/>
                <w:lang w:val="en-US" w:eastAsia="en-US"/>
              </w:rPr>
              <w:t>……………………………………………………………………………..51</w:t>
            </w:r>
          </w:p>
          <w:p w14:paraId="0E510E93" w14:textId="56A8D586" w:rsidR="00874A42" w:rsidRDefault="00874A42" w:rsidP="00F91CAB">
            <w:pPr>
              <w:spacing w:line="360" w:lineRule="auto"/>
              <w:jc w:val="both"/>
              <w:rPr>
                <w:rFonts w:ascii="Arial" w:hAnsi="Arial" w:cs="Arial"/>
                <w:lang w:val="en-US" w:eastAsia="en-US"/>
              </w:rPr>
            </w:pPr>
          </w:p>
          <w:p w14:paraId="26145165" w14:textId="28074569" w:rsidR="00874A42" w:rsidRDefault="00874A42" w:rsidP="00F91CAB">
            <w:pPr>
              <w:spacing w:line="360" w:lineRule="auto"/>
              <w:jc w:val="both"/>
              <w:rPr>
                <w:rFonts w:ascii="Arial" w:hAnsi="Arial" w:cs="Arial"/>
                <w:lang w:val="en-US" w:eastAsia="en-US"/>
              </w:rPr>
            </w:pPr>
            <w:r>
              <w:rPr>
                <w:rFonts w:ascii="Arial" w:hAnsi="Arial" w:cs="Arial"/>
                <w:i/>
                <w:iCs/>
                <w:lang w:val="en-US" w:eastAsia="en-US"/>
              </w:rPr>
              <w:t>Figure 2.9</w:t>
            </w:r>
            <w:r w:rsidR="00EE6C85">
              <w:rPr>
                <w:rFonts w:ascii="Arial" w:hAnsi="Arial" w:cs="Arial"/>
                <w:i/>
                <w:iCs/>
                <w:lang w:val="en-US" w:eastAsia="en-US"/>
              </w:rPr>
              <w:t xml:space="preserve"> – </w:t>
            </w:r>
            <w:r w:rsidR="00EE6C85">
              <w:rPr>
                <w:rFonts w:ascii="Arial" w:hAnsi="Arial" w:cs="Arial"/>
                <w:lang w:val="en-US" w:eastAsia="en-US"/>
              </w:rPr>
              <w:t>A Pie Chart to show whether, the pupils enjoy taking part in physical activity or not</w:t>
            </w:r>
            <w:r w:rsidR="00671AF9">
              <w:rPr>
                <w:rFonts w:ascii="Arial" w:hAnsi="Arial" w:cs="Arial"/>
                <w:lang w:val="en-US" w:eastAsia="en-US"/>
              </w:rPr>
              <w:t>……………………………………………………………………………………….52</w:t>
            </w:r>
          </w:p>
          <w:p w14:paraId="0479F592" w14:textId="55CE91C4" w:rsidR="00EE6C85" w:rsidRDefault="00EE6C85" w:rsidP="00F91CAB">
            <w:pPr>
              <w:spacing w:line="360" w:lineRule="auto"/>
              <w:jc w:val="both"/>
              <w:rPr>
                <w:rFonts w:ascii="Arial" w:hAnsi="Arial" w:cs="Arial"/>
                <w:lang w:val="en-US" w:eastAsia="en-US"/>
              </w:rPr>
            </w:pPr>
          </w:p>
          <w:p w14:paraId="70BB0117" w14:textId="3C67D2C9"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2.10 – </w:t>
            </w:r>
            <w:r>
              <w:rPr>
                <w:rFonts w:ascii="Arial" w:hAnsi="Arial" w:cs="Arial"/>
                <w:lang w:val="en-US" w:eastAsia="en-US"/>
              </w:rPr>
              <w:t>A Bar Chart to show the reasons why the pupils do not enjoy taking part in physical activity</w:t>
            </w:r>
            <w:r w:rsidR="00671AF9">
              <w:rPr>
                <w:rFonts w:ascii="Arial" w:hAnsi="Arial" w:cs="Arial"/>
                <w:lang w:val="en-US" w:eastAsia="en-US"/>
              </w:rPr>
              <w:t>……………………………………………………………………………52</w:t>
            </w:r>
          </w:p>
          <w:p w14:paraId="1795B9C7" w14:textId="6604C0C3" w:rsidR="00EE6C85" w:rsidRDefault="00EE6C85" w:rsidP="00F91CAB">
            <w:pPr>
              <w:spacing w:line="360" w:lineRule="auto"/>
              <w:jc w:val="both"/>
              <w:rPr>
                <w:rFonts w:ascii="Arial" w:hAnsi="Arial" w:cs="Arial"/>
                <w:lang w:val="en-US" w:eastAsia="en-US"/>
              </w:rPr>
            </w:pPr>
          </w:p>
          <w:p w14:paraId="5F63DEE4" w14:textId="588ED87F"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2.11 – </w:t>
            </w:r>
            <w:r>
              <w:rPr>
                <w:rFonts w:ascii="Arial" w:hAnsi="Arial" w:cs="Arial"/>
                <w:lang w:val="en-US" w:eastAsia="en-US"/>
              </w:rPr>
              <w:t>A Bar Chart to show the different reasons for the pupils not participating in more sporting activities</w:t>
            </w:r>
            <w:r w:rsidR="00671AF9">
              <w:rPr>
                <w:rFonts w:ascii="Arial" w:hAnsi="Arial" w:cs="Arial"/>
                <w:lang w:val="en-US" w:eastAsia="en-US"/>
              </w:rPr>
              <w:t>………………………………………………………………</w:t>
            </w:r>
            <w:proofErr w:type="gramStart"/>
            <w:r w:rsidR="00671AF9">
              <w:rPr>
                <w:rFonts w:ascii="Arial" w:hAnsi="Arial" w:cs="Arial"/>
                <w:lang w:val="en-US" w:eastAsia="en-US"/>
              </w:rPr>
              <w:t>…..</w:t>
            </w:r>
            <w:proofErr w:type="gramEnd"/>
            <w:r w:rsidR="00671AF9">
              <w:rPr>
                <w:rFonts w:ascii="Arial" w:hAnsi="Arial" w:cs="Arial"/>
                <w:lang w:val="en-US" w:eastAsia="en-US"/>
              </w:rPr>
              <w:t>53</w:t>
            </w:r>
          </w:p>
          <w:p w14:paraId="4C1FF39F" w14:textId="00D1EBC3" w:rsidR="00EE6C85" w:rsidRDefault="00EE6C85" w:rsidP="00F91CAB">
            <w:pPr>
              <w:spacing w:line="360" w:lineRule="auto"/>
              <w:jc w:val="both"/>
              <w:rPr>
                <w:rFonts w:ascii="Arial" w:hAnsi="Arial" w:cs="Arial"/>
                <w:lang w:val="en-US" w:eastAsia="en-US"/>
              </w:rPr>
            </w:pPr>
          </w:p>
          <w:p w14:paraId="104E58E1" w14:textId="0C4BA2DF"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lastRenderedPageBreak/>
              <w:t xml:space="preserve">Figure 2.12 – </w:t>
            </w:r>
            <w:r>
              <w:rPr>
                <w:rFonts w:ascii="Arial" w:hAnsi="Arial" w:cs="Arial"/>
                <w:lang w:val="en-US" w:eastAsia="en-US"/>
              </w:rPr>
              <w:t>A Bar Chart to show how the pupils feel after physical activity</w:t>
            </w:r>
            <w:r w:rsidR="00F91CAB">
              <w:rPr>
                <w:rFonts w:ascii="Arial" w:hAnsi="Arial" w:cs="Arial"/>
                <w:lang w:val="en-US" w:eastAsia="en-US"/>
              </w:rPr>
              <w:t>…</w:t>
            </w:r>
            <w:proofErr w:type="gramStart"/>
            <w:r w:rsidR="00F91CAB">
              <w:rPr>
                <w:rFonts w:ascii="Arial" w:hAnsi="Arial" w:cs="Arial"/>
                <w:lang w:val="en-US" w:eastAsia="en-US"/>
              </w:rPr>
              <w:t>…..</w:t>
            </w:r>
            <w:proofErr w:type="gramEnd"/>
            <w:r w:rsidR="00F91CAB">
              <w:rPr>
                <w:rFonts w:ascii="Arial" w:hAnsi="Arial" w:cs="Arial"/>
                <w:lang w:val="en-US" w:eastAsia="en-US"/>
              </w:rPr>
              <w:t>54</w:t>
            </w:r>
          </w:p>
          <w:p w14:paraId="04ED4439" w14:textId="1D5EF9FA" w:rsidR="00EE6C85" w:rsidRDefault="00EE6C85" w:rsidP="00F91CAB">
            <w:pPr>
              <w:spacing w:line="360" w:lineRule="auto"/>
              <w:jc w:val="both"/>
              <w:rPr>
                <w:rFonts w:ascii="Arial" w:hAnsi="Arial" w:cs="Arial"/>
                <w:lang w:val="en-US" w:eastAsia="en-US"/>
              </w:rPr>
            </w:pPr>
          </w:p>
          <w:p w14:paraId="5FA8B94B" w14:textId="2C2BEEB7"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3.1 – </w:t>
            </w:r>
            <w:r>
              <w:rPr>
                <w:rFonts w:ascii="Arial" w:hAnsi="Arial" w:cs="Arial"/>
                <w:lang w:val="en-US" w:eastAsia="en-US"/>
              </w:rPr>
              <w:t>A Bar Chart to show the ages of the participants at the NPT Panthers</w:t>
            </w:r>
            <w:r w:rsidR="00F91CAB">
              <w:rPr>
                <w:rFonts w:ascii="Arial" w:hAnsi="Arial" w:cs="Arial"/>
                <w:lang w:val="en-US" w:eastAsia="en-US"/>
              </w:rPr>
              <w:t>………………………………………………………………………………</w:t>
            </w:r>
            <w:proofErr w:type="gramStart"/>
            <w:r w:rsidR="00F91CAB">
              <w:rPr>
                <w:rFonts w:ascii="Arial" w:hAnsi="Arial" w:cs="Arial"/>
                <w:lang w:val="en-US" w:eastAsia="en-US"/>
              </w:rPr>
              <w:t>…..</w:t>
            </w:r>
            <w:proofErr w:type="gramEnd"/>
            <w:r w:rsidR="00F91CAB">
              <w:rPr>
                <w:rFonts w:ascii="Arial" w:hAnsi="Arial" w:cs="Arial"/>
                <w:lang w:val="en-US" w:eastAsia="en-US"/>
              </w:rPr>
              <w:t>55</w:t>
            </w:r>
          </w:p>
          <w:p w14:paraId="44EE46BF" w14:textId="041CF28B" w:rsidR="00EE6C85" w:rsidRDefault="00EE6C85" w:rsidP="00F91CAB">
            <w:pPr>
              <w:spacing w:line="360" w:lineRule="auto"/>
              <w:jc w:val="both"/>
              <w:rPr>
                <w:rFonts w:ascii="Arial" w:hAnsi="Arial" w:cs="Arial"/>
                <w:lang w:val="en-US" w:eastAsia="en-US"/>
              </w:rPr>
            </w:pPr>
          </w:p>
          <w:p w14:paraId="65917A36" w14:textId="4064D957"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3.2 – </w:t>
            </w:r>
            <w:r>
              <w:rPr>
                <w:rFonts w:ascii="Arial" w:hAnsi="Arial" w:cs="Arial"/>
                <w:lang w:val="en-US" w:eastAsia="en-US"/>
              </w:rPr>
              <w:t>A Pie Chart to show the differentiation between male and female participants</w:t>
            </w:r>
            <w:r w:rsidR="00F91CAB">
              <w:rPr>
                <w:rFonts w:ascii="Arial" w:hAnsi="Arial" w:cs="Arial"/>
                <w:lang w:val="en-US" w:eastAsia="en-US"/>
              </w:rPr>
              <w:t>……………………………………………………………………………….56</w:t>
            </w:r>
          </w:p>
          <w:p w14:paraId="2E36FAA6" w14:textId="0E3A7D16" w:rsidR="00EE6C85" w:rsidRDefault="00EE6C85" w:rsidP="00F91CAB">
            <w:pPr>
              <w:spacing w:line="360" w:lineRule="auto"/>
              <w:jc w:val="both"/>
              <w:rPr>
                <w:rFonts w:ascii="Arial" w:hAnsi="Arial" w:cs="Arial"/>
                <w:lang w:val="en-US" w:eastAsia="en-US"/>
              </w:rPr>
            </w:pPr>
          </w:p>
          <w:p w14:paraId="74DD731B" w14:textId="1BC47126"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3.3 – </w:t>
            </w:r>
            <w:r>
              <w:rPr>
                <w:rFonts w:ascii="Arial" w:hAnsi="Arial" w:cs="Arial"/>
                <w:lang w:val="en-US" w:eastAsia="en-US"/>
              </w:rPr>
              <w:t>A Pie Chart to show if there has been any confidence boost for any of the participants since joining the club</w:t>
            </w:r>
            <w:r w:rsidR="00F91CAB">
              <w:rPr>
                <w:rFonts w:ascii="Arial" w:hAnsi="Arial" w:cs="Arial"/>
                <w:lang w:val="en-US" w:eastAsia="en-US"/>
              </w:rPr>
              <w:t>……………………………………………………...56</w:t>
            </w:r>
          </w:p>
          <w:p w14:paraId="2C126E1F" w14:textId="5A1760F2" w:rsidR="00EE6C85" w:rsidRDefault="00EE6C85" w:rsidP="00F91CAB">
            <w:pPr>
              <w:spacing w:line="360" w:lineRule="auto"/>
              <w:jc w:val="both"/>
              <w:rPr>
                <w:rFonts w:ascii="Arial" w:hAnsi="Arial" w:cs="Arial"/>
                <w:lang w:val="en-US" w:eastAsia="en-US"/>
              </w:rPr>
            </w:pPr>
          </w:p>
          <w:p w14:paraId="4DEEFAE8" w14:textId="2A2EA8B6"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3.4 – </w:t>
            </w:r>
            <w:r>
              <w:rPr>
                <w:rFonts w:ascii="Arial" w:hAnsi="Arial" w:cs="Arial"/>
                <w:lang w:val="en-US" w:eastAsia="en-US"/>
              </w:rPr>
              <w:t>A Bar Chart to show how the club has assisted in improving the confidence of the participants</w:t>
            </w:r>
            <w:r w:rsidR="00F91CAB">
              <w:rPr>
                <w:rFonts w:ascii="Arial" w:hAnsi="Arial" w:cs="Arial"/>
                <w:lang w:val="en-US" w:eastAsia="en-US"/>
              </w:rPr>
              <w:t>……………………………………………………………………</w:t>
            </w:r>
            <w:proofErr w:type="gramStart"/>
            <w:r w:rsidR="00F91CAB">
              <w:rPr>
                <w:rFonts w:ascii="Arial" w:hAnsi="Arial" w:cs="Arial"/>
                <w:lang w:val="en-US" w:eastAsia="en-US"/>
              </w:rPr>
              <w:t>…..</w:t>
            </w:r>
            <w:proofErr w:type="gramEnd"/>
            <w:r w:rsidR="00F91CAB">
              <w:rPr>
                <w:rFonts w:ascii="Arial" w:hAnsi="Arial" w:cs="Arial"/>
                <w:lang w:val="en-US" w:eastAsia="en-US"/>
              </w:rPr>
              <w:t>57</w:t>
            </w:r>
          </w:p>
          <w:p w14:paraId="3D374FFD" w14:textId="0E0483CA" w:rsidR="00EE6C85" w:rsidRDefault="00EE6C85" w:rsidP="00F91CAB">
            <w:pPr>
              <w:spacing w:line="360" w:lineRule="auto"/>
              <w:jc w:val="both"/>
              <w:rPr>
                <w:rFonts w:ascii="Arial" w:hAnsi="Arial" w:cs="Arial"/>
                <w:lang w:val="en-US" w:eastAsia="en-US"/>
              </w:rPr>
            </w:pPr>
          </w:p>
          <w:p w14:paraId="5E409EEB" w14:textId="6AD86316"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3.5 – </w:t>
            </w:r>
            <w:r>
              <w:rPr>
                <w:rFonts w:ascii="Arial" w:hAnsi="Arial" w:cs="Arial"/>
                <w:lang w:val="en-US" w:eastAsia="en-US"/>
              </w:rPr>
              <w:t>A Pie Chart to show how many participants know of any other clubs in the area</w:t>
            </w:r>
            <w:r w:rsidR="00671AF9">
              <w:rPr>
                <w:rFonts w:ascii="Arial" w:hAnsi="Arial" w:cs="Arial"/>
                <w:lang w:val="en-US" w:eastAsia="en-US"/>
              </w:rPr>
              <w:t>……………………………………………………………………………………….57</w:t>
            </w:r>
          </w:p>
          <w:p w14:paraId="15B66A12" w14:textId="120FE4CC" w:rsidR="00EE6C85" w:rsidRDefault="00EE6C85" w:rsidP="00F91CAB">
            <w:pPr>
              <w:spacing w:line="360" w:lineRule="auto"/>
              <w:jc w:val="both"/>
              <w:rPr>
                <w:rFonts w:ascii="Arial" w:hAnsi="Arial" w:cs="Arial"/>
                <w:lang w:val="en-US" w:eastAsia="en-US"/>
              </w:rPr>
            </w:pPr>
          </w:p>
          <w:p w14:paraId="06C918B1" w14:textId="3EDB7218"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3.6 – </w:t>
            </w:r>
            <w:r>
              <w:rPr>
                <w:rFonts w:ascii="Arial" w:hAnsi="Arial" w:cs="Arial"/>
                <w:lang w:val="en-US" w:eastAsia="en-US"/>
              </w:rPr>
              <w:t>A Pie Chart to show if the players attend any other clubs in the area</w:t>
            </w:r>
            <w:r w:rsidR="00671AF9">
              <w:rPr>
                <w:rFonts w:ascii="Arial" w:hAnsi="Arial" w:cs="Arial"/>
                <w:lang w:val="en-US" w:eastAsia="en-US"/>
              </w:rPr>
              <w:t>………………………………………………………………………………………58</w:t>
            </w:r>
          </w:p>
          <w:p w14:paraId="12A469B8" w14:textId="48787AAE" w:rsidR="00EE6C85" w:rsidRDefault="00EE6C85" w:rsidP="00F91CAB">
            <w:pPr>
              <w:spacing w:line="360" w:lineRule="auto"/>
              <w:jc w:val="both"/>
              <w:rPr>
                <w:rFonts w:ascii="Arial" w:hAnsi="Arial" w:cs="Arial"/>
                <w:lang w:val="en-US" w:eastAsia="en-US"/>
              </w:rPr>
            </w:pPr>
          </w:p>
          <w:p w14:paraId="51074B73" w14:textId="634F918A"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3.7 – </w:t>
            </w:r>
            <w:r>
              <w:rPr>
                <w:rFonts w:ascii="Arial" w:hAnsi="Arial" w:cs="Arial"/>
                <w:lang w:val="en-US" w:eastAsia="en-US"/>
              </w:rPr>
              <w:t>A Bar Chart to show what clubs the players attend, in addition to the Panthers Mixed Ability Rugby</w:t>
            </w:r>
            <w:r w:rsidR="00671AF9">
              <w:rPr>
                <w:rFonts w:ascii="Arial" w:hAnsi="Arial" w:cs="Arial"/>
                <w:lang w:val="en-US" w:eastAsia="en-US"/>
              </w:rPr>
              <w:t>………………………………………………………...58</w:t>
            </w:r>
          </w:p>
          <w:p w14:paraId="490436E3" w14:textId="41BA6D05" w:rsidR="00EE6C85" w:rsidRDefault="00EE6C85" w:rsidP="00F91CAB">
            <w:pPr>
              <w:spacing w:line="360" w:lineRule="auto"/>
              <w:jc w:val="both"/>
              <w:rPr>
                <w:rFonts w:ascii="Arial" w:hAnsi="Arial" w:cs="Arial"/>
                <w:lang w:val="en-US" w:eastAsia="en-US"/>
              </w:rPr>
            </w:pPr>
          </w:p>
          <w:p w14:paraId="27F52864" w14:textId="644A9405" w:rsidR="00EE6C85" w:rsidRDefault="00EE6C85" w:rsidP="00F91CAB">
            <w:pPr>
              <w:spacing w:line="360" w:lineRule="auto"/>
              <w:jc w:val="both"/>
              <w:rPr>
                <w:rFonts w:ascii="Arial" w:hAnsi="Arial" w:cs="Arial"/>
                <w:lang w:val="en-US" w:eastAsia="en-US"/>
              </w:rPr>
            </w:pPr>
            <w:r>
              <w:rPr>
                <w:rFonts w:ascii="Arial" w:hAnsi="Arial" w:cs="Arial"/>
                <w:i/>
                <w:iCs/>
                <w:lang w:val="en-US" w:eastAsia="en-US"/>
              </w:rPr>
              <w:t xml:space="preserve">Figure 3.8 – </w:t>
            </w:r>
            <w:r>
              <w:rPr>
                <w:rFonts w:ascii="Arial" w:hAnsi="Arial" w:cs="Arial"/>
                <w:lang w:val="en-US" w:eastAsia="en-US"/>
              </w:rPr>
              <w:t xml:space="preserve">A Pie Chart to show how many players enjoy attending the </w:t>
            </w:r>
            <w:r w:rsidR="008A5654">
              <w:rPr>
                <w:rFonts w:ascii="Arial" w:hAnsi="Arial" w:cs="Arial"/>
                <w:lang w:val="en-US" w:eastAsia="en-US"/>
              </w:rPr>
              <w:t>club</w:t>
            </w:r>
            <w:r w:rsidR="00671AF9">
              <w:rPr>
                <w:rFonts w:ascii="Arial" w:hAnsi="Arial" w:cs="Arial"/>
                <w:lang w:val="en-US" w:eastAsia="en-US"/>
              </w:rPr>
              <w:t>………………………………………………………………………………………59</w:t>
            </w:r>
          </w:p>
          <w:p w14:paraId="41FEAF11" w14:textId="628EE3BC" w:rsidR="008A5654" w:rsidRDefault="008A5654" w:rsidP="00F91CAB">
            <w:pPr>
              <w:spacing w:line="360" w:lineRule="auto"/>
              <w:jc w:val="both"/>
              <w:rPr>
                <w:rFonts w:ascii="Arial" w:hAnsi="Arial" w:cs="Arial"/>
                <w:lang w:val="en-US" w:eastAsia="en-US"/>
              </w:rPr>
            </w:pPr>
          </w:p>
          <w:p w14:paraId="1EC384DB" w14:textId="124C7352" w:rsidR="008A5654" w:rsidRDefault="008A5654" w:rsidP="00F91CAB">
            <w:pPr>
              <w:spacing w:line="360" w:lineRule="auto"/>
              <w:jc w:val="both"/>
              <w:rPr>
                <w:rFonts w:ascii="Arial" w:hAnsi="Arial" w:cs="Arial"/>
                <w:lang w:val="en-US" w:eastAsia="en-US"/>
              </w:rPr>
            </w:pPr>
            <w:r>
              <w:rPr>
                <w:rFonts w:ascii="Arial" w:hAnsi="Arial" w:cs="Arial"/>
                <w:i/>
                <w:iCs/>
                <w:lang w:val="en-US" w:eastAsia="en-US"/>
              </w:rPr>
              <w:t xml:space="preserve">Figure 3.9 – </w:t>
            </w:r>
            <w:r>
              <w:rPr>
                <w:rFonts w:ascii="Arial" w:hAnsi="Arial" w:cs="Arial"/>
                <w:lang w:val="en-US" w:eastAsia="en-US"/>
              </w:rPr>
              <w:t>A Pie Chart to show how many players would like to join another club which is like the Panther’s set up</w:t>
            </w:r>
            <w:r w:rsidR="00671AF9">
              <w:rPr>
                <w:rFonts w:ascii="Arial" w:hAnsi="Arial" w:cs="Arial"/>
                <w:lang w:val="en-US" w:eastAsia="en-US"/>
              </w:rPr>
              <w:t>……………………………………………………………59</w:t>
            </w:r>
          </w:p>
          <w:p w14:paraId="48F1DA38" w14:textId="014D63D3" w:rsidR="008A5654" w:rsidRDefault="008A5654" w:rsidP="00F91CAB">
            <w:pPr>
              <w:spacing w:line="360" w:lineRule="auto"/>
              <w:jc w:val="both"/>
              <w:rPr>
                <w:rFonts w:ascii="Arial" w:hAnsi="Arial" w:cs="Arial"/>
                <w:lang w:val="en-US" w:eastAsia="en-US"/>
              </w:rPr>
            </w:pPr>
          </w:p>
          <w:p w14:paraId="10FB4217" w14:textId="53AA7767" w:rsidR="008A5654" w:rsidRDefault="008A5654" w:rsidP="00F91CAB">
            <w:pPr>
              <w:spacing w:line="360" w:lineRule="auto"/>
              <w:jc w:val="both"/>
              <w:rPr>
                <w:rFonts w:ascii="Arial" w:hAnsi="Arial" w:cs="Arial"/>
                <w:lang w:val="en-US" w:eastAsia="en-US"/>
              </w:rPr>
            </w:pPr>
            <w:r>
              <w:rPr>
                <w:rFonts w:ascii="Arial" w:hAnsi="Arial" w:cs="Arial"/>
                <w:i/>
                <w:iCs/>
                <w:lang w:val="en-US" w:eastAsia="en-US"/>
              </w:rPr>
              <w:t xml:space="preserve">Figure 3.10 – </w:t>
            </w:r>
            <w:r>
              <w:rPr>
                <w:rFonts w:ascii="Arial" w:hAnsi="Arial" w:cs="Arial"/>
                <w:lang w:val="en-US" w:eastAsia="en-US"/>
              </w:rPr>
              <w:t>A Pie Chart to show what the players think of the inclusiveness of the sessions at the Neath Port Talbot Panthers</w:t>
            </w:r>
            <w:r w:rsidR="00671AF9">
              <w:rPr>
                <w:rFonts w:ascii="Arial" w:hAnsi="Arial" w:cs="Arial"/>
                <w:lang w:val="en-US" w:eastAsia="en-US"/>
              </w:rPr>
              <w:t>……………………….……………….60</w:t>
            </w:r>
          </w:p>
          <w:p w14:paraId="6A5B999F" w14:textId="572146DF" w:rsidR="008A5654" w:rsidRDefault="008A5654" w:rsidP="00F91CAB">
            <w:pPr>
              <w:spacing w:line="360" w:lineRule="auto"/>
              <w:jc w:val="both"/>
              <w:rPr>
                <w:rFonts w:ascii="Arial" w:hAnsi="Arial" w:cs="Arial"/>
                <w:lang w:val="en-US" w:eastAsia="en-US"/>
              </w:rPr>
            </w:pPr>
          </w:p>
          <w:p w14:paraId="32A8B83F" w14:textId="7E209A59" w:rsidR="008A5654" w:rsidRDefault="008A5654" w:rsidP="00F91CAB">
            <w:pPr>
              <w:spacing w:line="360" w:lineRule="auto"/>
              <w:jc w:val="both"/>
              <w:rPr>
                <w:rFonts w:ascii="Arial" w:hAnsi="Arial" w:cs="Arial"/>
                <w:lang w:val="en-US" w:eastAsia="en-US"/>
              </w:rPr>
            </w:pPr>
            <w:r>
              <w:rPr>
                <w:rFonts w:ascii="Arial" w:hAnsi="Arial" w:cs="Arial"/>
                <w:i/>
                <w:iCs/>
                <w:lang w:val="en-US" w:eastAsia="en-US"/>
              </w:rPr>
              <w:lastRenderedPageBreak/>
              <w:t xml:space="preserve">Figure 3.11 – </w:t>
            </w:r>
            <w:r>
              <w:rPr>
                <w:rFonts w:ascii="Arial" w:hAnsi="Arial" w:cs="Arial"/>
                <w:lang w:val="en-US" w:eastAsia="en-US"/>
              </w:rPr>
              <w:t>A Bar Chart to show the different things that the players enjoy most about playing for the Panthers</w:t>
            </w:r>
            <w:r w:rsidR="00671AF9">
              <w:rPr>
                <w:rFonts w:ascii="Arial" w:hAnsi="Arial" w:cs="Arial"/>
                <w:lang w:val="en-US" w:eastAsia="en-US"/>
              </w:rPr>
              <w:t>……………………………………………………………….60</w:t>
            </w:r>
          </w:p>
          <w:p w14:paraId="06CAC814" w14:textId="2C6A4C6E" w:rsidR="008A5654" w:rsidRDefault="008A5654" w:rsidP="004F0124">
            <w:pPr>
              <w:spacing w:line="360" w:lineRule="auto"/>
              <w:rPr>
                <w:rFonts w:ascii="Arial" w:hAnsi="Arial" w:cs="Arial"/>
                <w:lang w:val="en-US" w:eastAsia="en-US"/>
              </w:rPr>
            </w:pPr>
          </w:p>
          <w:p w14:paraId="0502F567" w14:textId="5D4ADF0E" w:rsidR="008A5654" w:rsidRDefault="008A5654" w:rsidP="00F91CAB">
            <w:pPr>
              <w:spacing w:line="360" w:lineRule="auto"/>
              <w:jc w:val="both"/>
              <w:rPr>
                <w:rFonts w:ascii="Arial" w:hAnsi="Arial" w:cs="Arial"/>
                <w:lang w:val="en-US" w:eastAsia="en-US"/>
              </w:rPr>
            </w:pPr>
            <w:r>
              <w:rPr>
                <w:rFonts w:ascii="Arial" w:hAnsi="Arial" w:cs="Arial"/>
                <w:i/>
                <w:iCs/>
                <w:lang w:val="en-US" w:eastAsia="en-US"/>
              </w:rPr>
              <w:t xml:space="preserve">Figure 3.12 – </w:t>
            </w:r>
            <w:r w:rsidRPr="008A5654">
              <w:rPr>
                <w:rFonts w:ascii="Arial" w:hAnsi="Arial" w:cs="Arial"/>
                <w:lang w:val="en-US" w:eastAsia="en-US"/>
              </w:rPr>
              <w:t xml:space="preserve">A Pie Chart to show </w:t>
            </w:r>
            <w:r>
              <w:rPr>
                <w:rFonts w:ascii="Arial" w:hAnsi="Arial" w:cs="Arial"/>
                <w:lang w:val="en-US" w:eastAsia="en-US"/>
              </w:rPr>
              <w:t>if there were</w:t>
            </w:r>
            <w:r w:rsidRPr="008A5654">
              <w:rPr>
                <w:rFonts w:ascii="Arial" w:hAnsi="Arial" w:cs="Arial"/>
                <w:lang w:val="en-US" w:eastAsia="en-US"/>
              </w:rPr>
              <w:t xml:space="preserve"> players </w:t>
            </w:r>
            <w:r>
              <w:rPr>
                <w:rFonts w:ascii="Arial" w:hAnsi="Arial" w:cs="Arial"/>
                <w:lang w:val="en-US" w:eastAsia="en-US"/>
              </w:rPr>
              <w:t xml:space="preserve">who </w:t>
            </w:r>
            <w:r w:rsidRPr="008A5654">
              <w:rPr>
                <w:rFonts w:ascii="Arial" w:hAnsi="Arial" w:cs="Arial"/>
                <w:lang w:val="en-US" w:eastAsia="en-US"/>
              </w:rPr>
              <w:t>said that there was something stopping them from joining another club</w:t>
            </w:r>
            <w:r w:rsidR="00671AF9">
              <w:rPr>
                <w:rFonts w:ascii="Arial" w:hAnsi="Arial" w:cs="Arial"/>
                <w:lang w:val="en-US" w:eastAsia="en-US"/>
              </w:rPr>
              <w:t>……………………………</w:t>
            </w:r>
            <w:proofErr w:type="gramStart"/>
            <w:r w:rsidR="00671AF9">
              <w:rPr>
                <w:rFonts w:ascii="Arial" w:hAnsi="Arial" w:cs="Arial"/>
                <w:lang w:val="en-US" w:eastAsia="en-US"/>
              </w:rPr>
              <w:t>…..</w:t>
            </w:r>
            <w:proofErr w:type="gramEnd"/>
            <w:r w:rsidR="00671AF9">
              <w:rPr>
                <w:rFonts w:ascii="Arial" w:hAnsi="Arial" w:cs="Arial"/>
                <w:lang w:val="en-US" w:eastAsia="en-US"/>
              </w:rPr>
              <w:t>61</w:t>
            </w:r>
          </w:p>
          <w:p w14:paraId="737C94EC" w14:textId="59BDD8A5" w:rsidR="004F0124" w:rsidRDefault="004F0124" w:rsidP="004F0124">
            <w:pPr>
              <w:spacing w:line="360" w:lineRule="auto"/>
              <w:rPr>
                <w:rFonts w:ascii="Arial" w:hAnsi="Arial" w:cs="Arial"/>
                <w:lang w:val="en-US" w:eastAsia="en-US"/>
              </w:rPr>
            </w:pPr>
          </w:p>
          <w:p w14:paraId="632D057C" w14:textId="51385431" w:rsidR="00802F24" w:rsidRDefault="00802F24" w:rsidP="004F0124">
            <w:pPr>
              <w:spacing w:line="360" w:lineRule="auto"/>
              <w:rPr>
                <w:rFonts w:ascii="Arial" w:hAnsi="Arial" w:cs="Arial"/>
                <w:lang w:val="en-US" w:eastAsia="en-US"/>
              </w:rPr>
            </w:pPr>
          </w:p>
          <w:p w14:paraId="7902B616" w14:textId="78106579" w:rsidR="00802F24" w:rsidRDefault="00802F24" w:rsidP="004F0124">
            <w:pPr>
              <w:spacing w:line="360" w:lineRule="auto"/>
              <w:rPr>
                <w:rFonts w:ascii="Arial" w:hAnsi="Arial" w:cs="Arial"/>
                <w:lang w:val="en-US" w:eastAsia="en-US"/>
              </w:rPr>
            </w:pPr>
          </w:p>
          <w:p w14:paraId="2811B9FC" w14:textId="4B18C918" w:rsidR="00802F24" w:rsidRDefault="00802F24" w:rsidP="004F0124">
            <w:pPr>
              <w:spacing w:line="360" w:lineRule="auto"/>
              <w:rPr>
                <w:rFonts w:ascii="Arial" w:hAnsi="Arial" w:cs="Arial"/>
                <w:lang w:val="en-US" w:eastAsia="en-US"/>
              </w:rPr>
            </w:pPr>
          </w:p>
          <w:p w14:paraId="10E781AD" w14:textId="1C66892A" w:rsidR="00802F24" w:rsidRDefault="00802F24" w:rsidP="004F0124">
            <w:pPr>
              <w:spacing w:line="360" w:lineRule="auto"/>
              <w:rPr>
                <w:rFonts w:ascii="Arial" w:hAnsi="Arial" w:cs="Arial"/>
                <w:lang w:val="en-US" w:eastAsia="en-US"/>
              </w:rPr>
            </w:pPr>
          </w:p>
          <w:p w14:paraId="24A8D665" w14:textId="7C3594C3" w:rsidR="00802F24" w:rsidRDefault="00802F24" w:rsidP="004F0124">
            <w:pPr>
              <w:spacing w:line="360" w:lineRule="auto"/>
              <w:rPr>
                <w:rFonts w:ascii="Arial" w:hAnsi="Arial" w:cs="Arial"/>
                <w:lang w:val="en-US" w:eastAsia="en-US"/>
              </w:rPr>
            </w:pPr>
          </w:p>
          <w:p w14:paraId="2E990642" w14:textId="3F91F0E9" w:rsidR="00802F24" w:rsidRDefault="00802F24" w:rsidP="004F0124">
            <w:pPr>
              <w:spacing w:line="360" w:lineRule="auto"/>
              <w:rPr>
                <w:rFonts w:ascii="Arial" w:hAnsi="Arial" w:cs="Arial"/>
                <w:lang w:val="en-US" w:eastAsia="en-US"/>
              </w:rPr>
            </w:pPr>
          </w:p>
          <w:p w14:paraId="5CD3F9CD" w14:textId="4B232189" w:rsidR="00802F24" w:rsidRDefault="00802F24" w:rsidP="004F0124">
            <w:pPr>
              <w:spacing w:line="360" w:lineRule="auto"/>
              <w:rPr>
                <w:rFonts w:ascii="Arial" w:hAnsi="Arial" w:cs="Arial"/>
                <w:lang w:val="en-US" w:eastAsia="en-US"/>
              </w:rPr>
            </w:pPr>
          </w:p>
          <w:p w14:paraId="1DCA6C79" w14:textId="79B0206A" w:rsidR="00802F24" w:rsidRDefault="00802F24" w:rsidP="004F0124">
            <w:pPr>
              <w:spacing w:line="360" w:lineRule="auto"/>
              <w:rPr>
                <w:rFonts w:ascii="Arial" w:hAnsi="Arial" w:cs="Arial"/>
                <w:lang w:val="en-US" w:eastAsia="en-US"/>
              </w:rPr>
            </w:pPr>
          </w:p>
          <w:p w14:paraId="74D88721" w14:textId="31C4EA4F" w:rsidR="00802F24" w:rsidRDefault="00802F24" w:rsidP="004F0124">
            <w:pPr>
              <w:spacing w:line="360" w:lineRule="auto"/>
              <w:rPr>
                <w:rFonts w:ascii="Arial" w:hAnsi="Arial" w:cs="Arial"/>
                <w:lang w:val="en-US" w:eastAsia="en-US"/>
              </w:rPr>
            </w:pPr>
          </w:p>
          <w:p w14:paraId="6A5DB323" w14:textId="27AE28C6" w:rsidR="00802F24" w:rsidRDefault="00802F24" w:rsidP="004F0124">
            <w:pPr>
              <w:spacing w:line="360" w:lineRule="auto"/>
              <w:rPr>
                <w:rFonts w:ascii="Arial" w:hAnsi="Arial" w:cs="Arial"/>
                <w:lang w:val="en-US" w:eastAsia="en-US"/>
              </w:rPr>
            </w:pPr>
          </w:p>
          <w:p w14:paraId="5F5EEC59" w14:textId="579E09EB" w:rsidR="00802F24" w:rsidRDefault="00802F24" w:rsidP="004F0124">
            <w:pPr>
              <w:spacing w:line="360" w:lineRule="auto"/>
              <w:rPr>
                <w:rFonts w:ascii="Arial" w:hAnsi="Arial" w:cs="Arial"/>
                <w:lang w:val="en-US" w:eastAsia="en-US"/>
              </w:rPr>
            </w:pPr>
          </w:p>
          <w:p w14:paraId="64EF5250" w14:textId="4C35AE03" w:rsidR="00802F24" w:rsidRDefault="00802F24" w:rsidP="004F0124">
            <w:pPr>
              <w:spacing w:line="360" w:lineRule="auto"/>
              <w:rPr>
                <w:rFonts w:ascii="Arial" w:hAnsi="Arial" w:cs="Arial"/>
                <w:lang w:val="en-US" w:eastAsia="en-US"/>
              </w:rPr>
            </w:pPr>
          </w:p>
          <w:p w14:paraId="426198F5" w14:textId="3535D01D" w:rsidR="00802F24" w:rsidRDefault="00802F24" w:rsidP="004F0124">
            <w:pPr>
              <w:spacing w:line="360" w:lineRule="auto"/>
              <w:rPr>
                <w:rFonts w:ascii="Arial" w:hAnsi="Arial" w:cs="Arial"/>
                <w:lang w:val="en-US" w:eastAsia="en-US"/>
              </w:rPr>
            </w:pPr>
          </w:p>
          <w:p w14:paraId="6C7DAB98" w14:textId="2C2CD5DD" w:rsidR="00802F24" w:rsidRDefault="00802F24" w:rsidP="004F0124">
            <w:pPr>
              <w:spacing w:line="360" w:lineRule="auto"/>
              <w:rPr>
                <w:rFonts w:ascii="Arial" w:hAnsi="Arial" w:cs="Arial"/>
                <w:lang w:val="en-US" w:eastAsia="en-US"/>
              </w:rPr>
            </w:pPr>
          </w:p>
          <w:p w14:paraId="4F154BA3" w14:textId="7F038992" w:rsidR="00802F24" w:rsidRDefault="00802F24" w:rsidP="004F0124">
            <w:pPr>
              <w:spacing w:line="360" w:lineRule="auto"/>
              <w:rPr>
                <w:rFonts w:ascii="Arial" w:hAnsi="Arial" w:cs="Arial"/>
                <w:lang w:val="en-US" w:eastAsia="en-US"/>
              </w:rPr>
            </w:pPr>
          </w:p>
          <w:p w14:paraId="45C1B2AE" w14:textId="32F094CE" w:rsidR="00802F24" w:rsidRDefault="00802F24" w:rsidP="004F0124">
            <w:pPr>
              <w:spacing w:line="360" w:lineRule="auto"/>
              <w:rPr>
                <w:rFonts w:ascii="Arial" w:hAnsi="Arial" w:cs="Arial"/>
                <w:lang w:val="en-US" w:eastAsia="en-US"/>
              </w:rPr>
            </w:pPr>
          </w:p>
          <w:p w14:paraId="52896346" w14:textId="7BB2565C" w:rsidR="00802F24" w:rsidRDefault="00802F24" w:rsidP="004F0124">
            <w:pPr>
              <w:spacing w:line="360" w:lineRule="auto"/>
              <w:rPr>
                <w:rFonts w:ascii="Arial" w:hAnsi="Arial" w:cs="Arial"/>
                <w:lang w:val="en-US" w:eastAsia="en-US"/>
              </w:rPr>
            </w:pPr>
          </w:p>
          <w:p w14:paraId="03A7F0C6" w14:textId="5CCC9E64" w:rsidR="00802F24" w:rsidRDefault="00802F24" w:rsidP="004F0124">
            <w:pPr>
              <w:spacing w:line="360" w:lineRule="auto"/>
              <w:rPr>
                <w:rFonts w:ascii="Arial" w:hAnsi="Arial" w:cs="Arial"/>
                <w:lang w:val="en-US" w:eastAsia="en-US"/>
              </w:rPr>
            </w:pPr>
          </w:p>
          <w:p w14:paraId="30E54097" w14:textId="65EBA7A9" w:rsidR="00802F24" w:rsidRDefault="00802F24" w:rsidP="004F0124">
            <w:pPr>
              <w:spacing w:line="360" w:lineRule="auto"/>
              <w:rPr>
                <w:rFonts w:ascii="Arial" w:hAnsi="Arial" w:cs="Arial"/>
                <w:lang w:val="en-US" w:eastAsia="en-US"/>
              </w:rPr>
            </w:pPr>
          </w:p>
          <w:p w14:paraId="1C8BF130" w14:textId="3FB07C67" w:rsidR="00802F24" w:rsidRDefault="00802F24" w:rsidP="004F0124">
            <w:pPr>
              <w:spacing w:line="360" w:lineRule="auto"/>
              <w:rPr>
                <w:rFonts w:ascii="Arial" w:hAnsi="Arial" w:cs="Arial"/>
                <w:lang w:val="en-US" w:eastAsia="en-US"/>
              </w:rPr>
            </w:pPr>
          </w:p>
          <w:p w14:paraId="70A15D92" w14:textId="798FA84A" w:rsidR="00802F24" w:rsidRDefault="00802F24" w:rsidP="004F0124">
            <w:pPr>
              <w:spacing w:line="360" w:lineRule="auto"/>
              <w:rPr>
                <w:rFonts w:ascii="Arial" w:hAnsi="Arial" w:cs="Arial"/>
                <w:lang w:val="en-US" w:eastAsia="en-US"/>
              </w:rPr>
            </w:pPr>
          </w:p>
          <w:p w14:paraId="173821A3" w14:textId="5F6F1C57" w:rsidR="00802F24" w:rsidRDefault="00802F24" w:rsidP="004F0124">
            <w:pPr>
              <w:spacing w:line="360" w:lineRule="auto"/>
              <w:rPr>
                <w:rFonts w:ascii="Arial" w:hAnsi="Arial" w:cs="Arial"/>
                <w:lang w:val="en-US" w:eastAsia="en-US"/>
              </w:rPr>
            </w:pPr>
          </w:p>
          <w:p w14:paraId="449F234D" w14:textId="281A17D1" w:rsidR="00802F24" w:rsidRDefault="00802F24" w:rsidP="004F0124">
            <w:pPr>
              <w:spacing w:line="360" w:lineRule="auto"/>
              <w:rPr>
                <w:rFonts w:ascii="Arial" w:hAnsi="Arial" w:cs="Arial"/>
                <w:lang w:val="en-US" w:eastAsia="en-US"/>
              </w:rPr>
            </w:pPr>
          </w:p>
          <w:p w14:paraId="0C107469" w14:textId="6E4E9E8F" w:rsidR="00802F24" w:rsidRDefault="00802F24" w:rsidP="004F0124">
            <w:pPr>
              <w:spacing w:line="360" w:lineRule="auto"/>
              <w:rPr>
                <w:rFonts w:ascii="Arial" w:hAnsi="Arial" w:cs="Arial"/>
                <w:lang w:val="en-US" w:eastAsia="en-US"/>
              </w:rPr>
            </w:pPr>
          </w:p>
          <w:p w14:paraId="5925B98D" w14:textId="174C3BC1" w:rsidR="00802F24" w:rsidRDefault="00802F24" w:rsidP="004F0124">
            <w:pPr>
              <w:spacing w:line="360" w:lineRule="auto"/>
              <w:rPr>
                <w:rFonts w:ascii="Arial" w:hAnsi="Arial" w:cs="Arial"/>
                <w:lang w:val="en-US" w:eastAsia="en-US"/>
              </w:rPr>
            </w:pPr>
          </w:p>
          <w:p w14:paraId="629D134F" w14:textId="3EFAA061" w:rsidR="00802F24" w:rsidRDefault="00802F24" w:rsidP="004F0124">
            <w:pPr>
              <w:spacing w:line="360" w:lineRule="auto"/>
              <w:rPr>
                <w:rFonts w:ascii="Arial" w:hAnsi="Arial" w:cs="Arial"/>
                <w:lang w:val="en-US" w:eastAsia="en-US"/>
              </w:rPr>
            </w:pPr>
          </w:p>
          <w:p w14:paraId="2FE78B8C" w14:textId="60E13952" w:rsidR="00802F24" w:rsidRDefault="00802F24" w:rsidP="004F0124">
            <w:pPr>
              <w:spacing w:line="360" w:lineRule="auto"/>
              <w:rPr>
                <w:rFonts w:ascii="Arial" w:hAnsi="Arial" w:cs="Arial"/>
                <w:lang w:val="en-US" w:eastAsia="en-US"/>
              </w:rPr>
            </w:pPr>
          </w:p>
          <w:p w14:paraId="3B60F939" w14:textId="1245D1E8" w:rsidR="00802F24" w:rsidRDefault="00802F24" w:rsidP="004F0124">
            <w:pPr>
              <w:spacing w:line="360" w:lineRule="auto"/>
              <w:rPr>
                <w:rFonts w:ascii="Arial" w:hAnsi="Arial" w:cs="Arial"/>
                <w:lang w:val="en-US" w:eastAsia="en-US"/>
              </w:rPr>
            </w:pPr>
          </w:p>
          <w:p w14:paraId="1B926EBA" w14:textId="5BAE86F2" w:rsidR="00802F24" w:rsidRDefault="00802F24" w:rsidP="004F0124">
            <w:pPr>
              <w:spacing w:line="360" w:lineRule="auto"/>
              <w:rPr>
                <w:rFonts w:ascii="Arial" w:hAnsi="Arial" w:cs="Arial"/>
                <w:lang w:val="en-US" w:eastAsia="en-US"/>
              </w:rPr>
            </w:pPr>
          </w:p>
          <w:p w14:paraId="318E53BC" w14:textId="77777777" w:rsidR="00802F24" w:rsidRPr="00745504" w:rsidRDefault="00802F24" w:rsidP="004F0124">
            <w:pPr>
              <w:spacing w:line="360" w:lineRule="auto"/>
              <w:rPr>
                <w:rFonts w:ascii="Arial" w:hAnsi="Arial" w:cs="Arial"/>
                <w:lang w:val="en-US" w:eastAsia="en-US"/>
              </w:rPr>
            </w:pPr>
          </w:p>
          <w:p w14:paraId="0CEB0043" w14:textId="77777777" w:rsidR="00724F6B" w:rsidRDefault="00724F6B" w:rsidP="00724F6B">
            <w:pPr>
              <w:pStyle w:val="Heading1"/>
              <w:spacing w:line="360" w:lineRule="auto"/>
              <w:outlineLvl w:val="0"/>
              <w:rPr>
                <w:b/>
                <w:bCs/>
                <w:color w:val="auto"/>
                <w:sz w:val="40"/>
                <w:szCs w:val="40"/>
                <w:u w:val="single"/>
              </w:rPr>
            </w:pPr>
          </w:p>
          <w:p w14:paraId="7461DF38" w14:textId="77777777" w:rsidR="00724F6B" w:rsidRDefault="00724F6B" w:rsidP="00724F6B">
            <w:pPr>
              <w:pStyle w:val="Heading1"/>
              <w:spacing w:line="360" w:lineRule="auto"/>
              <w:outlineLvl w:val="0"/>
              <w:rPr>
                <w:b/>
                <w:bCs/>
                <w:color w:val="auto"/>
                <w:sz w:val="40"/>
                <w:szCs w:val="40"/>
                <w:u w:val="single"/>
              </w:rPr>
            </w:pPr>
          </w:p>
          <w:p w14:paraId="1F1B1B90" w14:textId="77777777" w:rsidR="00724F6B" w:rsidRDefault="00724F6B" w:rsidP="00724F6B">
            <w:pPr>
              <w:pStyle w:val="Heading1"/>
              <w:spacing w:line="360" w:lineRule="auto"/>
              <w:outlineLvl w:val="0"/>
              <w:rPr>
                <w:b/>
                <w:bCs/>
                <w:color w:val="auto"/>
                <w:sz w:val="40"/>
                <w:szCs w:val="40"/>
                <w:u w:val="single"/>
              </w:rPr>
            </w:pPr>
          </w:p>
          <w:p w14:paraId="2190F2DC" w14:textId="77777777" w:rsidR="00724F6B" w:rsidRDefault="00724F6B" w:rsidP="00724F6B">
            <w:pPr>
              <w:pStyle w:val="Heading1"/>
              <w:spacing w:line="360" w:lineRule="auto"/>
              <w:outlineLvl w:val="0"/>
              <w:rPr>
                <w:b/>
                <w:bCs/>
                <w:color w:val="auto"/>
                <w:sz w:val="40"/>
                <w:szCs w:val="40"/>
                <w:u w:val="single"/>
              </w:rPr>
            </w:pPr>
          </w:p>
          <w:p w14:paraId="56CC1076" w14:textId="77777777" w:rsidR="00724F6B" w:rsidRPr="008238AA" w:rsidRDefault="00724F6B" w:rsidP="00724F6B">
            <w:pPr>
              <w:pStyle w:val="Heading1"/>
              <w:jc w:val="center"/>
              <w:outlineLvl w:val="0"/>
              <w:rPr>
                <w:rFonts w:ascii="Algerian" w:hAnsi="Algerian"/>
                <w:i/>
                <w:iCs/>
                <w:color w:val="auto"/>
                <w:sz w:val="96"/>
                <w:szCs w:val="96"/>
                <w:u w:val="single"/>
              </w:rPr>
            </w:pPr>
            <w:r w:rsidRPr="008238AA">
              <w:rPr>
                <w:rFonts w:ascii="Algerian" w:hAnsi="Algerian"/>
                <w:i/>
                <w:iCs/>
                <w:color w:val="auto"/>
                <w:sz w:val="96"/>
                <w:szCs w:val="96"/>
                <w:u w:val="single"/>
              </w:rPr>
              <w:t>Chapter 1</w:t>
            </w:r>
          </w:p>
          <w:p w14:paraId="26C927A0" w14:textId="21B1FCFA" w:rsidR="00724F6B" w:rsidRDefault="00724F6B" w:rsidP="00724F6B">
            <w:pPr>
              <w:pStyle w:val="Heading1"/>
              <w:spacing w:line="360" w:lineRule="auto"/>
              <w:outlineLvl w:val="0"/>
              <w:rPr>
                <w:b/>
                <w:bCs/>
                <w:color w:val="auto"/>
                <w:sz w:val="40"/>
                <w:szCs w:val="40"/>
                <w:u w:val="single"/>
              </w:rPr>
            </w:pPr>
          </w:p>
          <w:p w14:paraId="4442C8CE" w14:textId="511E5356" w:rsidR="000F43B1" w:rsidRDefault="000F43B1" w:rsidP="000F43B1">
            <w:pPr>
              <w:rPr>
                <w:lang w:val="en-US" w:eastAsia="en-US"/>
              </w:rPr>
            </w:pPr>
          </w:p>
          <w:p w14:paraId="136FF58B" w14:textId="492B8D2B" w:rsidR="000F43B1" w:rsidRDefault="000F43B1" w:rsidP="000F43B1">
            <w:pPr>
              <w:rPr>
                <w:lang w:val="en-US" w:eastAsia="en-US"/>
              </w:rPr>
            </w:pPr>
          </w:p>
          <w:p w14:paraId="26D382E3" w14:textId="77777777" w:rsidR="000F43B1" w:rsidRPr="000F43B1" w:rsidRDefault="000F43B1" w:rsidP="000F43B1">
            <w:pPr>
              <w:rPr>
                <w:lang w:val="en-US" w:eastAsia="en-US"/>
              </w:rPr>
            </w:pPr>
          </w:p>
          <w:p w14:paraId="3B8EE864" w14:textId="74762342" w:rsidR="00724F6B" w:rsidRDefault="00724F6B" w:rsidP="00724F6B">
            <w:pPr>
              <w:rPr>
                <w:lang w:val="en-US" w:eastAsia="en-US"/>
              </w:rPr>
            </w:pPr>
          </w:p>
          <w:p w14:paraId="7333A07F" w14:textId="1EA11C5A" w:rsidR="00724F6B" w:rsidRDefault="00724F6B" w:rsidP="00724F6B">
            <w:pPr>
              <w:rPr>
                <w:lang w:val="en-US" w:eastAsia="en-US"/>
              </w:rPr>
            </w:pPr>
          </w:p>
          <w:p w14:paraId="25C9780C" w14:textId="3D0F258C" w:rsidR="00724F6B" w:rsidRDefault="00724F6B" w:rsidP="00724F6B">
            <w:pPr>
              <w:rPr>
                <w:lang w:val="en-US" w:eastAsia="en-US"/>
              </w:rPr>
            </w:pPr>
          </w:p>
          <w:p w14:paraId="092046C0" w14:textId="3646F3E4" w:rsidR="00724F6B" w:rsidRDefault="00724F6B" w:rsidP="00724F6B">
            <w:pPr>
              <w:rPr>
                <w:lang w:val="en-US" w:eastAsia="en-US"/>
              </w:rPr>
            </w:pPr>
          </w:p>
          <w:p w14:paraId="5B0737E2" w14:textId="3EF7D2EF" w:rsidR="00724F6B" w:rsidRDefault="00724F6B" w:rsidP="00724F6B">
            <w:pPr>
              <w:rPr>
                <w:lang w:val="en-US" w:eastAsia="en-US"/>
              </w:rPr>
            </w:pPr>
          </w:p>
          <w:p w14:paraId="44640200" w14:textId="4BAD9869" w:rsidR="00724F6B" w:rsidRDefault="00724F6B" w:rsidP="00724F6B">
            <w:pPr>
              <w:rPr>
                <w:lang w:val="en-US" w:eastAsia="en-US"/>
              </w:rPr>
            </w:pPr>
          </w:p>
          <w:p w14:paraId="5DBCC8E3" w14:textId="2E739704" w:rsidR="00724F6B" w:rsidRDefault="00724F6B" w:rsidP="00724F6B">
            <w:pPr>
              <w:rPr>
                <w:lang w:val="en-US" w:eastAsia="en-US"/>
              </w:rPr>
            </w:pPr>
          </w:p>
          <w:p w14:paraId="2375332C" w14:textId="6238D3BB" w:rsidR="00724F6B" w:rsidRDefault="00724F6B" w:rsidP="00724F6B">
            <w:pPr>
              <w:rPr>
                <w:lang w:val="en-US" w:eastAsia="en-US"/>
              </w:rPr>
            </w:pPr>
          </w:p>
          <w:p w14:paraId="391FA857" w14:textId="0E89F1AB" w:rsidR="00724F6B" w:rsidRDefault="00724F6B" w:rsidP="00724F6B">
            <w:pPr>
              <w:rPr>
                <w:lang w:val="en-US" w:eastAsia="en-US"/>
              </w:rPr>
            </w:pPr>
          </w:p>
          <w:p w14:paraId="5D08DB5A" w14:textId="37D3E84F" w:rsidR="00724F6B" w:rsidRDefault="00724F6B" w:rsidP="00724F6B">
            <w:pPr>
              <w:rPr>
                <w:lang w:val="en-US" w:eastAsia="en-US"/>
              </w:rPr>
            </w:pPr>
          </w:p>
          <w:p w14:paraId="5783E5A8" w14:textId="7A0E3864" w:rsidR="00724F6B" w:rsidRDefault="00724F6B" w:rsidP="00724F6B">
            <w:pPr>
              <w:rPr>
                <w:lang w:val="en-US" w:eastAsia="en-US"/>
              </w:rPr>
            </w:pPr>
          </w:p>
          <w:p w14:paraId="0E9656C8" w14:textId="388BF346" w:rsidR="00724F6B" w:rsidRDefault="00724F6B" w:rsidP="00724F6B">
            <w:pPr>
              <w:rPr>
                <w:lang w:val="en-US" w:eastAsia="en-US"/>
              </w:rPr>
            </w:pPr>
          </w:p>
          <w:p w14:paraId="6C009C3E" w14:textId="6E76F23A" w:rsidR="00724F6B" w:rsidRDefault="00724F6B" w:rsidP="00724F6B">
            <w:pPr>
              <w:rPr>
                <w:lang w:val="en-US" w:eastAsia="en-US"/>
              </w:rPr>
            </w:pPr>
          </w:p>
          <w:p w14:paraId="64379713" w14:textId="43ABA56B" w:rsidR="00724F6B" w:rsidRDefault="00724F6B" w:rsidP="00724F6B">
            <w:pPr>
              <w:rPr>
                <w:lang w:val="en-US" w:eastAsia="en-US"/>
              </w:rPr>
            </w:pPr>
          </w:p>
          <w:p w14:paraId="2AF5DAD4" w14:textId="34D8D281" w:rsidR="00724F6B" w:rsidRDefault="00724F6B" w:rsidP="00724F6B">
            <w:pPr>
              <w:rPr>
                <w:lang w:val="en-US" w:eastAsia="en-US"/>
              </w:rPr>
            </w:pPr>
          </w:p>
          <w:p w14:paraId="7D107062" w14:textId="7AB4516A" w:rsidR="00724F6B" w:rsidRDefault="00724F6B" w:rsidP="00724F6B">
            <w:pPr>
              <w:rPr>
                <w:lang w:val="en-US" w:eastAsia="en-US"/>
              </w:rPr>
            </w:pPr>
          </w:p>
          <w:p w14:paraId="72A44C69" w14:textId="77777777" w:rsidR="00724F6B" w:rsidRPr="00724F6B" w:rsidRDefault="00724F6B" w:rsidP="00724F6B">
            <w:pPr>
              <w:rPr>
                <w:lang w:val="en-US" w:eastAsia="en-US"/>
              </w:rPr>
            </w:pPr>
          </w:p>
          <w:p w14:paraId="2AF988E5" w14:textId="0E01FBF8" w:rsidR="00724F6B" w:rsidRPr="00E73AFB" w:rsidRDefault="00724F6B" w:rsidP="00724F6B">
            <w:pPr>
              <w:pStyle w:val="Heading1"/>
              <w:spacing w:line="360" w:lineRule="auto"/>
              <w:outlineLvl w:val="0"/>
              <w:rPr>
                <w:b/>
                <w:bCs/>
                <w:color w:val="auto"/>
                <w:sz w:val="40"/>
                <w:szCs w:val="40"/>
                <w:u w:val="single"/>
              </w:rPr>
            </w:pPr>
            <w:r>
              <w:rPr>
                <w:b/>
                <w:bCs/>
                <w:color w:val="auto"/>
                <w:sz w:val="40"/>
                <w:szCs w:val="40"/>
                <w:u w:val="single"/>
              </w:rPr>
              <w:lastRenderedPageBreak/>
              <w:t>2</w:t>
            </w:r>
            <w:r w:rsidRPr="00E73AFB">
              <w:rPr>
                <w:b/>
                <w:bCs/>
                <w:color w:val="auto"/>
                <w:sz w:val="40"/>
                <w:szCs w:val="40"/>
                <w:u w:val="single"/>
              </w:rPr>
              <w:t>.0 Introduction</w:t>
            </w:r>
          </w:p>
          <w:p w14:paraId="42057A4E" w14:textId="77777777" w:rsidR="00724F6B" w:rsidRDefault="00724F6B" w:rsidP="00724F6B">
            <w:pPr>
              <w:spacing w:line="360" w:lineRule="auto"/>
              <w:rPr>
                <w:rFonts w:ascii="Arial" w:hAnsi="Arial" w:cs="Arial"/>
                <w:lang w:val="en-US" w:eastAsia="en-US"/>
              </w:rPr>
            </w:pPr>
            <w:r>
              <w:rPr>
                <w:rFonts w:ascii="Arial" w:hAnsi="Arial" w:cs="Arial"/>
                <w:lang w:val="en-US" w:eastAsia="en-US"/>
              </w:rPr>
              <w:t xml:space="preserve">This research project is one that will show how having a disability can affect the participation rates in sport and physical activity. It will also help identify different barriers which prevent people with a disability from participating in sport. These barriers may overlap with someone without a disability and would therefore require further investigations following this project. I will be linking up with Disability Sport Wales, Ysgol Bae Baglan Special Needs (SEN) Unit and recently formed, Neath Port Talbot Panthers Mixed Ability Rugby Team. Disability Sport Wales is the main </w:t>
            </w:r>
            <w:proofErr w:type="spellStart"/>
            <w:r>
              <w:rPr>
                <w:rFonts w:ascii="Arial" w:hAnsi="Arial" w:cs="Arial"/>
                <w:lang w:val="en-US" w:eastAsia="en-US"/>
              </w:rPr>
              <w:t>organisation</w:t>
            </w:r>
            <w:proofErr w:type="spellEnd"/>
            <w:r>
              <w:rPr>
                <w:rFonts w:ascii="Arial" w:hAnsi="Arial" w:cs="Arial"/>
                <w:lang w:val="en-US" w:eastAsia="en-US"/>
              </w:rPr>
              <w:t xml:space="preserve"> who overlooks the whole of Wales in terms of disability sports and are the providers of the pan-disability club, Festival of Sport Club held at YBB sports hall every Tuesday (DSW, 2020). They aim to provide every child with a disability, an opportunity in sport and to get them ‘hooked on sport for life’ through doing this. </w:t>
            </w:r>
          </w:p>
          <w:p w14:paraId="6731D641" w14:textId="77777777" w:rsidR="00724F6B" w:rsidRDefault="00724F6B" w:rsidP="00724F6B">
            <w:pPr>
              <w:spacing w:line="360" w:lineRule="auto"/>
              <w:jc w:val="center"/>
              <w:rPr>
                <w:rFonts w:ascii="Arial" w:hAnsi="Arial" w:cs="Arial"/>
                <w:lang w:val="en-US" w:eastAsia="en-US"/>
              </w:rPr>
            </w:pPr>
            <w:r>
              <w:rPr>
                <w:noProof/>
              </w:rPr>
              <w:drawing>
                <wp:inline distT="0" distB="0" distL="0" distR="0" wp14:anchorId="5EB3F09C" wp14:editId="38227407">
                  <wp:extent cx="3695700" cy="3112169"/>
                  <wp:effectExtent l="0" t="0" r="0" b="0"/>
                  <wp:docPr id="284" name="Picture 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5"/>
                          <a:srcRect l="30911" t="21281" r="24883" b="12512"/>
                          <a:stretch/>
                        </pic:blipFill>
                        <pic:spPr bwMode="auto">
                          <a:xfrm>
                            <a:off x="0" y="0"/>
                            <a:ext cx="3702361" cy="3117778"/>
                          </a:xfrm>
                          <a:prstGeom prst="rect">
                            <a:avLst/>
                          </a:prstGeom>
                          <a:ln>
                            <a:noFill/>
                          </a:ln>
                          <a:extLst>
                            <a:ext uri="{53640926-AAD7-44D8-BBD7-CCE9431645EC}">
                              <a14:shadowObscured xmlns:a14="http://schemas.microsoft.com/office/drawing/2010/main"/>
                            </a:ext>
                          </a:extLst>
                        </pic:spPr>
                      </pic:pic>
                    </a:graphicData>
                  </a:graphic>
                </wp:inline>
              </w:drawing>
            </w:r>
          </w:p>
          <w:p w14:paraId="7DF5663C" w14:textId="77777777" w:rsidR="00724F6B" w:rsidRDefault="00724F6B" w:rsidP="00724F6B">
            <w:pPr>
              <w:spacing w:line="360" w:lineRule="auto"/>
              <w:jc w:val="center"/>
              <w:rPr>
                <w:rFonts w:ascii="Arial" w:hAnsi="Arial" w:cs="Arial"/>
                <w:lang w:val="en-US" w:eastAsia="en-US"/>
              </w:rPr>
            </w:pPr>
          </w:p>
          <w:p w14:paraId="1ABBA018" w14:textId="4A5FF7D8" w:rsidR="00724F6B" w:rsidRPr="00724F6B" w:rsidRDefault="00724F6B" w:rsidP="00724F6B">
            <w:pPr>
              <w:pStyle w:val="Heading1"/>
              <w:spacing w:line="360" w:lineRule="auto"/>
              <w:outlineLvl w:val="0"/>
              <w:rPr>
                <w:b/>
                <w:bCs/>
                <w:color w:val="auto"/>
                <w:sz w:val="28"/>
                <w:szCs w:val="24"/>
                <w:u w:val="single"/>
              </w:rPr>
            </w:pPr>
            <w:r w:rsidRPr="00724F6B">
              <w:rPr>
                <w:rFonts w:ascii="Arial" w:hAnsi="Arial" w:cs="Arial"/>
                <w:color w:val="auto"/>
                <w:sz w:val="24"/>
                <w:szCs w:val="24"/>
              </w:rPr>
              <w:t>Ysgol Bae Baglan is a local school which help educate over 140 pupils with special needs in their SEN Unit and look to help provide the children with the best opportunities in the borough, due to their recent 21</w:t>
            </w:r>
            <w:r w:rsidRPr="00724F6B">
              <w:rPr>
                <w:rFonts w:ascii="Arial" w:hAnsi="Arial" w:cs="Arial"/>
                <w:color w:val="auto"/>
                <w:sz w:val="24"/>
                <w:szCs w:val="24"/>
                <w:vertAlign w:val="superscript"/>
              </w:rPr>
              <w:t>st</w:t>
            </w:r>
            <w:r w:rsidRPr="00724F6B">
              <w:rPr>
                <w:rFonts w:ascii="Arial" w:hAnsi="Arial" w:cs="Arial"/>
                <w:color w:val="auto"/>
                <w:sz w:val="24"/>
                <w:szCs w:val="24"/>
              </w:rPr>
              <w:t xml:space="preserve"> century build (Ysgol Bae Baglan, 2020). The Neath Port Talbot Panthers are a recently formed mixed ability team who were founded in 2019 and have developed over recent months, allowing them to play multiple games </w:t>
            </w:r>
            <w:r w:rsidRPr="00724F6B">
              <w:rPr>
                <w:rFonts w:ascii="Arial" w:hAnsi="Arial" w:cs="Arial"/>
                <w:color w:val="auto"/>
                <w:sz w:val="24"/>
                <w:szCs w:val="24"/>
              </w:rPr>
              <w:lastRenderedPageBreak/>
              <w:t>against both Welsh and English mixed ability teams and also local rugby teams who have been very willing to assist in the progress at the club (Hill, 2019).</w:t>
            </w:r>
          </w:p>
          <w:p w14:paraId="72765C18" w14:textId="2644068A" w:rsidR="00507441" w:rsidRPr="00724F6B" w:rsidRDefault="004C6C6C" w:rsidP="00507441">
            <w:pPr>
              <w:pStyle w:val="Heading1"/>
              <w:spacing w:line="360" w:lineRule="auto"/>
              <w:outlineLvl w:val="0"/>
              <w:rPr>
                <w:b/>
                <w:bCs/>
                <w:color w:val="auto"/>
                <w:sz w:val="36"/>
                <w:u w:val="single"/>
              </w:rPr>
            </w:pPr>
            <w:r w:rsidRPr="00724F6B">
              <w:rPr>
                <w:b/>
                <w:bCs/>
                <w:color w:val="auto"/>
                <w:sz w:val="36"/>
                <w:u w:val="single"/>
              </w:rPr>
              <w:t>2</w:t>
            </w:r>
            <w:r w:rsidR="00507441" w:rsidRPr="00724F6B">
              <w:rPr>
                <w:b/>
                <w:bCs/>
                <w:color w:val="auto"/>
                <w:sz w:val="36"/>
                <w:u w:val="single"/>
              </w:rPr>
              <w:t>.</w:t>
            </w:r>
            <w:r w:rsidR="00724F6B" w:rsidRPr="00724F6B">
              <w:rPr>
                <w:b/>
                <w:bCs/>
                <w:color w:val="auto"/>
                <w:sz w:val="36"/>
                <w:u w:val="single"/>
              </w:rPr>
              <w:t>1</w:t>
            </w:r>
            <w:r w:rsidR="00507441" w:rsidRPr="00724F6B">
              <w:rPr>
                <w:b/>
                <w:bCs/>
                <w:color w:val="auto"/>
                <w:sz w:val="36"/>
                <w:u w:val="single"/>
              </w:rPr>
              <w:t xml:space="preserve"> Aim</w:t>
            </w:r>
            <w:bookmarkEnd w:id="1"/>
            <w:r w:rsidR="00AC007C" w:rsidRPr="00724F6B">
              <w:rPr>
                <w:b/>
                <w:bCs/>
                <w:color w:val="auto"/>
                <w:sz w:val="36"/>
                <w:u w:val="single"/>
              </w:rPr>
              <w:t>s</w:t>
            </w:r>
          </w:p>
          <w:p w14:paraId="4732367D" w14:textId="2A9EC53C" w:rsidR="00507441" w:rsidRPr="000919F3" w:rsidRDefault="00507441" w:rsidP="00724F6B">
            <w:pPr>
              <w:numPr>
                <w:ilvl w:val="0"/>
                <w:numId w:val="2"/>
              </w:numPr>
              <w:spacing w:after="200" w:line="360" w:lineRule="auto"/>
              <w:rPr>
                <w:rFonts w:ascii="Arial" w:hAnsi="Arial" w:cs="Arial"/>
                <w:bCs/>
                <w:sz w:val="16"/>
                <w:szCs w:val="16"/>
              </w:rPr>
            </w:pPr>
            <w:r w:rsidRPr="00AC007C">
              <w:rPr>
                <w:rFonts w:ascii="Arial" w:hAnsi="Arial" w:cs="Arial"/>
                <w:bCs/>
                <w:szCs w:val="18"/>
              </w:rPr>
              <w:t xml:space="preserve">Identify potential benefits </w:t>
            </w:r>
            <w:r w:rsidR="00724F6B">
              <w:rPr>
                <w:rFonts w:ascii="Arial" w:hAnsi="Arial" w:cs="Arial"/>
                <w:bCs/>
                <w:szCs w:val="18"/>
              </w:rPr>
              <w:t xml:space="preserve">and barriers </w:t>
            </w:r>
            <w:r w:rsidRPr="00AC007C">
              <w:rPr>
                <w:rFonts w:ascii="Arial" w:hAnsi="Arial" w:cs="Arial"/>
                <w:bCs/>
                <w:szCs w:val="18"/>
              </w:rPr>
              <w:t xml:space="preserve">for </w:t>
            </w:r>
            <w:r w:rsidR="00AB353C" w:rsidRPr="00AC007C">
              <w:rPr>
                <w:rFonts w:ascii="Arial" w:hAnsi="Arial" w:cs="Arial"/>
                <w:bCs/>
                <w:szCs w:val="18"/>
              </w:rPr>
              <w:t>people</w:t>
            </w:r>
            <w:r w:rsidRPr="00AC007C">
              <w:rPr>
                <w:rFonts w:ascii="Arial" w:hAnsi="Arial" w:cs="Arial"/>
                <w:bCs/>
                <w:szCs w:val="18"/>
              </w:rPr>
              <w:t xml:space="preserve"> with a disability </w:t>
            </w:r>
            <w:r w:rsidR="00724F6B">
              <w:rPr>
                <w:rFonts w:ascii="Arial" w:hAnsi="Arial" w:cs="Arial"/>
                <w:bCs/>
                <w:szCs w:val="18"/>
              </w:rPr>
              <w:t>by</w:t>
            </w:r>
            <w:r w:rsidRPr="00AC007C">
              <w:rPr>
                <w:rFonts w:ascii="Arial" w:hAnsi="Arial" w:cs="Arial"/>
                <w:bCs/>
                <w:szCs w:val="18"/>
              </w:rPr>
              <w:t xml:space="preserve"> participatin</w:t>
            </w:r>
            <w:r w:rsidR="00724F6B">
              <w:rPr>
                <w:rFonts w:ascii="Arial" w:hAnsi="Arial" w:cs="Arial"/>
                <w:bCs/>
                <w:szCs w:val="18"/>
              </w:rPr>
              <w:t>g</w:t>
            </w:r>
            <w:r w:rsidRPr="00AC007C">
              <w:rPr>
                <w:rFonts w:ascii="Arial" w:hAnsi="Arial" w:cs="Arial"/>
                <w:bCs/>
                <w:szCs w:val="18"/>
              </w:rPr>
              <w:t xml:space="preserve"> in physical activity in</w:t>
            </w:r>
            <w:r w:rsidR="00AB353C" w:rsidRPr="00AC007C">
              <w:rPr>
                <w:rFonts w:ascii="Arial" w:hAnsi="Arial" w:cs="Arial"/>
                <w:bCs/>
                <w:szCs w:val="18"/>
              </w:rPr>
              <w:t xml:space="preserve"> Neath</w:t>
            </w:r>
            <w:r w:rsidRPr="00AC007C">
              <w:rPr>
                <w:rFonts w:ascii="Arial" w:hAnsi="Arial" w:cs="Arial"/>
                <w:bCs/>
                <w:szCs w:val="18"/>
              </w:rPr>
              <w:t xml:space="preserve"> Port Talbot</w:t>
            </w:r>
            <w:r w:rsidR="00AB353C" w:rsidRPr="00AC007C">
              <w:rPr>
                <w:rFonts w:ascii="Arial" w:hAnsi="Arial" w:cs="Arial"/>
                <w:bCs/>
                <w:szCs w:val="18"/>
              </w:rPr>
              <w:t xml:space="preserve"> clubs</w:t>
            </w:r>
            <w:r w:rsidR="00B96315" w:rsidRPr="00AC007C">
              <w:rPr>
                <w:rFonts w:ascii="Arial" w:hAnsi="Arial" w:cs="Arial"/>
                <w:bCs/>
                <w:szCs w:val="18"/>
              </w:rPr>
              <w:t>.</w:t>
            </w:r>
          </w:p>
          <w:p w14:paraId="6C61435B" w14:textId="7B2B0755" w:rsidR="00507441" w:rsidRPr="00724F6B" w:rsidRDefault="00724F6B" w:rsidP="00507441">
            <w:pPr>
              <w:pStyle w:val="Heading1"/>
              <w:spacing w:line="360" w:lineRule="auto"/>
              <w:outlineLvl w:val="0"/>
              <w:rPr>
                <w:b/>
                <w:bCs/>
                <w:color w:val="auto"/>
                <w:sz w:val="36"/>
                <w:u w:val="single"/>
              </w:rPr>
            </w:pPr>
            <w:bookmarkStart w:id="2" w:name="_Toc27051320"/>
            <w:r w:rsidRPr="00724F6B">
              <w:rPr>
                <w:b/>
                <w:bCs/>
                <w:color w:val="auto"/>
                <w:sz w:val="36"/>
                <w:u w:val="single"/>
              </w:rPr>
              <w:t>2.2</w:t>
            </w:r>
            <w:r w:rsidR="00507441" w:rsidRPr="00724F6B">
              <w:rPr>
                <w:b/>
                <w:bCs/>
                <w:color w:val="auto"/>
                <w:sz w:val="36"/>
                <w:u w:val="single"/>
              </w:rPr>
              <w:t xml:space="preserve"> Objectives</w:t>
            </w:r>
            <w:bookmarkEnd w:id="2"/>
          </w:p>
          <w:p w14:paraId="4ADEF8B1" w14:textId="506742CA" w:rsidR="00507441" w:rsidRDefault="00724F6B" w:rsidP="00507441">
            <w:pPr>
              <w:numPr>
                <w:ilvl w:val="0"/>
                <w:numId w:val="3"/>
              </w:numPr>
              <w:spacing w:line="360" w:lineRule="auto"/>
              <w:rPr>
                <w:rFonts w:ascii="Arial" w:hAnsi="Arial" w:cs="Arial"/>
                <w:szCs w:val="18"/>
              </w:rPr>
            </w:pPr>
            <w:r>
              <w:rPr>
                <w:rFonts w:ascii="Arial" w:hAnsi="Arial" w:cs="Arial"/>
                <w:szCs w:val="18"/>
              </w:rPr>
              <w:t>Critically review academic literature upon the subject of barriers to participation in sport and physical activity and the benefits to participating in physical activity for someone with a disability.</w:t>
            </w:r>
          </w:p>
          <w:p w14:paraId="247A0CF0" w14:textId="77777777" w:rsidR="00724F6B" w:rsidRPr="00AC007C" w:rsidRDefault="00724F6B" w:rsidP="00507441">
            <w:pPr>
              <w:numPr>
                <w:ilvl w:val="0"/>
                <w:numId w:val="3"/>
              </w:numPr>
              <w:spacing w:line="360" w:lineRule="auto"/>
              <w:rPr>
                <w:rFonts w:ascii="Arial" w:hAnsi="Arial" w:cs="Arial"/>
                <w:szCs w:val="18"/>
              </w:rPr>
            </w:pPr>
          </w:p>
          <w:p w14:paraId="66F77750" w14:textId="1E08D3FD" w:rsidR="00507441" w:rsidRDefault="00724F6B" w:rsidP="00507441">
            <w:pPr>
              <w:numPr>
                <w:ilvl w:val="0"/>
                <w:numId w:val="3"/>
              </w:numPr>
              <w:spacing w:line="360" w:lineRule="auto"/>
              <w:rPr>
                <w:rFonts w:ascii="Arial" w:hAnsi="Arial" w:cs="Arial"/>
                <w:szCs w:val="18"/>
              </w:rPr>
            </w:pPr>
            <w:r>
              <w:rPr>
                <w:rFonts w:ascii="Arial" w:hAnsi="Arial" w:cs="Arial"/>
                <w:szCs w:val="18"/>
              </w:rPr>
              <w:t>Analyse and compare questionnaires and interviews from various disability sport backgrounds across the Neath Port Talbot County Borough.</w:t>
            </w:r>
          </w:p>
          <w:p w14:paraId="53B95744" w14:textId="4386BF49" w:rsidR="00724F6B" w:rsidRPr="00AC007C" w:rsidRDefault="00724F6B" w:rsidP="00507441">
            <w:pPr>
              <w:numPr>
                <w:ilvl w:val="0"/>
                <w:numId w:val="3"/>
              </w:numPr>
              <w:spacing w:line="360" w:lineRule="auto"/>
              <w:rPr>
                <w:rFonts w:ascii="Arial" w:hAnsi="Arial" w:cs="Arial"/>
                <w:szCs w:val="18"/>
              </w:rPr>
            </w:pPr>
            <w:r>
              <w:rPr>
                <w:rFonts w:ascii="Arial" w:hAnsi="Arial" w:cs="Arial"/>
                <w:szCs w:val="18"/>
              </w:rPr>
              <w:t>Identify key recommendations after processing the data collected.</w:t>
            </w:r>
          </w:p>
          <w:p w14:paraId="77D5358A" w14:textId="4973F2A2" w:rsidR="00802F24" w:rsidRDefault="00802F24" w:rsidP="00802F24">
            <w:pPr>
              <w:spacing w:line="360" w:lineRule="auto"/>
              <w:rPr>
                <w:rFonts w:ascii="Arial" w:hAnsi="Arial" w:cs="Arial"/>
                <w:szCs w:val="18"/>
              </w:rPr>
            </w:pPr>
          </w:p>
          <w:p w14:paraId="0030024E" w14:textId="4CD50875" w:rsidR="00802F24" w:rsidRDefault="00802F24" w:rsidP="00802F24">
            <w:pPr>
              <w:spacing w:line="360" w:lineRule="auto"/>
              <w:rPr>
                <w:rFonts w:ascii="Arial" w:hAnsi="Arial" w:cs="Arial"/>
                <w:szCs w:val="18"/>
              </w:rPr>
            </w:pPr>
          </w:p>
          <w:p w14:paraId="23B24B19" w14:textId="09F7B0BD" w:rsidR="00802F24" w:rsidRDefault="00802F24" w:rsidP="00802F24">
            <w:pPr>
              <w:spacing w:line="360" w:lineRule="auto"/>
              <w:rPr>
                <w:rFonts w:ascii="Arial" w:hAnsi="Arial" w:cs="Arial"/>
                <w:szCs w:val="18"/>
              </w:rPr>
            </w:pPr>
          </w:p>
          <w:p w14:paraId="7E43EE0A" w14:textId="0F0FFC5B" w:rsidR="00802F24" w:rsidRDefault="00802F24" w:rsidP="00802F24">
            <w:pPr>
              <w:spacing w:line="360" w:lineRule="auto"/>
              <w:rPr>
                <w:rFonts w:ascii="Arial" w:hAnsi="Arial" w:cs="Arial"/>
                <w:szCs w:val="18"/>
              </w:rPr>
            </w:pPr>
          </w:p>
          <w:p w14:paraId="3C6A4E5A" w14:textId="554CADA8" w:rsidR="00802F24" w:rsidRDefault="00802F24" w:rsidP="00802F24">
            <w:pPr>
              <w:spacing w:line="360" w:lineRule="auto"/>
              <w:rPr>
                <w:rFonts w:ascii="Arial" w:hAnsi="Arial" w:cs="Arial"/>
                <w:szCs w:val="18"/>
              </w:rPr>
            </w:pPr>
          </w:p>
          <w:p w14:paraId="79AEF380" w14:textId="47C05DCD" w:rsidR="00802F24" w:rsidRDefault="00802F24" w:rsidP="00802F24">
            <w:pPr>
              <w:spacing w:line="360" w:lineRule="auto"/>
              <w:rPr>
                <w:rFonts w:ascii="Arial" w:hAnsi="Arial" w:cs="Arial"/>
                <w:szCs w:val="18"/>
              </w:rPr>
            </w:pPr>
          </w:p>
          <w:p w14:paraId="39DB5551" w14:textId="2E64E815" w:rsidR="00802F24" w:rsidRDefault="00802F24" w:rsidP="00802F24">
            <w:pPr>
              <w:spacing w:line="360" w:lineRule="auto"/>
              <w:rPr>
                <w:rFonts w:ascii="Arial" w:hAnsi="Arial" w:cs="Arial"/>
                <w:szCs w:val="18"/>
              </w:rPr>
            </w:pPr>
          </w:p>
          <w:p w14:paraId="7028376E" w14:textId="51E373F1" w:rsidR="00802F24" w:rsidRDefault="00802F24" w:rsidP="00802F24">
            <w:pPr>
              <w:spacing w:line="360" w:lineRule="auto"/>
              <w:rPr>
                <w:rFonts w:ascii="Arial" w:hAnsi="Arial" w:cs="Arial"/>
                <w:szCs w:val="18"/>
              </w:rPr>
            </w:pPr>
          </w:p>
          <w:p w14:paraId="1DE3BD7E" w14:textId="77777777" w:rsidR="00802F24" w:rsidRPr="00AC007C" w:rsidRDefault="00802F24" w:rsidP="00802F24">
            <w:pPr>
              <w:spacing w:line="360" w:lineRule="auto"/>
              <w:rPr>
                <w:rFonts w:ascii="Arial" w:hAnsi="Arial" w:cs="Arial"/>
                <w:szCs w:val="18"/>
              </w:rPr>
            </w:pPr>
          </w:p>
          <w:p w14:paraId="37E80B37" w14:textId="77777777" w:rsidR="0023752D" w:rsidRDefault="0023752D" w:rsidP="00F2131B">
            <w:pPr>
              <w:spacing w:after="200" w:line="276" w:lineRule="auto"/>
              <w:rPr>
                <w:rFonts w:ascii="Arial" w:hAnsi="Arial" w:cs="Arial"/>
                <w:b/>
                <w:sz w:val="22"/>
                <w:szCs w:val="22"/>
              </w:rPr>
            </w:pPr>
          </w:p>
          <w:p w14:paraId="263639E6" w14:textId="0CBC137B" w:rsidR="00E530D7" w:rsidRPr="00794F55" w:rsidRDefault="00E530D7" w:rsidP="00E530D7">
            <w:pPr>
              <w:spacing w:line="360" w:lineRule="auto"/>
              <w:rPr>
                <w:rFonts w:ascii="Arial" w:hAnsi="Arial" w:cs="Arial"/>
                <w:lang w:val="en-US" w:eastAsia="en-US"/>
              </w:rPr>
            </w:pPr>
          </w:p>
        </w:tc>
      </w:tr>
    </w:tbl>
    <w:p w14:paraId="3492B741" w14:textId="6ABF772B" w:rsidR="0023752D" w:rsidRDefault="0023752D" w:rsidP="00770DC3">
      <w:pPr>
        <w:tabs>
          <w:tab w:val="left" w:pos="5235"/>
        </w:tabs>
        <w:spacing w:after="200" w:line="276" w:lineRule="auto"/>
        <w:rPr>
          <w:rFonts w:ascii="Arial" w:hAnsi="Arial" w:cs="Arial"/>
          <w:b/>
          <w:sz w:val="22"/>
          <w:szCs w:val="22"/>
        </w:rPr>
      </w:pPr>
    </w:p>
    <w:tbl>
      <w:tblPr>
        <w:tblStyle w:val="TableGrid"/>
        <w:tblW w:w="9511" w:type="dxa"/>
        <w:tblLook w:val="04A0" w:firstRow="1" w:lastRow="0" w:firstColumn="1" w:lastColumn="0" w:noHBand="0" w:noVBand="1"/>
      </w:tblPr>
      <w:tblGrid>
        <w:gridCol w:w="9511"/>
      </w:tblGrid>
      <w:tr w:rsidR="0023752D" w14:paraId="010F01EA" w14:textId="77777777" w:rsidTr="00F2131B">
        <w:trPr>
          <w:trHeight w:val="11309"/>
        </w:trPr>
        <w:tc>
          <w:tcPr>
            <w:tcW w:w="9511" w:type="dxa"/>
          </w:tcPr>
          <w:p w14:paraId="2C9E6F8F" w14:textId="4FC1B2C2" w:rsidR="00172CCF" w:rsidRDefault="00172CCF" w:rsidP="00EB6484">
            <w:pPr>
              <w:pStyle w:val="Heading2"/>
              <w:spacing w:line="360" w:lineRule="auto"/>
              <w:outlineLvl w:val="1"/>
              <w:rPr>
                <w:sz w:val="40"/>
                <w:szCs w:val="28"/>
              </w:rPr>
            </w:pPr>
          </w:p>
          <w:p w14:paraId="54F3A707" w14:textId="225B8D43" w:rsidR="00F64417" w:rsidRDefault="00F64417" w:rsidP="00F64417"/>
          <w:p w14:paraId="2D471563" w14:textId="1B0C4CD6" w:rsidR="00F64417" w:rsidRDefault="00F64417" w:rsidP="00F64417"/>
          <w:p w14:paraId="41EC675D" w14:textId="2546286A" w:rsidR="00F64417" w:rsidRDefault="00F64417" w:rsidP="00F64417"/>
          <w:p w14:paraId="0F8924E1" w14:textId="1B589253" w:rsidR="00F64417" w:rsidRDefault="00F64417" w:rsidP="00F64417"/>
          <w:p w14:paraId="2FF231AD" w14:textId="7968842C" w:rsidR="00F64417" w:rsidRDefault="00F64417" w:rsidP="00F64417"/>
          <w:p w14:paraId="39A39361" w14:textId="5359D2C5" w:rsidR="00F64417" w:rsidRDefault="00F64417" w:rsidP="00F64417"/>
          <w:p w14:paraId="19DE2584" w14:textId="7A51EBD4" w:rsidR="00F64417" w:rsidRDefault="00F64417" w:rsidP="00F64417"/>
          <w:p w14:paraId="33D10AAB" w14:textId="75931643" w:rsidR="00F64417" w:rsidRDefault="00F64417" w:rsidP="00F64417"/>
          <w:p w14:paraId="26CA07DF" w14:textId="2F9CAF7C" w:rsidR="00F64417" w:rsidRDefault="00F64417" w:rsidP="00F64417"/>
          <w:p w14:paraId="3E864343" w14:textId="53187575" w:rsidR="00F64417" w:rsidRDefault="00F64417" w:rsidP="00F64417"/>
          <w:p w14:paraId="6C5EFE9D" w14:textId="77777777" w:rsidR="00E530D7" w:rsidRDefault="00E530D7" w:rsidP="00F64417"/>
          <w:p w14:paraId="0DC7923F" w14:textId="3C4231CF" w:rsidR="00F64417" w:rsidRDefault="00F64417" w:rsidP="00F64417"/>
          <w:p w14:paraId="527DB182" w14:textId="5DDA8EFC" w:rsidR="00F64417" w:rsidRDefault="00F64417" w:rsidP="00F64417"/>
          <w:p w14:paraId="24AC33D6" w14:textId="7D4D6DDB" w:rsidR="00F64417" w:rsidRDefault="00F64417" w:rsidP="00F64417"/>
          <w:p w14:paraId="1E7C77F3" w14:textId="281275D4" w:rsidR="00F64417" w:rsidRDefault="00F64417" w:rsidP="00F64417"/>
          <w:p w14:paraId="673F039B" w14:textId="3A632D88" w:rsidR="00F64417" w:rsidRPr="008238AA" w:rsidRDefault="00F64417" w:rsidP="00F64417">
            <w:pPr>
              <w:pStyle w:val="Heading1"/>
              <w:jc w:val="center"/>
              <w:outlineLvl w:val="0"/>
              <w:rPr>
                <w:rFonts w:ascii="Algerian" w:hAnsi="Algerian"/>
                <w:i/>
                <w:iCs/>
                <w:color w:val="auto"/>
                <w:sz w:val="96"/>
                <w:szCs w:val="96"/>
                <w:u w:val="single"/>
              </w:rPr>
            </w:pPr>
            <w:r w:rsidRPr="008238AA">
              <w:rPr>
                <w:rFonts w:ascii="Algerian" w:hAnsi="Algerian"/>
                <w:i/>
                <w:iCs/>
                <w:color w:val="auto"/>
                <w:sz w:val="96"/>
                <w:szCs w:val="96"/>
                <w:u w:val="single"/>
              </w:rPr>
              <w:t xml:space="preserve">Chapter </w:t>
            </w:r>
            <w:r w:rsidR="00724F6B">
              <w:rPr>
                <w:rFonts w:ascii="Algerian" w:hAnsi="Algerian"/>
                <w:i/>
                <w:iCs/>
                <w:color w:val="auto"/>
                <w:sz w:val="96"/>
                <w:szCs w:val="96"/>
                <w:u w:val="single"/>
              </w:rPr>
              <w:t>2</w:t>
            </w:r>
          </w:p>
          <w:p w14:paraId="269C4E0B" w14:textId="556AD66F" w:rsidR="00F64417" w:rsidRDefault="00F64417" w:rsidP="00F64417"/>
          <w:p w14:paraId="7EB14360" w14:textId="7172BF05" w:rsidR="00F64417" w:rsidRDefault="00F64417" w:rsidP="00F64417"/>
          <w:p w14:paraId="5A171A7A" w14:textId="77777777" w:rsidR="00F64417" w:rsidRDefault="00F64417" w:rsidP="00F64417"/>
          <w:p w14:paraId="620E34BE" w14:textId="560A4699" w:rsidR="00F64417" w:rsidRDefault="00F64417" w:rsidP="00F64417"/>
          <w:p w14:paraId="634332CC" w14:textId="2400A66F" w:rsidR="00F64417" w:rsidRDefault="00F64417" w:rsidP="00F64417"/>
          <w:p w14:paraId="47FDC07F" w14:textId="6CCEAF9C" w:rsidR="00F64417" w:rsidRDefault="00F64417" w:rsidP="00F64417"/>
          <w:p w14:paraId="5033EDF4" w14:textId="733C9443" w:rsidR="00F64417" w:rsidRDefault="00F64417" w:rsidP="00F64417"/>
          <w:p w14:paraId="7610BA62" w14:textId="7ACB3F1A" w:rsidR="00F64417" w:rsidRDefault="00F64417" w:rsidP="00F64417"/>
          <w:p w14:paraId="6240D23D" w14:textId="6BCE497F" w:rsidR="00F64417" w:rsidRDefault="00F64417" w:rsidP="00F64417"/>
          <w:p w14:paraId="63E67715" w14:textId="1B735AD7" w:rsidR="00F64417" w:rsidRDefault="00F64417" w:rsidP="00F64417"/>
          <w:p w14:paraId="3370A766" w14:textId="03D2BDDD" w:rsidR="00F64417" w:rsidRDefault="00F64417" w:rsidP="00F64417"/>
          <w:p w14:paraId="46CA778A" w14:textId="6058C212" w:rsidR="00F64417" w:rsidRDefault="00F64417" w:rsidP="00F64417"/>
          <w:p w14:paraId="481A1DAE" w14:textId="2CF180B1" w:rsidR="00F64417" w:rsidRDefault="00F64417" w:rsidP="00F64417"/>
          <w:p w14:paraId="47E2D008" w14:textId="6353928E" w:rsidR="00F64417" w:rsidRDefault="00F64417" w:rsidP="00F64417"/>
          <w:p w14:paraId="182A2EA6" w14:textId="254C60B6" w:rsidR="00F64417" w:rsidRDefault="00F64417" w:rsidP="00F64417"/>
          <w:p w14:paraId="7E26E7C0" w14:textId="3595B573" w:rsidR="00F64417" w:rsidRDefault="00F64417" w:rsidP="00F64417"/>
          <w:p w14:paraId="4B5ECAA1" w14:textId="0E9051C4" w:rsidR="00F64417" w:rsidRDefault="00F64417" w:rsidP="00F64417"/>
          <w:p w14:paraId="519D866C" w14:textId="233ABC3F" w:rsidR="00F64417" w:rsidRDefault="00F64417" w:rsidP="00F64417"/>
          <w:p w14:paraId="1F547CA7" w14:textId="073EDC40" w:rsidR="00F64417" w:rsidRDefault="00F64417" w:rsidP="00F64417"/>
          <w:p w14:paraId="119444F7" w14:textId="002676AD" w:rsidR="00F64417" w:rsidRDefault="00F64417" w:rsidP="00F64417"/>
          <w:p w14:paraId="5EA36E23" w14:textId="3EC523C3" w:rsidR="00F64417" w:rsidRDefault="00F64417" w:rsidP="00F64417"/>
          <w:p w14:paraId="2BF9B90C" w14:textId="263CC698" w:rsidR="00F64417" w:rsidRDefault="00F64417" w:rsidP="00F64417"/>
          <w:p w14:paraId="049B88C5" w14:textId="77777777" w:rsidR="00F64417" w:rsidRPr="00F64417" w:rsidRDefault="00F64417" w:rsidP="00F64417"/>
          <w:p w14:paraId="0245EDD5" w14:textId="77777777" w:rsidR="00F64417" w:rsidRPr="00F64417" w:rsidRDefault="00F64417" w:rsidP="00F64417"/>
          <w:p w14:paraId="4EF20996" w14:textId="04395225" w:rsidR="00E122FC" w:rsidRPr="00AC007C" w:rsidRDefault="00724F6B" w:rsidP="00EB6484">
            <w:pPr>
              <w:pStyle w:val="Heading2"/>
              <w:spacing w:line="360" w:lineRule="auto"/>
              <w:outlineLvl w:val="1"/>
              <w:rPr>
                <w:b/>
                <w:bCs/>
                <w:color w:val="auto"/>
                <w:sz w:val="40"/>
                <w:szCs w:val="28"/>
                <w:u w:val="single"/>
              </w:rPr>
            </w:pPr>
            <w:r>
              <w:rPr>
                <w:b/>
                <w:bCs/>
                <w:color w:val="auto"/>
                <w:sz w:val="40"/>
                <w:szCs w:val="28"/>
                <w:u w:val="single"/>
              </w:rPr>
              <w:lastRenderedPageBreak/>
              <w:t>3</w:t>
            </w:r>
            <w:r w:rsidR="00E122FC" w:rsidRPr="00AC007C">
              <w:rPr>
                <w:b/>
                <w:bCs/>
                <w:color w:val="auto"/>
                <w:sz w:val="40"/>
                <w:szCs w:val="28"/>
                <w:u w:val="single"/>
              </w:rPr>
              <w:t>.0 Literature Review</w:t>
            </w:r>
          </w:p>
          <w:p w14:paraId="0E37ACC5" w14:textId="77A6C47F" w:rsidR="00507441" w:rsidRPr="00AC007C" w:rsidRDefault="00724F6B" w:rsidP="00225D02">
            <w:pPr>
              <w:pStyle w:val="Heading1"/>
              <w:spacing w:line="360" w:lineRule="auto"/>
              <w:ind w:left="720"/>
              <w:jc w:val="both"/>
              <w:outlineLvl w:val="0"/>
              <w:rPr>
                <w:b/>
                <w:bCs/>
                <w:color w:val="auto"/>
              </w:rPr>
            </w:pPr>
            <w:bookmarkStart w:id="3" w:name="_Toc27051321"/>
            <w:r>
              <w:rPr>
                <w:b/>
                <w:bCs/>
                <w:color w:val="auto"/>
              </w:rPr>
              <w:t>3</w:t>
            </w:r>
            <w:r w:rsidR="00507441" w:rsidRPr="00AC007C">
              <w:rPr>
                <w:b/>
                <w:bCs/>
                <w:color w:val="auto"/>
              </w:rPr>
              <w:t>.</w:t>
            </w:r>
            <w:r w:rsidR="00E122FC" w:rsidRPr="00AC007C">
              <w:rPr>
                <w:b/>
                <w:bCs/>
                <w:color w:val="auto"/>
              </w:rPr>
              <w:t>1</w:t>
            </w:r>
            <w:r w:rsidR="00507441" w:rsidRPr="00AC007C">
              <w:rPr>
                <w:b/>
                <w:bCs/>
                <w:color w:val="auto"/>
              </w:rPr>
              <w:t xml:space="preserve"> Introduction</w:t>
            </w:r>
            <w:bookmarkEnd w:id="3"/>
          </w:p>
          <w:p w14:paraId="08EBC980" w14:textId="3B3B5F05" w:rsidR="00507441" w:rsidRPr="008238AA" w:rsidRDefault="00507441" w:rsidP="00225D02">
            <w:pPr>
              <w:spacing w:line="360" w:lineRule="auto"/>
              <w:jc w:val="both"/>
              <w:rPr>
                <w:rFonts w:ascii="Arial" w:hAnsi="Arial" w:cs="Arial"/>
                <w:szCs w:val="18"/>
              </w:rPr>
            </w:pPr>
            <w:r w:rsidRPr="008238AA">
              <w:rPr>
                <w:rFonts w:ascii="Arial" w:hAnsi="Arial" w:cs="Arial"/>
                <w:szCs w:val="18"/>
              </w:rPr>
              <w:t>The following research will show different aspects of disability sport and how children can be prevented or affected by barriers to stop them participating in sport. Schools Sports Survey 2018 shows that although the participation rates in sport, of children with disabilities, only 45% are taking part in sport 3 or more times per week, excluding the compulsory hour a week in school timetables (Sport Wales, 2019). People must start being more inclusive and accessible for all because every 1 in 5 people in the UK have a disability, including visual, hearing and cognitive or motor (Gov.uk, 2019).</w:t>
            </w:r>
          </w:p>
          <w:p w14:paraId="6FB91802" w14:textId="77777777" w:rsidR="00172CCF" w:rsidRPr="008238AA" w:rsidRDefault="00172CCF" w:rsidP="00225D02">
            <w:pPr>
              <w:spacing w:line="360" w:lineRule="auto"/>
              <w:jc w:val="both"/>
              <w:rPr>
                <w:rFonts w:ascii="Arial" w:hAnsi="Arial" w:cs="Arial"/>
                <w:szCs w:val="18"/>
              </w:rPr>
            </w:pPr>
          </w:p>
          <w:p w14:paraId="589DF55C" w14:textId="77777777" w:rsidR="00507441" w:rsidRPr="008238AA" w:rsidRDefault="00507441" w:rsidP="00225D02">
            <w:pPr>
              <w:spacing w:line="360" w:lineRule="auto"/>
              <w:jc w:val="both"/>
              <w:rPr>
                <w:rFonts w:ascii="Arial" w:hAnsi="Arial" w:cs="Arial"/>
                <w:szCs w:val="18"/>
              </w:rPr>
            </w:pPr>
            <w:r w:rsidRPr="008238AA">
              <w:rPr>
                <w:rFonts w:ascii="Arial" w:hAnsi="Arial" w:cs="Arial"/>
                <w:szCs w:val="18"/>
              </w:rPr>
              <w:t xml:space="preserve">‘Disability Sport’ is a category which does not only take into consideration disabilities, but also impairments too. According to Hughes &amp; Patterson (1997), an impairment is the concept of the physical manifestation of a person which would include the physical impairment of i.e. Being a single-leg amputee. Whereas, Oliver (1990) constructed that the word disability was the response of the person to the physical impairment they have acquired. However, more recently The World Health Organisation (2019) suggests that disability is an umbrella term which is used to cover impairments, limitations to activities they can perform and something that restricts a person’s participation in something. </w:t>
            </w:r>
          </w:p>
          <w:p w14:paraId="1752612B" w14:textId="77777777" w:rsidR="00723232" w:rsidRPr="00831EC9" w:rsidRDefault="00723232" w:rsidP="00EB6484">
            <w:pPr>
              <w:spacing w:line="360" w:lineRule="auto"/>
              <w:rPr>
                <w:rFonts w:ascii="Arial" w:hAnsi="Arial" w:cs="Arial"/>
                <w:sz w:val="16"/>
                <w:szCs w:val="16"/>
              </w:rPr>
            </w:pPr>
          </w:p>
          <w:p w14:paraId="7F003569" w14:textId="01156403" w:rsidR="00507441" w:rsidRPr="00AC007C" w:rsidRDefault="00724F6B" w:rsidP="00225D02">
            <w:pPr>
              <w:pStyle w:val="Heading1"/>
              <w:spacing w:line="360" w:lineRule="auto"/>
              <w:ind w:left="720"/>
              <w:jc w:val="both"/>
              <w:outlineLvl w:val="0"/>
              <w:rPr>
                <w:b/>
                <w:bCs/>
                <w:color w:val="auto"/>
              </w:rPr>
            </w:pPr>
            <w:bookmarkStart w:id="4" w:name="_Toc27051322"/>
            <w:r>
              <w:rPr>
                <w:b/>
                <w:bCs/>
                <w:color w:val="auto"/>
              </w:rPr>
              <w:t>3</w:t>
            </w:r>
            <w:r w:rsidR="00507441" w:rsidRPr="00AC007C">
              <w:rPr>
                <w:b/>
                <w:bCs/>
                <w:color w:val="auto"/>
              </w:rPr>
              <w:t>.</w:t>
            </w:r>
            <w:r w:rsidR="00E122FC" w:rsidRPr="00AC007C">
              <w:rPr>
                <w:b/>
                <w:bCs/>
                <w:color w:val="auto"/>
              </w:rPr>
              <w:t>2</w:t>
            </w:r>
            <w:r w:rsidR="00507441" w:rsidRPr="00AC007C">
              <w:rPr>
                <w:b/>
                <w:bCs/>
                <w:color w:val="auto"/>
              </w:rPr>
              <w:t xml:space="preserve"> Sport Benefits</w:t>
            </w:r>
            <w:bookmarkEnd w:id="4"/>
          </w:p>
          <w:p w14:paraId="460DFDA6" w14:textId="1E843782" w:rsidR="00507441" w:rsidRDefault="00507441" w:rsidP="00225D02">
            <w:pPr>
              <w:spacing w:line="360" w:lineRule="auto"/>
              <w:jc w:val="both"/>
              <w:rPr>
                <w:rFonts w:ascii="Arial" w:hAnsi="Arial" w:cs="Arial"/>
                <w:sz w:val="22"/>
                <w:szCs w:val="16"/>
              </w:rPr>
            </w:pPr>
            <w:r w:rsidRPr="008238AA">
              <w:rPr>
                <w:rFonts w:ascii="Arial" w:hAnsi="Arial" w:cs="Arial"/>
                <w:szCs w:val="18"/>
              </w:rPr>
              <w:t xml:space="preserve">Participating in sports is likely to give participants both positive and negative effects on attitudes, social development, development of responsibility, stress, self-esteem, competitiveness, motivation, and moral (Cahill &amp; Pearl, 1993). According to Neeley &amp; Holt (2014), for anybody taking part in physical activity, they can benefit in many ways and display physical, social and personal improvements. The physical impacts on someone could be the improved general fitness of someone and improved developmental basic key skills such as throwing, catching, running, jumping and develop a physical competence. Social benefits may include changes such as developing friendships and bonds with people who are part of the sporting activity or associate themselves with the sport, learning respect and develop a sense of respecting authorative figures such as the referee, coach or captain and produce qualities within </w:t>
            </w:r>
            <w:r w:rsidRPr="008238AA">
              <w:rPr>
                <w:rFonts w:ascii="Arial" w:hAnsi="Arial" w:cs="Arial"/>
                <w:szCs w:val="18"/>
              </w:rPr>
              <w:lastRenderedPageBreak/>
              <w:t xml:space="preserve">teamworking activities and may even develop leader qualities. A leader is someone that </w:t>
            </w:r>
            <w:r>
              <w:rPr>
                <w:rFonts w:ascii="Arial" w:hAnsi="Arial" w:cs="Arial"/>
                <w:sz w:val="22"/>
                <w:szCs w:val="16"/>
              </w:rPr>
              <w:t>peers look up to as a role model and show great amounts of respect to as they look to lead from the front (North, 2019).</w:t>
            </w:r>
          </w:p>
          <w:p w14:paraId="5152340B" w14:textId="77777777" w:rsidR="00B03951" w:rsidRDefault="00B03951" w:rsidP="00EB6484">
            <w:pPr>
              <w:spacing w:line="360" w:lineRule="auto"/>
              <w:rPr>
                <w:rFonts w:ascii="Arial" w:hAnsi="Arial" w:cs="Arial"/>
                <w:sz w:val="22"/>
                <w:szCs w:val="16"/>
              </w:rPr>
            </w:pPr>
          </w:p>
          <w:p w14:paraId="21A15BCD" w14:textId="464B861D" w:rsidR="00507441" w:rsidRDefault="00507441" w:rsidP="00EB6484">
            <w:pPr>
              <w:spacing w:line="360" w:lineRule="auto"/>
              <w:rPr>
                <w:rFonts w:ascii="Arial" w:hAnsi="Arial" w:cs="Arial"/>
                <w:sz w:val="22"/>
                <w:szCs w:val="16"/>
              </w:rPr>
            </w:pPr>
          </w:p>
          <w:p w14:paraId="5324E2D4" w14:textId="23B3F846" w:rsidR="00507441" w:rsidRPr="00AC007C" w:rsidRDefault="00724F6B" w:rsidP="00745504">
            <w:pPr>
              <w:pStyle w:val="Subtitle"/>
              <w:numPr>
                <w:ilvl w:val="0"/>
                <w:numId w:val="0"/>
              </w:numPr>
              <w:spacing w:line="360" w:lineRule="auto"/>
              <w:ind w:left="1440"/>
              <w:rPr>
                <w:b/>
                <w:bCs/>
                <w:color w:val="auto"/>
                <w:sz w:val="32"/>
              </w:rPr>
            </w:pPr>
            <w:r>
              <w:rPr>
                <w:b/>
                <w:bCs/>
                <w:color w:val="auto"/>
                <w:sz w:val="32"/>
              </w:rPr>
              <w:t>3</w:t>
            </w:r>
            <w:r w:rsidR="00507441" w:rsidRPr="00AC007C">
              <w:rPr>
                <w:b/>
                <w:bCs/>
                <w:color w:val="auto"/>
                <w:sz w:val="32"/>
              </w:rPr>
              <w:t>.</w:t>
            </w:r>
            <w:r w:rsidR="00E122FC" w:rsidRPr="00AC007C">
              <w:rPr>
                <w:b/>
                <w:bCs/>
                <w:color w:val="auto"/>
                <w:sz w:val="32"/>
              </w:rPr>
              <w:t>2</w:t>
            </w:r>
            <w:r w:rsidR="00507441" w:rsidRPr="00AC007C">
              <w:rPr>
                <w:b/>
                <w:bCs/>
                <w:color w:val="auto"/>
                <w:sz w:val="32"/>
              </w:rPr>
              <w:t>.1 Disability Sport Benefits</w:t>
            </w:r>
          </w:p>
          <w:p w14:paraId="4B285FA9" w14:textId="3E625526" w:rsidR="00723232" w:rsidRDefault="00507441" w:rsidP="00723232">
            <w:pPr>
              <w:spacing w:line="360" w:lineRule="auto"/>
              <w:rPr>
                <w:rFonts w:ascii="Arial" w:hAnsi="Arial" w:cs="Arial"/>
                <w:szCs w:val="18"/>
              </w:rPr>
            </w:pPr>
            <w:r w:rsidRPr="00B03951">
              <w:rPr>
                <w:rFonts w:ascii="Arial" w:hAnsi="Arial" w:cs="Arial"/>
                <w:szCs w:val="18"/>
              </w:rPr>
              <w:t>Studies show that participating in sport reaps many benefits for both the health and mental well-being of a person, including things such as increased physical fitness such as stamina, and mental abilities such as an increase in confidence (Lewis &amp; Meek, 2014). Children who have a disability usually display lower levels of fitness and participate less in competitive and recreational sporting activities which in turn affects their fitness (Lankhorst, et al., 2006). Breaking down social exclusion is a massive benefit for children with disabilities in sport. This is because being excluded from activities and being discriminated against because of a disability should not be the case and breaking down this exclusion should help bring together a better world of equality as sport is meant to be an activity for all and brings people, countries and different races and backgrounds together (Brockie, 2018).</w:t>
            </w:r>
          </w:p>
          <w:p w14:paraId="5D697449" w14:textId="77777777" w:rsidR="00B03951" w:rsidRPr="00B03951" w:rsidRDefault="00B03951" w:rsidP="00723232">
            <w:pPr>
              <w:spacing w:line="360" w:lineRule="auto"/>
              <w:rPr>
                <w:rFonts w:ascii="Arial" w:hAnsi="Arial" w:cs="Arial"/>
                <w:szCs w:val="18"/>
              </w:rPr>
            </w:pPr>
          </w:p>
          <w:p w14:paraId="307F7EF8" w14:textId="77777777" w:rsidR="00723232" w:rsidRPr="00723232" w:rsidRDefault="00723232" w:rsidP="00723232">
            <w:pPr>
              <w:spacing w:line="360" w:lineRule="auto"/>
              <w:rPr>
                <w:rFonts w:ascii="Arial" w:hAnsi="Arial" w:cs="Arial"/>
                <w:sz w:val="22"/>
                <w:szCs w:val="16"/>
              </w:rPr>
            </w:pPr>
          </w:p>
          <w:p w14:paraId="3F77C3EA" w14:textId="5381DE1C" w:rsidR="00507441" w:rsidRPr="00AC007C" w:rsidRDefault="00724F6B" w:rsidP="00225D02">
            <w:pPr>
              <w:pStyle w:val="Subtitle"/>
              <w:spacing w:line="360" w:lineRule="auto"/>
              <w:ind w:left="1440"/>
              <w:jc w:val="both"/>
              <w:rPr>
                <w:b/>
                <w:bCs/>
                <w:color w:val="auto"/>
                <w:sz w:val="32"/>
              </w:rPr>
            </w:pPr>
            <w:r>
              <w:rPr>
                <w:b/>
                <w:bCs/>
                <w:color w:val="auto"/>
                <w:sz w:val="32"/>
              </w:rPr>
              <w:t>3</w:t>
            </w:r>
            <w:r w:rsidR="00507441" w:rsidRPr="00AC007C">
              <w:rPr>
                <w:b/>
                <w:bCs/>
                <w:color w:val="auto"/>
                <w:sz w:val="32"/>
              </w:rPr>
              <w:t>.</w:t>
            </w:r>
            <w:r w:rsidR="00E122FC" w:rsidRPr="00AC007C">
              <w:rPr>
                <w:b/>
                <w:bCs/>
                <w:color w:val="auto"/>
                <w:sz w:val="32"/>
              </w:rPr>
              <w:t>2</w:t>
            </w:r>
            <w:r w:rsidR="00507441" w:rsidRPr="00AC007C">
              <w:rPr>
                <w:b/>
                <w:bCs/>
                <w:color w:val="auto"/>
                <w:sz w:val="32"/>
              </w:rPr>
              <w:t>.2 Disability Sport Clubs and their Benefits</w:t>
            </w:r>
          </w:p>
          <w:p w14:paraId="70A3C0DF" w14:textId="77777777" w:rsidR="00507441" w:rsidRPr="00B03951" w:rsidRDefault="00507441" w:rsidP="00225D02">
            <w:pPr>
              <w:spacing w:line="360" w:lineRule="auto"/>
              <w:jc w:val="both"/>
              <w:rPr>
                <w:rFonts w:ascii="Arial" w:hAnsi="Arial" w:cs="Arial"/>
                <w:szCs w:val="18"/>
              </w:rPr>
            </w:pPr>
            <w:r w:rsidRPr="00B03951">
              <w:rPr>
                <w:rFonts w:ascii="Arial" w:hAnsi="Arial" w:cs="Arial"/>
                <w:szCs w:val="18"/>
              </w:rPr>
              <w:t xml:space="preserve">Sports clubs have many benefits which can affect a person’s physical and mental well-being including the promotion of health through sporting activities and how they can help benefit someone (Van Hoye, et al., 2015). Following studies by Watts, et al. (2017) research shows that participation in sports clubs from both children and adults, has shown results that there is a decrease in frailty for people participating as supposed to those who </w:t>
            </w:r>
            <w:proofErr w:type="gramStart"/>
            <w:r w:rsidRPr="00B03951">
              <w:rPr>
                <w:rFonts w:ascii="Arial" w:hAnsi="Arial" w:cs="Arial"/>
                <w:szCs w:val="18"/>
              </w:rPr>
              <w:t>don’t</w:t>
            </w:r>
            <w:proofErr w:type="gramEnd"/>
            <w:r w:rsidRPr="00B03951">
              <w:rPr>
                <w:rFonts w:ascii="Arial" w:hAnsi="Arial" w:cs="Arial"/>
                <w:szCs w:val="18"/>
              </w:rPr>
              <w:t>. This is because regular participation in sport, which can be provided at a sports club, helps to stabilize healthy weight loss or maintenance which in turn can help increase motivation and confidence when someone feels good about their body according to Sutter, et al. (2015), and it can help improve cardiovascular fitness and bone and muscle strength (Crilley, 2019).</w:t>
            </w:r>
          </w:p>
          <w:p w14:paraId="70D894BF" w14:textId="2636BAF3" w:rsidR="00507441" w:rsidRDefault="00507441" w:rsidP="00EB6484">
            <w:pPr>
              <w:spacing w:line="360" w:lineRule="auto"/>
              <w:rPr>
                <w:rFonts w:ascii="Arial" w:hAnsi="Arial" w:cs="Arial"/>
                <w:sz w:val="16"/>
                <w:szCs w:val="16"/>
              </w:rPr>
            </w:pPr>
          </w:p>
          <w:p w14:paraId="1CAEC15D" w14:textId="5CB134C8" w:rsidR="00723232" w:rsidRDefault="00723232" w:rsidP="00EB6484">
            <w:pPr>
              <w:spacing w:line="360" w:lineRule="auto"/>
              <w:rPr>
                <w:rFonts w:ascii="Arial" w:hAnsi="Arial" w:cs="Arial"/>
                <w:sz w:val="16"/>
                <w:szCs w:val="16"/>
              </w:rPr>
            </w:pPr>
          </w:p>
          <w:p w14:paraId="1542CA94" w14:textId="77777777" w:rsidR="00B03951" w:rsidRDefault="00B03951" w:rsidP="00EB6484">
            <w:pPr>
              <w:spacing w:line="360" w:lineRule="auto"/>
              <w:rPr>
                <w:rFonts w:ascii="Arial" w:hAnsi="Arial" w:cs="Arial"/>
                <w:sz w:val="16"/>
                <w:szCs w:val="16"/>
              </w:rPr>
            </w:pPr>
          </w:p>
          <w:p w14:paraId="3FCF5A13" w14:textId="0C6C2602" w:rsidR="00507441" w:rsidRPr="00AC007C" w:rsidRDefault="00225D02" w:rsidP="00225D02">
            <w:pPr>
              <w:pStyle w:val="Heading1"/>
              <w:spacing w:line="360" w:lineRule="auto"/>
              <w:ind w:left="720"/>
              <w:jc w:val="both"/>
              <w:outlineLvl w:val="0"/>
              <w:rPr>
                <w:b/>
                <w:bCs/>
                <w:color w:val="auto"/>
              </w:rPr>
            </w:pPr>
            <w:bookmarkStart w:id="5" w:name="_Toc27051323"/>
            <w:r>
              <w:rPr>
                <w:b/>
                <w:bCs/>
                <w:color w:val="auto"/>
              </w:rPr>
              <w:lastRenderedPageBreak/>
              <w:t>3</w:t>
            </w:r>
            <w:r w:rsidR="00507441" w:rsidRPr="00AC007C">
              <w:rPr>
                <w:b/>
                <w:bCs/>
                <w:color w:val="auto"/>
              </w:rPr>
              <w:t>.</w:t>
            </w:r>
            <w:r w:rsidR="00E122FC" w:rsidRPr="00AC007C">
              <w:rPr>
                <w:b/>
                <w:bCs/>
                <w:color w:val="auto"/>
              </w:rPr>
              <w:t>3</w:t>
            </w:r>
            <w:r w:rsidR="00507441" w:rsidRPr="00AC007C">
              <w:rPr>
                <w:b/>
                <w:bCs/>
                <w:color w:val="auto"/>
              </w:rPr>
              <w:t xml:space="preserve"> Social Exclusion</w:t>
            </w:r>
            <w:bookmarkEnd w:id="5"/>
          </w:p>
          <w:p w14:paraId="10BF59F4" w14:textId="24789870" w:rsidR="00507441" w:rsidRDefault="00507441" w:rsidP="00225D02">
            <w:pPr>
              <w:spacing w:line="360" w:lineRule="auto"/>
              <w:jc w:val="both"/>
              <w:rPr>
                <w:rFonts w:ascii="Arial" w:hAnsi="Arial" w:cs="Arial"/>
                <w:sz w:val="22"/>
                <w:szCs w:val="16"/>
              </w:rPr>
            </w:pPr>
            <w:r w:rsidRPr="00B03951">
              <w:rPr>
                <w:rFonts w:ascii="Arial" w:hAnsi="Arial" w:cs="Arial"/>
                <w:szCs w:val="18"/>
              </w:rPr>
              <w:t>There are strong suggestions that there are plenty of positive cases of minorities being included in different activities (</w:t>
            </w:r>
            <w:r w:rsidRPr="00B03951">
              <w:rPr>
                <w:rFonts w:ascii="Arial" w:eastAsiaTheme="minorHAnsi" w:hAnsi="Arial" w:cs="Arial"/>
                <w:noProof/>
                <w:szCs w:val="18"/>
              </w:rPr>
              <w:t>Pfundmair, et al., 2015)</w:t>
            </w:r>
            <w:r w:rsidRPr="00B03951">
              <w:rPr>
                <w:rFonts w:ascii="Arial" w:hAnsi="Arial" w:cs="Arial"/>
                <w:szCs w:val="18"/>
              </w:rPr>
              <w:t xml:space="preserve">. However, there are still several exclusions which </w:t>
            </w:r>
            <w:proofErr w:type="gramStart"/>
            <w:r w:rsidRPr="00B03951">
              <w:rPr>
                <w:rFonts w:ascii="Arial" w:hAnsi="Arial" w:cs="Arial"/>
                <w:szCs w:val="18"/>
              </w:rPr>
              <w:t>haven’t</w:t>
            </w:r>
            <w:proofErr w:type="gramEnd"/>
            <w:r w:rsidRPr="00B03951">
              <w:rPr>
                <w:rFonts w:ascii="Arial" w:hAnsi="Arial" w:cs="Arial"/>
                <w:szCs w:val="18"/>
              </w:rPr>
              <w:t xml:space="preserve"> been combatted completely yet and sometimes people who are of a different background or have a disability can be bullied or discriminated against because they are different (Moses, 2016). This is because Collins and Kay (2003) say that people can be excluded through a variety of aspects such as accessibility, the fear of acceptance and with some types of disabilities, can become fearful of loud noises, large spaces or other things which could be a trigger to setting the person off. According to the article by Moran &amp; Block (2010), many children with a disability may face the challenge of joining a sporting activity due to fearing lack of success and being teased by their peers.</w:t>
            </w:r>
          </w:p>
          <w:p w14:paraId="6D1D671E" w14:textId="5182FE84" w:rsidR="00E122FC" w:rsidRPr="00AC007C" w:rsidRDefault="00E122FC" w:rsidP="00745504">
            <w:pPr>
              <w:pStyle w:val="Subtitle"/>
              <w:spacing w:line="360" w:lineRule="auto"/>
              <w:ind w:left="1440"/>
              <w:rPr>
                <w:b/>
                <w:bCs/>
                <w:sz w:val="32"/>
              </w:rPr>
            </w:pPr>
            <w:r>
              <w:rPr>
                <w:sz w:val="32"/>
              </w:rPr>
              <w:br/>
            </w:r>
            <w:r w:rsidR="00225D02">
              <w:rPr>
                <w:b/>
                <w:bCs/>
                <w:color w:val="auto"/>
                <w:sz w:val="32"/>
              </w:rPr>
              <w:t>3</w:t>
            </w:r>
            <w:r w:rsidRPr="00AC007C">
              <w:rPr>
                <w:b/>
                <w:bCs/>
                <w:color w:val="auto"/>
                <w:sz w:val="32"/>
              </w:rPr>
              <w:t>.3.1 Disability Barriers</w:t>
            </w:r>
          </w:p>
          <w:p w14:paraId="12927F21" w14:textId="4F341E31" w:rsidR="00EB6484" w:rsidRDefault="00E122FC" w:rsidP="00225D02">
            <w:pPr>
              <w:spacing w:line="360" w:lineRule="auto"/>
              <w:jc w:val="both"/>
              <w:rPr>
                <w:sz w:val="32"/>
              </w:rPr>
            </w:pPr>
            <w:r w:rsidRPr="00B03951">
              <w:rPr>
                <w:rFonts w:ascii="Arial" w:hAnsi="Arial" w:cs="Arial"/>
                <w:szCs w:val="18"/>
              </w:rPr>
              <w:t>There is a difference between both a learning disability and learning difficulty. Learning difficulties will not deter the IQ level of a person but will become an obstacle to a certain aspect of learning (Mentalhealth.org, 2019). Another fear from children with disabilities contemplating sport and may become a barrier to participating, is because of the liability of the sporting programme they wish to follow (Appenzeller, 2000). Activity coaches should be educated and funded for the correct specialist equipment required by someone who may need the extra assistance to participate in the sporting activity. This education provided for coaches should broaden the knowledge of different specialist equipment and how to modify and adapt different games to be inclusive for everybody to participate. Most cases of barriers to participation in regular youth sports, might be more because of the separation of children with disabilities who attend special classes and special schools and have limited interactions with peers without disabilities, and when interaction does occur, in some cases it rewards a negative affect and a definitive line of separation even when they are together (Moran &amp; Block, 2010).</w:t>
            </w:r>
            <w:r w:rsidR="00225D02">
              <w:rPr>
                <w:rFonts w:ascii="Arial" w:hAnsi="Arial" w:cs="Arial"/>
                <w:szCs w:val="18"/>
              </w:rPr>
              <w:t xml:space="preserve"> </w:t>
            </w:r>
            <w:r w:rsidRPr="00B03951">
              <w:rPr>
                <w:rFonts w:ascii="Arial" w:hAnsi="Arial" w:cs="Arial"/>
                <w:szCs w:val="18"/>
                <w:lang w:val="en-US"/>
              </w:rPr>
              <w:t xml:space="preserve">To counter these barriers of segregated teaching, the educating teacher should assess the students with disabilities and evaluate different aspects of the environment to reduce its restrictiveness according to Davis (2002). In affiliation with this adaptability, the educator should be made aware of various </w:t>
            </w:r>
            <w:r w:rsidRPr="00B03951">
              <w:rPr>
                <w:rFonts w:ascii="Arial" w:hAnsi="Arial" w:cs="Arial"/>
                <w:szCs w:val="18"/>
                <w:lang w:val="en-US"/>
              </w:rPr>
              <w:lastRenderedPageBreak/>
              <w:t>adaptations to activities and sports to include everybody no matter the ability of the student (Davis, 2002). People with different disabilities may find that they have different barriers to counteract. For example, someone who has a visual impairment would require a more visual coaching approach such as using a bell in a football or having things described to them in great detail so they can build up a mental image of their surroundings or may require someone to partner-up with them to be their guide, like during athletic track events (World Para Athletics, 2016). Some children with disabilities may suggest that they “do not have time” or find excuses because they feel intimidated to be different within the environments set by non-disabled specific clubs and may feel they would be a burden to the coach or the other players in the team and therefore would rather not</w:t>
            </w:r>
            <w:r w:rsidR="00225D02">
              <w:rPr>
                <w:rFonts w:ascii="Arial" w:hAnsi="Arial" w:cs="Arial"/>
                <w:szCs w:val="18"/>
                <w:lang w:val="en-US"/>
              </w:rPr>
              <w:t xml:space="preserve"> </w:t>
            </w:r>
            <w:r w:rsidRPr="00B03951">
              <w:rPr>
                <w:rFonts w:ascii="Arial" w:hAnsi="Arial" w:cs="Arial"/>
                <w:szCs w:val="18"/>
                <w:lang w:val="en-US"/>
              </w:rPr>
              <w:t xml:space="preserve">participate in sport (Sportanddev.org, 2019). </w:t>
            </w:r>
            <w:r w:rsidR="00EB6484">
              <w:rPr>
                <w:rFonts w:ascii="Arial" w:hAnsi="Arial" w:cs="Arial"/>
                <w:sz w:val="22"/>
                <w:szCs w:val="16"/>
                <w:lang w:val="en-US"/>
              </w:rPr>
              <w:br/>
            </w:r>
          </w:p>
          <w:p w14:paraId="56C9EFF8" w14:textId="711575CA" w:rsidR="00E122FC" w:rsidRPr="00AC007C" w:rsidRDefault="00225D02" w:rsidP="00225D02">
            <w:pPr>
              <w:pStyle w:val="Subtitle"/>
              <w:spacing w:line="360" w:lineRule="auto"/>
              <w:ind w:left="1440"/>
              <w:jc w:val="both"/>
              <w:rPr>
                <w:b/>
                <w:bCs/>
                <w:color w:val="auto"/>
                <w:sz w:val="32"/>
              </w:rPr>
            </w:pPr>
            <w:r>
              <w:rPr>
                <w:b/>
                <w:bCs/>
                <w:color w:val="auto"/>
                <w:sz w:val="32"/>
              </w:rPr>
              <w:t>3</w:t>
            </w:r>
            <w:r w:rsidR="00E122FC" w:rsidRPr="00AC007C">
              <w:rPr>
                <w:b/>
                <w:bCs/>
                <w:color w:val="auto"/>
                <w:sz w:val="32"/>
              </w:rPr>
              <w:t>.3.2 Inclusive Games</w:t>
            </w:r>
          </w:p>
          <w:p w14:paraId="1C07E792" w14:textId="77777777" w:rsidR="00E122FC" w:rsidRPr="00B03951" w:rsidRDefault="00E122FC" w:rsidP="00225D02">
            <w:pPr>
              <w:spacing w:line="360" w:lineRule="auto"/>
              <w:jc w:val="both"/>
              <w:rPr>
                <w:rFonts w:ascii="Arial" w:hAnsi="Arial" w:cs="Arial"/>
                <w:szCs w:val="18"/>
              </w:rPr>
            </w:pPr>
            <w:r w:rsidRPr="00B03951">
              <w:rPr>
                <w:rFonts w:ascii="Arial" w:hAnsi="Arial" w:cs="Arial"/>
                <w:szCs w:val="18"/>
              </w:rPr>
              <w:t xml:space="preserve">Malaysia’s World Sport for All Congress held in 2008, made their theme ‘Sport for All- Sport for Life’ and claimed to spotlight 5 key </w:t>
            </w:r>
            <w:proofErr w:type="gramStart"/>
            <w:r w:rsidRPr="00B03951">
              <w:rPr>
                <w:rFonts w:ascii="Arial" w:hAnsi="Arial" w:cs="Arial"/>
                <w:szCs w:val="18"/>
              </w:rPr>
              <w:t>issues;</w:t>
            </w:r>
            <w:proofErr w:type="gramEnd"/>
          </w:p>
          <w:p w14:paraId="764B83C8" w14:textId="77777777" w:rsidR="00E122FC" w:rsidRPr="00B03951" w:rsidRDefault="00E122FC" w:rsidP="00225D02">
            <w:pPr>
              <w:pStyle w:val="ListParagraph"/>
              <w:numPr>
                <w:ilvl w:val="0"/>
                <w:numId w:val="4"/>
              </w:numPr>
              <w:spacing w:line="360" w:lineRule="auto"/>
              <w:jc w:val="both"/>
              <w:rPr>
                <w:rFonts w:ascii="Arial" w:hAnsi="Arial" w:cs="Arial"/>
                <w:sz w:val="24"/>
                <w:szCs w:val="18"/>
              </w:rPr>
            </w:pPr>
            <w:r w:rsidRPr="00B03951">
              <w:rPr>
                <w:rFonts w:ascii="Arial" w:hAnsi="Arial" w:cs="Arial"/>
                <w:sz w:val="24"/>
                <w:szCs w:val="18"/>
              </w:rPr>
              <w:t>Physical Activity for under 18s</w:t>
            </w:r>
          </w:p>
          <w:p w14:paraId="4A0B9541" w14:textId="77777777" w:rsidR="00E122FC" w:rsidRPr="00B03951" w:rsidRDefault="00E122FC" w:rsidP="00225D02">
            <w:pPr>
              <w:pStyle w:val="ListParagraph"/>
              <w:numPr>
                <w:ilvl w:val="0"/>
                <w:numId w:val="4"/>
              </w:numPr>
              <w:spacing w:line="360" w:lineRule="auto"/>
              <w:jc w:val="both"/>
              <w:rPr>
                <w:rFonts w:ascii="Arial" w:hAnsi="Arial" w:cs="Arial"/>
                <w:sz w:val="24"/>
                <w:szCs w:val="18"/>
              </w:rPr>
            </w:pPr>
            <w:r w:rsidRPr="00B03951">
              <w:rPr>
                <w:rFonts w:ascii="Arial" w:hAnsi="Arial" w:cs="Arial"/>
                <w:sz w:val="24"/>
                <w:szCs w:val="18"/>
              </w:rPr>
              <w:t>The role of Sport for All in an ever-advancing technological world</w:t>
            </w:r>
          </w:p>
          <w:p w14:paraId="3969B35C" w14:textId="77777777" w:rsidR="00E122FC" w:rsidRPr="00B03951" w:rsidRDefault="00E122FC" w:rsidP="00225D02">
            <w:pPr>
              <w:pStyle w:val="ListParagraph"/>
              <w:numPr>
                <w:ilvl w:val="0"/>
                <w:numId w:val="4"/>
              </w:numPr>
              <w:spacing w:line="360" w:lineRule="auto"/>
              <w:jc w:val="both"/>
              <w:rPr>
                <w:rFonts w:ascii="Arial" w:hAnsi="Arial" w:cs="Arial"/>
                <w:sz w:val="24"/>
                <w:szCs w:val="18"/>
              </w:rPr>
            </w:pPr>
            <w:r w:rsidRPr="00B03951">
              <w:rPr>
                <w:rFonts w:ascii="Arial" w:hAnsi="Arial" w:cs="Arial"/>
                <w:sz w:val="24"/>
                <w:szCs w:val="18"/>
              </w:rPr>
              <w:t>Challenges of the aging population</w:t>
            </w:r>
          </w:p>
          <w:p w14:paraId="2712949C" w14:textId="77777777" w:rsidR="00E122FC" w:rsidRPr="00B03951" w:rsidRDefault="00E122FC" w:rsidP="00225D02">
            <w:pPr>
              <w:pStyle w:val="ListParagraph"/>
              <w:numPr>
                <w:ilvl w:val="0"/>
                <w:numId w:val="4"/>
              </w:numPr>
              <w:spacing w:line="360" w:lineRule="auto"/>
              <w:jc w:val="both"/>
              <w:rPr>
                <w:rFonts w:ascii="Arial" w:hAnsi="Arial" w:cs="Arial"/>
                <w:sz w:val="24"/>
                <w:szCs w:val="18"/>
              </w:rPr>
            </w:pPr>
            <w:r w:rsidRPr="00B03951">
              <w:rPr>
                <w:rFonts w:ascii="Arial" w:hAnsi="Arial" w:cs="Arial"/>
                <w:sz w:val="24"/>
                <w:szCs w:val="18"/>
              </w:rPr>
              <w:t>Social Justice; and</w:t>
            </w:r>
          </w:p>
          <w:p w14:paraId="0EDBE364" w14:textId="77777777" w:rsidR="00E122FC" w:rsidRPr="00B03951" w:rsidRDefault="00E122FC" w:rsidP="00225D02">
            <w:pPr>
              <w:pStyle w:val="ListParagraph"/>
              <w:numPr>
                <w:ilvl w:val="0"/>
                <w:numId w:val="4"/>
              </w:numPr>
              <w:spacing w:line="360" w:lineRule="auto"/>
              <w:jc w:val="both"/>
              <w:rPr>
                <w:rFonts w:ascii="Arial" w:hAnsi="Arial" w:cs="Arial"/>
                <w:sz w:val="24"/>
                <w:szCs w:val="18"/>
              </w:rPr>
            </w:pPr>
            <w:r w:rsidRPr="00B03951">
              <w:rPr>
                <w:rFonts w:ascii="Arial" w:hAnsi="Arial" w:cs="Arial"/>
                <w:sz w:val="24"/>
                <w:szCs w:val="18"/>
              </w:rPr>
              <w:t>Olympic and Sports Movements’ Sport for All Initiatives (Culley &amp; Pascoe, 2009).</w:t>
            </w:r>
          </w:p>
          <w:p w14:paraId="24AF2814" w14:textId="312F5A63" w:rsidR="00E122FC" w:rsidRPr="00B03951" w:rsidRDefault="00E122FC" w:rsidP="00225D02">
            <w:pPr>
              <w:spacing w:line="360" w:lineRule="auto"/>
              <w:jc w:val="both"/>
              <w:rPr>
                <w:rFonts w:ascii="Arial" w:hAnsi="Arial" w:cs="Arial"/>
                <w:szCs w:val="18"/>
              </w:rPr>
            </w:pPr>
            <w:r w:rsidRPr="00B03951">
              <w:rPr>
                <w:rFonts w:ascii="Arial" w:hAnsi="Arial" w:cs="Arial"/>
                <w:szCs w:val="18"/>
              </w:rPr>
              <w:t xml:space="preserve">To make sporting activities and physically demanding activities suitable for all is quite easy and can be done through a range of different things. A game may be adapted for people with disabilities which would mean that the coach should slightly change the rules to allow them to join in and not completely change the game (Disability Sport, 2014).  The coach may also wish to use specialist equipment to help adapt the sport, allowing them to join in with non-disabled competitors (NI Direct, 2019). However, a coach may wish to just use an inclusive sport, which would typically be a sport that is already adapted and suitable for people with disabilities and these types of sports would include sports such as wheelchair basketball or wheelchair rugby where people with disabilities will all compete on a level playing field (Disability Sport, 2014). According to Pressé, et al. (2011) coaches should not just adapt their games so that the disabled participants have the least physical and demanding roles within the game, but should also adapt various </w:t>
            </w:r>
            <w:r w:rsidRPr="00B03951">
              <w:rPr>
                <w:rFonts w:ascii="Arial" w:hAnsi="Arial" w:cs="Arial"/>
                <w:szCs w:val="18"/>
              </w:rPr>
              <w:lastRenderedPageBreak/>
              <w:t>rules to allow them to participate equally with everyone else and compete in every aspect of the game too. To compensate the barrier of not being inclusive within a club, as a coach, you should look to accommodate the TREE strategy. This stands for Teaching style, which means you should adapt the style of coaching for the participants, such as demonstrating more dramatically and speaking more clearly so participants with a hearing impairment may watch and copy or read the lips of the coach to understand what to do. The coach may choose to change the Rules or Regulations of the activity to make it more inclusive such as changing the tackle laws in rugby and use different coloured bibs to show regular tackling is allowed and no contact is allowed (Gallagher Premiership, 2019). Another way the coach may become more inclusive for all is by changing the environment they play in. This could be mean reducing the height of nets like in seated volleyball so everyone is on a level playing field or they may wish to make the basketball nets lower for junior games (IWBF, 2019).</w:t>
            </w:r>
          </w:p>
          <w:p w14:paraId="129D2EF2" w14:textId="77777777" w:rsidR="00E122FC" w:rsidRPr="00AC007C" w:rsidRDefault="00E122FC" w:rsidP="00225D02">
            <w:pPr>
              <w:spacing w:line="360" w:lineRule="auto"/>
              <w:jc w:val="both"/>
              <w:rPr>
                <w:rFonts w:ascii="Arial" w:hAnsi="Arial" w:cs="Arial"/>
                <w:b/>
                <w:bCs/>
                <w:sz w:val="22"/>
                <w:szCs w:val="16"/>
              </w:rPr>
            </w:pPr>
          </w:p>
          <w:p w14:paraId="1EDE61A8" w14:textId="7D039E0C" w:rsidR="00E122FC" w:rsidRPr="00AC007C" w:rsidRDefault="00225D02" w:rsidP="00225D02">
            <w:pPr>
              <w:pStyle w:val="Subtitle"/>
              <w:spacing w:line="360" w:lineRule="auto"/>
              <w:ind w:left="1440"/>
              <w:jc w:val="both"/>
              <w:rPr>
                <w:b/>
                <w:bCs/>
                <w:color w:val="auto"/>
                <w:sz w:val="32"/>
              </w:rPr>
            </w:pPr>
            <w:r>
              <w:rPr>
                <w:b/>
                <w:bCs/>
                <w:color w:val="auto"/>
                <w:sz w:val="32"/>
              </w:rPr>
              <w:t>3</w:t>
            </w:r>
            <w:r w:rsidR="00E122FC" w:rsidRPr="00AC007C">
              <w:rPr>
                <w:b/>
                <w:bCs/>
                <w:color w:val="auto"/>
                <w:sz w:val="32"/>
              </w:rPr>
              <w:t>.3.3 Adapting Facilities</w:t>
            </w:r>
          </w:p>
          <w:p w14:paraId="54553F39" w14:textId="77777777" w:rsidR="00E122FC" w:rsidRPr="00B03951" w:rsidRDefault="00E122FC" w:rsidP="00225D02">
            <w:pPr>
              <w:spacing w:line="360" w:lineRule="auto"/>
              <w:jc w:val="both"/>
              <w:rPr>
                <w:rFonts w:ascii="Arial" w:hAnsi="Arial" w:cs="Arial"/>
              </w:rPr>
            </w:pPr>
            <w:r w:rsidRPr="00B03951">
              <w:rPr>
                <w:rFonts w:ascii="Arial" w:hAnsi="Arial" w:cs="Arial"/>
              </w:rPr>
              <w:t xml:space="preserve">Adapting a facility’s accessibility has become one of the most important features that any new facility must include for it to be accepted to build by law under the Equality Act 2010 and should be allow access to all types of people from wheelchair users to non-wheelchair users (Gov.uk, 2019). Facilities may wish to provide a permanent ramp for easier access for wheelchair users or people who struggle with stairs, or they may wish to adjust doorways and paths to widen them for wheelchairs to pass through easier and the facility should not be charged for these adjustments (Citizens Advice, 2019). </w:t>
            </w:r>
          </w:p>
          <w:p w14:paraId="417CD5A8" w14:textId="525FDDDB" w:rsidR="00E122FC" w:rsidRDefault="00E122FC" w:rsidP="00225D02">
            <w:pPr>
              <w:spacing w:line="360" w:lineRule="auto"/>
              <w:jc w:val="both"/>
              <w:rPr>
                <w:rFonts w:ascii="Arial" w:hAnsi="Arial" w:cs="Arial"/>
                <w:sz w:val="22"/>
                <w:szCs w:val="16"/>
              </w:rPr>
            </w:pPr>
          </w:p>
          <w:p w14:paraId="4EE78415" w14:textId="58362566" w:rsidR="00E122FC" w:rsidRPr="00AC007C" w:rsidRDefault="00225D02" w:rsidP="00225D02">
            <w:pPr>
              <w:pStyle w:val="Heading1"/>
              <w:spacing w:line="360" w:lineRule="auto"/>
              <w:ind w:left="720"/>
              <w:jc w:val="both"/>
              <w:outlineLvl w:val="0"/>
              <w:rPr>
                <w:b/>
                <w:bCs/>
                <w:color w:val="auto"/>
              </w:rPr>
            </w:pPr>
            <w:r>
              <w:rPr>
                <w:b/>
                <w:bCs/>
                <w:color w:val="auto"/>
              </w:rPr>
              <w:t>3</w:t>
            </w:r>
            <w:r w:rsidR="00E122FC" w:rsidRPr="00AC007C">
              <w:rPr>
                <w:b/>
                <w:bCs/>
                <w:color w:val="auto"/>
              </w:rPr>
              <w:t>.4 Conclusion</w:t>
            </w:r>
          </w:p>
          <w:p w14:paraId="6CD34BC7" w14:textId="49ADD605" w:rsidR="00507441" w:rsidRPr="00B03951" w:rsidRDefault="00E122FC" w:rsidP="00225D02">
            <w:pPr>
              <w:spacing w:line="360" w:lineRule="auto"/>
              <w:jc w:val="both"/>
              <w:rPr>
                <w:rFonts w:ascii="Arial" w:hAnsi="Arial" w:cs="Arial"/>
                <w:sz w:val="22"/>
                <w:szCs w:val="22"/>
                <w:lang w:eastAsia="en-US"/>
              </w:rPr>
            </w:pPr>
            <w:r w:rsidRPr="00B03951">
              <w:rPr>
                <w:rFonts w:ascii="Arial" w:hAnsi="Arial" w:cs="Arial"/>
                <w:lang w:eastAsia="en-US"/>
              </w:rPr>
              <w:t>To conclude the articles, there are many different benefits to participating in sport and sport clubs especially. Participating in sport can help reduce stress, increase mental health and stabilize weight loss at a healthier rate and in turn helps reduce obesity levels, resulting in less money spent in the NHS (Doyal, 2006). Reducing obesity levels in Wales through the use of participation in sport and including disabled children, facilities should be adapted to break</w:t>
            </w:r>
            <w:r w:rsidR="00994964" w:rsidRPr="00B03951">
              <w:rPr>
                <w:rFonts w:ascii="Arial" w:hAnsi="Arial" w:cs="Arial"/>
                <w:lang w:eastAsia="en-US"/>
              </w:rPr>
              <w:t>-</w:t>
            </w:r>
            <w:r w:rsidRPr="00B03951">
              <w:rPr>
                <w:rFonts w:ascii="Arial" w:hAnsi="Arial" w:cs="Arial"/>
                <w:lang w:eastAsia="en-US"/>
              </w:rPr>
              <w:t xml:space="preserve">down the barriers for them to participate and reducing obesity will reduce the costs at the NHS as it reduces the risk of Type II diabetes (NHS Wales, 2019). Barriers to participating in sport for children with disabilities ranges from social exclusion </w:t>
            </w:r>
            <w:r w:rsidRPr="00B03951">
              <w:rPr>
                <w:rFonts w:ascii="Arial" w:hAnsi="Arial" w:cs="Arial"/>
                <w:lang w:eastAsia="en-US"/>
              </w:rPr>
              <w:lastRenderedPageBreak/>
              <w:t>to accessibility and clubs, coaches or facilities can be easily adjusted in order to break</w:t>
            </w:r>
            <w:r w:rsidR="00994964" w:rsidRPr="00B03951">
              <w:rPr>
                <w:rFonts w:ascii="Arial" w:hAnsi="Arial" w:cs="Arial"/>
                <w:lang w:eastAsia="en-US"/>
              </w:rPr>
              <w:t>-</w:t>
            </w:r>
            <w:r w:rsidRPr="00B03951">
              <w:rPr>
                <w:rFonts w:ascii="Arial" w:hAnsi="Arial" w:cs="Arial"/>
                <w:lang w:eastAsia="en-US"/>
              </w:rPr>
              <w:t>down the barriers (Northern Ireland Assembly, 2010). To counter these barriers, coaches may wish to re-educate themselves if they do not know how to become more inclusive, but if they already know then they may wish to change their coaching style or add to how they already educate the class as a whole (British Blind Sport, 2014). To make a club more inclusive and attractable to disabled people, they may wish to advertise that they are wheelchair accessible and have trained coaches who have experience with working with different kinds of disabilities (if they have), to help try and entice further participation in physical activity. Social media is a good way of expressing these types of advantages of a club as it reaches more people and potential participants across the board, including schools who may have Special Educational Needs Units, which would be the main target of increasing participation in disability sport or increasing the participation rate in physical activities for disabled children (The Sports Digest, 2018). However, Sport Wales (2016) suggests that adapting facilities or having facilities for all is a necessity for any facility or business, and by law should have access for all abilities under the Equality Act 2010, and more because they should wish for a more equal Wales in the future and for future generations, which can be assisted by the Equality Act 2010 (Lawson, 2011).</w:t>
            </w:r>
          </w:p>
        </w:tc>
      </w:tr>
    </w:tbl>
    <w:p w14:paraId="667F6926" w14:textId="77777777" w:rsidR="00E122FC" w:rsidRDefault="00E122FC">
      <w:pPr>
        <w:spacing w:after="200" w:line="276" w:lineRule="auto"/>
        <w:rPr>
          <w:rFonts w:ascii="Arial" w:hAnsi="Arial" w:cs="Arial"/>
          <w:b/>
          <w:sz w:val="22"/>
          <w:szCs w:val="22"/>
        </w:rPr>
      </w:pPr>
    </w:p>
    <w:tbl>
      <w:tblPr>
        <w:tblStyle w:val="TableGrid"/>
        <w:tblW w:w="10056" w:type="dxa"/>
        <w:tblLook w:val="04A0" w:firstRow="1" w:lastRow="0" w:firstColumn="1" w:lastColumn="0" w:noHBand="0" w:noVBand="1"/>
      </w:tblPr>
      <w:tblGrid>
        <w:gridCol w:w="9511"/>
        <w:gridCol w:w="545"/>
      </w:tblGrid>
      <w:tr w:rsidR="0023752D" w14:paraId="0FA3FF74" w14:textId="77777777" w:rsidTr="00466F74">
        <w:trPr>
          <w:gridAfter w:val="1"/>
          <w:wAfter w:w="545" w:type="dxa"/>
          <w:trHeight w:val="11309"/>
        </w:trPr>
        <w:tc>
          <w:tcPr>
            <w:tcW w:w="9511" w:type="dxa"/>
          </w:tcPr>
          <w:p w14:paraId="66528836" w14:textId="77777777" w:rsidR="00F64417" w:rsidRDefault="00F64417" w:rsidP="00AB353C">
            <w:pPr>
              <w:pStyle w:val="Heading2"/>
              <w:outlineLvl w:val="1"/>
              <w:rPr>
                <w:sz w:val="40"/>
                <w:szCs w:val="40"/>
              </w:rPr>
            </w:pPr>
          </w:p>
          <w:p w14:paraId="4FFE9243" w14:textId="77777777" w:rsidR="00F64417" w:rsidRDefault="00F64417" w:rsidP="00AB353C">
            <w:pPr>
              <w:pStyle w:val="Heading2"/>
              <w:outlineLvl w:val="1"/>
              <w:rPr>
                <w:sz w:val="40"/>
                <w:szCs w:val="40"/>
              </w:rPr>
            </w:pPr>
          </w:p>
          <w:p w14:paraId="0928F264" w14:textId="77777777" w:rsidR="00F64417" w:rsidRDefault="00F64417" w:rsidP="00AB353C">
            <w:pPr>
              <w:pStyle w:val="Heading2"/>
              <w:outlineLvl w:val="1"/>
              <w:rPr>
                <w:sz w:val="40"/>
                <w:szCs w:val="40"/>
              </w:rPr>
            </w:pPr>
          </w:p>
          <w:p w14:paraId="0C4EAB21" w14:textId="77777777" w:rsidR="00F64417" w:rsidRDefault="00F64417" w:rsidP="00AB353C">
            <w:pPr>
              <w:pStyle w:val="Heading2"/>
              <w:outlineLvl w:val="1"/>
              <w:rPr>
                <w:sz w:val="40"/>
                <w:szCs w:val="40"/>
              </w:rPr>
            </w:pPr>
          </w:p>
          <w:p w14:paraId="62762CFB" w14:textId="77777777" w:rsidR="00F64417" w:rsidRDefault="00F64417" w:rsidP="00AB353C">
            <w:pPr>
              <w:pStyle w:val="Heading2"/>
              <w:outlineLvl w:val="1"/>
              <w:rPr>
                <w:sz w:val="40"/>
                <w:szCs w:val="40"/>
              </w:rPr>
            </w:pPr>
          </w:p>
          <w:p w14:paraId="5CE10CE0" w14:textId="77777777" w:rsidR="00F64417" w:rsidRDefault="00F64417" w:rsidP="00AB353C">
            <w:pPr>
              <w:pStyle w:val="Heading2"/>
              <w:outlineLvl w:val="1"/>
              <w:rPr>
                <w:sz w:val="40"/>
                <w:szCs w:val="40"/>
              </w:rPr>
            </w:pPr>
          </w:p>
          <w:p w14:paraId="65B5B6E6" w14:textId="77777777" w:rsidR="00F64417" w:rsidRDefault="00F64417" w:rsidP="00AB353C">
            <w:pPr>
              <w:pStyle w:val="Heading2"/>
              <w:outlineLvl w:val="1"/>
              <w:rPr>
                <w:sz w:val="40"/>
                <w:szCs w:val="40"/>
              </w:rPr>
            </w:pPr>
          </w:p>
          <w:p w14:paraId="53612D8E" w14:textId="1B511742" w:rsidR="00F64417" w:rsidRDefault="00F64417" w:rsidP="00AB353C">
            <w:pPr>
              <w:pStyle w:val="Heading2"/>
              <w:outlineLvl w:val="1"/>
              <w:rPr>
                <w:sz w:val="40"/>
                <w:szCs w:val="40"/>
              </w:rPr>
            </w:pPr>
          </w:p>
          <w:p w14:paraId="10F5FBD2" w14:textId="77777777" w:rsidR="000F43B1" w:rsidRPr="000F43B1" w:rsidRDefault="000F43B1" w:rsidP="000F43B1"/>
          <w:p w14:paraId="2BDFA547" w14:textId="3DD45DD9" w:rsidR="00F64417" w:rsidRDefault="00F64417" w:rsidP="00F64417"/>
          <w:p w14:paraId="110EEF2F" w14:textId="7AC88D05" w:rsidR="00F64417" w:rsidRPr="00B03951" w:rsidRDefault="00F64417" w:rsidP="00F64417">
            <w:pPr>
              <w:pStyle w:val="Heading1"/>
              <w:jc w:val="center"/>
              <w:outlineLvl w:val="0"/>
              <w:rPr>
                <w:rFonts w:ascii="Algerian" w:hAnsi="Algerian"/>
                <w:i/>
                <w:iCs/>
                <w:color w:val="auto"/>
                <w:sz w:val="96"/>
                <w:szCs w:val="96"/>
                <w:u w:val="single"/>
              </w:rPr>
            </w:pPr>
            <w:r w:rsidRPr="00B03951">
              <w:rPr>
                <w:rFonts w:ascii="Algerian" w:hAnsi="Algerian"/>
                <w:i/>
                <w:iCs/>
                <w:color w:val="auto"/>
                <w:sz w:val="96"/>
                <w:szCs w:val="96"/>
                <w:u w:val="single"/>
              </w:rPr>
              <w:t xml:space="preserve">Chapter </w:t>
            </w:r>
            <w:r w:rsidR="00225D02">
              <w:rPr>
                <w:rFonts w:ascii="Algerian" w:hAnsi="Algerian"/>
                <w:i/>
                <w:iCs/>
                <w:color w:val="auto"/>
                <w:sz w:val="96"/>
                <w:szCs w:val="96"/>
                <w:u w:val="single"/>
              </w:rPr>
              <w:t>3</w:t>
            </w:r>
          </w:p>
          <w:p w14:paraId="18F06176" w14:textId="77777777" w:rsidR="00F64417" w:rsidRPr="00F64417" w:rsidRDefault="00F64417" w:rsidP="00F64417">
            <w:pPr>
              <w:rPr>
                <w:lang w:val="en-US" w:eastAsia="en-US"/>
              </w:rPr>
            </w:pPr>
          </w:p>
          <w:p w14:paraId="233F8FC6" w14:textId="77777777" w:rsidR="00F64417" w:rsidRDefault="00F64417" w:rsidP="00F64417"/>
          <w:p w14:paraId="6681C758" w14:textId="77777777" w:rsidR="00F64417" w:rsidRPr="00F64417" w:rsidRDefault="00F64417" w:rsidP="00F64417"/>
          <w:p w14:paraId="5C38A5A4" w14:textId="77777777" w:rsidR="00F64417" w:rsidRPr="00F64417" w:rsidRDefault="00F64417" w:rsidP="00F64417"/>
          <w:p w14:paraId="4DFCDF79" w14:textId="77777777" w:rsidR="00F64417" w:rsidRPr="00F64417" w:rsidRDefault="00F64417" w:rsidP="00F64417"/>
          <w:p w14:paraId="1A766BB0" w14:textId="77777777" w:rsidR="00F64417" w:rsidRPr="00F64417" w:rsidRDefault="00F64417" w:rsidP="00F64417"/>
          <w:p w14:paraId="045243D0" w14:textId="77777777" w:rsidR="00F64417" w:rsidRPr="00F64417" w:rsidRDefault="00F64417" w:rsidP="00F64417"/>
          <w:p w14:paraId="2A7FEA7C" w14:textId="409E0195" w:rsidR="00F64417" w:rsidRDefault="00F64417" w:rsidP="00F64417"/>
          <w:p w14:paraId="08AF916A" w14:textId="77777777" w:rsidR="00A71F7C" w:rsidRPr="00F64417" w:rsidRDefault="00A71F7C" w:rsidP="00F64417"/>
          <w:p w14:paraId="4FC35B35" w14:textId="77777777" w:rsidR="00F64417" w:rsidRDefault="00F64417" w:rsidP="00AB353C">
            <w:pPr>
              <w:pStyle w:val="Heading2"/>
              <w:outlineLvl w:val="1"/>
              <w:rPr>
                <w:sz w:val="40"/>
                <w:szCs w:val="40"/>
              </w:rPr>
            </w:pPr>
          </w:p>
          <w:p w14:paraId="4AC414B0" w14:textId="77777777" w:rsidR="00F64417" w:rsidRDefault="00F64417" w:rsidP="00AB353C">
            <w:pPr>
              <w:pStyle w:val="Heading2"/>
              <w:outlineLvl w:val="1"/>
              <w:rPr>
                <w:sz w:val="40"/>
                <w:szCs w:val="40"/>
              </w:rPr>
            </w:pPr>
          </w:p>
          <w:p w14:paraId="74B7B97F" w14:textId="77777777" w:rsidR="00F64417" w:rsidRDefault="00F64417" w:rsidP="00AB353C">
            <w:pPr>
              <w:pStyle w:val="Heading2"/>
              <w:outlineLvl w:val="1"/>
              <w:rPr>
                <w:sz w:val="40"/>
                <w:szCs w:val="40"/>
              </w:rPr>
            </w:pPr>
          </w:p>
          <w:p w14:paraId="06C1D8C5" w14:textId="77777777" w:rsidR="00F64417" w:rsidRDefault="00F64417" w:rsidP="00AB353C">
            <w:pPr>
              <w:pStyle w:val="Heading2"/>
              <w:outlineLvl w:val="1"/>
              <w:rPr>
                <w:sz w:val="40"/>
                <w:szCs w:val="40"/>
              </w:rPr>
            </w:pPr>
          </w:p>
          <w:p w14:paraId="52FB4858" w14:textId="77777777" w:rsidR="00F64417" w:rsidRDefault="00F64417" w:rsidP="00AB353C">
            <w:pPr>
              <w:pStyle w:val="Heading2"/>
              <w:outlineLvl w:val="1"/>
              <w:rPr>
                <w:sz w:val="40"/>
                <w:szCs w:val="40"/>
              </w:rPr>
            </w:pPr>
          </w:p>
          <w:p w14:paraId="3713E539" w14:textId="77777777" w:rsidR="00F64417" w:rsidRDefault="00F64417" w:rsidP="00AB353C">
            <w:pPr>
              <w:pStyle w:val="Heading2"/>
              <w:outlineLvl w:val="1"/>
              <w:rPr>
                <w:sz w:val="40"/>
                <w:szCs w:val="40"/>
              </w:rPr>
            </w:pPr>
          </w:p>
          <w:p w14:paraId="65BA2CB2" w14:textId="77777777" w:rsidR="00F64417" w:rsidRDefault="00F64417" w:rsidP="00AB353C">
            <w:pPr>
              <w:pStyle w:val="Heading2"/>
              <w:outlineLvl w:val="1"/>
              <w:rPr>
                <w:sz w:val="40"/>
                <w:szCs w:val="40"/>
              </w:rPr>
            </w:pPr>
          </w:p>
          <w:p w14:paraId="01130679" w14:textId="77777777" w:rsidR="00F64417" w:rsidRDefault="00F64417" w:rsidP="00AB353C">
            <w:pPr>
              <w:pStyle w:val="Heading2"/>
              <w:outlineLvl w:val="1"/>
              <w:rPr>
                <w:sz w:val="40"/>
                <w:szCs w:val="40"/>
              </w:rPr>
            </w:pPr>
          </w:p>
          <w:p w14:paraId="64E53B29" w14:textId="77777777" w:rsidR="00F64417" w:rsidRDefault="00F64417" w:rsidP="00AB353C">
            <w:pPr>
              <w:pStyle w:val="Heading2"/>
              <w:outlineLvl w:val="1"/>
              <w:rPr>
                <w:sz w:val="40"/>
                <w:szCs w:val="40"/>
              </w:rPr>
            </w:pPr>
          </w:p>
          <w:p w14:paraId="251BFC3D" w14:textId="244CE44B" w:rsidR="00E122FC" w:rsidRPr="00802F24" w:rsidRDefault="00225D02" w:rsidP="00AB353C">
            <w:pPr>
              <w:pStyle w:val="Heading2"/>
              <w:outlineLvl w:val="1"/>
              <w:rPr>
                <w:b/>
                <w:bCs/>
                <w:color w:val="auto"/>
                <w:sz w:val="40"/>
                <w:szCs w:val="40"/>
                <w:u w:val="single"/>
              </w:rPr>
            </w:pPr>
            <w:r>
              <w:rPr>
                <w:b/>
                <w:bCs/>
                <w:color w:val="auto"/>
                <w:sz w:val="40"/>
                <w:szCs w:val="40"/>
                <w:u w:val="single"/>
              </w:rPr>
              <w:lastRenderedPageBreak/>
              <w:t>4</w:t>
            </w:r>
            <w:r w:rsidR="00E122FC" w:rsidRPr="00802F24">
              <w:rPr>
                <w:b/>
                <w:bCs/>
                <w:color w:val="auto"/>
                <w:sz w:val="40"/>
                <w:szCs w:val="40"/>
                <w:u w:val="single"/>
              </w:rPr>
              <w:t>.0 Methodology</w:t>
            </w:r>
          </w:p>
          <w:p w14:paraId="337358E9" w14:textId="621F3404" w:rsidR="001D2F39" w:rsidRPr="00AC007C" w:rsidRDefault="00225D02" w:rsidP="001D2F39">
            <w:pPr>
              <w:pStyle w:val="Subtitle"/>
              <w:ind w:left="720"/>
              <w:rPr>
                <w:b/>
                <w:bCs/>
                <w:color w:val="auto"/>
                <w:sz w:val="32"/>
                <w:szCs w:val="32"/>
              </w:rPr>
            </w:pPr>
            <w:r>
              <w:rPr>
                <w:b/>
                <w:bCs/>
                <w:color w:val="auto"/>
                <w:sz w:val="32"/>
                <w:szCs w:val="32"/>
              </w:rPr>
              <w:t>4</w:t>
            </w:r>
            <w:r w:rsidR="001D2F39" w:rsidRPr="00AC007C">
              <w:rPr>
                <w:b/>
                <w:bCs/>
                <w:color w:val="auto"/>
                <w:sz w:val="32"/>
                <w:szCs w:val="32"/>
              </w:rPr>
              <w:t>.1 Introduction to Research and Methodology</w:t>
            </w:r>
          </w:p>
          <w:p w14:paraId="1B43B2F1" w14:textId="36FD5363" w:rsidR="00A90B30" w:rsidRPr="00682A49" w:rsidRDefault="00A670EC" w:rsidP="00225D02">
            <w:pPr>
              <w:spacing w:after="200" w:line="360" w:lineRule="auto"/>
              <w:jc w:val="both"/>
              <w:rPr>
                <w:rFonts w:ascii="Arial" w:hAnsi="Arial" w:cs="Arial"/>
                <w:bCs/>
              </w:rPr>
            </w:pPr>
            <w:r w:rsidRPr="00682A49">
              <w:rPr>
                <w:rFonts w:ascii="Arial" w:hAnsi="Arial" w:cs="Arial"/>
                <w:bCs/>
              </w:rPr>
              <w:t xml:space="preserve">Methodology is the use of different types of data collection </w:t>
            </w:r>
            <w:r w:rsidR="00B70756" w:rsidRPr="00682A49">
              <w:rPr>
                <w:rFonts w:ascii="Arial" w:hAnsi="Arial" w:cs="Arial"/>
                <w:bCs/>
              </w:rPr>
              <w:t>and these types can be categorically split to allow people to choose which they wish to use</w:t>
            </w:r>
            <w:r w:rsidR="00FF5D1E" w:rsidRPr="00682A49">
              <w:rPr>
                <w:rFonts w:ascii="Arial" w:hAnsi="Arial" w:cs="Arial"/>
                <w:bCs/>
              </w:rPr>
              <w:t xml:space="preserve"> </w:t>
            </w:r>
            <w:r w:rsidR="001376A5" w:rsidRPr="00682A49">
              <w:rPr>
                <w:rFonts w:ascii="Arial" w:hAnsi="Arial" w:cs="Arial"/>
                <w:bCs/>
              </w:rPr>
              <w:t>(</w:t>
            </w:r>
            <w:r w:rsidR="008D0E85">
              <w:rPr>
                <w:rFonts w:ascii="Arial" w:hAnsi="Arial" w:cs="Arial"/>
                <w:bCs/>
              </w:rPr>
              <w:t>Abutabenjah &amp; Jaradat, 2018</w:t>
            </w:r>
            <w:r w:rsidR="00FF5D1E" w:rsidRPr="00682A49">
              <w:rPr>
                <w:rFonts w:ascii="Arial" w:hAnsi="Arial" w:cs="Arial"/>
                <w:bCs/>
              </w:rPr>
              <w:t xml:space="preserve">). </w:t>
            </w:r>
            <w:r w:rsidR="00EA5E0A" w:rsidRPr="00682A49">
              <w:rPr>
                <w:rFonts w:ascii="Arial" w:hAnsi="Arial" w:cs="Arial"/>
                <w:bCs/>
              </w:rPr>
              <w:t xml:space="preserve">Firstly, an epistemological perspective must be </w:t>
            </w:r>
            <w:r w:rsidR="00E122FC" w:rsidRPr="00682A49">
              <w:rPr>
                <w:rFonts w:ascii="Arial" w:hAnsi="Arial" w:cs="Arial"/>
                <w:bCs/>
              </w:rPr>
              <w:t>considered,</w:t>
            </w:r>
            <w:r w:rsidR="00EA5E0A" w:rsidRPr="00682A49">
              <w:rPr>
                <w:rFonts w:ascii="Arial" w:hAnsi="Arial" w:cs="Arial"/>
                <w:bCs/>
              </w:rPr>
              <w:t xml:space="preserve"> and this is because </w:t>
            </w:r>
            <w:r w:rsidR="002917C5" w:rsidRPr="00682A49">
              <w:rPr>
                <w:rFonts w:ascii="Arial" w:hAnsi="Arial" w:cs="Arial"/>
                <w:bCs/>
              </w:rPr>
              <w:t xml:space="preserve">the information that is collected must provide you with a theory of knowledge </w:t>
            </w:r>
            <w:r w:rsidR="007A73E8" w:rsidRPr="00682A49">
              <w:rPr>
                <w:rFonts w:ascii="Arial" w:hAnsi="Arial" w:cs="Arial"/>
                <w:bCs/>
              </w:rPr>
              <w:t>(</w:t>
            </w:r>
            <w:r w:rsidR="00C003EE">
              <w:rPr>
                <w:rFonts w:ascii="Arial" w:hAnsi="Arial" w:cs="Arial"/>
                <w:bCs/>
              </w:rPr>
              <w:t>Moser, 2010</w:t>
            </w:r>
            <w:r w:rsidR="007A73E8" w:rsidRPr="00682A49">
              <w:rPr>
                <w:rFonts w:ascii="Arial" w:hAnsi="Arial" w:cs="Arial"/>
                <w:bCs/>
              </w:rPr>
              <w:t>).</w:t>
            </w:r>
            <w:r w:rsidR="000B3A5F" w:rsidRPr="00682A49">
              <w:rPr>
                <w:rFonts w:ascii="Arial" w:hAnsi="Arial" w:cs="Arial"/>
                <w:bCs/>
              </w:rPr>
              <w:t xml:space="preserve"> Research is the study of different types of data and weighing up the outcomes of them all, whilst considering the credibility and validity of each of the sources and is a good way of discovering new information (Cambridge University Press, 2020).</w:t>
            </w:r>
          </w:p>
          <w:p w14:paraId="242E795A" w14:textId="4DBCEC3F" w:rsidR="00322F56" w:rsidRPr="00AC007C" w:rsidRDefault="00225D02" w:rsidP="0068074E">
            <w:pPr>
              <w:pStyle w:val="Subtitle"/>
              <w:ind w:left="720"/>
              <w:rPr>
                <w:b/>
                <w:bCs/>
                <w:color w:val="auto"/>
                <w:sz w:val="32"/>
                <w:szCs w:val="32"/>
              </w:rPr>
            </w:pPr>
            <w:r>
              <w:rPr>
                <w:b/>
                <w:bCs/>
                <w:color w:val="auto"/>
                <w:sz w:val="32"/>
                <w:szCs w:val="32"/>
              </w:rPr>
              <w:t>4</w:t>
            </w:r>
            <w:r w:rsidR="001D2F39" w:rsidRPr="00AC007C">
              <w:rPr>
                <w:b/>
                <w:bCs/>
                <w:color w:val="auto"/>
                <w:sz w:val="32"/>
                <w:szCs w:val="32"/>
              </w:rPr>
              <w:t>.2</w:t>
            </w:r>
            <w:r w:rsidR="003E6739" w:rsidRPr="00AC007C">
              <w:rPr>
                <w:b/>
                <w:bCs/>
                <w:color w:val="auto"/>
                <w:sz w:val="32"/>
                <w:szCs w:val="32"/>
              </w:rPr>
              <w:t xml:space="preserve"> Research Design</w:t>
            </w:r>
          </w:p>
          <w:p w14:paraId="0BD96877" w14:textId="20EC8417" w:rsidR="00E552A3" w:rsidRPr="00682A49" w:rsidRDefault="00C003EE" w:rsidP="00225D02">
            <w:pPr>
              <w:spacing w:after="200" w:line="360" w:lineRule="auto"/>
              <w:jc w:val="both"/>
              <w:rPr>
                <w:rFonts w:ascii="Arial" w:hAnsi="Arial" w:cs="Arial"/>
                <w:bCs/>
              </w:rPr>
            </w:pPr>
            <w:r>
              <w:rPr>
                <w:rFonts w:ascii="Arial" w:hAnsi="Arial" w:cs="Arial"/>
                <w:bCs/>
              </w:rPr>
              <w:t xml:space="preserve">Meyrick (2006), </w:t>
            </w:r>
            <w:r w:rsidR="00322F56" w:rsidRPr="00682A49">
              <w:rPr>
                <w:rFonts w:ascii="Arial" w:hAnsi="Arial" w:cs="Arial"/>
                <w:bCs/>
              </w:rPr>
              <w:t>suggests that using qualitive data collecting is a good way of collecting relevant information, linked to a specific topic of work, which has a lot of information from smaller sources. This allows things collection of data to come from interviews, group discussions and surveys including Likert Scales. Interviews are a good way of pulling information from someone and acquiring their real thoughts a</w:t>
            </w:r>
            <w:r w:rsidR="000C43DB">
              <w:rPr>
                <w:rFonts w:ascii="Arial" w:hAnsi="Arial" w:cs="Arial"/>
                <w:bCs/>
              </w:rPr>
              <w:t>s</w:t>
            </w:r>
            <w:r w:rsidR="00322F56" w:rsidRPr="00682A49">
              <w:rPr>
                <w:rFonts w:ascii="Arial" w:hAnsi="Arial" w:cs="Arial"/>
                <w:bCs/>
              </w:rPr>
              <w:t xml:space="preserve"> supposed to being under pressure to answer with the answers that the researcher wants to here. This will be one of my main </w:t>
            </w:r>
            <w:r w:rsidR="00994964" w:rsidRPr="00682A49">
              <w:rPr>
                <w:rFonts w:ascii="Arial" w:hAnsi="Arial" w:cs="Arial"/>
                <w:bCs/>
              </w:rPr>
              <w:t>data collection types as I will be interviewing the Disability Sports Co-ordinator for the Neath Port Talbot area and the Assistant Head Coach of the Neath Port Talbot Panthers mixed ability rugby team.</w:t>
            </w:r>
            <w:r w:rsidR="001376A5" w:rsidRPr="00682A49">
              <w:rPr>
                <w:rFonts w:ascii="Arial" w:hAnsi="Arial" w:cs="Arial"/>
                <w:bCs/>
              </w:rPr>
              <w:t xml:space="preserve"> By carrying out an interview with Michelle Lewis and questionnaires with pupils from the SEN Unit in Ysgol Bae Baglan, a sense of reflexivity is created because I have worked at the school and with Michelle before, which allows me to relate to the answers that both of them give in my data collection (Berger, 2013). </w:t>
            </w:r>
          </w:p>
          <w:p w14:paraId="44435464" w14:textId="21D868BB" w:rsidR="00E552A3" w:rsidRPr="00682A49" w:rsidRDefault="004C62B5" w:rsidP="00225D02">
            <w:pPr>
              <w:spacing w:after="200" w:line="360" w:lineRule="auto"/>
              <w:jc w:val="both"/>
              <w:rPr>
                <w:rFonts w:ascii="Arial" w:hAnsi="Arial" w:cs="Arial"/>
                <w:bCs/>
              </w:rPr>
            </w:pPr>
            <w:r w:rsidRPr="00682A49">
              <w:rPr>
                <w:rFonts w:ascii="Arial" w:hAnsi="Arial" w:cs="Arial"/>
                <w:bCs/>
              </w:rPr>
              <w:t>An interview is a series of questions which can be analysed to support or contradict any theories which researchers have come across</w:t>
            </w:r>
            <w:r w:rsidR="00110BEB" w:rsidRPr="00682A49">
              <w:rPr>
                <w:rFonts w:ascii="Arial" w:hAnsi="Arial" w:cs="Arial"/>
                <w:bCs/>
              </w:rPr>
              <w:t xml:space="preserve"> (</w:t>
            </w:r>
            <w:r w:rsidR="00237E29">
              <w:rPr>
                <w:rFonts w:ascii="Arial" w:hAnsi="Arial" w:cs="Arial"/>
                <w:bCs/>
              </w:rPr>
              <w:t>Ryan, et al., 2013</w:t>
            </w:r>
            <w:r w:rsidR="00110BEB" w:rsidRPr="00682A49">
              <w:rPr>
                <w:rFonts w:ascii="Arial" w:hAnsi="Arial" w:cs="Arial"/>
                <w:bCs/>
              </w:rPr>
              <w:t>)</w:t>
            </w:r>
            <w:r w:rsidRPr="00682A49">
              <w:rPr>
                <w:rFonts w:ascii="Arial" w:hAnsi="Arial" w:cs="Arial"/>
                <w:bCs/>
              </w:rPr>
              <w:t xml:space="preserve">. The interviews I will carry out </w:t>
            </w:r>
            <w:r w:rsidR="003A1A02" w:rsidRPr="00682A49">
              <w:rPr>
                <w:rFonts w:ascii="Arial" w:hAnsi="Arial" w:cs="Arial"/>
                <w:bCs/>
              </w:rPr>
              <w:t xml:space="preserve">will be </w:t>
            </w:r>
            <w:r w:rsidR="000C43DB">
              <w:rPr>
                <w:rFonts w:ascii="Arial" w:hAnsi="Arial" w:cs="Arial"/>
                <w:bCs/>
              </w:rPr>
              <w:t>with</w:t>
            </w:r>
            <w:r w:rsidR="003A1A02" w:rsidRPr="00682A49">
              <w:rPr>
                <w:rFonts w:ascii="Arial" w:hAnsi="Arial" w:cs="Arial"/>
                <w:bCs/>
              </w:rPr>
              <w:t xml:space="preserve"> the Disability Sports Co-ordinator of Neath Port Talbot and the Assistant Head Coach of the Port Talbot Panthers Mixed Ability Rugby team. </w:t>
            </w:r>
            <w:r w:rsidR="00110BEB" w:rsidRPr="00682A49">
              <w:rPr>
                <w:rFonts w:ascii="Arial" w:hAnsi="Arial" w:cs="Arial"/>
                <w:bCs/>
              </w:rPr>
              <w:t>Conducting an interview can be daunting for many people as they may not be comfortable with face-to-face discussions, which may be linked to a variety of reasons (Wilson, 2016).</w:t>
            </w:r>
          </w:p>
          <w:p w14:paraId="1A79DBC6" w14:textId="75D87640" w:rsidR="002048FE" w:rsidRPr="00682A49" w:rsidRDefault="002048FE" w:rsidP="00225D02">
            <w:pPr>
              <w:spacing w:after="200" w:line="360" w:lineRule="auto"/>
              <w:jc w:val="both"/>
              <w:rPr>
                <w:rFonts w:ascii="Arial" w:hAnsi="Arial" w:cs="Arial"/>
                <w:bCs/>
              </w:rPr>
            </w:pPr>
            <w:r w:rsidRPr="00682A49">
              <w:rPr>
                <w:rFonts w:ascii="Arial" w:hAnsi="Arial" w:cs="Arial"/>
                <w:bCs/>
              </w:rPr>
              <w:t xml:space="preserve">Number </w:t>
            </w:r>
            <w:r w:rsidR="000C43DB">
              <w:rPr>
                <w:rFonts w:ascii="Arial" w:hAnsi="Arial" w:cs="Arial"/>
                <w:bCs/>
              </w:rPr>
              <w:t>s</w:t>
            </w:r>
            <w:r w:rsidRPr="00682A49">
              <w:rPr>
                <w:rFonts w:ascii="Arial" w:hAnsi="Arial" w:cs="Arial"/>
                <w:bCs/>
              </w:rPr>
              <w:t>cale</w:t>
            </w:r>
            <w:r w:rsidR="004022DF" w:rsidRPr="00682A49">
              <w:rPr>
                <w:rFonts w:ascii="Arial" w:hAnsi="Arial" w:cs="Arial"/>
                <w:bCs/>
              </w:rPr>
              <w:t>s can be used in order to see where you rank on a scale of 1 to 10 and is a good way of creating a statistical analysis as the scores are simplistic and easy to recognise on a scale</w:t>
            </w:r>
            <w:r w:rsidR="00133523" w:rsidRPr="00682A49">
              <w:rPr>
                <w:rFonts w:ascii="Arial" w:hAnsi="Arial" w:cs="Arial"/>
                <w:bCs/>
              </w:rPr>
              <w:t xml:space="preserve"> (Survey Monkey, 2020)</w:t>
            </w:r>
            <w:r w:rsidR="004022DF" w:rsidRPr="00682A49">
              <w:rPr>
                <w:rFonts w:ascii="Arial" w:hAnsi="Arial" w:cs="Arial"/>
                <w:bCs/>
              </w:rPr>
              <w:t xml:space="preserve">. However, there are drawbacks from this </w:t>
            </w:r>
            <w:r w:rsidR="004022DF" w:rsidRPr="00682A49">
              <w:rPr>
                <w:rFonts w:ascii="Arial" w:hAnsi="Arial" w:cs="Arial"/>
                <w:bCs/>
              </w:rPr>
              <w:lastRenderedPageBreak/>
              <w:t>type of questioning</w:t>
            </w:r>
            <w:r w:rsidR="00133523" w:rsidRPr="00682A49">
              <w:rPr>
                <w:rFonts w:ascii="Arial" w:hAnsi="Arial" w:cs="Arial"/>
                <w:bCs/>
              </w:rPr>
              <w:t xml:space="preserve">, things such as the justification of choosing the number and understanding the person’s view of a high number and what they are comparing it to </w:t>
            </w:r>
            <w:r w:rsidR="008E3156" w:rsidRPr="00682A49">
              <w:rPr>
                <w:rFonts w:ascii="Arial" w:hAnsi="Arial" w:cs="Arial"/>
                <w:bCs/>
              </w:rPr>
              <w:t>(Dolnicar, et al., 2011).</w:t>
            </w:r>
            <w:r w:rsidR="00466F74">
              <w:rPr>
                <w:rFonts w:ascii="Arial" w:hAnsi="Arial" w:cs="Arial"/>
                <w:bCs/>
              </w:rPr>
              <w:t xml:space="preserve"> </w:t>
            </w:r>
            <w:r w:rsidRPr="00682A49">
              <w:rPr>
                <w:rFonts w:ascii="Arial" w:hAnsi="Arial" w:cs="Arial"/>
                <w:bCs/>
              </w:rPr>
              <w:t>Likert Scale</w:t>
            </w:r>
            <w:r w:rsidR="00682A49" w:rsidRPr="00682A49">
              <w:rPr>
                <w:rFonts w:ascii="Arial" w:hAnsi="Arial" w:cs="Arial"/>
                <w:bCs/>
              </w:rPr>
              <w:t xml:space="preserve">s are used within questionnaires and surveys, giving the participants </w:t>
            </w:r>
            <w:r w:rsidR="009706A9" w:rsidRPr="00682A49">
              <w:rPr>
                <w:rFonts w:ascii="Arial" w:hAnsi="Arial" w:cs="Arial"/>
                <w:bCs/>
              </w:rPr>
              <w:t>several</w:t>
            </w:r>
            <w:r w:rsidR="00682A49" w:rsidRPr="00682A49">
              <w:rPr>
                <w:rFonts w:ascii="Arial" w:hAnsi="Arial" w:cs="Arial"/>
                <w:bCs/>
              </w:rPr>
              <w:t xml:space="preserve"> options, allowing them to place their answer on a scale, usually consisting of 0-5 or 0-10, where 10 is perfect and 0 is extremely poor, for example (</w:t>
            </w:r>
            <w:r w:rsidR="00C003EE">
              <w:rPr>
                <w:rFonts w:ascii="Arial" w:hAnsi="Arial" w:cs="Arial"/>
                <w:bCs/>
              </w:rPr>
              <w:t>Joshi, et al., 2015</w:t>
            </w:r>
            <w:r w:rsidR="00682A49" w:rsidRPr="00682A49">
              <w:rPr>
                <w:rFonts w:ascii="Arial" w:hAnsi="Arial" w:cs="Arial"/>
                <w:bCs/>
              </w:rPr>
              <w:t xml:space="preserve">). </w:t>
            </w:r>
          </w:p>
          <w:p w14:paraId="712CDD20" w14:textId="2D919EBD" w:rsidR="00E552A3" w:rsidRDefault="00E552A3" w:rsidP="00225D02">
            <w:pPr>
              <w:spacing w:after="200" w:line="360" w:lineRule="auto"/>
              <w:jc w:val="both"/>
              <w:rPr>
                <w:rFonts w:ascii="Arial" w:hAnsi="Arial" w:cs="Arial"/>
                <w:bCs/>
              </w:rPr>
            </w:pPr>
            <w:r w:rsidRPr="00682A49">
              <w:rPr>
                <w:rFonts w:ascii="Arial" w:hAnsi="Arial" w:cs="Arial"/>
                <w:bCs/>
              </w:rPr>
              <w:t>Questionnaires can be given out for people to fill in, in order to collect people’s views and opinions on different things. I have adjusted the questionnaires so that the children can answer more easily.</w:t>
            </w:r>
            <w:r w:rsidR="009706A9">
              <w:rPr>
                <w:rFonts w:ascii="Arial" w:hAnsi="Arial" w:cs="Arial"/>
                <w:bCs/>
              </w:rPr>
              <w:t xml:space="preserve"> Research suggests </w:t>
            </w:r>
            <w:r w:rsidRPr="00682A49">
              <w:rPr>
                <w:rFonts w:ascii="Arial" w:hAnsi="Arial" w:cs="Arial"/>
                <w:bCs/>
              </w:rPr>
              <w:t xml:space="preserve">that </w:t>
            </w:r>
            <w:r w:rsidR="00FB58F4" w:rsidRPr="00682A49">
              <w:rPr>
                <w:rFonts w:ascii="Arial" w:hAnsi="Arial" w:cs="Arial"/>
                <w:bCs/>
              </w:rPr>
              <w:t xml:space="preserve">giving out </w:t>
            </w:r>
            <w:r w:rsidR="009706A9">
              <w:rPr>
                <w:rFonts w:ascii="Arial" w:hAnsi="Arial" w:cs="Arial"/>
                <w:bCs/>
              </w:rPr>
              <w:t>surveys</w:t>
            </w:r>
            <w:r w:rsidR="00FB58F4" w:rsidRPr="00682A49">
              <w:rPr>
                <w:rFonts w:ascii="Arial" w:hAnsi="Arial" w:cs="Arial"/>
                <w:bCs/>
              </w:rPr>
              <w:t xml:space="preserve"> to a target audience can help maximise the data collected</w:t>
            </w:r>
            <w:r w:rsidR="009706A9">
              <w:rPr>
                <w:rFonts w:ascii="Arial" w:hAnsi="Arial" w:cs="Arial"/>
                <w:bCs/>
              </w:rPr>
              <w:t xml:space="preserve"> and its validity (Globe Media, 2013)</w:t>
            </w:r>
            <w:r w:rsidR="00FB58F4" w:rsidRPr="00682A49">
              <w:rPr>
                <w:rFonts w:ascii="Arial" w:hAnsi="Arial" w:cs="Arial"/>
                <w:bCs/>
              </w:rPr>
              <w:t xml:space="preserve">. However, </w:t>
            </w:r>
            <w:r w:rsidR="00B0539D">
              <w:rPr>
                <w:rFonts w:ascii="Arial" w:hAnsi="Arial" w:cs="Arial"/>
                <w:bCs/>
              </w:rPr>
              <w:t>Jones, et al., (2008</w:t>
            </w:r>
            <w:r w:rsidR="00FB58F4" w:rsidRPr="00682A49">
              <w:rPr>
                <w:rFonts w:ascii="Arial" w:hAnsi="Arial" w:cs="Arial"/>
                <w:bCs/>
              </w:rPr>
              <w:t xml:space="preserve">) argues that </w:t>
            </w:r>
            <w:r w:rsidR="00FB77B4" w:rsidRPr="00682A49">
              <w:rPr>
                <w:rFonts w:ascii="Arial" w:hAnsi="Arial" w:cs="Arial"/>
                <w:bCs/>
              </w:rPr>
              <w:t xml:space="preserve">questionnaires would not be the best way of collecting data due to the participants getting bored or misunderstanding the questions given. </w:t>
            </w:r>
            <w:r w:rsidR="007F148B" w:rsidRPr="00682A49">
              <w:rPr>
                <w:rFonts w:ascii="Arial" w:hAnsi="Arial" w:cs="Arial"/>
                <w:bCs/>
              </w:rPr>
              <w:t>To avoid any confusion with questions</w:t>
            </w:r>
            <w:r w:rsidR="00F2131B" w:rsidRPr="00682A49">
              <w:rPr>
                <w:rFonts w:ascii="Arial" w:hAnsi="Arial" w:cs="Arial"/>
                <w:bCs/>
              </w:rPr>
              <w:t>,</w:t>
            </w:r>
            <w:r w:rsidR="007F148B" w:rsidRPr="00682A49">
              <w:rPr>
                <w:rFonts w:ascii="Arial" w:hAnsi="Arial" w:cs="Arial"/>
                <w:bCs/>
              </w:rPr>
              <w:t xml:space="preserve"> </w:t>
            </w:r>
            <w:r w:rsidR="00B0539D">
              <w:rPr>
                <w:rFonts w:ascii="Arial" w:hAnsi="Arial" w:cs="Arial"/>
                <w:bCs/>
              </w:rPr>
              <w:t>Dolnicar (2003</w:t>
            </w:r>
            <w:r w:rsidR="007F148B" w:rsidRPr="00682A49">
              <w:rPr>
                <w:rFonts w:ascii="Arial" w:hAnsi="Arial" w:cs="Arial"/>
                <w:bCs/>
              </w:rPr>
              <w:t>) suggests that simplifying questions to make them as basic and straight forward as possible</w:t>
            </w:r>
            <w:r w:rsidR="00F2131B" w:rsidRPr="00682A49">
              <w:rPr>
                <w:rFonts w:ascii="Arial" w:hAnsi="Arial" w:cs="Arial"/>
                <w:bCs/>
              </w:rPr>
              <w:t xml:space="preserve"> should help prevent </w:t>
            </w:r>
            <w:r w:rsidR="001A318A" w:rsidRPr="00682A49">
              <w:rPr>
                <w:rFonts w:ascii="Arial" w:hAnsi="Arial" w:cs="Arial"/>
                <w:bCs/>
              </w:rPr>
              <w:t>mistakes from the understanding of questions being asked.</w:t>
            </w:r>
            <w:r w:rsidR="003A1A02" w:rsidRPr="00682A49">
              <w:rPr>
                <w:rFonts w:ascii="Arial" w:hAnsi="Arial" w:cs="Arial"/>
                <w:bCs/>
              </w:rPr>
              <w:t xml:space="preserve"> In addition to making the questions more simplified, </w:t>
            </w:r>
            <w:r w:rsidR="009706A9">
              <w:rPr>
                <w:rFonts w:ascii="Arial" w:hAnsi="Arial" w:cs="Arial"/>
                <w:bCs/>
              </w:rPr>
              <w:t>Rello &amp; Baeza-Yates (2013</w:t>
            </w:r>
            <w:r w:rsidR="003A1A02" w:rsidRPr="00682A49">
              <w:rPr>
                <w:rFonts w:ascii="Arial" w:hAnsi="Arial" w:cs="Arial"/>
                <w:bCs/>
              </w:rPr>
              <w:t>) says that, in order for someone to read, who is dyslexic, the font used may be Verdanna as it spaces out the letters and boldens the lower part of the letter which is said to anchor the letter and prevent it from moving around the page</w:t>
            </w:r>
            <w:r w:rsidR="00AB5AA9" w:rsidRPr="00682A49">
              <w:rPr>
                <w:rFonts w:ascii="Arial" w:hAnsi="Arial" w:cs="Arial"/>
                <w:bCs/>
              </w:rPr>
              <w:t>, making it easier for people to fill out</w:t>
            </w:r>
            <w:r w:rsidR="003A1A02" w:rsidRPr="00682A49">
              <w:rPr>
                <w:rFonts w:ascii="Arial" w:hAnsi="Arial" w:cs="Arial"/>
                <w:bCs/>
              </w:rPr>
              <w:t>.</w:t>
            </w:r>
            <w:r w:rsidR="00AB5AA9" w:rsidRPr="00682A49">
              <w:rPr>
                <w:rFonts w:ascii="Arial" w:hAnsi="Arial" w:cs="Arial"/>
                <w:bCs/>
              </w:rPr>
              <w:t xml:space="preserve"> </w:t>
            </w:r>
          </w:p>
          <w:p w14:paraId="46837E1E" w14:textId="77777777" w:rsidR="00772D1D" w:rsidRPr="00682A49" w:rsidRDefault="00772D1D" w:rsidP="00225D02">
            <w:pPr>
              <w:spacing w:after="200" w:line="360" w:lineRule="auto"/>
              <w:jc w:val="both"/>
              <w:rPr>
                <w:rFonts w:ascii="Arial" w:hAnsi="Arial" w:cs="Arial"/>
                <w:bCs/>
              </w:rPr>
            </w:pPr>
          </w:p>
          <w:p w14:paraId="437A4422" w14:textId="20C6ECD7" w:rsidR="00A90B30" w:rsidRPr="00AC007C" w:rsidRDefault="00A90B30" w:rsidP="00743A3F">
            <w:pPr>
              <w:pStyle w:val="Subtitle"/>
              <w:numPr>
                <w:ilvl w:val="1"/>
                <w:numId w:val="13"/>
              </w:numPr>
              <w:rPr>
                <w:b/>
                <w:bCs/>
                <w:color w:val="auto"/>
                <w:sz w:val="32"/>
                <w:szCs w:val="32"/>
              </w:rPr>
            </w:pPr>
            <w:r w:rsidRPr="00AC007C">
              <w:rPr>
                <w:b/>
                <w:bCs/>
                <w:color w:val="auto"/>
                <w:sz w:val="32"/>
                <w:szCs w:val="32"/>
              </w:rPr>
              <w:t>Advantages and disadvantages</w:t>
            </w:r>
          </w:p>
          <w:p w14:paraId="4BC91339" w14:textId="77777777" w:rsidR="00682A49" w:rsidRDefault="00682A49" w:rsidP="00225D02">
            <w:pPr>
              <w:spacing w:line="360" w:lineRule="auto"/>
              <w:jc w:val="both"/>
              <w:rPr>
                <w:rFonts w:ascii="Arial" w:hAnsi="Arial" w:cs="Arial"/>
              </w:rPr>
            </w:pPr>
            <w:r>
              <w:rPr>
                <w:rFonts w:ascii="Arial" w:hAnsi="Arial" w:cs="Arial"/>
              </w:rPr>
              <w:t xml:space="preserve">There are many different advantages that can come from using questionnaires and interviews as means of collecting data for the research project. Firstly, questionnaires allow participants to answer questions which are related to the data </w:t>
            </w:r>
            <w:r w:rsidR="00E26D69">
              <w:rPr>
                <w:rFonts w:ascii="Arial" w:hAnsi="Arial" w:cs="Arial"/>
              </w:rPr>
              <w:t>collection and</w:t>
            </w:r>
            <w:r>
              <w:rPr>
                <w:rFonts w:ascii="Arial" w:hAnsi="Arial" w:cs="Arial"/>
              </w:rPr>
              <w:t xml:space="preserve"> can </w:t>
            </w:r>
            <w:r w:rsidR="00E26D69">
              <w:rPr>
                <w:rFonts w:ascii="Arial" w:hAnsi="Arial" w:cs="Arial"/>
              </w:rPr>
              <w:t>provide the researcher with qualitative and quantitative information (</w:t>
            </w:r>
            <w:r w:rsidR="008D0E85">
              <w:rPr>
                <w:rFonts w:ascii="Arial" w:hAnsi="Arial" w:cs="Arial"/>
              </w:rPr>
              <w:t>Dudovskiy, 2019</w:t>
            </w:r>
            <w:r w:rsidR="00E26D69">
              <w:rPr>
                <w:rFonts w:ascii="Arial" w:hAnsi="Arial" w:cs="Arial"/>
              </w:rPr>
              <w:t>). This information can then be input into graphs to allow a better viewing and understanding of all the questionnaires and how they were all answered, under the summary of a graph. A graph is a good way to display the data collected as it summarises the findings and can help compress large numbers of information and can be described adequately in less space (</w:t>
            </w:r>
            <w:r w:rsidR="00466F74">
              <w:rPr>
                <w:rFonts w:ascii="Arial" w:hAnsi="Arial" w:cs="Arial"/>
              </w:rPr>
              <w:t>Slutsky, 2014</w:t>
            </w:r>
            <w:r w:rsidR="00E26D69">
              <w:rPr>
                <w:rFonts w:ascii="Arial" w:hAnsi="Arial" w:cs="Arial"/>
              </w:rPr>
              <w:t>).</w:t>
            </w:r>
          </w:p>
          <w:p w14:paraId="400D86E0" w14:textId="77777777" w:rsidR="00225D02" w:rsidRPr="00225D02" w:rsidRDefault="00225D02" w:rsidP="00225D02">
            <w:pPr>
              <w:spacing w:line="360" w:lineRule="auto"/>
              <w:jc w:val="both"/>
              <w:rPr>
                <w:rFonts w:ascii="Arial" w:hAnsi="Arial" w:cs="Arial"/>
                <w:b/>
                <w:bCs/>
              </w:rPr>
            </w:pPr>
          </w:p>
          <w:p w14:paraId="78FA911C" w14:textId="3F9DE0F3" w:rsidR="00225D02" w:rsidRPr="00772D1D" w:rsidRDefault="00225D02" w:rsidP="00743A3F">
            <w:pPr>
              <w:pStyle w:val="ListParagraph"/>
              <w:numPr>
                <w:ilvl w:val="1"/>
                <w:numId w:val="13"/>
              </w:numPr>
              <w:spacing w:line="240" w:lineRule="auto"/>
              <w:jc w:val="both"/>
              <w:rPr>
                <w:rFonts w:cstheme="minorHAnsi"/>
                <w:b/>
                <w:bCs/>
                <w:sz w:val="32"/>
                <w:szCs w:val="32"/>
              </w:rPr>
            </w:pPr>
            <w:r w:rsidRPr="00772D1D">
              <w:rPr>
                <w:rFonts w:cstheme="minorHAnsi"/>
                <w:b/>
                <w:bCs/>
                <w:sz w:val="32"/>
                <w:szCs w:val="32"/>
              </w:rPr>
              <w:lastRenderedPageBreak/>
              <w:t>Reliability and Validity</w:t>
            </w:r>
          </w:p>
          <w:p w14:paraId="4ABCAF26" w14:textId="17AEA8B9" w:rsidR="00772D1D" w:rsidRDefault="00772D1D" w:rsidP="006864F9">
            <w:pPr>
              <w:spacing w:line="360" w:lineRule="auto"/>
              <w:jc w:val="both"/>
              <w:rPr>
                <w:rFonts w:ascii="Arial" w:hAnsi="Arial" w:cs="Arial"/>
              </w:rPr>
            </w:pPr>
            <w:r>
              <w:rPr>
                <w:rFonts w:ascii="Arial" w:hAnsi="Arial" w:cs="Arial"/>
              </w:rPr>
              <w:t xml:space="preserve">The reliability of the data collected </w:t>
            </w:r>
            <w:r w:rsidR="00891DD1">
              <w:rPr>
                <w:rFonts w:ascii="Arial" w:hAnsi="Arial" w:cs="Arial"/>
              </w:rPr>
              <w:t xml:space="preserve">relates to the consistency of the data </w:t>
            </w:r>
            <w:r w:rsidR="006864F9">
              <w:rPr>
                <w:rFonts w:ascii="Arial" w:hAnsi="Arial" w:cs="Arial"/>
              </w:rPr>
              <w:t>ensuring every answer given, is given in the same environment from the participants (Heal &amp; Twycross, 2020). To ensure the questionnaires are reliable, the children from the Festival of Sport Club will take them home to do under parental supervision, whilst the pupils of Ysgol Bae Baglan will do them under the supervision of the sane teacher.</w:t>
            </w:r>
            <w:r w:rsidR="0079266E">
              <w:rPr>
                <w:rFonts w:ascii="Arial" w:hAnsi="Arial" w:cs="Arial"/>
              </w:rPr>
              <w:t xml:space="preserve"> Interviews will be conducted under similar environments to allow both parties to read and prepare their answers adequately for when the interview is recorded.</w:t>
            </w:r>
          </w:p>
          <w:p w14:paraId="3CBA1EAD" w14:textId="77777777" w:rsidR="006864F9" w:rsidRDefault="006864F9" w:rsidP="0079266E">
            <w:pPr>
              <w:spacing w:line="360" w:lineRule="auto"/>
              <w:jc w:val="both"/>
              <w:rPr>
                <w:rFonts w:ascii="Arial" w:hAnsi="Arial" w:cs="Arial"/>
              </w:rPr>
            </w:pPr>
          </w:p>
          <w:p w14:paraId="281A2FAE" w14:textId="7C6496FB" w:rsidR="006864F9" w:rsidRPr="00772D1D" w:rsidRDefault="006864F9" w:rsidP="0079266E">
            <w:pPr>
              <w:spacing w:line="360" w:lineRule="auto"/>
              <w:jc w:val="both"/>
              <w:rPr>
                <w:rFonts w:ascii="Arial" w:hAnsi="Arial" w:cs="Arial"/>
              </w:rPr>
            </w:pPr>
            <w:r>
              <w:rPr>
                <w:rFonts w:ascii="Arial" w:hAnsi="Arial" w:cs="Arial"/>
              </w:rPr>
              <w:t xml:space="preserve">The validity of the data collection will be controlled </w:t>
            </w:r>
            <w:r w:rsidR="00C42F16">
              <w:rPr>
                <w:rFonts w:ascii="Arial" w:hAnsi="Arial" w:cs="Arial"/>
              </w:rPr>
              <w:t>through the closed questions as this will provide me with solid answers that cannot be misinterpreted</w:t>
            </w:r>
            <w:r w:rsidR="0079266E">
              <w:rPr>
                <w:rFonts w:ascii="Arial" w:hAnsi="Arial" w:cs="Arial"/>
              </w:rPr>
              <w:t>. T</w:t>
            </w:r>
            <w:r w:rsidR="00C42F16">
              <w:rPr>
                <w:rFonts w:ascii="Arial" w:hAnsi="Arial" w:cs="Arial"/>
              </w:rPr>
              <w:t>he answers given in the open questions will be put into categories and then presented in a graph, controlling the internal validity of the data</w:t>
            </w:r>
            <w:r w:rsidR="0079266E">
              <w:rPr>
                <w:rFonts w:ascii="Arial" w:hAnsi="Arial" w:cs="Arial"/>
              </w:rPr>
              <w:t xml:space="preserve"> (Swanson, 2014)</w:t>
            </w:r>
            <w:r w:rsidR="00C42F16">
              <w:rPr>
                <w:rFonts w:ascii="Arial" w:hAnsi="Arial" w:cs="Arial"/>
              </w:rPr>
              <w:t xml:space="preserve">. The external validity are things which happen outside of the researcher’s hands (Otieno-Odawa &amp; </w:t>
            </w:r>
            <w:proofErr w:type="spellStart"/>
            <w:r w:rsidR="00C42F16">
              <w:rPr>
                <w:rFonts w:ascii="Arial" w:hAnsi="Arial" w:cs="Arial"/>
              </w:rPr>
              <w:t>Kaseje</w:t>
            </w:r>
            <w:proofErr w:type="spellEnd"/>
            <w:r w:rsidR="0079266E">
              <w:rPr>
                <w:rFonts w:ascii="Arial" w:hAnsi="Arial" w:cs="Arial"/>
              </w:rPr>
              <w:t>, 2014)</w:t>
            </w:r>
            <w:r w:rsidR="00C42F16">
              <w:rPr>
                <w:rFonts w:ascii="Arial" w:hAnsi="Arial" w:cs="Arial"/>
              </w:rPr>
              <w:t xml:space="preserve">. For example, if only a handful of players were to turn up to training whilst the researcher attends to collect questionnaire information, then the data collected would be minimal and would not truly reflect the team’s </w:t>
            </w:r>
            <w:proofErr w:type="gramStart"/>
            <w:r w:rsidR="0079266E">
              <w:rPr>
                <w:rFonts w:ascii="Arial" w:hAnsi="Arial" w:cs="Arial"/>
              </w:rPr>
              <w:t>opinions</w:t>
            </w:r>
            <w:r w:rsidR="00C42F16">
              <w:rPr>
                <w:rFonts w:ascii="Arial" w:hAnsi="Arial" w:cs="Arial"/>
              </w:rPr>
              <w:t xml:space="preserve"> as a whole</w:t>
            </w:r>
            <w:proofErr w:type="gramEnd"/>
            <w:r w:rsidR="00C42F16">
              <w:rPr>
                <w:rFonts w:ascii="Arial" w:hAnsi="Arial" w:cs="Arial"/>
              </w:rPr>
              <w:t>.</w:t>
            </w:r>
            <w:r w:rsidR="0079266E">
              <w:rPr>
                <w:rFonts w:ascii="Arial" w:hAnsi="Arial" w:cs="Arial"/>
              </w:rPr>
              <w:t xml:space="preserve"> To reduce the risk of this happening I will attend 2 consecutive sessions to ensure I maximize the volume of data I can collect.</w:t>
            </w:r>
          </w:p>
        </w:tc>
      </w:tr>
      <w:tr w:rsidR="0023752D" w14:paraId="5ADD75C9" w14:textId="77777777" w:rsidTr="00C970B9">
        <w:trPr>
          <w:trHeight w:val="11309"/>
        </w:trPr>
        <w:tc>
          <w:tcPr>
            <w:tcW w:w="10056" w:type="dxa"/>
            <w:gridSpan w:val="2"/>
          </w:tcPr>
          <w:p w14:paraId="64871370" w14:textId="57A85311" w:rsidR="00F64417" w:rsidRDefault="0023752D" w:rsidP="00B27977">
            <w:pPr>
              <w:pStyle w:val="Heading2"/>
              <w:outlineLvl w:val="1"/>
              <w:rPr>
                <w:sz w:val="40"/>
                <w:szCs w:val="40"/>
              </w:rPr>
            </w:pPr>
            <w:r>
              <w:rPr>
                <w:rFonts w:ascii="Arial" w:hAnsi="Arial" w:cs="Arial"/>
                <w:b/>
                <w:sz w:val="22"/>
                <w:szCs w:val="22"/>
              </w:rPr>
              <w:lastRenderedPageBreak/>
              <w:br w:type="page"/>
            </w:r>
          </w:p>
          <w:p w14:paraId="330DC34A" w14:textId="77777777" w:rsidR="00F64417" w:rsidRDefault="00F64417" w:rsidP="00B27977">
            <w:pPr>
              <w:pStyle w:val="Heading2"/>
              <w:outlineLvl w:val="1"/>
              <w:rPr>
                <w:sz w:val="40"/>
                <w:szCs w:val="40"/>
              </w:rPr>
            </w:pPr>
          </w:p>
          <w:p w14:paraId="38EFDC08" w14:textId="77777777" w:rsidR="00F64417" w:rsidRDefault="00F64417" w:rsidP="00B27977">
            <w:pPr>
              <w:pStyle w:val="Heading2"/>
              <w:outlineLvl w:val="1"/>
              <w:rPr>
                <w:sz w:val="40"/>
                <w:szCs w:val="40"/>
              </w:rPr>
            </w:pPr>
          </w:p>
          <w:p w14:paraId="70F13E65" w14:textId="77777777" w:rsidR="00F64417" w:rsidRDefault="00F64417" w:rsidP="00B27977">
            <w:pPr>
              <w:pStyle w:val="Heading2"/>
              <w:outlineLvl w:val="1"/>
              <w:rPr>
                <w:sz w:val="40"/>
                <w:szCs w:val="40"/>
              </w:rPr>
            </w:pPr>
          </w:p>
          <w:p w14:paraId="29FC9DE0" w14:textId="2C9422C0" w:rsidR="00F64417" w:rsidRDefault="00F64417" w:rsidP="00B27977">
            <w:pPr>
              <w:pStyle w:val="Heading2"/>
              <w:outlineLvl w:val="1"/>
              <w:rPr>
                <w:sz w:val="40"/>
                <w:szCs w:val="40"/>
              </w:rPr>
            </w:pPr>
          </w:p>
          <w:p w14:paraId="4A05E2A9" w14:textId="77777777" w:rsidR="000C43DB" w:rsidRPr="000C43DB" w:rsidRDefault="000C43DB" w:rsidP="000C43DB"/>
          <w:p w14:paraId="77D24222" w14:textId="33E931DC" w:rsidR="00F64417" w:rsidRDefault="00F64417" w:rsidP="00B27977">
            <w:pPr>
              <w:pStyle w:val="Heading2"/>
              <w:outlineLvl w:val="1"/>
              <w:rPr>
                <w:sz w:val="40"/>
                <w:szCs w:val="40"/>
              </w:rPr>
            </w:pPr>
          </w:p>
          <w:p w14:paraId="142A94E0" w14:textId="77777777" w:rsidR="00A71F7C" w:rsidRPr="00A71F7C" w:rsidRDefault="00A71F7C" w:rsidP="00A71F7C"/>
          <w:p w14:paraId="2D31620A" w14:textId="7334284A" w:rsidR="00F64417" w:rsidRDefault="00F64417" w:rsidP="00B27977">
            <w:pPr>
              <w:pStyle w:val="Heading2"/>
              <w:outlineLvl w:val="1"/>
              <w:rPr>
                <w:sz w:val="40"/>
                <w:szCs w:val="40"/>
              </w:rPr>
            </w:pPr>
          </w:p>
          <w:p w14:paraId="32FA8E01" w14:textId="77777777" w:rsidR="00F64417" w:rsidRPr="00F64417" w:rsidRDefault="00F64417" w:rsidP="00F64417"/>
          <w:p w14:paraId="4C6B135C" w14:textId="752B83ED" w:rsidR="00F64417" w:rsidRPr="00B03951" w:rsidRDefault="00F64417" w:rsidP="00F64417">
            <w:pPr>
              <w:pStyle w:val="Heading1"/>
              <w:jc w:val="center"/>
              <w:outlineLvl w:val="0"/>
              <w:rPr>
                <w:rFonts w:ascii="Algerian" w:hAnsi="Algerian"/>
                <w:i/>
                <w:iCs/>
                <w:color w:val="auto"/>
                <w:sz w:val="96"/>
                <w:szCs w:val="96"/>
                <w:u w:val="single"/>
              </w:rPr>
            </w:pPr>
            <w:r w:rsidRPr="00B03951">
              <w:rPr>
                <w:rFonts w:ascii="Algerian" w:hAnsi="Algerian"/>
                <w:i/>
                <w:iCs/>
                <w:color w:val="auto"/>
                <w:sz w:val="96"/>
                <w:szCs w:val="96"/>
                <w:u w:val="single"/>
              </w:rPr>
              <w:t xml:space="preserve">Chapter </w:t>
            </w:r>
            <w:r w:rsidR="00283ECB">
              <w:rPr>
                <w:rFonts w:ascii="Algerian" w:hAnsi="Algerian"/>
                <w:i/>
                <w:iCs/>
                <w:color w:val="auto"/>
                <w:sz w:val="96"/>
                <w:szCs w:val="96"/>
                <w:u w:val="single"/>
              </w:rPr>
              <w:t>4</w:t>
            </w:r>
          </w:p>
          <w:p w14:paraId="7BA8C3A0" w14:textId="1465C232" w:rsidR="00F64417" w:rsidRDefault="00F64417" w:rsidP="00F64417">
            <w:pPr>
              <w:rPr>
                <w:lang w:val="en-US" w:eastAsia="en-US"/>
              </w:rPr>
            </w:pPr>
          </w:p>
          <w:p w14:paraId="1ED7AF63" w14:textId="53703DC8" w:rsidR="00F64417" w:rsidRDefault="00F64417" w:rsidP="00F64417">
            <w:pPr>
              <w:rPr>
                <w:lang w:val="en-US" w:eastAsia="en-US"/>
              </w:rPr>
            </w:pPr>
          </w:p>
          <w:p w14:paraId="13FF132D" w14:textId="3B8F5FF1" w:rsidR="00F64417" w:rsidRDefault="00F64417" w:rsidP="00F64417">
            <w:pPr>
              <w:rPr>
                <w:lang w:val="en-US" w:eastAsia="en-US"/>
              </w:rPr>
            </w:pPr>
          </w:p>
          <w:p w14:paraId="06607C0B" w14:textId="3E835D28" w:rsidR="00F64417" w:rsidRDefault="00F64417" w:rsidP="00F64417">
            <w:pPr>
              <w:rPr>
                <w:lang w:val="en-US" w:eastAsia="en-US"/>
              </w:rPr>
            </w:pPr>
          </w:p>
          <w:p w14:paraId="509992FC" w14:textId="2EA8A404" w:rsidR="00F64417" w:rsidRDefault="00F64417" w:rsidP="00F64417">
            <w:pPr>
              <w:rPr>
                <w:lang w:val="en-US" w:eastAsia="en-US"/>
              </w:rPr>
            </w:pPr>
          </w:p>
          <w:p w14:paraId="16A8F876" w14:textId="6B507386" w:rsidR="00F64417" w:rsidRDefault="00F64417" w:rsidP="00F64417">
            <w:pPr>
              <w:rPr>
                <w:lang w:val="en-US" w:eastAsia="en-US"/>
              </w:rPr>
            </w:pPr>
          </w:p>
          <w:p w14:paraId="086CBF6A" w14:textId="4EF7EFFE" w:rsidR="00F64417" w:rsidRDefault="00F64417" w:rsidP="00F64417">
            <w:pPr>
              <w:rPr>
                <w:lang w:val="en-US" w:eastAsia="en-US"/>
              </w:rPr>
            </w:pPr>
          </w:p>
          <w:p w14:paraId="18BEBCBE" w14:textId="685B73DA" w:rsidR="00F64417" w:rsidRDefault="00F64417" w:rsidP="00F64417">
            <w:pPr>
              <w:rPr>
                <w:lang w:val="en-US" w:eastAsia="en-US"/>
              </w:rPr>
            </w:pPr>
          </w:p>
          <w:p w14:paraId="5B1F2987" w14:textId="55890652" w:rsidR="00F64417" w:rsidRDefault="00F64417" w:rsidP="00F64417">
            <w:pPr>
              <w:rPr>
                <w:lang w:val="en-US" w:eastAsia="en-US"/>
              </w:rPr>
            </w:pPr>
          </w:p>
          <w:p w14:paraId="04C45CF2" w14:textId="7C2E6BA1" w:rsidR="00F64417" w:rsidRDefault="00F64417" w:rsidP="00F64417">
            <w:pPr>
              <w:rPr>
                <w:lang w:val="en-US" w:eastAsia="en-US"/>
              </w:rPr>
            </w:pPr>
          </w:p>
          <w:p w14:paraId="06F1C2DD" w14:textId="03CD39EF" w:rsidR="00F64417" w:rsidRPr="00F64417" w:rsidRDefault="00F64417" w:rsidP="00F64417">
            <w:pPr>
              <w:rPr>
                <w:lang w:val="en-US" w:eastAsia="en-US"/>
              </w:rPr>
            </w:pPr>
            <w:r>
              <w:rPr>
                <w:lang w:val="en-US" w:eastAsia="en-US"/>
              </w:rPr>
              <w:br/>
            </w:r>
          </w:p>
          <w:p w14:paraId="2038144B" w14:textId="77777777" w:rsidR="00F64417" w:rsidRDefault="00F64417" w:rsidP="00B27977">
            <w:pPr>
              <w:pStyle w:val="Heading2"/>
              <w:outlineLvl w:val="1"/>
              <w:rPr>
                <w:sz w:val="40"/>
                <w:szCs w:val="40"/>
              </w:rPr>
            </w:pPr>
          </w:p>
          <w:p w14:paraId="4B9D0670" w14:textId="77777777" w:rsidR="00F64417" w:rsidRDefault="00F64417" w:rsidP="00B27977">
            <w:pPr>
              <w:pStyle w:val="Heading2"/>
              <w:outlineLvl w:val="1"/>
              <w:rPr>
                <w:sz w:val="40"/>
                <w:szCs w:val="40"/>
              </w:rPr>
            </w:pPr>
          </w:p>
          <w:p w14:paraId="23F89691" w14:textId="77777777" w:rsidR="00F64417" w:rsidRDefault="00F64417" w:rsidP="00B27977">
            <w:pPr>
              <w:pStyle w:val="Heading2"/>
              <w:outlineLvl w:val="1"/>
              <w:rPr>
                <w:sz w:val="40"/>
                <w:szCs w:val="40"/>
              </w:rPr>
            </w:pPr>
          </w:p>
          <w:p w14:paraId="438C320E" w14:textId="77777777" w:rsidR="00F64417" w:rsidRDefault="00F64417" w:rsidP="00B27977">
            <w:pPr>
              <w:pStyle w:val="Heading2"/>
              <w:outlineLvl w:val="1"/>
              <w:rPr>
                <w:sz w:val="40"/>
                <w:szCs w:val="40"/>
              </w:rPr>
            </w:pPr>
          </w:p>
          <w:p w14:paraId="7CF53F62" w14:textId="77777777" w:rsidR="00F64417" w:rsidRDefault="00F64417" w:rsidP="00B27977">
            <w:pPr>
              <w:pStyle w:val="Heading2"/>
              <w:outlineLvl w:val="1"/>
              <w:rPr>
                <w:sz w:val="40"/>
                <w:szCs w:val="40"/>
              </w:rPr>
            </w:pPr>
          </w:p>
          <w:p w14:paraId="3AEA15BE" w14:textId="77777777" w:rsidR="00F64417" w:rsidRDefault="00F64417" w:rsidP="00B27977">
            <w:pPr>
              <w:pStyle w:val="Heading2"/>
              <w:outlineLvl w:val="1"/>
              <w:rPr>
                <w:sz w:val="40"/>
                <w:szCs w:val="40"/>
              </w:rPr>
            </w:pPr>
          </w:p>
          <w:p w14:paraId="5818A8EF" w14:textId="77777777" w:rsidR="00F64417" w:rsidRDefault="00F64417" w:rsidP="00B27977">
            <w:pPr>
              <w:pStyle w:val="Heading2"/>
              <w:outlineLvl w:val="1"/>
              <w:rPr>
                <w:sz w:val="40"/>
                <w:szCs w:val="40"/>
              </w:rPr>
            </w:pPr>
          </w:p>
          <w:p w14:paraId="5613B09B" w14:textId="77777777" w:rsidR="00F64417" w:rsidRDefault="00F64417" w:rsidP="00B27977">
            <w:pPr>
              <w:pStyle w:val="Heading2"/>
              <w:outlineLvl w:val="1"/>
              <w:rPr>
                <w:sz w:val="40"/>
                <w:szCs w:val="40"/>
              </w:rPr>
            </w:pPr>
          </w:p>
          <w:p w14:paraId="42EA27E1" w14:textId="06025FA6" w:rsidR="0023752D" w:rsidRDefault="00E73AFB" w:rsidP="00B27977">
            <w:pPr>
              <w:pStyle w:val="Heading2"/>
              <w:outlineLvl w:val="1"/>
              <w:rPr>
                <w:b/>
                <w:bCs/>
                <w:color w:val="auto"/>
                <w:sz w:val="40"/>
                <w:szCs w:val="40"/>
                <w:u w:val="single"/>
              </w:rPr>
            </w:pPr>
            <w:r>
              <w:rPr>
                <w:b/>
                <w:bCs/>
                <w:color w:val="auto"/>
                <w:sz w:val="40"/>
                <w:szCs w:val="40"/>
                <w:u w:val="single"/>
              </w:rPr>
              <w:lastRenderedPageBreak/>
              <w:t>7</w:t>
            </w:r>
            <w:r w:rsidR="00B27977" w:rsidRPr="000D762C">
              <w:rPr>
                <w:b/>
                <w:bCs/>
                <w:color w:val="auto"/>
                <w:sz w:val="40"/>
                <w:szCs w:val="40"/>
                <w:u w:val="single"/>
              </w:rPr>
              <w:t xml:space="preserve">.0 </w:t>
            </w:r>
            <w:r w:rsidR="003E6739" w:rsidRPr="000D762C">
              <w:rPr>
                <w:b/>
                <w:bCs/>
                <w:color w:val="auto"/>
                <w:sz w:val="40"/>
                <w:szCs w:val="40"/>
                <w:u w:val="single"/>
              </w:rPr>
              <w:t>Findings</w:t>
            </w:r>
          </w:p>
          <w:p w14:paraId="241C246B" w14:textId="417CD525" w:rsidR="00052E36" w:rsidRPr="00052E36" w:rsidRDefault="00052E36" w:rsidP="00052E36">
            <w:pPr>
              <w:spacing w:line="360" w:lineRule="auto"/>
              <w:rPr>
                <w:rFonts w:ascii="Arial" w:hAnsi="Arial" w:cs="Arial"/>
                <w:sz w:val="22"/>
                <w:szCs w:val="22"/>
              </w:rPr>
            </w:pPr>
            <w:r>
              <w:rPr>
                <w:rFonts w:ascii="Arial" w:hAnsi="Arial" w:cs="Arial"/>
                <w:sz w:val="22"/>
                <w:szCs w:val="22"/>
              </w:rPr>
              <w:t>*</w:t>
            </w:r>
            <w:r w:rsidRPr="00052E36">
              <w:rPr>
                <w:rFonts w:ascii="Arial" w:hAnsi="Arial" w:cs="Arial"/>
                <w:sz w:val="22"/>
                <w:szCs w:val="22"/>
              </w:rPr>
              <w:t>Each of the pie graphs show values as supposed to percentages to show the number of people that answered and not the percentage of people.</w:t>
            </w:r>
          </w:p>
          <w:p w14:paraId="50666C6A" w14:textId="0F3595E7" w:rsidR="00686D81" w:rsidRPr="000D762C" w:rsidRDefault="00E73AFB" w:rsidP="00283ECB">
            <w:pPr>
              <w:pStyle w:val="Heading2"/>
              <w:spacing w:line="360" w:lineRule="auto"/>
              <w:ind w:left="720"/>
              <w:jc w:val="both"/>
              <w:outlineLvl w:val="1"/>
              <w:rPr>
                <w:b/>
                <w:bCs/>
                <w:color w:val="auto"/>
                <w:sz w:val="32"/>
                <w:szCs w:val="32"/>
              </w:rPr>
            </w:pPr>
            <w:r>
              <w:rPr>
                <w:b/>
                <w:bCs/>
                <w:color w:val="auto"/>
                <w:sz w:val="32"/>
                <w:szCs w:val="32"/>
              </w:rPr>
              <w:t>7</w:t>
            </w:r>
            <w:r w:rsidR="00B27977" w:rsidRPr="000D762C">
              <w:rPr>
                <w:b/>
                <w:bCs/>
                <w:color w:val="auto"/>
                <w:sz w:val="32"/>
                <w:szCs w:val="32"/>
              </w:rPr>
              <w:t xml:space="preserve">.1 </w:t>
            </w:r>
            <w:r w:rsidR="00686D81" w:rsidRPr="000D762C">
              <w:rPr>
                <w:b/>
                <w:bCs/>
                <w:color w:val="auto"/>
                <w:sz w:val="32"/>
                <w:szCs w:val="32"/>
              </w:rPr>
              <w:t>Festival of Sport Club</w:t>
            </w:r>
          </w:p>
          <w:p w14:paraId="3FA2D6D1" w14:textId="054225E6" w:rsidR="00686D81" w:rsidRPr="00FD14D9" w:rsidRDefault="00686D81" w:rsidP="00283ECB">
            <w:pPr>
              <w:spacing w:line="360" w:lineRule="auto"/>
              <w:jc w:val="both"/>
              <w:rPr>
                <w:rFonts w:ascii="Arial" w:hAnsi="Arial" w:cs="Arial"/>
                <w:szCs w:val="28"/>
              </w:rPr>
            </w:pPr>
            <w:r w:rsidRPr="00FD14D9">
              <w:rPr>
                <w:rFonts w:ascii="Arial" w:hAnsi="Arial" w:cs="Arial"/>
                <w:szCs w:val="28"/>
              </w:rPr>
              <w:t xml:space="preserve">The Festival of Sport Club has between 8 and 14 participants attending each week, including the child with a disability and sometimes with their siblings. </w:t>
            </w:r>
            <w:r w:rsidR="00AB5AA9" w:rsidRPr="00FD14D9">
              <w:rPr>
                <w:rFonts w:ascii="Arial" w:hAnsi="Arial" w:cs="Arial"/>
                <w:szCs w:val="28"/>
              </w:rPr>
              <w:t>Research</w:t>
            </w:r>
            <w:r w:rsidRPr="00FD14D9">
              <w:rPr>
                <w:rFonts w:ascii="Arial" w:hAnsi="Arial" w:cs="Arial"/>
                <w:szCs w:val="28"/>
              </w:rPr>
              <w:t xml:space="preserve"> must be carried out on </w:t>
            </w:r>
            <w:r w:rsidR="00AB5AA9" w:rsidRPr="00FD14D9">
              <w:rPr>
                <w:rFonts w:ascii="Arial" w:hAnsi="Arial" w:cs="Arial"/>
                <w:szCs w:val="28"/>
              </w:rPr>
              <w:t>further people in order to make my research more reliable and valid (</w:t>
            </w:r>
            <w:r w:rsidR="00466F74">
              <w:rPr>
                <w:rFonts w:ascii="Arial" w:hAnsi="Arial" w:cs="Arial"/>
                <w:szCs w:val="28"/>
              </w:rPr>
              <w:t>The Open University, 2020</w:t>
            </w:r>
            <w:r w:rsidR="00AB5AA9" w:rsidRPr="00FD14D9">
              <w:rPr>
                <w:rFonts w:ascii="Arial" w:hAnsi="Arial" w:cs="Arial"/>
                <w:szCs w:val="28"/>
              </w:rPr>
              <w:t xml:space="preserve">). Further questionnaires were then handed out to the parents of the children to address any issues that the children were unable to address themselves. </w:t>
            </w:r>
          </w:p>
          <w:p w14:paraId="5F89E51C" w14:textId="5199CA9F" w:rsidR="00AB5AA9" w:rsidRPr="000D762C" w:rsidRDefault="00AB5AA9" w:rsidP="00283ECB">
            <w:pPr>
              <w:pStyle w:val="Subtitle"/>
              <w:spacing w:line="360" w:lineRule="auto"/>
              <w:jc w:val="both"/>
              <w:rPr>
                <w:b/>
                <w:bCs/>
              </w:rPr>
            </w:pPr>
          </w:p>
          <w:p w14:paraId="13FF2855" w14:textId="35E6859B" w:rsidR="00AB5AA9" w:rsidRPr="000D762C" w:rsidRDefault="00E73AFB" w:rsidP="00283ECB">
            <w:pPr>
              <w:pStyle w:val="Subtitle"/>
              <w:spacing w:line="360" w:lineRule="auto"/>
              <w:ind w:left="1440"/>
              <w:jc w:val="both"/>
              <w:rPr>
                <w:b/>
                <w:bCs/>
                <w:color w:val="auto"/>
                <w:sz w:val="28"/>
                <w:szCs w:val="28"/>
              </w:rPr>
            </w:pPr>
            <w:r>
              <w:rPr>
                <w:b/>
                <w:bCs/>
                <w:color w:val="auto"/>
                <w:sz w:val="28"/>
                <w:szCs w:val="28"/>
              </w:rPr>
              <w:t>7</w:t>
            </w:r>
            <w:r w:rsidR="00B27977" w:rsidRPr="000D762C">
              <w:rPr>
                <w:b/>
                <w:bCs/>
                <w:color w:val="auto"/>
                <w:sz w:val="28"/>
                <w:szCs w:val="28"/>
              </w:rPr>
              <w:t xml:space="preserve">.1.1 </w:t>
            </w:r>
            <w:r w:rsidR="00AB5AA9" w:rsidRPr="000D762C">
              <w:rPr>
                <w:b/>
                <w:bCs/>
                <w:color w:val="auto"/>
                <w:sz w:val="28"/>
                <w:szCs w:val="28"/>
              </w:rPr>
              <w:t>Parents Questionnaires</w:t>
            </w:r>
          </w:p>
          <w:p w14:paraId="69197351" w14:textId="7CE57597" w:rsidR="0002001B" w:rsidRPr="00FD14D9" w:rsidRDefault="0002001B" w:rsidP="00283ECB">
            <w:pPr>
              <w:spacing w:line="360" w:lineRule="auto"/>
              <w:jc w:val="both"/>
              <w:rPr>
                <w:rFonts w:ascii="Arial" w:hAnsi="Arial" w:cs="Arial"/>
                <w:b/>
                <w:bCs/>
                <w:u w:val="single"/>
              </w:rPr>
            </w:pPr>
            <w:r w:rsidRPr="00FD14D9">
              <w:rPr>
                <w:rFonts w:ascii="Arial" w:hAnsi="Arial" w:cs="Arial"/>
                <w:b/>
                <w:bCs/>
                <w:u w:val="single"/>
              </w:rPr>
              <w:t>Question 1</w:t>
            </w:r>
          </w:p>
          <w:p w14:paraId="09DD2F40" w14:textId="4BF5702F" w:rsidR="00252CED" w:rsidRPr="00FD14D9" w:rsidRDefault="00252CED" w:rsidP="00283ECB">
            <w:pPr>
              <w:spacing w:line="360" w:lineRule="auto"/>
              <w:jc w:val="both"/>
              <w:rPr>
                <w:rFonts w:ascii="Arial" w:hAnsi="Arial" w:cs="Arial"/>
              </w:rPr>
            </w:pPr>
            <w:r w:rsidRPr="00FD14D9">
              <w:rPr>
                <w:rFonts w:ascii="Arial" w:hAnsi="Arial" w:cs="Arial"/>
              </w:rPr>
              <w:t xml:space="preserve">The questionnaires provided to the parents asks how many of their children participate at the club </w:t>
            </w:r>
            <w:r w:rsidR="00402EDB" w:rsidRPr="00FD14D9">
              <w:rPr>
                <w:rFonts w:ascii="Arial" w:hAnsi="Arial" w:cs="Arial"/>
              </w:rPr>
              <w:t>to find out if this may be a barrier, because if there is more than one child to look after  this can put a constraint on the time spent with each or both</w:t>
            </w:r>
            <w:r w:rsidR="007043A9">
              <w:rPr>
                <w:rFonts w:ascii="Arial" w:hAnsi="Arial" w:cs="Arial"/>
              </w:rPr>
              <w:t xml:space="preserve"> children</w:t>
            </w:r>
            <w:r w:rsidR="00402EDB" w:rsidRPr="00FD14D9">
              <w:rPr>
                <w:rFonts w:ascii="Arial" w:hAnsi="Arial" w:cs="Arial"/>
              </w:rPr>
              <w:t xml:space="preserve">. </w:t>
            </w:r>
            <w:r w:rsidR="00402EDB" w:rsidRPr="00FD14D9">
              <w:rPr>
                <w:rFonts w:ascii="Arial" w:hAnsi="Arial" w:cs="Arial"/>
                <w:i/>
                <w:iCs/>
              </w:rPr>
              <w:t>Figure 1.1.1</w:t>
            </w:r>
            <w:r w:rsidR="00402EDB" w:rsidRPr="00FD14D9">
              <w:rPr>
                <w:rFonts w:ascii="Arial" w:hAnsi="Arial" w:cs="Arial"/>
              </w:rPr>
              <w:t xml:space="preserve"> shows that most parents/ guardians bring more than 1 child to the club.</w:t>
            </w:r>
          </w:p>
          <w:p w14:paraId="266B4BD5" w14:textId="65070F7E" w:rsidR="00402EDB" w:rsidRDefault="00402EDB" w:rsidP="002A6677">
            <w:pPr>
              <w:spacing w:line="360" w:lineRule="auto"/>
              <w:rPr>
                <w:rFonts w:ascii="Arial" w:hAnsi="Arial" w:cs="Arial"/>
                <w:sz w:val="22"/>
                <w:szCs w:val="22"/>
              </w:rPr>
            </w:pPr>
          </w:p>
          <w:p w14:paraId="5AEA42B1" w14:textId="62E89E06" w:rsidR="00B721D3" w:rsidRDefault="00B721D3" w:rsidP="00B721D3">
            <w:pPr>
              <w:spacing w:line="360" w:lineRule="auto"/>
              <w:jc w:val="center"/>
              <w:rPr>
                <w:rFonts w:ascii="Arial" w:hAnsi="Arial" w:cs="Arial"/>
                <w:sz w:val="22"/>
                <w:szCs w:val="22"/>
              </w:rPr>
            </w:pPr>
            <w:r>
              <w:rPr>
                <w:noProof/>
              </w:rPr>
              <w:drawing>
                <wp:inline distT="0" distB="0" distL="0" distR="0" wp14:anchorId="110347D1" wp14:editId="45E6C52A">
                  <wp:extent cx="3686175" cy="2624137"/>
                  <wp:effectExtent l="0" t="0" r="9525" b="5080"/>
                  <wp:docPr id="7" name="Chart 7">
                    <a:extLst xmlns:a="http://schemas.openxmlformats.org/drawingml/2006/main">
                      <a:ext uri="{FF2B5EF4-FFF2-40B4-BE49-F238E27FC236}">
                        <a16:creationId xmlns:a16="http://schemas.microsoft.com/office/drawing/2014/main" id="{5929384B-7A2B-478E-85CD-3D550B6C150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6F9F0A4A" w14:textId="2F833855" w:rsidR="00402EDB" w:rsidRDefault="00402EDB" w:rsidP="00402EDB">
            <w:pPr>
              <w:spacing w:line="360" w:lineRule="auto"/>
              <w:jc w:val="center"/>
              <w:rPr>
                <w:rFonts w:ascii="Arial" w:hAnsi="Arial" w:cs="Arial"/>
                <w:i/>
                <w:iCs/>
                <w:sz w:val="22"/>
                <w:szCs w:val="22"/>
              </w:rPr>
            </w:pPr>
            <w:r w:rsidRPr="00402EDB">
              <w:rPr>
                <w:rFonts w:ascii="Arial" w:hAnsi="Arial" w:cs="Arial"/>
                <w:i/>
                <w:iCs/>
                <w:sz w:val="22"/>
                <w:szCs w:val="22"/>
              </w:rPr>
              <w:t>Figure 1.1</w:t>
            </w:r>
            <w:r>
              <w:rPr>
                <w:rFonts w:ascii="Arial" w:hAnsi="Arial" w:cs="Arial"/>
                <w:i/>
                <w:iCs/>
                <w:sz w:val="22"/>
                <w:szCs w:val="22"/>
              </w:rPr>
              <w:t>.1</w:t>
            </w:r>
            <w:r w:rsidR="0068074E">
              <w:rPr>
                <w:rFonts w:ascii="Arial" w:hAnsi="Arial" w:cs="Arial"/>
                <w:i/>
                <w:iCs/>
                <w:sz w:val="22"/>
                <w:szCs w:val="22"/>
              </w:rPr>
              <w:t xml:space="preserve"> – A Bar Chart to show </w:t>
            </w:r>
            <w:r w:rsidR="001D2F39">
              <w:rPr>
                <w:rFonts w:ascii="Arial" w:hAnsi="Arial" w:cs="Arial"/>
                <w:i/>
                <w:iCs/>
                <w:sz w:val="22"/>
                <w:szCs w:val="22"/>
              </w:rPr>
              <w:t>how many children the parents/guardians have at the club.</w:t>
            </w:r>
          </w:p>
          <w:p w14:paraId="2BDB1D7A" w14:textId="69DE5B52" w:rsidR="00402EDB" w:rsidRDefault="00402EDB" w:rsidP="00402EDB">
            <w:pPr>
              <w:spacing w:line="360" w:lineRule="auto"/>
              <w:jc w:val="center"/>
              <w:rPr>
                <w:rFonts w:ascii="Arial" w:hAnsi="Arial" w:cs="Arial"/>
                <w:i/>
                <w:iCs/>
                <w:sz w:val="22"/>
                <w:szCs w:val="22"/>
              </w:rPr>
            </w:pPr>
          </w:p>
          <w:p w14:paraId="12623E66" w14:textId="53E3E9D9" w:rsidR="00DB02F7" w:rsidRDefault="00DB02F7" w:rsidP="00402EDB">
            <w:pPr>
              <w:spacing w:line="360" w:lineRule="auto"/>
              <w:jc w:val="center"/>
              <w:rPr>
                <w:rFonts w:ascii="Arial" w:hAnsi="Arial" w:cs="Arial"/>
                <w:i/>
                <w:iCs/>
                <w:sz w:val="22"/>
                <w:szCs w:val="22"/>
              </w:rPr>
            </w:pPr>
          </w:p>
          <w:p w14:paraId="698F1188" w14:textId="7A919669" w:rsidR="00DB02F7" w:rsidRDefault="00DB02F7" w:rsidP="00402EDB">
            <w:pPr>
              <w:spacing w:line="360" w:lineRule="auto"/>
              <w:jc w:val="center"/>
              <w:rPr>
                <w:rFonts w:ascii="Arial" w:hAnsi="Arial" w:cs="Arial"/>
                <w:i/>
                <w:iCs/>
                <w:sz w:val="22"/>
                <w:szCs w:val="22"/>
              </w:rPr>
            </w:pPr>
          </w:p>
          <w:p w14:paraId="69152A42" w14:textId="2AB80D73" w:rsidR="00402EDB" w:rsidRDefault="00402EDB" w:rsidP="00052E36">
            <w:pPr>
              <w:tabs>
                <w:tab w:val="left" w:pos="450"/>
              </w:tabs>
              <w:spacing w:line="360" w:lineRule="auto"/>
              <w:rPr>
                <w:rFonts w:ascii="Arial" w:hAnsi="Arial" w:cs="Arial"/>
                <w:i/>
                <w:iCs/>
                <w:sz w:val="22"/>
                <w:szCs w:val="22"/>
              </w:rPr>
            </w:pPr>
          </w:p>
          <w:p w14:paraId="7C251B91" w14:textId="237A5EBA" w:rsidR="00BE66EB" w:rsidRPr="00FD14D9" w:rsidRDefault="00BE66EB" w:rsidP="00BE66EB">
            <w:pPr>
              <w:spacing w:line="360" w:lineRule="auto"/>
              <w:rPr>
                <w:rFonts w:ascii="Arial" w:hAnsi="Arial" w:cs="Arial"/>
                <w:b/>
                <w:bCs/>
                <w:u w:val="single"/>
              </w:rPr>
            </w:pPr>
            <w:r w:rsidRPr="00FD14D9">
              <w:rPr>
                <w:rFonts w:ascii="Arial" w:hAnsi="Arial" w:cs="Arial"/>
                <w:b/>
                <w:bCs/>
                <w:u w:val="single"/>
              </w:rPr>
              <w:lastRenderedPageBreak/>
              <w:t>Question 2</w:t>
            </w:r>
          </w:p>
          <w:p w14:paraId="3D3064BE" w14:textId="505FFDE1" w:rsidR="00BE66EB" w:rsidRDefault="00BE66EB" w:rsidP="00283ECB">
            <w:pPr>
              <w:spacing w:line="360" w:lineRule="auto"/>
              <w:jc w:val="both"/>
              <w:rPr>
                <w:rFonts w:ascii="Arial" w:hAnsi="Arial" w:cs="Arial"/>
                <w:sz w:val="22"/>
                <w:szCs w:val="22"/>
              </w:rPr>
            </w:pPr>
            <w:r w:rsidRPr="00FD14D9">
              <w:rPr>
                <w:rFonts w:ascii="Arial" w:hAnsi="Arial" w:cs="Arial"/>
              </w:rPr>
              <w:t xml:space="preserve">What types of disabilities do the children have are shown in their corresponding categories and each of the categories come with a variety of barriers which are overcome by the club. </w:t>
            </w:r>
            <w:r w:rsidRPr="00FD14D9">
              <w:rPr>
                <w:rFonts w:ascii="Arial" w:hAnsi="Arial" w:cs="Arial"/>
                <w:i/>
                <w:iCs/>
              </w:rPr>
              <w:t xml:space="preserve">Figure 1.1.2 </w:t>
            </w:r>
            <w:r w:rsidRPr="00FD14D9">
              <w:rPr>
                <w:rFonts w:ascii="Arial" w:hAnsi="Arial" w:cs="Arial"/>
              </w:rPr>
              <w:t>shows the different categories of the children at the club.</w:t>
            </w:r>
            <w:r w:rsidR="0068074E" w:rsidRPr="00FD14D9">
              <w:rPr>
                <w:rFonts w:ascii="Arial" w:hAnsi="Arial" w:cs="Arial"/>
              </w:rPr>
              <w:t xml:space="preserve"> </w:t>
            </w:r>
            <w:r w:rsidR="007E172E" w:rsidRPr="00FD14D9">
              <w:rPr>
                <w:rFonts w:ascii="Arial" w:hAnsi="Arial" w:cs="Arial"/>
              </w:rPr>
              <w:t>Many of</w:t>
            </w:r>
            <w:r w:rsidR="0068074E" w:rsidRPr="00FD14D9">
              <w:rPr>
                <w:rFonts w:ascii="Arial" w:hAnsi="Arial" w:cs="Arial"/>
              </w:rPr>
              <w:t xml:space="preserve"> the participants have both learning and sensory disabilities</w:t>
            </w:r>
            <w:r w:rsidR="00FD14D9" w:rsidRPr="00FD14D9">
              <w:rPr>
                <w:rFonts w:ascii="Arial" w:hAnsi="Arial" w:cs="Arial"/>
              </w:rPr>
              <w:t>.</w:t>
            </w:r>
          </w:p>
          <w:p w14:paraId="55CAED53" w14:textId="45F0B8F9" w:rsidR="00BE66EB" w:rsidRDefault="00BE66EB" w:rsidP="00BE66EB">
            <w:pPr>
              <w:spacing w:line="360" w:lineRule="auto"/>
              <w:rPr>
                <w:rFonts w:ascii="Arial" w:hAnsi="Arial" w:cs="Arial"/>
                <w:sz w:val="22"/>
                <w:szCs w:val="22"/>
              </w:rPr>
            </w:pPr>
          </w:p>
          <w:p w14:paraId="3EF50585" w14:textId="17D42335" w:rsidR="00B721D3" w:rsidRDefault="00B721D3" w:rsidP="00B721D3">
            <w:pPr>
              <w:spacing w:line="360" w:lineRule="auto"/>
              <w:jc w:val="center"/>
              <w:rPr>
                <w:rFonts w:ascii="Arial" w:hAnsi="Arial" w:cs="Arial"/>
                <w:sz w:val="22"/>
                <w:szCs w:val="22"/>
              </w:rPr>
            </w:pPr>
            <w:r>
              <w:rPr>
                <w:noProof/>
              </w:rPr>
              <w:drawing>
                <wp:inline distT="0" distB="0" distL="0" distR="0" wp14:anchorId="40575AC2" wp14:editId="72418849">
                  <wp:extent cx="3586162" cy="2509838"/>
                  <wp:effectExtent l="0" t="0" r="14605" b="5080"/>
                  <wp:docPr id="24" name="Chart 24">
                    <a:extLst xmlns:a="http://schemas.openxmlformats.org/drawingml/2006/main">
                      <a:ext uri="{FF2B5EF4-FFF2-40B4-BE49-F238E27FC236}">
                        <a16:creationId xmlns:a16="http://schemas.microsoft.com/office/drawing/2014/main" id="{2E63A920-7830-439D-B1F9-2E2941188CA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88A8DA6" w14:textId="5ACA1491" w:rsidR="00BE66EB" w:rsidRDefault="00BE66EB" w:rsidP="00BE66EB">
            <w:pPr>
              <w:spacing w:line="360" w:lineRule="auto"/>
              <w:jc w:val="center"/>
              <w:rPr>
                <w:rFonts w:ascii="Arial" w:hAnsi="Arial" w:cs="Arial"/>
                <w:i/>
                <w:iCs/>
                <w:sz w:val="22"/>
                <w:szCs w:val="22"/>
              </w:rPr>
            </w:pPr>
            <w:r>
              <w:rPr>
                <w:rFonts w:ascii="Arial" w:hAnsi="Arial" w:cs="Arial"/>
                <w:i/>
                <w:iCs/>
                <w:sz w:val="22"/>
                <w:szCs w:val="22"/>
              </w:rPr>
              <w:t>Figure 1.1.2</w:t>
            </w:r>
            <w:r w:rsidR="0068074E">
              <w:rPr>
                <w:rFonts w:ascii="Arial" w:hAnsi="Arial" w:cs="Arial"/>
                <w:i/>
                <w:iCs/>
                <w:sz w:val="22"/>
                <w:szCs w:val="22"/>
              </w:rPr>
              <w:t xml:space="preserve"> – A Bar Chart to show the different disabilities that the children at the club have</w:t>
            </w:r>
            <w:r w:rsidR="001D2F39">
              <w:rPr>
                <w:rFonts w:ascii="Arial" w:hAnsi="Arial" w:cs="Arial"/>
                <w:i/>
                <w:iCs/>
                <w:sz w:val="22"/>
                <w:szCs w:val="22"/>
              </w:rPr>
              <w:t>.</w:t>
            </w:r>
          </w:p>
          <w:p w14:paraId="24BA2027" w14:textId="1370462C" w:rsidR="00BE66EB" w:rsidRDefault="00BE66EB" w:rsidP="00BE66EB">
            <w:pPr>
              <w:spacing w:line="360" w:lineRule="auto"/>
              <w:jc w:val="center"/>
              <w:rPr>
                <w:rFonts w:ascii="Arial" w:hAnsi="Arial" w:cs="Arial"/>
                <w:i/>
                <w:iCs/>
                <w:sz w:val="22"/>
                <w:szCs w:val="22"/>
              </w:rPr>
            </w:pPr>
          </w:p>
          <w:p w14:paraId="5540BCD5" w14:textId="2F990FB8" w:rsidR="00BE66EB" w:rsidRDefault="00BE66EB" w:rsidP="00BE66EB">
            <w:pPr>
              <w:spacing w:line="360" w:lineRule="auto"/>
              <w:jc w:val="center"/>
              <w:rPr>
                <w:rFonts w:ascii="Arial" w:hAnsi="Arial" w:cs="Arial"/>
                <w:i/>
                <w:iCs/>
                <w:sz w:val="22"/>
                <w:szCs w:val="22"/>
              </w:rPr>
            </w:pPr>
          </w:p>
          <w:p w14:paraId="35A6308E" w14:textId="4B42A03D" w:rsidR="00BE66EB" w:rsidRPr="00B22D74" w:rsidRDefault="00BE66EB" w:rsidP="00283ECB">
            <w:pPr>
              <w:spacing w:line="360" w:lineRule="auto"/>
              <w:jc w:val="both"/>
              <w:rPr>
                <w:rFonts w:ascii="Arial" w:hAnsi="Arial" w:cs="Arial"/>
                <w:b/>
                <w:bCs/>
                <w:u w:val="single"/>
              </w:rPr>
            </w:pPr>
            <w:r w:rsidRPr="00B22D74">
              <w:rPr>
                <w:rFonts w:ascii="Arial" w:hAnsi="Arial" w:cs="Arial"/>
                <w:b/>
                <w:bCs/>
                <w:u w:val="single"/>
              </w:rPr>
              <w:t>Question 3</w:t>
            </w:r>
          </w:p>
          <w:p w14:paraId="560A25CA" w14:textId="2632F0B3" w:rsidR="00BE66EB" w:rsidRPr="00B22D74" w:rsidRDefault="00BE66EB" w:rsidP="00283ECB">
            <w:pPr>
              <w:spacing w:line="360" w:lineRule="auto"/>
              <w:jc w:val="both"/>
              <w:rPr>
                <w:rFonts w:ascii="Arial" w:hAnsi="Arial" w:cs="Arial"/>
                <w:i/>
                <w:iCs/>
              </w:rPr>
            </w:pPr>
            <w:r w:rsidRPr="00B22D74">
              <w:rPr>
                <w:rFonts w:ascii="Arial" w:hAnsi="Arial" w:cs="Arial"/>
              </w:rPr>
              <w:t xml:space="preserve">This question asks of the accessibility of the club and </w:t>
            </w:r>
            <w:r w:rsidR="0068074E" w:rsidRPr="00B22D74">
              <w:rPr>
                <w:rFonts w:ascii="Arial" w:hAnsi="Arial" w:cs="Arial"/>
              </w:rPr>
              <w:t>all</w:t>
            </w:r>
            <w:r w:rsidRPr="00B22D74">
              <w:rPr>
                <w:rFonts w:ascii="Arial" w:hAnsi="Arial" w:cs="Arial"/>
              </w:rPr>
              <w:t xml:space="preserve"> the parents/guardians answered that the club’s choice of venue was very accessible for everybody to use and can be shown in </w:t>
            </w:r>
            <w:r w:rsidRPr="00B22D74">
              <w:rPr>
                <w:rFonts w:ascii="Arial" w:hAnsi="Arial" w:cs="Arial"/>
                <w:i/>
                <w:iCs/>
              </w:rPr>
              <w:t>Figure 1.1.3.</w:t>
            </w:r>
          </w:p>
          <w:p w14:paraId="22591795" w14:textId="52F6E675" w:rsidR="00BE66EB" w:rsidRDefault="00BE66EB" w:rsidP="002A6677">
            <w:pPr>
              <w:spacing w:line="360" w:lineRule="auto"/>
              <w:rPr>
                <w:rFonts w:ascii="Arial" w:hAnsi="Arial" w:cs="Arial"/>
                <w:i/>
                <w:iCs/>
                <w:sz w:val="22"/>
                <w:szCs w:val="22"/>
              </w:rPr>
            </w:pPr>
          </w:p>
          <w:p w14:paraId="64F3E540" w14:textId="061FD35A" w:rsidR="00B721D3" w:rsidRDefault="00B721D3" w:rsidP="00B721D3">
            <w:pPr>
              <w:spacing w:line="360" w:lineRule="auto"/>
              <w:jc w:val="center"/>
              <w:rPr>
                <w:rFonts w:ascii="Arial" w:hAnsi="Arial" w:cs="Arial"/>
                <w:i/>
                <w:iCs/>
                <w:sz w:val="22"/>
                <w:szCs w:val="22"/>
              </w:rPr>
            </w:pPr>
            <w:r>
              <w:rPr>
                <w:noProof/>
              </w:rPr>
              <w:drawing>
                <wp:inline distT="0" distB="0" distL="0" distR="0" wp14:anchorId="0DFBD766" wp14:editId="4A640152">
                  <wp:extent cx="3676650" cy="2238375"/>
                  <wp:effectExtent l="0" t="0" r="0" b="9525"/>
                  <wp:docPr id="25" name="Chart 25">
                    <a:extLst xmlns:a="http://schemas.openxmlformats.org/drawingml/2006/main">
                      <a:ext uri="{FF2B5EF4-FFF2-40B4-BE49-F238E27FC236}">
                        <a16:creationId xmlns:a16="http://schemas.microsoft.com/office/drawing/2014/main" id="{4BDA76FD-C516-4F51-9184-CBCC6149AAA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1A20A824" w14:textId="5737DFD7" w:rsidR="00BE66EB" w:rsidRDefault="00BE66EB" w:rsidP="00B03951">
            <w:pPr>
              <w:spacing w:line="360" w:lineRule="auto"/>
              <w:jc w:val="center"/>
              <w:rPr>
                <w:rFonts w:ascii="Arial" w:hAnsi="Arial" w:cs="Arial"/>
                <w:i/>
                <w:iCs/>
                <w:sz w:val="22"/>
                <w:szCs w:val="22"/>
              </w:rPr>
            </w:pPr>
            <w:r>
              <w:rPr>
                <w:rFonts w:ascii="Arial" w:hAnsi="Arial" w:cs="Arial"/>
                <w:i/>
                <w:iCs/>
                <w:sz w:val="22"/>
                <w:szCs w:val="22"/>
              </w:rPr>
              <w:t>Figure 1.1.3</w:t>
            </w:r>
            <w:r w:rsidR="00B721D3">
              <w:rPr>
                <w:rFonts w:ascii="Arial" w:hAnsi="Arial" w:cs="Arial"/>
                <w:i/>
                <w:iCs/>
                <w:sz w:val="22"/>
                <w:szCs w:val="22"/>
              </w:rPr>
              <w:t>- A Bar Chart to show how accessible the parents/guardians think the club’s venue is.</w:t>
            </w:r>
          </w:p>
          <w:p w14:paraId="5DB11CC9" w14:textId="3698718D" w:rsidR="00BE66EB" w:rsidRPr="00B22D74" w:rsidRDefault="00BE66EB" w:rsidP="00BE66EB">
            <w:pPr>
              <w:spacing w:line="360" w:lineRule="auto"/>
              <w:rPr>
                <w:rFonts w:ascii="Arial" w:hAnsi="Arial" w:cs="Arial"/>
                <w:b/>
                <w:bCs/>
                <w:u w:val="single"/>
              </w:rPr>
            </w:pPr>
            <w:r w:rsidRPr="00B22D74">
              <w:rPr>
                <w:rFonts w:ascii="Arial" w:hAnsi="Arial" w:cs="Arial"/>
                <w:b/>
                <w:bCs/>
                <w:u w:val="single"/>
              </w:rPr>
              <w:lastRenderedPageBreak/>
              <w:t>Question 4</w:t>
            </w:r>
          </w:p>
          <w:p w14:paraId="109CF849" w14:textId="1593298D" w:rsidR="00BE66EB" w:rsidRPr="00B03951" w:rsidRDefault="00BE66EB" w:rsidP="00283ECB">
            <w:pPr>
              <w:spacing w:line="360" w:lineRule="auto"/>
              <w:jc w:val="both"/>
              <w:rPr>
                <w:rFonts w:ascii="Arial" w:hAnsi="Arial" w:cs="Arial"/>
                <w:i/>
                <w:iCs/>
              </w:rPr>
            </w:pPr>
            <w:r w:rsidRPr="00B22D74">
              <w:rPr>
                <w:rFonts w:ascii="Arial" w:hAnsi="Arial" w:cs="Arial"/>
              </w:rPr>
              <w:t xml:space="preserve">The questionnaires then asked the parents what they thought of the varieties of physical activities and sports that their children do at the club and the results can be seen in </w:t>
            </w:r>
            <w:r w:rsidRPr="00B22D74">
              <w:rPr>
                <w:rFonts w:ascii="Arial" w:hAnsi="Arial" w:cs="Arial"/>
                <w:i/>
                <w:iCs/>
              </w:rPr>
              <w:t>Figure 1.1.4.</w:t>
            </w:r>
          </w:p>
          <w:p w14:paraId="61CDAC08" w14:textId="21A33C7A" w:rsidR="00B82EEA" w:rsidRDefault="00B82EEA" w:rsidP="00B82EEA">
            <w:pPr>
              <w:spacing w:line="360" w:lineRule="auto"/>
              <w:jc w:val="center"/>
              <w:rPr>
                <w:rFonts w:ascii="Arial" w:hAnsi="Arial" w:cs="Arial"/>
                <w:i/>
                <w:iCs/>
                <w:sz w:val="22"/>
                <w:szCs w:val="22"/>
              </w:rPr>
            </w:pPr>
            <w:r>
              <w:rPr>
                <w:noProof/>
              </w:rPr>
              <w:drawing>
                <wp:inline distT="0" distB="0" distL="0" distR="0" wp14:anchorId="0E53E0D3" wp14:editId="6C3EA70D">
                  <wp:extent cx="4090987" cy="2409825"/>
                  <wp:effectExtent l="0" t="0" r="5080" b="9525"/>
                  <wp:docPr id="28" name="Chart 28">
                    <a:extLst xmlns:a="http://schemas.openxmlformats.org/drawingml/2006/main">
                      <a:ext uri="{FF2B5EF4-FFF2-40B4-BE49-F238E27FC236}">
                        <a16:creationId xmlns:a16="http://schemas.microsoft.com/office/drawing/2014/main" id="{308F6249-8962-4F57-95D9-4980EEE9C0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6B7195E2" w14:textId="253CD0C3" w:rsidR="00BE66EB" w:rsidRDefault="00BE66EB" w:rsidP="00BE66EB">
            <w:pPr>
              <w:spacing w:line="360" w:lineRule="auto"/>
              <w:jc w:val="center"/>
              <w:rPr>
                <w:rFonts w:ascii="Arial" w:hAnsi="Arial" w:cs="Arial"/>
                <w:i/>
                <w:iCs/>
                <w:sz w:val="22"/>
                <w:szCs w:val="22"/>
              </w:rPr>
            </w:pPr>
            <w:r>
              <w:rPr>
                <w:rFonts w:ascii="Arial" w:hAnsi="Arial" w:cs="Arial"/>
                <w:i/>
                <w:iCs/>
                <w:sz w:val="22"/>
                <w:szCs w:val="22"/>
              </w:rPr>
              <w:t>Figure 1.1.</w:t>
            </w:r>
            <w:r w:rsidR="00B82EEA">
              <w:rPr>
                <w:rFonts w:ascii="Arial" w:hAnsi="Arial" w:cs="Arial"/>
                <w:i/>
                <w:iCs/>
                <w:sz w:val="22"/>
                <w:szCs w:val="22"/>
              </w:rPr>
              <w:t>4 – A Bar Chart to show the variety of activities at the club.</w:t>
            </w:r>
          </w:p>
          <w:p w14:paraId="2C76755C" w14:textId="57812263" w:rsidR="00BE66EB" w:rsidRDefault="00BE66EB" w:rsidP="00BE66EB">
            <w:pPr>
              <w:spacing w:line="360" w:lineRule="auto"/>
              <w:jc w:val="center"/>
              <w:rPr>
                <w:rFonts w:ascii="Arial" w:hAnsi="Arial" w:cs="Arial"/>
                <w:i/>
                <w:iCs/>
                <w:sz w:val="22"/>
                <w:szCs w:val="22"/>
              </w:rPr>
            </w:pPr>
          </w:p>
          <w:p w14:paraId="24CC73D7" w14:textId="61EBBAC7" w:rsidR="00BE66EB" w:rsidRPr="00B22D74" w:rsidRDefault="00BE66EB" w:rsidP="00BE66EB">
            <w:pPr>
              <w:spacing w:line="360" w:lineRule="auto"/>
              <w:rPr>
                <w:rFonts w:ascii="Arial" w:hAnsi="Arial" w:cs="Arial"/>
                <w:b/>
                <w:bCs/>
                <w:u w:val="single"/>
              </w:rPr>
            </w:pPr>
            <w:r w:rsidRPr="00B22D74">
              <w:rPr>
                <w:rFonts w:ascii="Arial" w:hAnsi="Arial" w:cs="Arial"/>
                <w:b/>
                <w:bCs/>
                <w:u w:val="single"/>
              </w:rPr>
              <w:t>Question 5</w:t>
            </w:r>
          </w:p>
          <w:p w14:paraId="2B695510" w14:textId="13D8F234" w:rsidR="00BE66EB" w:rsidRPr="00B22D74" w:rsidRDefault="00BE66EB" w:rsidP="00283ECB">
            <w:pPr>
              <w:spacing w:line="360" w:lineRule="auto"/>
              <w:jc w:val="both"/>
              <w:rPr>
                <w:rFonts w:ascii="Arial" w:hAnsi="Arial" w:cs="Arial"/>
              </w:rPr>
            </w:pPr>
            <w:r w:rsidRPr="00B22D74">
              <w:rPr>
                <w:rFonts w:ascii="Arial" w:hAnsi="Arial" w:cs="Arial"/>
                <w:i/>
                <w:iCs/>
              </w:rPr>
              <w:t xml:space="preserve">Figure 1.1.5 </w:t>
            </w:r>
            <w:r w:rsidRPr="00B22D74">
              <w:rPr>
                <w:rFonts w:ascii="Arial" w:hAnsi="Arial" w:cs="Arial"/>
              </w:rPr>
              <w:t xml:space="preserve">shows that 100% of the parents/guardians of the children at the club said </w:t>
            </w:r>
            <w:r w:rsidR="003A220C" w:rsidRPr="00B22D74">
              <w:rPr>
                <w:rFonts w:ascii="Arial" w:hAnsi="Arial" w:cs="Arial"/>
              </w:rPr>
              <w:t>that they take their children to clubs other than the Festival of Sport Club</w:t>
            </w:r>
            <w:r w:rsidR="00033F32">
              <w:rPr>
                <w:rFonts w:ascii="Arial" w:hAnsi="Arial" w:cs="Arial"/>
              </w:rPr>
              <w:t>.</w:t>
            </w:r>
            <w:r w:rsidR="003A220C" w:rsidRPr="00B22D74">
              <w:rPr>
                <w:rFonts w:ascii="Arial" w:hAnsi="Arial" w:cs="Arial"/>
              </w:rPr>
              <w:t xml:space="preserve"> </w:t>
            </w:r>
            <w:r w:rsidR="00033F32">
              <w:rPr>
                <w:rFonts w:ascii="Arial" w:hAnsi="Arial" w:cs="Arial"/>
              </w:rPr>
              <w:t>This</w:t>
            </w:r>
            <w:r w:rsidR="003A220C" w:rsidRPr="00B22D74">
              <w:rPr>
                <w:rFonts w:ascii="Arial" w:hAnsi="Arial" w:cs="Arial"/>
              </w:rPr>
              <w:t xml:space="preserve"> means that the children are getting an even wider variety of sports and physical activities which should help develop a better understanding of physical literacy as they are learning different movements that they will use in everyday life and if they decide to go into a sport professionally.</w:t>
            </w:r>
          </w:p>
          <w:p w14:paraId="09D885D5" w14:textId="29218768" w:rsidR="003A220C" w:rsidRDefault="003A220C" w:rsidP="00BE66EB">
            <w:pPr>
              <w:spacing w:line="360" w:lineRule="auto"/>
              <w:rPr>
                <w:rFonts w:ascii="Arial" w:hAnsi="Arial" w:cs="Arial"/>
                <w:sz w:val="22"/>
                <w:szCs w:val="22"/>
              </w:rPr>
            </w:pPr>
          </w:p>
          <w:p w14:paraId="06546DF6" w14:textId="391BEA45" w:rsidR="00B82EEA" w:rsidRPr="00EB5D31" w:rsidRDefault="00B82EEA" w:rsidP="00B82EEA">
            <w:pPr>
              <w:spacing w:line="360" w:lineRule="auto"/>
              <w:jc w:val="center"/>
              <w:rPr>
                <w:rFonts w:ascii="Arial" w:hAnsi="Arial" w:cs="Arial"/>
                <w:sz w:val="22"/>
                <w:szCs w:val="22"/>
              </w:rPr>
            </w:pPr>
            <w:r>
              <w:rPr>
                <w:noProof/>
              </w:rPr>
              <w:drawing>
                <wp:inline distT="0" distB="0" distL="0" distR="0" wp14:anchorId="7EF73C91" wp14:editId="6B2D453E">
                  <wp:extent cx="3714750" cy="2381250"/>
                  <wp:effectExtent l="0" t="0" r="0" b="0"/>
                  <wp:docPr id="194" name="Chart 194">
                    <a:extLst xmlns:a="http://schemas.openxmlformats.org/drawingml/2006/main">
                      <a:ext uri="{FF2B5EF4-FFF2-40B4-BE49-F238E27FC236}">
                        <a16:creationId xmlns:a16="http://schemas.microsoft.com/office/drawing/2014/main" id="{F6917F5E-536E-4EEA-8A1A-4EBA377829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6C139EB1" w14:textId="28A21B74" w:rsidR="003A220C" w:rsidRPr="00EB5D31" w:rsidRDefault="003A220C" w:rsidP="002A3D61">
            <w:pPr>
              <w:spacing w:line="360" w:lineRule="auto"/>
              <w:jc w:val="center"/>
              <w:rPr>
                <w:rFonts w:ascii="Arial" w:hAnsi="Arial" w:cs="Arial"/>
                <w:i/>
                <w:iCs/>
                <w:sz w:val="22"/>
                <w:szCs w:val="22"/>
              </w:rPr>
            </w:pPr>
            <w:r w:rsidRPr="00EB5D31">
              <w:rPr>
                <w:rFonts w:ascii="Arial" w:hAnsi="Arial" w:cs="Arial"/>
                <w:i/>
                <w:iCs/>
                <w:sz w:val="22"/>
                <w:szCs w:val="22"/>
              </w:rPr>
              <w:t>Figure 1.1.</w:t>
            </w:r>
            <w:r w:rsidR="00EB5D31">
              <w:rPr>
                <w:rFonts w:ascii="Arial" w:hAnsi="Arial" w:cs="Arial"/>
                <w:i/>
                <w:iCs/>
                <w:sz w:val="22"/>
                <w:szCs w:val="22"/>
              </w:rPr>
              <w:t>5</w:t>
            </w:r>
            <w:r w:rsidR="00B82EEA">
              <w:rPr>
                <w:rFonts w:ascii="Arial" w:hAnsi="Arial" w:cs="Arial"/>
                <w:i/>
                <w:iCs/>
                <w:sz w:val="22"/>
                <w:szCs w:val="22"/>
              </w:rPr>
              <w:t xml:space="preserve"> – A Pie Chart to show the % of children who attend another club in addition to the Festival of Sport Club.</w:t>
            </w:r>
          </w:p>
          <w:p w14:paraId="49D0526A" w14:textId="1C8FC4B8" w:rsidR="00FB03C0" w:rsidRPr="00B22D74" w:rsidRDefault="00FB03C0" w:rsidP="00FB03C0">
            <w:pPr>
              <w:spacing w:line="360" w:lineRule="auto"/>
              <w:rPr>
                <w:rFonts w:ascii="Arial" w:hAnsi="Arial" w:cs="Arial"/>
                <w:b/>
                <w:bCs/>
                <w:u w:val="single"/>
              </w:rPr>
            </w:pPr>
            <w:r w:rsidRPr="00B22D74">
              <w:rPr>
                <w:rFonts w:ascii="Arial" w:hAnsi="Arial" w:cs="Arial"/>
                <w:b/>
                <w:bCs/>
                <w:u w:val="single"/>
              </w:rPr>
              <w:lastRenderedPageBreak/>
              <w:t>Question 6</w:t>
            </w:r>
          </w:p>
          <w:p w14:paraId="0012050E" w14:textId="59A35E37" w:rsidR="005365BD" w:rsidRDefault="00FB03C0" w:rsidP="00283ECB">
            <w:pPr>
              <w:spacing w:line="360" w:lineRule="auto"/>
              <w:jc w:val="both"/>
              <w:rPr>
                <w:rFonts w:ascii="Arial" w:hAnsi="Arial" w:cs="Arial"/>
                <w:sz w:val="22"/>
                <w:szCs w:val="22"/>
              </w:rPr>
            </w:pPr>
            <w:r w:rsidRPr="00B22D74">
              <w:rPr>
                <w:rFonts w:ascii="Arial" w:hAnsi="Arial" w:cs="Arial"/>
              </w:rPr>
              <w:t xml:space="preserve">When asking the parents if the clubs that they take their children to </w:t>
            </w:r>
            <w:r w:rsidR="00EB5D31" w:rsidRPr="00B22D74">
              <w:rPr>
                <w:rFonts w:ascii="Arial" w:hAnsi="Arial" w:cs="Arial"/>
              </w:rPr>
              <w:t xml:space="preserve">are inclusive, all of them answered ‘Yes’, that the clubs were all inclusive for their children. </w:t>
            </w:r>
            <w:r w:rsidR="00EB5D31" w:rsidRPr="00B22D74">
              <w:rPr>
                <w:rFonts w:ascii="Arial" w:hAnsi="Arial" w:cs="Arial"/>
                <w:i/>
                <w:iCs/>
              </w:rPr>
              <w:t>Figure 1.1.6</w:t>
            </w:r>
            <w:r w:rsidR="00EB5D31" w:rsidRPr="00B22D74">
              <w:rPr>
                <w:rFonts w:ascii="Arial" w:hAnsi="Arial" w:cs="Arial"/>
              </w:rPr>
              <w:t xml:space="preserve"> demonstrates the 100% answer for this.</w:t>
            </w:r>
          </w:p>
          <w:p w14:paraId="273DE95F" w14:textId="25591A6D" w:rsidR="00B82EEA" w:rsidRDefault="00B82EEA" w:rsidP="00B82EEA">
            <w:pPr>
              <w:spacing w:line="360" w:lineRule="auto"/>
              <w:jc w:val="center"/>
              <w:rPr>
                <w:rFonts w:ascii="Arial" w:hAnsi="Arial" w:cs="Arial"/>
                <w:sz w:val="22"/>
                <w:szCs w:val="22"/>
              </w:rPr>
            </w:pPr>
            <w:r>
              <w:rPr>
                <w:noProof/>
              </w:rPr>
              <w:drawing>
                <wp:inline distT="0" distB="0" distL="0" distR="0" wp14:anchorId="665787A9" wp14:editId="42C65967">
                  <wp:extent cx="4143375" cy="2362200"/>
                  <wp:effectExtent l="0" t="0" r="9525" b="0"/>
                  <wp:docPr id="195" name="Chart 195">
                    <a:extLst xmlns:a="http://schemas.openxmlformats.org/drawingml/2006/main">
                      <a:ext uri="{FF2B5EF4-FFF2-40B4-BE49-F238E27FC236}">
                        <a16:creationId xmlns:a16="http://schemas.microsoft.com/office/drawing/2014/main" id="{2286873B-63A5-4D75-84FC-077510DFD3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5FB0CC05" w14:textId="50C4A1E3" w:rsidR="00FB03C0" w:rsidRDefault="005365BD" w:rsidP="005365BD">
            <w:pPr>
              <w:spacing w:line="360" w:lineRule="auto"/>
              <w:jc w:val="center"/>
              <w:rPr>
                <w:rFonts w:ascii="Arial" w:hAnsi="Arial" w:cs="Arial"/>
                <w:i/>
                <w:iCs/>
                <w:sz w:val="22"/>
                <w:szCs w:val="22"/>
              </w:rPr>
            </w:pPr>
            <w:r w:rsidRPr="005365BD">
              <w:rPr>
                <w:rFonts w:ascii="Arial" w:hAnsi="Arial" w:cs="Arial"/>
                <w:i/>
                <w:iCs/>
                <w:sz w:val="22"/>
                <w:szCs w:val="22"/>
              </w:rPr>
              <w:t>Figure 1.1.6</w:t>
            </w:r>
            <w:r w:rsidR="00B82EEA">
              <w:rPr>
                <w:rFonts w:ascii="Arial" w:hAnsi="Arial" w:cs="Arial"/>
                <w:i/>
                <w:iCs/>
                <w:sz w:val="22"/>
                <w:szCs w:val="22"/>
              </w:rPr>
              <w:t xml:space="preserve"> – A Pie Chart to show the % of parents/guardians who said that the additional club their child/children goes to, are inclusive.</w:t>
            </w:r>
          </w:p>
          <w:p w14:paraId="42464BAD" w14:textId="1DD20371" w:rsidR="005365BD" w:rsidRDefault="005365BD" w:rsidP="005365BD">
            <w:pPr>
              <w:spacing w:line="360" w:lineRule="auto"/>
              <w:jc w:val="center"/>
              <w:rPr>
                <w:rFonts w:ascii="Arial" w:hAnsi="Arial" w:cs="Arial"/>
                <w:i/>
                <w:iCs/>
              </w:rPr>
            </w:pPr>
          </w:p>
          <w:p w14:paraId="1CDAC67E" w14:textId="0FFD8B58" w:rsidR="005365BD" w:rsidRDefault="005365BD" w:rsidP="005365BD">
            <w:pPr>
              <w:spacing w:line="360" w:lineRule="auto"/>
              <w:jc w:val="center"/>
              <w:rPr>
                <w:rFonts w:ascii="Arial" w:hAnsi="Arial" w:cs="Arial"/>
                <w:i/>
                <w:iCs/>
              </w:rPr>
            </w:pPr>
          </w:p>
          <w:p w14:paraId="0CD771F5" w14:textId="306AC130" w:rsidR="005365BD" w:rsidRPr="00B22D74" w:rsidRDefault="005365BD" w:rsidP="00283ECB">
            <w:pPr>
              <w:spacing w:line="360" w:lineRule="auto"/>
              <w:jc w:val="both"/>
              <w:rPr>
                <w:rFonts w:ascii="Arial" w:hAnsi="Arial" w:cs="Arial"/>
                <w:b/>
                <w:bCs/>
                <w:u w:val="single"/>
              </w:rPr>
            </w:pPr>
            <w:r w:rsidRPr="00B22D74">
              <w:rPr>
                <w:rFonts w:ascii="Arial" w:hAnsi="Arial" w:cs="Arial"/>
                <w:b/>
                <w:bCs/>
                <w:u w:val="single"/>
              </w:rPr>
              <w:t>Question 7</w:t>
            </w:r>
          </w:p>
          <w:p w14:paraId="0A820C1B" w14:textId="04C26456" w:rsidR="005365BD" w:rsidRPr="00B22D74" w:rsidRDefault="005365BD" w:rsidP="00283ECB">
            <w:pPr>
              <w:spacing w:line="360" w:lineRule="auto"/>
              <w:jc w:val="both"/>
              <w:rPr>
                <w:rFonts w:ascii="Arial" w:hAnsi="Arial" w:cs="Arial"/>
              </w:rPr>
            </w:pPr>
            <w:r w:rsidRPr="00B22D74">
              <w:rPr>
                <w:rFonts w:ascii="Arial" w:hAnsi="Arial" w:cs="Arial"/>
              </w:rPr>
              <w:t xml:space="preserve">Question 7 explains </w:t>
            </w:r>
            <w:r w:rsidR="00B82EEA" w:rsidRPr="00B22D74">
              <w:rPr>
                <w:rFonts w:ascii="Arial" w:hAnsi="Arial" w:cs="Arial"/>
              </w:rPr>
              <w:t xml:space="preserve">that there is only one person who has attained a barrier for taking their child/children to an additional club. </w:t>
            </w:r>
            <w:r w:rsidR="00B82EEA" w:rsidRPr="00B22D74">
              <w:rPr>
                <w:rFonts w:ascii="Arial" w:hAnsi="Arial" w:cs="Arial"/>
                <w:i/>
                <w:iCs/>
              </w:rPr>
              <w:t>Figure 1.1.</w:t>
            </w:r>
            <w:r w:rsidR="00CD433B" w:rsidRPr="00B22D74">
              <w:rPr>
                <w:rFonts w:ascii="Arial" w:hAnsi="Arial" w:cs="Arial"/>
                <w:i/>
                <w:iCs/>
              </w:rPr>
              <w:t xml:space="preserve">7 </w:t>
            </w:r>
            <w:r w:rsidR="00CD433B" w:rsidRPr="00B22D74">
              <w:rPr>
                <w:rFonts w:ascii="Arial" w:hAnsi="Arial" w:cs="Arial"/>
              </w:rPr>
              <w:t>shows that the rest answered that there are no other reasons for not taking their child/children to an additional club.</w:t>
            </w:r>
          </w:p>
          <w:p w14:paraId="2B2E92D1" w14:textId="228360C7" w:rsidR="009A3EA9" w:rsidRDefault="009A3EA9" w:rsidP="005365BD">
            <w:pPr>
              <w:spacing w:line="360" w:lineRule="auto"/>
              <w:rPr>
                <w:rFonts w:ascii="Arial" w:hAnsi="Arial" w:cs="Arial"/>
                <w:sz w:val="22"/>
                <w:szCs w:val="22"/>
              </w:rPr>
            </w:pPr>
          </w:p>
          <w:p w14:paraId="25246792" w14:textId="63313DC0" w:rsidR="00B82EEA" w:rsidRDefault="00B82EEA" w:rsidP="00B82EEA">
            <w:pPr>
              <w:spacing w:line="360" w:lineRule="auto"/>
              <w:jc w:val="center"/>
              <w:rPr>
                <w:rFonts w:ascii="Arial" w:hAnsi="Arial" w:cs="Arial"/>
                <w:sz w:val="22"/>
                <w:szCs w:val="22"/>
              </w:rPr>
            </w:pPr>
            <w:r>
              <w:rPr>
                <w:noProof/>
              </w:rPr>
              <w:drawing>
                <wp:inline distT="0" distB="0" distL="0" distR="0" wp14:anchorId="731ACA03" wp14:editId="65C4B811">
                  <wp:extent cx="4276725" cy="2543175"/>
                  <wp:effectExtent l="0" t="0" r="9525" b="9525"/>
                  <wp:docPr id="196" name="Chart 196">
                    <a:extLst xmlns:a="http://schemas.openxmlformats.org/drawingml/2006/main">
                      <a:ext uri="{FF2B5EF4-FFF2-40B4-BE49-F238E27FC236}">
                        <a16:creationId xmlns:a16="http://schemas.microsoft.com/office/drawing/2014/main" id="{493E21A7-4D47-4F42-AEC5-E7AED9D2E63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23D80BEB" w14:textId="2C5400F6" w:rsidR="009A3EA9" w:rsidRDefault="009A3EA9" w:rsidP="00B22D74">
            <w:pPr>
              <w:spacing w:line="360" w:lineRule="auto"/>
              <w:jc w:val="center"/>
              <w:rPr>
                <w:rFonts w:ascii="Arial" w:hAnsi="Arial" w:cs="Arial"/>
                <w:i/>
                <w:iCs/>
                <w:sz w:val="22"/>
                <w:szCs w:val="22"/>
              </w:rPr>
            </w:pPr>
            <w:r>
              <w:rPr>
                <w:rFonts w:ascii="Arial" w:hAnsi="Arial" w:cs="Arial"/>
                <w:i/>
                <w:iCs/>
                <w:sz w:val="22"/>
                <w:szCs w:val="22"/>
              </w:rPr>
              <w:t>Figure 1.1.7</w:t>
            </w:r>
            <w:r w:rsidR="00B82EEA">
              <w:rPr>
                <w:rFonts w:ascii="Arial" w:hAnsi="Arial" w:cs="Arial"/>
                <w:i/>
                <w:iCs/>
                <w:sz w:val="22"/>
                <w:szCs w:val="22"/>
              </w:rPr>
              <w:t xml:space="preserve"> – A Bar Chart to show the reasoning for not taking their child/children to another club.</w:t>
            </w:r>
          </w:p>
          <w:p w14:paraId="77831CC7" w14:textId="18C795B2" w:rsidR="009A3EA9" w:rsidRPr="00B22D74" w:rsidRDefault="009A3EA9" w:rsidP="005365BD">
            <w:pPr>
              <w:spacing w:line="360" w:lineRule="auto"/>
              <w:rPr>
                <w:rFonts w:ascii="Arial" w:hAnsi="Arial" w:cs="Arial"/>
                <w:b/>
                <w:bCs/>
                <w:u w:val="single"/>
              </w:rPr>
            </w:pPr>
            <w:r w:rsidRPr="00B22D74">
              <w:rPr>
                <w:rFonts w:ascii="Arial" w:hAnsi="Arial" w:cs="Arial"/>
                <w:b/>
                <w:bCs/>
                <w:u w:val="single"/>
              </w:rPr>
              <w:lastRenderedPageBreak/>
              <w:t>Question 8</w:t>
            </w:r>
          </w:p>
          <w:p w14:paraId="7C22E742" w14:textId="2EB15C92" w:rsidR="009A3EA9" w:rsidRPr="00B22D74" w:rsidRDefault="009A3EA9" w:rsidP="00283ECB">
            <w:pPr>
              <w:spacing w:line="360" w:lineRule="auto"/>
              <w:jc w:val="both"/>
              <w:rPr>
                <w:rFonts w:ascii="Arial" w:hAnsi="Arial" w:cs="Arial"/>
              </w:rPr>
            </w:pPr>
            <w:r w:rsidRPr="00B22D74">
              <w:rPr>
                <w:rFonts w:ascii="Arial" w:hAnsi="Arial" w:cs="Arial"/>
                <w:i/>
                <w:iCs/>
              </w:rPr>
              <w:t>Figure 1.1.8</w:t>
            </w:r>
            <w:r w:rsidRPr="00B22D74">
              <w:rPr>
                <w:rFonts w:ascii="Arial" w:hAnsi="Arial" w:cs="Arial"/>
              </w:rPr>
              <w:t xml:space="preserve"> shows th</w:t>
            </w:r>
            <w:r w:rsidR="00CD433B" w:rsidRPr="00B22D74">
              <w:rPr>
                <w:rFonts w:ascii="Arial" w:hAnsi="Arial" w:cs="Arial"/>
              </w:rPr>
              <w:t>e different benefits that the parents/guardians think that their children are having. This can be through their confidence and building a better social interaction aiding with the promotion of a good mental well-being, as well as the physical assets including the building of general fitness and becoming better at working within a team and with other peers at the club.</w:t>
            </w:r>
          </w:p>
          <w:p w14:paraId="6E2BAAFC" w14:textId="23ED9071" w:rsidR="009A3EA9" w:rsidRDefault="009A3EA9" w:rsidP="005365BD">
            <w:pPr>
              <w:spacing w:line="360" w:lineRule="auto"/>
              <w:rPr>
                <w:rFonts w:ascii="Arial" w:hAnsi="Arial" w:cs="Arial"/>
                <w:sz w:val="22"/>
                <w:szCs w:val="22"/>
              </w:rPr>
            </w:pPr>
          </w:p>
          <w:p w14:paraId="6BCB07F4" w14:textId="59B78EAC" w:rsidR="00B82EEA" w:rsidRDefault="00B82EEA" w:rsidP="00B82EEA">
            <w:pPr>
              <w:spacing w:line="360" w:lineRule="auto"/>
              <w:jc w:val="center"/>
              <w:rPr>
                <w:rFonts w:ascii="Arial" w:hAnsi="Arial" w:cs="Arial"/>
                <w:sz w:val="22"/>
                <w:szCs w:val="22"/>
              </w:rPr>
            </w:pPr>
            <w:r>
              <w:rPr>
                <w:noProof/>
              </w:rPr>
              <w:drawing>
                <wp:inline distT="0" distB="0" distL="0" distR="0" wp14:anchorId="71E95497" wp14:editId="378682F2">
                  <wp:extent cx="4305300" cy="2600325"/>
                  <wp:effectExtent l="0" t="0" r="0" b="9525"/>
                  <wp:docPr id="197" name="Chart 197">
                    <a:extLst xmlns:a="http://schemas.openxmlformats.org/drawingml/2006/main">
                      <a:ext uri="{FF2B5EF4-FFF2-40B4-BE49-F238E27FC236}">
                        <a16:creationId xmlns:a16="http://schemas.microsoft.com/office/drawing/2014/main" id="{D9199567-3959-4CDB-AF18-FA2E1ABE0DE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18A764E1" w14:textId="1CB716D1" w:rsidR="009A3EA9" w:rsidRDefault="009A3EA9" w:rsidP="009A3EA9">
            <w:pPr>
              <w:spacing w:line="360" w:lineRule="auto"/>
              <w:jc w:val="center"/>
              <w:rPr>
                <w:rFonts w:ascii="Arial" w:hAnsi="Arial" w:cs="Arial"/>
                <w:i/>
                <w:iCs/>
                <w:sz w:val="22"/>
                <w:szCs w:val="22"/>
              </w:rPr>
            </w:pPr>
            <w:r>
              <w:rPr>
                <w:rFonts w:ascii="Arial" w:hAnsi="Arial" w:cs="Arial"/>
                <w:i/>
                <w:iCs/>
                <w:sz w:val="22"/>
                <w:szCs w:val="22"/>
              </w:rPr>
              <w:t>Figure 1.1.8</w:t>
            </w:r>
            <w:r w:rsidR="00B82EEA">
              <w:rPr>
                <w:rFonts w:ascii="Arial" w:hAnsi="Arial" w:cs="Arial"/>
                <w:i/>
                <w:iCs/>
                <w:sz w:val="22"/>
                <w:szCs w:val="22"/>
              </w:rPr>
              <w:t xml:space="preserve"> – A Bar Chart to show the benefits the children have had from coming to the club, from the parents/guardian’s perspective</w:t>
            </w:r>
            <w:r w:rsidR="00CD433B">
              <w:rPr>
                <w:rFonts w:ascii="Arial" w:hAnsi="Arial" w:cs="Arial"/>
                <w:i/>
                <w:iCs/>
                <w:sz w:val="22"/>
                <w:szCs w:val="22"/>
              </w:rPr>
              <w:t>.</w:t>
            </w:r>
          </w:p>
          <w:p w14:paraId="2E144CE4" w14:textId="77777777" w:rsidR="00B82EEA" w:rsidRPr="009A3EA9" w:rsidRDefault="00B82EEA" w:rsidP="009A3EA9">
            <w:pPr>
              <w:spacing w:line="360" w:lineRule="auto"/>
              <w:jc w:val="center"/>
              <w:rPr>
                <w:rFonts w:ascii="Arial" w:hAnsi="Arial" w:cs="Arial"/>
                <w:i/>
                <w:iCs/>
                <w:sz w:val="22"/>
                <w:szCs w:val="22"/>
              </w:rPr>
            </w:pPr>
          </w:p>
          <w:p w14:paraId="3CE4C583" w14:textId="6B62441C" w:rsidR="009A3EA9" w:rsidRDefault="009A3EA9" w:rsidP="005365BD">
            <w:pPr>
              <w:spacing w:line="360" w:lineRule="auto"/>
              <w:rPr>
                <w:rFonts w:ascii="Arial" w:hAnsi="Arial" w:cs="Arial"/>
                <w:sz w:val="22"/>
                <w:szCs w:val="22"/>
              </w:rPr>
            </w:pPr>
          </w:p>
          <w:p w14:paraId="33DBE819" w14:textId="1663DFBA" w:rsidR="00B03951" w:rsidRDefault="00B03951" w:rsidP="005365BD">
            <w:pPr>
              <w:spacing w:line="360" w:lineRule="auto"/>
              <w:rPr>
                <w:rFonts w:ascii="Arial" w:hAnsi="Arial" w:cs="Arial"/>
                <w:sz w:val="22"/>
                <w:szCs w:val="22"/>
              </w:rPr>
            </w:pPr>
          </w:p>
          <w:p w14:paraId="108A917B" w14:textId="2EFBC3EC" w:rsidR="00B03951" w:rsidRDefault="00B03951" w:rsidP="005365BD">
            <w:pPr>
              <w:spacing w:line="360" w:lineRule="auto"/>
              <w:rPr>
                <w:rFonts w:ascii="Arial" w:hAnsi="Arial" w:cs="Arial"/>
                <w:sz w:val="22"/>
                <w:szCs w:val="22"/>
              </w:rPr>
            </w:pPr>
          </w:p>
          <w:p w14:paraId="0B97FCF8" w14:textId="60D06D77" w:rsidR="00B03951" w:rsidRDefault="00B03951" w:rsidP="005365BD">
            <w:pPr>
              <w:spacing w:line="360" w:lineRule="auto"/>
              <w:rPr>
                <w:rFonts w:ascii="Arial" w:hAnsi="Arial" w:cs="Arial"/>
                <w:sz w:val="22"/>
                <w:szCs w:val="22"/>
              </w:rPr>
            </w:pPr>
          </w:p>
          <w:p w14:paraId="370450FD" w14:textId="3BA3BCD2" w:rsidR="00B03951" w:rsidRDefault="00B03951" w:rsidP="005365BD">
            <w:pPr>
              <w:spacing w:line="360" w:lineRule="auto"/>
              <w:rPr>
                <w:rFonts w:ascii="Arial" w:hAnsi="Arial" w:cs="Arial"/>
                <w:sz w:val="22"/>
                <w:szCs w:val="22"/>
              </w:rPr>
            </w:pPr>
          </w:p>
          <w:p w14:paraId="138FA600" w14:textId="08DFFC16" w:rsidR="00B03951" w:rsidRDefault="00B03951" w:rsidP="005365BD">
            <w:pPr>
              <w:spacing w:line="360" w:lineRule="auto"/>
              <w:rPr>
                <w:rFonts w:ascii="Arial" w:hAnsi="Arial" w:cs="Arial"/>
                <w:sz w:val="22"/>
                <w:szCs w:val="22"/>
              </w:rPr>
            </w:pPr>
          </w:p>
          <w:p w14:paraId="13D6804E" w14:textId="2704FF89" w:rsidR="00B03951" w:rsidRDefault="00B03951" w:rsidP="005365BD">
            <w:pPr>
              <w:spacing w:line="360" w:lineRule="auto"/>
              <w:rPr>
                <w:rFonts w:ascii="Arial" w:hAnsi="Arial" w:cs="Arial"/>
                <w:sz w:val="22"/>
                <w:szCs w:val="22"/>
              </w:rPr>
            </w:pPr>
          </w:p>
          <w:p w14:paraId="05CC0463" w14:textId="7ED106BA" w:rsidR="00B03951" w:rsidRDefault="00B03951" w:rsidP="005365BD">
            <w:pPr>
              <w:spacing w:line="360" w:lineRule="auto"/>
              <w:rPr>
                <w:rFonts w:ascii="Arial" w:hAnsi="Arial" w:cs="Arial"/>
                <w:sz w:val="22"/>
                <w:szCs w:val="22"/>
              </w:rPr>
            </w:pPr>
          </w:p>
          <w:p w14:paraId="33FC19B0" w14:textId="69724230" w:rsidR="00B03951" w:rsidRDefault="00B03951" w:rsidP="005365BD">
            <w:pPr>
              <w:spacing w:line="360" w:lineRule="auto"/>
              <w:rPr>
                <w:rFonts w:ascii="Arial" w:hAnsi="Arial" w:cs="Arial"/>
                <w:sz w:val="22"/>
                <w:szCs w:val="22"/>
              </w:rPr>
            </w:pPr>
          </w:p>
          <w:p w14:paraId="5F620FB1" w14:textId="5000D47D" w:rsidR="00B03951" w:rsidRDefault="00B03951" w:rsidP="005365BD">
            <w:pPr>
              <w:spacing w:line="360" w:lineRule="auto"/>
              <w:rPr>
                <w:rFonts w:ascii="Arial" w:hAnsi="Arial" w:cs="Arial"/>
                <w:sz w:val="22"/>
                <w:szCs w:val="22"/>
              </w:rPr>
            </w:pPr>
          </w:p>
          <w:p w14:paraId="4AE49B6C" w14:textId="3F2B5A2C" w:rsidR="00B03951" w:rsidRDefault="00B03951" w:rsidP="005365BD">
            <w:pPr>
              <w:spacing w:line="360" w:lineRule="auto"/>
              <w:rPr>
                <w:rFonts w:ascii="Arial" w:hAnsi="Arial" w:cs="Arial"/>
                <w:sz w:val="22"/>
                <w:szCs w:val="22"/>
              </w:rPr>
            </w:pPr>
          </w:p>
          <w:p w14:paraId="7D2F1EF3" w14:textId="13C34FBC" w:rsidR="00B03951" w:rsidRDefault="00B03951" w:rsidP="005365BD">
            <w:pPr>
              <w:spacing w:line="360" w:lineRule="auto"/>
              <w:rPr>
                <w:rFonts w:ascii="Arial" w:hAnsi="Arial" w:cs="Arial"/>
                <w:sz w:val="22"/>
                <w:szCs w:val="22"/>
              </w:rPr>
            </w:pPr>
          </w:p>
          <w:p w14:paraId="46D691B9" w14:textId="30A1496A" w:rsidR="00B03951" w:rsidRDefault="00B03951" w:rsidP="005365BD">
            <w:pPr>
              <w:spacing w:line="360" w:lineRule="auto"/>
              <w:rPr>
                <w:rFonts w:ascii="Arial" w:hAnsi="Arial" w:cs="Arial"/>
                <w:sz w:val="22"/>
                <w:szCs w:val="22"/>
              </w:rPr>
            </w:pPr>
          </w:p>
          <w:p w14:paraId="368A2DDE" w14:textId="77777777" w:rsidR="00B03951" w:rsidRDefault="00B03951" w:rsidP="005365BD">
            <w:pPr>
              <w:spacing w:line="360" w:lineRule="auto"/>
              <w:rPr>
                <w:rFonts w:ascii="Arial" w:hAnsi="Arial" w:cs="Arial"/>
                <w:sz w:val="22"/>
                <w:szCs w:val="22"/>
              </w:rPr>
            </w:pPr>
          </w:p>
          <w:p w14:paraId="774FF43C" w14:textId="47607AAC" w:rsidR="009A3EA9" w:rsidRPr="00B22D74" w:rsidRDefault="009A3EA9" w:rsidP="005365BD">
            <w:pPr>
              <w:spacing w:line="360" w:lineRule="auto"/>
              <w:rPr>
                <w:rFonts w:ascii="Arial" w:hAnsi="Arial" w:cs="Arial"/>
                <w:b/>
                <w:bCs/>
                <w:u w:val="single"/>
              </w:rPr>
            </w:pPr>
            <w:r w:rsidRPr="00B22D74">
              <w:rPr>
                <w:rFonts w:ascii="Arial" w:hAnsi="Arial" w:cs="Arial"/>
                <w:b/>
                <w:bCs/>
                <w:u w:val="single"/>
              </w:rPr>
              <w:lastRenderedPageBreak/>
              <w:t>Question 9</w:t>
            </w:r>
          </w:p>
          <w:p w14:paraId="5B4F05E1" w14:textId="6FB03D45" w:rsidR="009A3EA9" w:rsidRDefault="009A3EA9" w:rsidP="00283ECB">
            <w:pPr>
              <w:spacing w:line="360" w:lineRule="auto"/>
              <w:jc w:val="both"/>
              <w:rPr>
                <w:rFonts w:ascii="Arial" w:hAnsi="Arial" w:cs="Arial"/>
              </w:rPr>
            </w:pPr>
            <w:r w:rsidRPr="00B22D74">
              <w:rPr>
                <w:rFonts w:ascii="Arial" w:hAnsi="Arial" w:cs="Arial"/>
              </w:rPr>
              <w:t xml:space="preserve">The questionnaire asks for </w:t>
            </w:r>
            <w:r w:rsidR="00E91355" w:rsidRPr="00B22D74">
              <w:rPr>
                <w:rFonts w:ascii="Arial" w:hAnsi="Arial" w:cs="Arial"/>
              </w:rPr>
              <w:t xml:space="preserve">the parents/guardians to </w:t>
            </w:r>
            <w:r w:rsidR="000D762C" w:rsidRPr="00B22D74">
              <w:rPr>
                <w:rFonts w:ascii="Arial" w:hAnsi="Arial" w:cs="Arial"/>
              </w:rPr>
              <w:t>explain</w:t>
            </w:r>
            <w:r w:rsidR="00E91355" w:rsidRPr="00B22D74">
              <w:rPr>
                <w:rFonts w:ascii="Arial" w:hAnsi="Arial" w:cs="Arial"/>
              </w:rPr>
              <w:t xml:space="preserve"> the benefits they have had themselves from taking their children to the club. This is because it is not just the children who can benefit from going to clubs,</w:t>
            </w:r>
            <w:r w:rsidR="00794F55">
              <w:rPr>
                <w:rFonts w:ascii="Arial" w:hAnsi="Arial" w:cs="Arial"/>
              </w:rPr>
              <w:t xml:space="preserve"> parents can too.</w:t>
            </w:r>
            <w:r w:rsidR="00E91355" w:rsidRPr="00B22D74">
              <w:rPr>
                <w:rFonts w:ascii="Arial" w:hAnsi="Arial" w:cs="Arial"/>
              </w:rPr>
              <w:t xml:space="preserve"> </w:t>
            </w:r>
          </w:p>
          <w:p w14:paraId="3984052E" w14:textId="77777777" w:rsidR="00B03951" w:rsidRPr="00B22D74" w:rsidRDefault="00B03951" w:rsidP="005365BD">
            <w:pPr>
              <w:spacing w:line="360" w:lineRule="auto"/>
              <w:rPr>
                <w:rFonts w:ascii="Arial" w:hAnsi="Arial" w:cs="Arial"/>
              </w:rPr>
            </w:pPr>
          </w:p>
          <w:p w14:paraId="27A35293" w14:textId="3FA39510" w:rsidR="00E91355" w:rsidRDefault="00E91355" w:rsidP="005365BD">
            <w:pPr>
              <w:spacing w:line="360" w:lineRule="auto"/>
              <w:rPr>
                <w:rFonts w:ascii="Arial" w:hAnsi="Arial" w:cs="Arial"/>
                <w:sz w:val="22"/>
                <w:szCs w:val="22"/>
              </w:rPr>
            </w:pPr>
          </w:p>
          <w:p w14:paraId="019A617B" w14:textId="4ADB6AA6" w:rsidR="00E91355" w:rsidRDefault="00E91355" w:rsidP="00E91355">
            <w:pPr>
              <w:spacing w:line="360" w:lineRule="auto"/>
              <w:jc w:val="center"/>
              <w:rPr>
                <w:rFonts w:ascii="Arial" w:hAnsi="Arial" w:cs="Arial"/>
                <w:sz w:val="22"/>
                <w:szCs w:val="22"/>
              </w:rPr>
            </w:pPr>
            <w:r>
              <w:rPr>
                <w:noProof/>
              </w:rPr>
              <w:drawing>
                <wp:inline distT="0" distB="0" distL="0" distR="0" wp14:anchorId="5E974C67" wp14:editId="6D5AED0C">
                  <wp:extent cx="4238625" cy="2505075"/>
                  <wp:effectExtent l="0" t="0" r="9525" b="9525"/>
                  <wp:docPr id="198" name="Chart 198">
                    <a:extLst xmlns:a="http://schemas.openxmlformats.org/drawingml/2006/main">
                      <a:ext uri="{FF2B5EF4-FFF2-40B4-BE49-F238E27FC236}">
                        <a16:creationId xmlns:a16="http://schemas.microsoft.com/office/drawing/2014/main" id="{C7B8245F-ED0D-471F-A6E3-1230A452B34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135E77D1" w14:textId="0AD40693" w:rsidR="009A3EA9" w:rsidRPr="00E91355" w:rsidRDefault="00E91355" w:rsidP="00E91355">
            <w:pPr>
              <w:spacing w:line="360" w:lineRule="auto"/>
              <w:jc w:val="center"/>
              <w:rPr>
                <w:rFonts w:ascii="Arial" w:hAnsi="Arial" w:cs="Arial"/>
                <w:i/>
                <w:iCs/>
                <w:sz w:val="22"/>
                <w:szCs w:val="22"/>
              </w:rPr>
            </w:pPr>
            <w:r>
              <w:rPr>
                <w:rFonts w:ascii="Arial" w:hAnsi="Arial" w:cs="Arial"/>
                <w:i/>
                <w:iCs/>
                <w:sz w:val="22"/>
                <w:szCs w:val="22"/>
              </w:rPr>
              <w:t>Figure 1.1.9 – A Bar Chart to show what benefits the parents/guardians have had from their children coming to the club and them spending time with other parents.</w:t>
            </w:r>
          </w:p>
          <w:p w14:paraId="58145C7A" w14:textId="11C9A4A7" w:rsidR="00E91355" w:rsidRDefault="00E91355" w:rsidP="005365BD">
            <w:pPr>
              <w:spacing w:line="360" w:lineRule="auto"/>
              <w:rPr>
                <w:rFonts w:ascii="Arial" w:hAnsi="Arial" w:cs="Arial"/>
                <w:sz w:val="22"/>
                <w:szCs w:val="22"/>
              </w:rPr>
            </w:pPr>
          </w:p>
          <w:p w14:paraId="7FBE6452" w14:textId="461B8CD5" w:rsidR="00653A26" w:rsidRDefault="00653A26" w:rsidP="005365BD">
            <w:pPr>
              <w:spacing w:line="360" w:lineRule="auto"/>
              <w:rPr>
                <w:rFonts w:ascii="Arial" w:hAnsi="Arial" w:cs="Arial"/>
                <w:sz w:val="22"/>
                <w:szCs w:val="22"/>
              </w:rPr>
            </w:pPr>
          </w:p>
          <w:p w14:paraId="29F6A8B6" w14:textId="76B32614" w:rsidR="00653A26" w:rsidRDefault="00653A26" w:rsidP="005365BD">
            <w:pPr>
              <w:spacing w:line="360" w:lineRule="auto"/>
              <w:rPr>
                <w:rFonts w:ascii="Arial" w:hAnsi="Arial" w:cs="Arial"/>
                <w:sz w:val="22"/>
                <w:szCs w:val="22"/>
              </w:rPr>
            </w:pPr>
          </w:p>
          <w:p w14:paraId="51C8D6E8" w14:textId="20E9760C" w:rsidR="00653A26" w:rsidRDefault="00653A26" w:rsidP="005365BD">
            <w:pPr>
              <w:spacing w:line="360" w:lineRule="auto"/>
              <w:rPr>
                <w:rFonts w:ascii="Arial" w:hAnsi="Arial" w:cs="Arial"/>
                <w:sz w:val="22"/>
                <w:szCs w:val="22"/>
              </w:rPr>
            </w:pPr>
          </w:p>
          <w:p w14:paraId="37627630" w14:textId="575CE262" w:rsidR="00653A26" w:rsidRDefault="00653A26" w:rsidP="005365BD">
            <w:pPr>
              <w:spacing w:line="360" w:lineRule="auto"/>
              <w:rPr>
                <w:rFonts w:ascii="Arial" w:hAnsi="Arial" w:cs="Arial"/>
                <w:sz w:val="22"/>
                <w:szCs w:val="22"/>
              </w:rPr>
            </w:pPr>
          </w:p>
          <w:p w14:paraId="2165A65D" w14:textId="53AC12AE" w:rsidR="00653A26" w:rsidRDefault="00653A26" w:rsidP="005365BD">
            <w:pPr>
              <w:spacing w:line="360" w:lineRule="auto"/>
              <w:rPr>
                <w:rFonts w:ascii="Arial" w:hAnsi="Arial" w:cs="Arial"/>
                <w:sz w:val="22"/>
                <w:szCs w:val="22"/>
              </w:rPr>
            </w:pPr>
          </w:p>
          <w:p w14:paraId="0B556F56" w14:textId="679CECB7" w:rsidR="00653A26" w:rsidRDefault="00653A26" w:rsidP="005365BD">
            <w:pPr>
              <w:spacing w:line="360" w:lineRule="auto"/>
              <w:rPr>
                <w:rFonts w:ascii="Arial" w:hAnsi="Arial" w:cs="Arial"/>
                <w:sz w:val="22"/>
                <w:szCs w:val="22"/>
              </w:rPr>
            </w:pPr>
          </w:p>
          <w:p w14:paraId="0A320459" w14:textId="3BDD71F8" w:rsidR="00653A26" w:rsidRDefault="00653A26" w:rsidP="005365BD">
            <w:pPr>
              <w:spacing w:line="360" w:lineRule="auto"/>
              <w:rPr>
                <w:rFonts w:ascii="Arial" w:hAnsi="Arial" w:cs="Arial"/>
                <w:sz w:val="22"/>
                <w:szCs w:val="22"/>
              </w:rPr>
            </w:pPr>
          </w:p>
          <w:p w14:paraId="396A144E" w14:textId="3599CCAD" w:rsidR="00653A26" w:rsidRDefault="00653A26" w:rsidP="005365BD">
            <w:pPr>
              <w:spacing w:line="360" w:lineRule="auto"/>
              <w:rPr>
                <w:rFonts w:ascii="Arial" w:hAnsi="Arial" w:cs="Arial"/>
                <w:sz w:val="22"/>
                <w:szCs w:val="22"/>
              </w:rPr>
            </w:pPr>
          </w:p>
          <w:p w14:paraId="684DE89B" w14:textId="0FE16165" w:rsidR="00653A26" w:rsidRDefault="00653A26" w:rsidP="005365BD">
            <w:pPr>
              <w:spacing w:line="360" w:lineRule="auto"/>
              <w:rPr>
                <w:rFonts w:ascii="Arial" w:hAnsi="Arial" w:cs="Arial"/>
                <w:sz w:val="22"/>
                <w:szCs w:val="22"/>
              </w:rPr>
            </w:pPr>
          </w:p>
          <w:p w14:paraId="5462266C" w14:textId="5468E90E" w:rsidR="00653A26" w:rsidRDefault="00653A26" w:rsidP="005365BD">
            <w:pPr>
              <w:spacing w:line="360" w:lineRule="auto"/>
              <w:rPr>
                <w:rFonts w:ascii="Arial" w:hAnsi="Arial" w:cs="Arial"/>
                <w:sz w:val="22"/>
                <w:szCs w:val="22"/>
              </w:rPr>
            </w:pPr>
          </w:p>
          <w:p w14:paraId="57C1A689" w14:textId="3B1EB78D" w:rsidR="00653A26" w:rsidRDefault="00653A26" w:rsidP="005365BD">
            <w:pPr>
              <w:spacing w:line="360" w:lineRule="auto"/>
              <w:rPr>
                <w:rFonts w:ascii="Arial" w:hAnsi="Arial" w:cs="Arial"/>
                <w:sz w:val="22"/>
                <w:szCs w:val="22"/>
              </w:rPr>
            </w:pPr>
          </w:p>
          <w:p w14:paraId="247477A3" w14:textId="231E72C5" w:rsidR="00653A26" w:rsidRDefault="00653A26" w:rsidP="005365BD">
            <w:pPr>
              <w:spacing w:line="360" w:lineRule="auto"/>
              <w:rPr>
                <w:rFonts w:ascii="Arial" w:hAnsi="Arial" w:cs="Arial"/>
                <w:sz w:val="22"/>
                <w:szCs w:val="22"/>
              </w:rPr>
            </w:pPr>
          </w:p>
          <w:p w14:paraId="6225BF23" w14:textId="77777777" w:rsidR="00653A26" w:rsidRDefault="00653A26" w:rsidP="005365BD">
            <w:pPr>
              <w:spacing w:line="360" w:lineRule="auto"/>
              <w:rPr>
                <w:rFonts w:ascii="Arial" w:hAnsi="Arial" w:cs="Arial"/>
                <w:sz w:val="22"/>
                <w:szCs w:val="22"/>
              </w:rPr>
            </w:pPr>
          </w:p>
          <w:p w14:paraId="37B8677A" w14:textId="77777777" w:rsidR="00A64EDD" w:rsidRDefault="00A64EDD" w:rsidP="005365BD">
            <w:pPr>
              <w:spacing w:line="360" w:lineRule="auto"/>
              <w:rPr>
                <w:rFonts w:ascii="Arial" w:hAnsi="Arial" w:cs="Arial"/>
                <w:sz w:val="22"/>
                <w:szCs w:val="22"/>
              </w:rPr>
            </w:pPr>
          </w:p>
          <w:p w14:paraId="1FFE7F5D" w14:textId="77777777" w:rsidR="00B22D74" w:rsidRDefault="00B22D74" w:rsidP="005365BD">
            <w:pPr>
              <w:spacing w:line="360" w:lineRule="auto"/>
              <w:rPr>
                <w:rFonts w:ascii="Arial" w:hAnsi="Arial" w:cs="Arial"/>
                <w:sz w:val="22"/>
                <w:szCs w:val="22"/>
              </w:rPr>
            </w:pPr>
          </w:p>
          <w:p w14:paraId="4FE65F37" w14:textId="77777777" w:rsidR="00A64EDD" w:rsidRDefault="00A64EDD" w:rsidP="005365BD">
            <w:pPr>
              <w:spacing w:line="360" w:lineRule="auto"/>
              <w:rPr>
                <w:rFonts w:ascii="Arial" w:hAnsi="Arial" w:cs="Arial"/>
                <w:sz w:val="22"/>
                <w:szCs w:val="22"/>
                <w:u w:val="single"/>
              </w:rPr>
            </w:pPr>
          </w:p>
          <w:p w14:paraId="412606D6" w14:textId="53DF9A4B" w:rsidR="009A3EA9" w:rsidRDefault="009A3EA9" w:rsidP="005365BD">
            <w:pPr>
              <w:spacing w:line="360" w:lineRule="auto"/>
              <w:rPr>
                <w:rFonts w:ascii="Arial" w:hAnsi="Arial" w:cs="Arial"/>
                <w:b/>
                <w:bCs/>
                <w:u w:val="single"/>
              </w:rPr>
            </w:pPr>
            <w:r w:rsidRPr="00A64EDD">
              <w:rPr>
                <w:rFonts w:ascii="Arial" w:hAnsi="Arial" w:cs="Arial"/>
                <w:b/>
                <w:bCs/>
                <w:u w:val="single"/>
              </w:rPr>
              <w:lastRenderedPageBreak/>
              <w:t>Question 10</w:t>
            </w:r>
          </w:p>
          <w:p w14:paraId="442F1CDE" w14:textId="4D40469D" w:rsidR="00A64EDD" w:rsidRDefault="00A64EDD" w:rsidP="00283ECB">
            <w:pPr>
              <w:spacing w:line="360" w:lineRule="auto"/>
              <w:jc w:val="both"/>
              <w:rPr>
                <w:rFonts w:ascii="Arial" w:hAnsi="Arial" w:cs="Arial"/>
                <w:i/>
                <w:iCs/>
              </w:rPr>
            </w:pPr>
            <w:r>
              <w:rPr>
                <w:rFonts w:ascii="Arial" w:hAnsi="Arial" w:cs="Arial"/>
              </w:rPr>
              <w:t xml:space="preserve">This question explains how knowledgeable the coaches are from the parents/guardian’s perspective. The answers were given after the parents were allowed to view the sessions they wished to do so, were allowed to join in with some of the activities to play against the children, and questioned their children to help them answer this question, as shown in </w:t>
            </w:r>
            <w:r>
              <w:rPr>
                <w:rFonts w:ascii="Arial" w:hAnsi="Arial" w:cs="Arial"/>
                <w:i/>
                <w:iCs/>
              </w:rPr>
              <w:t>Figure 1.1.10.</w:t>
            </w:r>
          </w:p>
          <w:p w14:paraId="6F8B45E8" w14:textId="77777777" w:rsidR="00A64EDD" w:rsidRPr="00A64EDD" w:rsidRDefault="00A64EDD" w:rsidP="005365BD">
            <w:pPr>
              <w:spacing w:line="360" w:lineRule="auto"/>
              <w:rPr>
                <w:rFonts w:ascii="Arial" w:hAnsi="Arial" w:cs="Arial"/>
                <w:i/>
                <w:iCs/>
              </w:rPr>
            </w:pPr>
          </w:p>
          <w:p w14:paraId="067F2049" w14:textId="538FD1BE" w:rsidR="00A64EDD" w:rsidRPr="00A64EDD" w:rsidRDefault="00A64EDD" w:rsidP="00A64EDD">
            <w:pPr>
              <w:spacing w:line="360" w:lineRule="auto"/>
              <w:jc w:val="center"/>
              <w:rPr>
                <w:rFonts w:ascii="Arial" w:hAnsi="Arial" w:cs="Arial"/>
              </w:rPr>
            </w:pPr>
            <w:r>
              <w:rPr>
                <w:noProof/>
              </w:rPr>
              <w:drawing>
                <wp:inline distT="0" distB="0" distL="0" distR="0" wp14:anchorId="4F6E4568" wp14:editId="54698963">
                  <wp:extent cx="4400550" cy="2447925"/>
                  <wp:effectExtent l="0" t="0" r="0" b="9525"/>
                  <wp:docPr id="199" name="Chart 199">
                    <a:extLst xmlns:a="http://schemas.openxmlformats.org/drawingml/2006/main">
                      <a:ext uri="{FF2B5EF4-FFF2-40B4-BE49-F238E27FC236}">
                        <a16:creationId xmlns:a16="http://schemas.microsoft.com/office/drawing/2014/main" id="{1B1FDEBD-99C6-4EB0-A052-4CF8F1F350C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4A3114AE" w14:textId="4DB14FCE" w:rsidR="008C1D08" w:rsidRDefault="00A64EDD" w:rsidP="000D762C">
            <w:pPr>
              <w:spacing w:line="360" w:lineRule="auto"/>
              <w:jc w:val="center"/>
              <w:rPr>
                <w:rFonts w:ascii="Arial" w:hAnsi="Arial" w:cs="Arial"/>
                <w:i/>
                <w:iCs/>
                <w:sz w:val="22"/>
                <w:szCs w:val="22"/>
              </w:rPr>
            </w:pPr>
            <w:r>
              <w:rPr>
                <w:rFonts w:ascii="Arial" w:hAnsi="Arial" w:cs="Arial"/>
                <w:i/>
                <w:iCs/>
                <w:sz w:val="22"/>
                <w:szCs w:val="22"/>
              </w:rPr>
              <w:t>Figure 1.1.10 – A Bar Chart to show how knowledgeable the coaches are from the parents/guardian’s perspective.</w:t>
            </w:r>
          </w:p>
          <w:p w14:paraId="264F78B7" w14:textId="5D229E2B" w:rsidR="000D762C" w:rsidRDefault="000D762C" w:rsidP="000D762C">
            <w:pPr>
              <w:spacing w:line="360" w:lineRule="auto"/>
              <w:jc w:val="center"/>
              <w:rPr>
                <w:rFonts w:ascii="Arial" w:hAnsi="Arial" w:cs="Arial"/>
                <w:i/>
                <w:iCs/>
                <w:sz w:val="22"/>
                <w:szCs w:val="22"/>
              </w:rPr>
            </w:pPr>
          </w:p>
          <w:p w14:paraId="141ACC83" w14:textId="63247EDA" w:rsidR="00653A26" w:rsidRDefault="00653A26" w:rsidP="000D762C">
            <w:pPr>
              <w:spacing w:line="360" w:lineRule="auto"/>
              <w:jc w:val="center"/>
              <w:rPr>
                <w:rFonts w:ascii="Arial" w:hAnsi="Arial" w:cs="Arial"/>
                <w:i/>
                <w:iCs/>
                <w:sz w:val="22"/>
                <w:szCs w:val="22"/>
              </w:rPr>
            </w:pPr>
          </w:p>
          <w:p w14:paraId="0A23530E" w14:textId="0835FC1B" w:rsidR="00653A26" w:rsidRDefault="00653A26" w:rsidP="000D762C">
            <w:pPr>
              <w:spacing w:line="360" w:lineRule="auto"/>
              <w:jc w:val="center"/>
              <w:rPr>
                <w:rFonts w:ascii="Arial" w:hAnsi="Arial" w:cs="Arial"/>
                <w:i/>
                <w:iCs/>
                <w:sz w:val="22"/>
                <w:szCs w:val="22"/>
              </w:rPr>
            </w:pPr>
          </w:p>
          <w:p w14:paraId="1A155E3E" w14:textId="40CD4079" w:rsidR="00653A26" w:rsidRDefault="00653A26" w:rsidP="000D762C">
            <w:pPr>
              <w:spacing w:line="360" w:lineRule="auto"/>
              <w:jc w:val="center"/>
              <w:rPr>
                <w:rFonts w:ascii="Arial" w:hAnsi="Arial" w:cs="Arial"/>
                <w:i/>
                <w:iCs/>
                <w:sz w:val="22"/>
                <w:szCs w:val="22"/>
              </w:rPr>
            </w:pPr>
          </w:p>
          <w:p w14:paraId="1D2F3488" w14:textId="36FEFF54" w:rsidR="00653A26" w:rsidRDefault="00653A26" w:rsidP="000D762C">
            <w:pPr>
              <w:spacing w:line="360" w:lineRule="auto"/>
              <w:jc w:val="center"/>
              <w:rPr>
                <w:rFonts w:ascii="Arial" w:hAnsi="Arial" w:cs="Arial"/>
                <w:i/>
                <w:iCs/>
                <w:sz w:val="22"/>
                <w:szCs w:val="22"/>
              </w:rPr>
            </w:pPr>
          </w:p>
          <w:p w14:paraId="6F95FCA6" w14:textId="680A62EA" w:rsidR="00653A26" w:rsidRDefault="00653A26" w:rsidP="000D762C">
            <w:pPr>
              <w:spacing w:line="360" w:lineRule="auto"/>
              <w:jc w:val="center"/>
              <w:rPr>
                <w:rFonts w:ascii="Arial" w:hAnsi="Arial" w:cs="Arial"/>
                <w:i/>
                <w:iCs/>
                <w:sz w:val="22"/>
                <w:szCs w:val="22"/>
              </w:rPr>
            </w:pPr>
          </w:p>
          <w:p w14:paraId="71819986" w14:textId="76A5938A" w:rsidR="00653A26" w:rsidRDefault="00653A26" w:rsidP="000D762C">
            <w:pPr>
              <w:spacing w:line="360" w:lineRule="auto"/>
              <w:jc w:val="center"/>
              <w:rPr>
                <w:rFonts w:ascii="Arial" w:hAnsi="Arial" w:cs="Arial"/>
                <w:i/>
                <w:iCs/>
                <w:sz w:val="22"/>
                <w:szCs w:val="22"/>
              </w:rPr>
            </w:pPr>
          </w:p>
          <w:p w14:paraId="491A187B" w14:textId="092A1090" w:rsidR="00653A26" w:rsidRDefault="00653A26" w:rsidP="000D762C">
            <w:pPr>
              <w:spacing w:line="360" w:lineRule="auto"/>
              <w:jc w:val="center"/>
              <w:rPr>
                <w:rFonts w:ascii="Arial" w:hAnsi="Arial" w:cs="Arial"/>
                <w:i/>
                <w:iCs/>
                <w:sz w:val="22"/>
                <w:szCs w:val="22"/>
              </w:rPr>
            </w:pPr>
          </w:p>
          <w:p w14:paraId="2DCA0AAD" w14:textId="3B0868B0" w:rsidR="00653A26" w:rsidRDefault="00653A26" w:rsidP="000D762C">
            <w:pPr>
              <w:spacing w:line="360" w:lineRule="auto"/>
              <w:jc w:val="center"/>
              <w:rPr>
                <w:rFonts w:ascii="Arial" w:hAnsi="Arial" w:cs="Arial"/>
                <w:i/>
                <w:iCs/>
                <w:sz w:val="22"/>
                <w:szCs w:val="22"/>
              </w:rPr>
            </w:pPr>
          </w:p>
          <w:p w14:paraId="4CA4F99C" w14:textId="7008AF0F" w:rsidR="00653A26" w:rsidRDefault="00653A26" w:rsidP="000D762C">
            <w:pPr>
              <w:spacing w:line="360" w:lineRule="auto"/>
              <w:jc w:val="center"/>
              <w:rPr>
                <w:rFonts w:ascii="Arial" w:hAnsi="Arial" w:cs="Arial"/>
                <w:i/>
                <w:iCs/>
                <w:sz w:val="22"/>
                <w:szCs w:val="22"/>
              </w:rPr>
            </w:pPr>
          </w:p>
          <w:p w14:paraId="1830C70A" w14:textId="22509663" w:rsidR="00653A26" w:rsidRDefault="00653A26" w:rsidP="000D762C">
            <w:pPr>
              <w:spacing w:line="360" w:lineRule="auto"/>
              <w:jc w:val="center"/>
              <w:rPr>
                <w:rFonts w:ascii="Arial" w:hAnsi="Arial" w:cs="Arial"/>
                <w:i/>
                <w:iCs/>
                <w:sz w:val="22"/>
                <w:szCs w:val="22"/>
              </w:rPr>
            </w:pPr>
          </w:p>
          <w:p w14:paraId="08A61FF2" w14:textId="6824416E" w:rsidR="00653A26" w:rsidRDefault="00653A26" w:rsidP="000D762C">
            <w:pPr>
              <w:spacing w:line="360" w:lineRule="auto"/>
              <w:jc w:val="center"/>
              <w:rPr>
                <w:rFonts w:ascii="Arial" w:hAnsi="Arial" w:cs="Arial"/>
                <w:i/>
                <w:iCs/>
                <w:sz w:val="22"/>
                <w:szCs w:val="22"/>
              </w:rPr>
            </w:pPr>
          </w:p>
          <w:p w14:paraId="51EF13D8" w14:textId="217117C8" w:rsidR="00653A26" w:rsidRDefault="00653A26" w:rsidP="00283ECB">
            <w:pPr>
              <w:spacing w:line="360" w:lineRule="auto"/>
              <w:jc w:val="center"/>
              <w:rPr>
                <w:rFonts w:ascii="Arial" w:hAnsi="Arial" w:cs="Arial"/>
                <w:i/>
                <w:iCs/>
                <w:sz w:val="22"/>
                <w:szCs w:val="22"/>
              </w:rPr>
            </w:pPr>
          </w:p>
          <w:p w14:paraId="0AAA10BA" w14:textId="77777777" w:rsidR="00283ECB" w:rsidRDefault="00283ECB" w:rsidP="00283ECB">
            <w:pPr>
              <w:spacing w:line="360" w:lineRule="auto"/>
              <w:jc w:val="center"/>
              <w:rPr>
                <w:rFonts w:ascii="Arial" w:hAnsi="Arial" w:cs="Arial"/>
                <w:i/>
                <w:iCs/>
                <w:sz w:val="22"/>
                <w:szCs w:val="22"/>
              </w:rPr>
            </w:pPr>
          </w:p>
          <w:p w14:paraId="526B3A3A" w14:textId="77777777" w:rsidR="00653A26" w:rsidRDefault="00653A26" w:rsidP="000D762C">
            <w:pPr>
              <w:spacing w:line="360" w:lineRule="auto"/>
              <w:jc w:val="center"/>
              <w:rPr>
                <w:rFonts w:ascii="Arial" w:hAnsi="Arial" w:cs="Arial"/>
                <w:i/>
                <w:iCs/>
                <w:sz w:val="22"/>
                <w:szCs w:val="22"/>
              </w:rPr>
            </w:pPr>
          </w:p>
          <w:p w14:paraId="379DC9AF" w14:textId="3B4F0143" w:rsidR="000D762C" w:rsidRDefault="000D762C" w:rsidP="000D762C">
            <w:pPr>
              <w:spacing w:line="360" w:lineRule="auto"/>
              <w:jc w:val="center"/>
              <w:rPr>
                <w:rFonts w:ascii="Arial" w:hAnsi="Arial" w:cs="Arial"/>
                <w:i/>
                <w:iCs/>
                <w:sz w:val="22"/>
                <w:szCs w:val="22"/>
              </w:rPr>
            </w:pPr>
          </w:p>
          <w:p w14:paraId="60F03424" w14:textId="7A0D29E2" w:rsidR="000D762C" w:rsidRDefault="000D762C" w:rsidP="000D762C">
            <w:pPr>
              <w:spacing w:line="360" w:lineRule="auto"/>
              <w:jc w:val="center"/>
              <w:rPr>
                <w:rFonts w:ascii="Arial" w:hAnsi="Arial" w:cs="Arial"/>
                <w:i/>
                <w:iCs/>
                <w:sz w:val="22"/>
                <w:szCs w:val="22"/>
              </w:rPr>
            </w:pPr>
          </w:p>
          <w:p w14:paraId="2416A0A5" w14:textId="2A3105AF" w:rsidR="00A64EDD" w:rsidRDefault="00A64EDD" w:rsidP="002A6677">
            <w:pPr>
              <w:spacing w:line="360" w:lineRule="auto"/>
              <w:rPr>
                <w:rFonts w:ascii="Arial" w:hAnsi="Arial" w:cs="Arial"/>
                <w:b/>
                <w:bCs/>
                <w:u w:val="single"/>
              </w:rPr>
            </w:pPr>
            <w:r w:rsidRPr="00A64EDD">
              <w:rPr>
                <w:rFonts w:ascii="Arial" w:hAnsi="Arial" w:cs="Arial"/>
                <w:b/>
                <w:bCs/>
                <w:u w:val="single"/>
              </w:rPr>
              <w:lastRenderedPageBreak/>
              <w:t>Question 11</w:t>
            </w:r>
          </w:p>
          <w:p w14:paraId="35B3D3DB" w14:textId="1642C3E9" w:rsidR="00A64EDD" w:rsidRDefault="00A64EDD" w:rsidP="00283ECB">
            <w:pPr>
              <w:spacing w:line="360" w:lineRule="auto"/>
              <w:jc w:val="both"/>
              <w:rPr>
                <w:rFonts w:ascii="Arial" w:hAnsi="Arial" w:cs="Arial"/>
              </w:rPr>
            </w:pPr>
            <w:r>
              <w:rPr>
                <w:rFonts w:ascii="Arial" w:hAnsi="Arial" w:cs="Arial"/>
              </w:rPr>
              <w:t xml:space="preserve">The parents were then asked to answer, how good they felt the club was, overall, and providing me with explanations as to why they gave the answer they did. </w:t>
            </w:r>
            <w:r w:rsidR="008C1D08">
              <w:rPr>
                <w:rFonts w:ascii="Arial" w:hAnsi="Arial" w:cs="Arial"/>
                <w:i/>
                <w:iCs/>
              </w:rPr>
              <w:t xml:space="preserve">Figure 1.1.11 </w:t>
            </w:r>
            <w:r w:rsidR="008C1D08">
              <w:rPr>
                <w:rFonts w:ascii="Arial" w:hAnsi="Arial" w:cs="Arial"/>
              </w:rPr>
              <w:t xml:space="preserve">shows the overall ratings that they gave for the club. Whereas, </w:t>
            </w:r>
            <w:r w:rsidR="008C1D08">
              <w:rPr>
                <w:rFonts w:ascii="Arial" w:hAnsi="Arial" w:cs="Arial"/>
                <w:i/>
                <w:iCs/>
              </w:rPr>
              <w:t xml:space="preserve">Figure 1.1.12 </w:t>
            </w:r>
            <w:r w:rsidR="008C1D08">
              <w:rPr>
                <w:rFonts w:ascii="Arial" w:hAnsi="Arial" w:cs="Arial"/>
              </w:rPr>
              <w:t>shows the reasons as to why they chose these overall gradings for the club.</w:t>
            </w:r>
          </w:p>
          <w:p w14:paraId="7F1C41B2" w14:textId="77777777" w:rsidR="008C1D08" w:rsidRDefault="008C1D08" w:rsidP="002A6677">
            <w:pPr>
              <w:spacing w:line="360" w:lineRule="auto"/>
              <w:rPr>
                <w:rFonts w:ascii="Arial" w:hAnsi="Arial" w:cs="Arial"/>
              </w:rPr>
            </w:pPr>
          </w:p>
          <w:p w14:paraId="790D448A" w14:textId="4BF731AD" w:rsidR="008C1D08" w:rsidRPr="008C1D08" w:rsidRDefault="008C1D08" w:rsidP="008C1D08">
            <w:pPr>
              <w:spacing w:line="360" w:lineRule="auto"/>
              <w:jc w:val="center"/>
              <w:rPr>
                <w:rFonts w:ascii="Arial" w:hAnsi="Arial" w:cs="Arial"/>
              </w:rPr>
            </w:pPr>
            <w:r>
              <w:rPr>
                <w:noProof/>
              </w:rPr>
              <w:drawing>
                <wp:inline distT="0" distB="0" distL="0" distR="0" wp14:anchorId="6539976E" wp14:editId="6D735224">
                  <wp:extent cx="4143375" cy="2124075"/>
                  <wp:effectExtent l="0" t="0" r="9525" b="9525"/>
                  <wp:docPr id="200" name="Chart 200">
                    <a:extLst xmlns:a="http://schemas.openxmlformats.org/drawingml/2006/main">
                      <a:ext uri="{FF2B5EF4-FFF2-40B4-BE49-F238E27FC236}">
                        <a16:creationId xmlns:a16="http://schemas.microsoft.com/office/drawing/2014/main" id="{8AECC560-7AF8-438A-B089-03BC48C1E4F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70BE486B" w14:textId="530BB736" w:rsidR="00A64EDD" w:rsidRDefault="008C1D08" w:rsidP="008C1D08">
            <w:pPr>
              <w:spacing w:line="360" w:lineRule="auto"/>
              <w:jc w:val="center"/>
              <w:rPr>
                <w:rFonts w:ascii="Arial" w:hAnsi="Arial" w:cs="Arial"/>
                <w:i/>
                <w:iCs/>
                <w:sz w:val="22"/>
                <w:szCs w:val="22"/>
              </w:rPr>
            </w:pPr>
            <w:r>
              <w:rPr>
                <w:rFonts w:ascii="Arial" w:hAnsi="Arial" w:cs="Arial"/>
                <w:i/>
                <w:iCs/>
                <w:sz w:val="22"/>
                <w:szCs w:val="22"/>
              </w:rPr>
              <w:t>Figure 1.1.11 – A Bar Chart to show which ratings were given to the club, overall, from the parents/guardian’s perspective.</w:t>
            </w:r>
          </w:p>
          <w:p w14:paraId="03807800" w14:textId="77777777" w:rsidR="00EA2CB7" w:rsidRDefault="00EA2CB7" w:rsidP="008C1D08">
            <w:pPr>
              <w:spacing w:line="360" w:lineRule="auto"/>
              <w:jc w:val="center"/>
              <w:rPr>
                <w:rFonts w:ascii="Arial" w:hAnsi="Arial" w:cs="Arial"/>
                <w:i/>
                <w:iCs/>
                <w:sz w:val="22"/>
                <w:szCs w:val="22"/>
              </w:rPr>
            </w:pPr>
          </w:p>
          <w:p w14:paraId="0311908C" w14:textId="53E30AEC" w:rsidR="008C1D08" w:rsidRDefault="008C1D08" w:rsidP="002A6677">
            <w:pPr>
              <w:spacing w:line="360" w:lineRule="auto"/>
              <w:rPr>
                <w:rFonts w:ascii="Arial" w:hAnsi="Arial" w:cs="Arial"/>
                <w:i/>
                <w:iCs/>
                <w:sz w:val="22"/>
                <w:szCs w:val="22"/>
              </w:rPr>
            </w:pPr>
          </w:p>
          <w:p w14:paraId="4826E530" w14:textId="2E1C7E71" w:rsidR="008C1D08" w:rsidRDefault="008C1D08" w:rsidP="008C1D08">
            <w:pPr>
              <w:spacing w:line="360" w:lineRule="auto"/>
              <w:jc w:val="center"/>
              <w:rPr>
                <w:rFonts w:ascii="Arial" w:hAnsi="Arial" w:cs="Arial"/>
                <w:i/>
                <w:iCs/>
                <w:sz w:val="22"/>
                <w:szCs w:val="22"/>
              </w:rPr>
            </w:pPr>
            <w:r>
              <w:rPr>
                <w:noProof/>
              </w:rPr>
              <w:drawing>
                <wp:inline distT="0" distB="0" distL="0" distR="0" wp14:anchorId="162B8C32" wp14:editId="1FAE1728">
                  <wp:extent cx="3943350" cy="2152650"/>
                  <wp:effectExtent l="0" t="0" r="0" b="0"/>
                  <wp:docPr id="205" name="Chart 205">
                    <a:extLst xmlns:a="http://schemas.openxmlformats.org/drawingml/2006/main">
                      <a:ext uri="{FF2B5EF4-FFF2-40B4-BE49-F238E27FC236}">
                        <a16:creationId xmlns:a16="http://schemas.microsoft.com/office/drawing/2014/main" id="{319514C0-0226-41EE-858B-8B25C05A92B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26B87DA5" w14:textId="4CADE50B" w:rsidR="008C1D08" w:rsidRDefault="008C1D08" w:rsidP="008C1D08">
            <w:pPr>
              <w:spacing w:line="360" w:lineRule="auto"/>
              <w:jc w:val="center"/>
              <w:rPr>
                <w:rFonts w:ascii="Arial" w:hAnsi="Arial" w:cs="Arial"/>
                <w:i/>
                <w:iCs/>
                <w:sz w:val="22"/>
                <w:szCs w:val="22"/>
              </w:rPr>
            </w:pPr>
            <w:r>
              <w:rPr>
                <w:rFonts w:ascii="Arial" w:hAnsi="Arial" w:cs="Arial"/>
                <w:i/>
                <w:iCs/>
                <w:sz w:val="22"/>
                <w:szCs w:val="22"/>
              </w:rPr>
              <w:t>Figure 1.1.12 – A Bar Chart to show the explanations as to why the parents/guardian’s chose the rating they did for the club.</w:t>
            </w:r>
          </w:p>
          <w:p w14:paraId="4638B21C" w14:textId="77777777" w:rsidR="008C1D08" w:rsidRDefault="008C1D08" w:rsidP="008C1D08">
            <w:pPr>
              <w:spacing w:line="360" w:lineRule="auto"/>
              <w:jc w:val="center"/>
              <w:rPr>
                <w:rFonts w:ascii="Arial" w:hAnsi="Arial" w:cs="Arial"/>
                <w:i/>
                <w:iCs/>
                <w:sz w:val="22"/>
                <w:szCs w:val="22"/>
              </w:rPr>
            </w:pPr>
          </w:p>
          <w:p w14:paraId="5279FD78" w14:textId="02D205D7" w:rsidR="008C1D08" w:rsidRDefault="008C1D08" w:rsidP="002A6677">
            <w:pPr>
              <w:spacing w:line="360" w:lineRule="auto"/>
              <w:rPr>
                <w:rFonts w:ascii="Arial" w:hAnsi="Arial" w:cs="Arial"/>
                <w:i/>
                <w:iCs/>
                <w:sz w:val="22"/>
                <w:szCs w:val="22"/>
              </w:rPr>
            </w:pPr>
          </w:p>
          <w:p w14:paraId="4E36B829" w14:textId="2443D96F" w:rsidR="00B03951" w:rsidRDefault="00B03951" w:rsidP="002A6677">
            <w:pPr>
              <w:spacing w:line="360" w:lineRule="auto"/>
              <w:rPr>
                <w:rFonts w:ascii="Arial" w:hAnsi="Arial" w:cs="Arial"/>
                <w:i/>
                <w:iCs/>
                <w:sz w:val="22"/>
                <w:szCs w:val="22"/>
              </w:rPr>
            </w:pPr>
          </w:p>
          <w:p w14:paraId="59F94E51" w14:textId="4C3E4ED8" w:rsidR="00B03951" w:rsidRDefault="00B03951" w:rsidP="002A6677">
            <w:pPr>
              <w:spacing w:line="360" w:lineRule="auto"/>
              <w:rPr>
                <w:rFonts w:ascii="Arial" w:hAnsi="Arial" w:cs="Arial"/>
                <w:i/>
                <w:iCs/>
                <w:sz w:val="22"/>
                <w:szCs w:val="22"/>
              </w:rPr>
            </w:pPr>
          </w:p>
          <w:p w14:paraId="0D639102" w14:textId="3FBEB9B7" w:rsidR="00B03951" w:rsidRDefault="00B03951" w:rsidP="002A6677">
            <w:pPr>
              <w:spacing w:line="360" w:lineRule="auto"/>
              <w:rPr>
                <w:rFonts w:ascii="Arial" w:hAnsi="Arial" w:cs="Arial"/>
                <w:i/>
                <w:iCs/>
                <w:sz w:val="22"/>
                <w:szCs w:val="22"/>
              </w:rPr>
            </w:pPr>
          </w:p>
          <w:p w14:paraId="7DB12323" w14:textId="6090A136" w:rsidR="00AB5AA9" w:rsidRPr="003162D1" w:rsidRDefault="00E73AFB" w:rsidP="00EA5C5D">
            <w:pPr>
              <w:pStyle w:val="Subtitle"/>
              <w:spacing w:line="360" w:lineRule="auto"/>
              <w:ind w:left="1440"/>
              <w:rPr>
                <w:b/>
                <w:bCs/>
                <w:color w:val="auto"/>
                <w:sz w:val="28"/>
                <w:szCs w:val="28"/>
              </w:rPr>
            </w:pPr>
            <w:r>
              <w:rPr>
                <w:b/>
                <w:bCs/>
                <w:color w:val="auto"/>
                <w:sz w:val="28"/>
                <w:szCs w:val="28"/>
              </w:rPr>
              <w:lastRenderedPageBreak/>
              <w:t>7</w:t>
            </w:r>
            <w:r w:rsidR="00B27977" w:rsidRPr="003162D1">
              <w:rPr>
                <w:b/>
                <w:bCs/>
                <w:color w:val="auto"/>
                <w:sz w:val="28"/>
                <w:szCs w:val="28"/>
              </w:rPr>
              <w:t xml:space="preserve">.1.2 </w:t>
            </w:r>
            <w:r w:rsidR="00AB5AA9" w:rsidRPr="003162D1">
              <w:rPr>
                <w:b/>
                <w:bCs/>
                <w:color w:val="auto"/>
                <w:sz w:val="28"/>
                <w:szCs w:val="28"/>
              </w:rPr>
              <w:t>Children’s Questionnaires</w:t>
            </w:r>
          </w:p>
          <w:p w14:paraId="4F39B008" w14:textId="388538D9" w:rsidR="00AB5AA9" w:rsidRPr="00DB02F7" w:rsidRDefault="00AB5AA9" w:rsidP="002A6677">
            <w:pPr>
              <w:spacing w:line="360" w:lineRule="auto"/>
              <w:rPr>
                <w:rFonts w:ascii="Arial" w:hAnsi="Arial" w:cs="Arial"/>
                <w:b/>
                <w:bCs/>
                <w:u w:val="single"/>
              </w:rPr>
            </w:pPr>
            <w:r w:rsidRPr="00DB02F7">
              <w:rPr>
                <w:rFonts w:ascii="Arial" w:hAnsi="Arial" w:cs="Arial"/>
                <w:b/>
                <w:bCs/>
                <w:u w:val="single"/>
              </w:rPr>
              <w:t>Question 1</w:t>
            </w:r>
          </w:p>
          <w:p w14:paraId="602544BF" w14:textId="1C0BF52E" w:rsidR="00AB5AA9" w:rsidRPr="00DB02F7" w:rsidRDefault="00BE1E57" w:rsidP="00283ECB">
            <w:pPr>
              <w:spacing w:line="360" w:lineRule="auto"/>
              <w:jc w:val="both"/>
              <w:rPr>
                <w:rFonts w:ascii="Arial" w:hAnsi="Arial" w:cs="Arial"/>
                <w:szCs w:val="28"/>
              </w:rPr>
            </w:pPr>
            <w:r w:rsidRPr="00DB02F7">
              <w:rPr>
                <w:rFonts w:ascii="Arial" w:hAnsi="Arial" w:cs="Arial"/>
                <w:szCs w:val="28"/>
              </w:rPr>
              <w:t xml:space="preserve">Question 1 addresses the age of the participant as this may become a factor which varies the potential barriers and health benefits for someone participating in physical activity and sport. </w:t>
            </w:r>
            <w:r w:rsidR="00402EDB" w:rsidRPr="00DB02F7">
              <w:rPr>
                <w:rFonts w:ascii="Arial" w:hAnsi="Arial" w:cs="Arial"/>
                <w:szCs w:val="28"/>
              </w:rPr>
              <w:t xml:space="preserve">There are more 6-year olds than any other age and </w:t>
            </w:r>
            <w:r w:rsidR="007E0850" w:rsidRPr="00DB02F7">
              <w:rPr>
                <w:rFonts w:ascii="Arial" w:hAnsi="Arial" w:cs="Arial"/>
                <w:szCs w:val="28"/>
              </w:rPr>
              <w:t>studies show</w:t>
            </w:r>
            <w:r w:rsidR="00402EDB" w:rsidRPr="00DB02F7">
              <w:rPr>
                <w:rFonts w:ascii="Arial" w:hAnsi="Arial" w:cs="Arial"/>
                <w:szCs w:val="28"/>
              </w:rPr>
              <w:t xml:space="preserve"> that children need to have their first interaction with sport</w:t>
            </w:r>
            <w:r w:rsidR="007E0850" w:rsidRPr="00DB02F7">
              <w:rPr>
                <w:rFonts w:ascii="Arial" w:hAnsi="Arial" w:cs="Arial"/>
                <w:szCs w:val="28"/>
              </w:rPr>
              <w:t xml:space="preserve"> to be good,</w:t>
            </w:r>
            <w:r w:rsidR="00402EDB" w:rsidRPr="00DB02F7">
              <w:rPr>
                <w:rFonts w:ascii="Arial" w:hAnsi="Arial" w:cs="Arial"/>
                <w:szCs w:val="28"/>
              </w:rPr>
              <w:t xml:space="preserve"> in order to try and get them hooked on sport for life</w:t>
            </w:r>
            <w:r w:rsidR="007E0850" w:rsidRPr="00DB02F7">
              <w:rPr>
                <w:rFonts w:ascii="Arial" w:hAnsi="Arial" w:cs="Arial"/>
                <w:szCs w:val="28"/>
              </w:rPr>
              <w:t xml:space="preserve"> (</w:t>
            </w:r>
            <w:r w:rsidR="00466F74">
              <w:rPr>
                <w:rFonts w:ascii="Arial" w:hAnsi="Arial" w:cs="Arial"/>
                <w:szCs w:val="28"/>
              </w:rPr>
              <w:t>All Afloat, 2020</w:t>
            </w:r>
            <w:r w:rsidR="007E0850" w:rsidRPr="00DB02F7">
              <w:rPr>
                <w:rFonts w:ascii="Arial" w:hAnsi="Arial" w:cs="Arial"/>
                <w:szCs w:val="28"/>
              </w:rPr>
              <w:t>)</w:t>
            </w:r>
            <w:r w:rsidR="00402EDB" w:rsidRPr="00DB02F7">
              <w:rPr>
                <w:rFonts w:ascii="Arial" w:hAnsi="Arial" w:cs="Arial"/>
                <w:szCs w:val="28"/>
              </w:rPr>
              <w:t xml:space="preserve">. </w:t>
            </w:r>
            <w:r w:rsidR="00653A26">
              <w:rPr>
                <w:rFonts w:ascii="Arial" w:hAnsi="Arial" w:cs="Arial"/>
                <w:szCs w:val="28"/>
              </w:rPr>
              <w:t>(</w:t>
            </w:r>
            <w:r w:rsidR="00653A26">
              <w:rPr>
                <w:rFonts w:ascii="Arial" w:hAnsi="Arial" w:cs="Arial"/>
                <w:i/>
                <w:iCs/>
                <w:szCs w:val="28"/>
              </w:rPr>
              <w:t xml:space="preserve">Please refer to Appendix 3 to see the templates used for the following questionnaires). </w:t>
            </w:r>
            <w:r w:rsidRPr="00DB02F7">
              <w:rPr>
                <w:rFonts w:ascii="Arial" w:hAnsi="Arial" w:cs="Arial"/>
                <w:szCs w:val="28"/>
              </w:rPr>
              <w:t xml:space="preserve">The graph </w:t>
            </w:r>
            <w:r w:rsidR="00402EDB" w:rsidRPr="00DB02F7">
              <w:rPr>
                <w:rFonts w:ascii="Arial" w:hAnsi="Arial" w:cs="Arial"/>
                <w:szCs w:val="28"/>
              </w:rPr>
              <w:t xml:space="preserve">in </w:t>
            </w:r>
            <w:r w:rsidR="00402EDB" w:rsidRPr="00DB02F7">
              <w:rPr>
                <w:rFonts w:ascii="Arial" w:hAnsi="Arial" w:cs="Arial"/>
                <w:i/>
                <w:iCs/>
                <w:szCs w:val="28"/>
              </w:rPr>
              <w:t>Figure 1.2.1</w:t>
            </w:r>
            <w:r w:rsidRPr="00DB02F7">
              <w:rPr>
                <w:rFonts w:ascii="Arial" w:hAnsi="Arial" w:cs="Arial"/>
                <w:szCs w:val="28"/>
              </w:rPr>
              <w:t xml:space="preserve"> shows the ages of the participants who attend the Festival of Sport </w:t>
            </w:r>
            <w:proofErr w:type="gramStart"/>
            <w:r w:rsidRPr="00DB02F7">
              <w:rPr>
                <w:rFonts w:ascii="Arial" w:hAnsi="Arial" w:cs="Arial"/>
                <w:szCs w:val="28"/>
              </w:rPr>
              <w:t>Club;</w:t>
            </w:r>
            <w:proofErr w:type="gramEnd"/>
          </w:p>
          <w:p w14:paraId="26398F40" w14:textId="2212BCEF" w:rsidR="00A64EDD" w:rsidRDefault="00A64EDD" w:rsidP="002A6677">
            <w:pPr>
              <w:spacing w:line="360" w:lineRule="auto"/>
              <w:rPr>
                <w:rFonts w:ascii="Arial" w:hAnsi="Arial" w:cs="Arial"/>
                <w:sz w:val="22"/>
              </w:rPr>
            </w:pPr>
          </w:p>
          <w:p w14:paraId="43E6ED26" w14:textId="77777777" w:rsidR="00E73AFB" w:rsidRDefault="00E73AFB" w:rsidP="002A6677">
            <w:pPr>
              <w:spacing w:line="360" w:lineRule="auto"/>
              <w:rPr>
                <w:rFonts w:ascii="Arial" w:hAnsi="Arial" w:cs="Arial"/>
                <w:sz w:val="22"/>
              </w:rPr>
            </w:pPr>
          </w:p>
          <w:p w14:paraId="09A5FCE9" w14:textId="2C3D9E32" w:rsidR="00402EDB" w:rsidRDefault="00402EDB" w:rsidP="00402EDB">
            <w:pPr>
              <w:spacing w:line="360" w:lineRule="auto"/>
              <w:jc w:val="center"/>
              <w:rPr>
                <w:rFonts w:ascii="Arial" w:hAnsi="Arial" w:cs="Arial"/>
                <w:sz w:val="22"/>
              </w:rPr>
            </w:pPr>
            <w:r>
              <w:rPr>
                <w:noProof/>
              </w:rPr>
              <w:drawing>
                <wp:inline distT="0" distB="0" distL="0" distR="0" wp14:anchorId="52EA9D69" wp14:editId="7A2384EA">
                  <wp:extent cx="3824288" cy="2452687"/>
                  <wp:effectExtent l="0" t="0" r="5080" b="5080"/>
                  <wp:docPr id="14" name="Chart 14">
                    <a:extLst xmlns:a="http://schemas.openxmlformats.org/drawingml/2006/main">
                      <a:ext uri="{FF2B5EF4-FFF2-40B4-BE49-F238E27FC236}">
                        <a16:creationId xmlns:a16="http://schemas.microsoft.com/office/drawing/2014/main" id="{292B3857-F64C-4EFC-8320-E0DE5CC0D7E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38E91D07" w14:textId="77777777" w:rsidR="002E5399" w:rsidRPr="00402EDB" w:rsidRDefault="002E5399" w:rsidP="002E5399">
            <w:pPr>
              <w:spacing w:line="360" w:lineRule="auto"/>
              <w:jc w:val="center"/>
              <w:rPr>
                <w:rFonts w:ascii="Arial" w:hAnsi="Arial" w:cs="Arial"/>
                <w:i/>
                <w:iCs/>
                <w:sz w:val="22"/>
              </w:rPr>
            </w:pPr>
            <w:r w:rsidRPr="00402EDB">
              <w:rPr>
                <w:rFonts w:ascii="Arial" w:hAnsi="Arial" w:cs="Arial"/>
                <w:i/>
                <w:iCs/>
                <w:sz w:val="22"/>
              </w:rPr>
              <w:t>Figure 1.2.</w:t>
            </w:r>
            <w:r>
              <w:rPr>
                <w:rFonts w:ascii="Arial" w:hAnsi="Arial" w:cs="Arial"/>
                <w:i/>
                <w:iCs/>
                <w:sz w:val="22"/>
              </w:rPr>
              <w:t>1 - A Bar Chart to show the ages of the children that attend the club.</w:t>
            </w:r>
          </w:p>
          <w:p w14:paraId="2F8637E6" w14:textId="0A228947" w:rsidR="00316DCC" w:rsidRDefault="00316DCC" w:rsidP="002A6677">
            <w:pPr>
              <w:spacing w:line="360" w:lineRule="auto"/>
              <w:rPr>
                <w:rFonts w:ascii="Arial" w:hAnsi="Arial" w:cs="Arial"/>
                <w:sz w:val="22"/>
              </w:rPr>
            </w:pPr>
          </w:p>
          <w:p w14:paraId="69F9184C" w14:textId="77777777" w:rsidR="00A222FB" w:rsidRDefault="00A222FB" w:rsidP="002A6677">
            <w:pPr>
              <w:spacing w:line="360" w:lineRule="auto"/>
              <w:rPr>
                <w:rFonts w:ascii="Arial" w:hAnsi="Arial" w:cs="Arial"/>
                <w:sz w:val="22"/>
              </w:rPr>
            </w:pPr>
          </w:p>
          <w:p w14:paraId="52B193CB" w14:textId="27858742" w:rsidR="009A3EA9" w:rsidRDefault="009A3EA9" w:rsidP="002A6677">
            <w:pPr>
              <w:spacing w:line="360" w:lineRule="auto"/>
              <w:rPr>
                <w:rFonts w:ascii="Arial" w:hAnsi="Arial" w:cs="Arial"/>
                <w:sz w:val="22"/>
              </w:rPr>
            </w:pPr>
          </w:p>
          <w:p w14:paraId="48A2C55E" w14:textId="277A918C" w:rsidR="00E73AFB" w:rsidRDefault="00E73AFB" w:rsidP="002A6677">
            <w:pPr>
              <w:spacing w:line="360" w:lineRule="auto"/>
              <w:rPr>
                <w:rFonts w:ascii="Arial" w:hAnsi="Arial" w:cs="Arial"/>
                <w:sz w:val="22"/>
              </w:rPr>
            </w:pPr>
          </w:p>
          <w:p w14:paraId="242E7F01" w14:textId="26CB065B" w:rsidR="00E73AFB" w:rsidRDefault="00E73AFB" w:rsidP="002A6677">
            <w:pPr>
              <w:spacing w:line="360" w:lineRule="auto"/>
              <w:rPr>
                <w:rFonts w:ascii="Arial" w:hAnsi="Arial" w:cs="Arial"/>
                <w:sz w:val="22"/>
              </w:rPr>
            </w:pPr>
          </w:p>
          <w:p w14:paraId="55BFA55A" w14:textId="343754CC" w:rsidR="00E73AFB" w:rsidRDefault="00E73AFB" w:rsidP="002A6677">
            <w:pPr>
              <w:spacing w:line="360" w:lineRule="auto"/>
              <w:rPr>
                <w:rFonts w:ascii="Arial" w:hAnsi="Arial" w:cs="Arial"/>
                <w:sz w:val="22"/>
              </w:rPr>
            </w:pPr>
          </w:p>
          <w:p w14:paraId="49BCED8D" w14:textId="0D2499DC" w:rsidR="00E73AFB" w:rsidRDefault="00E73AFB" w:rsidP="002A6677">
            <w:pPr>
              <w:spacing w:line="360" w:lineRule="auto"/>
              <w:rPr>
                <w:rFonts w:ascii="Arial" w:hAnsi="Arial" w:cs="Arial"/>
                <w:sz w:val="22"/>
              </w:rPr>
            </w:pPr>
          </w:p>
          <w:p w14:paraId="502F323C" w14:textId="3DA7132B" w:rsidR="00E73AFB" w:rsidRDefault="00E73AFB" w:rsidP="002A6677">
            <w:pPr>
              <w:spacing w:line="360" w:lineRule="auto"/>
              <w:rPr>
                <w:rFonts w:ascii="Arial" w:hAnsi="Arial" w:cs="Arial"/>
                <w:sz w:val="22"/>
              </w:rPr>
            </w:pPr>
          </w:p>
          <w:p w14:paraId="4D973DA0" w14:textId="3E23F745" w:rsidR="00E73AFB" w:rsidRDefault="00E73AFB" w:rsidP="002A6677">
            <w:pPr>
              <w:spacing w:line="360" w:lineRule="auto"/>
              <w:rPr>
                <w:rFonts w:ascii="Arial" w:hAnsi="Arial" w:cs="Arial"/>
                <w:sz w:val="22"/>
              </w:rPr>
            </w:pPr>
          </w:p>
          <w:p w14:paraId="04D1EB3C" w14:textId="043A161F" w:rsidR="00E73AFB" w:rsidRDefault="00E73AFB" w:rsidP="002A6677">
            <w:pPr>
              <w:spacing w:line="360" w:lineRule="auto"/>
              <w:rPr>
                <w:rFonts w:ascii="Arial" w:hAnsi="Arial" w:cs="Arial"/>
                <w:sz w:val="22"/>
              </w:rPr>
            </w:pPr>
          </w:p>
          <w:p w14:paraId="436F5504" w14:textId="77777777" w:rsidR="00E73AFB" w:rsidRDefault="00E73AFB" w:rsidP="002A6677">
            <w:pPr>
              <w:spacing w:line="360" w:lineRule="auto"/>
              <w:rPr>
                <w:rFonts w:ascii="Arial" w:hAnsi="Arial" w:cs="Arial"/>
                <w:sz w:val="22"/>
              </w:rPr>
            </w:pPr>
          </w:p>
          <w:p w14:paraId="34D31D2B" w14:textId="77777777" w:rsidR="00E73AFB" w:rsidRDefault="00E73AFB" w:rsidP="002A6677">
            <w:pPr>
              <w:spacing w:line="360" w:lineRule="auto"/>
              <w:rPr>
                <w:rFonts w:ascii="Arial" w:hAnsi="Arial" w:cs="Arial"/>
                <w:sz w:val="22"/>
              </w:rPr>
            </w:pPr>
          </w:p>
          <w:p w14:paraId="6F63067A" w14:textId="3145C74B" w:rsidR="00316DCC" w:rsidRPr="00DB02F7" w:rsidRDefault="00316DCC" w:rsidP="002A6677">
            <w:pPr>
              <w:spacing w:line="360" w:lineRule="auto"/>
              <w:rPr>
                <w:rFonts w:ascii="Arial" w:hAnsi="Arial" w:cs="Arial"/>
                <w:b/>
                <w:bCs/>
                <w:szCs w:val="28"/>
                <w:u w:val="single"/>
              </w:rPr>
            </w:pPr>
            <w:r w:rsidRPr="00DB02F7">
              <w:rPr>
                <w:rFonts w:ascii="Arial" w:hAnsi="Arial" w:cs="Arial"/>
                <w:b/>
                <w:bCs/>
                <w:szCs w:val="28"/>
                <w:u w:val="single"/>
              </w:rPr>
              <w:lastRenderedPageBreak/>
              <w:t>Question 2</w:t>
            </w:r>
          </w:p>
          <w:p w14:paraId="0A55BFE5" w14:textId="310960A1" w:rsidR="00B03951" w:rsidRDefault="00316DCC" w:rsidP="00283ECB">
            <w:pPr>
              <w:spacing w:line="360" w:lineRule="auto"/>
              <w:jc w:val="both"/>
              <w:rPr>
                <w:rFonts w:ascii="Arial" w:hAnsi="Arial" w:cs="Arial"/>
                <w:sz w:val="22"/>
              </w:rPr>
            </w:pPr>
            <w:r w:rsidRPr="00DB02F7">
              <w:rPr>
                <w:rFonts w:ascii="Arial" w:hAnsi="Arial" w:cs="Arial"/>
                <w:szCs w:val="28"/>
              </w:rPr>
              <w:t>This helps to recognise the gender of the participants and again, the gender can also help identify different barriers to people participating in sport. Research shows that females are faced with a confidence barrier and are prevented from taking part in physical activity due to this barrier</w:t>
            </w:r>
            <w:r w:rsidR="00412689" w:rsidRPr="00DB02F7">
              <w:rPr>
                <w:rFonts w:ascii="Arial" w:hAnsi="Arial" w:cs="Arial"/>
                <w:szCs w:val="28"/>
              </w:rPr>
              <w:t xml:space="preserve"> </w:t>
            </w:r>
            <w:r w:rsidR="00EA5C5D" w:rsidRPr="00DB02F7">
              <w:rPr>
                <w:rFonts w:ascii="Arial" w:hAnsi="Arial" w:cs="Arial"/>
                <w:szCs w:val="28"/>
              </w:rPr>
              <w:t>(</w:t>
            </w:r>
            <w:r w:rsidR="00376361" w:rsidRPr="00DB02F7">
              <w:rPr>
                <w:rFonts w:ascii="Arial" w:hAnsi="Arial" w:cs="Arial"/>
                <w:szCs w:val="28"/>
              </w:rPr>
              <w:t>Sport England, 2020</w:t>
            </w:r>
            <w:r w:rsidR="00412689" w:rsidRPr="00DB02F7">
              <w:rPr>
                <w:rFonts w:ascii="Arial" w:hAnsi="Arial" w:cs="Arial"/>
                <w:szCs w:val="28"/>
              </w:rPr>
              <w:t>)</w:t>
            </w:r>
            <w:r w:rsidR="00E73AFB">
              <w:rPr>
                <w:rFonts w:ascii="Arial" w:hAnsi="Arial" w:cs="Arial"/>
                <w:szCs w:val="28"/>
              </w:rPr>
              <w:t>.</w:t>
            </w:r>
          </w:p>
          <w:p w14:paraId="310AC382" w14:textId="77777777" w:rsidR="00B03951" w:rsidRDefault="00B03951" w:rsidP="002A6677">
            <w:pPr>
              <w:spacing w:line="360" w:lineRule="auto"/>
              <w:rPr>
                <w:rFonts w:ascii="Arial" w:hAnsi="Arial" w:cs="Arial"/>
                <w:sz w:val="22"/>
              </w:rPr>
            </w:pPr>
          </w:p>
          <w:p w14:paraId="43A77CC0" w14:textId="25FDF49B" w:rsidR="001D3BE9" w:rsidRDefault="00A222FB" w:rsidP="00A222FB">
            <w:pPr>
              <w:tabs>
                <w:tab w:val="left" w:pos="1260"/>
                <w:tab w:val="center" w:pos="4647"/>
              </w:tabs>
              <w:spacing w:line="360" w:lineRule="auto"/>
              <w:rPr>
                <w:rFonts w:ascii="Arial" w:hAnsi="Arial" w:cs="Arial"/>
                <w:sz w:val="22"/>
              </w:rPr>
            </w:pPr>
            <w:r>
              <w:rPr>
                <w:rFonts w:ascii="Arial" w:hAnsi="Arial" w:cs="Arial"/>
                <w:sz w:val="22"/>
              </w:rPr>
              <w:tab/>
            </w:r>
            <w:r>
              <w:rPr>
                <w:rFonts w:ascii="Arial" w:hAnsi="Arial" w:cs="Arial"/>
                <w:sz w:val="22"/>
              </w:rPr>
              <w:tab/>
            </w:r>
            <w:r w:rsidR="001D3BE9">
              <w:rPr>
                <w:noProof/>
              </w:rPr>
              <w:drawing>
                <wp:inline distT="0" distB="0" distL="0" distR="0" wp14:anchorId="5C0B43B8" wp14:editId="36C7F2CE">
                  <wp:extent cx="3629026" cy="2066925"/>
                  <wp:effectExtent l="0" t="0" r="9525" b="9525"/>
                  <wp:docPr id="15" name="Chart 15">
                    <a:extLst xmlns:a="http://schemas.openxmlformats.org/drawingml/2006/main">
                      <a:ext uri="{FF2B5EF4-FFF2-40B4-BE49-F238E27FC236}">
                        <a16:creationId xmlns:a16="http://schemas.microsoft.com/office/drawing/2014/main" id="{1B2FBE07-9DBD-4767-B4D1-9CAFAF73BA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6317C753" w14:textId="77777777" w:rsidR="00EA5C5D" w:rsidRDefault="00EA5C5D" w:rsidP="00EA5C5D">
            <w:pPr>
              <w:spacing w:line="360" w:lineRule="auto"/>
              <w:jc w:val="center"/>
              <w:rPr>
                <w:rFonts w:ascii="Arial" w:hAnsi="Arial" w:cs="Arial"/>
                <w:i/>
                <w:iCs/>
                <w:sz w:val="22"/>
              </w:rPr>
            </w:pPr>
            <w:r>
              <w:rPr>
                <w:rFonts w:ascii="Arial" w:hAnsi="Arial" w:cs="Arial"/>
                <w:i/>
                <w:iCs/>
                <w:sz w:val="22"/>
              </w:rPr>
              <w:t>Figure 1.2.2 - A Bar Chart to show the children’s genders.</w:t>
            </w:r>
          </w:p>
          <w:p w14:paraId="5D034FC3" w14:textId="77777777" w:rsidR="00EA5C5D" w:rsidRPr="001D3BE9" w:rsidRDefault="00EA5C5D" w:rsidP="001D3BE9">
            <w:pPr>
              <w:spacing w:line="360" w:lineRule="auto"/>
              <w:jc w:val="center"/>
              <w:rPr>
                <w:rFonts w:ascii="Arial" w:hAnsi="Arial" w:cs="Arial"/>
                <w:sz w:val="22"/>
              </w:rPr>
            </w:pPr>
          </w:p>
          <w:p w14:paraId="7E9CDB13" w14:textId="77777777" w:rsidR="008C1D08" w:rsidRDefault="008C1D08" w:rsidP="002A6677">
            <w:pPr>
              <w:spacing w:line="360" w:lineRule="auto"/>
              <w:rPr>
                <w:rFonts w:ascii="Arial" w:hAnsi="Arial" w:cs="Arial"/>
                <w:b/>
                <w:bCs/>
                <w:szCs w:val="28"/>
                <w:u w:val="single"/>
              </w:rPr>
            </w:pPr>
          </w:p>
          <w:p w14:paraId="5474BA6E" w14:textId="32B5AC39" w:rsidR="00412689" w:rsidRPr="00DB02F7" w:rsidRDefault="00412689" w:rsidP="00283ECB">
            <w:pPr>
              <w:spacing w:line="360" w:lineRule="auto"/>
              <w:jc w:val="both"/>
              <w:rPr>
                <w:rFonts w:ascii="Arial" w:hAnsi="Arial" w:cs="Arial"/>
                <w:b/>
                <w:bCs/>
                <w:szCs w:val="28"/>
                <w:u w:val="single"/>
              </w:rPr>
            </w:pPr>
            <w:r w:rsidRPr="00DB02F7">
              <w:rPr>
                <w:rFonts w:ascii="Arial" w:hAnsi="Arial" w:cs="Arial"/>
                <w:b/>
                <w:bCs/>
                <w:szCs w:val="28"/>
                <w:u w:val="single"/>
              </w:rPr>
              <w:t>Question 3</w:t>
            </w:r>
          </w:p>
          <w:p w14:paraId="51D6F4C4" w14:textId="089D828E" w:rsidR="00412689" w:rsidRPr="00DB02F7" w:rsidRDefault="00412689" w:rsidP="00283ECB">
            <w:pPr>
              <w:spacing w:line="360" w:lineRule="auto"/>
              <w:jc w:val="both"/>
              <w:rPr>
                <w:rFonts w:ascii="Arial" w:hAnsi="Arial" w:cs="Arial"/>
                <w:szCs w:val="28"/>
              </w:rPr>
            </w:pPr>
            <w:r w:rsidRPr="00DB02F7">
              <w:rPr>
                <w:rFonts w:ascii="Arial" w:hAnsi="Arial" w:cs="Arial"/>
                <w:szCs w:val="28"/>
              </w:rPr>
              <w:t>Question 3 helps to identify if the club has improved any of the participant’s confidence. As shown in the graph below, there is a strong argument that everyone has benefitted from the inclusive sports club.</w:t>
            </w:r>
            <w:r w:rsidR="001D3BE9" w:rsidRPr="00DB02F7">
              <w:rPr>
                <w:rFonts w:ascii="Arial" w:hAnsi="Arial" w:cs="Arial"/>
                <w:szCs w:val="28"/>
              </w:rPr>
              <w:t xml:space="preserve"> 100% of the children answered that they </w:t>
            </w:r>
            <w:r w:rsidR="00EA5C5D" w:rsidRPr="00DB02F7">
              <w:rPr>
                <w:rFonts w:ascii="Arial" w:hAnsi="Arial" w:cs="Arial"/>
                <w:szCs w:val="28"/>
              </w:rPr>
              <w:t>have increased their confidence by attending the club.</w:t>
            </w:r>
          </w:p>
          <w:p w14:paraId="1DAB7C7F" w14:textId="56D3DBD8" w:rsidR="001D3BE9" w:rsidRDefault="001D3BE9" w:rsidP="002A6677">
            <w:pPr>
              <w:spacing w:line="360" w:lineRule="auto"/>
              <w:rPr>
                <w:rFonts w:ascii="Arial" w:hAnsi="Arial" w:cs="Arial"/>
                <w:sz w:val="22"/>
              </w:rPr>
            </w:pPr>
          </w:p>
          <w:p w14:paraId="3EFBF09F" w14:textId="6D4B609F" w:rsidR="001D3BE9" w:rsidRDefault="001D3BE9" w:rsidP="001D3BE9">
            <w:pPr>
              <w:spacing w:line="360" w:lineRule="auto"/>
              <w:jc w:val="center"/>
              <w:rPr>
                <w:rFonts w:ascii="Arial" w:hAnsi="Arial" w:cs="Arial"/>
                <w:i/>
                <w:iCs/>
                <w:sz w:val="22"/>
              </w:rPr>
            </w:pPr>
            <w:r>
              <w:rPr>
                <w:noProof/>
              </w:rPr>
              <w:drawing>
                <wp:inline distT="0" distB="0" distL="0" distR="0" wp14:anchorId="482A9510" wp14:editId="1C07EAC5">
                  <wp:extent cx="3667125" cy="2065282"/>
                  <wp:effectExtent l="0" t="0" r="9525" b="11430"/>
                  <wp:docPr id="16" name="Chart 16">
                    <a:extLst xmlns:a="http://schemas.openxmlformats.org/drawingml/2006/main">
                      <a:ext uri="{FF2B5EF4-FFF2-40B4-BE49-F238E27FC236}">
                        <a16:creationId xmlns:a16="http://schemas.microsoft.com/office/drawing/2014/main" id="{A68B9860-C5A4-4C74-AFDF-C36E583CEA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0C2ACCB" w14:textId="77777777" w:rsidR="00EA5C5D" w:rsidRDefault="00EA5C5D" w:rsidP="00EA5C5D">
            <w:pPr>
              <w:spacing w:line="360" w:lineRule="auto"/>
              <w:jc w:val="center"/>
              <w:rPr>
                <w:rFonts w:ascii="Arial" w:hAnsi="Arial" w:cs="Arial"/>
                <w:i/>
                <w:iCs/>
                <w:sz w:val="22"/>
              </w:rPr>
            </w:pPr>
            <w:r>
              <w:rPr>
                <w:rFonts w:ascii="Arial" w:hAnsi="Arial" w:cs="Arial"/>
                <w:i/>
                <w:iCs/>
                <w:sz w:val="22"/>
              </w:rPr>
              <w:t>Figure 1.2.3 - A Bar Chart to show how many children said that their confidence has improved by coming to the club.</w:t>
            </w:r>
          </w:p>
          <w:p w14:paraId="023E5C3E" w14:textId="0EA543A9" w:rsidR="00127270" w:rsidRPr="00743A3F" w:rsidRDefault="00127270" w:rsidP="00743A3F">
            <w:pPr>
              <w:spacing w:line="360" w:lineRule="auto"/>
              <w:rPr>
                <w:rFonts w:ascii="Arial" w:hAnsi="Arial" w:cs="Arial"/>
                <w:b/>
                <w:bCs/>
                <w:szCs w:val="28"/>
                <w:u w:val="single"/>
              </w:rPr>
            </w:pPr>
            <w:r w:rsidRPr="00DB02F7">
              <w:rPr>
                <w:rFonts w:ascii="Arial" w:hAnsi="Arial" w:cs="Arial"/>
                <w:b/>
                <w:bCs/>
                <w:szCs w:val="28"/>
                <w:u w:val="single"/>
              </w:rPr>
              <w:lastRenderedPageBreak/>
              <w:t>Question 3 (a)</w:t>
            </w:r>
            <w:r w:rsidRPr="00DB02F7">
              <w:rPr>
                <w:rFonts w:ascii="Arial" w:hAnsi="Arial" w:cs="Arial"/>
                <w:sz w:val="22"/>
                <w:u w:val="single"/>
              </w:rPr>
              <w:br/>
            </w:r>
            <w:r w:rsidRPr="00DB02F7">
              <w:rPr>
                <w:rFonts w:ascii="Arial" w:hAnsi="Arial" w:cs="Arial"/>
              </w:rPr>
              <w:t>Question 3 (a) asks why and how it has improved the children</w:t>
            </w:r>
            <w:r w:rsidR="00C6449C" w:rsidRPr="00DB02F7">
              <w:rPr>
                <w:rFonts w:ascii="Arial" w:hAnsi="Arial" w:cs="Arial"/>
              </w:rPr>
              <w:t>’</w:t>
            </w:r>
            <w:r w:rsidRPr="00DB02F7">
              <w:rPr>
                <w:rFonts w:ascii="Arial" w:hAnsi="Arial" w:cs="Arial"/>
              </w:rPr>
              <w:t xml:space="preserve">s confidence </w:t>
            </w:r>
            <w:r w:rsidR="001013F3" w:rsidRPr="00DB02F7">
              <w:rPr>
                <w:rFonts w:ascii="Arial" w:hAnsi="Arial" w:cs="Arial"/>
              </w:rPr>
              <w:t xml:space="preserve">and most of the responses are not </w:t>
            </w:r>
            <w:r w:rsidR="002A6677" w:rsidRPr="00DB02F7">
              <w:rPr>
                <w:rFonts w:ascii="Arial" w:hAnsi="Arial" w:cs="Arial"/>
              </w:rPr>
              <w:t xml:space="preserve">specific to the </w:t>
            </w:r>
            <w:r w:rsidR="00EB6484" w:rsidRPr="00DB02F7">
              <w:rPr>
                <w:rFonts w:ascii="Arial" w:hAnsi="Arial" w:cs="Arial"/>
              </w:rPr>
              <w:t>question,</w:t>
            </w:r>
            <w:r w:rsidR="002A6677" w:rsidRPr="00DB02F7">
              <w:rPr>
                <w:rFonts w:ascii="Arial" w:hAnsi="Arial" w:cs="Arial"/>
              </w:rPr>
              <w:t xml:space="preserve"> but everyone’s responses are relevant and will be taken into consideration.</w:t>
            </w:r>
          </w:p>
          <w:p w14:paraId="5FB63A26" w14:textId="77777777" w:rsidR="00DB7822" w:rsidRDefault="00DB7822" w:rsidP="002A6677">
            <w:pPr>
              <w:spacing w:line="360" w:lineRule="auto"/>
              <w:rPr>
                <w:sz w:val="22"/>
                <w:szCs w:val="22"/>
              </w:rPr>
            </w:pPr>
          </w:p>
          <w:p w14:paraId="19D17AD0" w14:textId="27F50351" w:rsidR="00DB7822" w:rsidRPr="000D762C" w:rsidRDefault="00DB7822" w:rsidP="00DB7822">
            <w:pPr>
              <w:spacing w:line="360" w:lineRule="auto"/>
              <w:jc w:val="center"/>
              <w:rPr>
                <w:sz w:val="22"/>
                <w:szCs w:val="22"/>
              </w:rPr>
            </w:pPr>
            <w:r w:rsidRPr="000D762C">
              <w:rPr>
                <w:noProof/>
              </w:rPr>
              <w:drawing>
                <wp:inline distT="0" distB="0" distL="0" distR="0" wp14:anchorId="50968FEF" wp14:editId="74622870">
                  <wp:extent cx="3648075" cy="2200276"/>
                  <wp:effectExtent l="0" t="0" r="9525" b="9525"/>
                  <wp:docPr id="17" name="Chart 17">
                    <a:extLst xmlns:a="http://schemas.openxmlformats.org/drawingml/2006/main">
                      <a:ext uri="{FF2B5EF4-FFF2-40B4-BE49-F238E27FC236}">
                        <a16:creationId xmlns:a16="http://schemas.microsoft.com/office/drawing/2014/main" id="{DAD68B84-4E31-4D7B-853E-21A575FA67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279A2E86" w14:textId="3CDD6CDF" w:rsidR="009F60C8" w:rsidRDefault="009F60C8" w:rsidP="009F60C8">
            <w:pPr>
              <w:spacing w:line="360" w:lineRule="auto"/>
              <w:jc w:val="center"/>
              <w:rPr>
                <w:rFonts w:ascii="Arial" w:hAnsi="Arial" w:cs="Arial"/>
                <w:i/>
                <w:iCs/>
                <w:sz w:val="22"/>
                <w:szCs w:val="22"/>
              </w:rPr>
            </w:pPr>
            <w:r w:rsidRPr="00DB02F7">
              <w:rPr>
                <w:rFonts w:ascii="Arial" w:hAnsi="Arial" w:cs="Arial"/>
                <w:i/>
                <w:iCs/>
                <w:sz w:val="22"/>
                <w:szCs w:val="22"/>
              </w:rPr>
              <w:t>Figure 1.2.4 - A Bar Chart to show how the club has increased their confidence.</w:t>
            </w:r>
          </w:p>
          <w:p w14:paraId="15A67F48" w14:textId="77777777" w:rsidR="00B253FC" w:rsidRPr="00DB02F7" w:rsidRDefault="00B253FC" w:rsidP="009F60C8">
            <w:pPr>
              <w:spacing w:line="360" w:lineRule="auto"/>
              <w:jc w:val="center"/>
              <w:rPr>
                <w:rFonts w:ascii="Arial" w:hAnsi="Arial" w:cs="Arial"/>
                <w:i/>
                <w:iCs/>
                <w:sz w:val="22"/>
                <w:szCs w:val="22"/>
              </w:rPr>
            </w:pPr>
          </w:p>
          <w:p w14:paraId="26F94E26" w14:textId="091F2416" w:rsidR="00DB7822" w:rsidRDefault="00DB7822" w:rsidP="00DB7822">
            <w:pPr>
              <w:spacing w:line="360" w:lineRule="auto"/>
              <w:jc w:val="center"/>
              <w:rPr>
                <w:sz w:val="22"/>
                <w:szCs w:val="22"/>
              </w:rPr>
            </w:pPr>
          </w:p>
          <w:p w14:paraId="0AB80516" w14:textId="679325C8" w:rsidR="00DB7822" w:rsidRPr="00DB02F7" w:rsidRDefault="00DB7822" w:rsidP="00283ECB">
            <w:pPr>
              <w:spacing w:line="360" w:lineRule="auto"/>
              <w:jc w:val="both"/>
              <w:rPr>
                <w:rFonts w:ascii="Arial" w:hAnsi="Arial" w:cs="Arial"/>
                <w:b/>
                <w:bCs/>
                <w:u w:val="single"/>
              </w:rPr>
            </w:pPr>
            <w:r w:rsidRPr="00DB02F7">
              <w:rPr>
                <w:rFonts w:ascii="Arial" w:hAnsi="Arial" w:cs="Arial"/>
                <w:b/>
                <w:bCs/>
                <w:u w:val="single"/>
              </w:rPr>
              <w:t>Question 4</w:t>
            </w:r>
          </w:p>
          <w:p w14:paraId="131D49CB" w14:textId="1425FB98" w:rsidR="00DB7822" w:rsidRDefault="00DB02F7" w:rsidP="00283ECB">
            <w:pPr>
              <w:spacing w:line="360" w:lineRule="auto"/>
              <w:jc w:val="both"/>
              <w:rPr>
                <w:rFonts w:ascii="Arial" w:hAnsi="Arial" w:cs="Arial"/>
              </w:rPr>
            </w:pPr>
            <w:r>
              <w:rPr>
                <w:rFonts w:ascii="Arial" w:hAnsi="Arial" w:cs="Arial"/>
              </w:rPr>
              <w:t>The question asks the children if they know of any other clubs in the area</w:t>
            </w:r>
            <w:r w:rsidR="00A222FB">
              <w:rPr>
                <w:rFonts w:ascii="Arial" w:hAnsi="Arial" w:cs="Arial"/>
              </w:rPr>
              <w:t xml:space="preserve"> and</w:t>
            </w:r>
            <w:r w:rsidR="00A222FB">
              <w:rPr>
                <w:rFonts w:ascii="Arial" w:hAnsi="Arial" w:cs="Arial"/>
                <w:i/>
                <w:iCs/>
              </w:rPr>
              <w:t xml:space="preserve"> Figure 1.2.5 </w:t>
            </w:r>
            <w:r w:rsidR="00A222FB">
              <w:rPr>
                <w:rFonts w:ascii="Arial" w:hAnsi="Arial" w:cs="Arial"/>
              </w:rPr>
              <w:t>shows that 6 out of the 8 children were unaware of any other clubs in the area that they could go to.</w:t>
            </w:r>
          </w:p>
          <w:p w14:paraId="1031C3D9" w14:textId="77777777" w:rsidR="00A222FB" w:rsidRPr="00A222FB" w:rsidRDefault="00A222FB" w:rsidP="00DB7822">
            <w:pPr>
              <w:spacing w:line="360" w:lineRule="auto"/>
              <w:rPr>
                <w:rFonts w:ascii="Arial" w:hAnsi="Arial" w:cs="Arial"/>
              </w:rPr>
            </w:pPr>
          </w:p>
          <w:p w14:paraId="29D2DDC9" w14:textId="160AE407" w:rsidR="00DB7822" w:rsidRDefault="00DB7822" w:rsidP="00DB7822">
            <w:pPr>
              <w:spacing w:line="360" w:lineRule="auto"/>
              <w:jc w:val="center"/>
              <w:rPr>
                <w:i/>
                <w:iCs/>
                <w:sz w:val="22"/>
                <w:szCs w:val="22"/>
              </w:rPr>
            </w:pPr>
            <w:r>
              <w:rPr>
                <w:noProof/>
              </w:rPr>
              <w:drawing>
                <wp:inline distT="0" distB="0" distL="0" distR="0" wp14:anchorId="054A66E9" wp14:editId="7681242A">
                  <wp:extent cx="3767138" cy="2362200"/>
                  <wp:effectExtent l="0" t="0" r="5080" b="0"/>
                  <wp:docPr id="18" name="Chart 18">
                    <a:extLst xmlns:a="http://schemas.openxmlformats.org/drawingml/2006/main">
                      <a:ext uri="{FF2B5EF4-FFF2-40B4-BE49-F238E27FC236}">
                        <a16:creationId xmlns:a16="http://schemas.microsoft.com/office/drawing/2014/main" id="{709823E0-B5CB-4428-9A6B-2238CA6DB63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3ADA9FDC" w14:textId="151D32DE" w:rsidR="009F60C8" w:rsidRPr="00DB02F7" w:rsidRDefault="009F60C8" w:rsidP="009F60C8">
            <w:pPr>
              <w:spacing w:line="360" w:lineRule="auto"/>
              <w:jc w:val="center"/>
              <w:rPr>
                <w:rFonts w:ascii="Arial" w:hAnsi="Arial" w:cs="Arial"/>
                <w:i/>
                <w:iCs/>
                <w:sz w:val="22"/>
                <w:szCs w:val="22"/>
              </w:rPr>
            </w:pPr>
            <w:r w:rsidRPr="00DB02F7">
              <w:rPr>
                <w:rFonts w:ascii="Arial" w:hAnsi="Arial" w:cs="Arial"/>
                <w:i/>
                <w:iCs/>
                <w:sz w:val="22"/>
                <w:szCs w:val="22"/>
              </w:rPr>
              <w:t>Figure 1.2.</w:t>
            </w:r>
            <w:r w:rsidR="00424BE7">
              <w:rPr>
                <w:rFonts w:ascii="Arial" w:hAnsi="Arial" w:cs="Arial"/>
                <w:i/>
                <w:iCs/>
                <w:sz w:val="22"/>
                <w:szCs w:val="22"/>
              </w:rPr>
              <w:t>5</w:t>
            </w:r>
            <w:r w:rsidRPr="00DB02F7">
              <w:rPr>
                <w:rFonts w:ascii="Arial" w:hAnsi="Arial" w:cs="Arial"/>
                <w:i/>
                <w:iCs/>
                <w:sz w:val="22"/>
                <w:szCs w:val="22"/>
              </w:rPr>
              <w:t xml:space="preserve"> - A Bar Chart to show if the children know of any other clubs in the area</w:t>
            </w:r>
            <w:r w:rsidR="00723232" w:rsidRPr="00DB02F7">
              <w:rPr>
                <w:rFonts w:ascii="Arial" w:hAnsi="Arial" w:cs="Arial"/>
                <w:i/>
                <w:iCs/>
                <w:sz w:val="22"/>
                <w:szCs w:val="22"/>
              </w:rPr>
              <w:t>.</w:t>
            </w:r>
          </w:p>
          <w:p w14:paraId="3C53D2E4" w14:textId="2F6D9F96" w:rsidR="00C761FF" w:rsidRDefault="00C761FF" w:rsidP="00DB7822">
            <w:pPr>
              <w:spacing w:line="360" w:lineRule="auto"/>
              <w:jc w:val="center"/>
              <w:rPr>
                <w:i/>
                <w:iCs/>
                <w:sz w:val="22"/>
                <w:szCs w:val="22"/>
              </w:rPr>
            </w:pPr>
          </w:p>
          <w:p w14:paraId="1F6F1DD9" w14:textId="628D6CF9" w:rsidR="00DB7822" w:rsidRDefault="00DB7822" w:rsidP="00283ECB">
            <w:pPr>
              <w:spacing w:line="360" w:lineRule="auto"/>
              <w:jc w:val="both"/>
              <w:rPr>
                <w:rFonts w:ascii="Arial" w:hAnsi="Arial" w:cs="Arial"/>
                <w:b/>
                <w:bCs/>
                <w:u w:val="single"/>
              </w:rPr>
            </w:pPr>
            <w:r w:rsidRPr="00A222FB">
              <w:rPr>
                <w:rFonts w:ascii="Arial" w:hAnsi="Arial" w:cs="Arial"/>
                <w:b/>
                <w:bCs/>
                <w:u w:val="single"/>
              </w:rPr>
              <w:lastRenderedPageBreak/>
              <w:t>Question 5</w:t>
            </w:r>
          </w:p>
          <w:p w14:paraId="2960046F" w14:textId="61E017FC" w:rsidR="00DB7822" w:rsidRDefault="008C1D08" w:rsidP="00283ECB">
            <w:pPr>
              <w:spacing w:line="360" w:lineRule="auto"/>
              <w:jc w:val="both"/>
              <w:rPr>
                <w:sz w:val="22"/>
                <w:szCs w:val="22"/>
              </w:rPr>
            </w:pPr>
            <w:r>
              <w:rPr>
                <w:rFonts w:ascii="Arial" w:hAnsi="Arial" w:cs="Arial"/>
                <w:i/>
                <w:iCs/>
              </w:rPr>
              <w:t xml:space="preserve">Figure 1.2.6 </w:t>
            </w:r>
            <w:r>
              <w:rPr>
                <w:rFonts w:ascii="Arial" w:hAnsi="Arial" w:cs="Arial"/>
              </w:rPr>
              <w:t xml:space="preserve">gives an easy showing that only one of the participants at the Festival of Sport Club does </w:t>
            </w:r>
            <w:r>
              <w:rPr>
                <w:rFonts w:ascii="Arial" w:hAnsi="Arial" w:cs="Arial"/>
                <w:u w:val="single"/>
              </w:rPr>
              <w:t>not</w:t>
            </w:r>
            <w:r>
              <w:rPr>
                <w:rFonts w:ascii="Arial" w:hAnsi="Arial" w:cs="Arial"/>
              </w:rPr>
              <w:t xml:space="preserve"> go to another club in addition to this one. This is still a good figure to have because 1 out of 8 equivalates to just above average for the number of children participating in more than one activity per week</w:t>
            </w:r>
            <w:r w:rsidR="00A7689E">
              <w:rPr>
                <w:rFonts w:ascii="Arial" w:hAnsi="Arial" w:cs="Arial"/>
              </w:rPr>
              <w:t>, being 81% of children participate in more than one hour a week of activities</w:t>
            </w:r>
            <w:r>
              <w:rPr>
                <w:rFonts w:ascii="Arial" w:hAnsi="Arial" w:cs="Arial"/>
              </w:rPr>
              <w:t xml:space="preserve"> according to </w:t>
            </w:r>
            <w:r w:rsidR="00A7689E">
              <w:rPr>
                <w:rFonts w:ascii="Arial" w:hAnsi="Arial" w:cs="Arial"/>
              </w:rPr>
              <w:t xml:space="preserve">Vision for Sport in Wales (2017). </w:t>
            </w:r>
          </w:p>
          <w:p w14:paraId="6D050319" w14:textId="77777777" w:rsidR="00B253FC" w:rsidRDefault="00B253FC" w:rsidP="00DB7822">
            <w:pPr>
              <w:spacing w:line="360" w:lineRule="auto"/>
              <w:rPr>
                <w:sz w:val="22"/>
                <w:szCs w:val="22"/>
              </w:rPr>
            </w:pPr>
          </w:p>
          <w:p w14:paraId="187AF736" w14:textId="565C0100" w:rsidR="00DB7822" w:rsidRPr="000D762C" w:rsidRDefault="00DB7822" w:rsidP="00DB7822">
            <w:pPr>
              <w:spacing w:line="360" w:lineRule="auto"/>
              <w:jc w:val="center"/>
              <w:rPr>
                <w:i/>
                <w:iCs/>
                <w:sz w:val="22"/>
                <w:szCs w:val="22"/>
              </w:rPr>
            </w:pPr>
            <w:r w:rsidRPr="000D762C">
              <w:rPr>
                <w:noProof/>
              </w:rPr>
              <w:drawing>
                <wp:inline distT="0" distB="0" distL="0" distR="0" wp14:anchorId="1A10FC8D" wp14:editId="23D40886">
                  <wp:extent cx="3600450" cy="1876425"/>
                  <wp:effectExtent l="0" t="0" r="0" b="9525"/>
                  <wp:docPr id="19" name="Chart 19">
                    <a:extLst xmlns:a="http://schemas.openxmlformats.org/drawingml/2006/main">
                      <a:ext uri="{FF2B5EF4-FFF2-40B4-BE49-F238E27FC236}">
                        <a16:creationId xmlns:a16="http://schemas.microsoft.com/office/drawing/2014/main" id="{25BFD8FD-E8E5-4412-836F-BCD0120C42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372E456E" w14:textId="7454CD24" w:rsidR="009F60C8" w:rsidRPr="00B253FC" w:rsidRDefault="009F60C8" w:rsidP="00B253FC">
            <w:pPr>
              <w:spacing w:line="360" w:lineRule="auto"/>
              <w:jc w:val="center"/>
              <w:rPr>
                <w:rFonts w:ascii="Arial" w:hAnsi="Arial" w:cs="Arial"/>
                <w:i/>
                <w:iCs/>
                <w:sz w:val="22"/>
                <w:szCs w:val="22"/>
              </w:rPr>
            </w:pPr>
            <w:r w:rsidRPr="00C761FF">
              <w:rPr>
                <w:rFonts w:ascii="Arial" w:hAnsi="Arial" w:cs="Arial"/>
                <w:i/>
                <w:iCs/>
                <w:sz w:val="22"/>
                <w:szCs w:val="22"/>
              </w:rPr>
              <w:t>Figure 1.2.</w:t>
            </w:r>
            <w:r w:rsidR="00424BE7">
              <w:rPr>
                <w:rFonts w:ascii="Arial" w:hAnsi="Arial" w:cs="Arial"/>
                <w:i/>
                <w:iCs/>
                <w:sz w:val="22"/>
                <w:szCs w:val="22"/>
              </w:rPr>
              <w:t>6</w:t>
            </w:r>
            <w:r w:rsidRPr="00C761FF">
              <w:rPr>
                <w:rFonts w:ascii="Arial" w:hAnsi="Arial" w:cs="Arial"/>
                <w:i/>
                <w:iCs/>
                <w:sz w:val="22"/>
                <w:szCs w:val="22"/>
              </w:rPr>
              <w:t xml:space="preserve"> - A Bar Chart to show if the children go to any other clubs</w:t>
            </w:r>
            <w:r w:rsidR="00723232" w:rsidRPr="00C761FF">
              <w:rPr>
                <w:rFonts w:ascii="Arial" w:hAnsi="Arial" w:cs="Arial"/>
                <w:i/>
                <w:iCs/>
                <w:sz w:val="22"/>
                <w:szCs w:val="22"/>
              </w:rPr>
              <w:t xml:space="preserve"> or not.</w:t>
            </w:r>
          </w:p>
          <w:p w14:paraId="26E2F37A" w14:textId="77777777" w:rsidR="004D3F7A" w:rsidRDefault="004D3F7A" w:rsidP="00DB7822">
            <w:pPr>
              <w:spacing w:line="360" w:lineRule="auto"/>
              <w:rPr>
                <w:rFonts w:ascii="Arial" w:hAnsi="Arial" w:cs="Arial"/>
                <w:b/>
                <w:bCs/>
                <w:u w:val="single"/>
              </w:rPr>
            </w:pPr>
          </w:p>
          <w:p w14:paraId="78FFD868" w14:textId="72C912CB" w:rsidR="00DB7822" w:rsidRPr="00C157B4" w:rsidRDefault="00DB7822" w:rsidP="00DB7822">
            <w:pPr>
              <w:spacing w:line="360" w:lineRule="auto"/>
              <w:rPr>
                <w:rFonts w:ascii="Arial" w:hAnsi="Arial" w:cs="Arial"/>
                <w:b/>
                <w:bCs/>
                <w:u w:val="single"/>
              </w:rPr>
            </w:pPr>
            <w:r w:rsidRPr="00C157B4">
              <w:rPr>
                <w:rFonts w:ascii="Arial" w:hAnsi="Arial" w:cs="Arial"/>
                <w:b/>
                <w:bCs/>
                <w:u w:val="single"/>
              </w:rPr>
              <w:t xml:space="preserve">Question </w:t>
            </w:r>
            <w:r w:rsidR="000567C3" w:rsidRPr="00C157B4">
              <w:rPr>
                <w:rFonts w:ascii="Arial" w:hAnsi="Arial" w:cs="Arial"/>
                <w:b/>
                <w:bCs/>
                <w:u w:val="single"/>
              </w:rPr>
              <w:t>5 (a)</w:t>
            </w:r>
          </w:p>
          <w:p w14:paraId="7B87C83F" w14:textId="478B7933" w:rsidR="00DB7822" w:rsidRPr="00A7689E" w:rsidRDefault="00A7689E" w:rsidP="00283ECB">
            <w:pPr>
              <w:spacing w:line="360" w:lineRule="auto"/>
              <w:jc w:val="both"/>
              <w:rPr>
                <w:rFonts w:ascii="Arial" w:hAnsi="Arial" w:cs="Arial"/>
              </w:rPr>
            </w:pPr>
            <w:r>
              <w:rPr>
                <w:rFonts w:ascii="Arial" w:hAnsi="Arial" w:cs="Arial"/>
                <w:i/>
                <w:iCs/>
              </w:rPr>
              <w:t>Figure 1.2.</w:t>
            </w:r>
            <w:r w:rsidR="00424BE7">
              <w:rPr>
                <w:rFonts w:ascii="Arial" w:hAnsi="Arial" w:cs="Arial"/>
                <w:i/>
                <w:iCs/>
              </w:rPr>
              <w:t>7</w:t>
            </w:r>
            <w:r>
              <w:rPr>
                <w:rFonts w:ascii="Arial" w:hAnsi="Arial" w:cs="Arial"/>
                <w:i/>
                <w:iCs/>
              </w:rPr>
              <w:t xml:space="preserve"> </w:t>
            </w:r>
            <w:r>
              <w:rPr>
                <w:rFonts w:ascii="Arial" w:hAnsi="Arial" w:cs="Arial"/>
              </w:rPr>
              <w:t xml:space="preserve">shows the different clubs in the area of which the children attend. The most attended by the children is Swimming. This may be because, upon further research, the local swimming pool runs disability specific sessions which are run to help </w:t>
            </w:r>
            <w:r w:rsidR="004D3F7A">
              <w:rPr>
                <w:rFonts w:ascii="Arial" w:hAnsi="Arial" w:cs="Arial"/>
              </w:rPr>
              <w:t>children and adults with disabilities, providing them with smaller classes to create a calmer environment for them to learn in (Disability Sport Wales, 2020)</w:t>
            </w:r>
            <w:r w:rsidR="00711B20">
              <w:rPr>
                <w:rFonts w:ascii="Arial" w:hAnsi="Arial" w:cs="Arial"/>
              </w:rPr>
              <w:t>.</w:t>
            </w:r>
          </w:p>
          <w:p w14:paraId="1F408630" w14:textId="77777777" w:rsidR="00C157B4" w:rsidRDefault="00C157B4" w:rsidP="00DB7822">
            <w:pPr>
              <w:spacing w:line="360" w:lineRule="auto"/>
              <w:jc w:val="center"/>
              <w:rPr>
                <w:i/>
                <w:iCs/>
                <w:sz w:val="22"/>
                <w:szCs w:val="22"/>
              </w:rPr>
            </w:pPr>
          </w:p>
          <w:p w14:paraId="568E510A" w14:textId="1361B740" w:rsidR="00DB7822" w:rsidRDefault="008F0BE2" w:rsidP="008F0BE2">
            <w:pPr>
              <w:tabs>
                <w:tab w:val="center" w:pos="4920"/>
                <w:tab w:val="left" w:pos="8747"/>
              </w:tabs>
              <w:spacing w:line="360" w:lineRule="auto"/>
              <w:rPr>
                <w:i/>
                <w:iCs/>
                <w:sz w:val="22"/>
                <w:szCs w:val="22"/>
              </w:rPr>
            </w:pPr>
            <w:r>
              <w:rPr>
                <w:i/>
                <w:iCs/>
                <w:sz w:val="22"/>
                <w:szCs w:val="22"/>
              </w:rPr>
              <w:tab/>
            </w:r>
            <w:r w:rsidR="000567C3">
              <w:rPr>
                <w:noProof/>
              </w:rPr>
              <w:drawing>
                <wp:inline distT="0" distB="0" distL="0" distR="0" wp14:anchorId="183E3322" wp14:editId="5B6AF7D6">
                  <wp:extent cx="3657600" cy="1952625"/>
                  <wp:effectExtent l="0" t="0" r="0" b="9525"/>
                  <wp:docPr id="20" name="Chart 20">
                    <a:extLst xmlns:a="http://schemas.openxmlformats.org/drawingml/2006/main">
                      <a:ext uri="{FF2B5EF4-FFF2-40B4-BE49-F238E27FC236}">
                        <a16:creationId xmlns:a16="http://schemas.microsoft.com/office/drawing/2014/main" id="{EA6092A0-4B85-43E1-868E-8F938692F57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r>
              <w:rPr>
                <w:i/>
                <w:iCs/>
                <w:sz w:val="22"/>
                <w:szCs w:val="22"/>
              </w:rPr>
              <w:tab/>
            </w:r>
          </w:p>
          <w:p w14:paraId="79F42718" w14:textId="3C5143F9" w:rsidR="000567C3" w:rsidRPr="00C157B4" w:rsidRDefault="00C157B4" w:rsidP="00DB7822">
            <w:pPr>
              <w:spacing w:line="360" w:lineRule="auto"/>
              <w:jc w:val="center"/>
              <w:rPr>
                <w:rFonts w:ascii="Arial" w:hAnsi="Arial" w:cs="Arial"/>
                <w:i/>
                <w:iCs/>
                <w:sz w:val="22"/>
                <w:szCs w:val="22"/>
              </w:rPr>
            </w:pPr>
            <w:r w:rsidRPr="00C157B4">
              <w:rPr>
                <w:rFonts w:ascii="Arial" w:hAnsi="Arial" w:cs="Arial"/>
                <w:i/>
                <w:iCs/>
                <w:sz w:val="22"/>
                <w:szCs w:val="22"/>
              </w:rPr>
              <w:t>Figure 1.2.</w:t>
            </w:r>
            <w:r w:rsidR="00424BE7">
              <w:rPr>
                <w:rFonts w:ascii="Arial" w:hAnsi="Arial" w:cs="Arial"/>
                <w:i/>
                <w:iCs/>
                <w:sz w:val="22"/>
                <w:szCs w:val="22"/>
              </w:rPr>
              <w:t>7</w:t>
            </w:r>
            <w:r w:rsidRPr="00C157B4">
              <w:rPr>
                <w:rFonts w:ascii="Arial" w:hAnsi="Arial" w:cs="Arial"/>
                <w:i/>
                <w:iCs/>
                <w:sz w:val="22"/>
                <w:szCs w:val="22"/>
              </w:rPr>
              <w:t xml:space="preserve"> – A Bar Chart to show what clubs the children attend outside of the Festival of Sport Club.</w:t>
            </w:r>
          </w:p>
          <w:p w14:paraId="1A9ADBD8" w14:textId="0AF4CAA3" w:rsidR="000567C3" w:rsidRPr="00C761FF" w:rsidRDefault="000567C3" w:rsidP="00283ECB">
            <w:pPr>
              <w:spacing w:line="360" w:lineRule="auto"/>
              <w:jc w:val="both"/>
              <w:rPr>
                <w:rFonts w:ascii="Arial" w:hAnsi="Arial" w:cs="Arial"/>
                <w:b/>
                <w:bCs/>
                <w:u w:val="single"/>
              </w:rPr>
            </w:pPr>
            <w:r w:rsidRPr="00C761FF">
              <w:rPr>
                <w:rFonts w:ascii="Arial" w:hAnsi="Arial" w:cs="Arial"/>
                <w:b/>
                <w:bCs/>
                <w:u w:val="single"/>
              </w:rPr>
              <w:lastRenderedPageBreak/>
              <w:t>Question 6</w:t>
            </w:r>
          </w:p>
          <w:p w14:paraId="6C0E8D54" w14:textId="02BC4CB0" w:rsidR="000567C3" w:rsidRPr="00C761FF" w:rsidRDefault="000567C3" w:rsidP="00283ECB">
            <w:pPr>
              <w:spacing w:line="360" w:lineRule="auto"/>
              <w:jc w:val="both"/>
              <w:rPr>
                <w:rFonts w:ascii="Arial" w:hAnsi="Arial" w:cs="Arial"/>
              </w:rPr>
            </w:pPr>
            <w:r w:rsidRPr="00C761FF">
              <w:rPr>
                <w:rFonts w:ascii="Arial" w:hAnsi="Arial" w:cs="Arial"/>
              </w:rPr>
              <w:t>After leaving the children to answer this one without help from their parents, the research has shown that the club is successfully completing their objective of the children enjoying themselves, whilst attending the club.</w:t>
            </w:r>
            <w:r w:rsidR="00E71D37" w:rsidRPr="00C761FF">
              <w:rPr>
                <w:rFonts w:ascii="Arial" w:hAnsi="Arial" w:cs="Arial"/>
              </w:rPr>
              <w:t xml:space="preserve"> </w:t>
            </w:r>
          </w:p>
          <w:p w14:paraId="2299AE9A" w14:textId="4A1D6507" w:rsidR="000567C3" w:rsidRDefault="000567C3" w:rsidP="00C157B4">
            <w:pPr>
              <w:spacing w:line="360" w:lineRule="auto"/>
              <w:rPr>
                <w:i/>
                <w:iCs/>
                <w:sz w:val="22"/>
                <w:szCs w:val="22"/>
              </w:rPr>
            </w:pPr>
          </w:p>
          <w:p w14:paraId="2EE4F167" w14:textId="0CD69E2F" w:rsidR="000567C3" w:rsidRDefault="000567C3" w:rsidP="000567C3">
            <w:pPr>
              <w:spacing w:line="360" w:lineRule="auto"/>
              <w:jc w:val="center"/>
              <w:rPr>
                <w:i/>
                <w:iCs/>
                <w:sz w:val="22"/>
                <w:szCs w:val="22"/>
              </w:rPr>
            </w:pPr>
            <w:r>
              <w:rPr>
                <w:noProof/>
              </w:rPr>
              <w:drawing>
                <wp:inline distT="0" distB="0" distL="0" distR="0" wp14:anchorId="3EFCC7FD" wp14:editId="6BAEF54B">
                  <wp:extent cx="3629024" cy="1952625"/>
                  <wp:effectExtent l="0" t="0" r="10160" b="9525"/>
                  <wp:docPr id="21" name="Chart 21">
                    <a:extLst xmlns:a="http://schemas.openxmlformats.org/drawingml/2006/main">
                      <a:ext uri="{FF2B5EF4-FFF2-40B4-BE49-F238E27FC236}">
                        <a16:creationId xmlns:a16="http://schemas.microsoft.com/office/drawing/2014/main" id="{25F20B50-8D96-4CF6-BB4A-AAC5E6702C1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207F24EE" w14:textId="2912096F" w:rsidR="00E71D37" w:rsidRDefault="00C157B4" w:rsidP="000567C3">
            <w:pPr>
              <w:spacing w:line="360" w:lineRule="auto"/>
              <w:jc w:val="center"/>
              <w:rPr>
                <w:rFonts w:ascii="Arial" w:hAnsi="Arial" w:cs="Arial"/>
                <w:i/>
                <w:iCs/>
                <w:sz w:val="22"/>
                <w:szCs w:val="22"/>
              </w:rPr>
            </w:pPr>
            <w:r>
              <w:rPr>
                <w:rFonts w:ascii="Arial" w:hAnsi="Arial" w:cs="Arial"/>
                <w:i/>
                <w:iCs/>
                <w:sz w:val="22"/>
                <w:szCs w:val="22"/>
              </w:rPr>
              <w:t>Figure 1.2.</w:t>
            </w:r>
            <w:r w:rsidR="00424BE7">
              <w:rPr>
                <w:rFonts w:ascii="Arial" w:hAnsi="Arial" w:cs="Arial"/>
                <w:i/>
                <w:iCs/>
                <w:sz w:val="22"/>
                <w:szCs w:val="22"/>
              </w:rPr>
              <w:t>8</w:t>
            </w:r>
            <w:r>
              <w:rPr>
                <w:rFonts w:ascii="Arial" w:hAnsi="Arial" w:cs="Arial"/>
                <w:i/>
                <w:iCs/>
                <w:sz w:val="22"/>
                <w:szCs w:val="22"/>
              </w:rPr>
              <w:t xml:space="preserve"> – A Bar Chart to show how many children enjoy attending the club.</w:t>
            </w:r>
          </w:p>
          <w:p w14:paraId="3400ACC9" w14:textId="77777777" w:rsidR="000D762C" w:rsidRDefault="000D762C" w:rsidP="000567C3">
            <w:pPr>
              <w:spacing w:line="360" w:lineRule="auto"/>
              <w:jc w:val="center"/>
              <w:rPr>
                <w:rFonts w:ascii="Arial" w:hAnsi="Arial" w:cs="Arial"/>
                <w:i/>
                <w:iCs/>
                <w:sz w:val="22"/>
                <w:szCs w:val="22"/>
              </w:rPr>
            </w:pPr>
          </w:p>
          <w:p w14:paraId="136B2EC3" w14:textId="77777777" w:rsidR="00C157B4" w:rsidRPr="00C157B4" w:rsidRDefault="00C157B4" w:rsidP="004D3F7A">
            <w:pPr>
              <w:spacing w:line="360" w:lineRule="auto"/>
              <w:rPr>
                <w:rFonts w:ascii="Arial" w:hAnsi="Arial" w:cs="Arial"/>
                <w:i/>
                <w:iCs/>
                <w:sz w:val="22"/>
                <w:szCs w:val="22"/>
              </w:rPr>
            </w:pPr>
          </w:p>
          <w:p w14:paraId="4B1532F8" w14:textId="4960AF5F" w:rsidR="004D3F7A" w:rsidRDefault="00E71D37" w:rsidP="00283ECB">
            <w:pPr>
              <w:spacing w:line="360" w:lineRule="auto"/>
              <w:jc w:val="both"/>
              <w:rPr>
                <w:rFonts w:ascii="Arial" w:hAnsi="Arial" w:cs="Arial"/>
                <w:b/>
                <w:bCs/>
                <w:u w:val="single"/>
              </w:rPr>
            </w:pPr>
            <w:r w:rsidRPr="00C157B4">
              <w:rPr>
                <w:rFonts w:ascii="Arial" w:hAnsi="Arial" w:cs="Arial"/>
                <w:b/>
                <w:bCs/>
                <w:u w:val="single"/>
              </w:rPr>
              <w:t>Question 7</w:t>
            </w:r>
          </w:p>
          <w:p w14:paraId="64B3FD92" w14:textId="3FD9AFD8" w:rsidR="002F381E" w:rsidRPr="004D3F7A" w:rsidRDefault="004D3F7A" w:rsidP="00283ECB">
            <w:pPr>
              <w:spacing w:line="360" w:lineRule="auto"/>
              <w:jc w:val="both"/>
              <w:rPr>
                <w:rFonts w:ascii="Arial" w:hAnsi="Arial" w:cs="Arial"/>
              </w:rPr>
            </w:pPr>
            <w:r>
              <w:rPr>
                <w:rFonts w:ascii="Arial" w:hAnsi="Arial" w:cs="Arial"/>
                <w:i/>
                <w:iCs/>
              </w:rPr>
              <w:t>Figure 1.2.</w:t>
            </w:r>
            <w:r w:rsidR="00424BE7">
              <w:rPr>
                <w:rFonts w:ascii="Arial" w:hAnsi="Arial" w:cs="Arial"/>
                <w:i/>
                <w:iCs/>
              </w:rPr>
              <w:t>9</w:t>
            </w:r>
            <w:r>
              <w:rPr>
                <w:rFonts w:ascii="Arial" w:hAnsi="Arial" w:cs="Arial"/>
                <w:i/>
                <w:iCs/>
              </w:rPr>
              <w:t xml:space="preserve"> </w:t>
            </w:r>
            <w:r>
              <w:rPr>
                <w:rFonts w:ascii="Arial" w:hAnsi="Arial" w:cs="Arial"/>
              </w:rPr>
              <w:t xml:space="preserve">shows the results to confirm if any children would attend a similar club if it </w:t>
            </w:r>
            <w:proofErr w:type="gramStart"/>
            <w:r>
              <w:rPr>
                <w:rFonts w:ascii="Arial" w:hAnsi="Arial" w:cs="Arial"/>
              </w:rPr>
              <w:t>was</w:t>
            </w:r>
            <w:proofErr w:type="gramEnd"/>
            <w:r>
              <w:rPr>
                <w:rFonts w:ascii="Arial" w:hAnsi="Arial" w:cs="Arial"/>
              </w:rPr>
              <w:t xml:space="preserve"> run on a different evening. 6 out of the 8 children answered that they would, which i</w:t>
            </w:r>
            <w:r w:rsidR="003A08D3">
              <w:rPr>
                <w:rFonts w:ascii="Arial" w:hAnsi="Arial" w:cs="Arial"/>
              </w:rPr>
              <w:t>llustrates</w:t>
            </w:r>
            <w:r>
              <w:rPr>
                <w:rFonts w:ascii="Arial" w:hAnsi="Arial" w:cs="Arial"/>
              </w:rPr>
              <w:t xml:space="preserve"> that they would like to do more sport and physical activity and feel that the Festival of Sport Club is a good club to allow them to do this.</w:t>
            </w:r>
          </w:p>
          <w:p w14:paraId="5038D5F3" w14:textId="17F46D34" w:rsidR="00E71D37" w:rsidRDefault="00E71D37" w:rsidP="00E71D37">
            <w:pPr>
              <w:spacing w:line="360" w:lineRule="auto"/>
              <w:jc w:val="center"/>
              <w:rPr>
                <w:rFonts w:ascii="Arial" w:hAnsi="Arial" w:cs="Arial"/>
                <w:i/>
                <w:iCs/>
                <w:sz w:val="22"/>
                <w:szCs w:val="22"/>
              </w:rPr>
            </w:pPr>
          </w:p>
          <w:p w14:paraId="170E2FA5" w14:textId="77777777" w:rsidR="006C6ACB" w:rsidRPr="00C157B4" w:rsidRDefault="006C6ACB" w:rsidP="00E71D37">
            <w:pPr>
              <w:spacing w:line="360" w:lineRule="auto"/>
              <w:jc w:val="center"/>
              <w:rPr>
                <w:rFonts w:ascii="Arial" w:hAnsi="Arial" w:cs="Arial"/>
                <w:i/>
                <w:iCs/>
                <w:sz w:val="22"/>
                <w:szCs w:val="22"/>
              </w:rPr>
            </w:pPr>
          </w:p>
          <w:p w14:paraId="2BCABC85" w14:textId="0546A6EA" w:rsidR="00E71D37" w:rsidRDefault="00E71D37" w:rsidP="00E71D37">
            <w:pPr>
              <w:spacing w:line="360" w:lineRule="auto"/>
              <w:jc w:val="center"/>
              <w:rPr>
                <w:i/>
                <w:iCs/>
                <w:sz w:val="22"/>
                <w:szCs w:val="22"/>
              </w:rPr>
            </w:pPr>
            <w:r>
              <w:rPr>
                <w:noProof/>
              </w:rPr>
              <w:drawing>
                <wp:inline distT="0" distB="0" distL="0" distR="0" wp14:anchorId="704AB302" wp14:editId="443EEAE4">
                  <wp:extent cx="3705225" cy="2171700"/>
                  <wp:effectExtent l="0" t="0" r="9525" b="0"/>
                  <wp:docPr id="22" name="Chart 22">
                    <a:extLst xmlns:a="http://schemas.openxmlformats.org/drawingml/2006/main">
                      <a:ext uri="{FF2B5EF4-FFF2-40B4-BE49-F238E27FC236}">
                        <a16:creationId xmlns:a16="http://schemas.microsoft.com/office/drawing/2014/main" id="{7C59B626-3B43-4FBE-B6F7-198E8245759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156815A8" w14:textId="01EB8AEB" w:rsidR="00D56BF8" w:rsidRDefault="00C157B4" w:rsidP="00202804">
            <w:pPr>
              <w:spacing w:line="360" w:lineRule="auto"/>
              <w:jc w:val="center"/>
              <w:rPr>
                <w:rFonts w:ascii="Arial" w:hAnsi="Arial" w:cs="Arial"/>
                <w:i/>
                <w:iCs/>
                <w:sz w:val="22"/>
                <w:szCs w:val="22"/>
              </w:rPr>
            </w:pPr>
            <w:r>
              <w:rPr>
                <w:rFonts w:ascii="Arial" w:hAnsi="Arial" w:cs="Arial"/>
                <w:i/>
                <w:iCs/>
                <w:sz w:val="22"/>
                <w:szCs w:val="22"/>
              </w:rPr>
              <w:t>Figure 1.2.</w:t>
            </w:r>
            <w:r w:rsidR="00424BE7">
              <w:rPr>
                <w:rFonts w:ascii="Arial" w:hAnsi="Arial" w:cs="Arial"/>
                <w:i/>
                <w:iCs/>
                <w:sz w:val="22"/>
                <w:szCs w:val="22"/>
              </w:rPr>
              <w:t>9</w:t>
            </w:r>
            <w:r>
              <w:rPr>
                <w:rFonts w:ascii="Arial" w:hAnsi="Arial" w:cs="Arial"/>
                <w:i/>
                <w:iCs/>
                <w:sz w:val="22"/>
                <w:szCs w:val="22"/>
              </w:rPr>
              <w:t xml:space="preserve"> – A Bar Chart to show how many children would like to attend another club, if there was one that was on a different evening to the Festival of Sport Club.</w:t>
            </w:r>
          </w:p>
          <w:p w14:paraId="55B4DDCC" w14:textId="5257248B" w:rsidR="00E71D37" w:rsidRDefault="00E71D37" w:rsidP="00283ECB">
            <w:pPr>
              <w:spacing w:line="360" w:lineRule="auto"/>
              <w:jc w:val="both"/>
              <w:rPr>
                <w:rFonts w:ascii="Arial" w:hAnsi="Arial" w:cs="Arial"/>
                <w:b/>
                <w:bCs/>
                <w:u w:val="single"/>
              </w:rPr>
            </w:pPr>
            <w:r w:rsidRPr="004D3F7A">
              <w:rPr>
                <w:rFonts w:ascii="Arial" w:hAnsi="Arial" w:cs="Arial"/>
                <w:b/>
                <w:bCs/>
                <w:u w:val="single"/>
              </w:rPr>
              <w:lastRenderedPageBreak/>
              <w:t>Question 8</w:t>
            </w:r>
          </w:p>
          <w:p w14:paraId="355A2D6B" w14:textId="5D13BE95" w:rsidR="002F381E" w:rsidRPr="006C6ACB" w:rsidRDefault="004D3F7A" w:rsidP="00283ECB">
            <w:pPr>
              <w:spacing w:line="360" w:lineRule="auto"/>
              <w:jc w:val="both"/>
              <w:rPr>
                <w:rFonts w:ascii="Arial" w:hAnsi="Arial" w:cs="Arial"/>
              </w:rPr>
            </w:pPr>
            <w:r>
              <w:rPr>
                <w:rFonts w:ascii="Arial" w:hAnsi="Arial" w:cs="Arial"/>
              </w:rPr>
              <w:t xml:space="preserve">100% of the children feel included when attending the club and this </w:t>
            </w:r>
            <w:r w:rsidR="003A08D3">
              <w:rPr>
                <w:rFonts w:ascii="Arial" w:hAnsi="Arial" w:cs="Arial"/>
              </w:rPr>
              <w:t>proves</w:t>
            </w:r>
            <w:r>
              <w:rPr>
                <w:rFonts w:ascii="Arial" w:hAnsi="Arial" w:cs="Arial"/>
              </w:rPr>
              <w:t xml:space="preserve"> that the club has broken down the barrier of </w:t>
            </w:r>
            <w:r w:rsidR="00D6228C">
              <w:rPr>
                <w:rFonts w:ascii="Arial" w:hAnsi="Arial" w:cs="Arial"/>
              </w:rPr>
              <w:t>non-inclusive activities by running parallel,</w:t>
            </w:r>
            <w:r w:rsidR="00D56BF8">
              <w:rPr>
                <w:rFonts w:ascii="Arial" w:hAnsi="Arial" w:cs="Arial"/>
              </w:rPr>
              <w:t xml:space="preserve"> modified, disability specific and no change to activities to ensure everybody is included</w:t>
            </w:r>
            <w:r w:rsidR="00D6228C">
              <w:rPr>
                <w:rFonts w:ascii="Arial" w:hAnsi="Arial" w:cs="Arial"/>
              </w:rPr>
              <w:t xml:space="preserve"> </w:t>
            </w:r>
            <w:r w:rsidR="00D56BF8">
              <w:rPr>
                <w:rFonts w:ascii="Arial" w:hAnsi="Arial" w:cs="Arial"/>
              </w:rPr>
              <w:t>(Foley, et al., 2007).</w:t>
            </w:r>
          </w:p>
          <w:p w14:paraId="4835A6EB" w14:textId="77777777" w:rsidR="002F381E" w:rsidRDefault="002F381E" w:rsidP="00E71D37">
            <w:pPr>
              <w:spacing w:line="360" w:lineRule="auto"/>
              <w:jc w:val="center"/>
              <w:rPr>
                <w:i/>
                <w:iCs/>
                <w:sz w:val="22"/>
                <w:szCs w:val="22"/>
              </w:rPr>
            </w:pPr>
          </w:p>
          <w:p w14:paraId="264FC45C" w14:textId="38D9A7E4" w:rsidR="00E71D37" w:rsidRDefault="00E71D37" w:rsidP="000D762C">
            <w:pPr>
              <w:spacing w:line="360" w:lineRule="auto"/>
              <w:jc w:val="center"/>
              <w:rPr>
                <w:i/>
                <w:iCs/>
                <w:sz w:val="22"/>
                <w:szCs w:val="22"/>
              </w:rPr>
            </w:pPr>
            <w:r>
              <w:rPr>
                <w:noProof/>
              </w:rPr>
              <w:drawing>
                <wp:inline distT="0" distB="0" distL="0" distR="0" wp14:anchorId="0CC719BA" wp14:editId="4E1B1458">
                  <wp:extent cx="3790950" cy="2019300"/>
                  <wp:effectExtent l="0" t="0" r="0" b="0"/>
                  <wp:docPr id="23" name="Chart 23">
                    <a:extLst xmlns:a="http://schemas.openxmlformats.org/drawingml/2006/main">
                      <a:ext uri="{FF2B5EF4-FFF2-40B4-BE49-F238E27FC236}">
                        <a16:creationId xmlns:a16="http://schemas.microsoft.com/office/drawing/2014/main" id="{E5B2AD9A-2BF9-492E-9A73-F17218FBAA6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2984BAD9" w14:textId="16425BB6" w:rsidR="00E71D37" w:rsidRDefault="004D3F7A" w:rsidP="000D762C">
            <w:pPr>
              <w:spacing w:line="360" w:lineRule="auto"/>
              <w:jc w:val="center"/>
              <w:rPr>
                <w:rFonts w:ascii="Arial" w:hAnsi="Arial" w:cs="Arial"/>
                <w:i/>
                <w:iCs/>
                <w:sz w:val="22"/>
                <w:szCs w:val="22"/>
              </w:rPr>
            </w:pPr>
            <w:r>
              <w:rPr>
                <w:rFonts w:ascii="Arial" w:hAnsi="Arial" w:cs="Arial"/>
                <w:i/>
                <w:iCs/>
                <w:sz w:val="22"/>
                <w:szCs w:val="22"/>
              </w:rPr>
              <w:t>Figure 1.2.</w:t>
            </w:r>
            <w:r w:rsidR="00424BE7">
              <w:rPr>
                <w:rFonts w:ascii="Arial" w:hAnsi="Arial" w:cs="Arial"/>
                <w:i/>
                <w:iCs/>
                <w:sz w:val="22"/>
                <w:szCs w:val="22"/>
              </w:rPr>
              <w:t>10</w:t>
            </w:r>
            <w:r>
              <w:rPr>
                <w:rFonts w:ascii="Arial" w:hAnsi="Arial" w:cs="Arial"/>
                <w:i/>
                <w:iCs/>
                <w:sz w:val="22"/>
                <w:szCs w:val="22"/>
              </w:rPr>
              <w:t xml:space="preserve"> – A Bar Chart to show if the children think that they feel included in all the activities that occur at the club.</w:t>
            </w:r>
          </w:p>
          <w:p w14:paraId="0AC50F7D" w14:textId="77777777" w:rsidR="00202804" w:rsidRDefault="00202804" w:rsidP="004D3F7A">
            <w:pPr>
              <w:spacing w:line="360" w:lineRule="auto"/>
              <w:jc w:val="center"/>
              <w:rPr>
                <w:rFonts w:ascii="Arial" w:hAnsi="Arial" w:cs="Arial"/>
                <w:i/>
                <w:iCs/>
                <w:sz w:val="22"/>
                <w:szCs w:val="22"/>
              </w:rPr>
            </w:pPr>
          </w:p>
          <w:p w14:paraId="3A7EBE6C" w14:textId="2B5C19DD" w:rsidR="002F381E" w:rsidRDefault="002F381E" w:rsidP="004D3F7A">
            <w:pPr>
              <w:spacing w:line="360" w:lineRule="auto"/>
              <w:jc w:val="center"/>
              <w:rPr>
                <w:rFonts w:ascii="Arial" w:hAnsi="Arial" w:cs="Arial"/>
                <w:i/>
                <w:iCs/>
                <w:sz w:val="22"/>
                <w:szCs w:val="22"/>
              </w:rPr>
            </w:pPr>
          </w:p>
          <w:p w14:paraId="07590AF4" w14:textId="45EFA77B" w:rsidR="002F381E" w:rsidRDefault="00424BE7" w:rsidP="002F381E">
            <w:pPr>
              <w:spacing w:line="360" w:lineRule="auto"/>
              <w:rPr>
                <w:rFonts w:ascii="Arial" w:hAnsi="Arial" w:cs="Arial"/>
                <w:b/>
                <w:bCs/>
                <w:u w:val="single"/>
              </w:rPr>
            </w:pPr>
            <w:r>
              <w:rPr>
                <w:rFonts w:ascii="Arial" w:hAnsi="Arial" w:cs="Arial"/>
                <w:b/>
                <w:bCs/>
                <w:u w:val="single"/>
              </w:rPr>
              <w:t>Question 9</w:t>
            </w:r>
          </w:p>
          <w:p w14:paraId="15F8FFE4" w14:textId="110914D4" w:rsidR="00424BE7" w:rsidRDefault="00424BE7" w:rsidP="00283ECB">
            <w:pPr>
              <w:spacing w:line="360" w:lineRule="auto"/>
              <w:jc w:val="both"/>
              <w:rPr>
                <w:rFonts w:ascii="Arial" w:hAnsi="Arial" w:cs="Arial"/>
              </w:rPr>
            </w:pPr>
            <w:r>
              <w:rPr>
                <w:rFonts w:ascii="Arial" w:hAnsi="Arial" w:cs="Arial"/>
              </w:rPr>
              <w:t xml:space="preserve">This question asks what the enjoy most about coming to the club. </w:t>
            </w:r>
            <w:r>
              <w:rPr>
                <w:rFonts w:ascii="Arial" w:hAnsi="Arial" w:cs="Arial"/>
                <w:i/>
                <w:iCs/>
              </w:rPr>
              <w:t xml:space="preserve">Figure 1.2.11 </w:t>
            </w:r>
            <w:r>
              <w:rPr>
                <w:rFonts w:ascii="Arial" w:hAnsi="Arial" w:cs="Arial"/>
              </w:rPr>
              <w:t>shows the things that the children enjoy most at the club.</w:t>
            </w:r>
            <w:r w:rsidR="00202804">
              <w:rPr>
                <w:rFonts w:ascii="Arial" w:hAnsi="Arial" w:cs="Arial"/>
              </w:rPr>
              <w:t xml:space="preserve"> The graph shows that the children enjoy the variety of activities at the club and playing in general. </w:t>
            </w:r>
          </w:p>
          <w:p w14:paraId="2B333EBB" w14:textId="67FA45DA" w:rsidR="00424BE7" w:rsidRDefault="00424BE7" w:rsidP="002F381E">
            <w:pPr>
              <w:spacing w:line="360" w:lineRule="auto"/>
              <w:rPr>
                <w:rFonts w:ascii="Arial" w:hAnsi="Arial" w:cs="Arial"/>
              </w:rPr>
            </w:pPr>
          </w:p>
          <w:p w14:paraId="0756A5B3" w14:textId="2115BD12" w:rsidR="00424BE7" w:rsidRPr="00424BE7" w:rsidRDefault="00202804" w:rsidP="00202804">
            <w:pPr>
              <w:spacing w:line="360" w:lineRule="auto"/>
              <w:jc w:val="center"/>
              <w:rPr>
                <w:rFonts w:ascii="Arial" w:hAnsi="Arial" w:cs="Arial"/>
              </w:rPr>
            </w:pPr>
            <w:r>
              <w:rPr>
                <w:noProof/>
              </w:rPr>
              <w:drawing>
                <wp:inline distT="0" distB="0" distL="0" distR="0" wp14:anchorId="5A03124F" wp14:editId="7670737F">
                  <wp:extent cx="3629025" cy="1981200"/>
                  <wp:effectExtent l="0" t="0" r="9525" b="0"/>
                  <wp:docPr id="206" name="Chart 206">
                    <a:extLst xmlns:a="http://schemas.openxmlformats.org/drawingml/2006/main">
                      <a:ext uri="{FF2B5EF4-FFF2-40B4-BE49-F238E27FC236}">
                        <a16:creationId xmlns:a16="http://schemas.microsoft.com/office/drawing/2014/main" id="{2AB983CD-AC9D-4929-B474-5C87AE91B72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32FC172F" w14:textId="2470C110" w:rsidR="00E71D37" w:rsidRDefault="00202804" w:rsidP="000567C3">
            <w:pPr>
              <w:spacing w:line="360" w:lineRule="auto"/>
              <w:jc w:val="center"/>
              <w:rPr>
                <w:rFonts w:ascii="Arial" w:hAnsi="Arial" w:cs="Arial"/>
                <w:i/>
                <w:iCs/>
                <w:sz w:val="22"/>
                <w:szCs w:val="22"/>
              </w:rPr>
            </w:pPr>
            <w:r>
              <w:rPr>
                <w:rFonts w:ascii="Arial" w:hAnsi="Arial" w:cs="Arial"/>
                <w:i/>
                <w:iCs/>
                <w:sz w:val="22"/>
                <w:szCs w:val="22"/>
              </w:rPr>
              <w:t>Figure 1.2.11 – A Bar Chart to show what the children enjoy most about going to the Festival of Sport Club.</w:t>
            </w:r>
          </w:p>
          <w:p w14:paraId="555E1B18" w14:textId="12631A43" w:rsidR="00202804" w:rsidRDefault="00202804" w:rsidP="006C6ACB">
            <w:pPr>
              <w:spacing w:line="360" w:lineRule="auto"/>
              <w:rPr>
                <w:rFonts w:ascii="Arial" w:hAnsi="Arial" w:cs="Arial"/>
                <w:i/>
                <w:iCs/>
                <w:sz w:val="22"/>
                <w:szCs w:val="22"/>
              </w:rPr>
            </w:pPr>
          </w:p>
          <w:p w14:paraId="7EF32DDD" w14:textId="77777777" w:rsidR="00D460CB" w:rsidRDefault="00D460CB" w:rsidP="006C6ACB">
            <w:pPr>
              <w:spacing w:line="360" w:lineRule="auto"/>
              <w:rPr>
                <w:rFonts w:ascii="Arial" w:hAnsi="Arial" w:cs="Arial"/>
                <w:i/>
                <w:iCs/>
                <w:sz w:val="22"/>
                <w:szCs w:val="22"/>
              </w:rPr>
            </w:pPr>
          </w:p>
          <w:p w14:paraId="2CAC766E" w14:textId="4EDD5E20" w:rsidR="00202804" w:rsidRPr="00202804" w:rsidRDefault="00202804" w:rsidP="00283ECB">
            <w:pPr>
              <w:spacing w:line="360" w:lineRule="auto"/>
              <w:jc w:val="both"/>
              <w:rPr>
                <w:rFonts w:ascii="Arial" w:hAnsi="Arial" w:cs="Arial"/>
                <w:b/>
                <w:bCs/>
                <w:u w:val="single"/>
              </w:rPr>
            </w:pPr>
            <w:r w:rsidRPr="00202804">
              <w:rPr>
                <w:rFonts w:ascii="Arial" w:hAnsi="Arial" w:cs="Arial"/>
                <w:b/>
                <w:bCs/>
                <w:u w:val="single"/>
              </w:rPr>
              <w:lastRenderedPageBreak/>
              <w:t>Question 10</w:t>
            </w:r>
          </w:p>
          <w:p w14:paraId="1D70C818" w14:textId="3A5F36E8" w:rsidR="00202804" w:rsidRDefault="00202804" w:rsidP="00283ECB">
            <w:pPr>
              <w:spacing w:line="360" w:lineRule="auto"/>
              <w:jc w:val="both"/>
              <w:rPr>
                <w:rFonts w:ascii="Arial" w:hAnsi="Arial" w:cs="Arial"/>
                <w:sz w:val="22"/>
                <w:szCs w:val="22"/>
              </w:rPr>
            </w:pPr>
            <w:r w:rsidRPr="00202804">
              <w:rPr>
                <w:rFonts w:ascii="Arial" w:hAnsi="Arial" w:cs="Arial"/>
                <w:i/>
                <w:iCs/>
              </w:rPr>
              <w:t xml:space="preserve">Figure 1.2.12 </w:t>
            </w:r>
            <w:r w:rsidRPr="00202804">
              <w:rPr>
                <w:rFonts w:ascii="Arial" w:hAnsi="Arial" w:cs="Arial"/>
              </w:rPr>
              <w:t xml:space="preserve">shows the different barriers that the children face as to why they are unable to attend another club in addition to what they already do. Most of the children said that the clubs are not suitable to accommodate their needs as </w:t>
            </w:r>
            <w:r w:rsidR="003A08D3">
              <w:rPr>
                <w:rFonts w:ascii="Arial" w:hAnsi="Arial" w:cs="Arial"/>
              </w:rPr>
              <w:t>one</w:t>
            </w:r>
            <w:r w:rsidRPr="00202804">
              <w:rPr>
                <w:rFonts w:ascii="Arial" w:hAnsi="Arial" w:cs="Arial"/>
              </w:rPr>
              <w:t xml:space="preserve"> child said that they </w:t>
            </w:r>
            <w:proofErr w:type="gramStart"/>
            <w:r w:rsidRPr="00202804">
              <w:rPr>
                <w:rFonts w:ascii="Arial" w:hAnsi="Arial" w:cs="Arial"/>
              </w:rPr>
              <w:t>didn’t</w:t>
            </w:r>
            <w:proofErr w:type="gramEnd"/>
            <w:r w:rsidRPr="00202804">
              <w:rPr>
                <w:rFonts w:ascii="Arial" w:hAnsi="Arial" w:cs="Arial"/>
              </w:rPr>
              <w:t xml:space="preserve"> want to because there were too many people at the other clubs they wished to join. This too would come under the suitability category, and then one who said that travel was an issue as the club is too far away for them to attend regularly.</w:t>
            </w:r>
          </w:p>
          <w:p w14:paraId="3A7492C4" w14:textId="252F3149" w:rsidR="00202804" w:rsidRDefault="00202804" w:rsidP="00202804">
            <w:pPr>
              <w:spacing w:line="360" w:lineRule="auto"/>
              <w:rPr>
                <w:rFonts w:ascii="Arial" w:hAnsi="Arial" w:cs="Arial"/>
                <w:sz w:val="22"/>
                <w:szCs w:val="22"/>
              </w:rPr>
            </w:pPr>
          </w:p>
          <w:p w14:paraId="1E828D52" w14:textId="5AA7D4E4" w:rsidR="00202804" w:rsidRPr="00466F74" w:rsidRDefault="00202804" w:rsidP="00202804">
            <w:pPr>
              <w:spacing w:line="360" w:lineRule="auto"/>
              <w:jc w:val="center"/>
              <w:rPr>
                <w:rFonts w:ascii="Arial" w:hAnsi="Arial" w:cs="Arial"/>
                <w:sz w:val="22"/>
                <w:szCs w:val="22"/>
                <w:u w:val="single"/>
              </w:rPr>
            </w:pPr>
            <w:r w:rsidRPr="00466F74">
              <w:rPr>
                <w:noProof/>
                <w:u w:val="single"/>
              </w:rPr>
              <w:drawing>
                <wp:inline distT="0" distB="0" distL="0" distR="0" wp14:anchorId="739F1CBF" wp14:editId="4F1CA2D9">
                  <wp:extent cx="3686175" cy="2019300"/>
                  <wp:effectExtent l="0" t="0" r="9525" b="0"/>
                  <wp:docPr id="207" name="Chart 207">
                    <a:extLst xmlns:a="http://schemas.openxmlformats.org/drawingml/2006/main">
                      <a:ext uri="{FF2B5EF4-FFF2-40B4-BE49-F238E27FC236}">
                        <a16:creationId xmlns:a16="http://schemas.microsoft.com/office/drawing/2014/main" id="{C0E0E10C-1B19-4FDF-AEB8-63C5F0B3F59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5C360164" w14:textId="3F96BDDE" w:rsidR="002A6677" w:rsidRPr="00B36C74" w:rsidRDefault="00202804" w:rsidP="00B36C74">
            <w:pPr>
              <w:pStyle w:val="Heading8"/>
              <w:numPr>
                <w:ilvl w:val="0"/>
                <w:numId w:val="0"/>
              </w:numPr>
              <w:ind w:left="1440" w:hanging="1440"/>
              <w:jc w:val="center"/>
              <w:outlineLvl w:val="7"/>
              <w:rPr>
                <w:rFonts w:ascii="Arial" w:hAnsi="Arial" w:cs="Arial"/>
                <w:sz w:val="22"/>
                <w:szCs w:val="22"/>
              </w:rPr>
            </w:pPr>
            <w:r w:rsidRPr="00B36C74">
              <w:rPr>
                <w:rFonts w:ascii="Arial" w:hAnsi="Arial" w:cs="Arial"/>
                <w:sz w:val="22"/>
                <w:szCs w:val="22"/>
              </w:rPr>
              <w:t>Figure 1.2.12 – A Bar Chart to show the different barriers which prevent the children from attending additional clubs.</w:t>
            </w:r>
          </w:p>
          <w:p w14:paraId="35A49F88" w14:textId="2B0059E8" w:rsidR="00202804" w:rsidRDefault="00202804" w:rsidP="002A6677">
            <w:pPr>
              <w:spacing w:line="360" w:lineRule="auto"/>
            </w:pPr>
          </w:p>
          <w:p w14:paraId="4785F54B" w14:textId="79202891" w:rsidR="00140025" w:rsidRDefault="00140025" w:rsidP="002A6677">
            <w:pPr>
              <w:spacing w:line="360" w:lineRule="auto"/>
            </w:pPr>
          </w:p>
          <w:p w14:paraId="61C13936" w14:textId="4CBCB43E" w:rsidR="00140025" w:rsidRDefault="00140025" w:rsidP="002A6677">
            <w:pPr>
              <w:spacing w:line="360" w:lineRule="auto"/>
            </w:pPr>
          </w:p>
          <w:p w14:paraId="45308945" w14:textId="720EF2FB" w:rsidR="00140025" w:rsidRDefault="00140025" w:rsidP="002A6677">
            <w:pPr>
              <w:spacing w:line="360" w:lineRule="auto"/>
            </w:pPr>
          </w:p>
          <w:p w14:paraId="428C7BFF" w14:textId="227DC65F" w:rsidR="00140025" w:rsidRDefault="00140025" w:rsidP="002A6677">
            <w:pPr>
              <w:spacing w:line="360" w:lineRule="auto"/>
            </w:pPr>
          </w:p>
          <w:p w14:paraId="4E2FF118" w14:textId="2041039B" w:rsidR="00140025" w:rsidRDefault="00140025" w:rsidP="002A6677">
            <w:pPr>
              <w:spacing w:line="360" w:lineRule="auto"/>
            </w:pPr>
          </w:p>
          <w:p w14:paraId="79341BA2" w14:textId="5F151D3F" w:rsidR="00140025" w:rsidRDefault="00140025" w:rsidP="002A6677">
            <w:pPr>
              <w:spacing w:line="360" w:lineRule="auto"/>
            </w:pPr>
          </w:p>
          <w:p w14:paraId="480FDC6B" w14:textId="2387C93E" w:rsidR="00140025" w:rsidRDefault="00140025" w:rsidP="002A6677">
            <w:pPr>
              <w:spacing w:line="360" w:lineRule="auto"/>
            </w:pPr>
          </w:p>
          <w:p w14:paraId="2B40173B" w14:textId="54C805C1" w:rsidR="00140025" w:rsidRDefault="00140025" w:rsidP="002A6677">
            <w:pPr>
              <w:spacing w:line="360" w:lineRule="auto"/>
            </w:pPr>
          </w:p>
          <w:p w14:paraId="1891965B" w14:textId="2441E159" w:rsidR="00140025" w:rsidRDefault="00140025" w:rsidP="002A6677">
            <w:pPr>
              <w:spacing w:line="360" w:lineRule="auto"/>
            </w:pPr>
          </w:p>
          <w:p w14:paraId="0E6EE754" w14:textId="4FAD4CBE" w:rsidR="00140025" w:rsidRDefault="00140025" w:rsidP="002A6677">
            <w:pPr>
              <w:spacing w:line="360" w:lineRule="auto"/>
            </w:pPr>
          </w:p>
          <w:p w14:paraId="4665FCF3" w14:textId="51A5CDA5" w:rsidR="00140025" w:rsidRDefault="00140025" w:rsidP="002A6677">
            <w:pPr>
              <w:spacing w:line="360" w:lineRule="auto"/>
            </w:pPr>
          </w:p>
          <w:p w14:paraId="60CF04D6" w14:textId="00F9740A" w:rsidR="00140025" w:rsidRDefault="00140025" w:rsidP="002A6677">
            <w:pPr>
              <w:spacing w:line="360" w:lineRule="auto"/>
            </w:pPr>
          </w:p>
          <w:p w14:paraId="7CE5657E" w14:textId="77777777" w:rsidR="00140025" w:rsidRDefault="00140025" w:rsidP="002A6677">
            <w:pPr>
              <w:spacing w:line="360" w:lineRule="auto"/>
            </w:pPr>
          </w:p>
          <w:p w14:paraId="475C2FCB" w14:textId="7F6AEAFF" w:rsidR="00054BC5" w:rsidRPr="003162D1" w:rsidRDefault="00E73AFB" w:rsidP="00283ECB">
            <w:pPr>
              <w:pStyle w:val="Heading2"/>
              <w:spacing w:line="360" w:lineRule="auto"/>
              <w:ind w:left="720"/>
              <w:jc w:val="both"/>
              <w:outlineLvl w:val="1"/>
              <w:rPr>
                <w:rFonts w:ascii="Arial" w:hAnsi="Arial" w:cs="Arial"/>
                <w:b/>
                <w:bCs/>
                <w:color w:val="auto"/>
                <w:sz w:val="28"/>
                <w:szCs w:val="32"/>
                <w:u w:val="single"/>
              </w:rPr>
            </w:pPr>
            <w:r>
              <w:rPr>
                <w:b/>
                <w:bCs/>
                <w:color w:val="auto"/>
                <w:sz w:val="32"/>
                <w:szCs w:val="32"/>
              </w:rPr>
              <w:lastRenderedPageBreak/>
              <w:t>7</w:t>
            </w:r>
            <w:r w:rsidR="00B27977" w:rsidRPr="003162D1">
              <w:rPr>
                <w:b/>
                <w:bCs/>
                <w:color w:val="auto"/>
                <w:sz w:val="32"/>
                <w:szCs w:val="32"/>
              </w:rPr>
              <w:t xml:space="preserve">.2 </w:t>
            </w:r>
            <w:r w:rsidR="00054BC5" w:rsidRPr="003162D1">
              <w:rPr>
                <w:b/>
                <w:bCs/>
                <w:color w:val="auto"/>
                <w:sz w:val="32"/>
                <w:szCs w:val="32"/>
              </w:rPr>
              <w:t>Ysgol Bae Baglan Special Educational Needs Unit</w:t>
            </w:r>
            <w:r w:rsidR="00127270" w:rsidRPr="003162D1">
              <w:rPr>
                <w:b/>
                <w:bCs/>
                <w:color w:val="auto"/>
                <w:sz w:val="32"/>
                <w:szCs w:val="32"/>
              </w:rPr>
              <w:t xml:space="preserve"> (SEN)</w:t>
            </w:r>
          </w:p>
          <w:p w14:paraId="0E0F0AE9" w14:textId="1F036863" w:rsidR="00054BC5" w:rsidRPr="00D56BF8" w:rsidRDefault="00054BC5" w:rsidP="00283ECB">
            <w:pPr>
              <w:spacing w:line="360" w:lineRule="auto"/>
              <w:jc w:val="both"/>
              <w:rPr>
                <w:rFonts w:ascii="Arial" w:hAnsi="Arial" w:cs="Arial"/>
              </w:rPr>
            </w:pPr>
            <w:r w:rsidRPr="00D56BF8">
              <w:rPr>
                <w:rFonts w:ascii="Arial" w:hAnsi="Arial" w:cs="Arial"/>
              </w:rPr>
              <w:t xml:space="preserve">Due to there being limited </w:t>
            </w:r>
            <w:r w:rsidR="00127270" w:rsidRPr="00D56BF8">
              <w:rPr>
                <w:rFonts w:ascii="Arial" w:hAnsi="Arial" w:cs="Arial"/>
              </w:rPr>
              <w:t xml:space="preserve">questionnaires being returned from the Festival of Sport Club, I have included 103 questionnaires which was proposed to the children at Ysgol Bae Baglan School who were part of the SEN Unit. </w:t>
            </w:r>
            <w:r w:rsidR="00653A26">
              <w:rPr>
                <w:rFonts w:ascii="Arial" w:hAnsi="Arial" w:cs="Arial"/>
              </w:rPr>
              <w:t>(</w:t>
            </w:r>
            <w:r w:rsidR="00424BE7" w:rsidRPr="00653A26">
              <w:rPr>
                <w:rFonts w:ascii="Arial" w:hAnsi="Arial" w:cs="Arial"/>
                <w:i/>
                <w:iCs/>
              </w:rPr>
              <w:t xml:space="preserve">Please refer to Appendix </w:t>
            </w:r>
            <w:r w:rsidR="00653A26" w:rsidRPr="00653A26">
              <w:rPr>
                <w:rFonts w:ascii="Arial" w:hAnsi="Arial" w:cs="Arial"/>
                <w:i/>
                <w:iCs/>
              </w:rPr>
              <w:t>3</w:t>
            </w:r>
            <w:r w:rsidR="00424BE7" w:rsidRPr="00653A26">
              <w:rPr>
                <w:rFonts w:ascii="Arial" w:hAnsi="Arial" w:cs="Arial"/>
                <w:i/>
                <w:iCs/>
              </w:rPr>
              <w:t xml:space="preserve"> to see a template of the questionnaires used at the school</w:t>
            </w:r>
            <w:r w:rsidR="00653A26" w:rsidRPr="00653A26">
              <w:rPr>
                <w:rFonts w:ascii="Arial" w:hAnsi="Arial" w:cs="Arial"/>
                <w:i/>
                <w:iCs/>
              </w:rPr>
              <w:t>)</w:t>
            </w:r>
            <w:r w:rsidR="00424BE7" w:rsidRPr="00653A26">
              <w:rPr>
                <w:rFonts w:ascii="Arial" w:hAnsi="Arial" w:cs="Arial"/>
                <w:i/>
                <w:iCs/>
              </w:rPr>
              <w:t>.</w:t>
            </w:r>
          </w:p>
          <w:p w14:paraId="362FAC72" w14:textId="250A5B94" w:rsidR="002A6677" w:rsidRDefault="002A6677" w:rsidP="00283ECB">
            <w:pPr>
              <w:spacing w:line="360" w:lineRule="auto"/>
              <w:jc w:val="both"/>
              <w:rPr>
                <w:rFonts w:ascii="Arial" w:hAnsi="Arial" w:cs="Arial"/>
              </w:rPr>
            </w:pPr>
          </w:p>
          <w:p w14:paraId="1967F663" w14:textId="263A64F5" w:rsidR="00EF7BF8" w:rsidRPr="003162D1" w:rsidRDefault="00E73AFB" w:rsidP="00283ECB">
            <w:pPr>
              <w:pStyle w:val="Subtitle"/>
              <w:ind w:left="1440"/>
              <w:jc w:val="both"/>
              <w:rPr>
                <w:b/>
                <w:bCs/>
                <w:color w:val="auto"/>
                <w:sz w:val="28"/>
                <w:szCs w:val="28"/>
              </w:rPr>
            </w:pPr>
            <w:r>
              <w:rPr>
                <w:b/>
                <w:bCs/>
                <w:color w:val="auto"/>
                <w:sz w:val="28"/>
                <w:szCs w:val="28"/>
              </w:rPr>
              <w:t>7</w:t>
            </w:r>
            <w:r w:rsidR="00EF7BF8" w:rsidRPr="003162D1">
              <w:rPr>
                <w:b/>
                <w:bCs/>
                <w:color w:val="auto"/>
                <w:sz w:val="28"/>
                <w:szCs w:val="28"/>
              </w:rPr>
              <w:t>.2.1 Pupil’s Questionnaires</w:t>
            </w:r>
          </w:p>
          <w:p w14:paraId="764AE042" w14:textId="75076C65" w:rsidR="002A6677" w:rsidRPr="00D56BF8" w:rsidRDefault="002A6677" w:rsidP="00283ECB">
            <w:pPr>
              <w:spacing w:line="360" w:lineRule="auto"/>
              <w:jc w:val="both"/>
              <w:rPr>
                <w:rFonts w:ascii="Arial" w:hAnsi="Arial" w:cs="Arial"/>
                <w:b/>
                <w:bCs/>
                <w:u w:val="single"/>
              </w:rPr>
            </w:pPr>
            <w:r w:rsidRPr="00D56BF8">
              <w:rPr>
                <w:rFonts w:ascii="Arial" w:hAnsi="Arial" w:cs="Arial"/>
                <w:b/>
                <w:bCs/>
                <w:u w:val="single"/>
              </w:rPr>
              <w:t>Question 1</w:t>
            </w:r>
          </w:p>
          <w:p w14:paraId="4C768E71" w14:textId="1BDAA3D1" w:rsidR="00107CAE" w:rsidRDefault="002A6677" w:rsidP="00283ECB">
            <w:pPr>
              <w:spacing w:line="360" w:lineRule="auto"/>
              <w:jc w:val="both"/>
              <w:rPr>
                <w:rFonts w:ascii="Arial" w:hAnsi="Arial" w:cs="Arial"/>
                <w:szCs w:val="28"/>
              </w:rPr>
            </w:pPr>
            <w:r w:rsidRPr="00D56BF8">
              <w:rPr>
                <w:rFonts w:ascii="Arial" w:hAnsi="Arial" w:cs="Arial"/>
                <w:szCs w:val="28"/>
              </w:rPr>
              <w:t xml:space="preserve">The first question on these questionnaires is ‘how old are you?’ This is because the age of the pupil matters as some will be sitting their GCSE exams and may be concentrating on completing these </w:t>
            </w:r>
            <w:r w:rsidR="00107CAE" w:rsidRPr="00D56BF8">
              <w:rPr>
                <w:rFonts w:ascii="Arial" w:hAnsi="Arial" w:cs="Arial"/>
                <w:szCs w:val="28"/>
              </w:rPr>
              <w:t xml:space="preserve">and revising for them, </w:t>
            </w:r>
            <w:r w:rsidRPr="00D56BF8">
              <w:rPr>
                <w:rFonts w:ascii="Arial" w:hAnsi="Arial" w:cs="Arial"/>
                <w:szCs w:val="28"/>
              </w:rPr>
              <w:t xml:space="preserve">as supposed to </w:t>
            </w:r>
            <w:r w:rsidR="00107CAE" w:rsidRPr="00D56BF8">
              <w:rPr>
                <w:rFonts w:ascii="Arial" w:hAnsi="Arial" w:cs="Arial"/>
                <w:szCs w:val="28"/>
              </w:rPr>
              <w:t>doing physical activity in their spare time.</w:t>
            </w:r>
            <w:r w:rsidR="00FE4C18" w:rsidRPr="00D56BF8">
              <w:rPr>
                <w:rFonts w:ascii="Arial" w:hAnsi="Arial" w:cs="Arial"/>
                <w:szCs w:val="28"/>
              </w:rPr>
              <w:t xml:space="preserve"> As you can see in (</w:t>
            </w:r>
            <w:r w:rsidR="00FE4C18" w:rsidRPr="00466F74">
              <w:rPr>
                <w:rFonts w:ascii="Arial" w:hAnsi="Arial" w:cs="Arial"/>
                <w:i/>
                <w:iCs/>
                <w:szCs w:val="28"/>
              </w:rPr>
              <w:t>Figure 2.</w:t>
            </w:r>
            <w:r w:rsidR="00D56BF8" w:rsidRPr="00466F74">
              <w:rPr>
                <w:rFonts w:ascii="Arial" w:hAnsi="Arial" w:cs="Arial"/>
                <w:i/>
                <w:iCs/>
                <w:szCs w:val="28"/>
              </w:rPr>
              <w:t>1</w:t>
            </w:r>
            <w:r w:rsidR="00FE4C18" w:rsidRPr="00D56BF8">
              <w:rPr>
                <w:rFonts w:ascii="Arial" w:hAnsi="Arial" w:cs="Arial"/>
                <w:szCs w:val="28"/>
              </w:rPr>
              <w:t>) the majority of children are of the ages 13 and 14 which means that they will only be sitting 1-</w:t>
            </w:r>
            <w:r w:rsidR="00D460CB">
              <w:rPr>
                <w:rFonts w:ascii="Arial" w:hAnsi="Arial" w:cs="Arial"/>
                <w:szCs w:val="28"/>
              </w:rPr>
              <w:t>3</w:t>
            </w:r>
            <w:r w:rsidR="00FE4C18" w:rsidRPr="00D56BF8">
              <w:rPr>
                <w:rFonts w:ascii="Arial" w:hAnsi="Arial" w:cs="Arial"/>
                <w:szCs w:val="28"/>
              </w:rPr>
              <w:t xml:space="preserve"> GCSEs and so we can presume that revision may not be of a huge time constraint for these children (Rogers </w:t>
            </w:r>
            <w:r w:rsidR="002D274E" w:rsidRPr="00D56BF8">
              <w:rPr>
                <w:rFonts w:ascii="Arial" w:hAnsi="Arial" w:cs="Arial"/>
                <w:szCs w:val="28"/>
              </w:rPr>
              <w:t>&amp; Hallam, 2010)</w:t>
            </w:r>
            <w:r w:rsidR="00FE4C18" w:rsidRPr="00D56BF8">
              <w:rPr>
                <w:rFonts w:ascii="Arial" w:hAnsi="Arial" w:cs="Arial"/>
                <w:szCs w:val="28"/>
              </w:rPr>
              <w:t>.</w:t>
            </w:r>
          </w:p>
          <w:p w14:paraId="75E91467" w14:textId="77777777" w:rsidR="00140025" w:rsidRPr="00D56BF8" w:rsidRDefault="00140025" w:rsidP="003C4F40">
            <w:pPr>
              <w:spacing w:line="360" w:lineRule="auto"/>
              <w:rPr>
                <w:rFonts w:ascii="Arial" w:hAnsi="Arial" w:cs="Arial"/>
                <w:szCs w:val="28"/>
              </w:rPr>
            </w:pPr>
          </w:p>
          <w:p w14:paraId="23F84A61" w14:textId="3D43DDFB" w:rsidR="002D3B82" w:rsidRDefault="002D3B82" w:rsidP="003C4F40">
            <w:pPr>
              <w:spacing w:line="360" w:lineRule="auto"/>
              <w:rPr>
                <w:rFonts w:ascii="Arial" w:hAnsi="Arial" w:cs="Arial"/>
                <w:sz w:val="22"/>
              </w:rPr>
            </w:pPr>
          </w:p>
          <w:p w14:paraId="61F849DF" w14:textId="6A1DB128" w:rsidR="00107CAE" w:rsidRDefault="002D274E" w:rsidP="002D3B82">
            <w:pPr>
              <w:spacing w:line="360" w:lineRule="auto"/>
              <w:jc w:val="center"/>
              <w:rPr>
                <w:rFonts w:ascii="Arial" w:hAnsi="Arial" w:cs="Arial"/>
                <w:sz w:val="22"/>
              </w:rPr>
            </w:pPr>
            <w:r>
              <w:rPr>
                <w:noProof/>
              </w:rPr>
              <w:drawing>
                <wp:inline distT="0" distB="0" distL="0" distR="0" wp14:anchorId="1022490A" wp14:editId="59833E88">
                  <wp:extent cx="4986338" cy="2743200"/>
                  <wp:effectExtent l="0" t="0" r="5080" b="0"/>
                  <wp:docPr id="4" name="Chart 4">
                    <a:extLst xmlns:a="http://schemas.openxmlformats.org/drawingml/2006/main">
                      <a:ext uri="{FF2B5EF4-FFF2-40B4-BE49-F238E27FC236}">
                        <a16:creationId xmlns:a16="http://schemas.microsoft.com/office/drawing/2014/main" id="{33E90F96-05CE-4B02-969B-9CFE586888F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780D9766" w14:textId="09C0A22A" w:rsidR="002D3B82" w:rsidRDefault="00D56BF8" w:rsidP="002F381E">
            <w:pPr>
              <w:spacing w:line="360" w:lineRule="auto"/>
              <w:jc w:val="center"/>
              <w:rPr>
                <w:rFonts w:ascii="Arial" w:hAnsi="Arial" w:cs="Arial"/>
                <w:i/>
                <w:iCs/>
                <w:sz w:val="22"/>
              </w:rPr>
            </w:pPr>
            <w:r>
              <w:rPr>
                <w:rFonts w:ascii="Arial" w:hAnsi="Arial" w:cs="Arial"/>
                <w:i/>
                <w:iCs/>
                <w:sz w:val="22"/>
              </w:rPr>
              <w:t>Figure 2.1 – A Bar Chart to show the ages of the children</w:t>
            </w:r>
            <w:r w:rsidR="002F381E">
              <w:rPr>
                <w:rFonts w:ascii="Arial" w:hAnsi="Arial" w:cs="Arial"/>
                <w:i/>
                <w:iCs/>
                <w:sz w:val="22"/>
              </w:rPr>
              <w:t xml:space="preserve"> who participated in the questionnaires from YBB SEN Unit.</w:t>
            </w:r>
          </w:p>
          <w:p w14:paraId="3E19EAB7" w14:textId="034E56EF" w:rsidR="00140025" w:rsidRDefault="00140025" w:rsidP="002F381E">
            <w:pPr>
              <w:spacing w:line="360" w:lineRule="auto"/>
              <w:jc w:val="center"/>
              <w:rPr>
                <w:rFonts w:ascii="Arial" w:hAnsi="Arial" w:cs="Arial"/>
                <w:i/>
                <w:iCs/>
                <w:sz w:val="22"/>
              </w:rPr>
            </w:pPr>
          </w:p>
          <w:p w14:paraId="6F69CA3D" w14:textId="488087F0" w:rsidR="00140025" w:rsidRDefault="00140025" w:rsidP="002F381E">
            <w:pPr>
              <w:spacing w:line="360" w:lineRule="auto"/>
              <w:jc w:val="center"/>
              <w:rPr>
                <w:rFonts w:ascii="Arial" w:hAnsi="Arial" w:cs="Arial"/>
                <w:i/>
                <w:iCs/>
                <w:sz w:val="22"/>
              </w:rPr>
            </w:pPr>
          </w:p>
          <w:p w14:paraId="05EBE3D3" w14:textId="458FBCC4" w:rsidR="00140025" w:rsidRDefault="00140025" w:rsidP="002F381E">
            <w:pPr>
              <w:spacing w:line="360" w:lineRule="auto"/>
              <w:jc w:val="center"/>
              <w:rPr>
                <w:rFonts w:ascii="Arial" w:hAnsi="Arial" w:cs="Arial"/>
                <w:i/>
                <w:iCs/>
                <w:sz w:val="22"/>
              </w:rPr>
            </w:pPr>
          </w:p>
          <w:p w14:paraId="36497E00" w14:textId="3C7394D3" w:rsidR="00140025" w:rsidRDefault="00140025" w:rsidP="002F381E">
            <w:pPr>
              <w:spacing w:line="360" w:lineRule="auto"/>
              <w:jc w:val="center"/>
              <w:rPr>
                <w:rFonts w:ascii="Arial" w:hAnsi="Arial" w:cs="Arial"/>
                <w:i/>
                <w:iCs/>
                <w:sz w:val="22"/>
              </w:rPr>
            </w:pPr>
          </w:p>
          <w:p w14:paraId="5F3DA218" w14:textId="77777777" w:rsidR="00107CAE" w:rsidRPr="002F381E" w:rsidRDefault="00107CAE" w:rsidP="003C4F40">
            <w:pPr>
              <w:spacing w:line="360" w:lineRule="auto"/>
              <w:rPr>
                <w:rFonts w:ascii="Arial" w:hAnsi="Arial" w:cs="Arial"/>
                <w:b/>
                <w:bCs/>
                <w:szCs w:val="28"/>
                <w:u w:val="single"/>
              </w:rPr>
            </w:pPr>
            <w:r w:rsidRPr="002F381E">
              <w:rPr>
                <w:rFonts w:ascii="Arial" w:hAnsi="Arial" w:cs="Arial"/>
                <w:b/>
                <w:bCs/>
                <w:szCs w:val="28"/>
                <w:u w:val="single"/>
              </w:rPr>
              <w:lastRenderedPageBreak/>
              <w:t>Question 2</w:t>
            </w:r>
          </w:p>
          <w:p w14:paraId="2CAB4F73" w14:textId="641FC8A0" w:rsidR="0021140E" w:rsidRPr="002F381E" w:rsidRDefault="00A30CD7" w:rsidP="00283ECB">
            <w:pPr>
              <w:spacing w:line="360" w:lineRule="auto"/>
              <w:jc w:val="both"/>
              <w:rPr>
                <w:rFonts w:ascii="Arial" w:hAnsi="Arial" w:cs="Arial"/>
                <w:szCs w:val="28"/>
              </w:rPr>
            </w:pPr>
            <w:r w:rsidRPr="002F381E">
              <w:rPr>
                <w:rFonts w:ascii="Arial" w:hAnsi="Arial" w:cs="Arial"/>
                <w:szCs w:val="28"/>
              </w:rPr>
              <w:t xml:space="preserve">The children’s genders are taken into consideration because of adolescence and puberty and how it affects the participation levels and how it becomes a barrier for both boys and girls of these ages. </w:t>
            </w:r>
            <w:r w:rsidR="002D3B82" w:rsidRPr="002F381E">
              <w:rPr>
                <w:rFonts w:ascii="Arial" w:hAnsi="Arial" w:cs="Arial"/>
                <w:szCs w:val="28"/>
              </w:rPr>
              <w:t xml:space="preserve">As you can see from </w:t>
            </w:r>
            <w:r w:rsidR="002D3B82" w:rsidRPr="002F381E">
              <w:rPr>
                <w:rFonts w:ascii="Arial" w:hAnsi="Arial" w:cs="Arial"/>
                <w:i/>
                <w:iCs/>
                <w:szCs w:val="28"/>
              </w:rPr>
              <w:t>Figure 2.2,</w:t>
            </w:r>
            <w:r w:rsidR="002D3B82" w:rsidRPr="002F381E">
              <w:rPr>
                <w:rFonts w:ascii="Arial" w:hAnsi="Arial" w:cs="Arial"/>
                <w:szCs w:val="28"/>
              </w:rPr>
              <w:t xml:space="preserve"> </w:t>
            </w:r>
            <w:r w:rsidR="002C79E2" w:rsidRPr="002F381E">
              <w:rPr>
                <w:rFonts w:ascii="Arial" w:hAnsi="Arial" w:cs="Arial"/>
                <w:szCs w:val="28"/>
              </w:rPr>
              <w:t>many</w:t>
            </w:r>
            <w:r w:rsidR="002D3B82" w:rsidRPr="002F381E">
              <w:rPr>
                <w:rFonts w:ascii="Arial" w:hAnsi="Arial" w:cs="Arial"/>
                <w:szCs w:val="28"/>
              </w:rPr>
              <w:t xml:space="preserve"> p</w:t>
            </w:r>
            <w:r w:rsidR="002C79E2">
              <w:rPr>
                <w:rFonts w:ascii="Arial" w:hAnsi="Arial" w:cs="Arial"/>
                <w:szCs w:val="28"/>
              </w:rPr>
              <w:t>upils</w:t>
            </w:r>
            <w:r w:rsidR="002D3B82" w:rsidRPr="002F381E">
              <w:rPr>
                <w:rFonts w:ascii="Arial" w:hAnsi="Arial" w:cs="Arial"/>
                <w:szCs w:val="28"/>
              </w:rPr>
              <w:t xml:space="preserve"> </w:t>
            </w:r>
            <w:r w:rsidR="002C79E2">
              <w:rPr>
                <w:rFonts w:ascii="Arial" w:hAnsi="Arial" w:cs="Arial"/>
                <w:szCs w:val="28"/>
              </w:rPr>
              <w:t xml:space="preserve">who </w:t>
            </w:r>
            <w:r w:rsidR="00D460CB">
              <w:rPr>
                <w:rFonts w:ascii="Arial" w:hAnsi="Arial" w:cs="Arial"/>
                <w:szCs w:val="28"/>
              </w:rPr>
              <w:t>completed</w:t>
            </w:r>
            <w:r w:rsidR="002D3B82" w:rsidRPr="002F381E">
              <w:rPr>
                <w:rFonts w:ascii="Arial" w:hAnsi="Arial" w:cs="Arial"/>
                <w:szCs w:val="28"/>
              </w:rPr>
              <w:t xml:space="preserve"> </w:t>
            </w:r>
            <w:r w:rsidR="00D460CB">
              <w:rPr>
                <w:rFonts w:ascii="Arial" w:hAnsi="Arial" w:cs="Arial"/>
                <w:szCs w:val="28"/>
              </w:rPr>
              <w:t xml:space="preserve">the </w:t>
            </w:r>
            <w:r w:rsidR="002D3B82" w:rsidRPr="002F381E">
              <w:rPr>
                <w:rFonts w:ascii="Arial" w:hAnsi="Arial" w:cs="Arial"/>
                <w:szCs w:val="28"/>
              </w:rPr>
              <w:t>questionnaires</w:t>
            </w:r>
            <w:r w:rsidR="002C79E2">
              <w:rPr>
                <w:rFonts w:ascii="Arial" w:hAnsi="Arial" w:cs="Arial"/>
                <w:szCs w:val="28"/>
              </w:rPr>
              <w:t>,</w:t>
            </w:r>
            <w:r w:rsidR="002D3B82" w:rsidRPr="002F381E">
              <w:rPr>
                <w:rFonts w:ascii="Arial" w:hAnsi="Arial" w:cs="Arial"/>
                <w:szCs w:val="28"/>
              </w:rPr>
              <w:t xml:space="preserve"> were females. </w:t>
            </w:r>
          </w:p>
          <w:p w14:paraId="6504653B" w14:textId="74AC73E1" w:rsidR="0021140E" w:rsidRDefault="0021140E" w:rsidP="003C4F40">
            <w:pPr>
              <w:spacing w:line="360" w:lineRule="auto"/>
              <w:rPr>
                <w:rFonts w:ascii="Arial" w:hAnsi="Arial" w:cs="Arial"/>
                <w:sz w:val="22"/>
              </w:rPr>
            </w:pPr>
          </w:p>
          <w:p w14:paraId="694EE3B5" w14:textId="015E1488" w:rsidR="0021140E" w:rsidRDefault="0021140E" w:rsidP="0021140E">
            <w:pPr>
              <w:spacing w:line="360" w:lineRule="auto"/>
              <w:jc w:val="center"/>
              <w:rPr>
                <w:rFonts w:ascii="Arial" w:hAnsi="Arial" w:cs="Arial"/>
                <w:sz w:val="22"/>
              </w:rPr>
            </w:pPr>
            <w:r>
              <w:rPr>
                <w:noProof/>
              </w:rPr>
              <w:drawing>
                <wp:inline distT="0" distB="0" distL="0" distR="0" wp14:anchorId="55691183" wp14:editId="2257A1DF">
                  <wp:extent cx="3238500" cy="1924050"/>
                  <wp:effectExtent l="0" t="0" r="0" b="0"/>
                  <wp:docPr id="6" name="Chart 6">
                    <a:extLst xmlns:a="http://schemas.openxmlformats.org/drawingml/2006/main">
                      <a:ext uri="{FF2B5EF4-FFF2-40B4-BE49-F238E27FC236}">
                        <a16:creationId xmlns:a16="http://schemas.microsoft.com/office/drawing/2014/main" id="{41ECB2CD-8328-42CC-B72D-E3462C756DD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11464F98" w14:textId="5B85D57F" w:rsidR="0021140E" w:rsidRPr="002F381E" w:rsidRDefault="002F381E" w:rsidP="0021140E">
            <w:pPr>
              <w:spacing w:line="360" w:lineRule="auto"/>
              <w:jc w:val="center"/>
              <w:rPr>
                <w:rFonts w:ascii="Arial" w:hAnsi="Arial" w:cs="Arial"/>
                <w:i/>
                <w:iCs/>
                <w:sz w:val="22"/>
              </w:rPr>
            </w:pPr>
            <w:r>
              <w:rPr>
                <w:rFonts w:ascii="Arial" w:hAnsi="Arial" w:cs="Arial"/>
                <w:i/>
                <w:iCs/>
                <w:sz w:val="22"/>
              </w:rPr>
              <w:t>Figure 2.2 – A Pie Chart to show the genders of the children</w:t>
            </w:r>
            <w:r w:rsidR="00424BE7">
              <w:rPr>
                <w:rFonts w:ascii="Arial" w:hAnsi="Arial" w:cs="Arial"/>
                <w:i/>
                <w:iCs/>
                <w:sz w:val="22"/>
              </w:rPr>
              <w:t>.</w:t>
            </w:r>
          </w:p>
          <w:p w14:paraId="52A699CE" w14:textId="77777777" w:rsidR="006C6ACB" w:rsidRDefault="006C6ACB" w:rsidP="003C4F40">
            <w:pPr>
              <w:spacing w:line="360" w:lineRule="auto"/>
              <w:rPr>
                <w:rFonts w:ascii="Arial" w:hAnsi="Arial" w:cs="Arial"/>
                <w:szCs w:val="28"/>
              </w:rPr>
            </w:pPr>
          </w:p>
          <w:p w14:paraId="4AE652A5" w14:textId="21E1E67C" w:rsidR="006F54FB" w:rsidRDefault="002D3B82" w:rsidP="00283ECB">
            <w:pPr>
              <w:spacing w:line="360" w:lineRule="auto"/>
              <w:jc w:val="both"/>
              <w:rPr>
                <w:rFonts w:ascii="Arial" w:hAnsi="Arial" w:cs="Arial"/>
                <w:szCs w:val="28"/>
              </w:rPr>
            </w:pPr>
            <w:r w:rsidRPr="00424BE7">
              <w:rPr>
                <w:rFonts w:ascii="Arial" w:hAnsi="Arial" w:cs="Arial"/>
                <w:szCs w:val="28"/>
              </w:rPr>
              <w:t xml:space="preserve">Upon </w:t>
            </w:r>
            <w:r w:rsidR="00D460CB">
              <w:rPr>
                <w:rFonts w:ascii="Arial" w:hAnsi="Arial" w:cs="Arial"/>
                <w:szCs w:val="28"/>
              </w:rPr>
              <w:t>further</w:t>
            </w:r>
            <w:r w:rsidRPr="00424BE7">
              <w:rPr>
                <w:rFonts w:ascii="Arial" w:hAnsi="Arial" w:cs="Arial"/>
                <w:szCs w:val="28"/>
              </w:rPr>
              <w:t xml:space="preserve"> analysis, </w:t>
            </w:r>
            <w:r w:rsidR="00792A58" w:rsidRPr="00424BE7">
              <w:rPr>
                <w:rFonts w:ascii="Arial" w:hAnsi="Arial" w:cs="Arial"/>
                <w:szCs w:val="28"/>
              </w:rPr>
              <w:t>Murphy (2018)</w:t>
            </w:r>
            <w:r w:rsidR="0073117B" w:rsidRPr="00424BE7">
              <w:rPr>
                <w:rFonts w:ascii="Arial" w:hAnsi="Arial" w:cs="Arial"/>
                <w:szCs w:val="28"/>
              </w:rPr>
              <w:t>, studies the gender gap in sport and physical activity and her studies show</w:t>
            </w:r>
            <w:r w:rsidRPr="00424BE7">
              <w:rPr>
                <w:rFonts w:ascii="Arial" w:hAnsi="Arial" w:cs="Arial"/>
                <w:szCs w:val="28"/>
              </w:rPr>
              <w:t xml:space="preserve"> that females are less likely to take part in sport due to gender barriers, </w:t>
            </w:r>
            <w:r w:rsidR="0073117B" w:rsidRPr="00424BE7">
              <w:rPr>
                <w:rFonts w:ascii="Arial" w:hAnsi="Arial" w:cs="Arial"/>
                <w:szCs w:val="28"/>
              </w:rPr>
              <w:t xml:space="preserve">and </w:t>
            </w:r>
            <w:r w:rsidRPr="00424BE7">
              <w:rPr>
                <w:rFonts w:ascii="Arial" w:hAnsi="Arial" w:cs="Arial"/>
                <w:szCs w:val="28"/>
              </w:rPr>
              <w:t xml:space="preserve">are backed up from the </w:t>
            </w:r>
            <w:r w:rsidR="0073117B" w:rsidRPr="00424BE7">
              <w:rPr>
                <w:rFonts w:ascii="Arial" w:hAnsi="Arial" w:cs="Arial"/>
                <w:szCs w:val="28"/>
              </w:rPr>
              <w:t>data</w:t>
            </w:r>
            <w:r w:rsidRPr="00424BE7">
              <w:rPr>
                <w:rFonts w:ascii="Arial" w:hAnsi="Arial" w:cs="Arial"/>
                <w:szCs w:val="28"/>
              </w:rPr>
              <w:t xml:space="preserve"> c</w:t>
            </w:r>
            <w:r w:rsidR="0073117B" w:rsidRPr="00424BE7">
              <w:rPr>
                <w:rFonts w:ascii="Arial" w:hAnsi="Arial" w:cs="Arial"/>
                <w:szCs w:val="28"/>
              </w:rPr>
              <w:t>ollected from</w:t>
            </w:r>
            <w:r w:rsidRPr="00424BE7">
              <w:rPr>
                <w:rFonts w:ascii="Arial" w:hAnsi="Arial" w:cs="Arial"/>
                <w:szCs w:val="28"/>
              </w:rPr>
              <w:t xml:space="preserve"> Ysgol Bae Baglan School. </w:t>
            </w:r>
            <w:r w:rsidR="00650B3D">
              <w:rPr>
                <w:rFonts w:ascii="Arial" w:hAnsi="Arial" w:cs="Arial"/>
                <w:szCs w:val="28"/>
              </w:rPr>
              <w:t>Out of the 59 girls, only 23 of them participated in sporting activities outside of the school hours.</w:t>
            </w:r>
          </w:p>
          <w:p w14:paraId="39B69EF0" w14:textId="77777777" w:rsidR="00650B3D" w:rsidRDefault="00650B3D" w:rsidP="003C4F40">
            <w:pPr>
              <w:spacing w:line="360" w:lineRule="auto"/>
              <w:rPr>
                <w:rFonts w:ascii="Arial" w:hAnsi="Arial" w:cs="Arial"/>
                <w:sz w:val="22"/>
              </w:rPr>
            </w:pPr>
          </w:p>
          <w:p w14:paraId="0E901A7A" w14:textId="293FDB2E" w:rsidR="00B253FC" w:rsidRDefault="00B253FC" w:rsidP="003C4F40">
            <w:pPr>
              <w:spacing w:line="360" w:lineRule="auto"/>
              <w:rPr>
                <w:rFonts w:ascii="Arial" w:hAnsi="Arial" w:cs="Arial"/>
                <w:sz w:val="22"/>
              </w:rPr>
            </w:pPr>
          </w:p>
          <w:p w14:paraId="11C834D4" w14:textId="489F5692" w:rsidR="00E73AFB" w:rsidRDefault="00E73AFB" w:rsidP="003C4F40">
            <w:pPr>
              <w:spacing w:line="360" w:lineRule="auto"/>
              <w:rPr>
                <w:rFonts w:ascii="Arial" w:hAnsi="Arial" w:cs="Arial"/>
                <w:sz w:val="22"/>
              </w:rPr>
            </w:pPr>
          </w:p>
          <w:p w14:paraId="23C909AA" w14:textId="72848470" w:rsidR="00E73AFB" w:rsidRDefault="00E73AFB" w:rsidP="003C4F40">
            <w:pPr>
              <w:spacing w:line="360" w:lineRule="auto"/>
              <w:rPr>
                <w:rFonts w:ascii="Arial" w:hAnsi="Arial" w:cs="Arial"/>
                <w:sz w:val="22"/>
              </w:rPr>
            </w:pPr>
          </w:p>
          <w:p w14:paraId="60D9BA0A" w14:textId="1BC30D7E" w:rsidR="00E73AFB" w:rsidRDefault="00E73AFB" w:rsidP="003C4F40">
            <w:pPr>
              <w:spacing w:line="360" w:lineRule="auto"/>
              <w:rPr>
                <w:rFonts w:ascii="Arial" w:hAnsi="Arial" w:cs="Arial"/>
                <w:sz w:val="22"/>
              </w:rPr>
            </w:pPr>
          </w:p>
          <w:p w14:paraId="24E957EB" w14:textId="26DE8E3E" w:rsidR="00E73AFB" w:rsidRDefault="00E73AFB" w:rsidP="003C4F40">
            <w:pPr>
              <w:spacing w:line="360" w:lineRule="auto"/>
              <w:rPr>
                <w:rFonts w:ascii="Arial" w:hAnsi="Arial" w:cs="Arial"/>
                <w:sz w:val="22"/>
              </w:rPr>
            </w:pPr>
          </w:p>
          <w:p w14:paraId="43039905" w14:textId="7C122D01" w:rsidR="00E73AFB" w:rsidRDefault="00E73AFB" w:rsidP="003C4F40">
            <w:pPr>
              <w:spacing w:line="360" w:lineRule="auto"/>
              <w:rPr>
                <w:rFonts w:ascii="Arial" w:hAnsi="Arial" w:cs="Arial"/>
                <w:sz w:val="22"/>
              </w:rPr>
            </w:pPr>
          </w:p>
          <w:p w14:paraId="6055778C" w14:textId="49D81D2F" w:rsidR="00E73AFB" w:rsidRDefault="00E73AFB" w:rsidP="003C4F40">
            <w:pPr>
              <w:spacing w:line="360" w:lineRule="auto"/>
              <w:rPr>
                <w:rFonts w:ascii="Arial" w:hAnsi="Arial" w:cs="Arial"/>
                <w:sz w:val="22"/>
              </w:rPr>
            </w:pPr>
          </w:p>
          <w:p w14:paraId="02E4806D" w14:textId="131F7BBD" w:rsidR="00E73AFB" w:rsidRDefault="00E73AFB" w:rsidP="003C4F40">
            <w:pPr>
              <w:spacing w:line="360" w:lineRule="auto"/>
              <w:rPr>
                <w:rFonts w:ascii="Arial" w:hAnsi="Arial" w:cs="Arial"/>
                <w:sz w:val="22"/>
              </w:rPr>
            </w:pPr>
          </w:p>
          <w:p w14:paraId="39DAC699" w14:textId="1901AA42" w:rsidR="00E73AFB" w:rsidRDefault="00E73AFB" w:rsidP="003C4F40">
            <w:pPr>
              <w:spacing w:line="360" w:lineRule="auto"/>
              <w:rPr>
                <w:rFonts w:ascii="Arial" w:hAnsi="Arial" w:cs="Arial"/>
                <w:sz w:val="22"/>
              </w:rPr>
            </w:pPr>
          </w:p>
          <w:p w14:paraId="6FED752C" w14:textId="03B518F7" w:rsidR="00E73AFB" w:rsidRDefault="00E73AFB" w:rsidP="003C4F40">
            <w:pPr>
              <w:spacing w:line="360" w:lineRule="auto"/>
              <w:rPr>
                <w:rFonts w:ascii="Arial" w:hAnsi="Arial" w:cs="Arial"/>
                <w:sz w:val="22"/>
              </w:rPr>
            </w:pPr>
          </w:p>
          <w:p w14:paraId="558B787F" w14:textId="629A85E3" w:rsidR="00E73AFB" w:rsidRDefault="00E73AFB" w:rsidP="003C4F40">
            <w:pPr>
              <w:spacing w:line="360" w:lineRule="auto"/>
              <w:rPr>
                <w:rFonts w:ascii="Arial" w:hAnsi="Arial" w:cs="Arial"/>
                <w:sz w:val="22"/>
              </w:rPr>
            </w:pPr>
          </w:p>
          <w:p w14:paraId="5D0F48EE" w14:textId="2E6DA8C8" w:rsidR="00E73AFB" w:rsidRDefault="00E73AFB" w:rsidP="003C4F40">
            <w:pPr>
              <w:spacing w:line="360" w:lineRule="auto"/>
              <w:rPr>
                <w:rFonts w:ascii="Arial" w:hAnsi="Arial" w:cs="Arial"/>
                <w:sz w:val="22"/>
              </w:rPr>
            </w:pPr>
          </w:p>
          <w:p w14:paraId="3FF0BDB9" w14:textId="77777777" w:rsidR="00E73AFB" w:rsidRDefault="00E73AFB" w:rsidP="003C4F40">
            <w:pPr>
              <w:spacing w:line="360" w:lineRule="auto"/>
              <w:rPr>
                <w:rFonts w:ascii="Arial" w:hAnsi="Arial" w:cs="Arial"/>
                <w:sz w:val="22"/>
              </w:rPr>
            </w:pPr>
          </w:p>
          <w:p w14:paraId="2B65D902" w14:textId="77777777" w:rsidR="00F511B4" w:rsidRDefault="00F511B4" w:rsidP="003C4F40">
            <w:pPr>
              <w:spacing w:line="360" w:lineRule="auto"/>
              <w:rPr>
                <w:rFonts w:ascii="Arial" w:hAnsi="Arial" w:cs="Arial"/>
                <w:sz w:val="22"/>
              </w:rPr>
            </w:pPr>
          </w:p>
          <w:p w14:paraId="46330600" w14:textId="1CDBE404" w:rsidR="0021140E" w:rsidRPr="006C6ACB" w:rsidRDefault="0021140E" w:rsidP="003C4F40">
            <w:pPr>
              <w:spacing w:line="360" w:lineRule="auto"/>
              <w:rPr>
                <w:rFonts w:ascii="Arial" w:hAnsi="Arial" w:cs="Arial"/>
                <w:b/>
                <w:bCs/>
                <w:szCs w:val="28"/>
                <w:u w:val="single"/>
              </w:rPr>
            </w:pPr>
            <w:r w:rsidRPr="006C6ACB">
              <w:rPr>
                <w:rFonts w:ascii="Arial" w:hAnsi="Arial" w:cs="Arial"/>
                <w:b/>
                <w:bCs/>
                <w:szCs w:val="28"/>
                <w:u w:val="single"/>
              </w:rPr>
              <w:lastRenderedPageBreak/>
              <w:t>Question 3</w:t>
            </w:r>
          </w:p>
          <w:p w14:paraId="3AC73576" w14:textId="5944D4EC" w:rsidR="004C0E66" w:rsidRDefault="004C0E66" w:rsidP="00283ECB">
            <w:pPr>
              <w:spacing w:line="360" w:lineRule="auto"/>
              <w:jc w:val="both"/>
              <w:rPr>
                <w:rFonts w:ascii="Arial" w:hAnsi="Arial" w:cs="Arial"/>
                <w:szCs w:val="28"/>
              </w:rPr>
            </w:pPr>
            <w:r w:rsidRPr="006C6ACB">
              <w:rPr>
                <w:rFonts w:ascii="Arial" w:hAnsi="Arial" w:cs="Arial"/>
                <w:szCs w:val="28"/>
              </w:rPr>
              <w:t xml:space="preserve">In </w:t>
            </w:r>
            <w:r w:rsidRPr="006C6ACB">
              <w:rPr>
                <w:rFonts w:ascii="Arial" w:hAnsi="Arial" w:cs="Arial"/>
                <w:i/>
                <w:iCs/>
                <w:szCs w:val="28"/>
              </w:rPr>
              <w:t xml:space="preserve">Figure 2.3 </w:t>
            </w:r>
            <w:r w:rsidR="003005DD" w:rsidRPr="006C6ACB">
              <w:rPr>
                <w:rFonts w:ascii="Arial" w:hAnsi="Arial" w:cs="Arial"/>
                <w:szCs w:val="28"/>
              </w:rPr>
              <w:t>we can see the</w:t>
            </w:r>
            <w:r w:rsidR="001F303B" w:rsidRPr="006C6ACB">
              <w:rPr>
                <w:rFonts w:ascii="Arial" w:hAnsi="Arial" w:cs="Arial"/>
                <w:szCs w:val="28"/>
              </w:rPr>
              <w:t xml:space="preserve"> different clubs that are in the area, which are attended by the children from the SEN Unit at YBB and which ones are the most attended</w:t>
            </w:r>
            <w:r w:rsidR="003005DD" w:rsidRPr="006C6ACB">
              <w:rPr>
                <w:rFonts w:ascii="Arial" w:hAnsi="Arial" w:cs="Arial"/>
                <w:szCs w:val="28"/>
              </w:rPr>
              <w:t xml:space="preserve">. This way the answers can be seen more </w:t>
            </w:r>
            <w:r w:rsidR="00444306" w:rsidRPr="006C6ACB">
              <w:rPr>
                <w:rFonts w:ascii="Arial" w:hAnsi="Arial" w:cs="Arial"/>
                <w:szCs w:val="28"/>
              </w:rPr>
              <w:t>clearly,</w:t>
            </w:r>
            <w:r w:rsidR="003005DD" w:rsidRPr="006C6ACB">
              <w:rPr>
                <w:rFonts w:ascii="Arial" w:hAnsi="Arial" w:cs="Arial"/>
                <w:szCs w:val="28"/>
              </w:rPr>
              <w:t xml:space="preserve"> and data can be presented in a graph.</w:t>
            </w:r>
            <w:r w:rsidR="0077360A">
              <w:rPr>
                <w:rFonts w:ascii="Arial" w:hAnsi="Arial" w:cs="Arial"/>
                <w:szCs w:val="28"/>
              </w:rPr>
              <w:t xml:space="preserve"> This shows that a </w:t>
            </w:r>
            <w:r w:rsidR="00D460CB">
              <w:rPr>
                <w:rFonts w:ascii="Arial" w:hAnsi="Arial" w:cs="Arial"/>
                <w:szCs w:val="28"/>
              </w:rPr>
              <w:t>high number of</w:t>
            </w:r>
            <w:r w:rsidR="0077360A">
              <w:rPr>
                <w:rFonts w:ascii="Arial" w:hAnsi="Arial" w:cs="Arial"/>
                <w:szCs w:val="28"/>
              </w:rPr>
              <w:t xml:space="preserve"> children do not do anything outside of school.</w:t>
            </w:r>
            <w:r w:rsidR="00D460CB">
              <w:rPr>
                <w:rFonts w:ascii="Arial" w:hAnsi="Arial" w:cs="Arial"/>
                <w:szCs w:val="28"/>
              </w:rPr>
              <w:t xml:space="preserve"> The next</w:t>
            </w:r>
            <w:r w:rsidR="0077360A">
              <w:rPr>
                <w:rFonts w:ascii="Arial" w:hAnsi="Arial" w:cs="Arial"/>
                <w:szCs w:val="28"/>
              </w:rPr>
              <w:t xml:space="preserve"> two most popular </w:t>
            </w:r>
            <w:r w:rsidR="00D460CB">
              <w:rPr>
                <w:rFonts w:ascii="Arial" w:hAnsi="Arial" w:cs="Arial"/>
                <w:szCs w:val="28"/>
              </w:rPr>
              <w:t xml:space="preserve">answers </w:t>
            </w:r>
            <w:r w:rsidR="0077360A">
              <w:rPr>
                <w:rFonts w:ascii="Arial" w:hAnsi="Arial" w:cs="Arial"/>
                <w:szCs w:val="28"/>
              </w:rPr>
              <w:t>w</w:t>
            </w:r>
            <w:r w:rsidR="00D460CB">
              <w:rPr>
                <w:rFonts w:ascii="Arial" w:hAnsi="Arial" w:cs="Arial"/>
                <w:szCs w:val="28"/>
              </w:rPr>
              <w:t>ere</w:t>
            </w:r>
            <w:r w:rsidR="0077360A">
              <w:rPr>
                <w:rFonts w:ascii="Arial" w:hAnsi="Arial" w:cs="Arial"/>
                <w:szCs w:val="28"/>
              </w:rPr>
              <w:t xml:space="preserve"> that pupils either did not answer the question or that they attended social clubs </w:t>
            </w:r>
            <w:r w:rsidR="00140025">
              <w:rPr>
                <w:rFonts w:ascii="Arial" w:hAnsi="Arial" w:cs="Arial"/>
                <w:szCs w:val="28"/>
              </w:rPr>
              <w:t>in the area.</w:t>
            </w:r>
          </w:p>
          <w:p w14:paraId="07D0C0AB" w14:textId="6E7C0E0D" w:rsidR="00140025" w:rsidRDefault="00140025" w:rsidP="003C4F40">
            <w:pPr>
              <w:spacing w:line="360" w:lineRule="auto"/>
              <w:rPr>
                <w:rFonts w:ascii="Arial" w:hAnsi="Arial" w:cs="Arial"/>
                <w:szCs w:val="28"/>
              </w:rPr>
            </w:pPr>
          </w:p>
          <w:p w14:paraId="2D696BEF" w14:textId="2613114A" w:rsidR="003005DD" w:rsidRDefault="003005DD" w:rsidP="003C4F40">
            <w:pPr>
              <w:spacing w:line="360" w:lineRule="auto"/>
              <w:rPr>
                <w:rFonts w:ascii="Arial" w:hAnsi="Arial" w:cs="Arial"/>
                <w:sz w:val="22"/>
              </w:rPr>
            </w:pPr>
          </w:p>
          <w:p w14:paraId="448AFDF4" w14:textId="4C63DA9F" w:rsidR="00F511B4" w:rsidRDefault="0077360A" w:rsidP="0077360A">
            <w:pPr>
              <w:spacing w:line="360" w:lineRule="auto"/>
              <w:jc w:val="center"/>
              <w:rPr>
                <w:rFonts w:ascii="Arial" w:hAnsi="Arial" w:cs="Arial"/>
                <w:sz w:val="22"/>
              </w:rPr>
            </w:pPr>
            <w:r>
              <w:rPr>
                <w:noProof/>
              </w:rPr>
              <w:drawing>
                <wp:inline distT="0" distB="0" distL="0" distR="0" wp14:anchorId="2DC6D9C2" wp14:editId="01D04B83">
                  <wp:extent cx="6216055" cy="3409950"/>
                  <wp:effectExtent l="0" t="0" r="0" b="0"/>
                  <wp:docPr id="211" name="Picture 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2"/>
                          <a:srcRect l="6647" t="30148" r="35187" b="13104"/>
                          <a:stretch/>
                        </pic:blipFill>
                        <pic:spPr bwMode="auto">
                          <a:xfrm>
                            <a:off x="0" y="0"/>
                            <a:ext cx="6235113" cy="3420405"/>
                          </a:xfrm>
                          <a:prstGeom prst="rect">
                            <a:avLst/>
                          </a:prstGeom>
                          <a:ln>
                            <a:noFill/>
                          </a:ln>
                          <a:extLst>
                            <a:ext uri="{53640926-AAD7-44D8-BBD7-CCE9431645EC}">
                              <a14:shadowObscured xmlns:a14="http://schemas.microsoft.com/office/drawing/2010/main"/>
                            </a:ext>
                          </a:extLst>
                        </pic:spPr>
                      </pic:pic>
                    </a:graphicData>
                  </a:graphic>
                </wp:inline>
              </w:drawing>
            </w:r>
          </w:p>
          <w:p w14:paraId="25721FF0" w14:textId="456A7FE5" w:rsidR="006F54FB" w:rsidRDefault="003005DD" w:rsidP="00140025">
            <w:pPr>
              <w:spacing w:line="360" w:lineRule="auto"/>
              <w:jc w:val="center"/>
              <w:rPr>
                <w:rFonts w:ascii="Arial" w:hAnsi="Arial" w:cs="Arial"/>
                <w:i/>
                <w:iCs/>
                <w:sz w:val="22"/>
              </w:rPr>
            </w:pPr>
            <w:r>
              <w:rPr>
                <w:rFonts w:ascii="Arial" w:hAnsi="Arial" w:cs="Arial"/>
                <w:i/>
                <w:iCs/>
                <w:sz w:val="22"/>
              </w:rPr>
              <w:t>Figure 2.3</w:t>
            </w:r>
            <w:r w:rsidR="00F511B4">
              <w:rPr>
                <w:rFonts w:ascii="Arial" w:hAnsi="Arial" w:cs="Arial"/>
                <w:i/>
                <w:iCs/>
                <w:sz w:val="22"/>
              </w:rPr>
              <w:t xml:space="preserve"> – A Bar Chart to show the different clubs and activities that the children attend in the Neath Port Talbot area.</w:t>
            </w:r>
          </w:p>
          <w:p w14:paraId="21B94D82" w14:textId="426F1EBF" w:rsidR="00140025" w:rsidRDefault="00140025" w:rsidP="00140025">
            <w:pPr>
              <w:spacing w:line="360" w:lineRule="auto"/>
              <w:jc w:val="center"/>
              <w:rPr>
                <w:rFonts w:ascii="Arial" w:hAnsi="Arial" w:cs="Arial"/>
                <w:i/>
                <w:iCs/>
                <w:sz w:val="22"/>
              </w:rPr>
            </w:pPr>
          </w:p>
          <w:p w14:paraId="3BFB4A9F" w14:textId="77777777" w:rsidR="00EF7BF8" w:rsidRPr="00140025" w:rsidRDefault="00EF7BF8" w:rsidP="00140025">
            <w:pPr>
              <w:spacing w:line="360" w:lineRule="auto"/>
              <w:jc w:val="center"/>
              <w:rPr>
                <w:rFonts w:ascii="Arial" w:hAnsi="Arial" w:cs="Arial"/>
                <w:i/>
                <w:iCs/>
                <w:sz w:val="22"/>
              </w:rPr>
            </w:pPr>
          </w:p>
          <w:p w14:paraId="3510621A" w14:textId="11AB3D79" w:rsidR="00444306" w:rsidRDefault="00444306" w:rsidP="003C4F40">
            <w:pPr>
              <w:spacing w:line="360" w:lineRule="auto"/>
              <w:rPr>
                <w:rFonts w:ascii="Arial" w:hAnsi="Arial" w:cs="Arial"/>
                <w:sz w:val="22"/>
                <w:u w:val="single"/>
              </w:rPr>
            </w:pPr>
          </w:p>
          <w:p w14:paraId="71620792" w14:textId="58C96A38" w:rsidR="00E73AFB" w:rsidRDefault="00E73AFB" w:rsidP="003C4F40">
            <w:pPr>
              <w:spacing w:line="360" w:lineRule="auto"/>
              <w:rPr>
                <w:rFonts w:ascii="Arial" w:hAnsi="Arial" w:cs="Arial"/>
                <w:sz w:val="22"/>
                <w:u w:val="single"/>
              </w:rPr>
            </w:pPr>
          </w:p>
          <w:p w14:paraId="41FCBBB0" w14:textId="17B92482" w:rsidR="00E73AFB" w:rsidRDefault="00E73AFB" w:rsidP="003C4F40">
            <w:pPr>
              <w:spacing w:line="360" w:lineRule="auto"/>
              <w:rPr>
                <w:rFonts w:ascii="Arial" w:hAnsi="Arial" w:cs="Arial"/>
                <w:sz w:val="22"/>
                <w:u w:val="single"/>
              </w:rPr>
            </w:pPr>
          </w:p>
          <w:p w14:paraId="34BA5356" w14:textId="6B1BE85A" w:rsidR="00E73AFB" w:rsidRDefault="00E73AFB" w:rsidP="003C4F40">
            <w:pPr>
              <w:spacing w:line="360" w:lineRule="auto"/>
              <w:rPr>
                <w:rFonts w:ascii="Arial" w:hAnsi="Arial" w:cs="Arial"/>
                <w:sz w:val="22"/>
                <w:u w:val="single"/>
              </w:rPr>
            </w:pPr>
          </w:p>
          <w:p w14:paraId="28ADA3EE" w14:textId="2876B635" w:rsidR="00E73AFB" w:rsidRDefault="00E73AFB" w:rsidP="003C4F40">
            <w:pPr>
              <w:spacing w:line="360" w:lineRule="auto"/>
              <w:rPr>
                <w:rFonts w:ascii="Arial" w:hAnsi="Arial" w:cs="Arial"/>
                <w:sz w:val="22"/>
                <w:u w:val="single"/>
              </w:rPr>
            </w:pPr>
          </w:p>
          <w:p w14:paraId="6D38D370" w14:textId="381454C4" w:rsidR="00E73AFB" w:rsidRDefault="00E73AFB" w:rsidP="003C4F40">
            <w:pPr>
              <w:spacing w:line="360" w:lineRule="auto"/>
              <w:rPr>
                <w:rFonts w:ascii="Arial" w:hAnsi="Arial" w:cs="Arial"/>
                <w:sz w:val="22"/>
                <w:u w:val="single"/>
              </w:rPr>
            </w:pPr>
          </w:p>
          <w:p w14:paraId="7F04BE63" w14:textId="7408DE56" w:rsidR="00E73AFB" w:rsidRDefault="00E73AFB" w:rsidP="003C4F40">
            <w:pPr>
              <w:spacing w:line="360" w:lineRule="auto"/>
              <w:rPr>
                <w:rFonts w:ascii="Arial" w:hAnsi="Arial" w:cs="Arial"/>
                <w:sz w:val="22"/>
                <w:u w:val="single"/>
              </w:rPr>
            </w:pPr>
          </w:p>
          <w:p w14:paraId="13468B8C" w14:textId="1464288B" w:rsidR="00E73AFB" w:rsidRDefault="00E73AFB" w:rsidP="003C4F40">
            <w:pPr>
              <w:spacing w:line="360" w:lineRule="auto"/>
              <w:rPr>
                <w:rFonts w:ascii="Arial" w:hAnsi="Arial" w:cs="Arial"/>
                <w:sz w:val="22"/>
                <w:u w:val="single"/>
              </w:rPr>
            </w:pPr>
          </w:p>
          <w:p w14:paraId="61741630" w14:textId="77777777" w:rsidR="00E73AFB" w:rsidRDefault="00E73AFB" w:rsidP="003C4F40">
            <w:pPr>
              <w:spacing w:line="360" w:lineRule="auto"/>
              <w:rPr>
                <w:rFonts w:ascii="Arial" w:hAnsi="Arial" w:cs="Arial"/>
                <w:sz w:val="22"/>
                <w:u w:val="single"/>
              </w:rPr>
            </w:pPr>
          </w:p>
          <w:p w14:paraId="732FC2DA" w14:textId="6F898954" w:rsidR="0021140E" w:rsidRPr="00F511B4" w:rsidRDefault="0021140E" w:rsidP="003C4F40">
            <w:pPr>
              <w:spacing w:line="360" w:lineRule="auto"/>
              <w:rPr>
                <w:rFonts w:ascii="Arial" w:hAnsi="Arial" w:cs="Arial"/>
                <w:b/>
                <w:bCs/>
                <w:szCs w:val="28"/>
                <w:u w:val="single"/>
              </w:rPr>
            </w:pPr>
            <w:r w:rsidRPr="00F511B4">
              <w:rPr>
                <w:rFonts w:ascii="Arial" w:hAnsi="Arial" w:cs="Arial"/>
                <w:b/>
                <w:bCs/>
                <w:szCs w:val="28"/>
                <w:u w:val="single"/>
              </w:rPr>
              <w:t>Question 4</w:t>
            </w:r>
          </w:p>
          <w:p w14:paraId="417EC025" w14:textId="39C9ACEA" w:rsidR="00140025" w:rsidRPr="00E73AFB" w:rsidRDefault="0021140E" w:rsidP="00283ECB">
            <w:pPr>
              <w:spacing w:line="360" w:lineRule="auto"/>
              <w:jc w:val="both"/>
              <w:rPr>
                <w:rFonts w:ascii="Arial" w:hAnsi="Arial" w:cs="Arial"/>
                <w:szCs w:val="28"/>
              </w:rPr>
            </w:pPr>
            <w:r w:rsidRPr="00F511B4">
              <w:rPr>
                <w:rFonts w:ascii="Arial" w:hAnsi="Arial" w:cs="Arial"/>
                <w:szCs w:val="28"/>
              </w:rPr>
              <w:t xml:space="preserve">Question 4 asks the pupils if they attend the enrichment hour which is held after school and is a club that allows children to choose what </w:t>
            </w:r>
            <w:proofErr w:type="gramStart"/>
            <w:r w:rsidRPr="00F511B4">
              <w:rPr>
                <w:rFonts w:ascii="Arial" w:hAnsi="Arial" w:cs="Arial"/>
                <w:szCs w:val="28"/>
              </w:rPr>
              <w:t>they’d</w:t>
            </w:r>
            <w:proofErr w:type="gramEnd"/>
            <w:r w:rsidRPr="00F511B4">
              <w:rPr>
                <w:rFonts w:ascii="Arial" w:hAnsi="Arial" w:cs="Arial"/>
                <w:szCs w:val="28"/>
              </w:rPr>
              <w:t xml:space="preserve"> like to learn about or do.</w:t>
            </w:r>
            <w:r w:rsidR="00792A58" w:rsidRPr="00F511B4">
              <w:rPr>
                <w:rFonts w:ascii="Arial" w:hAnsi="Arial" w:cs="Arial"/>
                <w:szCs w:val="28"/>
              </w:rPr>
              <w:t xml:space="preserve"> There is a variety of activities and sports to do when attending the club, each relating to a physical or mental development of a child. As you can see, more than half of the children attend the afterschool club which means that they are developing their social skills with the other children without even realising it, as demonstrated by</w:t>
            </w:r>
            <w:r w:rsidR="006C6ACB" w:rsidRPr="00F511B4">
              <w:rPr>
                <w:rFonts w:ascii="Arial" w:hAnsi="Arial" w:cs="Arial"/>
                <w:szCs w:val="28"/>
              </w:rPr>
              <w:t xml:space="preserve"> Irish (2013). </w:t>
            </w:r>
          </w:p>
          <w:p w14:paraId="78E67466" w14:textId="77777777" w:rsidR="00140025" w:rsidRDefault="00140025" w:rsidP="003C4F40">
            <w:pPr>
              <w:spacing w:line="360" w:lineRule="auto"/>
              <w:rPr>
                <w:rFonts w:ascii="Arial" w:hAnsi="Arial" w:cs="Arial"/>
                <w:sz w:val="22"/>
                <w:u w:val="single"/>
              </w:rPr>
            </w:pPr>
          </w:p>
          <w:p w14:paraId="0F7375C2" w14:textId="76F36686" w:rsidR="0021140E" w:rsidRDefault="0021140E" w:rsidP="00792A58">
            <w:pPr>
              <w:spacing w:line="360" w:lineRule="auto"/>
              <w:jc w:val="center"/>
              <w:rPr>
                <w:rFonts w:ascii="Arial" w:hAnsi="Arial" w:cs="Arial"/>
                <w:sz w:val="22"/>
              </w:rPr>
            </w:pPr>
            <w:r>
              <w:rPr>
                <w:noProof/>
              </w:rPr>
              <w:drawing>
                <wp:inline distT="0" distB="0" distL="0" distR="0" wp14:anchorId="52AABB2B" wp14:editId="0E1FDDC7">
                  <wp:extent cx="3409950" cy="2133600"/>
                  <wp:effectExtent l="0" t="0" r="0" b="0"/>
                  <wp:docPr id="8" name="Chart 8">
                    <a:extLst xmlns:a="http://schemas.openxmlformats.org/drawingml/2006/main">
                      <a:ext uri="{FF2B5EF4-FFF2-40B4-BE49-F238E27FC236}">
                        <a16:creationId xmlns:a16="http://schemas.microsoft.com/office/drawing/2014/main" id="{2AF61751-93A6-4ACF-9E17-597247E951C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15A078BA" w14:textId="304EFCE0" w:rsidR="00E73AFB" w:rsidRDefault="006F54FB" w:rsidP="00E73AFB">
            <w:pPr>
              <w:spacing w:line="360" w:lineRule="auto"/>
              <w:jc w:val="center"/>
              <w:rPr>
                <w:rFonts w:ascii="Arial" w:hAnsi="Arial" w:cs="Arial"/>
                <w:i/>
                <w:iCs/>
                <w:sz w:val="22"/>
              </w:rPr>
            </w:pPr>
            <w:r w:rsidRPr="00792A58">
              <w:rPr>
                <w:rFonts w:ascii="Arial" w:hAnsi="Arial" w:cs="Arial"/>
                <w:i/>
                <w:iCs/>
                <w:sz w:val="22"/>
              </w:rPr>
              <w:t>Figure 2.</w:t>
            </w:r>
            <w:r>
              <w:rPr>
                <w:rFonts w:ascii="Arial" w:hAnsi="Arial" w:cs="Arial"/>
                <w:i/>
                <w:iCs/>
                <w:sz w:val="22"/>
              </w:rPr>
              <w:t>4 – A Pie Chart to show how many children attend the enrichment hour at YBB afterschool on a Wednesday.</w:t>
            </w:r>
          </w:p>
          <w:p w14:paraId="6147E9CD" w14:textId="1EE141CE" w:rsidR="00E73AFB" w:rsidRDefault="00E73AFB" w:rsidP="00E73AFB">
            <w:pPr>
              <w:spacing w:line="360" w:lineRule="auto"/>
              <w:jc w:val="center"/>
              <w:rPr>
                <w:rFonts w:ascii="Arial" w:hAnsi="Arial" w:cs="Arial"/>
                <w:i/>
                <w:iCs/>
                <w:sz w:val="22"/>
              </w:rPr>
            </w:pPr>
          </w:p>
          <w:p w14:paraId="42A637A1" w14:textId="7DB0F360" w:rsidR="00E73AFB" w:rsidRDefault="00E73AFB" w:rsidP="00E73AFB">
            <w:pPr>
              <w:spacing w:line="360" w:lineRule="auto"/>
              <w:jc w:val="center"/>
              <w:rPr>
                <w:rFonts w:ascii="Arial" w:hAnsi="Arial" w:cs="Arial"/>
                <w:i/>
                <w:iCs/>
                <w:sz w:val="22"/>
              </w:rPr>
            </w:pPr>
          </w:p>
          <w:p w14:paraId="0875AC8E" w14:textId="25696EAC" w:rsidR="00E73AFB" w:rsidRDefault="00E73AFB" w:rsidP="00E73AFB">
            <w:pPr>
              <w:spacing w:line="360" w:lineRule="auto"/>
              <w:jc w:val="center"/>
              <w:rPr>
                <w:rFonts w:ascii="Arial" w:hAnsi="Arial" w:cs="Arial"/>
                <w:i/>
                <w:iCs/>
                <w:sz w:val="22"/>
              </w:rPr>
            </w:pPr>
          </w:p>
          <w:p w14:paraId="58C780F8" w14:textId="78AB84AE" w:rsidR="00E73AFB" w:rsidRDefault="00E73AFB" w:rsidP="00E73AFB">
            <w:pPr>
              <w:spacing w:line="360" w:lineRule="auto"/>
              <w:jc w:val="center"/>
              <w:rPr>
                <w:rFonts w:ascii="Arial" w:hAnsi="Arial" w:cs="Arial"/>
                <w:i/>
                <w:iCs/>
                <w:sz w:val="22"/>
              </w:rPr>
            </w:pPr>
          </w:p>
          <w:p w14:paraId="670DF833" w14:textId="1DF7B96F" w:rsidR="00E73AFB" w:rsidRDefault="00E73AFB" w:rsidP="00E73AFB">
            <w:pPr>
              <w:spacing w:line="360" w:lineRule="auto"/>
              <w:jc w:val="center"/>
              <w:rPr>
                <w:rFonts w:ascii="Arial" w:hAnsi="Arial" w:cs="Arial"/>
                <w:i/>
                <w:iCs/>
                <w:sz w:val="22"/>
              </w:rPr>
            </w:pPr>
          </w:p>
          <w:p w14:paraId="4391A94C" w14:textId="46189782" w:rsidR="00E73AFB" w:rsidRDefault="00E73AFB" w:rsidP="00E73AFB">
            <w:pPr>
              <w:spacing w:line="360" w:lineRule="auto"/>
              <w:jc w:val="center"/>
              <w:rPr>
                <w:rFonts w:ascii="Arial" w:hAnsi="Arial" w:cs="Arial"/>
                <w:i/>
                <w:iCs/>
                <w:sz w:val="22"/>
              </w:rPr>
            </w:pPr>
          </w:p>
          <w:p w14:paraId="38793A55" w14:textId="1DBF9C22" w:rsidR="00E73AFB" w:rsidRDefault="00E73AFB" w:rsidP="00E73AFB">
            <w:pPr>
              <w:spacing w:line="360" w:lineRule="auto"/>
              <w:jc w:val="center"/>
              <w:rPr>
                <w:rFonts w:ascii="Arial" w:hAnsi="Arial" w:cs="Arial"/>
                <w:i/>
                <w:iCs/>
                <w:sz w:val="22"/>
              </w:rPr>
            </w:pPr>
          </w:p>
          <w:p w14:paraId="5AD5823E" w14:textId="4BF25FB6" w:rsidR="00E73AFB" w:rsidRDefault="00E73AFB" w:rsidP="00E73AFB">
            <w:pPr>
              <w:spacing w:line="360" w:lineRule="auto"/>
              <w:jc w:val="center"/>
              <w:rPr>
                <w:rFonts w:ascii="Arial" w:hAnsi="Arial" w:cs="Arial"/>
                <w:i/>
                <w:iCs/>
                <w:sz w:val="22"/>
              </w:rPr>
            </w:pPr>
          </w:p>
          <w:p w14:paraId="2C4EA521" w14:textId="6021BEEC" w:rsidR="00E73AFB" w:rsidRDefault="00E73AFB" w:rsidP="00E73AFB">
            <w:pPr>
              <w:spacing w:line="360" w:lineRule="auto"/>
              <w:jc w:val="center"/>
              <w:rPr>
                <w:rFonts w:ascii="Arial" w:hAnsi="Arial" w:cs="Arial"/>
                <w:i/>
                <w:iCs/>
                <w:sz w:val="22"/>
              </w:rPr>
            </w:pPr>
          </w:p>
          <w:p w14:paraId="09A65F12" w14:textId="4E99E844" w:rsidR="00E73AFB" w:rsidRDefault="00E73AFB" w:rsidP="00E73AFB">
            <w:pPr>
              <w:spacing w:line="360" w:lineRule="auto"/>
              <w:jc w:val="center"/>
              <w:rPr>
                <w:rFonts w:ascii="Arial" w:hAnsi="Arial" w:cs="Arial"/>
                <w:i/>
                <w:iCs/>
                <w:sz w:val="22"/>
              </w:rPr>
            </w:pPr>
          </w:p>
          <w:p w14:paraId="0170516C" w14:textId="4CF0521B" w:rsidR="00E73AFB" w:rsidRDefault="00E73AFB" w:rsidP="00E73AFB">
            <w:pPr>
              <w:spacing w:line="360" w:lineRule="auto"/>
              <w:jc w:val="center"/>
              <w:rPr>
                <w:rFonts w:ascii="Arial" w:hAnsi="Arial" w:cs="Arial"/>
                <w:i/>
                <w:iCs/>
                <w:sz w:val="22"/>
              </w:rPr>
            </w:pPr>
          </w:p>
          <w:p w14:paraId="3A8AC6A7" w14:textId="78F3C8BC" w:rsidR="00E73AFB" w:rsidRDefault="00E73AFB" w:rsidP="00E73AFB">
            <w:pPr>
              <w:spacing w:line="360" w:lineRule="auto"/>
              <w:jc w:val="center"/>
              <w:rPr>
                <w:rFonts w:ascii="Arial" w:hAnsi="Arial" w:cs="Arial"/>
                <w:i/>
                <w:iCs/>
                <w:sz w:val="22"/>
              </w:rPr>
            </w:pPr>
          </w:p>
          <w:p w14:paraId="3B68CCDB" w14:textId="3E87D170" w:rsidR="00E73AFB" w:rsidRDefault="00E73AFB" w:rsidP="00E73AFB">
            <w:pPr>
              <w:spacing w:line="360" w:lineRule="auto"/>
              <w:jc w:val="center"/>
              <w:rPr>
                <w:rFonts w:ascii="Arial" w:hAnsi="Arial" w:cs="Arial"/>
                <w:i/>
                <w:iCs/>
                <w:sz w:val="22"/>
              </w:rPr>
            </w:pPr>
          </w:p>
          <w:p w14:paraId="7B7A9465" w14:textId="289BD74F" w:rsidR="00E73AFB" w:rsidRDefault="00E73AFB" w:rsidP="00E73AFB">
            <w:pPr>
              <w:spacing w:line="360" w:lineRule="auto"/>
              <w:jc w:val="center"/>
              <w:rPr>
                <w:rFonts w:ascii="Arial" w:hAnsi="Arial" w:cs="Arial"/>
                <w:i/>
                <w:iCs/>
                <w:sz w:val="22"/>
              </w:rPr>
            </w:pPr>
          </w:p>
          <w:p w14:paraId="7D9FCBD6" w14:textId="765BBE49" w:rsidR="00E73AFB" w:rsidRDefault="00E73AFB" w:rsidP="00E73AFB">
            <w:pPr>
              <w:spacing w:line="360" w:lineRule="auto"/>
              <w:jc w:val="center"/>
              <w:rPr>
                <w:rFonts w:ascii="Arial" w:hAnsi="Arial" w:cs="Arial"/>
                <w:i/>
                <w:iCs/>
                <w:sz w:val="22"/>
              </w:rPr>
            </w:pPr>
          </w:p>
          <w:p w14:paraId="1801117E" w14:textId="77777777" w:rsidR="00E73AFB" w:rsidRPr="00E73AFB" w:rsidRDefault="00E73AFB" w:rsidP="00E73AFB">
            <w:pPr>
              <w:spacing w:line="360" w:lineRule="auto"/>
              <w:rPr>
                <w:rFonts w:ascii="Arial" w:hAnsi="Arial" w:cs="Arial"/>
                <w:i/>
                <w:iCs/>
                <w:sz w:val="22"/>
              </w:rPr>
            </w:pPr>
          </w:p>
          <w:p w14:paraId="509E4EDB" w14:textId="610F5DB6" w:rsidR="0073117B" w:rsidRPr="006F54FB" w:rsidRDefault="0073117B" w:rsidP="003C4F40">
            <w:pPr>
              <w:spacing w:line="360" w:lineRule="auto"/>
              <w:rPr>
                <w:rFonts w:ascii="Arial" w:hAnsi="Arial" w:cs="Arial"/>
                <w:b/>
                <w:bCs/>
                <w:szCs w:val="28"/>
                <w:u w:val="single"/>
              </w:rPr>
            </w:pPr>
            <w:r w:rsidRPr="006F54FB">
              <w:rPr>
                <w:rFonts w:ascii="Arial" w:hAnsi="Arial" w:cs="Arial"/>
                <w:b/>
                <w:bCs/>
                <w:szCs w:val="28"/>
                <w:u w:val="single"/>
              </w:rPr>
              <w:t>Question 5</w:t>
            </w:r>
          </w:p>
          <w:p w14:paraId="1FEAF83F" w14:textId="72B440DC" w:rsidR="0073117B" w:rsidRPr="006F54FB" w:rsidRDefault="0073117B" w:rsidP="00283ECB">
            <w:pPr>
              <w:spacing w:line="360" w:lineRule="auto"/>
              <w:jc w:val="both"/>
              <w:rPr>
                <w:rFonts w:ascii="Arial" w:hAnsi="Arial" w:cs="Arial"/>
                <w:szCs w:val="28"/>
              </w:rPr>
            </w:pPr>
            <w:r w:rsidRPr="006F54FB">
              <w:rPr>
                <w:rFonts w:ascii="Arial" w:hAnsi="Arial" w:cs="Arial"/>
                <w:szCs w:val="28"/>
              </w:rPr>
              <w:t>After questioning the children on afterschool activities, the data shows that out of the 103 children, only 40 attend after school clubs other than the enrichment hour which is meant to be compulsory for those who do not attend any other activities in order to develop their social skills after school, doing things that they enjoy doing.</w:t>
            </w:r>
          </w:p>
          <w:p w14:paraId="1136609D" w14:textId="6E252440" w:rsidR="0073117B" w:rsidRDefault="0073117B" w:rsidP="003C4F40">
            <w:pPr>
              <w:spacing w:line="360" w:lineRule="auto"/>
              <w:rPr>
                <w:rFonts w:ascii="Arial" w:hAnsi="Arial" w:cs="Arial"/>
                <w:sz w:val="22"/>
              </w:rPr>
            </w:pPr>
          </w:p>
          <w:p w14:paraId="6B4D8058" w14:textId="08293FB2" w:rsidR="0073117B" w:rsidRDefault="0073117B" w:rsidP="0073117B">
            <w:pPr>
              <w:spacing w:line="360" w:lineRule="auto"/>
              <w:jc w:val="center"/>
              <w:rPr>
                <w:rFonts w:ascii="Arial" w:hAnsi="Arial" w:cs="Arial"/>
                <w:sz w:val="22"/>
              </w:rPr>
            </w:pPr>
            <w:r>
              <w:rPr>
                <w:noProof/>
              </w:rPr>
              <w:drawing>
                <wp:inline distT="0" distB="0" distL="0" distR="0" wp14:anchorId="506EC2EB" wp14:editId="2B67FBEB">
                  <wp:extent cx="3400425" cy="2085975"/>
                  <wp:effectExtent l="0" t="0" r="0" b="0"/>
                  <wp:docPr id="9" name="Chart 9">
                    <a:extLst xmlns:a="http://schemas.openxmlformats.org/drawingml/2006/main">
                      <a:ext uri="{FF2B5EF4-FFF2-40B4-BE49-F238E27FC236}">
                        <a16:creationId xmlns:a16="http://schemas.microsoft.com/office/drawing/2014/main" id="{2454D400-83E7-4155-B9A3-F319B047E7F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1EEF8920" w14:textId="666C45E6" w:rsidR="00E73AFB" w:rsidRPr="00E73AFB" w:rsidRDefault="00140025" w:rsidP="00E73AFB">
            <w:pPr>
              <w:spacing w:line="360" w:lineRule="auto"/>
              <w:jc w:val="center"/>
              <w:rPr>
                <w:rFonts w:ascii="Arial" w:hAnsi="Arial" w:cs="Arial"/>
                <w:i/>
                <w:iCs/>
                <w:sz w:val="22"/>
              </w:rPr>
            </w:pPr>
            <w:r w:rsidRPr="0073117B">
              <w:rPr>
                <w:rFonts w:ascii="Arial" w:hAnsi="Arial" w:cs="Arial"/>
                <w:i/>
                <w:iCs/>
                <w:sz w:val="22"/>
              </w:rPr>
              <w:t>Figure 2.5</w:t>
            </w:r>
            <w:r>
              <w:rPr>
                <w:rFonts w:ascii="Arial" w:hAnsi="Arial" w:cs="Arial"/>
                <w:i/>
                <w:iCs/>
                <w:sz w:val="22"/>
              </w:rPr>
              <w:t xml:space="preserve"> – A Pie Chart to show how many children attended any other after school clubs in addition to the enrichment hour.</w:t>
            </w:r>
          </w:p>
          <w:p w14:paraId="604540AB" w14:textId="7C08D1AE" w:rsidR="00140025" w:rsidRDefault="00140025" w:rsidP="0073117B">
            <w:pPr>
              <w:spacing w:line="360" w:lineRule="auto"/>
              <w:jc w:val="center"/>
              <w:rPr>
                <w:rFonts w:ascii="Arial" w:hAnsi="Arial" w:cs="Arial"/>
                <w:sz w:val="22"/>
              </w:rPr>
            </w:pPr>
          </w:p>
          <w:p w14:paraId="79610847" w14:textId="1A87869A" w:rsidR="00E73AFB" w:rsidRDefault="00E73AFB" w:rsidP="0073117B">
            <w:pPr>
              <w:spacing w:line="360" w:lineRule="auto"/>
              <w:jc w:val="center"/>
              <w:rPr>
                <w:rFonts w:ascii="Arial" w:hAnsi="Arial" w:cs="Arial"/>
                <w:sz w:val="22"/>
              </w:rPr>
            </w:pPr>
          </w:p>
          <w:p w14:paraId="5C4390B2" w14:textId="2712D2D5" w:rsidR="00E73AFB" w:rsidRDefault="00E73AFB" w:rsidP="0073117B">
            <w:pPr>
              <w:spacing w:line="360" w:lineRule="auto"/>
              <w:jc w:val="center"/>
              <w:rPr>
                <w:rFonts w:ascii="Arial" w:hAnsi="Arial" w:cs="Arial"/>
                <w:sz w:val="22"/>
              </w:rPr>
            </w:pPr>
          </w:p>
          <w:p w14:paraId="182F0AE0" w14:textId="5FC0F084" w:rsidR="00E73AFB" w:rsidRDefault="00E73AFB" w:rsidP="0073117B">
            <w:pPr>
              <w:spacing w:line="360" w:lineRule="auto"/>
              <w:jc w:val="center"/>
              <w:rPr>
                <w:rFonts w:ascii="Arial" w:hAnsi="Arial" w:cs="Arial"/>
                <w:sz w:val="22"/>
              </w:rPr>
            </w:pPr>
          </w:p>
          <w:p w14:paraId="07D7DA30" w14:textId="7EDA1BEE" w:rsidR="00E73AFB" w:rsidRDefault="00E73AFB" w:rsidP="0073117B">
            <w:pPr>
              <w:spacing w:line="360" w:lineRule="auto"/>
              <w:jc w:val="center"/>
              <w:rPr>
                <w:rFonts w:ascii="Arial" w:hAnsi="Arial" w:cs="Arial"/>
                <w:sz w:val="22"/>
              </w:rPr>
            </w:pPr>
          </w:p>
          <w:p w14:paraId="106E7805" w14:textId="78FF0359" w:rsidR="00E73AFB" w:rsidRDefault="00E73AFB" w:rsidP="0073117B">
            <w:pPr>
              <w:spacing w:line="360" w:lineRule="auto"/>
              <w:jc w:val="center"/>
              <w:rPr>
                <w:rFonts w:ascii="Arial" w:hAnsi="Arial" w:cs="Arial"/>
                <w:sz w:val="22"/>
              </w:rPr>
            </w:pPr>
          </w:p>
          <w:p w14:paraId="6A305BA0" w14:textId="5C37F159" w:rsidR="00E73AFB" w:rsidRDefault="00E73AFB" w:rsidP="0073117B">
            <w:pPr>
              <w:spacing w:line="360" w:lineRule="auto"/>
              <w:jc w:val="center"/>
              <w:rPr>
                <w:rFonts w:ascii="Arial" w:hAnsi="Arial" w:cs="Arial"/>
                <w:sz w:val="22"/>
              </w:rPr>
            </w:pPr>
          </w:p>
          <w:p w14:paraId="6932D692" w14:textId="5E5E86D0" w:rsidR="00E73AFB" w:rsidRDefault="00E73AFB" w:rsidP="0073117B">
            <w:pPr>
              <w:spacing w:line="360" w:lineRule="auto"/>
              <w:jc w:val="center"/>
              <w:rPr>
                <w:rFonts w:ascii="Arial" w:hAnsi="Arial" w:cs="Arial"/>
                <w:sz w:val="22"/>
              </w:rPr>
            </w:pPr>
          </w:p>
          <w:p w14:paraId="6B66C95A" w14:textId="61478232" w:rsidR="00E73AFB" w:rsidRDefault="00E73AFB" w:rsidP="0073117B">
            <w:pPr>
              <w:spacing w:line="360" w:lineRule="auto"/>
              <w:jc w:val="center"/>
              <w:rPr>
                <w:rFonts w:ascii="Arial" w:hAnsi="Arial" w:cs="Arial"/>
                <w:sz w:val="22"/>
              </w:rPr>
            </w:pPr>
          </w:p>
          <w:p w14:paraId="0F5AA5CA" w14:textId="2396DFE5" w:rsidR="00E73AFB" w:rsidRDefault="00E73AFB" w:rsidP="0073117B">
            <w:pPr>
              <w:spacing w:line="360" w:lineRule="auto"/>
              <w:jc w:val="center"/>
              <w:rPr>
                <w:rFonts w:ascii="Arial" w:hAnsi="Arial" w:cs="Arial"/>
                <w:sz w:val="22"/>
              </w:rPr>
            </w:pPr>
          </w:p>
          <w:p w14:paraId="6E181FCB" w14:textId="2E889327" w:rsidR="00E73AFB" w:rsidRDefault="00E73AFB" w:rsidP="0073117B">
            <w:pPr>
              <w:spacing w:line="360" w:lineRule="auto"/>
              <w:jc w:val="center"/>
              <w:rPr>
                <w:rFonts w:ascii="Arial" w:hAnsi="Arial" w:cs="Arial"/>
                <w:sz w:val="22"/>
              </w:rPr>
            </w:pPr>
          </w:p>
          <w:p w14:paraId="488201EE" w14:textId="3E90DB3B" w:rsidR="00E73AFB" w:rsidRDefault="00E73AFB" w:rsidP="0073117B">
            <w:pPr>
              <w:spacing w:line="360" w:lineRule="auto"/>
              <w:jc w:val="center"/>
              <w:rPr>
                <w:rFonts w:ascii="Arial" w:hAnsi="Arial" w:cs="Arial"/>
                <w:sz w:val="22"/>
              </w:rPr>
            </w:pPr>
          </w:p>
          <w:p w14:paraId="5637431E" w14:textId="2116CA30" w:rsidR="00E73AFB" w:rsidRDefault="00E73AFB" w:rsidP="0073117B">
            <w:pPr>
              <w:spacing w:line="360" w:lineRule="auto"/>
              <w:jc w:val="center"/>
              <w:rPr>
                <w:rFonts w:ascii="Arial" w:hAnsi="Arial" w:cs="Arial"/>
                <w:sz w:val="22"/>
              </w:rPr>
            </w:pPr>
          </w:p>
          <w:p w14:paraId="025769AF" w14:textId="6E7E14AC" w:rsidR="00E73AFB" w:rsidRDefault="00E73AFB" w:rsidP="0073117B">
            <w:pPr>
              <w:spacing w:line="360" w:lineRule="auto"/>
              <w:jc w:val="center"/>
              <w:rPr>
                <w:rFonts w:ascii="Arial" w:hAnsi="Arial" w:cs="Arial"/>
                <w:sz w:val="22"/>
              </w:rPr>
            </w:pPr>
          </w:p>
          <w:p w14:paraId="75EBE9DE" w14:textId="7677E341" w:rsidR="00E73AFB" w:rsidRDefault="00E73AFB" w:rsidP="0073117B">
            <w:pPr>
              <w:spacing w:line="360" w:lineRule="auto"/>
              <w:jc w:val="center"/>
              <w:rPr>
                <w:rFonts w:ascii="Arial" w:hAnsi="Arial" w:cs="Arial"/>
                <w:sz w:val="22"/>
              </w:rPr>
            </w:pPr>
          </w:p>
          <w:p w14:paraId="70562D52" w14:textId="3515949B" w:rsidR="00E73AFB" w:rsidRDefault="00E73AFB" w:rsidP="0073117B">
            <w:pPr>
              <w:spacing w:line="360" w:lineRule="auto"/>
              <w:jc w:val="center"/>
              <w:rPr>
                <w:rFonts w:ascii="Arial" w:hAnsi="Arial" w:cs="Arial"/>
                <w:sz w:val="22"/>
              </w:rPr>
            </w:pPr>
          </w:p>
          <w:p w14:paraId="17F2D4DB" w14:textId="59DC812A" w:rsidR="00E73AFB" w:rsidRDefault="00E73AFB" w:rsidP="0073117B">
            <w:pPr>
              <w:spacing w:line="360" w:lineRule="auto"/>
              <w:jc w:val="center"/>
              <w:rPr>
                <w:rFonts w:ascii="Arial" w:hAnsi="Arial" w:cs="Arial"/>
                <w:sz w:val="22"/>
              </w:rPr>
            </w:pPr>
          </w:p>
          <w:p w14:paraId="7B541D84" w14:textId="64FD5B6B" w:rsidR="00E73AFB" w:rsidRDefault="00E73AFB" w:rsidP="0073117B">
            <w:pPr>
              <w:spacing w:line="360" w:lineRule="auto"/>
              <w:jc w:val="center"/>
              <w:rPr>
                <w:rFonts w:ascii="Arial" w:hAnsi="Arial" w:cs="Arial"/>
                <w:sz w:val="22"/>
              </w:rPr>
            </w:pPr>
          </w:p>
          <w:p w14:paraId="2D4352F9" w14:textId="490D64A3" w:rsidR="0073117B" w:rsidRPr="00140025" w:rsidRDefault="0073117B" w:rsidP="0073117B">
            <w:pPr>
              <w:spacing w:line="360" w:lineRule="auto"/>
              <w:rPr>
                <w:rFonts w:ascii="Arial" w:hAnsi="Arial" w:cs="Arial"/>
                <w:b/>
                <w:bCs/>
                <w:szCs w:val="28"/>
                <w:u w:val="single"/>
              </w:rPr>
            </w:pPr>
            <w:r w:rsidRPr="00140025">
              <w:rPr>
                <w:rFonts w:ascii="Arial" w:hAnsi="Arial" w:cs="Arial"/>
                <w:b/>
                <w:bCs/>
                <w:szCs w:val="28"/>
                <w:u w:val="single"/>
              </w:rPr>
              <w:lastRenderedPageBreak/>
              <w:t>Question 6</w:t>
            </w:r>
          </w:p>
          <w:p w14:paraId="34F3C22E" w14:textId="633A742A" w:rsidR="00513C01" w:rsidRPr="00140025" w:rsidRDefault="0073117B" w:rsidP="00283ECB">
            <w:pPr>
              <w:spacing w:line="360" w:lineRule="auto"/>
              <w:jc w:val="both"/>
              <w:rPr>
                <w:rFonts w:ascii="Arial" w:hAnsi="Arial" w:cs="Arial"/>
                <w:szCs w:val="28"/>
              </w:rPr>
            </w:pPr>
            <w:r w:rsidRPr="00140025">
              <w:rPr>
                <w:rFonts w:ascii="Arial" w:hAnsi="Arial" w:cs="Arial"/>
                <w:szCs w:val="28"/>
              </w:rPr>
              <w:t>In the questionnaire, I asked if the children had heard of the Festival of Sport Club before, to which only 11 said they had (</w:t>
            </w:r>
            <w:r w:rsidRPr="00EA2CB7">
              <w:rPr>
                <w:rFonts w:ascii="Arial" w:hAnsi="Arial" w:cs="Arial"/>
                <w:i/>
                <w:iCs/>
                <w:szCs w:val="28"/>
              </w:rPr>
              <w:t>see Figure 2.6</w:t>
            </w:r>
            <w:r w:rsidRPr="00140025">
              <w:rPr>
                <w:rFonts w:ascii="Arial" w:hAnsi="Arial" w:cs="Arial"/>
                <w:szCs w:val="28"/>
              </w:rPr>
              <w:t xml:space="preserve">). This could mean that children are being prevented from taking part in physical activity </w:t>
            </w:r>
            <w:r w:rsidR="001D46CA" w:rsidRPr="00140025">
              <w:rPr>
                <w:rFonts w:ascii="Arial" w:hAnsi="Arial" w:cs="Arial"/>
                <w:szCs w:val="28"/>
              </w:rPr>
              <w:t xml:space="preserve">because they are unaware of a club which has been running in their school facilities every week for the past 4 years. This could also mean that the social media and advertising of the club is not </w:t>
            </w:r>
            <w:r w:rsidR="00140025" w:rsidRPr="00140025">
              <w:rPr>
                <w:rFonts w:ascii="Arial" w:hAnsi="Arial" w:cs="Arial"/>
                <w:szCs w:val="28"/>
              </w:rPr>
              <w:t>enough</w:t>
            </w:r>
            <w:r w:rsidR="00513C01" w:rsidRPr="00140025">
              <w:rPr>
                <w:rFonts w:ascii="Arial" w:hAnsi="Arial" w:cs="Arial"/>
                <w:szCs w:val="28"/>
              </w:rPr>
              <w:t xml:space="preserve"> and needs improvements to help attract more children </w:t>
            </w:r>
            <w:r w:rsidR="00937351" w:rsidRPr="00140025">
              <w:rPr>
                <w:rFonts w:ascii="Arial" w:hAnsi="Arial" w:cs="Arial"/>
                <w:szCs w:val="28"/>
              </w:rPr>
              <w:t xml:space="preserve">to the only multi-sports activity club in Port Talbot. </w:t>
            </w:r>
          </w:p>
          <w:p w14:paraId="39EEDBDC" w14:textId="1B75669C" w:rsidR="001D46CA" w:rsidRDefault="001D46CA" w:rsidP="0073117B">
            <w:pPr>
              <w:spacing w:line="360" w:lineRule="auto"/>
              <w:rPr>
                <w:rFonts w:ascii="Arial" w:hAnsi="Arial" w:cs="Arial"/>
                <w:sz w:val="22"/>
              </w:rPr>
            </w:pPr>
          </w:p>
          <w:p w14:paraId="164813D0" w14:textId="0FB41150" w:rsidR="0073117B" w:rsidRDefault="0073117B" w:rsidP="001D46CA">
            <w:pPr>
              <w:spacing w:line="360" w:lineRule="auto"/>
              <w:jc w:val="center"/>
              <w:rPr>
                <w:rFonts w:ascii="Arial" w:hAnsi="Arial" w:cs="Arial"/>
                <w:sz w:val="22"/>
              </w:rPr>
            </w:pPr>
            <w:r>
              <w:rPr>
                <w:noProof/>
              </w:rPr>
              <w:drawing>
                <wp:inline distT="0" distB="0" distL="0" distR="0" wp14:anchorId="0A08DC31" wp14:editId="7712DF17">
                  <wp:extent cx="3326524" cy="2159876"/>
                  <wp:effectExtent l="0" t="0" r="7620" b="0"/>
                  <wp:docPr id="10" name="Chart 10">
                    <a:extLst xmlns:a="http://schemas.openxmlformats.org/drawingml/2006/main">
                      <a:ext uri="{FF2B5EF4-FFF2-40B4-BE49-F238E27FC236}">
                        <a16:creationId xmlns:a16="http://schemas.microsoft.com/office/drawing/2014/main" id="{927ADE2E-55CC-4B5F-9F4A-93152B03647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308684A8" w14:textId="5911E6EB" w:rsidR="00140025" w:rsidRDefault="00140025" w:rsidP="00140025">
            <w:pPr>
              <w:spacing w:line="360" w:lineRule="auto"/>
              <w:jc w:val="center"/>
              <w:rPr>
                <w:rFonts w:ascii="Arial" w:hAnsi="Arial" w:cs="Arial"/>
                <w:i/>
                <w:iCs/>
                <w:sz w:val="22"/>
              </w:rPr>
            </w:pPr>
            <w:r>
              <w:rPr>
                <w:rFonts w:ascii="Arial" w:hAnsi="Arial" w:cs="Arial"/>
                <w:i/>
                <w:iCs/>
                <w:sz w:val="22"/>
              </w:rPr>
              <w:t>Figure 2.6 – A Pie Chart to show how many children have heard of the Festival of Sport Club.</w:t>
            </w:r>
          </w:p>
          <w:p w14:paraId="70BD7D8D" w14:textId="49548420" w:rsidR="00140025" w:rsidRDefault="00140025" w:rsidP="003C4F40">
            <w:pPr>
              <w:spacing w:line="360" w:lineRule="auto"/>
              <w:rPr>
                <w:rFonts w:ascii="Arial" w:hAnsi="Arial" w:cs="Arial"/>
                <w:sz w:val="22"/>
              </w:rPr>
            </w:pPr>
          </w:p>
          <w:p w14:paraId="4A5D963E" w14:textId="7E2A784C" w:rsidR="00B253FC" w:rsidRDefault="00B253FC" w:rsidP="003C4F40">
            <w:pPr>
              <w:spacing w:line="360" w:lineRule="auto"/>
              <w:rPr>
                <w:rFonts w:ascii="Arial" w:hAnsi="Arial" w:cs="Arial"/>
                <w:sz w:val="22"/>
              </w:rPr>
            </w:pPr>
          </w:p>
          <w:p w14:paraId="3E55FD29" w14:textId="03DDE9FC" w:rsidR="00E73AFB" w:rsidRDefault="00E73AFB" w:rsidP="003C4F40">
            <w:pPr>
              <w:spacing w:line="360" w:lineRule="auto"/>
              <w:rPr>
                <w:rFonts w:ascii="Arial" w:hAnsi="Arial" w:cs="Arial"/>
                <w:sz w:val="22"/>
              </w:rPr>
            </w:pPr>
          </w:p>
          <w:p w14:paraId="73662516" w14:textId="30A9B434" w:rsidR="00E73AFB" w:rsidRDefault="00E73AFB" w:rsidP="003C4F40">
            <w:pPr>
              <w:spacing w:line="360" w:lineRule="auto"/>
              <w:rPr>
                <w:rFonts w:ascii="Arial" w:hAnsi="Arial" w:cs="Arial"/>
                <w:sz w:val="22"/>
              </w:rPr>
            </w:pPr>
          </w:p>
          <w:p w14:paraId="7973086D" w14:textId="4D17401F" w:rsidR="00E73AFB" w:rsidRDefault="00E73AFB" w:rsidP="003C4F40">
            <w:pPr>
              <w:spacing w:line="360" w:lineRule="auto"/>
              <w:rPr>
                <w:rFonts w:ascii="Arial" w:hAnsi="Arial" w:cs="Arial"/>
                <w:sz w:val="22"/>
              </w:rPr>
            </w:pPr>
          </w:p>
          <w:p w14:paraId="1003CF4A" w14:textId="7D33FE2E" w:rsidR="00E73AFB" w:rsidRDefault="00E73AFB" w:rsidP="003C4F40">
            <w:pPr>
              <w:spacing w:line="360" w:lineRule="auto"/>
              <w:rPr>
                <w:rFonts w:ascii="Arial" w:hAnsi="Arial" w:cs="Arial"/>
                <w:sz w:val="22"/>
              </w:rPr>
            </w:pPr>
          </w:p>
          <w:p w14:paraId="4EAB22AC" w14:textId="165DF2FC" w:rsidR="00E73AFB" w:rsidRDefault="00E73AFB" w:rsidP="003C4F40">
            <w:pPr>
              <w:spacing w:line="360" w:lineRule="auto"/>
              <w:rPr>
                <w:rFonts w:ascii="Arial" w:hAnsi="Arial" w:cs="Arial"/>
                <w:sz w:val="22"/>
              </w:rPr>
            </w:pPr>
          </w:p>
          <w:p w14:paraId="2D3F6080" w14:textId="7365D5C1" w:rsidR="00E73AFB" w:rsidRDefault="00E73AFB" w:rsidP="003C4F40">
            <w:pPr>
              <w:spacing w:line="360" w:lineRule="auto"/>
              <w:rPr>
                <w:rFonts w:ascii="Arial" w:hAnsi="Arial" w:cs="Arial"/>
                <w:sz w:val="22"/>
              </w:rPr>
            </w:pPr>
          </w:p>
          <w:p w14:paraId="24C6435A" w14:textId="65129F72" w:rsidR="00E73AFB" w:rsidRDefault="00E73AFB" w:rsidP="003C4F40">
            <w:pPr>
              <w:spacing w:line="360" w:lineRule="auto"/>
              <w:rPr>
                <w:rFonts w:ascii="Arial" w:hAnsi="Arial" w:cs="Arial"/>
                <w:sz w:val="22"/>
              </w:rPr>
            </w:pPr>
          </w:p>
          <w:p w14:paraId="167BCAC2" w14:textId="261E2EFF" w:rsidR="00E73AFB" w:rsidRDefault="00E73AFB" w:rsidP="003C4F40">
            <w:pPr>
              <w:spacing w:line="360" w:lineRule="auto"/>
              <w:rPr>
                <w:rFonts w:ascii="Arial" w:hAnsi="Arial" w:cs="Arial"/>
                <w:sz w:val="22"/>
              </w:rPr>
            </w:pPr>
          </w:p>
          <w:p w14:paraId="6EFDC127" w14:textId="17E7F12D" w:rsidR="00E73AFB" w:rsidRDefault="00E73AFB" w:rsidP="003C4F40">
            <w:pPr>
              <w:spacing w:line="360" w:lineRule="auto"/>
              <w:rPr>
                <w:rFonts w:ascii="Arial" w:hAnsi="Arial" w:cs="Arial"/>
                <w:sz w:val="22"/>
              </w:rPr>
            </w:pPr>
          </w:p>
          <w:p w14:paraId="381C1680" w14:textId="28980D75" w:rsidR="00E73AFB" w:rsidRDefault="00E73AFB" w:rsidP="003C4F40">
            <w:pPr>
              <w:spacing w:line="360" w:lineRule="auto"/>
              <w:rPr>
                <w:rFonts w:ascii="Arial" w:hAnsi="Arial" w:cs="Arial"/>
                <w:sz w:val="22"/>
              </w:rPr>
            </w:pPr>
          </w:p>
          <w:p w14:paraId="6C491CFD" w14:textId="4BEA0DCC" w:rsidR="00E73AFB" w:rsidRDefault="00E73AFB" w:rsidP="003C4F40">
            <w:pPr>
              <w:spacing w:line="360" w:lineRule="auto"/>
              <w:rPr>
                <w:rFonts w:ascii="Arial" w:hAnsi="Arial" w:cs="Arial"/>
                <w:sz w:val="22"/>
              </w:rPr>
            </w:pPr>
          </w:p>
          <w:p w14:paraId="6D20168F" w14:textId="030E68C9" w:rsidR="00E73AFB" w:rsidRDefault="00E73AFB" w:rsidP="003C4F40">
            <w:pPr>
              <w:spacing w:line="360" w:lineRule="auto"/>
              <w:rPr>
                <w:rFonts w:ascii="Arial" w:hAnsi="Arial" w:cs="Arial"/>
                <w:sz w:val="22"/>
              </w:rPr>
            </w:pPr>
          </w:p>
          <w:p w14:paraId="6A3BA205" w14:textId="77777777" w:rsidR="00E73AFB" w:rsidRDefault="00E73AFB" w:rsidP="003C4F40">
            <w:pPr>
              <w:spacing w:line="360" w:lineRule="auto"/>
              <w:rPr>
                <w:rFonts w:ascii="Arial" w:hAnsi="Arial" w:cs="Arial"/>
                <w:sz w:val="22"/>
              </w:rPr>
            </w:pPr>
          </w:p>
          <w:p w14:paraId="20941D03" w14:textId="6D29BA34" w:rsidR="00B253FC" w:rsidRDefault="00B253FC" w:rsidP="003C4F40">
            <w:pPr>
              <w:spacing w:line="360" w:lineRule="auto"/>
              <w:rPr>
                <w:rFonts w:ascii="Arial" w:hAnsi="Arial" w:cs="Arial"/>
                <w:sz w:val="22"/>
              </w:rPr>
            </w:pPr>
          </w:p>
          <w:p w14:paraId="74D94CFB" w14:textId="77777777" w:rsidR="00B253FC" w:rsidRDefault="00B253FC" w:rsidP="003C4F40">
            <w:pPr>
              <w:spacing w:line="360" w:lineRule="auto"/>
              <w:rPr>
                <w:rFonts w:ascii="Arial" w:hAnsi="Arial" w:cs="Arial"/>
                <w:sz w:val="22"/>
              </w:rPr>
            </w:pPr>
          </w:p>
          <w:p w14:paraId="49A58CB3" w14:textId="77968F67" w:rsidR="00937351" w:rsidRPr="00140025" w:rsidRDefault="00937351" w:rsidP="003C4F40">
            <w:pPr>
              <w:spacing w:line="360" w:lineRule="auto"/>
              <w:rPr>
                <w:rFonts w:ascii="Arial" w:hAnsi="Arial" w:cs="Arial"/>
                <w:b/>
                <w:bCs/>
                <w:szCs w:val="28"/>
                <w:u w:val="single"/>
              </w:rPr>
            </w:pPr>
            <w:r w:rsidRPr="00140025">
              <w:rPr>
                <w:rFonts w:ascii="Arial" w:hAnsi="Arial" w:cs="Arial"/>
                <w:b/>
                <w:bCs/>
                <w:szCs w:val="28"/>
                <w:u w:val="single"/>
              </w:rPr>
              <w:lastRenderedPageBreak/>
              <w:t>Question 7</w:t>
            </w:r>
          </w:p>
          <w:p w14:paraId="080E2ECB" w14:textId="78A9B3C1" w:rsidR="00495445" w:rsidRDefault="00937351" w:rsidP="00283ECB">
            <w:pPr>
              <w:spacing w:line="360" w:lineRule="auto"/>
              <w:jc w:val="both"/>
              <w:rPr>
                <w:rFonts w:ascii="Arial" w:hAnsi="Arial" w:cs="Arial"/>
                <w:sz w:val="22"/>
              </w:rPr>
            </w:pPr>
            <w:r w:rsidRPr="00140025">
              <w:rPr>
                <w:rFonts w:ascii="Arial" w:hAnsi="Arial" w:cs="Arial"/>
                <w:szCs w:val="28"/>
              </w:rPr>
              <w:t>Out of the 11</w:t>
            </w:r>
            <w:r w:rsidR="00052E36">
              <w:rPr>
                <w:rFonts w:ascii="Arial" w:hAnsi="Arial" w:cs="Arial"/>
                <w:szCs w:val="28"/>
              </w:rPr>
              <w:t xml:space="preserve"> pupils</w:t>
            </w:r>
            <w:r w:rsidRPr="00140025">
              <w:rPr>
                <w:rFonts w:ascii="Arial" w:hAnsi="Arial" w:cs="Arial"/>
                <w:szCs w:val="28"/>
              </w:rPr>
              <w:t xml:space="preserve"> who have heard about the Festival of Sport Club, only 4 p</w:t>
            </w:r>
            <w:r w:rsidR="00052E36">
              <w:rPr>
                <w:rFonts w:ascii="Arial" w:hAnsi="Arial" w:cs="Arial"/>
                <w:szCs w:val="28"/>
              </w:rPr>
              <w:t>upils</w:t>
            </w:r>
            <w:r w:rsidRPr="00140025">
              <w:rPr>
                <w:rFonts w:ascii="Arial" w:hAnsi="Arial" w:cs="Arial"/>
                <w:szCs w:val="28"/>
              </w:rPr>
              <w:t xml:space="preserve"> attend</w:t>
            </w:r>
            <w:r w:rsidR="00343164" w:rsidRPr="00140025">
              <w:rPr>
                <w:rFonts w:ascii="Arial" w:hAnsi="Arial" w:cs="Arial"/>
                <w:szCs w:val="28"/>
              </w:rPr>
              <w:t xml:space="preserve"> (</w:t>
            </w:r>
            <w:r w:rsidR="00343164" w:rsidRPr="00650B3D">
              <w:rPr>
                <w:rFonts w:ascii="Arial" w:hAnsi="Arial" w:cs="Arial"/>
                <w:i/>
                <w:iCs/>
                <w:szCs w:val="28"/>
              </w:rPr>
              <w:t>see Figure 2.7</w:t>
            </w:r>
            <w:r w:rsidR="00343164" w:rsidRPr="00140025">
              <w:rPr>
                <w:rFonts w:ascii="Arial" w:hAnsi="Arial" w:cs="Arial"/>
                <w:szCs w:val="28"/>
              </w:rPr>
              <w:t>)</w:t>
            </w:r>
            <w:r w:rsidRPr="00140025">
              <w:rPr>
                <w:rFonts w:ascii="Arial" w:hAnsi="Arial" w:cs="Arial"/>
                <w:szCs w:val="28"/>
              </w:rPr>
              <w:t xml:space="preserve">, which is less than half of the </w:t>
            </w:r>
            <w:r w:rsidR="00052E36">
              <w:rPr>
                <w:rFonts w:ascii="Arial" w:hAnsi="Arial" w:cs="Arial"/>
                <w:szCs w:val="28"/>
              </w:rPr>
              <w:t>students</w:t>
            </w:r>
            <w:r w:rsidRPr="00140025">
              <w:rPr>
                <w:rFonts w:ascii="Arial" w:hAnsi="Arial" w:cs="Arial"/>
                <w:szCs w:val="28"/>
              </w:rPr>
              <w:t xml:space="preserve">. This shows that even when people do know about it, something is stopping them from coming, be </w:t>
            </w:r>
            <w:r w:rsidR="00343164" w:rsidRPr="00140025">
              <w:rPr>
                <w:rFonts w:ascii="Arial" w:hAnsi="Arial" w:cs="Arial"/>
                <w:szCs w:val="28"/>
              </w:rPr>
              <w:t>it; -</w:t>
            </w:r>
            <w:r w:rsidRPr="00140025">
              <w:rPr>
                <w:rFonts w:ascii="Arial" w:hAnsi="Arial" w:cs="Arial"/>
                <w:szCs w:val="28"/>
              </w:rPr>
              <w:t xml:space="preserve"> time constraints, </w:t>
            </w:r>
            <w:r w:rsidR="00343164" w:rsidRPr="00140025">
              <w:rPr>
                <w:rFonts w:ascii="Arial" w:hAnsi="Arial" w:cs="Arial"/>
                <w:szCs w:val="28"/>
              </w:rPr>
              <w:t>exam preparations or other things in life.</w:t>
            </w:r>
          </w:p>
          <w:p w14:paraId="3096D301" w14:textId="77777777" w:rsidR="00140025" w:rsidRDefault="00140025" w:rsidP="003C4F40">
            <w:pPr>
              <w:spacing w:line="360" w:lineRule="auto"/>
              <w:rPr>
                <w:rFonts w:ascii="Arial" w:hAnsi="Arial" w:cs="Arial"/>
                <w:sz w:val="22"/>
              </w:rPr>
            </w:pPr>
          </w:p>
          <w:p w14:paraId="0903F745" w14:textId="1657D35E" w:rsidR="00937351" w:rsidRDefault="00937351" w:rsidP="00937351">
            <w:pPr>
              <w:spacing w:line="360" w:lineRule="auto"/>
              <w:jc w:val="center"/>
              <w:rPr>
                <w:rFonts w:ascii="Arial" w:hAnsi="Arial" w:cs="Arial"/>
                <w:sz w:val="22"/>
              </w:rPr>
            </w:pPr>
            <w:r>
              <w:rPr>
                <w:noProof/>
              </w:rPr>
              <w:drawing>
                <wp:inline distT="0" distB="0" distL="0" distR="0" wp14:anchorId="42548C6C" wp14:editId="428870CA">
                  <wp:extent cx="3581399" cy="2276475"/>
                  <wp:effectExtent l="0" t="0" r="635" b="0"/>
                  <wp:docPr id="11" name="Chart 11">
                    <a:extLst xmlns:a="http://schemas.openxmlformats.org/drawingml/2006/main">
                      <a:ext uri="{FF2B5EF4-FFF2-40B4-BE49-F238E27FC236}">
                        <a16:creationId xmlns:a16="http://schemas.microsoft.com/office/drawing/2014/main" id="{4AC4A4BC-4958-46E5-87A9-ACDAC802AE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3E0BBD9B" w14:textId="1E255943" w:rsidR="00140025" w:rsidRPr="00024E74" w:rsidRDefault="00140025" w:rsidP="00140025">
            <w:pPr>
              <w:spacing w:line="360" w:lineRule="auto"/>
              <w:jc w:val="center"/>
              <w:rPr>
                <w:rFonts w:ascii="Arial" w:hAnsi="Arial" w:cs="Arial"/>
                <w:i/>
                <w:iCs/>
                <w:sz w:val="22"/>
              </w:rPr>
            </w:pPr>
            <w:r w:rsidRPr="00024E74">
              <w:rPr>
                <w:rFonts w:ascii="Arial" w:hAnsi="Arial" w:cs="Arial"/>
                <w:i/>
                <w:iCs/>
                <w:sz w:val="22"/>
              </w:rPr>
              <w:t>Figure 2.7</w:t>
            </w:r>
            <w:r>
              <w:rPr>
                <w:rFonts w:ascii="Arial" w:hAnsi="Arial" w:cs="Arial"/>
                <w:i/>
                <w:iCs/>
                <w:sz w:val="22"/>
              </w:rPr>
              <w:t xml:space="preserve"> – A Pie Chart to show, out of those</w:t>
            </w:r>
            <w:r w:rsidR="00052E36">
              <w:rPr>
                <w:rFonts w:ascii="Arial" w:hAnsi="Arial" w:cs="Arial"/>
                <w:i/>
                <w:iCs/>
                <w:sz w:val="22"/>
              </w:rPr>
              <w:t xml:space="preserve"> who said ‘Yes’, attend the Festival of Sport Club.</w:t>
            </w:r>
            <w:r>
              <w:rPr>
                <w:rFonts w:ascii="Arial" w:hAnsi="Arial" w:cs="Arial"/>
                <w:i/>
                <w:iCs/>
                <w:sz w:val="22"/>
              </w:rPr>
              <w:t xml:space="preserve"> </w:t>
            </w:r>
          </w:p>
          <w:p w14:paraId="40C0C328" w14:textId="5709352A" w:rsidR="00140025" w:rsidRDefault="00140025" w:rsidP="003C4F40">
            <w:pPr>
              <w:spacing w:line="360" w:lineRule="auto"/>
              <w:rPr>
                <w:rFonts w:ascii="Arial" w:hAnsi="Arial" w:cs="Arial"/>
                <w:sz w:val="22"/>
              </w:rPr>
            </w:pPr>
          </w:p>
          <w:p w14:paraId="174976A9" w14:textId="7859E22B" w:rsidR="00E73AFB" w:rsidRDefault="00E73AFB" w:rsidP="003C4F40">
            <w:pPr>
              <w:spacing w:line="360" w:lineRule="auto"/>
              <w:rPr>
                <w:rFonts w:ascii="Arial" w:hAnsi="Arial" w:cs="Arial"/>
                <w:sz w:val="22"/>
              </w:rPr>
            </w:pPr>
          </w:p>
          <w:p w14:paraId="2B469557" w14:textId="4DDBFF0D" w:rsidR="00E73AFB" w:rsidRDefault="00E73AFB" w:rsidP="003C4F40">
            <w:pPr>
              <w:spacing w:line="360" w:lineRule="auto"/>
              <w:rPr>
                <w:rFonts w:ascii="Arial" w:hAnsi="Arial" w:cs="Arial"/>
                <w:sz w:val="22"/>
              </w:rPr>
            </w:pPr>
          </w:p>
          <w:p w14:paraId="0BD46467" w14:textId="6E1C6C40" w:rsidR="00E73AFB" w:rsidRDefault="00E73AFB" w:rsidP="003C4F40">
            <w:pPr>
              <w:spacing w:line="360" w:lineRule="auto"/>
              <w:rPr>
                <w:rFonts w:ascii="Arial" w:hAnsi="Arial" w:cs="Arial"/>
                <w:sz w:val="22"/>
              </w:rPr>
            </w:pPr>
          </w:p>
          <w:p w14:paraId="5371D33A" w14:textId="50C13B33" w:rsidR="00E73AFB" w:rsidRDefault="00E73AFB" w:rsidP="003C4F40">
            <w:pPr>
              <w:spacing w:line="360" w:lineRule="auto"/>
              <w:rPr>
                <w:rFonts w:ascii="Arial" w:hAnsi="Arial" w:cs="Arial"/>
                <w:sz w:val="22"/>
              </w:rPr>
            </w:pPr>
          </w:p>
          <w:p w14:paraId="2008F948" w14:textId="13500C43" w:rsidR="00E73AFB" w:rsidRDefault="00E73AFB" w:rsidP="003C4F40">
            <w:pPr>
              <w:spacing w:line="360" w:lineRule="auto"/>
              <w:rPr>
                <w:rFonts w:ascii="Arial" w:hAnsi="Arial" w:cs="Arial"/>
                <w:sz w:val="22"/>
              </w:rPr>
            </w:pPr>
          </w:p>
          <w:p w14:paraId="00F3164C" w14:textId="08AB1EAE" w:rsidR="00E73AFB" w:rsidRDefault="00E73AFB" w:rsidP="003C4F40">
            <w:pPr>
              <w:spacing w:line="360" w:lineRule="auto"/>
              <w:rPr>
                <w:rFonts w:ascii="Arial" w:hAnsi="Arial" w:cs="Arial"/>
                <w:sz w:val="22"/>
              </w:rPr>
            </w:pPr>
          </w:p>
          <w:p w14:paraId="27C4AE1D" w14:textId="3F5856A7" w:rsidR="00E73AFB" w:rsidRDefault="00E73AFB" w:rsidP="003C4F40">
            <w:pPr>
              <w:spacing w:line="360" w:lineRule="auto"/>
              <w:rPr>
                <w:rFonts w:ascii="Arial" w:hAnsi="Arial" w:cs="Arial"/>
                <w:sz w:val="22"/>
              </w:rPr>
            </w:pPr>
          </w:p>
          <w:p w14:paraId="3B012B22" w14:textId="36E08D12" w:rsidR="00E73AFB" w:rsidRDefault="00E73AFB" w:rsidP="003C4F40">
            <w:pPr>
              <w:spacing w:line="360" w:lineRule="auto"/>
              <w:rPr>
                <w:rFonts w:ascii="Arial" w:hAnsi="Arial" w:cs="Arial"/>
                <w:sz w:val="22"/>
              </w:rPr>
            </w:pPr>
          </w:p>
          <w:p w14:paraId="5F90BD95" w14:textId="4EC5F95C" w:rsidR="00E73AFB" w:rsidRDefault="00E73AFB" w:rsidP="003C4F40">
            <w:pPr>
              <w:spacing w:line="360" w:lineRule="auto"/>
              <w:rPr>
                <w:rFonts w:ascii="Arial" w:hAnsi="Arial" w:cs="Arial"/>
                <w:sz w:val="22"/>
              </w:rPr>
            </w:pPr>
          </w:p>
          <w:p w14:paraId="1BFC1E68" w14:textId="32274968" w:rsidR="00E73AFB" w:rsidRDefault="00E73AFB" w:rsidP="003C4F40">
            <w:pPr>
              <w:spacing w:line="360" w:lineRule="auto"/>
              <w:rPr>
                <w:rFonts w:ascii="Arial" w:hAnsi="Arial" w:cs="Arial"/>
                <w:sz w:val="22"/>
              </w:rPr>
            </w:pPr>
          </w:p>
          <w:p w14:paraId="2837FB84" w14:textId="06B8BD8A" w:rsidR="00E73AFB" w:rsidRDefault="00E73AFB" w:rsidP="003C4F40">
            <w:pPr>
              <w:spacing w:line="360" w:lineRule="auto"/>
              <w:rPr>
                <w:rFonts w:ascii="Arial" w:hAnsi="Arial" w:cs="Arial"/>
                <w:sz w:val="22"/>
              </w:rPr>
            </w:pPr>
          </w:p>
          <w:p w14:paraId="784C0EA7" w14:textId="18DB0D5D" w:rsidR="00E73AFB" w:rsidRDefault="00E73AFB" w:rsidP="003C4F40">
            <w:pPr>
              <w:spacing w:line="360" w:lineRule="auto"/>
              <w:rPr>
                <w:rFonts w:ascii="Arial" w:hAnsi="Arial" w:cs="Arial"/>
                <w:sz w:val="22"/>
              </w:rPr>
            </w:pPr>
          </w:p>
          <w:p w14:paraId="269C6375" w14:textId="58A03B98" w:rsidR="00E73AFB" w:rsidRDefault="00E73AFB" w:rsidP="003C4F40">
            <w:pPr>
              <w:spacing w:line="360" w:lineRule="auto"/>
              <w:rPr>
                <w:rFonts w:ascii="Arial" w:hAnsi="Arial" w:cs="Arial"/>
                <w:sz w:val="22"/>
              </w:rPr>
            </w:pPr>
          </w:p>
          <w:p w14:paraId="161B29FC" w14:textId="2B267460" w:rsidR="00E73AFB" w:rsidRDefault="00E73AFB" w:rsidP="003C4F40">
            <w:pPr>
              <w:spacing w:line="360" w:lineRule="auto"/>
              <w:rPr>
                <w:rFonts w:ascii="Arial" w:hAnsi="Arial" w:cs="Arial"/>
                <w:sz w:val="22"/>
              </w:rPr>
            </w:pPr>
          </w:p>
          <w:p w14:paraId="7D4B59D1" w14:textId="4EC1AA0D" w:rsidR="00E73AFB" w:rsidRDefault="00E73AFB" w:rsidP="003C4F40">
            <w:pPr>
              <w:spacing w:line="360" w:lineRule="auto"/>
              <w:rPr>
                <w:rFonts w:ascii="Arial" w:hAnsi="Arial" w:cs="Arial"/>
                <w:sz w:val="22"/>
              </w:rPr>
            </w:pPr>
          </w:p>
          <w:p w14:paraId="76A589C3" w14:textId="47A30443" w:rsidR="00E73AFB" w:rsidRDefault="00E73AFB" w:rsidP="003C4F40">
            <w:pPr>
              <w:spacing w:line="360" w:lineRule="auto"/>
              <w:rPr>
                <w:rFonts w:ascii="Arial" w:hAnsi="Arial" w:cs="Arial"/>
                <w:sz w:val="22"/>
              </w:rPr>
            </w:pPr>
          </w:p>
          <w:p w14:paraId="53E75315" w14:textId="77777777" w:rsidR="00E73AFB" w:rsidRDefault="00E73AFB" w:rsidP="003C4F40">
            <w:pPr>
              <w:spacing w:line="360" w:lineRule="auto"/>
              <w:rPr>
                <w:rFonts w:ascii="Arial" w:hAnsi="Arial" w:cs="Arial"/>
                <w:sz w:val="22"/>
              </w:rPr>
            </w:pPr>
          </w:p>
          <w:p w14:paraId="2AC7F84D" w14:textId="548D73DE" w:rsidR="00343164" w:rsidRDefault="00343164" w:rsidP="003C4F40">
            <w:pPr>
              <w:spacing w:line="360" w:lineRule="auto"/>
              <w:rPr>
                <w:rFonts w:ascii="Arial" w:hAnsi="Arial" w:cs="Arial"/>
                <w:sz w:val="22"/>
              </w:rPr>
            </w:pPr>
          </w:p>
          <w:p w14:paraId="51A2F9F1" w14:textId="1559800E" w:rsidR="00343164" w:rsidRPr="00140025" w:rsidRDefault="00343164" w:rsidP="00283ECB">
            <w:pPr>
              <w:spacing w:line="360" w:lineRule="auto"/>
              <w:jc w:val="both"/>
              <w:rPr>
                <w:rFonts w:ascii="Arial" w:hAnsi="Arial" w:cs="Arial"/>
                <w:b/>
                <w:bCs/>
                <w:szCs w:val="28"/>
                <w:u w:val="single"/>
              </w:rPr>
            </w:pPr>
            <w:r w:rsidRPr="00140025">
              <w:rPr>
                <w:rFonts w:ascii="Arial" w:hAnsi="Arial" w:cs="Arial"/>
                <w:b/>
                <w:bCs/>
                <w:szCs w:val="28"/>
                <w:u w:val="single"/>
              </w:rPr>
              <w:lastRenderedPageBreak/>
              <w:t>Question 8</w:t>
            </w:r>
          </w:p>
          <w:p w14:paraId="32E92133" w14:textId="73D22E30" w:rsidR="00FB613A" w:rsidRPr="00140025" w:rsidRDefault="002A0AF5" w:rsidP="00283ECB">
            <w:pPr>
              <w:spacing w:line="360" w:lineRule="auto"/>
              <w:jc w:val="both"/>
              <w:rPr>
                <w:rFonts w:ascii="Arial" w:hAnsi="Arial" w:cs="Arial"/>
                <w:szCs w:val="28"/>
              </w:rPr>
            </w:pPr>
            <w:r w:rsidRPr="00140025">
              <w:rPr>
                <w:rFonts w:ascii="Arial" w:hAnsi="Arial" w:cs="Arial"/>
                <w:szCs w:val="28"/>
              </w:rPr>
              <w:t xml:space="preserve">When discovering what barriers people face that prevent them from participating in sport and physical activity, it is key to distinguish </w:t>
            </w:r>
            <w:r w:rsidR="00FB613A" w:rsidRPr="00140025">
              <w:rPr>
                <w:rFonts w:ascii="Arial" w:hAnsi="Arial" w:cs="Arial"/>
                <w:szCs w:val="28"/>
              </w:rPr>
              <w:t xml:space="preserve">if the children are already participating in the recommended daily activity. The recommended </w:t>
            </w:r>
            <w:r w:rsidR="00052E36">
              <w:rPr>
                <w:rFonts w:ascii="Arial" w:hAnsi="Arial" w:cs="Arial"/>
                <w:szCs w:val="28"/>
              </w:rPr>
              <w:t>activity is</w:t>
            </w:r>
            <w:r w:rsidR="00FB613A" w:rsidRPr="00140025">
              <w:rPr>
                <w:rFonts w:ascii="Arial" w:hAnsi="Arial" w:cs="Arial"/>
                <w:szCs w:val="28"/>
              </w:rPr>
              <w:t xml:space="preserve"> 5 lots of 60minutes of exercise per week (</w:t>
            </w:r>
            <w:r w:rsidR="00EA2CB7">
              <w:rPr>
                <w:rFonts w:ascii="Arial" w:hAnsi="Arial" w:cs="Arial"/>
                <w:szCs w:val="28"/>
              </w:rPr>
              <w:t>NHS, 2019</w:t>
            </w:r>
            <w:r w:rsidR="00FB613A" w:rsidRPr="00140025">
              <w:rPr>
                <w:rFonts w:ascii="Arial" w:hAnsi="Arial" w:cs="Arial"/>
                <w:szCs w:val="28"/>
              </w:rPr>
              <w:t xml:space="preserve">). </w:t>
            </w:r>
            <w:r w:rsidR="00FB613A" w:rsidRPr="00EA2CB7">
              <w:rPr>
                <w:rFonts w:ascii="Arial" w:hAnsi="Arial" w:cs="Arial"/>
                <w:i/>
                <w:iCs/>
                <w:szCs w:val="28"/>
              </w:rPr>
              <w:t>Figure 2.8</w:t>
            </w:r>
            <w:r w:rsidR="00FB613A" w:rsidRPr="00140025">
              <w:rPr>
                <w:rFonts w:ascii="Arial" w:hAnsi="Arial" w:cs="Arial"/>
                <w:szCs w:val="28"/>
              </w:rPr>
              <w:t xml:space="preserve"> shows that </w:t>
            </w:r>
            <w:r w:rsidR="00024E74" w:rsidRPr="00140025">
              <w:rPr>
                <w:rFonts w:ascii="Arial" w:hAnsi="Arial" w:cs="Arial"/>
                <w:szCs w:val="28"/>
              </w:rPr>
              <w:t xml:space="preserve">only 16 pupils out of the 103 are taking part in the recommended </w:t>
            </w:r>
            <w:r w:rsidR="00447441" w:rsidRPr="00140025">
              <w:rPr>
                <w:rFonts w:ascii="Arial" w:hAnsi="Arial" w:cs="Arial"/>
                <w:szCs w:val="28"/>
              </w:rPr>
              <w:t xml:space="preserve">hours of physical activity that they should do </w:t>
            </w:r>
            <w:r w:rsidR="00024E74" w:rsidRPr="00140025">
              <w:rPr>
                <w:rFonts w:ascii="Arial" w:hAnsi="Arial" w:cs="Arial"/>
                <w:szCs w:val="28"/>
              </w:rPr>
              <w:t>weekly</w:t>
            </w:r>
            <w:r w:rsidR="00447441" w:rsidRPr="00140025">
              <w:rPr>
                <w:rFonts w:ascii="Arial" w:hAnsi="Arial" w:cs="Arial"/>
                <w:szCs w:val="28"/>
              </w:rPr>
              <w:t xml:space="preserve"> which means that over 80% of the pupils are not doing enough physical exercise. </w:t>
            </w:r>
          </w:p>
          <w:p w14:paraId="451F5345" w14:textId="77777777" w:rsidR="00447441" w:rsidRDefault="00447441" w:rsidP="00024E74">
            <w:pPr>
              <w:spacing w:line="360" w:lineRule="auto"/>
              <w:jc w:val="center"/>
              <w:rPr>
                <w:rFonts w:ascii="Arial" w:hAnsi="Arial" w:cs="Arial"/>
                <w:i/>
                <w:iCs/>
                <w:sz w:val="22"/>
              </w:rPr>
            </w:pPr>
          </w:p>
          <w:p w14:paraId="1F4A685D" w14:textId="58D844C1" w:rsidR="00FB613A" w:rsidRDefault="00FB613A" w:rsidP="00FB613A">
            <w:pPr>
              <w:spacing w:line="360" w:lineRule="auto"/>
              <w:jc w:val="center"/>
              <w:rPr>
                <w:rFonts w:ascii="Arial" w:hAnsi="Arial" w:cs="Arial"/>
                <w:sz w:val="22"/>
              </w:rPr>
            </w:pPr>
            <w:r>
              <w:rPr>
                <w:noProof/>
              </w:rPr>
              <w:drawing>
                <wp:inline distT="0" distB="0" distL="0" distR="0" wp14:anchorId="7BD292C0" wp14:editId="5854CC81">
                  <wp:extent cx="5476875" cy="2743200"/>
                  <wp:effectExtent l="0" t="0" r="0" b="0"/>
                  <wp:docPr id="12" name="Chart 12">
                    <a:extLst xmlns:a="http://schemas.openxmlformats.org/drawingml/2006/main">
                      <a:ext uri="{FF2B5EF4-FFF2-40B4-BE49-F238E27FC236}">
                        <a16:creationId xmlns:a16="http://schemas.microsoft.com/office/drawing/2014/main" id="{2EBC3AD3-1D6C-4D39-BC31-19F480576E3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1EA99F52" w14:textId="1AAE08A7" w:rsidR="00495445" w:rsidRPr="00024E74" w:rsidRDefault="00495445" w:rsidP="00495445">
            <w:pPr>
              <w:spacing w:line="360" w:lineRule="auto"/>
              <w:jc w:val="center"/>
              <w:rPr>
                <w:rFonts w:ascii="Arial" w:hAnsi="Arial" w:cs="Arial"/>
                <w:i/>
                <w:iCs/>
                <w:sz w:val="22"/>
              </w:rPr>
            </w:pPr>
            <w:r w:rsidRPr="00024E74">
              <w:rPr>
                <w:rFonts w:ascii="Arial" w:hAnsi="Arial" w:cs="Arial"/>
                <w:i/>
                <w:iCs/>
                <w:sz w:val="22"/>
              </w:rPr>
              <w:t>Figure 2.8</w:t>
            </w:r>
            <w:r>
              <w:rPr>
                <w:rFonts w:ascii="Arial" w:hAnsi="Arial" w:cs="Arial"/>
                <w:i/>
                <w:iCs/>
                <w:sz w:val="22"/>
              </w:rPr>
              <w:t xml:space="preserve"> – A Bar Chart to show how many hours of physical activity the pupils do in total in a week.</w:t>
            </w:r>
          </w:p>
          <w:p w14:paraId="33CA458D" w14:textId="27DCF316" w:rsidR="00343164" w:rsidRDefault="00343164" w:rsidP="003C4F40">
            <w:pPr>
              <w:spacing w:line="360" w:lineRule="auto"/>
              <w:rPr>
                <w:rFonts w:ascii="Arial" w:hAnsi="Arial" w:cs="Arial"/>
                <w:sz w:val="22"/>
              </w:rPr>
            </w:pPr>
          </w:p>
          <w:p w14:paraId="626666FC" w14:textId="6C6B372D" w:rsidR="009F4866" w:rsidRDefault="009F4866" w:rsidP="003C4F40">
            <w:pPr>
              <w:spacing w:line="360" w:lineRule="auto"/>
              <w:rPr>
                <w:rFonts w:ascii="Arial" w:hAnsi="Arial" w:cs="Arial"/>
                <w:sz w:val="22"/>
              </w:rPr>
            </w:pPr>
          </w:p>
          <w:p w14:paraId="68309E6C" w14:textId="2C3A96C9" w:rsidR="00E73AFB" w:rsidRDefault="00E73AFB" w:rsidP="003C4F40">
            <w:pPr>
              <w:spacing w:line="360" w:lineRule="auto"/>
              <w:rPr>
                <w:rFonts w:ascii="Arial" w:hAnsi="Arial" w:cs="Arial"/>
                <w:sz w:val="22"/>
              </w:rPr>
            </w:pPr>
          </w:p>
          <w:p w14:paraId="5EB77908" w14:textId="3FAB03D8" w:rsidR="00E73AFB" w:rsidRDefault="00E73AFB" w:rsidP="003C4F40">
            <w:pPr>
              <w:spacing w:line="360" w:lineRule="auto"/>
              <w:rPr>
                <w:rFonts w:ascii="Arial" w:hAnsi="Arial" w:cs="Arial"/>
                <w:sz w:val="22"/>
              </w:rPr>
            </w:pPr>
          </w:p>
          <w:p w14:paraId="1EBF4A71" w14:textId="2B9783C7" w:rsidR="00E73AFB" w:rsidRDefault="00E73AFB" w:rsidP="003C4F40">
            <w:pPr>
              <w:spacing w:line="360" w:lineRule="auto"/>
              <w:rPr>
                <w:rFonts w:ascii="Arial" w:hAnsi="Arial" w:cs="Arial"/>
                <w:sz w:val="22"/>
              </w:rPr>
            </w:pPr>
          </w:p>
          <w:p w14:paraId="6EA74201" w14:textId="219C22F7" w:rsidR="00E73AFB" w:rsidRDefault="00E73AFB" w:rsidP="003C4F40">
            <w:pPr>
              <w:spacing w:line="360" w:lineRule="auto"/>
              <w:rPr>
                <w:rFonts w:ascii="Arial" w:hAnsi="Arial" w:cs="Arial"/>
                <w:sz w:val="22"/>
              </w:rPr>
            </w:pPr>
          </w:p>
          <w:p w14:paraId="7DF62848" w14:textId="67744817" w:rsidR="00E73AFB" w:rsidRDefault="00E73AFB" w:rsidP="003C4F40">
            <w:pPr>
              <w:spacing w:line="360" w:lineRule="auto"/>
              <w:rPr>
                <w:rFonts w:ascii="Arial" w:hAnsi="Arial" w:cs="Arial"/>
                <w:sz w:val="22"/>
              </w:rPr>
            </w:pPr>
          </w:p>
          <w:p w14:paraId="72FE96F5" w14:textId="2BF237D5" w:rsidR="00E73AFB" w:rsidRDefault="00E73AFB" w:rsidP="003C4F40">
            <w:pPr>
              <w:spacing w:line="360" w:lineRule="auto"/>
              <w:rPr>
                <w:rFonts w:ascii="Arial" w:hAnsi="Arial" w:cs="Arial"/>
                <w:sz w:val="22"/>
              </w:rPr>
            </w:pPr>
          </w:p>
          <w:p w14:paraId="06549F8E" w14:textId="7779AE66" w:rsidR="00E73AFB" w:rsidRDefault="00E73AFB" w:rsidP="003C4F40">
            <w:pPr>
              <w:spacing w:line="360" w:lineRule="auto"/>
              <w:rPr>
                <w:rFonts w:ascii="Arial" w:hAnsi="Arial" w:cs="Arial"/>
                <w:sz w:val="22"/>
              </w:rPr>
            </w:pPr>
          </w:p>
          <w:p w14:paraId="12247884" w14:textId="1C30245D" w:rsidR="00E73AFB" w:rsidRDefault="00E73AFB" w:rsidP="003C4F40">
            <w:pPr>
              <w:spacing w:line="360" w:lineRule="auto"/>
              <w:rPr>
                <w:rFonts w:ascii="Arial" w:hAnsi="Arial" w:cs="Arial"/>
                <w:sz w:val="22"/>
              </w:rPr>
            </w:pPr>
          </w:p>
          <w:p w14:paraId="7DEFD767" w14:textId="75277F87" w:rsidR="00E73AFB" w:rsidRDefault="00E73AFB" w:rsidP="003C4F40">
            <w:pPr>
              <w:spacing w:line="360" w:lineRule="auto"/>
              <w:rPr>
                <w:rFonts w:ascii="Arial" w:hAnsi="Arial" w:cs="Arial"/>
                <w:sz w:val="22"/>
              </w:rPr>
            </w:pPr>
          </w:p>
          <w:p w14:paraId="07545AA7" w14:textId="4A266ED7" w:rsidR="00E73AFB" w:rsidRDefault="00E73AFB" w:rsidP="003C4F40">
            <w:pPr>
              <w:spacing w:line="360" w:lineRule="auto"/>
              <w:rPr>
                <w:rFonts w:ascii="Arial" w:hAnsi="Arial" w:cs="Arial"/>
                <w:sz w:val="22"/>
              </w:rPr>
            </w:pPr>
          </w:p>
          <w:p w14:paraId="3F771475" w14:textId="5658AAFD" w:rsidR="00E73AFB" w:rsidRDefault="00E73AFB" w:rsidP="003C4F40">
            <w:pPr>
              <w:spacing w:line="360" w:lineRule="auto"/>
              <w:rPr>
                <w:rFonts w:ascii="Arial" w:hAnsi="Arial" w:cs="Arial"/>
                <w:sz w:val="22"/>
              </w:rPr>
            </w:pPr>
          </w:p>
          <w:p w14:paraId="22A487A0" w14:textId="1CF3C531" w:rsidR="00E73AFB" w:rsidRDefault="00E73AFB" w:rsidP="003C4F40">
            <w:pPr>
              <w:spacing w:line="360" w:lineRule="auto"/>
              <w:rPr>
                <w:rFonts w:ascii="Arial" w:hAnsi="Arial" w:cs="Arial"/>
                <w:sz w:val="22"/>
              </w:rPr>
            </w:pPr>
          </w:p>
          <w:p w14:paraId="4EE0A7E4" w14:textId="77777777" w:rsidR="00E73AFB" w:rsidRDefault="00E73AFB" w:rsidP="003C4F40">
            <w:pPr>
              <w:spacing w:line="360" w:lineRule="auto"/>
              <w:rPr>
                <w:rFonts w:ascii="Arial" w:hAnsi="Arial" w:cs="Arial"/>
                <w:sz w:val="22"/>
              </w:rPr>
            </w:pPr>
          </w:p>
          <w:p w14:paraId="38CE979B" w14:textId="3AA6AFDA" w:rsidR="00447441" w:rsidRPr="00AC5BA2" w:rsidRDefault="00447441" w:rsidP="003C4F40">
            <w:pPr>
              <w:spacing w:line="360" w:lineRule="auto"/>
              <w:rPr>
                <w:rFonts w:ascii="Arial" w:hAnsi="Arial" w:cs="Arial"/>
                <w:b/>
                <w:bCs/>
                <w:szCs w:val="28"/>
                <w:u w:val="single"/>
              </w:rPr>
            </w:pPr>
            <w:r w:rsidRPr="00AC5BA2">
              <w:rPr>
                <w:rFonts w:ascii="Arial" w:hAnsi="Arial" w:cs="Arial"/>
                <w:b/>
                <w:bCs/>
                <w:szCs w:val="28"/>
                <w:u w:val="single"/>
              </w:rPr>
              <w:lastRenderedPageBreak/>
              <w:t>Question 9</w:t>
            </w:r>
          </w:p>
          <w:p w14:paraId="27B4FFC2" w14:textId="15B40933" w:rsidR="00447441" w:rsidRPr="00952740" w:rsidRDefault="00447441" w:rsidP="00283ECB">
            <w:pPr>
              <w:spacing w:line="360" w:lineRule="auto"/>
              <w:jc w:val="both"/>
              <w:rPr>
                <w:rFonts w:ascii="Arial" w:hAnsi="Arial" w:cs="Arial"/>
                <w:i/>
                <w:iCs/>
                <w:szCs w:val="28"/>
              </w:rPr>
            </w:pPr>
            <w:r w:rsidRPr="00AC5BA2">
              <w:rPr>
                <w:rFonts w:ascii="Arial" w:hAnsi="Arial" w:cs="Arial"/>
                <w:szCs w:val="28"/>
              </w:rPr>
              <w:t xml:space="preserve">Question 9 asks the pupils </w:t>
            </w:r>
            <w:r w:rsidR="00AC5BA2">
              <w:rPr>
                <w:rFonts w:ascii="Arial" w:hAnsi="Arial" w:cs="Arial"/>
                <w:szCs w:val="28"/>
              </w:rPr>
              <w:t xml:space="preserve">if they enjoy doing physical activity if not, why? </w:t>
            </w:r>
            <w:r w:rsidR="00AC5BA2">
              <w:rPr>
                <w:rFonts w:ascii="Arial" w:hAnsi="Arial" w:cs="Arial"/>
                <w:i/>
                <w:iCs/>
                <w:szCs w:val="28"/>
              </w:rPr>
              <w:t xml:space="preserve">Figure 2.9 </w:t>
            </w:r>
            <w:r w:rsidR="00AC5BA2">
              <w:rPr>
                <w:rFonts w:ascii="Arial" w:hAnsi="Arial" w:cs="Arial"/>
                <w:szCs w:val="28"/>
              </w:rPr>
              <w:t xml:space="preserve">shows that </w:t>
            </w:r>
            <w:r w:rsidR="00952740">
              <w:rPr>
                <w:rFonts w:ascii="Arial" w:hAnsi="Arial" w:cs="Arial"/>
                <w:szCs w:val="28"/>
              </w:rPr>
              <w:t xml:space="preserve">just under 75% </w:t>
            </w:r>
            <w:r w:rsidR="00AC5BA2">
              <w:rPr>
                <w:rFonts w:ascii="Arial" w:hAnsi="Arial" w:cs="Arial"/>
                <w:szCs w:val="28"/>
              </w:rPr>
              <w:t>of the pupils, do enjoy participating in physical activity</w:t>
            </w:r>
            <w:r w:rsidR="00952740">
              <w:rPr>
                <w:rFonts w:ascii="Arial" w:hAnsi="Arial" w:cs="Arial"/>
                <w:szCs w:val="28"/>
              </w:rPr>
              <w:t xml:space="preserve"> and</w:t>
            </w:r>
            <w:r w:rsidR="00AC5BA2">
              <w:rPr>
                <w:rFonts w:ascii="Arial" w:hAnsi="Arial" w:cs="Arial"/>
                <w:szCs w:val="28"/>
              </w:rPr>
              <w:t xml:space="preserve"> </w:t>
            </w:r>
            <w:r w:rsidR="00952740">
              <w:rPr>
                <w:rFonts w:ascii="Arial" w:hAnsi="Arial" w:cs="Arial"/>
                <w:i/>
                <w:iCs/>
                <w:szCs w:val="28"/>
              </w:rPr>
              <w:t xml:space="preserve">Figure 2.10 </w:t>
            </w:r>
            <w:r w:rsidR="00952740" w:rsidRPr="00952740">
              <w:rPr>
                <w:rFonts w:ascii="Arial" w:hAnsi="Arial" w:cs="Arial"/>
                <w:szCs w:val="28"/>
              </w:rPr>
              <w:t>shows the reasons why the children do not enjoy it.</w:t>
            </w:r>
          </w:p>
          <w:p w14:paraId="62E45429" w14:textId="6C7D923E" w:rsidR="00606B07" w:rsidRDefault="00606B07" w:rsidP="003C4F40">
            <w:pPr>
              <w:spacing w:line="360" w:lineRule="auto"/>
              <w:rPr>
                <w:rFonts w:ascii="Arial" w:hAnsi="Arial" w:cs="Arial"/>
                <w:szCs w:val="28"/>
              </w:rPr>
            </w:pPr>
          </w:p>
          <w:p w14:paraId="28603D33" w14:textId="4DBB1BF6" w:rsidR="00606B07" w:rsidRPr="00AC5BA2" w:rsidRDefault="00606B07" w:rsidP="00606B07">
            <w:pPr>
              <w:spacing w:line="360" w:lineRule="auto"/>
              <w:jc w:val="center"/>
              <w:rPr>
                <w:rFonts w:ascii="Arial" w:hAnsi="Arial" w:cs="Arial"/>
                <w:szCs w:val="28"/>
              </w:rPr>
            </w:pPr>
            <w:r>
              <w:rPr>
                <w:noProof/>
              </w:rPr>
              <w:drawing>
                <wp:inline distT="0" distB="0" distL="0" distR="0" wp14:anchorId="1E2C8383" wp14:editId="075BBAD8">
                  <wp:extent cx="3752850" cy="2228850"/>
                  <wp:effectExtent l="0" t="0" r="0" b="0"/>
                  <wp:docPr id="225" name="Chart 225">
                    <a:extLst xmlns:a="http://schemas.openxmlformats.org/drawingml/2006/main">
                      <a:ext uri="{FF2B5EF4-FFF2-40B4-BE49-F238E27FC236}">
                        <a16:creationId xmlns:a16="http://schemas.microsoft.com/office/drawing/2014/main" id="{511A8381-1C18-4D02-B0A2-1D9B6E65D8A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4F081755" w14:textId="2447439B" w:rsidR="0020686F" w:rsidRPr="00606B07" w:rsidRDefault="00606B07" w:rsidP="00606B07">
            <w:pPr>
              <w:spacing w:line="360" w:lineRule="auto"/>
              <w:jc w:val="center"/>
              <w:rPr>
                <w:rFonts w:ascii="Arial" w:hAnsi="Arial" w:cs="Arial"/>
                <w:i/>
                <w:iCs/>
                <w:sz w:val="22"/>
              </w:rPr>
            </w:pPr>
            <w:r>
              <w:rPr>
                <w:rFonts w:ascii="Arial" w:hAnsi="Arial" w:cs="Arial"/>
                <w:i/>
                <w:iCs/>
                <w:sz w:val="22"/>
              </w:rPr>
              <w:t xml:space="preserve">Figure 2.9 – A Pie Chart to show </w:t>
            </w:r>
            <w:r w:rsidR="00952740">
              <w:rPr>
                <w:rFonts w:ascii="Arial" w:hAnsi="Arial" w:cs="Arial"/>
                <w:i/>
                <w:iCs/>
                <w:sz w:val="22"/>
              </w:rPr>
              <w:t>whether, the pupils enjoy taking part in physical activity or not.</w:t>
            </w:r>
          </w:p>
          <w:p w14:paraId="6D8EA2B7" w14:textId="5CF962AE" w:rsidR="0020686F" w:rsidRDefault="0020686F" w:rsidP="003C4F40">
            <w:pPr>
              <w:spacing w:line="360" w:lineRule="auto"/>
              <w:rPr>
                <w:rFonts w:ascii="Arial" w:hAnsi="Arial" w:cs="Arial"/>
                <w:sz w:val="22"/>
              </w:rPr>
            </w:pPr>
          </w:p>
          <w:p w14:paraId="664B9117" w14:textId="7AC2117D" w:rsidR="00952740" w:rsidRDefault="00075A55" w:rsidP="00075A55">
            <w:pPr>
              <w:spacing w:line="360" w:lineRule="auto"/>
              <w:jc w:val="center"/>
              <w:rPr>
                <w:rFonts w:ascii="Arial" w:hAnsi="Arial" w:cs="Arial"/>
                <w:sz w:val="22"/>
              </w:rPr>
            </w:pPr>
            <w:r>
              <w:rPr>
                <w:noProof/>
              </w:rPr>
              <w:drawing>
                <wp:inline distT="0" distB="0" distL="0" distR="0" wp14:anchorId="0225D9EE" wp14:editId="6EAFBEC3">
                  <wp:extent cx="5117910" cy="3767396"/>
                  <wp:effectExtent l="0" t="0" r="6985" b="5080"/>
                  <wp:docPr id="230" name="Picture 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9"/>
                          <a:srcRect l="7145" t="36844" r="57139" b="14445"/>
                          <a:stretch/>
                        </pic:blipFill>
                        <pic:spPr bwMode="auto">
                          <a:xfrm>
                            <a:off x="0" y="0"/>
                            <a:ext cx="5142942" cy="3785823"/>
                          </a:xfrm>
                          <a:prstGeom prst="rect">
                            <a:avLst/>
                          </a:prstGeom>
                          <a:ln>
                            <a:noFill/>
                          </a:ln>
                          <a:extLst>
                            <a:ext uri="{53640926-AAD7-44D8-BBD7-CCE9431645EC}">
                              <a14:shadowObscured xmlns:a14="http://schemas.microsoft.com/office/drawing/2010/main"/>
                            </a:ext>
                          </a:extLst>
                        </pic:spPr>
                      </pic:pic>
                    </a:graphicData>
                  </a:graphic>
                </wp:inline>
              </w:drawing>
            </w:r>
          </w:p>
          <w:p w14:paraId="1FA766A1" w14:textId="575B7033" w:rsidR="00952740" w:rsidRDefault="00952740" w:rsidP="00952740">
            <w:pPr>
              <w:spacing w:line="360" w:lineRule="auto"/>
              <w:jc w:val="center"/>
              <w:rPr>
                <w:rFonts w:ascii="Arial" w:hAnsi="Arial" w:cs="Arial"/>
                <w:i/>
                <w:iCs/>
                <w:sz w:val="22"/>
              </w:rPr>
            </w:pPr>
            <w:r>
              <w:rPr>
                <w:rFonts w:ascii="Arial" w:hAnsi="Arial" w:cs="Arial"/>
                <w:i/>
                <w:iCs/>
                <w:sz w:val="22"/>
              </w:rPr>
              <w:t>Figure 2.10 – A Bar Chart to show the reasons why the pupils do not enjoy taking part in physical activity.</w:t>
            </w:r>
          </w:p>
          <w:p w14:paraId="69EC28AB" w14:textId="77777777" w:rsidR="00C969C6" w:rsidRPr="00952740" w:rsidRDefault="00C969C6" w:rsidP="00952740">
            <w:pPr>
              <w:spacing w:line="360" w:lineRule="auto"/>
              <w:jc w:val="center"/>
              <w:rPr>
                <w:rFonts w:ascii="Arial" w:hAnsi="Arial" w:cs="Arial"/>
                <w:i/>
                <w:iCs/>
                <w:sz w:val="22"/>
              </w:rPr>
            </w:pPr>
          </w:p>
          <w:p w14:paraId="4D03990A" w14:textId="19826062" w:rsidR="002C79E2" w:rsidRDefault="0020686F" w:rsidP="00283ECB">
            <w:pPr>
              <w:spacing w:line="360" w:lineRule="auto"/>
              <w:jc w:val="both"/>
              <w:rPr>
                <w:rFonts w:ascii="Arial" w:hAnsi="Arial" w:cs="Arial"/>
                <w:b/>
                <w:bCs/>
                <w:szCs w:val="28"/>
                <w:u w:val="single"/>
              </w:rPr>
            </w:pPr>
            <w:r w:rsidRPr="00495445">
              <w:rPr>
                <w:rFonts w:ascii="Arial" w:hAnsi="Arial" w:cs="Arial"/>
                <w:b/>
                <w:bCs/>
                <w:szCs w:val="28"/>
                <w:u w:val="single"/>
              </w:rPr>
              <w:lastRenderedPageBreak/>
              <w:t>Question</w:t>
            </w:r>
            <w:r w:rsidR="002C79E2">
              <w:rPr>
                <w:rFonts w:ascii="Arial" w:hAnsi="Arial" w:cs="Arial"/>
                <w:b/>
                <w:bCs/>
                <w:szCs w:val="28"/>
                <w:u w:val="single"/>
              </w:rPr>
              <w:t xml:space="preserve"> 9 (b)</w:t>
            </w:r>
          </w:p>
          <w:p w14:paraId="39B85EE0" w14:textId="53DD5ED4" w:rsidR="002C79E2" w:rsidRDefault="002C79E2" w:rsidP="00283ECB">
            <w:pPr>
              <w:spacing w:line="360" w:lineRule="auto"/>
              <w:jc w:val="both"/>
              <w:rPr>
                <w:rFonts w:ascii="Arial" w:hAnsi="Arial" w:cs="Arial"/>
                <w:szCs w:val="28"/>
              </w:rPr>
            </w:pPr>
            <w:r>
              <w:rPr>
                <w:rFonts w:ascii="Arial" w:hAnsi="Arial" w:cs="Arial"/>
                <w:i/>
                <w:iCs/>
                <w:szCs w:val="28"/>
              </w:rPr>
              <w:t xml:space="preserve">Figure 2.11 </w:t>
            </w:r>
            <w:r>
              <w:rPr>
                <w:rFonts w:ascii="Arial" w:hAnsi="Arial" w:cs="Arial"/>
                <w:szCs w:val="28"/>
              </w:rPr>
              <w:t xml:space="preserve">shows the different barriers the pupils gave as to why they could not participate in any more sporting clubs. </w:t>
            </w:r>
            <w:r w:rsidR="00E73AFB">
              <w:rPr>
                <w:rFonts w:ascii="Arial" w:hAnsi="Arial" w:cs="Arial"/>
                <w:szCs w:val="28"/>
              </w:rPr>
              <w:t xml:space="preserve">The top results for the most common barrier </w:t>
            </w:r>
            <w:r w:rsidR="006B67B1">
              <w:rPr>
                <w:rFonts w:ascii="Arial" w:hAnsi="Arial" w:cs="Arial"/>
                <w:szCs w:val="28"/>
              </w:rPr>
              <w:t>were</w:t>
            </w:r>
            <w:r w:rsidR="00E73AFB">
              <w:rPr>
                <w:rFonts w:ascii="Arial" w:hAnsi="Arial" w:cs="Arial"/>
                <w:szCs w:val="28"/>
              </w:rPr>
              <w:t xml:space="preserve"> </w:t>
            </w:r>
            <w:r w:rsidR="0092649B">
              <w:rPr>
                <w:rFonts w:ascii="Arial" w:hAnsi="Arial" w:cs="Arial"/>
                <w:szCs w:val="28"/>
              </w:rPr>
              <w:t>t</w:t>
            </w:r>
            <w:r w:rsidR="00E73AFB">
              <w:rPr>
                <w:rFonts w:ascii="Arial" w:hAnsi="Arial" w:cs="Arial"/>
                <w:szCs w:val="28"/>
              </w:rPr>
              <w:t xml:space="preserve">ime and lack of effort from the pupil, with clashes from other activities coming quite near the top and travel also being a common factor too. </w:t>
            </w:r>
          </w:p>
          <w:p w14:paraId="40CBC978" w14:textId="4E799F4B" w:rsidR="002C79E2" w:rsidRDefault="002C79E2" w:rsidP="003C4F40">
            <w:pPr>
              <w:spacing w:line="360" w:lineRule="auto"/>
              <w:rPr>
                <w:rFonts w:ascii="Arial" w:hAnsi="Arial" w:cs="Arial"/>
                <w:szCs w:val="28"/>
              </w:rPr>
            </w:pPr>
          </w:p>
          <w:p w14:paraId="2AE0F25D" w14:textId="0BBE4E1A" w:rsidR="00233E72" w:rsidRDefault="00C969C6" w:rsidP="00C969C6">
            <w:pPr>
              <w:spacing w:line="360" w:lineRule="auto"/>
              <w:jc w:val="center"/>
              <w:rPr>
                <w:rFonts w:ascii="Arial" w:hAnsi="Arial" w:cs="Arial"/>
                <w:szCs w:val="28"/>
              </w:rPr>
            </w:pPr>
            <w:r>
              <w:rPr>
                <w:noProof/>
              </w:rPr>
              <w:drawing>
                <wp:inline distT="0" distB="0" distL="0" distR="0" wp14:anchorId="1EC6E4BC" wp14:editId="212FDBD0">
                  <wp:extent cx="6240496" cy="3712191"/>
                  <wp:effectExtent l="0" t="0" r="8255" b="3175"/>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0"/>
                          <a:srcRect l="8573" t="16940" r="24968" b="12749"/>
                          <a:stretch/>
                        </pic:blipFill>
                        <pic:spPr bwMode="auto">
                          <a:xfrm>
                            <a:off x="0" y="0"/>
                            <a:ext cx="6262295" cy="3725158"/>
                          </a:xfrm>
                          <a:prstGeom prst="rect">
                            <a:avLst/>
                          </a:prstGeom>
                          <a:ln>
                            <a:noFill/>
                          </a:ln>
                          <a:extLst>
                            <a:ext uri="{53640926-AAD7-44D8-BBD7-CCE9431645EC}">
                              <a14:shadowObscured xmlns:a14="http://schemas.microsoft.com/office/drawing/2010/main"/>
                            </a:ext>
                          </a:extLst>
                        </pic:spPr>
                      </pic:pic>
                    </a:graphicData>
                  </a:graphic>
                </wp:inline>
              </w:drawing>
            </w:r>
          </w:p>
          <w:p w14:paraId="512CBED3" w14:textId="6FEC30AF" w:rsidR="002C79E2" w:rsidRPr="002C79E2" w:rsidRDefault="002C79E2" w:rsidP="002C79E2">
            <w:pPr>
              <w:spacing w:line="360" w:lineRule="auto"/>
              <w:jc w:val="center"/>
              <w:rPr>
                <w:rFonts w:ascii="Arial" w:hAnsi="Arial" w:cs="Arial"/>
                <w:i/>
                <w:iCs/>
                <w:sz w:val="22"/>
              </w:rPr>
            </w:pPr>
            <w:r>
              <w:rPr>
                <w:rFonts w:ascii="Arial" w:hAnsi="Arial" w:cs="Arial"/>
                <w:i/>
                <w:iCs/>
                <w:sz w:val="22"/>
              </w:rPr>
              <w:t>Figure 2.11 – A Bar Chart to show the different reasons for the pupils not participating in more sporting activities.</w:t>
            </w:r>
          </w:p>
          <w:p w14:paraId="70FE7103" w14:textId="23E127A7" w:rsidR="002C79E2" w:rsidRDefault="002C79E2" w:rsidP="003C4F40">
            <w:pPr>
              <w:spacing w:line="360" w:lineRule="auto"/>
              <w:rPr>
                <w:rFonts w:ascii="Arial" w:hAnsi="Arial" w:cs="Arial"/>
                <w:b/>
                <w:bCs/>
                <w:szCs w:val="28"/>
                <w:u w:val="single"/>
              </w:rPr>
            </w:pPr>
          </w:p>
          <w:p w14:paraId="0FBAEAFE" w14:textId="10D5C407" w:rsidR="00C969C6" w:rsidRDefault="00C969C6" w:rsidP="003C4F40">
            <w:pPr>
              <w:spacing w:line="360" w:lineRule="auto"/>
              <w:rPr>
                <w:rFonts w:ascii="Arial" w:hAnsi="Arial" w:cs="Arial"/>
                <w:b/>
                <w:bCs/>
                <w:szCs w:val="28"/>
                <w:u w:val="single"/>
              </w:rPr>
            </w:pPr>
          </w:p>
          <w:p w14:paraId="73CE0B65" w14:textId="42980D24" w:rsidR="00C969C6" w:rsidRDefault="00C969C6" w:rsidP="003C4F40">
            <w:pPr>
              <w:spacing w:line="360" w:lineRule="auto"/>
              <w:rPr>
                <w:rFonts w:ascii="Arial" w:hAnsi="Arial" w:cs="Arial"/>
                <w:b/>
                <w:bCs/>
                <w:szCs w:val="28"/>
                <w:u w:val="single"/>
              </w:rPr>
            </w:pPr>
          </w:p>
          <w:p w14:paraId="5E3CE3D6" w14:textId="60FD66B3" w:rsidR="00C969C6" w:rsidRDefault="00C969C6" w:rsidP="003C4F40">
            <w:pPr>
              <w:spacing w:line="360" w:lineRule="auto"/>
              <w:rPr>
                <w:rFonts w:ascii="Arial" w:hAnsi="Arial" w:cs="Arial"/>
                <w:b/>
                <w:bCs/>
                <w:szCs w:val="28"/>
                <w:u w:val="single"/>
              </w:rPr>
            </w:pPr>
          </w:p>
          <w:p w14:paraId="7459D8AF" w14:textId="35DAB4D9" w:rsidR="00C969C6" w:rsidRDefault="00C969C6" w:rsidP="003C4F40">
            <w:pPr>
              <w:spacing w:line="360" w:lineRule="auto"/>
              <w:rPr>
                <w:rFonts w:ascii="Arial" w:hAnsi="Arial" w:cs="Arial"/>
                <w:b/>
                <w:bCs/>
                <w:szCs w:val="28"/>
                <w:u w:val="single"/>
              </w:rPr>
            </w:pPr>
          </w:p>
          <w:p w14:paraId="2258CBAA" w14:textId="438A02A3" w:rsidR="00C969C6" w:rsidRDefault="00C969C6" w:rsidP="003C4F40">
            <w:pPr>
              <w:spacing w:line="360" w:lineRule="auto"/>
              <w:rPr>
                <w:rFonts w:ascii="Arial" w:hAnsi="Arial" w:cs="Arial"/>
                <w:b/>
                <w:bCs/>
                <w:szCs w:val="28"/>
                <w:u w:val="single"/>
              </w:rPr>
            </w:pPr>
          </w:p>
          <w:p w14:paraId="209404CD" w14:textId="6989014A" w:rsidR="00C969C6" w:rsidRDefault="00C969C6" w:rsidP="003C4F40">
            <w:pPr>
              <w:spacing w:line="360" w:lineRule="auto"/>
              <w:rPr>
                <w:rFonts w:ascii="Arial" w:hAnsi="Arial" w:cs="Arial"/>
                <w:b/>
                <w:bCs/>
                <w:szCs w:val="28"/>
                <w:u w:val="single"/>
              </w:rPr>
            </w:pPr>
          </w:p>
          <w:p w14:paraId="48036566" w14:textId="1B95AD6C" w:rsidR="00C969C6" w:rsidRDefault="00C969C6" w:rsidP="003C4F40">
            <w:pPr>
              <w:spacing w:line="360" w:lineRule="auto"/>
              <w:rPr>
                <w:rFonts w:ascii="Arial" w:hAnsi="Arial" w:cs="Arial"/>
                <w:b/>
                <w:bCs/>
                <w:szCs w:val="28"/>
                <w:u w:val="single"/>
              </w:rPr>
            </w:pPr>
          </w:p>
          <w:p w14:paraId="582AC8AC" w14:textId="77777777" w:rsidR="00E73AFB" w:rsidRDefault="00E73AFB" w:rsidP="003C4F40">
            <w:pPr>
              <w:spacing w:line="360" w:lineRule="auto"/>
              <w:rPr>
                <w:rFonts w:ascii="Arial" w:hAnsi="Arial" w:cs="Arial"/>
                <w:b/>
                <w:bCs/>
                <w:szCs w:val="28"/>
                <w:u w:val="single"/>
              </w:rPr>
            </w:pPr>
          </w:p>
          <w:p w14:paraId="09BFDD95" w14:textId="20A4484A" w:rsidR="00C969C6" w:rsidRDefault="00C969C6" w:rsidP="003C4F40">
            <w:pPr>
              <w:spacing w:line="360" w:lineRule="auto"/>
              <w:rPr>
                <w:rFonts w:ascii="Arial" w:hAnsi="Arial" w:cs="Arial"/>
                <w:b/>
                <w:bCs/>
                <w:szCs w:val="28"/>
                <w:u w:val="single"/>
              </w:rPr>
            </w:pPr>
          </w:p>
          <w:p w14:paraId="254B093A" w14:textId="4480826C" w:rsidR="0020686F" w:rsidRPr="00495445" w:rsidRDefault="00E73AFB" w:rsidP="00283ECB">
            <w:pPr>
              <w:spacing w:line="360" w:lineRule="auto"/>
              <w:jc w:val="both"/>
              <w:rPr>
                <w:rFonts w:ascii="Arial" w:hAnsi="Arial" w:cs="Arial"/>
                <w:b/>
                <w:bCs/>
                <w:szCs w:val="28"/>
                <w:u w:val="single"/>
              </w:rPr>
            </w:pPr>
            <w:r>
              <w:rPr>
                <w:rFonts w:ascii="Arial" w:hAnsi="Arial" w:cs="Arial"/>
                <w:b/>
                <w:bCs/>
                <w:szCs w:val="28"/>
                <w:u w:val="single"/>
              </w:rPr>
              <w:t>Q</w:t>
            </w:r>
            <w:r w:rsidR="002C79E2">
              <w:rPr>
                <w:rFonts w:ascii="Arial" w:hAnsi="Arial" w:cs="Arial"/>
                <w:b/>
                <w:bCs/>
                <w:szCs w:val="28"/>
                <w:u w:val="single"/>
              </w:rPr>
              <w:t>uestion</w:t>
            </w:r>
            <w:r w:rsidR="0020686F" w:rsidRPr="00495445">
              <w:rPr>
                <w:rFonts w:ascii="Arial" w:hAnsi="Arial" w:cs="Arial"/>
                <w:b/>
                <w:bCs/>
                <w:szCs w:val="28"/>
                <w:u w:val="single"/>
              </w:rPr>
              <w:t xml:space="preserve"> 1</w:t>
            </w:r>
            <w:r w:rsidR="002C79E2">
              <w:rPr>
                <w:rFonts w:ascii="Arial" w:hAnsi="Arial" w:cs="Arial"/>
                <w:b/>
                <w:bCs/>
                <w:szCs w:val="28"/>
                <w:u w:val="single"/>
              </w:rPr>
              <w:t>0</w:t>
            </w:r>
          </w:p>
          <w:p w14:paraId="4BE463C1" w14:textId="40458D29" w:rsidR="0020686F" w:rsidRDefault="0020686F" w:rsidP="00283ECB">
            <w:pPr>
              <w:spacing w:line="360" w:lineRule="auto"/>
              <w:jc w:val="both"/>
              <w:rPr>
                <w:rFonts w:ascii="Arial" w:hAnsi="Arial" w:cs="Arial"/>
                <w:szCs w:val="28"/>
              </w:rPr>
            </w:pPr>
            <w:r w:rsidRPr="00495445">
              <w:rPr>
                <w:rFonts w:ascii="Arial" w:hAnsi="Arial" w:cs="Arial"/>
                <w:szCs w:val="28"/>
              </w:rPr>
              <w:lastRenderedPageBreak/>
              <w:t xml:space="preserve">This asks pupils how they feel after exercise and studies by </w:t>
            </w:r>
            <w:r w:rsidR="00E95D7F" w:rsidRPr="00495445">
              <w:rPr>
                <w:rFonts w:ascii="Arial" w:hAnsi="Arial" w:cs="Arial"/>
                <w:szCs w:val="28"/>
              </w:rPr>
              <w:t>Leusink (2020</w:t>
            </w:r>
            <w:r w:rsidRPr="00495445">
              <w:rPr>
                <w:rFonts w:ascii="Arial" w:hAnsi="Arial" w:cs="Arial"/>
                <w:szCs w:val="28"/>
              </w:rPr>
              <w:t>)</w:t>
            </w:r>
            <w:r w:rsidR="00EA2CB7">
              <w:rPr>
                <w:rFonts w:ascii="Arial" w:hAnsi="Arial" w:cs="Arial"/>
                <w:szCs w:val="28"/>
              </w:rPr>
              <w:t>,</w:t>
            </w:r>
            <w:r w:rsidRPr="00495445">
              <w:rPr>
                <w:rFonts w:ascii="Arial" w:hAnsi="Arial" w:cs="Arial"/>
                <w:szCs w:val="28"/>
              </w:rPr>
              <w:t xml:space="preserve"> shows that people who feel tired </w:t>
            </w:r>
            <w:r w:rsidR="00252CED" w:rsidRPr="00495445">
              <w:rPr>
                <w:rFonts w:ascii="Arial" w:hAnsi="Arial" w:cs="Arial"/>
                <w:szCs w:val="28"/>
              </w:rPr>
              <w:t>after exercise are less likely to have enjoyed it. However, the data collected shows that 40</w:t>
            </w:r>
            <w:r w:rsidR="0011564F" w:rsidRPr="00495445">
              <w:rPr>
                <w:rFonts w:ascii="Arial" w:hAnsi="Arial" w:cs="Arial"/>
                <w:szCs w:val="28"/>
              </w:rPr>
              <w:t xml:space="preserve"> </w:t>
            </w:r>
            <w:r w:rsidR="00252CED" w:rsidRPr="00495445">
              <w:rPr>
                <w:rFonts w:ascii="Arial" w:hAnsi="Arial" w:cs="Arial"/>
                <w:szCs w:val="28"/>
              </w:rPr>
              <w:t>pupils feel happy after doing physical activity, which should mean that there would be more than 40% doing sport on a more regular basis.</w:t>
            </w:r>
          </w:p>
          <w:p w14:paraId="51018487" w14:textId="77777777" w:rsidR="00C969C6" w:rsidRPr="00495445" w:rsidRDefault="00C969C6" w:rsidP="003C4F40">
            <w:pPr>
              <w:spacing w:line="360" w:lineRule="auto"/>
              <w:rPr>
                <w:rFonts w:ascii="Arial" w:hAnsi="Arial" w:cs="Arial"/>
                <w:szCs w:val="28"/>
              </w:rPr>
            </w:pPr>
          </w:p>
          <w:p w14:paraId="713E505D" w14:textId="77777777" w:rsidR="00252CED" w:rsidRDefault="00252CED" w:rsidP="003C4F40">
            <w:pPr>
              <w:spacing w:line="360" w:lineRule="auto"/>
              <w:rPr>
                <w:rFonts w:ascii="Arial" w:hAnsi="Arial" w:cs="Arial"/>
                <w:sz w:val="22"/>
              </w:rPr>
            </w:pPr>
          </w:p>
          <w:p w14:paraId="451E894A" w14:textId="658758DE" w:rsidR="00252CED" w:rsidRDefault="00252CED" w:rsidP="00252CED">
            <w:pPr>
              <w:spacing w:line="360" w:lineRule="auto"/>
              <w:jc w:val="center"/>
              <w:rPr>
                <w:rFonts w:ascii="Arial" w:hAnsi="Arial" w:cs="Arial"/>
                <w:sz w:val="22"/>
              </w:rPr>
            </w:pPr>
            <w:r>
              <w:rPr>
                <w:noProof/>
              </w:rPr>
              <w:drawing>
                <wp:inline distT="0" distB="0" distL="0" distR="0" wp14:anchorId="14692E64" wp14:editId="63B8B30C">
                  <wp:extent cx="4572000" cy="2743200"/>
                  <wp:effectExtent l="0" t="0" r="0" b="0"/>
                  <wp:docPr id="13" name="Chart 13">
                    <a:extLst xmlns:a="http://schemas.openxmlformats.org/drawingml/2006/main">
                      <a:ext uri="{FF2B5EF4-FFF2-40B4-BE49-F238E27FC236}">
                        <a16:creationId xmlns:a16="http://schemas.microsoft.com/office/drawing/2014/main" id="{9C3EE715-E006-4640-A737-76EF461A098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3502467F" w14:textId="15EC4F91" w:rsidR="00495445" w:rsidRPr="00252CED" w:rsidRDefault="00495445" w:rsidP="00495445">
            <w:pPr>
              <w:spacing w:line="360" w:lineRule="auto"/>
              <w:jc w:val="center"/>
              <w:rPr>
                <w:rFonts w:ascii="Arial" w:hAnsi="Arial" w:cs="Arial"/>
                <w:i/>
                <w:iCs/>
                <w:sz w:val="22"/>
              </w:rPr>
            </w:pPr>
            <w:r w:rsidRPr="00252CED">
              <w:rPr>
                <w:rFonts w:ascii="Arial" w:hAnsi="Arial" w:cs="Arial"/>
                <w:i/>
                <w:iCs/>
                <w:sz w:val="22"/>
              </w:rPr>
              <w:t>Figure 2.1</w:t>
            </w:r>
            <w:r w:rsidR="00AC5BA2">
              <w:rPr>
                <w:rFonts w:ascii="Arial" w:hAnsi="Arial" w:cs="Arial"/>
                <w:i/>
                <w:iCs/>
                <w:sz w:val="22"/>
              </w:rPr>
              <w:t>2</w:t>
            </w:r>
            <w:r>
              <w:rPr>
                <w:rFonts w:ascii="Arial" w:hAnsi="Arial" w:cs="Arial"/>
                <w:i/>
                <w:iCs/>
                <w:sz w:val="22"/>
              </w:rPr>
              <w:t xml:space="preserve"> – A Bar Chart to show how the pupils feel after physical activity.</w:t>
            </w:r>
          </w:p>
          <w:p w14:paraId="1A739AE0" w14:textId="7A285D81" w:rsidR="00447441" w:rsidRDefault="00447441" w:rsidP="003C4F40">
            <w:pPr>
              <w:spacing w:line="360" w:lineRule="auto"/>
              <w:rPr>
                <w:rFonts w:ascii="Arial" w:hAnsi="Arial" w:cs="Arial"/>
                <w:sz w:val="22"/>
              </w:rPr>
            </w:pPr>
          </w:p>
          <w:p w14:paraId="79981346" w14:textId="5A28568B" w:rsidR="00495445" w:rsidRDefault="00495445" w:rsidP="003C4F40">
            <w:pPr>
              <w:spacing w:line="360" w:lineRule="auto"/>
              <w:rPr>
                <w:rFonts w:ascii="Arial" w:hAnsi="Arial" w:cs="Arial"/>
                <w:sz w:val="22"/>
              </w:rPr>
            </w:pPr>
          </w:p>
          <w:p w14:paraId="588D04E9" w14:textId="1099AEF6" w:rsidR="00495445" w:rsidRDefault="00495445" w:rsidP="003C4F40">
            <w:pPr>
              <w:spacing w:line="360" w:lineRule="auto"/>
              <w:rPr>
                <w:rFonts w:ascii="Arial" w:hAnsi="Arial" w:cs="Arial"/>
                <w:sz w:val="22"/>
              </w:rPr>
            </w:pPr>
          </w:p>
          <w:p w14:paraId="72D9DB85" w14:textId="2AC77A73" w:rsidR="00EF7BF8" w:rsidRDefault="00EF7BF8" w:rsidP="003C4F40">
            <w:pPr>
              <w:spacing w:line="360" w:lineRule="auto"/>
              <w:rPr>
                <w:rFonts w:ascii="Arial" w:hAnsi="Arial" w:cs="Arial"/>
                <w:sz w:val="22"/>
              </w:rPr>
            </w:pPr>
          </w:p>
          <w:p w14:paraId="41B14E71" w14:textId="4A1B1586" w:rsidR="00EF7BF8" w:rsidRDefault="00EF7BF8" w:rsidP="003C4F40">
            <w:pPr>
              <w:spacing w:line="360" w:lineRule="auto"/>
              <w:rPr>
                <w:rFonts w:ascii="Arial" w:hAnsi="Arial" w:cs="Arial"/>
                <w:sz w:val="22"/>
              </w:rPr>
            </w:pPr>
          </w:p>
          <w:p w14:paraId="0C1592AB" w14:textId="32A86D8F" w:rsidR="00EF7BF8" w:rsidRDefault="00EF7BF8" w:rsidP="003C4F40">
            <w:pPr>
              <w:spacing w:line="360" w:lineRule="auto"/>
              <w:rPr>
                <w:rFonts w:ascii="Arial" w:hAnsi="Arial" w:cs="Arial"/>
                <w:sz w:val="22"/>
              </w:rPr>
            </w:pPr>
          </w:p>
          <w:p w14:paraId="027FCCB6" w14:textId="7BDD19B6" w:rsidR="00EF7BF8" w:rsidRDefault="00EF7BF8" w:rsidP="003C4F40">
            <w:pPr>
              <w:spacing w:line="360" w:lineRule="auto"/>
              <w:rPr>
                <w:rFonts w:ascii="Arial" w:hAnsi="Arial" w:cs="Arial"/>
                <w:sz w:val="22"/>
              </w:rPr>
            </w:pPr>
          </w:p>
          <w:p w14:paraId="6C3052C7" w14:textId="14E49036" w:rsidR="00EF7BF8" w:rsidRDefault="00EF7BF8" w:rsidP="003C4F40">
            <w:pPr>
              <w:spacing w:line="360" w:lineRule="auto"/>
              <w:rPr>
                <w:rFonts w:ascii="Arial" w:hAnsi="Arial" w:cs="Arial"/>
                <w:sz w:val="22"/>
              </w:rPr>
            </w:pPr>
          </w:p>
          <w:p w14:paraId="1F7D1B18" w14:textId="1D853965" w:rsidR="00EF7BF8" w:rsidRDefault="00EF7BF8" w:rsidP="003C4F40">
            <w:pPr>
              <w:spacing w:line="360" w:lineRule="auto"/>
              <w:rPr>
                <w:rFonts w:ascii="Arial" w:hAnsi="Arial" w:cs="Arial"/>
                <w:sz w:val="22"/>
              </w:rPr>
            </w:pPr>
          </w:p>
          <w:p w14:paraId="18862D98" w14:textId="42460FB3" w:rsidR="00EF7BF8" w:rsidRDefault="00EF7BF8" w:rsidP="003C4F40">
            <w:pPr>
              <w:spacing w:line="360" w:lineRule="auto"/>
              <w:rPr>
                <w:rFonts w:ascii="Arial" w:hAnsi="Arial" w:cs="Arial"/>
                <w:sz w:val="22"/>
              </w:rPr>
            </w:pPr>
          </w:p>
          <w:p w14:paraId="14D52C02" w14:textId="5106045E" w:rsidR="00C969C6" w:rsidRDefault="00C969C6" w:rsidP="003C4F40">
            <w:pPr>
              <w:spacing w:line="360" w:lineRule="auto"/>
              <w:rPr>
                <w:rFonts w:ascii="Arial" w:hAnsi="Arial" w:cs="Arial"/>
                <w:sz w:val="22"/>
              </w:rPr>
            </w:pPr>
          </w:p>
          <w:p w14:paraId="6EE27A77" w14:textId="01810BCA" w:rsidR="00C969C6" w:rsidRDefault="00C969C6" w:rsidP="003C4F40">
            <w:pPr>
              <w:spacing w:line="360" w:lineRule="auto"/>
              <w:rPr>
                <w:rFonts w:ascii="Arial" w:hAnsi="Arial" w:cs="Arial"/>
                <w:sz w:val="22"/>
              </w:rPr>
            </w:pPr>
          </w:p>
          <w:p w14:paraId="4EADEEDE" w14:textId="01B1941E" w:rsidR="00C969C6" w:rsidRDefault="00C969C6" w:rsidP="003C4F40">
            <w:pPr>
              <w:spacing w:line="360" w:lineRule="auto"/>
              <w:rPr>
                <w:rFonts w:ascii="Arial" w:hAnsi="Arial" w:cs="Arial"/>
                <w:sz w:val="22"/>
              </w:rPr>
            </w:pPr>
          </w:p>
          <w:p w14:paraId="148BFD32" w14:textId="597D26C8" w:rsidR="00C969C6" w:rsidRDefault="00C969C6" w:rsidP="003C4F40">
            <w:pPr>
              <w:spacing w:line="360" w:lineRule="auto"/>
              <w:rPr>
                <w:rFonts w:ascii="Arial" w:hAnsi="Arial" w:cs="Arial"/>
                <w:sz w:val="22"/>
              </w:rPr>
            </w:pPr>
          </w:p>
          <w:p w14:paraId="3145994E" w14:textId="56170639" w:rsidR="00C969C6" w:rsidRDefault="00C969C6" w:rsidP="003C4F40">
            <w:pPr>
              <w:spacing w:line="360" w:lineRule="auto"/>
              <w:rPr>
                <w:rFonts w:ascii="Arial" w:hAnsi="Arial" w:cs="Arial"/>
                <w:sz w:val="22"/>
              </w:rPr>
            </w:pPr>
          </w:p>
          <w:p w14:paraId="6D4BFD65" w14:textId="6970717B" w:rsidR="0097538B" w:rsidRPr="003162D1" w:rsidRDefault="00E73AFB" w:rsidP="00283ECB">
            <w:pPr>
              <w:pStyle w:val="Heading2"/>
              <w:spacing w:line="360" w:lineRule="auto"/>
              <w:ind w:left="720"/>
              <w:jc w:val="both"/>
              <w:outlineLvl w:val="1"/>
              <w:rPr>
                <w:b/>
                <w:bCs/>
                <w:color w:val="auto"/>
                <w:sz w:val="32"/>
                <w:szCs w:val="32"/>
              </w:rPr>
            </w:pPr>
            <w:r>
              <w:rPr>
                <w:b/>
                <w:bCs/>
                <w:color w:val="auto"/>
                <w:sz w:val="32"/>
                <w:szCs w:val="32"/>
              </w:rPr>
              <w:lastRenderedPageBreak/>
              <w:t>7</w:t>
            </w:r>
            <w:r w:rsidR="00B27977" w:rsidRPr="003162D1">
              <w:rPr>
                <w:b/>
                <w:bCs/>
                <w:color w:val="auto"/>
                <w:sz w:val="32"/>
                <w:szCs w:val="32"/>
              </w:rPr>
              <w:t>.</w:t>
            </w:r>
            <w:r w:rsidR="00B03951" w:rsidRPr="003162D1">
              <w:rPr>
                <w:b/>
                <w:bCs/>
                <w:color w:val="auto"/>
                <w:sz w:val="32"/>
                <w:szCs w:val="32"/>
              </w:rPr>
              <w:t xml:space="preserve">3 Neath Port Talbot Panthers Mixed Ability Rugby Team </w:t>
            </w:r>
          </w:p>
          <w:p w14:paraId="57889652" w14:textId="65FA5BF3" w:rsidR="00B27977" w:rsidRPr="00B03951" w:rsidRDefault="00B27977" w:rsidP="00283ECB">
            <w:pPr>
              <w:spacing w:line="360" w:lineRule="auto"/>
              <w:jc w:val="both"/>
              <w:rPr>
                <w:rFonts w:ascii="Arial" w:hAnsi="Arial" w:cs="Arial"/>
              </w:rPr>
            </w:pPr>
            <w:r w:rsidRPr="00B03951">
              <w:rPr>
                <w:rFonts w:ascii="Arial" w:hAnsi="Arial" w:cs="Arial"/>
              </w:rPr>
              <w:t>The Neath Port Talbot Panthers are a mixed ability rugby team based in Port Talbot and is an opportunity for all abilities to participate in rugby-based activities, training and games (</w:t>
            </w:r>
            <w:r w:rsidR="00EF7BF8" w:rsidRPr="00B03951">
              <w:rPr>
                <w:rFonts w:ascii="Arial" w:hAnsi="Arial" w:cs="Arial"/>
              </w:rPr>
              <w:t>International Mixed Ability Sports, 2020</w:t>
            </w:r>
            <w:r w:rsidRPr="00B03951">
              <w:rPr>
                <w:rFonts w:ascii="Arial" w:hAnsi="Arial" w:cs="Arial"/>
              </w:rPr>
              <w:t xml:space="preserve">). </w:t>
            </w:r>
            <w:r w:rsidR="00653A26">
              <w:rPr>
                <w:rFonts w:ascii="Arial" w:hAnsi="Arial" w:cs="Arial"/>
              </w:rPr>
              <w:t xml:space="preserve"> (</w:t>
            </w:r>
            <w:r w:rsidR="00653A26" w:rsidRPr="00653A26">
              <w:rPr>
                <w:rFonts w:ascii="Arial" w:hAnsi="Arial" w:cs="Arial"/>
                <w:i/>
                <w:iCs/>
              </w:rPr>
              <w:t>To see the templates used for these questionnaires, please refer to Appendix 4)</w:t>
            </w:r>
          </w:p>
          <w:p w14:paraId="0E29D85F" w14:textId="77777777" w:rsidR="00B27977" w:rsidRPr="00B27977" w:rsidRDefault="00B27977" w:rsidP="00283ECB">
            <w:pPr>
              <w:jc w:val="both"/>
            </w:pPr>
          </w:p>
          <w:p w14:paraId="1774526E" w14:textId="370BDA08" w:rsidR="0097538B" w:rsidRPr="003162D1" w:rsidRDefault="00E73AFB" w:rsidP="00283ECB">
            <w:pPr>
              <w:pStyle w:val="Subtitle"/>
              <w:ind w:left="1440"/>
              <w:jc w:val="both"/>
              <w:rPr>
                <w:b/>
                <w:bCs/>
                <w:color w:val="auto"/>
                <w:sz w:val="28"/>
                <w:szCs w:val="28"/>
              </w:rPr>
            </w:pPr>
            <w:r>
              <w:rPr>
                <w:b/>
                <w:bCs/>
                <w:color w:val="auto"/>
                <w:sz w:val="28"/>
                <w:szCs w:val="28"/>
              </w:rPr>
              <w:t>7</w:t>
            </w:r>
            <w:r w:rsidR="00B27977" w:rsidRPr="003162D1">
              <w:rPr>
                <w:b/>
                <w:bCs/>
                <w:color w:val="auto"/>
                <w:sz w:val="28"/>
                <w:szCs w:val="28"/>
              </w:rPr>
              <w:t xml:space="preserve">.3.1 </w:t>
            </w:r>
            <w:r w:rsidR="00495445" w:rsidRPr="003162D1">
              <w:rPr>
                <w:b/>
                <w:bCs/>
                <w:color w:val="auto"/>
                <w:sz w:val="28"/>
                <w:szCs w:val="28"/>
              </w:rPr>
              <w:t xml:space="preserve">Team Player’s </w:t>
            </w:r>
            <w:r w:rsidR="0097538B" w:rsidRPr="003162D1">
              <w:rPr>
                <w:b/>
                <w:bCs/>
                <w:color w:val="auto"/>
                <w:sz w:val="28"/>
                <w:szCs w:val="28"/>
              </w:rPr>
              <w:t>Questionnaires</w:t>
            </w:r>
          </w:p>
          <w:p w14:paraId="76F8F88D" w14:textId="7404B42E" w:rsidR="0097538B" w:rsidRPr="00B27977" w:rsidRDefault="0097538B" w:rsidP="00283ECB">
            <w:pPr>
              <w:spacing w:line="360" w:lineRule="auto"/>
              <w:jc w:val="both"/>
              <w:rPr>
                <w:rFonts w:ascii="Arial" w:hAnsi="Arial" w:cs="Arial"/>
                <w:sz w:val="22"/>
                <w:szCs w:val="22"/>
              </w:rPr>
            </w:pPr>
            <w:r w:rsidRPr="00EF7BF8">
              <w:rPr>
                <w:rFonts w:ascii="Arial" w:hAnsi="Arial" w:cs="Arial"/>
              </w:rPr>
              <w:t>Questionnaires were</w:t>
            </w:r>
            <w:r w:rsidR="001F2306">
              <w:rPr>
                <w:rFonts w:ascii="Arial" w:hAnsi="Arial" w:cs="Arial"/>
              </w:rPr>
              <w:t xml:space="preserve"> distributed</w:t>
            </w:r>
            <w:r w:rsidRPr="00EF7BF8">
              <w:rPr>
                <w:rFonts w:ascii="Arial" w:hAnsi="Arial" w:cs="Arial"/>
              </w:rPr>
              <w:t xml:space="preserve"> to as many players as possible at the Neath Port Talbot Panther’s training sessions and were </w:t>
            </w:r>
            <w:r w:rsidR="001F2306">
              <w:rPr>
                <w:rFonts w:ascii="Arial" w:hAnsi="Arial" w:cs="Arial"/>
              </w:rPr>
              <w:t>complete</w:t>
            </w:r>
            <w:r w:rsidRPr="00EF7BF8">
              <w:rPr>
                <w:rFonts w:ascii="Arial" w:hAnsi="Arial" w:cs="Arial"/>
              </w:rPr>
              <w:t xml:space="preserve"> before training.</w:t>
            </w:r>
            <w:r w:rsidR="00D812B9" w:rsidRPr="00EF7BF8">
              <w:rPr>
                <w:rFonts w:ascii="Arial" w:hAnsi="Arial" w:cs="Arial"/>
              </w:rPr>
              <w:t xml:space="preserve"> Due to different commitments and excuses for not being at</w:t>
            </w:r>
            <w:r w:rsidR="001F2306">
              <w:rPr>
                <w:rFonts w:ascii="Arial" w:hAnsi="Arial" w:cs="Arial"/>
              </w:rPr>
              <w:t xml:space="preserve"> either of</w:t>
            </w:r>
            <w:r w:rsidR="00D812B9" w:rsidRPr="00EF7BF8">
              <w:rPr>
                <w:rFonts w:ascii="Arial" w:hAnsi="Arial" w:cs="Arial"/>
              </w:rPr>
              <w:t xml:space="preserve"> the 2 training sessions I attended to collect data; only </w:t>
            </w:r>
            <w:r w:rsidR="00915519" w:rsidRPr="00EF7BF8">
              <w:rPr>
                <w:rFonts w:ascii="Arial" w:hAnsi="Arial" w:cs="Arial"/>
              </w:rPr>
              <w:t>11</w:t>
            </w:r>
            <w:r w:rsidR="00D812B9" w:rsidRPr="00EF7BF8">
              <w:rPr>
                <w:rFonts w:ascii="Arial" w:hAnsi="Arial" w:cs="Arial"/>
              </w:rPr>
              <w:t xml:space="preserve"> questionnaires were completed and have been analysed below.</w:t>
            </w:r>
          </w:p>
          <w:p w14:paraId="1A2AED06" w14:textId="0DA5DFD4" w:rsidR="00F90E95" w:rsidRDefault="00F90E95" w:rsidP="00283ECB">
            <w:pPr>
              <w:spacing w:line="360" w:lineRule="auto"/>
              <w:jc w:val="both"/>
              <w:rPr>
                <w:rFonts w:ascii="Arial" w:hAnsi="Arial" w:cs="Arial"/>
                <w:sz w:val="22"/>
                <w:szCs w:val="22"/>
              </w:rPr>
            </w:pPr>
          </w:p>
          <w:p w14:paraId="2F887400" w14:textId="77777777" w:rsidR="0041549C" w:rsidRPr="00B27977" w:rsidRDefault="0041549C" w:rsidP="00283ECB">
            <w:pPr>
              <w:spacing w:line="360" w:lineRule="auto"/>
              <w:jc w:val="both"/>
              <w:rPr>
                <w:rFonts w:ascii="Arial" w:hAnsi="Arial" w:cs="Arial"/>
                <w:sz w:val="22"/>
                <w:szCs w:val="22"/>
              </w:rPr>
            </w:pPr>
          </w:p>
          <w:p w14:paraId="44F7A992" w14:textId="071D8EDE" w:rsidR="00F90E95" w:rsidRPr="00495445" w:rsidRDefault="00F90E95" w:rsidP="00283ECB">
            <w:pPr>
              <w:spacing w:line="360" w:lineRule="auto"/>
              <w:jc w:val="both"/>
              <w:rPr>
                <w:rFonts w:ascii="Arial" w:hAnsi="Arial" w:cs="Arial"/>
                <w:b/>
                <w:bCs/>
                <w:u w:val="single"/>
              </w:rPr>
            </w:pPr>
            <w:r w:rsidRPr="00495445">
              <w:rPr>
                <w:rFonts w:ascii="Arial" w:hAnsi="Arial" w:cs="Arial"/>
                <w:b/>
                <w:bCs/>
                <w:u w:val="single"/>
              </w:rPr>
              <w:t>Question 1</w:t>
            </w:r>
          </w:p>
          <w:p w14:paraId="13FE9EC3" w14:textId="706335D5" w:rsidR="00F90E95" w:rsidRDefault="00B27977" w:rsidP="00283ECB">
            <w:pPr>
              <w:spacing w:line="360" w:lineRule="auto"/>
              <w:jc w:val="both"/>
              <w:rPr>
                <w:rFonts w:ascii="Arial" w:hAnsi="Arial" w:cs="Arial"/>
              </w:rPr>
            </w:pPr>
            <w:r w:rsidRPr="00495445">
              <w:rPr>
                <w:rFonts w:ascii="Arial" w:hAnsi="Arial" w:cs="Arial"/>
              </w:rPr>
              <w:t>Finding out the ages of the participants will help me see if different ages create different barriers</w:t>
            </w:r>
            <w:r w:rsidR="00D812B9" w:rsidRPr="00495445">
              <w:rPr>
                <w:rFonts w:ascii="Arial" w:hAnsi="Arial" w:cs="Arial"/>
              </w:rPr>
              <w:t xml:space="preserve"> for someone with a disability and if it does affect it then I can compare these to the children’s reasonings for not doing more. The graph in </w:t>
            </w:r>
            <w:r w:rsidR="00EF7BF8">
              <w:rPr>
                <w:rFonts w:ascii="Arial" w:hAnsi="Arial" w:cs="Arial"/>
                <w:i/>
                <w:iCs/>
              </w:rPr>
              <w:t>Figure 3.1</w:t>
            </w:r>
            <w:r w:rsidR="00D812B9" w:rsidRPr="00495445">
              <w:rPr>
                <w:rFonts w:ascii="Arial" w:hAnsi="Arial" w:cs="Arial"/>
              </w:rPr>
              <w:t xml:space="preserve"> shows the different age categories of the p</w:t>
            </w:r>
            <w:r w:rsidR="001F2306">
              <w:rPr>
                <w:rFonts w:ascii="Arial" w:hAnsi="Arial" w:cs="Arial"/>
              </w:rPr>
              <w:t>layers</w:t>
            </w:r>
            <w:r w:rsidR="00D812B9" w:rsidRPr="00495445">
              <w:rPr>
                <w:rFonts w:ascii="Arial" w:hAnsi="Arial" w:cs="Arial"/>
              </w:rPr>
              <w:t xml:space="preserve"> which participate at the Port Talbot Panthers.</w:t>
            </w:r>
          </w:p>
          <w:p w14:paraId="7992BE92" w14:textId="77777777" w:rsidR="0041549C" w:rsidRDefault="0041549C" w:rsidP="00F90E95">
            <w:pPr>
              <w:spacing w:line="360" w:lineRule="auto"/>
              <w:rPr>
                <w:rFonts w:ascii="Arial" w:hAnsi="Arial" w:cs="Arial"/>
              </w:rPr>
            </w:pPr>
          </w:p>
          <w:p w14:paraId="3B8BD6F4" w14:textId="7EC21299" w:rsidR="00CF10AD" w:rsidRDefault="00CF10AD" w:rsidP="00F90E95">
            <w:pPr>
              <w:spacing w:line="360" w:lineRule="auto"/>
              <w:rPr>
                <w:rFonts w:ascii="Arial" w:hAnsi="Arial" w:cs="Arial"/>
              </w:rPr>
            </w:pPr>
          </w:p>
          <w:p w14:paraId="76506E1E" w14:textId="61F29902" w:rsidR="00CF10AD" w:rsidRPr="00495445" w:rsidRDefault="00CF10AD" w:rsidP="00CF10AD">
            <w:pPr>
              <w:spacing w:line="360" w:lineRule="auto"/>
              <w:jc w:val="center"/>
              <w:rPr>
                <w:rFonts w:ascii="Arial" w:hAnsi="Arial" w:cs="Arial"/>
              </w:rPr>
            </w:pPr>
            <w:r>
              <w:rPr>
                <w:noProof/>
              </w:rPr>
              <w:drawing>
                <wp:inline distT="0" distB="0" distL="0" distR="0" wp14:anchorId="32E4DC3D" wp14:editId="4C3287CB">
                  <wp:extent cx="3780430" cy="2229713"/>
                  <wp:effectExtent l="0" t="0" r="10795" b="18415"/>
                  <wp:docPr id="26" name="Chart 26">
                    <a:extLst xmlns:a="http://schemas.openxmlformats.org/drawingml/2006/main">
                      <a:ext uri="{FF2B5EF4-FFF2-40B4-BE49-F238E27FC236}">
                        <a16:creationId xmlns:a16="http://schemas.microsoft.com/office/drawing/2014/main" id="{D079C9B2-4C06-4535-BDC5-877C044446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1559A824" w14:textId="45EBAC28" w:rsidR="00915519" w:rsidRPr="00CF10AD" w:rsidRDefault="00CF10AD" w:rsidP="00CF10AD">
            <w:pPr>
              <w:spacing w:line="360" w:lineRule="auto"/>
              <w:jc w:val="center"/>
              <w:rPr>
                <w:rFonts w:ascii="Arial" w:hAnsi="Arial" w:cs="Arial"/>
                <w:i/>
                <w:iCs/>
                <w:sz w:val="22"/>
                <w:szCs w:val="22"/>
              </w:rPr>
            </w:pPr>
            <w:r>
              <w:rPr>
                <w:rFonts w:ascii="Arial" w:hAnsi="Arial" w:cs="Arial"/>
                <w:i/>
                <w:iCs/>
                <w:sz w:val="22"/>
                <w:szCs w:val="22"/>
              </w:rPr>
              <w:t>Figure 3.1 – A Bar Chart to show the ages of the participants at NPT Panthers.</w:t>
            </w:r>
          </w:p>
          <w:p w14:paraId="0EAA4132" w14:textId="20D6EF61" w:rsidR="00CF10AD" w:rsidRDefault="00CF10AD" w:rsidP="00F90E95">
            <w:pPr>
              <w:spacing w:line="360" w:lineRule="auto"/>
              <w:rPr>
                <w:rFonts w:ascii="Arial" w:hAnsi="Arial" w:cs="Arial"/>
                <w:sz w:val="22"/>
                <w:szCs w:val="22"/>
              </w:rPr>
            </w:pPr>
          </w:p>
          <w:p w14:paraId="70AA2BBC" w14:textId="4B5CC0C9" w:rsidR="0041549C" w:rsidRDefault="0041549C" w:rsidP="00F90E95">
            <w:pPr>
              <w:spacing w:line="360" w:lineRule="auto"/>
              <w:rPr>
                <w:rFonts w:ascii="Arial" w:hAnsi="Arial" w:cs="Arial"/>
                <w:sz w:val="22"/>
                <w:szCs w:val="22"/>
              </w:rPr>
            </w:pPr>
          </w:p>
          <w:p w14:paraId="405CB1AA" w14:textId="3F18AE02" w:rsidR="0041549C" w:rsidRDefault="0041549C" w:rsidP="00F90E95">
            <w:pPr>
              <w:spacing w:line="360" w:lineRule="auto"/>
              <w:rPr>
                <w:rFonts w:ascii="Arial" w:hAnsi="Arial" w:cs="Arial"/>
                <w:sz w:val="22"/>
                <w:szCs w:val="22"/>
              </w:rPr>
            </w:pPr>
          </w:p>
          <w:p w14:paraId="197D9CD5" w14:textId="1AE431CC" w:rsidR="00F90E95" w:rsidRDefault="00F90E95" w:rsidP="00F90E95">
            <w:pPr>
              <w:spacing w:line="360" w:lineRule="auto"/>
              <w:rPr>
                <w:rFonts w:ascii="Arial" w:hAnsi="Arial" w:cs="Arial"/>
                <w:b/>
                <w:bCs/>
                <w:u w:val="single"/>
              </w:rPr>
            </w:pPr>
            <w:r w:rsidRPr="00CF10AD">
              <w:rPr>
                <w:rFonts w:ascii="Arial" w:hAnsi="Arial" w:cs="Arial"/>
                <w:b/>
                <w:bCs/>
                <w:u w:val="single"/>
              </w:rPr>
              <w:lastRenderedPageBreak/>
              <w:t>Question 2</w:t>
            </w:r>
          </w:p>
          <w:p w14:paraId="3F5731FB" w14:textId="17CB3545" w:rsidR="00CF10AD" w:rsidRDefault="00CF10AD" w:rsidP="00283ECB">
            <w:pPr>
              <w:spacing w:line="360" w:lineRule="auto"/>
              <w:jc w:val="both"/>
              <w:rPr>
                <w:rFonts w:ascii="Arial" w:hAnsi="Arial" w:cs="Arial"/>
              </w:rPr>
            </w:pPr>
            <w:r>
              <w:rPr>
                <w:rFonts w:ascii="Arial" w:hAnsi="Arial" w:cs="Arial"/>
                <w:i/>
                <w:iCs/>
              </w:rPr>
              <w:t xml:space="preserve">Figure 3.2 </w:t>
            </w:r>
            <w:r>
              <w:rPr>
                <w:rFonts w:ascii="Arial" w:hAnsi="Arial" w:cs="Arial"/>
              </w:rPr>
              <w:t>shows the genders of the participants, again, only showing minimal female participation in the mixed ability rugby set up.</w:t>
            </w:r>
          </w:p>
          <w:p w14:paraId="69C75FEC" w14:textId="20B7C1FE" w:rsidR="00CF10AD" w:rsidRDefault="00CF10AD" w:rsidP="00F90E95">
            <w:pPr>
              <w:spacing w:line="360" w:lineRule="auto"/>
              <w:rPr>
                <w:rFonts w:ascii="Arial" w:hAnsi="Arial" w:cs="Arial"/>
              </w:rPr>
            </w:pPr>
          </w:p>
          <w:p w14:paraId="4499FE45" w14:textId="7FFB8FF2" w:rsidR="00CF10AD" w:rsidRPr="0092649B" w:rsidRDefault="00CF10AD" w:rsidP="00CF10AD">
            <w:pPr>
              <w:spacing w:line="360" w:lineRule="auto"/>
              <w:jc w:val="center"/>
              <w:rPr>
                <w:rFonts w:ascii="Arial" w:hAnsi="Arial" w:cs="Arial"/>
                <w:color w:val="FFFFFF" w:themeColor="background1"/>
              </w:rPr>
            </w:pPr>
            <w:r w:rsidRPr="0092649B">
              <w:rPr>
                <w:noProof/>
                <w:color w:val="FFFFFF" w:themeColor="background1"/>
              </w:rPr>
              <w:drawing>
                <wp:inline distT="0" distB="0" distL="0" distR="0" wp14:anchorId="70CE44E7" wp14:editId="70F3C1F9">
                  <wp:extent cx="3086100" cy="1809750"/>
                  <wp:effectExtent l="0" t="0" r="0" b="0"/>
                  <wp:docPr id="27" name="Chart 27">
                    <a:extLst xmlns:a="http://schemas.openxmlformats.org/drawingml/2006/main">
                      <a:ext uri="{FF2B5EF4-FFF2-40B4-BE49-F238E27FC236}">
                        <a16:creationId xmlns:a16="http://schemas.microsoft.com/office/drawing/2014/main" id="{A1DBF4AC-4321-478A-8028-E87A8DFACF4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7532BC8B" w14:textId="2B941156" w:rsidR="00CF10AD" w:rsidRDefault="00CF10AD" w:rsidP="00CF10AD">
            <w:pPr>
              <w:spacing w:line="360" w:lineRule="auto"/>
              <w:jc w:val="center"/>
              <w:rPr>
                <w:rFonts w:ascii="Arial" w:hAnsi="Arial" w:cs="Arial"/>
                <w:i/>
                <w:iCs/>
                <w:sz w:val="22"/>
                <w:szCs w:val="22"/>
              </w:rPr>
            </w:pPr>
            <w:r>
              <w:rPr>
                <w:rFonts w:ascii="Arial" w:hAnsi="Arial" w:cs="Arial"/>
                <w:i/>
                <w:iCs/>
                <w:sz w:val="22"/>
                <w:szCs w:val="22"/>
              </w:rPr>
              <w:t>Figure 3.2 – A Pie Chart to show the differentiation between male and female participants.</w:t>
            </w:r>
          </w:p>
          <w:p w14:paraId="6A69E821" w14:textId="77777777" w:rsidR="00E71F91" w:rsidRDefault="00E71F91" w:rsidP="00CF10AD">
            <w:pPr>
              <w:spacing w:line="360" w:lineRule="auto"/>
              <w:jc w:val="center"/>
              <w:rPr>
                <w:rFonts w:ascii="Arial" w:hAnsi="Arial" w:cs="Arial"/>
                <w:i/>
                <w:iCs/>
                <w:sz w:val="22"/>
                <w:szCs w:val="22"/>
              </w:rPr>
            </w:pPr>
          </w:p>
          <w:p w14:paraId="519C41C7" w14:textId="77777777" w:rsidR="00CF10AD" w:rsidRPr="00CF10AD" w:rsidRDefault="00CF10AD" w:rsidP="00F90E95">
            <w:pPr>
              <w:spacing w:line="360" w:lineRule="auto"/>
              <w:rPr>
                <w:rFonts w:ascii="Arial" w:hAnsi="Arial" w:cs="Arial"/>
              </w:rPr>
            </w:pPr>
          </w:p>
          <w:p w14:paraId="4031E7BF" w14:textId="4293BF8E" w:rsidR="00F90E95" w:rsidRDefault="00F90E95" w:rsidP="00F90E95">
            <w:pPr>
              <w:spacing w:line="360" w:lineRule="auto"/>
              <w:rPr>
                <w:rFonts w:ascii="Arial" w:hAnsi="Arial" w:cs="Arial"/>
                <w:b/>
                <w:bCs/>
                <w:u w:val="single"/>
              </w:rPr>
            </w:pPr>
            <w:r w:rsidRPr="00CF10AD">
              <w:rPr>
                <w:rFonts w:ascii="Arial" w:hAnsi="Arial" w:cs="Arial"/>
                <w:b/>
                <w:bCs/>
                <w:u w:val="single"/>
              </w:rPr>
              <w:t>Question 3</w:t>
            </w:r>
          </w:p>
          <w:p w14:paraId="39287165" w14:textId="7158C4A9" w:rsidR="00CF10AD" w:rsidRDefault="00CF10AD" w:rsidP="00283ECB">
            <w:pPr>
              <w:spacing w:line="360" w:lineRule="auto"/>
              <w:jc w:val="both"/>
              <w:rPr>
                <w:rFonts w:ascii="Arial" w:hAnsi="Arial" w:cs="Arial"/>
              </w:rPr>
            </w:pPr>
            <w:r>
              <w:rPr>
                <w:rFonts w:ascii="Arial" w:hAnsi="Arial" w:cs="Arial"/>
                <w:i/>
                <w:iCs/>
              </w:rPr>
              <w:t xml:space="preserve">Figure 3.3 </w:t>
            </w:r>
            <w:r>
              <w:rPr>
                <w:rFonts w:ascii="Arial" w:hAnsi="Arial" w:cs="Arial"/>
              </w:rPr>
              <w:t>shows that all the participants featured a confidence boost from participating at the Panthers.</w:t>
            </w:r>
          </w:p>
          <w:p w14:paraId="757D87BE" w14:textId="77777777" w:rsidR="007C4B43" w:rsidRDefault="007C4B43" w:rsidP="00F90E95">
            <w:pPr>
              <w:spacing w:line="360" w:lineRule="auto"/>
              <w:rPr>
                <w:rFonts w:ascii="Arial" w:hAnsi="Arial" w:cs="Arial"/>
              </w:rPr>
            </w:pPr>
          </w:p>
          <w:p w14:paraId="70531734" w14:textId="3EAE10D0" w:rsidR="00E71F91" w:rsidRPr="00CF10AD" w:rsidRDefault="0041549C" w:rsidP="00E71F91">
            <w:pPr>
              <w:spacing w:line="360" w:lineRule="auto"/>
              <w:jc w:val="center"/>
              <w:rPr>
                <w:rFonts w:ascii="Arial" w:hAnsi="Arial" w:cs="Arial"/>
              </w:rPr>
            </w:pPr>
            <w:r>
              <w:rPr>
                <w:noProof/>
              </w:rPr>
              <w:drawing>
                <wp:inline distT="0" distB="0" distL="0" distR="0" wp14:anchorId="065C5C6B" wp14:editId="115E47B2">
                  <wp:extent cx="3257550" cy="2095500"/>
                  <wp:effectExtent l="0" t="0" r="0" b="0"/>
                  <wp:docPr id="29" name="Chart 29">
                    <a:extLst xmlns:a="http://schemas.openxmlformats.org/drawingml/2006/main">
                      <a:ext uri="{FF2B5EF4-FFF2-40B4-BE49-F238E27FC236}">
                        <a16:creationId xmlns:a16="http://schemas.microsoft.com/office/drawing/2014/main" id="{3EB6AA4B-5E16-4769-89B3-F0804D1F9AF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22EE5D0A" w14:textId="19319549" w:rsidR="001F6115" w:rsidRDefault="0041549C" w:rsidP="0041549C">
            <w:pPr>
              <w:jc w:val="center"/>
              <w:rPr>
                <w:rFonts w:ascii="Arial" w:hAnsi="Arial" w:cs="Arial"/>
                <w:i/>
                <w:iCs/>
                <w:sz w:val="22"/>
                <w:szCs w:val="22"/>
              </w:rPr>
            </w:pPr>
            <w:r>
              <w:rPr>
                <w:rFonts w:ascii="Arial" w:hAnsi="Arial" w:cs="Arial"/>
                <w:i/>
                <w:iCs/>
                <w:sz w:val="22"/>
                <w:szCs w:val="22"/>
              </w:rPr>
              <w:t>Figure</w:t>
            </w:r>
            <w:r w:rsidR="00721952">
              <w:rPr>
                <w:rFonts w:ascii="Arial" w:hAnsi="Arial" w:cs="Arial"/>
                <w:i/>
                <w:iCs/>
                <w:sz w:val="22"/>
                <w:szCs w:val="22"/>
              </w:rPr>
              <w:t xml:space="preserve"> </w:t>
            </w:r>
            <w:r>
              <w:rPr>
                <w:rFonts w:ascii="Arial" w:hAnsi="Arial" w:cs="Arial"/>
                <w:i/>
                <w:iCs/>
                <w:sz w:val="22"/>
                <w:szCs w:val="22"/>
              </w:rPr>
              <w:t>3.3 – A Pie Chart to show if there has been any confidence boost for any of the participants since joining the club.</w:t>
            </w:r>
          </w:p>
          <w:p w14:paraId="6D46CA78" w14:textId="6BCD8A11" w:rsidR="0041549C" w:rsidRDefault="0041549C" w:rsidP="0041549C">
            <w:pPr>
              <w:jc w:val="center"/>
              <w:rPr>
                <w:rFonts w:ascii="Arial" w:hAnsi="Arial" w:cs="Arial"/>
                <w:i/>
                <w:iCs/>
                <w:sz w:val="22"/>
                <w:szCs w:val="22"/>
              </w:rPr>
            </w:pPr>
          </w:p>
          <w:p w14:paraId="4736ACBB" w14:textId="178D53D5" w:rsidR="007C4B43" w:rsidRDefault="007C4B43" w:rsidP="0041549C">
            <w:pPr>
              <w:jc w:val="center"/>
              <w:rPr>
                <w:rFonts w:ascii="Arial" w:hAnsi="Arial" w:cs="Arial"/>
                <w:i/>
                <w:iCs/>
                <w:sz w:val="22"/>
                <w:szCs w:val="22"/>
              </w:rPr>
            </w:pPr>
          </w:p>
          <w:p w14:paraId="23D5DA50" w14:textId="5E24F0EC" w:rsidR="007C4B43" w:rsidRDefault="007C4B43" w:rsidP="0041549C">
            <w:pPr>
              <w:jc w:val="center"/>
              <w:rPr>
                <w:rFonts w:ascii="Arial" w:hAnsi="Arial" w:cs="Arial"/>
                <w:i/>
                <w:iCs/>
                <w:sz w:val="22"/>
                <w:szCs w:val="22"/>
              </w:rPr>
            </w:pPr>
          </w:p>
          <w:p w14:paraId="6C5D34CC" w14:textId="4EBF6561" w:rsidR="007C4B43" w:rsidRDefault="007C4B43" w:rsidP="0092649B">
            <w:pPr>
              <w:rPr>
                <w:rFonts w:ascii="Arial" w:hAnsi="Arial" w:cs="Arial"/>
                <w:i/>
                <w:iCs/>
                <w:sz w:val="22"/>
                <w:szCs w:val="22"/>
              </w:rPr>
            </w:pPr>
          </w:p>
          <w:p w14:paraId="1FA10A0A" w14:textId="000AE645" w:rsidR="007C4B43" w:rsidRDefault="007C4B43" w:rsidP="0041549C">
            <w:pPr>
              <w:jc w:val="center"/>
              <w:rPr>
                <w:rFonts w:ascii="Arial" w:hAnsi="Arial" w:cs="Arial"/>
                <w:i/>
                <w:iCs/>
                <w:sz w:val="22"/>
                <w:szCs w:val="22"/>
              </w:rPr>
            </w:pPr>
          </w:p>
          <w:p w14:paraId="3D30A73B" w14:textId="0E8C44D3" w:rsidR="007C4B43" w:rsidRDefault="007C4B43" w:rsidP="0041549C">
            <w:pPr>
              <w:jc w:val="center"/>
              <w:rPr>
                <w:rFonts w:ascii="Arial" w:hAnsi="Arial" w:cs="Arial"/>
                <w:i/>
                <w:iCs/>
                <w:sz w:val="22"/>
                <w:szCs w:val="22"/>
              </w:rPr>
            </w:pPr>
          </w:p>
          <w:p w14:paraId="36391138" w14:textId="46565E85" w:rsidR="007C4B43" w:rsidRDefault="007C4B43" w:rsidP="0041549C">
            <w:pPr>
              <w:jc w:val="center"/>
              <w:rPr>
                <w:rFonts w:ascii="Arial" w:hAnsi="Arial" w:cs="Arial"/>
                <w:i/>
                <w:iCs/>
                <w:sz w:val="22"/>
                <w:szCs w:val="22"/>
              </w:rPr>
            </w:pPr>
          </w:p>
          <w:p w14:paraId="7A74F199" w14:textId="73658040" w:rsidR="007C4B43" w:rsidRDefault="007C4B43" w:rsidP="0041549C">
            <w:pPr>
              <w:jc w:val="center"/>
              <w:rPr>
                <w:rFonts w:ascii="Arial" w:hAnsi="Arial" w:cs="Arial"/>
                <w:i/>
                <w:iCs/>
                <w:sz w:val="22"/>
                <w:szCs w:val="22"/>
              </w:rPr>
            </w:pPr>
          </w:p>
          <w:p w14:paraId="17F61941" w14:textId="57338BC8" w:rsidR="007C4B43" w:rsidRDefault="007C4B43" w:rsidP="0041549C">
            <w:pPr>
              <w:jc w:val="center"/>
              <w:rPr>
                <w:rFonts w:ascii="Arial" w:hAnsi="Arial" w:cs="Arial"/>
                <w:i/>
                <w:iCs/>
                <w:sz w:val="22"/>
                <w:szCs w:val="22"/>
              </w:rPr>
            </w:pPr>
          </w:p>
          <w:p w14:paraId="78381133" w14:textId="49B2B02C" w:rsidR="0041549C" w:rsidRPr="00962990" w:rsidRDefault="0041549C" w:rsidP="00283ECB">
            <w:pPr>
              <w:spacing w:line="360" w:lineRule="auto"/>
              <w:jc w:val="both"/>
              <w:rPr>
                <w:rFonts w:ascii="Arial" w:hAnsi="Arial" w:cs="Arial"/>
                <w:b/>
                <w:bCs/>
                <w:u w:val="single"/>
              </w:rPr>
            </w:pPr>
            <w:r w:rsidRPr="00962990">
              <w:rPr>
                <w:rFonts w:ascii="Arial" w:hAnsi="Arial" w:cs="Arial"/>
                <w:b/>
                <w:bCs/>
                <w:u w:val="single"/>
              </w:rPr>
              <w:lastRenderedPageBreak/>
              <w:t>Question 3 (a)</w:t>
            </w:r>
          </w:p>
          <w:p w14:paraId="671D6B1D" w14:textId="3175DA36" w:rsidR="0041549C" w:rsidRDefault="0041549C" w:rsidP="00283ECB">
            <w:pPr>
              <w:spacing w:line="360" w:lineRule="auto"/>
              <w:jc w:val="both"/>
              <w:rPr>
                <w:rFonts w:ascii="Arial" w:hAnsi="Arial" w:cs="Arial"/>
              </w:rPr>
            </w:pPr>
            <w:r>
              <w:rPr>
                <w:rFonts w:ascii="Arial" w:hAnsi="Arial" w:cs="Arial"/>
                <w:i/>
                <w:iCs/>
              </w:rPr>
              <w:t xml:space="preserve">Figure 3.4 </w:t>
            </w:r>
            <w:r>
              <w:rPr>
                <w:rFonts w:ascii="Arial" w:hAnsi="Arial" w:cs="Arial"/>
              </w:rPr>
              <w:t>is a graph that helps to demonstrate as to why or how the participants have improved their confidence and what the club has done to help them achieve that boost.</w:t>
            </w:r>
          </w:p>
          <w:p w14:paraId="114123AF" w14:textId="0B02B0CB" w:rsidR="0041549C" w:rsidRDefault="0041549C" w:rsidP="0041549C">
            <w:pPr>
              <w:rPr>
                <w:rFonts w:ascii="Arial" w:hAnsi="Arial" w:cs="Arial"/>
              </w:rPr>
            </w:pPr>
          </w:p>
          <w:p w14:paraId="0145026A" w14:textId="2F85B689" w:rsidR="0041549C" w:rsidRDefault="0041549C" w:rsidP="0041549C">
            <w:pPr>
              <w:rPr>
                <w:rFonts w:ascii="Arial" w:hAnsi="Arial" w:cs="Arial"/>
              </w:rPr>
            </w:pPr>
          </w:p>
          <w:p w14:paraId="37B86349" w14:textId="0DC8AC5B" w:rsidR="00962990" w:rsidRDefault="00962990" w:rsidP="00962990">
            <w:pPr>
              <w:jc w:val="center"/>
              <w:rPr>
                <w:rFonts w:ascii="Arial" w:hAnsi="Arial" w:cs="Arial"/>
              </w:rPr>
            </w:pPr>
            <w:r>
              <w:rPr>
                <w:noProof/>
              </w:rPr>
              <w:drawing>
                <wp:inline distT="0" distB="0" distL="0" distR="0" wp14:anchorId="2E030669" wp14:editId="131CD76B">
                  <wp:extent cx="4048125" cy="2276475"/>
                  <wp:effectExtent l="0" t="0" r="9525" b="9525"/>
                  <wp:docPr id="208" name="Chart 208">
                    <a:extLst xmlns:a="http://schemas.openxmlformats.org/drawingml/2006/main">
                      <a:ext uri="{FF2B5EF4-FFF2-40B4-BE49-F238E27FC236}">
                        <a16:creationId xmlns:a16="http://schemas.microsoft.com/office/drawing/2014/main" id="{D79F4324-7023-4180-A202-8CACB91CD7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6688DD06" w14:textId="77777777" w:rsidR="00E71F91" w:rsidRPr="0041549C" w:rsidRDefault="00E71F91" w:rsidP="00962990">
            <w:pPr>
              <w:jc w:val="center"/>
              <w:rPr>
                <w:rFonts w:ascii="Arial" w:hAnsi="Arial" w:cs="Arial"/>
              </w:rPr>
            </w:pPr>
          </w:p>
          <w:p w14:paraId="3EDA98F3" w14:textId="0975D7D0" w:rsidR="0041549C" w:rsidRDefault="00962990" w:rsidP="0041549C">
            <w:pPr>
              <w:jc w:val="center"/>
              <w:rPr>
                <w:rFonts w:ascii="Arial" w:hAnsi="Arial" w:cs="Arial"/>
                <w:i/>
                <w:iCs/>
                <w:sz w:val="22"/>
                <w:szCs w:val="22"/>
              </w:rPr>
            </w:pPr>
            <w:r>
              <w:rPr>
                <w:rFonts w:ascii="Arial" w:hAnsi="Arial" w:cs="Arial"/>
                <w:i/>
                <w:iCs/>
                <w:sz w:val="22"/>
                <w:szCs w:val="22"/>
              </w:rPr>
              <w:t>Figure 3.4 – A Bar Graph to show how the club has improved the confidence of the participants.</w:t>
            </w:r>
          </w:p>
          <w:p w14:paraId="08E4F0AD" w14:textId="0A7E57FE" w:rsidR="00962990" w:rsidRDefault="00962990" w:rsidP="0041549C">
            <w:pPr>
              <w:jc w:val="center"/>
              <w:rPr>
                <w:rFonts w:ascii="Arial" w:hAnsi="Arial" w:cs="Arial"/>
                <w:i/>
                <w:iCs/>
                <w:sz w:val="22"/>
                <w:szCs w:val="22"/>
              </w:rPr>
            </w:pPr>
          </w:p>
          <w:p w14:paraId="2C025A8E" w14:textId="2C7D94A4" w:rsidR="007C4B43" w:rsidRDefault="007C4B43" w:rsidP="0041549C">
            <w:pPr>
              <w:jc w:val="center"/>
              <w:rPr>
                <w:rFonts w:ascii="Arial" w:hAnsi="Arial" w:cs="Arial"/>
                <w:i/>
                <w:iCs/>
                <w:sz w:val="22"/>
                <w:szCs w:val="22"/>
              </w:rPr>
            </w:pPr>
          </w:p>
          <w:p w14:paraId="68BC2A5F" w14:textId="77777777" w:rsidR="00E71F91" w:rsidRDefault="00E71F91" w:rsidP="0041549C">
            <w:pPr>
              <w:jc w:val="center"/>
              <w:rPr>
                <w:rFonts w:ascii="Arial" w:hAnsi="Arial" w:cs="Arial"/>
                <w:i/>
                <w:iCs/>
                <w:sz w:val="22"/>
                <w:szCs w:val="22"/>
              </w:rPr>
            </w:pPr>
          </w:p>
          <w:p w14:paraId="454A8C64" w14:textId="57F8C473" w:rsidR="00962990" w:rsidRDefault="00962990" w:rsidP="0041549C">
            <w:pPr>
              <w:jc w:val="center"/>
              <w:rPr>
                <w:rFonts w:ascii="Arial" w:hAnsi="Arial" w:cs="Arial"/>
                <w:i/>
                <w:iCs/>
                <w:sz w:val="22"/>
                <w:szCs w:val="22"/>
              </w:rPr>
            </w:pPr>
          </w:p>
          <w:p w14:paraId="7D954DBC" w14:textId="749AEB88" w:rsidR="00962990" w:rsidRPr="00B576E6" w:rsidRDefault="00962990" w:rsidP="007C4B43">
            <w:pPr>
              <w:spacing w:line="360" w:lineRule="auto"/>
              <w:rPr>
                <w:rFonts w:ascii="Arial" w:hAnsi="Arial" w:cs="Arial"/>
                <w:b/>
                <w:bCs/>
                <w:u w:val="single"/>
              </w:rPr>
            </w:pPr>
            <w:r w:rsidRPr="00B576E6">
              <w:rPr>
                <w:rFonts w:ascii="Arial" w:hAnsi="Arial" w:cs="Arial"/>
                <w:b/>
                <w:bCs/>
                <w:u w:val="single"/>
              </w:rPr>
              <w:t>Question 4</w:t>
            </w:r>
          </w:p>
          <w:p w14:paraId="1A9969D9" w14:textId="595A9656" w:rsidR="007C4B43" w:rsidRDefault="00962990" w:rsidP="00283ECB">
            <w:pPr>
              <w:spacing w:line="360" w:lineRule="auto"/>
              <w:jc w:val="both"/>
              <w:rPr>
                <w:rFonts w:ascii="Arial" w:hAnsi="Arial" w:cs="Arial"/>
              </w:rPr>
            </w:pPr>
            <w:r>
              <w:rPr>
                <w:rFonts w:ascii="Arial" w:hAnsi="Arial" w:cs="Arial"/>
                <w:i/>
                <w:iCs/>
              </w:rPr>
              <w:t xml:space="preserve">Figure 3.5 </w:t>
            </w:r>
            <w:r>
              <w:rPr>
                <w:rFonts w:ascii="Arial" w:hAnsi="Arial" w:cs="Arial"/>
              </w:rPr>
              <w:t xml:space="preserve">shows if the participants know of any other clubs in the area. Of which only 1 does not know of any other clubs, which is good because it means that over 90% of them </w:t>
            </w:r>
            <w:r w:rsidR="0092649B">
              <w:rPr>
                <w:rFonts w:ascii="Arial" w:hAnsi="Arial" w:cs="Arial"/>
              </w:rPr>
              <w:t>are aware of other clubs in the area</w:t>
            </w:r>
            <w:r>
              <w:rPr>
                <w:rFonts w:ascii="Arial" w:hAnsi="Arial" w:cs="Arial"/>
              </w:rPr>
              <w:t>.</w:t>
            </w:r>
          </w:p>
          <w:p w14:paraId="711491BC" w14:textId="2818C9D0" w:rsidR="007C4B43" w:rsidRDefault="007C4B43" w:rsidP="00C970B9">
            <w:pPr>
              <w:rPr>
                <w:rFonts w:ascii="Arial" w:hAnsi="Arial" w:cs="Arial"/>
              </w:rPr>
            </w:pPr>
          </w:p>
          <w:p w14:paraId="55CE6E9F" w14:textId="4813B94B" w:rsidR="00E71F91" w:rsidRDefault="00C970B9" w:rsidP="007C4B43">
            <w:pPr>
              <w:jc w:val="center"/>
              <w:rPr>
                <w:rFonts w:ascii="Arial" w:hAnsi="Arial" w:cs="Arial"/>
              </w:rPr>
            </w:pPr>
            <w:r>
              <w:rPr>
                <w:noProof/>
              </w:rPr>
              <w:drawing>
                <wp:inline distT="0" distB="0" distL="0" distR="0" wp14:anchorId="6EDCC44D" wp14:editId="68F123A5">
                  <wp:extent cx="3228975" cy="1843088"/>
                  <wp:effectExtent l="0" t="0" r="9525" b="5080"/>
                  <wp:docPr id="253" name="Chart 253">
                    <a:extLst xmlns:a="http://schemas.openxmlformats.org/drawingml/2006/main">
                      <a:ext uri="{FF2B5EF4-FFF2-40B4-BE49-F238E27FC236}">
                        <a16:creationId xmlns:a16="http://schemas.microsoft.com/office/drawing/2014/main" id="{20621C46-BDE8-448A-B157-13B703CCA85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37B83F20" w14:textId="77777777" w:rsidR="00C970B9" w:rsidRDefault="00C970B9" w:rsidP="007C4B43">
            <w:pPr>
              <w:jc w:val="center"/>
              <w:rPr>
                <w:rFonts w:ascii="Arial" w:hAnsi="Arial" w:cs="Arial"/>
              </w:rPr>
            </w:pPr>
          </w:p>
          <w:p w14:paraId="29D7C5CA" w14:textId="655F15C7" w:rsidR="00962990" w:rsidRPr="007C4B43" w:rsidRDefault="00962990" w:rsidP="007C4B43">
            <w:pPr>
              <w:spacing w:line="360" w:lineRule="auto"/>
              <w:jc w:val="center"/>
              <w:rPr>
                <w:rFonts w:ascii="Arial" w:hAnsi="Arial" w:cs="Arial"/>
                <w:i/>
                <w:iCs/>
                <w:sz w:val="22"/>
                <w:szCs w:val="22"/>
              </w:rPr>
            </w:pPr>
            <w:r w:rsidRPr="007C4B43">
              <w:rPr>
                <w:rFonts w:ascii="Arial" w:hAnsi="Arial" w:cs="Arial"/>
                <w:i/>
                <w:iCs/>
                <w:sz w:val="22"/>
                <w:szCs w:val="22"/>
              </w:rPr>
              <w:t>Figure 3.5 – A Pie Chart to show how many participants know of any other clubs in the area.</w:t>
            </w:r>
          </w:p>
          <w:p w14:paraId="5B67BFFD" w14:textId="702A601B" w:rsidR="00962990" w:rsidRDefault="00962990" w:rsidP="0041549C">
            <w:pPr>
              <w:jc w:val="center"/>
              <w:rPr>
                <w:rFonts w:ascii="Arial" w:hAnsi="Arial" w:cs="Arial"/>
                <w:i/>
                <w:iCs/>
                <w:sz w:val="22"/>
                <w:szCs w:val="22"/>
              </w:rPr>
            </w:pPr>
          </w:p>
          <w:p w14:paraId="24B5D024" w14:textId="6DFEB0F1" w:rsidR="007C4B43" w:rsidRDefault="007C4B43" w:rsidP="0041549C">
            <w:pPr>
              <w:jc w:val="center"/>
              <w:rPr>
                <w:rFonts w:ascii="Arial" w:hAnsi="Arial" w:cs="Arial"/>
                <w:i/>
                <w:iCs/>
                <w:sz w:val="22"/>
                <w:szCs w:val="22"/>
              </w:rPr>
            </w:pPr>
          </w:p>
          <w:p w14:paraId="5ED712C6" w14:textId="4173DF07" w:rsidR="007C4B43" w:rsidRDefault="0092649B" w:rsidP="0092649B">
            <w:pPr>
              <w:tabs>
                <w:tab w:val="left" w:pos="7740"/>
              </w:tabs>
              <w:rPr>
                <w:rFonts w:ascii="Arial" w:hAnsi="Arial" w:cs="Arial"/>
                <w:i/>
                <w:iCs/>
                <w:sz w:val="22"/>
                <w:szCs w:val="22"/>
              </w:rPr>
            </w:pPr>
            <w:r>
              <w:rPr>
                <w:rFonts w:ascii="Arial" w:hAnsi="Arial" w:cs="Arial"/>
                <w:i/>
                <w:iCs/>
                <w:sz w:val="22"/>
                <w:szCs w:val="22"/>
              </w:rPr>
              <w:tab/>
            </w:r>
          </w:p>
          <w:p w14:paraId="153FE231" w14:textId="77777777" w:rsidR="0092649B" w:rsidRDefault="0092649B" w:rsidP="0092649B">
            <w:pPr>
              <w:tabs>
                <w:tab w:val="left" w:pos="7740"/>
              </w:tabs>
              <w:rPr>
                <w:rFonts w:ascii="Arial" w:hAnsi="Arial" w:cs="Arial"/>
                <w:i/>
                <w:iCs/>
                <w:sz w:val="22"/>
                <w:szCs w:val="22"/>
              </w:rPr>
            </w:pPr>
          </w:p>
          <w:p w14:paraId="7890086F" w14:textId="48A09158" w:rsidR="00C970B9" w:rsidRDefault="00C970B9" w:rsidP="0041549C">
            <w:pPr>
              <w:jc w:val="center"/>
              <w:rPr>
                <w:rFonts w:ascii="Arial" w:hAnsi="Arial" w:cs="Arial"/>
                <w:i/>
                <w:iCs/>
                <w:sz w:val="22"/>
                <w:szCs w:val="22"/>
              </w:rPr>
            </w:pPr>
          </w:p>
          <w:p w14:paraId="287A0213" w14:textId="0A70AB48" w:rsidR="00B576E6" w:rsidRPr="007E76C7" w:rsidRDefault="00B576E6" w:rsidP="007C4B43">
            <w:pPr>
              <w:spacing w:line="360" w:lineRule="auto"/>
              <w:rPr>
                <w:rFonts w:ascii="Arial" w:hAnsi="Arial" w:cs="Arial"/>
                <w:b/>
                <w:bCs/>
                <w:u w:val="single"/>
              </w:rPr>
            </w:pPr>
            <w:r w:rsidRPr="007E76C7">
              <w:rPr>
                <w:rFonts w:ascii="Arial" w:hAnsi="Arial" w:cs="Arial"/>
                <w:b/>
                <w:bCs/>
                <w:u w:val="single"/>
              </w:rPr>
              <w:lastRenderedPageBreak/>
              <w:t>Question 5/5 (a)</w:t>
            </w:r>
          </w:p>
          <w:p w14:paraId="79F0A9D6" w14:textId="1479F022" w:rsidR="00B576E6" w:rsidRDefault="00B576E6" w:rsidP="00283ECB">
            <w:pPr>
              <w:spacing w:line="360" w:lineRule="auto"/>
              <w:jc w:val="both"/>
              <w:rPr>
                <w:rFonts w:ascii="Arial" w:hAnsi="Arial" w:cs="Arial"/>
              </w:rPr>
            </w:pPr>
            <w:r>
              <w:rPr>
                <w:rFonts w:ascii="Arial" w:hAnsi="Arial" w:cs="Arial"/>
              </w:rPr>
              <w:t xml:space="preserve">These two questions ask if the participants attend another club, and if they do, which clubs they attend. </w:t>
            </w:r>
            <w:r>
              <w:rPr>
                <w:rFonts w:ascii="Arial" w:hAnsi="Arial" w:cs="Arial"/>
                <w:i/>
                <w:iCs/>
              </w:rPr>
              <w:t xml:space="preserve">Figure 3.6 </w:t>
            </w:r>
            <w:r>
              <w:rPr>
                <w:rFonts w:ascii="Arial" w:hAnsi="Arial" w:cs="Arial"/>
              </w:rPr>
              <w:t xml:space="preserve">shows if people do attend another or not, and </w:t>
            </w:r>
            <w:r>
              <w:rPr>
                <w:rFonts w:ascii="Arial" w:hAnsi="Arial" w:cs="Arial"/>
                <w:i/>
                <w:iCs/>
              </w:rPr>
              <w:t xml:space="preserve">Figure 3.7 </w:t>
            </w:r>
            <w:r>
              <w:rPr>
                <w:rFonts w:ascii="Arial" w:hAnsi="Arial" w:cs="Arial"/>
              </w:rPr>
              <w:t>shows which clubs are most attended in the area.</w:t>
            </w:r>
          </w:p>
          <w:p w14:paraId="715653AF" w14:textId="325A700A" w:rsidR="007C4B43" w:rsidRDefault="007C4B43" w:rsidP="0097538B">
            <w:pPr>
              <w:rPr>
                <w:rFonts w:ascii="Arial" w:hAnsi="Arial" w:cs="Arial"/>
              </w:rPr>
            </w:pPr>
          </w:p>
          <w:p w14:paraId="5288F910" w14:textId="77777777" w:rsidR="00C970B9" w:rsidRDefault="00C970B9" w:rsidP="0097538B">
            <w:pPr>
              <w:rPr>
                <w:rFonts w:ascii="Arial" w:hAnsi="Arial" w:cs="Arial"/>
              </w:rPr>
            </w:pPr>
          </w:p>
          <w:p w14:paraId="70BF08F8" w14:textId="6B76B4C2" w:rsidR="007C4B43" w:rsidRDefault="00AB69FD" w:rsidP="00AB69FD">
            <w:pPr>
              <w:jc w:val="center"/>
              <w:rPr>
                <w:rFonts w:ascii="Arial" w:hAnsi="Arial" w:cs="Arial"/>
              </w:rPr>
            </w:pPr>
            <w:r>
              <w:rPr>
                <w:noProof/>
              </w:rPr>
              <w:drawing>
                <wp:inline distT="0" distB="0" distL="0" distR="0" wp14:anchorId="199EBFEF" wp14:editId="05F162B0">
                  <wp:extent cx="3486150" cy="1847850"/>
                  <wp:effectExtent l="0" t="0" r="0" b="0"/>
                  <wp:docPr id="209" name="Chart 209">
                    <a:extLst xmlns:a="http://schemas.openxmlformats.org/drawingml/2006/main">
                      <a:ext uri="{FF2B5EF4-FFF2-40B4-BE49-F238E27FC236}">
                        <a16:creationId xmlns:a16="http://schemas.microsoft.com/office/drawing/2014/main" id="{747232B2-4017-4D22-995A-B2E3DC396D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44015F00" w14:textId="77777777" w:rsidR="00E71F91" w:rsidRDefault="00E71F91" w:rsidP="00AB69FD">
            <w:pPr>
              <w:jc w:val="center"/>
              <w:rPr>
                <w:rFonts w:ascii="Arial" w:hAnsi="Arial" w:cs="Arial"/>
              </w:rPr>
            </w:pPr>
          </w:p>
          <w:p w14:paraId="0318E25C" w14:textId="3E7211E5" w:rsidR="00AB69FD" w:rsidRDefault="00AB69FD" w:rsidP="00AB69FD">
            <w:pPr>
              <w:jc w:val="center"/>
              <w:rPr>
                <w:rFonts w:ascii="Arial" w:hAnsi="Arial" w:cs="Arial"/>
                <w:i/>
                <w:iCs/>
                <w:sz w:val="22"/>
                <w:szCs w:val="22"/>
              </w:rPr>
            </w:pPr>
            <w:r>
              <w:rPr>
                <w:rFonts w:ascii="Arial" w:hAnsi="Arial" w:cs="Arial"/>
                <w:i/>
                <w:iCs/>
                <w:sz w:val="22"/>
                <w:szCs w:val="22"/>
              </w:rPr>
              <w:t>Figure 3.6 – A Pie Chart to show if the players attend any other clubs in the area.</w:t>
            </w:r>
          </w:p>
          <w:p w14:paraId="39255C4D" w14:textId="6952D534" w:rsidR="00075CC2" w:rsidRDefault="00075CC2" w:rsidP="00AB69FD">
            <w:pPr>
              <w:jc w:val="center"/>
              <w:rPr>
                <w:rFonts w:ascii="Arial" w:hAnsi="Arial" w:cs="Arial"/>
                <w:i/>
                <w:iCs/>
                <w:sz w:val="22"/>
                <w:szCs w:val="22"/>
              </w:rPr>
            </w:pPr>
          </w:p>
          <w:p w14:paraId="29CA26ED" w14:textId="15B273B4" w:rsidR="00075CC2" w:rsidRDefault="00075CC2" w:rsidP="00AB69FD">
            <w:pPr>
              <w:jc w:val="center"/>
              <w:rPr>
                <w:rFonts w:ascii="Arial" w:hAnsi="Arial" w:cs="Arial"/>
                <w:i/>
                <w:iCs/>
                <w:sz w:val="22"/>
                <w:szCs w:val="22"/>
              </w:rPr>
            </w:pPr>
          </w:p>
          <w:p w14:paraId="7A0D7729" w14:textId="77777777" w:rsidR="00E71F91" w:rsidRDefault="00E71F91" w:rsidP="00AB69FD">
            <w:pPr>
              <w:jc w:val="center"/>
              <w:rPr>
                <w:rFonts w:ascii="Arial" w:hAnsi="Arial" w:cs="Arial"/>
                <w:i/>
                <w:iCs/>
                <w:sz w:val="22"/>
                <w:szCs w:val="22"/>
              </w:rPr>
            </w:pPr>
          </w:p>
          <w:p w14:paraId="70C33A78" w14:textId="034638FD" w:rsidR="007C4B43" w:rsidRDefault="007C4B43" w:rsidP="00283ECB">
            <w:pPr>
              <w:jc w:val="both"/>
              <w:rPr>
                <w:rFonts w:ascii="Arial" w:hAnsi="Arial" w:cs="Arial"/>
                <w:i/>
                <w:iCs/>
                <w:sz w:val="22"/>
                <w:szCs w:val="22"/>
              </w:rPr>
            </w:pPr>
          </w:p>
          <w:p w14:paraId="3804E9EC" w14:textId="25B744EE" w:rsidR="0092649B" w:rsidRDefault="0092649B" w:rsidP="00283ECB">
            <w:pPr>
              <w:spacing w:line="360" w:lineRule="auto"/>
              <w:jc w:val="both"/>
              <w:rPr>
                <w:rFonts w:ascii="Arial" w:hAnsi="Arial" w:cs="Arial"/>
              </w:rPr>
            </w:pPr>
            <w:r>
              <w:rPr>
                <w:rFonts w:ascii="Arial" w:hAnsi="Arial" w:cs="Arial"/>
              </w:rPr>
              <w:t xml:space="preserve">It came to light after speaking with the players, that they </w:t>
            </w:r>
            <w:proofErr w:type="gramStart"/>
            <w:r>
              <w:rPr>
                <w:rFonts w:ascii="Arial" w:hAnsi="Arial" w:cs="Arial"/>
              </w:rPr>
              <w:t>didn’t</w:t>
            </w:r>
            <w:proofErr w:type="gramEnd"/>
            <w:r>
              <w:rPr>
                <w:rFonts w:ascii="Arial" w:hAnsi="Arial" w:cs="Arial"/>
              </w:rPr>
              <w:t xml:space="preserve"> actually play or participate in the clubs, they used them for socialising with others only.</w:t>
            </w:r>
          </w:p>
          <w:p w14:paraId="15013F63" w14:textId="77777777" w:rsidR="0092649B" w:rsidRPr="0092649B" w:rsidRDefault="0092649B" w:rsidP="0092649B">
            <w:pPr>
              <w:rPr>
                <w:rFonts w:ascii="Arial" w:hAnsi="Arial" w:cs="Arial"/>
              </w:rPr>
            </w:pPr>
          </w:p>
          <w:p w14:paraId="2CECB25E" w14:textId="03A66BD4" w:rsidR="00B576E6" w:rsidRDefault="00075CC2" w:rsidP="007C4B43">
            <w:pPr>
              <w:jc w:val="center"/>
              <w:rPr>
                <w:rFonts w:ascii="Arial" w:hAnsi="Arial" w:cs="Arial"/>
              </w:rPr>
            </w:pPr>
            <w:r>
              <w:rPr>
                <w:noProof/>
              </w:rPr>
              <w:drawing>
                <wp:inline distT="0" distB="0" distL="0" distR="0" wp14:anchorId="35608FBC" wp14:editId="6CEFF61D">
                  <wp:extent cx="3466532" cy="1910687"/>
                  <wp:effectExtent l="0" t="0" r="635" b="13970"/>
                  <wp:docPr id="210" name="Chart 210">
                    <a:extLst xmlns:a="http://schemas.openxmlformats.org/drawingml/2006/main">
                      <a:ext uri="{FF2B5EF4-FFF2-40B4-BE49-F238E27FC236}">
                        <a16:creationId xmlns:a16="http://schemas.microsoft.com/office/drawing/2014/main" id="{4A973D80-79DD-423B-8E99-459F0D7A6E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22835BEA" w14:textId="77777777" w:rsidR="00E71F91" w:rsidRPr="00B576E6" w:rsidRDefault="00E71F91" w:rsidP="007C4B43">
            <w:pPr>
              <w:jc w:val="center"/>
              <w:rPr>
                <w:rFonts w:ascii="Arial" w:hAnsi="Arial" w:cs="Arial"/>
              </w:rPr>
            </w:pPr>
          </w:p>
          <w:p w14:paraId="1D692861" w14:textId="1281323F" w:rsidR="00B576E6" w:rsidRPr="00075CC2" w:rsidRDefault="00075CC2" w:rsidP="007C4B43">
            <w:pPr>
              <w:tabs>
                <w:tab w:val="left" w:pos="3396"/>
              </w:tabs>
              <w:spacing w:line="360" w:lineRule="auto"/>
              <w:jc w:val="center"/>
              <w:rPr>
                <w:rFonts w:ascii="Arial" w:hAnsi="Arial" w:cs="Arial"/>
                <w:i/>
                <w:iCs/>
                <w:sz w:val="22"/>
                <w:szCs w:val="22"/>
              </w:rPr>
            </w:pPr>
            <w:r>
              <w:rPr>
                <w:rFonts w:ascii="Arial" w:hAnsi="Arial" w:cs="Arial"/>
                <w:i/>
                <w:iCs/>
                <w:sz w:val="22"/>
                <w:szCs w:val="22"/>
              </w:rPr>
              <w:t>Figure 3.7 – A Bar Chart to show what clubs the players attend, in addition to the Panthers Mixed Ability Rugby.</w:t>
            </w:r>
          </w:p>
          <w:p w14:paraId="4BDD8AA7" w14:textId="26B35C0A" w:rsidR="00075CC2" w:rsidRDefault="00075CC2" w:rsidP="0097538B"/>
          <w:p w14:paraId="49DEB61C" w14:textId="74100BFB" w:rsidR="00075CC2" w:rsidRDefault="00075CC2" w:rsidP="0097538B"/>
          <w:p w14:paraId="26A888D5" w14:textId="2A96158B" w:rsidR="007C4B43" w:rsidRDefault="007C4B43" w:rsidP="0097538B"/>
          <w:p w14:paraId="5AC537E2" w14:textId="5AFDB064" w:rsidR="007C4B43" w:rsidRDefault="007C4B43" w:rsidP="0097538B"/>
          <w:p w14:paraId="5164DD9E" w14:textId="2596E8D1" w:rsidR="007C4B43" w:rsidRDefault="007C4B43" w:rsidP="0097538B"/>
          <w:p w14:paraId="296E5B6A" w14:textId="09B5C1E9" w:rsidR="007C4B43" w:rsidRDefault="007C4B43" w:rsidP="0097538B"/>
          <w:p w14:paraId="1CDCB74D" w14:textId="5A70CC87" w:rsidR="007C4B43" w:rsidRDefault="007C4B43" w:rsidP="0097538B"/>
          <w:p w14:paraId="7B4E3061" w14:textId="782EED22" w:rsidR="007C4B43" w:rsidRDefault="007C4B43" w:rsidP="007C4B43">
            <w:pPr>
              <w:spacing w:line="360" w:lineRule="auto"/>
              <w:rPr>
                <w:rFonts w:ascii="Arial" w:hAnsi="Arial" w:cs="Arial"/>
                <w:b/>
                <w:bCs/>
                <w:u w:val="single"/>
              </w:rPr>
            </w:pPr>
            <w:r>
              <w:rPr>
                <w:rFonts w:ascii="Arial" w:hAnsi="Arial" w:cs="Arial"/>
                <w:b/>
                <w:bCs/>
                <w:u w:val="single"/>
              </w:rPr>
              <w:lastRenderedPageBreak/>
              <w:t>Question 6</w:t>
            </w:r>
          </w:p>
          <w:p w14:paraId="3B4C1FA6" w14:textId="2E0D161B" w:rsidR="007C4B43" w:rsidRPr="007C4B43" w:rsidRDefault="007C4B43" w:rsidP="00283ECB">
            <w:pPr>
              <w:spacing w:line="360" w:lineRule="auto"/>
              <w:rPr>
                <w:rFonts w:ascii="Arial" w:hAnsi="Arial" w:cs="Arial"/>
              </w:rPr>
            </w:pPr>
            <w:r>
              <w:rPr>
                <w:rFonts w:ascii="Arial" w:hAnsi="Arial" w:cs="Arial"/>
                <w:i/>
                <w:iCs/>
              </w:rPr>
              <w:t xml:space="preserve">Figure 3.8 </w:t>
            </w:r>
            <w:r>
              <w:rPr>
                <w:rFonts w:ascii="Arial" w:hAnsi="Arial" w:cs="Arial"/>
              </w:rPr>
              <w:t>shows that every player in the Panthers set up said that they enjoy attending the club, which is good because good experiences, some being their first experiences with rugby, should help get them hooked on the sport (</w:t>
            </w:r>
            <w:r w:rsidR="00EA2CB7">
              <w:rPr>
                <w:rFonts w:ascii="Arial" w:hAnsi="Arial" w:cs="Arial"/>
              </w:rPr>
              <w:t>All Afloat, 2020</w:t>
            </w:r>
            <w:r>
              <w:rPr>
                <w:rFonts w:ascii="Arial" w:hAnsi="Arial" w:cs="Arial"/>
              </w:rPr>
              <w:t>).</w:t>
            </w:r>
          </w:p>
          <w:p w14:paraId="636ADFD4" w14:textId="3743DE67" w:rsidR="007C4B43" w:rsidRDefault="007C4B43" w:rsidP="0097538B"/>
          <w:p w14:paraId="41B7D70E" w14:textId="41D68087" w:rsidR="00264D17" w:rsidRDefault="00264D17" w:rsidP="00264D17">
            <w:pPr>
              <w:jc w:val="center"/>
            </w:pPr>
            <w:r>
              <w:rPr>
                <w:noProof/>
              </w:rPr>
              <w:drawing>
                <wp:inline distT="0" distB="0" distL="0" distR="0" wp14:anchorId="3096C5ED" wp14:editId="1D7F0D77">
                  <wp:extent cx="3224213" cy="1824037"/>
                  <wp:effectExtent l="0" t="0" r="14605" b="5080"/>
                  <wp:docPr id="213" name="Chart 213">
                    <a:extLst xmlns:a="http://schemas.openxmlformats.org/drawingml/2006/main">
                      <a:ext uri="{FF2B5EF4-FFF2-40B4-BE49-F238E27FC236}">
                        <a16:creationId xmlns:a16="http://schemas.microsoft.com/office/drawing/2014/main" id="{7A656C12-027D-46C3-A8A7-0AE5E89C986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5D0D9D0C" w14:textId="77777777" w:rsidR="00904D7A" w:rsidRDefault="00904D7A" w:rsidP="00264D17">
            <w:pPr>
              <w:jc w:val="center"/>
            </w:pPr>
          </w:p>
          <w:p w14:paraId="73F82270" w14:textId="519FE450" w:rsidR="007C4B43" w:rsidRDefault="007C4B43" w:rsidP="004F475D">
            <w:pPr>
              <w:jc w:val="center"/>
              <w:rPr>
                <w:rFonts w:ascii="Arial" w:hAnsi="Arial" w:cs="Arial"/>
                <w:i/>
                <w:iCs/>
                <w:sz w:val="22"/>
                <w:szCs w:val="22"/>
              </w:rPr>
            </w:pPr>
            <w:r>
              <w:rPr>
                <w:rFonts w:ascii="Arial" w:hAnsi="Arial" w:cs="Arial"/>
                <w:i/>
                <w:iCs/>
                <w:sz w:val="22"/>
                <w:szCs w:val="22"/>
              </w:rPr>
              <w:t xml:space="preserve">Figure 3.8 – A </w:t>
            </w:r>
            <w:r w:rsidR="004F475D">
              <w:rPr>
                <w:rFonts w:ascii="Arial" w:hAnsi="Arial" w:cs="Arial"/>
                <w:i/>
                <w:iCs/>
                <w:sz w:val="22"/>
                <w:szCs w:val="22"/>
              </w:rPr>
              <w:t>Pie Chart to show how many players enjoy attending the club.</w:t>
            </w:r>
          </w:p>
          <w:p w14:paraId="7E06A700" w14:textId="6041B850" w:rsidR="00264D17" w:rsidRDefault="00264D17" w:rsidP="004F475D">
            <w:pPr>
              <w:jc w:val="center"/>
              <w:rPr>
                <w:rFonts w:ascii="Arial" w:hAnsi="Arial" w:cs="Arial"/>
                <w:i/>
                <w:iCs/>
                <w:sz w:val="22"/>
                <w:szCs w:val="22"/>
              </w:rPr>
            </w:pPr>
          </w:p>
          <w:p w14:paraId="5448C514" w14:textId="77777777" w:rsidR="00264D17" w:rsidRDefault="00264D17" w:rsidP="004F475D">
            <w:pPr>
              <w:jc w:val="center"/>
              <w:rPr>
                <w:rFonts w:ascii="Arial" w:hAnsi="Arial" w:cs="Arial"/>
                <w:i/>
                <w:iCs/>
                <w:sz w:val="22"/>
                <w:szCs w:val="22"/>
              </w:rPr>
            </w:pPr>
          </w:p>
          <w:p w14:paraId="7AF75B06" w14:textId="7E6C015E" w:rsidR="004F475D" w:rsidRDefault="004F475D" w:rsidP="001729D7">
            <w:pPr>
              <w:spacing w:line="360" w:lineRule="auto"/>
              <w:jc w:val="center"/>
              <w:rPr>
                <w:rFonts w:ascii="Arial" w:hAnsi="Arial" w:cs="Arial"/>
                <w:i/>
                <w:iCs/>
                <w:sz w:val="22"/>
                <w:szCs w:val="22"/>
              </w:rPr>
            </w:pPr>
          </w:p>
          <w:p w14:paraId="107D6DA9" w14:textId="7430729F" w:rsidR="004F475D" w:rsidRDefault="004F475D" w:rsidP="001729D7">
            <w:pPr>
              <w:spacing w:line="360" w:lineRule="auto"/>
              <w:rPr>
                <w:rFonts w:ascii="Arial" w:hAnsi="Arial" w:cs="Arial"/>
                <w:b/>
                <w:bCs/>
                <w:u w:val="single"/>
              </w:rPr>
            </w:pPr>
            <w:r>
              <w:rPr>
                <w:rFonts w:ascii="Arial" w:hAnsi="Arial" w:cs="Arial"/>
                <w:b/>
                <w:bCs/>
                <w:u w:val="single"/>
              </w:rPr>
              <w:t>Question 7</w:t>
            </w:r>
          </w:p>
          <w:p w14:paraId="01AA2FF5" w14:textId="3D44472A" w:rsidR="004F475D" w:rsidRDefault="004F475D" w:rsidP="00283ECB">
            <w:pPr>
              <w:spacing w:line="360" w:lineRule="auto"/>
              <w:jc w:val="both"/>
              <w:rPr>
                <w:rFonts w:ascii="Arial" w:hAnsi="Arial" w:cs="Arial"/>
              </w:rPr>
            </w:pPr>
            <w:r>
              <w:rPr>
                <w:rFonts w:ascii="Arial" w:hAnsi="Arial" w:cs="Arial"/>
              </w:rPr>
              <w:t xml:space="preserve">This question asks if there was a different club, like the Panthers, would the players want to attend. To which </w:t>
            </w:r>
            <w:r>
              <w:rPr>
                <w:rFonts w:ascii="Arial" w:hAnsi="Arial" w:cs="Arial"/>
                <w:i/>
                <w:iCs/>
              </w:rPr>
              <w:t xml:space="preserve">Figure 3.9 </w:t>
            </w:r>
            <w:r>
              <w:rPr>
                <w:rFonts w:ascii="Arial" w:hAnsi="Arial" w:cs="Arial"/>
              </w:rPr>
              <w:t>shows us that 9 out of the 11 would like to see more clubs like the one they attend now.</w:t>
            </w:r>
          </w:p>
          <w:p w14:paraId="7F6AF9C2" w14:textId="45FC9012" w:rsidR="004F475D" w:rsidRDefault="004F475D" w:rsidP="004F475D">
            <w:pPr>
              <w:rPr>
                <w:rFonts w:ascii="Arial" w:hAnsi="Arial" w:cs="Arial"/>
              </w:rPr>
            </w:pPr>
          </w:p>
          <w:p w14:paraId="052FE17A" w14:textId="33DDA27A" w:rsidR="004F475D" w:rsidRDefault="00264D17" w:rsidP="00264D17">
            <w:pPr>
              <w:jc w:val="center"/>
              <w:rPr>
                <w:rFonts w:ascii="Arial" w:hAnsi="Arial" w:cs="Arial"/>
              </w:rPr>
            </w:pPr>
            <w:r>
              <w:rPr>
                <w:noProof/>
              </w:rPr>
              <w:drawing>
                <wp:inline distT="0" distB="0" distL="0" distR="0" wp14:anchorId="661B6F3E" wp14:editId="006E7B03">
                  <wp:extent cx="3138488" cy="1700212"/>
                  <wp:effectExtent l="0" t="0" r="5080" b="14605"/>
                  <wp:docPr id="214" name="Chart 214">
                    <a:extLst xmlns:a="http://schemas.openxmlformats.org/drawingml/2006/main">
                      <a:ext uri="{FF2B5EF4-FFF2-40B4-BE49-F238E27FC236}">
                        <a16:creationId xmlns:a16="http://schemas.microsoft.com/office/drawing/2014/main" id="{9B373F92-9247-49CA-94FE-83001EB07B9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58AEE53B" w14:textId="77777777" w:rsidR="00E71F91" w:rsidRDefault="00E71F91" w:rsidP="00264D17">
            <w:pPr>
              <w:jc w:val="center"/>
              <w:rPr>
                <w:rFonts w:ascii="Arial" w:hAnsi="Arial" w:cs="Arial"/>
              </w:rPr>
            </w:pPr>
          </w:p>
          <w:p w14:paraId="5A2F5299" w14:textId="71A157A1" w:rsidR="004F475D" w:rsidRDefault="004F475D" w:rsidP="001729D7">
            <w:pPr>
              <w:spacing w:line="360" w:lineRule="auto"/>
              <w:jc w:val="center"/>
              <w:rPr>
                <w:rFonts w:ascii="Arial" w:hAnsi="Arial" w:cs="Arial"/>
                <w:i/>
                <w:iCs/>
                <w:sz w:val="22"/>
                <w:szCs w:val="22"/>
              </w:rPr>
            </w:pPr>
            <w:r>
              <w:rPr>
                <w:rFonts w:ascii="Arial" w:hAnsi="Arial" w:cs="Arial"/>
                <w:i/>
                <w:iCs/>
                <w:sz w:val="22"/>
                <w:szCs w:val="22"/>
              </w:rPr>
              <w:t xml:space="preserve">Figure 3.9 – A Pie Chart to show how many players would like to join another club which is </w:t>
            </w:r>
            <w:r w:rsidR="00264D17">
              <w:rPr>
                <w:rFonts w:ascii="Arial" w:hAnsi="Arial" w:cs="Arial"/>
                <w:i/>
                <w:iCs/>
                <w:sz w:val="22"/>
                <w:szCs w:val="22"/>
              </w:rPr>
              <w:t>like</w:t>
            </w:r>
            <w:r>
              <w:rPr>
                <w:rFonts w:ascii="Arial" w:hAnsi="Arial" w:cs="Arial"/>
                <w:i/>
                <w:iCs/>
                <w:sz w:val="22"/>
                <w:szCs w:val="22"/>
              </w:rPr>
              <w:t xml:space="preserve"> the Panther’s set up</w:t>
            </w:r>
            <w:r w:rsidR="001729D7">
              <w:rPr>
                <w:rFonts w:ascii="Arial" w:hAnsi="Arial" w:cs="Arial"/>
                <w:i/>
                <w:iCs/>
                <w:sz w:val="22"/>
                <w:szCs w:val="22"/>
              </w:rPr>
              <w:t>.</w:t>
            </w:r>
          </w:p>
          <w:p w14:paraId="55AB9F84" w14:textId="341377AD" w:rsidR="00E71F91" w:rsidRDefault="00E71F91" w:rsidP="001729D7">
            <w:pPr>
              <w:spacing w:line="360" w:lineRule="auto"/>
              <w:jc w:val="center"/>
              <w:rPr>
                <w:rFonts w:ascii="Arial" w:hAnsi="Arial" w:cs="Arial"/>
                <w:i/>
                <w:iCs/>
                <w:sz w:val="22"/>
                <w:szCs w:val="22"/>
              </w:rPr>
            </w:pPr>
          </w:p>
          <w:p w14:paraId="69E2F0D3" w14:textId="627E2A89" w:rsidR="00E71F91" w:rsidRDefault="00E71F91" w:rsidP="001729D7">
            <w:pPr>
              <w:spacing w:line="360" w:lineRule="auto"/>
              <w:jc w:val="center"/>
              <w:rPr>
                <w:rFonts w:ascii="Arial" w:hAnsi="Arial" w:cs="Arial"/>
                <w:i/>
                <w:iCs/>
                <w:sz w:val="22"/>
                <w:szCs w:val="22"/>
              </w:rPr>
            </w:pPr>
          </w:p>
          <w:p w14:paraId="1D32B3B8" w14:textId="77777777" w:rsidR="001F2306" w:rsidRPr="004F475D" w:rsidRDefault="001F2306" w:rsidP="001729D7">
            <w:pPr>
              <w:spacing w:line="360" w:lineRule="auto"/>
              <w:jc w:val="center"/>
              <w:rPr>
                <w:rFonts w:ascii="Arial" w:hAnsi="Arial" w:cs="Arial"/>
                <w:i/>
                <w:iCs/>
                <w:sz w:val="22"/>
                <w:szCs w:val="22"/>
              </w:rPr>
            </w:pPr>
          </w:p>
          <w:p w14:paraId="5FBB7E62" w14:textId="5C4F8177" w:rsidR="007C4B43" w:rsidRDefault="007C4B43" w:rsidP="0097538B"/>
          <w:p w14:paraId="712696DB" w14:textId="70764D96" w:rsidR="000925CD" w:rsidRDefault="000925CD" w:rsidP="0097538B"/>
          <w:p w14:paraId="058B616A" w14:textId="0C31E2DF" w:rsidR="000925CD" w:rsidRDefault="000925CD" w:rsidP="001729D7">
            <w:pPr>
              <w:spacing w:line="360" w:lineRule="auto"/>
              <w:rPr>
                <w:rFonts w:ascii="Arial" w:hAnsi="Arial" w:cs="Arial"/>
                <w:b/>
                <w:bCs/>
                <w:u w:val="single"/>
              </w:rPr>
            </w:pPr>
            <w:r>
              <w:rPr>
                <w:rFonts w:ascii="Arial" w:hAnsi="Arial" w:cs="Arial"/>
                <w:b/>
                <w:bCs/>
                <w:u w:val="single"/>
              </w:rPr>
              <w:lastRenderedPageBreak/>
              <w:t>Question 8</w:t>
            </w:r>
          </w:p>
          <w:p w14:paraId="70D94526" w14:textId="7B8A2F56" w:rsidR="000925CD" w:rsidRDefault="000925CD" w:rsidP="00283ECB">
            <w:pPr>
              <w:spacing w:line="360" w:lineRule="auto"/>
              <w:jc w:val="both"/>
              <w:rPr>
                <w:rFonts w:ascii="Arial" w:hAnsi="Arial" w:cs="Arial"/>
              </w:rPr>
            </w:pPr>
            <w:r>
              <w:rPr>
                <w:rFonts w:ascii="Arial" w:hAnsi="Arial" w:cs="Arial"/>
                <w:i/>
                <w:iCs/>
              </w:rPr>
              <w:t xml:space="preserve">Figure 3.10 </w:t>
            </w:r>
            <w:r>
              <w:rPr>
                <w:rFonts w:ascii="Arial" w:hAnsi="Arial" w:cs="Arial"/>
              </w:rPr>
              <w:t>shows us that all the activities that the Panthers do as part of their sessions, are inclusive and everyone feels the same way about this.</w:t>
            </w:r>
            <w:r w:rsidR="00B520E5">
              <w:rPr>
                <w:rFonts w:ascii="Arial" w:hAnsi="Arial" w:cs="Arial"/>
              </w:rPr>
              <w:t xml:space="preserve"> For Question 8 (a), there is no chart needed as there is no reason to display zero information.</w:t>
            </w:r>
          </w:p>
          <w:p w14:paraId="5D6BD5C6" w14:textId="0CF4FC31" w:rsidR="000925CD" w:rsidRDefault="000925CD" w:rsidP="0097538B">
            <w:pPr>
              <w:rPr>
                <w:rFonts w:ascii="Arial" w:hAnsi="Arial" w:cs="Arial"/>
              </w:rPr>
            </w:pPr>
          </w:p>
          <w:p w14:paraId="2D7BA43E" w14:textId="3EBD2F96" w:rsidR="000925CD" w:rsidRDefault="00B520E5" w:rsidP="00B520E5">
            <w:pPr>
              <w:jc w:val="center"/>
              <w:rPr>
                <w:rFonts w:ascii="Arial" w:hAnsi="Arial" w:cs="Arial"/>
              </w:rPr>
            </w:pPr>
            <w:r>
              <w:rPr>
                <w:noProof/>
              </w:rPr>
              <w:drawing>
                <wp:inline distT="0" distB="0" distL="0" distR="0" wp14:anchorId="04620913" wp14:editId="7A604895">
                  <wp:extent cx="3224213" cy="1824037"/>
                  <wp:effectExtent l="0" t="0" r="14605" b="5080"/>
                  <wp:docPr id="215" name="Chart 215">
                    <a:extLst xmlns:a="http://schemas.openxmlformats.org/drawingml/2006/main">
                      <a:ext uri="{FF2B5EF4-FFF2-40B4-BE49-F238E27FC236}">
                        <a16:creationId xmlns:a16="http://schemas.microsoft.com/office/drawing/2014/main" id="{7A656C12-027D-46C3-A8A7-0AE5E89C986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7AD76228" w14:textId="77777777" w:rsidR="00E71F91" w:rsidRDefault="00E71F91" w:rsidP="00B520E5">
            <w:pPr>
              <w:jc w:val="center"/>
              <w:rPr>
                <w:rFonts w:ascii="Arial" w:hAnsi="Arial" w:cs="Arial"/>
              </w:rPr>
            </w:pPr>
          </w:p>
          <w:p w14:paraId="111C4DB5" w14:textId="429700F0" w:rsidR="000925CD" w:rsidRPr="000925CD" w:rsidRDefault="000925CD" w:rsidP="001729D7">
            <w:pPr>
              <w:spacing w:line="360" w:lineRule="auto"/>
              <w:jc w:val="center"/>
              <w:rPr>
                <w:rFonts w:ascii="Arial" w:hAnsi="Arial" w:cs="Arial"/>
                <w:i/>
                <w:iCs/>
                <w:sz w:val="22"/>
                <w:szCs w:val="22"/>
              </w:rPr>
            </w:pPr>
            <w:r>
              <w:rPr>
                <w:rFonts w:ascii="Arial" w:hAnsi="Arial" w:cs="Arial"/>
                <w:i/>
                <w:iCs/>
                <w:sz w:val="22"/>
                <w:szCs w:val="22"/>
              </w:rPr>
              <w:t xml:space="preserve">Figure 3.10 – A Pie Chart to show </w:t>
            </w:r>
            <w:r w:rsidR="00D44A78">
              <w:rPr>
                <w:rFonts w:ascii="Arial" w:hAnsi="Arial" w:cs="Arial"/>
                <w:i/>
                <w:iCs/>
                <w:sz w:val="22"/>
                <w:szCs w:val="22"/>
              </w:rPr>
              <w:t>what the players think of the inclusiveness of the sessions at the Neath Port Talbot Panthers.</w:t>
            </w:r>
          </w:p>
          <w:p w14:paraId="22F6E085" w14:textId="643873F7" w:rsidR="007C4B43" w:rsidRDefault="007C4B43" w:rsidP="0097538B"/>
          <w:p w14:paraId="64C5BA39" w14:textId="10860157" w:rsidR="00B520E5" w:rsidRDefault="00B520E5" w:rsidP="0097538B"/>
          <w:p w14:paraId="7FEE17E8" w14:textId="7F46F372" w:rsidR="00B520E5" w:rsidRDefault="00B520E5" w:rsidP="001729D7">
            <w:pPr>
              <w:spacing w:line="360" w:lineRule="auto"/>
              <w:rPr>
                <w:rFonts w:ascii="Arial" w:hAnsi="Arial" w:cs="Arial"/>
                <w:b/>
                <w:bCs/>
                <w:u w:val="single"/>
              </w:rPr>
            </w:pPr>
            <w:r>
              <w:rPr>
                <w:rFonts w:ascii="Arial" w:hAnsi="Arial" w:cs="Arial"/>
                <w:b/>
                <w:bCs/>
                <w:u w:val="single"/>
              </w:rPr>
              <w:t>Question 9</w:t>
            </w:r>
          </w:p>
          <w:p w14:paraId="5FF64A55" w14:textId="36EEA7A2" w:rsidR="00B520E5" w:rsidRDefault="00B520E5" w:rsidP="00283ECB">
            <w:pPr>
              <w:spacing w:line="360" w:lineRule="auto"/>
              <w:jc w:val="both"/>
              <w:rPr>
                <w:rFonts w:ascii="Arial" w:hAnsi="Arial" w:cs="Arial"/>
              </w:rPr>
            </w:pPr>
            <w:r>
              <w:rPr>
                <w:rFonts w:ascii="Arial" w:hAnsi="Arial" w:cs="Arial"/>
                <w:i/>
                <w:iCs/>
              </w:rPr>
              <w:t xml:space="preserve">Figure 3.11 </w:t>
            </w:r>
            <w:r>
              <w:rPr>
                <w:rFonts w:ascii="Arial" w:hAnsi="Arial" w:cs="Arial"/>
              </w:rPr>
              <w:t>demonstrates the different things that the players enjoy most about the club. Most showing that they enjoy the social factors that come as a bonus to playing rugby at the Panthers.</w:t>
            </w:r>
          </w:p>
          <w:p w14:paraId="7CA1D44E" w14:textId="675AA819" w:rsidR="00B520E5" w:rsidRDefault="00B520E5" w:rsidP="0097538B">
            <w:pPr>
              <w:rPr>
                <w:rFonts w:ascii="Arial" w:hAnsi="Arial" w:cs="Arial"/>
              </w:rPr>
            </w:pPr>
          </w:p>
          <w:p w14:paraId="1BEFB95A" w14:textId="778E53DF" w:rsidR="00B520E5" w:rsidRDefault="003F5AB5" w:rsidP="003F5AB5">
            <w:pPr>
              <w:jc w:val="center"/>
              <w:rPr>
                <w:rFonts w:ascii="Arial" w:hAnsi="Arial" w:cs="Arial"/>
              </w:rPr>
            </w:pPr>
            <w:r>
              <w:rPr>
                <w:noProof/>
              </w:rPr>
              <w:drawing>
                <wp:inline distT="0" distB="0" distL="0" distR="0" wp14:anchorId="2FB55E21" wp14:editId="12B256E9">
                  <wp:extent cx="4448810" cy="2762250"/>
                  <wp:effectExtent l="0" t="0" r="8890" b="0"/>
                  <wp:docPr id="216" name="Chart 216">
                    <a:extLst xmlns:a="http://schemas.openxmlformats.org/drawingml/2006/main">
                      <a:ext uri="{FF2B5EF4-FFF2-40B4-BE49-F238E27FC236}">
                        <a16:creationId xmlns:a16="http://schemas.microsoft.com/office/drawing/2014/main" id="{10548CCF-F3DF-41E6-B15B-959B61D13B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2A349823" w14:textId="77777777" w:rsidR="00E71F91" w:rsidRDefault="00E71F91" w:rsidP="003F5AB5">
            <w:pPr>
              <w:jc w:val="center"/>
              <w:rPr>
                <w:rFonts w:ascii="Arial" w:hAnsi="Arial" w:cs="Arial"/>
              </w:rPr>
            </w:pPr>
          </w:p>
          <w:p w14:paraId="4886FA87" w14:textId="4E211D13" w:rsidR="00B520E5" w:rsidRPr="00B520E5" w:rsidRDefault="00B520E5" w:rsidP="00E71F91">
            <w:pPr>
              <w:spacing w:line="360" w:lineRule="auto"/>
              <w:jc w:val="center"/>
              <w:rPr>
                <w:rFonts w:ascii="Arial" w:hAnsi="Arial" w:cs="Arial"/>
                <w:i/>
                <w:iCs/>
                <w:sz w:val="22"/>
                <w:szCs w:val="22"/>
              </w:rPr>
            </w:pPr>
            <w:r>
              <w:rPr>
                <w:rFonts w:ascii="Arial" w:hAnsi="Arial" w:cs="Arial"/>
                <w:i/>
                <w:iCs/>
                <w:sz w:val="22"/>
                <w:szCs w:val="22"/>
              </w:rPr>
              <w:t>Figure 3.11 – A Bar Chart to show the different things that the players enjoy most about playing for the Panthers Mixed Ability Rugby Team.</w:t>
            </w:r>
          </w:p>
          <w:p w14:paraId="7C7887DB" w14:textId="623E0DDA" w:rsidR="00B520E5" w:rsidRDefault="003F5AB5" w:rsidP="00E71F91">
            <w:pPr>
              <w:spacing w:line="360" w:lineRule="auto"/>
              <w:rPr>
                <w:rFonts w:ascii="Arial" w:hAnsi="Arial" w:cs="Arial"/>
                <w:b/>
                <w:bCs/>
                <w:u w:val="single"/>
              </w:rPr>
            </w:pPr>
            <w:r>
              <w:rPr>
                <w:rFonts w:ascii="Arial" w:hAnsi="Arial" w:cs="Arial"/>
                <w:b/>
                <w:bCs/>
                <w:u w:val="single"/>
              </w:rPr>
              <w:lastRenderedPageBreak/>
              <w:t>Question 10</w:t>
            </w:r>
          </w:p>
          <w:p w14:paraId="57BCBEA9" w14:textId="3649A1F2" w:rsidR="00E71F91" w:rsidRDefault="003F5AB5" w:rsidP="00283ECB">
            <w:pPr>
              <w:spacing w:line="360" w:lineRule="auto"/>
              <w:jc w:val="both"/>
              <w:rPr>
                <w:rFonts w:ascii="Arial" w:hAnsi="Arial" w:cs="Arial"/>
              </w:rPr>
            </w:pPr>
            <w:r>
              <w:rPr>
                <w:rFonts w:ascii="Arial" w:hAnsi="Arial" w:cs="Arial"/>
                <w:i/>
                <w:iCs/>
              </w:rPr>
              <w:t xml:space="preserve">Figure 3.12 </w:t>
            </w:r>
            <w:r>
              <w:rPr>
                <w:rFonts w:ascii="Arial" w:hAnsi="Arial" w:cs="Arial"/>
              </w:rPr>
              <w:t xml:space="preserve">shows us that the 10 out of the 11 players said that there was nothing stopping them from joining another club. However, question 10 (a) </w:t>
            </w:r>
            <w:r w:rsidR="001729D7">
              <w:rPr>
                <w:rFonts w:ascii="Arial" w:hAnsi="Arial" w:cs="Arial"/>
              </w:rPr>
              <w:t>was not answered by anybody and therefore does not show any results to be put into a graph.</w:t>
            </w:r>
          </w:p>
          <w:p w14:paraId="22F9355D" w14:textId="6853FFA5" w:rsidR="00E71F91" w:rsidRDefault="00E71F91" w:rsidP="00E71F91">
            <w:pPr>
              <w:spacing w:line="360" w:lineRule="auto"/>
              <w:jc w:val="center"/>
              <w:rPr>
                <w:rFonts w:ascii="Arial" w:hAnsi="Arial" w:cs="Arial"/>
              </w:rPr>
            </w:pPr>
          </w:p>
          <w:p w14:paraId="5DFB7C2F" w14:textId="3F10DBEC" w:rsidR="00904D7A" w:rsidRDefault="00904D7A" w:rsidP="00E71F91">
            <w:pPr>
              <w:spacing w:line="360" w:lineRule="auto"/>
              <w:jc w:val="center"/>
              <w:rPr>
                <w:rFonts w:ascii="Arial" w:hAnsi="Arial" w:cs="Arial"/>
              </w:rPr>
            </w:pPr>
            <w:r>
              <w:rPr>
                <w:noProof/>
              </w:rPr>
              <w:drawing>
                <wp:inline distT="0" distB="0" distL="0" distR="0" wp14:anchorId="04D1BEEF" wp14:editId="4FB47557">
                  <wp:extent cx="3514725" cy="1914525"/>
                  <wp:effectExtent l="0" t="0" r="9525" b="9525"/>
                  <wp:docPr id="218" name="Chart 218">
                    <a:extLst xmlns:a="http://schemas.openxmlformats.org/drawingml/2006/main">
                      <a:ext uri="{FF2B5EF4-FFF2-40B4-BE49-F238E27FC236}">
                        <a16:creationId xmlns:a16="http://schemas.microsoft.com/office/drawing/2014/main" id="{C96B582C-2CFB-49B4-B813-F4CE653A621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026EA27F" w14:textId="7E7FDC33" w:rsidR="001729D7" w:rsidRPr="00E71F91" w:rsidRDefault="00E71F91" w:rsidP="00E71F91">
            <w:pPr>
              <w:spacing w:line="360" w:lineRule="auto"/>
              <w:jc w:val="center"/>
              <w:rPr>
                <w:rFonts w:ascii="Arial" w:hAnsi="Arial" w:cs="Arial"/>
                <w:i/>
                <w:iCs/>
                <w:sz w:val="22"/>
                <w:szCs w:val="22"/>
              </w:rPr>
            </w:pPr>
            <w:r>
              <w:rPr>
                <w:rFonts w:ascii="Arial" w:hAnsi="Arial" w:cs="Arial"/>
                <w:i/>
                <w:iCs/>
                <w:sz w:val="22"/>
                <w:szCs w:val="22"/>
              </w:rPr>
              <w:t>Figure 3.12 – A Pie Chart to show which players said that there was something stopping them from joining another club.</w:t>
            </w:r>
          </w:p>
          <w:p w14:paraId="1EED44D5" w14:textId="3646D8B8" w:rsidR="001729D7" w:rsidRDefault="001729D7" w:rsidP="0097538B">
            <w:pPr>
              <w:rPr>
                <w:rFonts w:ascii="Arial" w:hAnsi="Arial" w:cs="Arial"/>
              </w:rPr>
            </w:pPr>
          </w:p>
          <w:p w14:paraId="56F4CEF4" w14:textId="08B444C1" w:rsidR="006039A2" w:rsidRDefault="006039A2" w:rsidP="0097538B">
            <w:pPr>
              <w:rPr>
                <w:rFonts w:ascii="Arial" w:hAnsi="Arial" w:cs="Arial"/>
              </w:rPr>
            </w:pPr>
          </w:p>
          <w:p w14:paraId="06BE58FD" w14:textId="4F689037" w:rsidR="006039A2" w:rsidRDefault="006039A2" w:rsidP="0097538B">
            <w:pPr>
              <w:rPr>
                <w:rFonts w:ascii="Arial" w:hAnsi="Arial" w:cs="Arial"/>
              </w:rPr>
            </w:pPr>
          </w:p>
          <w:p w14:paraId="7971718F" w14:textId="101E6427" w:rsidR="006039A2" w:rsidRDefault="006039A2" w:rsidP="0097538B">
            <w:pPr>
              <w:rPr>
                <w:rFonts w:ascii="Arial" w:hAnsi="Arial" w:cs="Arial"/>
              </w:rPr>
            </w:pPr>
          </w:p>
          <w:p w14:paraId="78F4E08A" w14:textId="65570D0F" w:rsidR="006039A2" w:rsidRDefault="006039A2" w:rsidP="0097538B">
            <w:pPr>
              <w:rPr>
                <w:rFonts w:ascii="Arial" w:hAnsi="Arial" w:cs="Arial"/>
              </w:rPr>
            </w:pPr>
          </w:p>
          <w:p w14:paraId="579CED43" w14:textId="3A4703FF" w:rsidR="006039A2" w:rsidRDefault="006039A2" w:rsidP="0097538B">
            <w:pPr>
              <w:rPr>
                <w:rFonts w:ascii="Arial" w:hAnsi="Arial" w:cs="Arial"/>
              </w:rPr>
            </w:pPr>
          </w:p>
          <w:p w14:paraId="5171339D" w14:textId="7ED5F00A" w:rsidR="006039A2" w:rsidRDefault="006039A2" w:rsidP="0097538B">
            <w:pPr>
              <w:rPr>
                <w:rFonts w:ascii="Arial" w:hAnsi="Arial" w:cs="Arial"/>
              </w:rPr>
            </w:pPr>
          </w:p>
          <w:p w14:paraId="70669FF3" w14:textId="2C1311E8" w:rsidR="006039A2" w:rsidRDefault="006039A2" w:rsidP="0097538B">
            <w:pPr>
              <w:rPr>
                <w:rFonts w:ascii="Arial" w:hAnsi="Arial" w:cs="Arial"/>
              </w:rPr>
            </w:pPr>
          </w:p>
          <w:p w14:paraId="72A2C905" w14:textId="6A06B98D" w:rsidR="006039A2" w:rsidRDefault="006039A2" w:rsidP="0097538B">
            <w:pPr>
              <w:rPr>
                <w:rFonts w:ascii="Arial" w:hAnsi="Arial" w:cs="Arial"/>
              </w:rPr>
            </w:pPr>
          </w:p>
          <w:p w14:paraId="1F09566D" w14:textId="44456545" w:rsidR="006039A2" w:rsidRDefault="006039A2" w:rsidP="0097538B">
            <w:pPr>
              <w:rPr>
                <w:rFonts w:ascii="Arial" w:hAnsi="Arial" w:cs="Arial"/>
              </w:rPr>
            </w:pPr>
          </w:p>
          <w:p w14:paraId="354AE175" w14:textId="14B813BB" w:rsidR="006039A2" w:rsidRDefault="006039A2" w:rsidP="0097538B">
            <w:pPr>
              <w:rPr>
                <w:rFonts w:ascii="Arial" w:hAnsi="Arial" w:cs="Arial"/>
              </w:rPr>
            </w:pPr>
          </w:p>
          <w:p w14:paraId="74D9B8AF" w14:textId="5F8F03EA" w:rsidR="006039A2" w:rsidRDefault="006039A2" w:rsidP="0097538B">
            <w:pPr>
              <w:rPr>
                <w:rFonts w:ascii="Arial" w:hAnsi="Arial" w:cs="Arial"/>
              </w:rPr>
            </w:pPr>
          </w:p>
          <w:p w14:paraId="0C96090B" w14:textId="72E5A716" w:rsidR="006039A2" w:rsidRDefault="006039A2" w:rsidP="0097538B">
            <w:pPr>
              <w:rPr>
                <w:rFonts w:ascii="Arial" w:hAnsi="Arial" w:cs="Arial"/>
              </w:rPr>
            </w:pPr>
          </w:p>
          <w:p w14:paraId="6F47EAC1" w14:textId="3505E061" w:rsidR="006039A2" w:rsidRDefault="006039A2" w:rsidP="0097538B">
            <w:pPr>
              <w:rPr>
                <w:rFonts w:ascii="Arial" w:hAnsi="Arial" w:cs="Arial"/>
              </w:rPr>
            </w:pPr>
          </w:p>
          <w:p w14:paraId="3D7DC33A" w14:textId="1CB767AE" w:rsidR="006039A2" w:rsidRDefault="006039A2" w:rsidP="0097538B">
            <w:pPr>
              <w:rPr>
                <w:rFonts w:ascii="Arial" w:hAnsi="Arial" w:cs="Arial"/>
              </w:rPr>
            </w:pPr>
          </w:p>
          <w:p w14:paraId="43114F5C" w14:textId="0A1E4B66" w:rsidR="006039A2" w:rsidRDefault="006039A2" w:rsidP="0097538B">
            <w:pPr>
              <w:rPr>
                <w:rFonts w:ascii="Arial" w:hAnsi="Arial" w:cs="Arial"/>
              </w:rPr>
            </w:pPr>
          </w:p>
          <w:p w14:paraId="473F4CC4" w14:textId="6270C455" w:rsidR="006039A2" w:rsidRDefault="006039A2" w:rsidP="0097538B">
            <w:pPr>
              <w:rPr>
                <w:rFonts w:ascii="Arial" w:hAnsi="Arial" w:cs="Arial"/>
              </w:rPr>
            </w:pPr>
          </w:p>
          <w:p w14:paraId="1B28D583" w14:textId="0893B3E5" w:rsidR="006039A2" w:rsidRDefault="006039A2" w:rsidP="0097538B">
            <w:pPr>
              <w:rPr>
                <w:rFonts w:ascii="Arial" w:hAnsi="Arial" w:cs="Arial"/>
              </w:rPr>
            </w:pPr>
          </w:p>
          <w:p w14:paraId="25691F9A" w14:textId="4CEE0E64" w:rsidR="006039A2" w:rsidRDefault="006039A2" w:rsidP="0097538B">
            <w:pPr>
              <w:rPr>
                <w:rFonts w:ascii="Arial" w:hAnsi="Arial" w:cs="Arial"/>
              </w:rPr>
            </w:pPr>
          </w:p>
          <w:p w14:paraId="63AAFC0D" w14:textId="319463E1" w:rsidR="006039A2" w:rsidRDefault="006039A2" w:rsidP="0097538B">
            <w:pPr>
              <w:rPr>
                <w:rFonts w:ascii="Arial" w:hAnsi="Arial" w:cs="Arial"/>
              </w:rPr>
            </w:pPr>
          </w:p>
          <w:p w14:paraId="24C86A75" w14:textId="37A8DB6D" w:rsidR="006039A2" w:rsidRDefault="006039A2" w:rsidP="0097538B">
            <w:pPr>
              <w:rPr>
                <w:rFonts w:ascii="Arial" w:hAnsi="Arial" w:cs="Arial"/>
              </w:rPr>
            </w:pPr>
          </w:p>
          <w:p w14:paraId="63F6C507" w14:textId="0CF194FB" w:rsidR="006039A2" w:rsidRDefault="006039A2" w:rsidP="0097538B">
            <w:pPr>
              <w:rPr>
                <w:rFonts w:ascii="Arial" w:hAnsi="Arial" w:cs="Arial"/>
              </w:rPr>
            </w:pPr>
          </w:p>
          <w:p w14:paraId="2AED2931" w14:textId="675205A1" w:rsidR="006039A2" w:rsidRDefault="006039A2" w:rsidP="0097538B">
            <w:pPr>
              <w:rPr>
                <w:rFonts w:ascii="Arial" w:hAnsi="Arial" w:cs="Arial"/>
              </w:rPr>
            </w:pPr>
          </w:p>
          <w:p w14:paraId="50AEE09B" w14:textId="5FEB8275" w:rsidR="006039A2" w:rsidRDefault="006039A2" w:rsidP="0097538B">
            <w:pPr>
              <w:rPr>
                <w:rFonts w:ascii="Arial" w:hAnsi="Arial" w:cs="Arial"/>
              </w:rPr>
            </w:pPr>
          </w:p>
          <w:p w14:paraId="68F8AEC6" w14:textId="2755CDD4" w:rsidR="006039A2" w:rsidRDefault="006039A2" w:rsidP="0097538B">
            <w:pPr>
              <w:rPr>
                <w:rFonts w:ascii="Arial" w:hAnsi="Arial" w:cs="Arial"/>
              </w:rPr>
            </w:pPr>
          </w:p>
          <w:p w14:paraId="2FC24F51" w14:textId="77777777" w:rsidR="006039A2" w:rsidRPr="003F5AB5" w:rsidRDefault="006039A2" w:rsidP="0097538B">
            <w:pPr>
              <w:rPr>
                <w:rFonts w:ascii="Arial" w:hAnsi="Arial" w:cs="Arial"/>
              </w:rPr>
            </w:pPr>
          </w:p>
          <w:p w14:paraId="34D790F8" w14:textId="77777777" w:rsidR="00B520E5" w:rsidRPr="00B520E5" w:rsidRDefault="00B520E5" w:rsidP="0097538B">
            <w:pPr>
              <w:rPr>
                <w:rFonts w:ascii="Arial" w:hAnsi="Arial" w:cs="Arial"/>
                <w:b/>
                <w:bCs/>
                <w:u w:val="single"/>
              </w:rPr>
            </w:pPr>
          </w:p>
          <w:p w14:paraId="4458F773" w14:textId="7F7E2D4B" w:rsidR="00653A26" w:rsidRPr="001F2306" w:rsidRDefault="00653A26" w:rsidP="00C970B9">
            <w:pPr>
              <w:pStyle w:val="Heading2"/>
              <w:numPr>
                <w:ilvl w:val="1"/>
                <w:numId w:val="10"/>
              </w:numPr>
              <w:spacing w:line="360" w:lineRule="auto"/>
              <w:outlineLvl w:val="1"/>
              <w:rPr>
                <w:b/>
                <w:bCs/>
                <w:color w:val="auto"/>
                <w:sz w:val="32"/>
                <w:szCs w:val="32"/>
              </w:rPr>
            </w:pPr>
            <w:r w:rsidRPr="001F2306">
              <w:rPr>
                <w:b/>
                <w:bCs/>
                <w:color w:val="auto"/>
                <w:sz w:val="32"/>
                <w:szCs w:val="32"/>
              </w:rPr>
              <w:lastRenderedPageBreak/>
              <w:t>Michelle Lewi</w:t>
            </w:r>
            <w:r>
              <w:rPr>
                <w:b/>
                <w:bCs/>
                <w:color w:val="auto"/>
                <w:sz w:val="32"/>
                <w:szCs w:val="32"/>
              </w:rPr>
              <w:t>s</w:t>
            </w:r>
            <w:r w:rsidRPr="001F2306">
              <w:rPr>
                <w:b/>
                <w:bCs/>
                <w:color w:val="auto"/>
                <w:sz w:val="32"/>
                <w:szCs w:val="32"/>
              </w:rPr>
              <w:t xml:space="preserve"> Interview</w:t>
            </w:r>
          </w:p>
          <w:p w14:paraId="2419C96D" w14:textId="38BEE8DC" w:rsidR="00653A26" w:rsidRPr="00591E46" w:rsidRDefault="00653A26" w:rsidP="00283ECB">
            <w:pPr>
              <w:spacing w:line="360" w:lineRule="auto"/>
              <w:jc w:val="both"/>
              <w:rPr>
                <w:rFonts w:ascii="Arial" w:hAnsi="Arial" w:cs="Arial"/>
                <w:sz w:val="22"/>
                <w:szCs w:val="22"/>
              </w:rPr>
            </w:pPr>
            <w:r w:rsidRPr="00495445">
              <w:rPr>
                <w:rFonts w:ascii="Arial" w:hAnsi="Arial" w:cs="Arial"/>
              </w:rPr>
              <w:t xml:space="preserve">Michelle is the Disability Sports </w:t>
            </w:r>
            <w:r>
              <w:rPr>
                <w:rFonts w:ascii="Arial" w:hAnsi="Arial" w:cs="Arial"/>
              </w:rPr>
              <w:t xml:space="preserve">Wales Officer </w:t>
            </w:r>
            <w:r w:rsidRPr="00495445">
              <w:rPr>
                <w:rFonts w:ascii="Arial" w:hAnsi="Arial" w:cs="Arial"/>
              </w:rPr>
              <w:t xml:space="preserve">in the Neath Port Talbot </w:t>
            </w:r>
            <w:r>
              <w:rPr>
                <w:rFonts w:ascii="Arial" w:hAnsi="Arial" w:cs="Arial"/>
              </w:rPr>
              <w:t xml:space="preserve">County </w:t>
            </w:r>
            <w:r w:rsidRPr="00495445">
              <w:rPr>
                <w:rFonts w:ascii="Arial" w:hAnsi="Arial" w:cs="Arial"/>
              </w:rPr>
              <w:t>Borough</w:t>
            </w:r>
            <w:r>
              <w:rPr>
                <w:rFonts w:ascii="Arial" w:hAnsi="Arial" w:cs="Arial"/>
              </w:rPr>
              <w:t xml:space="preserve"> Council</w:t>
            </w:r>
            <w:r w:rsidRPr="00495445">
              <w:rPr>
                <w:rFonts w:ascii="Arial" w:hAnsi="Arial" w:cs="Arial"/>
              </w:rPr>
              <w:t xml:space="preserve"> and has worked there for the last 4 years. (</w:t>
            </w:r>
            <w:r w:rsidRPr="003E53C0">
              <w:rPr>
                <w:rFonts w:ascii="Arial" w:hAnsi="Arial" w:cs="Arial"/>
                <w:i/>
                <w:iCs/>
              </w:rPr>
              <w:t>For the full transcribe of the interview, please refer to Appendix</w:t>
            </w:r>
            <w:r>
              <w:rPr>
                <w:rFonts w:ascii="Arial" w:hAnsi="Arial" w:cs="Arial"/>
              </w:rPr>
              <w:t xml:space="preserve"> 5</w:t>
            </w:r>
            <w:r w:rsidRPr="00495445">
              <w:rPr>
                <w:rFonts w:ascii="Arial" w:hAnsi="Arial" w:cs="Arial"/>
              </w:rPr>
              <w:t xml:space="preserve">) Due to various reasonings including the coronavirus and putting her at risk if we met in person to do the interview, the interview was conducted over the phone for the safety of both of us as guided by Gov.uk (2020). The interview was conducted in an office to ensure complete privacy and confidentiality was kept secure. Firstly, I asked Mrs. Lewis if she would allow me to ask the sample questions provided in the ethics form that she had previously signed and she </w:t>
            </w:r>
            <w:r>
              <w:rPr>
                <w:rFonts w:ascii="Arial" w:hAnsi="Arial" w:cs="Arial"/>
              </w:rPr>
              <w:t>agree</w:t>
            </w:r>
            <w:r w:rsidRPr="00495445">
              <w:rPr>
                <w:rFonts w:ascii="Arial" w:hAnsi="Arial" w:cs="Arial"/>
              </w:rPr>
              <w:t>d t</w:t>
            </w:r>
            <w:r>
              <w:rPr>
                <w:rFonts w:ascii="Arial" w:hAnsi="Arial" w:cs="Arial"/>
              </w:rPr>
              <w:t>o</w:t>
            </w:r>
            <w:r w:rsidRPr="00495445">
              <w:rPr>
                <w:rFonts w:ascii="Arial" w:hAnsi="Arial" w:cs="Arial"/>
              </w:rPr>
              <w:t xml:space="preserve"> and also gave permission for the call to be recorded for research purposes. Michelle said that there were 12 clubs in the Neath Port Talbot area which equates to one club covering </w:t>
            </w:r>
            <w:r>
              <w:rPr>
                <w:rFonts w:ascii="Arial" w:hAnsi="Arial" w:cs="Arial"/>
              </w:rPr>
              <w:t>11</w:t>
            </w:r>
            <w:r w:rsidRPr="00495445">
              <w:rPr>
                <w:rFonts w:ascii="Arial" w:hAnsi="Arial" w:cs="Arial"/>
              </w:rPr>
              <w:t>km² (</w:t>
            </w:r>
            <w:r>
              <w:rPr>
                <w:rFonts w:ascii="Arial" w:hAnsi="Arial" w:cs="Arial"/>
              </w:rPr>
              <w:t xml:space="preserve">Neath Port </w:t>
            </w:r>
            <w:r w:rsidR="006B67B1">
              <w:rPr>
                <w:rFonts w:ascii="Arial" w:hAnsi="Arial" w:cs="Arial"/>
              </w:rPr>
              <w:t>Talbot</w:t>
            </w:r>
            <w:r>
              <w:rPr>
                <w:rFonts w:ascii="Arial" w:hAnsi="Arial" w:cs="Arial"/>
              </w:rPr>
              <w:t xml:space="preserve"> Council, 2020</w:t>
            </w:r>
            <w:r w:rsidRPr="00495445">
              <w:rPr>
                <w:rFonts w:ascii="Arial" w:hAnsi="Arial" w:cs="Arial"/>
              </w:rPr>
              <w:t>).</w:t>
            </w:r>
            <w:r w:rsidR="006039A2">
              <w:rPr>
                <w:rFonts w:ascii="Arial" w:hAnsi="Arial" w:cs="Arial"/>
              </w:rPr>
              <w:t xml:space="preserve"> She also said that she could move the timings of the club as this could be a barrier for some children and could look into better transport options, transporting children from school straight to the club and the possibility of getting children taken home again afterwards.</w:t>
            </w:r>
            <w:r w:rsidRPr="00495445">
              <w:rPr>
                <w:rFonts w:ascii="Arial" w:hAnsi="Arial" w:cs="Arial"/>
                <w:sz w:val="22"/>
                <w:szCs w:val="22"/>
              </w:rPr>
              <w:t xml:space="preserve"> </w:t>
            </w:r>
          </w:p>
          <w:p w14:paraId="71B9899B" w14:textId="6D51F044" w:rsidR="00B520E5" w:rsidRDefault="00B520E5" w:rsidP="0097538B"/>
          <w:p w14:paraId="7B7B4D7F" w14:textId="0C511B7D" w:rsidR="00653A26" w:rsidRDefault="00653A26" w:rsidP="0097538B"/>
          <w:p w14:paraId="1E98496D" w14:textId="5345AB38" w:rsidR="00653A26" w:rsidRDefault="00653A26" w:rsidP="0097538B"/>
          <w:p w14:paraId="30E3BE66" w14:textId="77777777" w:rsidR="00653A26" w:rsidRDefault="00653A26" w:rsidP="0097538B"/>
          <w:p w14:paraId="532CF29A" w14:textId="6E75FD6F" w:rsidR="0097538B" w:rsidRPr="001F2306" w:rsidRDefault="0097538B" w:rsidP="00C970B9">
            <w:pPr>
              <w:pStyle w:val="Heading2"/>
              <w:numPr>
                <w:ilvl w:val="1"/>
                <w:numId w:val="10"/>
              </w:numPr>
              <w:outlineLvl w:val="1"/>
              <w:rPr>
                <w:b/>
                <w:bCs/>
                <w:color w:val="auto"/>
                <w:sz w:val="32"/>
                <w:szCs w:val="32"/>
              </w:rPr>
            </w:pPr>
            <w:r w:rsidRPr="001F2306">
              <w:rPr>
                <w:b/>
                <w:bCs/>
                <w:color w:val="auto"/>
                <w:sz w:val="32"/>
                <w:szCs w:val="32"/>
              </w:rPr>
              <w:t>Callum Jones Interview</w:t>
            </w:r>
          </w:p>
          <w:p w14:paraId="7F90B935" w14:textId="77777777" w:rsidR="007C4B43" w:rsidRPr="007C4B43" w:rsidRDefault="007C4B43" w:rsidP="007C4B43">
            <w:pPr>
              <w:ind w:left="720"/>
            </w:pPr>
          </w:p>
          <w:p w14:paraId="1ADDBEF1" w14:textId="61A6B0F1" w:rsidR="006A2816" w:rsidRDefault="00280DEF" w:rsidP="00283ECB">
            <w:pPr>
              <w:spacing w:line="360" w:lineRule="auto"/>
              <w:jc w:val="both"/>
              <w:rPr>
                <w:rFonts w:ascii="Arial" w:hAnsi="Arial" w:cs="Arial"/>
                <w:szCs w:val="28"/>
              </w:rPr>
            </w:pPr>
            <w:r w:rsidRPr="00495445">
              <w:rPr>
                <w:rFonts w:ascii="Arial" w:hAnsi="Arial" w:cs="Arial"/>
                <w:szCs w:val="28"/>
              </w:rPr>
              <w:t xml:space="preserve">Callum is the Assistant Head Coach of the Neath Port Talbot Panthers Mixed Ability Rugby Team and assists in coaching and passing on his knowledge of rugby every week. During the interview Callum talks about the variety of </w:t>
            </w:r>
            <w:r w:rsidR="00D74B10">
              <w:rPr>
                <w:rFonts w:ascii="Arial" w:hAnsi="Arial" w:cs="Arial"/>
                <w:szCs w:val="28"/>
              </w:rPr>
              <w:t xml:space="preserve">people with </w:t>
            </w:r>
            <w:r w:rsidRPr="00495445">
              <w:rPr>
                <w:rFonts w:ascii="Arial" w:hAnsi="Arial" w:cs="Arial"/>
                <w:szCs w:val="28"/>
              </w:rPr>
              <w:t>disabilities that participate</w:t>
            </w:r>
            <w:r w:rsidR="006A2816" w:rsidRPr="00495445">
              <w:rPr>
                <w:rFonts w:ascii="Arial" w:hAnsi="Arial" w:cs="Arial"/>
                <w:szCs w:val="28"/>
              </w:rPr>
              <w:t xml:space="preserve"> at the club and how the club </w:t>
            </w:r>
            <w:r w:rsidR="00D74B10">
              <w:rPr>
                <w:rFonts w:ascii="Arial" w:hAnsi="Arial" w:cs="Arial"/>
                <w:szCs w:val="28"/>
              </w:rPr>
              <w:t xml:space="preserve">has </w:t>
            </w:r>
            <w:r w:rsidR="006A2816" w:rsidRPr="00495445">
              <w:rPr>
                <w:rFonts w:ascii="Arial" w:hAnsi="Arial" w:cs="Arial"/>
                <w:szCs w:val="28"/>
              </w:rPr>
              <w:t>overcome some barriers that may have stopped them from playing otherwise (</w:t>
            </w:r>
            <w:r w:rsidR="006A2816" w:rsidRPr="00653A26">
              <w:rPr>
                <w:rFonts w:ascii="Arial" w:hAnsi="Arial" w:cs="Arial"/>
                <w:i/>
                <w:iCs/>
                <w:szCs w:val="28"/>
              </w:rPr>
              <w:t xml:space="preserve">For the full transcribe of the interview, please refer to </w:t>
            </w:r>
            <w:r w:rsidR="00495445" w:rsidRPr="00653A26">
              <w:rPr>
                <w:rFonts w:ascii="Arial" w:hAnsi="Arial" w:cs="Arial"/>
                <w:i/>
                <w:iCs/>
                <w:szCs w:val="28"/>
              </w:rPr>
              <w:t>A</w:t>
            </w:r>
            <w:r w:rsidR="006A2816" w:rsidRPr="00653A26">
              <w:rPr>
                <w:rFonts w:ascii="Arial" w:hAnsi="Arial" w:cs="Arial"/>
                <w:i/>
                <w:iCs/>
                <w:szCs w:val="28"/>
              </w:rPr>
              <w:t>ppendi</w:t>
            </w:r>
            <w:r w:rsidR="00495445" w:rsidRPr="00653A26">
              <w:rPr>
                <w:rFonts w:ascii="Arial" w:hAnsi="Arial" w:cs="Arial"/>
                <w:i/>
                <w:iCs/>
                <w:szCs w:val="28"/>
              </w:rPr>
              <w:t>x</w:t>
            </w:r>
            <w:r w:rsidR="006A2816" w:rsidRPr="00653A26">
              <w:rPr>
                <w:rFonts w:ascii="Arial" w:hAnsi="Arial" w:cs="Arial"/>
                <w:i/>
                <w:iCs/>
                <w:szCs w:val="28"/>
              </w:rPr>
              <w:t xml:space="preserve"> </w:t>
            </w:r>
            <w:r w:rsidR="00653A26" w:rsidRPr="00653A26">
              <w:rPr>
                <w:rFonts w:ascii="Arial" w:hAnsi="Arial" w:cs="Arial"/>
                <w:i/>
                <w:iCs/>
                <w:szCs w:val="28"/>
              </w:rPr>
              <w:t>6</w:t>
            </w:r>
            <w:r w:rsidR="006A2816" w:rsidRPr="00495445">
              <w:rPr>
                <w:rFonts w:ascii="Arial" w:hAnsi="Arial" w:cs="Arial"/>
                <w:szCs w:val="28"/>
              </w:rPr>
              <w:t xml:space="preserve">). </w:t>
            </w:r>
            <w:r w:rsidR="001F6115" w:rsidRPr="00495445">
              <w:rPr>
                <w:rFonts w:ascii="Arial" w:hAnsi="Arial" w:cs="Arial"/>
                <w:szCs w:val="28"/>
              </w:rPr>
              <w:t>Callum explains that the rules of mixed ability rugby follow the mixed ability rugby laws, allowing everybody to take part</w:t>
            </w:r>
            <w:r w:rsidR="002537FD" w:rsidRPr="00495445">
              <w:rPr>
                <w:rFonts w:ascii="Arial" w:hAnsi="Arial" w:cs="Arial"/>
                <w:szCs w:val="28"/>
              </w:rPr>
              <w:t>, no matter the ability of the player (International Mixed Ability Sports, 2018).</w:t>
            </w:r>
            <w:r w:rsidR="00141DE8" w:rsidRPr="00495445">
              <w:rPr>
                <w:rFonts w:ascii="Arial" w:hAnsi="Arial" w:cs="Arial"/>
                <w:szCs w:val="28"/>
              </w:rPr>
              <w:t xml:space="preserve"> He says that no two players have the same disability and that everybody is catered for by adjusting the drills and sessions just slightly for each player so that they all have the same outcome</w:t>
            </w:r>
            <w:r w:rsidR="00EA2CB7">
              <w:rPr>
                <w:rFonts w:ascii="Arial" w:hAnsi="Arial" w:cs="Arial"/>
                <w:szCs w:val="28"/>
              </w:rPr>
              <w:t>, which allows the coaching team to break down the barriers of having a disability</w:t>
            </w:r>
            <w:r w:rsidR="00995B2D" w:rsidRPr="00495445">
              <w:rPr>
                <w:rFonts w:ascii="Arial" w:hAnsi="Arial" w:cs="Arial"/>
                <w:szCs w:val="28"/>
              </w:rPr>
              <w:t xml:space="preserve">. </w:t>
            </w:r>
          </w:p>
          <w:p w14:paraId="52DEE6F1" w14:textId="4C4E853D" w:rsidR="00A77E27" w:rsidRDefault="00A77E27" w:rsidP="003C4F40">
            <w:pPr>
              <w:spacing w:line="360" w:lineRule="auto"/>
              <w:rPr>
                <w:rFonts w:ascii="Arial" w:hAnsi="Arial" w:cs="Arial"/>
                <w:szCs w:val="28"/>
              </w:rPr>
            </w:pPr>
          </w:p>
          <w:p w14:paraId="46BF5639" w14:textId="77777777" w:rsidR="00A77E27" w:rsidRDefault="00A77E27" w:rsidP="003C4F40">
            <w:pPr>
              <w:spacing w:line="360" w:lineRule="auto"/>
              <w:rPr>
                <w:rFonts w:ascii="Arial" w:hAnsi="Arial" w:cs="Arial"/>
                <w:szCs w:val="28"/>
              </w:rPr>
            </w:pPr>
          </w:p>
          <w:p w14:paraId="6C56D95B" w14:textId="6DB0E610" w:rsidR="00591E46" w:rsidRPr="00A30CD7" w:rsidRDefault="00591E46" w:rsidP="00653A26">
            <w:pPr>
              <w:spacing w:line="360" w:lineRule="auto"/>
              <w:rPr>
                <w:rFonts w:ascii="Arial" w:hAnsi="Arial" w:cs="Arial"/>
                <w:sz w:val="22"/>
              </w:rPr>
            </w:pPr>
          </w:p>
        </w:tc>
      </w:tr>
      <w:tr w:rsidR="0023752D" w14:paraId="17696420" w14:textId="77777777" w:rsidTr="00466F74">
        <w:trPr>
          <w:trHeight w:val="15299"/>
        </w:trPr>
        <w:tc>
          <w:tcPr>
            <w:tcW w:w="10056" w:type="dxa"/>
            <w:gridSpan w:val="2"/>
          </w:tcPr>
          <w:p w14:paraId="4CC543F2" w14:textId="557CE850" w:rsidR="00F64417" w:rsidRDefault="0023752D" w:rsidP="00C35E89">
            <w:pPr>
              <w:pStyle w:val="Heading2"/>
              <w:outlineLvl w:val="1"/>
              <w:rPr>
                <w:sz w:val="36"/>
                <w:szCs w:val="36"/>
              </w:rPr>
            </w:pPr>
            <w:r>
              <w:rPr>
                <w:rFonts w:ascii="Arial" w:hAnsi="Arial" w:cs="Arial"/>
                <w:b/>
                <w:sz w:val="22"/>
                <w:szCs w:val="22"/>
              </w:rPr>
              <w:lastRenderedPageBreak/>
              <w:br w:type="page"/>
            </w:r>
          </w:p>
          <w:p w14:paraId="2EBE89BB" w14:textId="77777777" w:rsidR="00F64417" w:rsidRDefault="00F64417" w:rsidP="00C35E89">
            <w:pPr>
              <w:pStyle w:val="Heading2"/>
              <w:outlineLvl w:val="1"/>
              <w:rPr>
                <w:sz w:val="36"/>
                <w:szCs w:val="36"/>
              </w:rPr>
            </w:pPr>
          </w:p>
          <w:p w14:paraId="1FE79116" w14:textId="77777777" w:rsidR="00F64417" w:rsidRDefault="00F64417" w:rsidP="00C35E89">
            <w:pPr>
              <w:pStyle w:val="Heading2"/>
              <w:outlineLvl w:val="1"/>
              <w:rPr>
                <w:sz w:val="36"/>
                <w:szCs w:val="36"/>
              </w:rPr>
            </w:pPr>
          </w:p>
          <w:p w14:paraId="04DC6448" w14:textId="77777777" w:rsidR="00F64417" w:rsidRDefault="00F64417" w:rsidP="00C35E89">
            <w:pPr>
              <w:pStyle w:val="Heading2"/>
              <w:outlineLvl w:val="1"/>
              <w:rPr>
                <w:sz w:val="36"/>
                <w:szCs w:val="36"/>
              </w:rPr>
            </w:pPr>
          </w:p>
          <w:p w14:paraId="13A0F3F0" w14:textId="77777777" w:rsidR="00F64417" w:rsidRDefault="00F64417" w:rsidP="00C35E89">
            <w:pPr>
              <w:pStyle w:val="Heading2"/>
              <w:outlineLvl w:val="1"/>
              <w:rPr>
                <w:sz w:val="36"/>
                <w:szCs w:val="36"/>
              </w:rPr>
            </w:pPr>
          </w:p>
          <w:p w14:paraId="41037F57" w14:textId="77777777" w:rsidR="00F64417" w:rsidRDefault="00F64417" w:rsidP="00C35E89">
            <w:pPr>
              <w:pStyle w:val="Heading2"/>
              <w:outlineLvl w:val="1"/>
              <w:rPr>
                <w:sz w:val="36"/>
                <w:szCs w:val="36"/>
              </w:rPr>
            </w:pPr>
          </w:p>
          <w:p w14:paraId="2D938B42" w14:textId="77777777" w:rsidR="00F64417" w:rsidRDefault="00F64417" w:rsidP="00C35E89">
            <w:pPr>
              <w:pStyle w:val="Heading2"/>
              <w:outlineLvl w:val="1"/>
              <w:rPr>
                <w:sz w:val="36"/>
                <w:szCs w:val="36"/>
              </w:rPr>
            </w:pPr>
          </w:p>
          <w:p w14:paraId="3CF13B3D" w14:textId="77777777" w:rsidR="00F64417" w:rsidRDefault="00F64417" w:rsidP="00C35E89">
            <w:pPr>
              <w:pStyle w:val="Heading2"/>
              <w:outlineLvl w:val="1"/>
              <w:rPr>
                <w:sz w:val="36"/>
                <w:szCs w:val="36"/>
              </w:rPr>
            </w:pPr>
          </w:p>
          <w:p w14:paraId="2ABA816F" w14:textId="77777777" w:rsidR="00F64417" w:rsidRDefault="00F64417" w:rsidP="00C35E89">
            <w:pPr>
              <w:pStyle w:val="Heading2"/>
              <w:outlineLvl w:val="1"/>
              <w:rPr>
                <w:sz w:val="36"/>
                <w:szCs w:val="36"/>
              </w:rPr>
            </w:pPr>
          </w:p>
          <w:p w14:paraId="514238EA" w14:textId="77777777" w:rsidR="00F64417" w:rsidRDefault="00F64417" w:rsidP="00C35E89">
            <w:pPr>
              <w:pStyle w:val="Heading2"/>
              <w:outlineLvl w:val="1"/>
              <w:rPr>
                <w:sz w:val="36"/>
                <w:szCs w:val="36"/>
              </w:rPr>
            </w:pPr>
          </w:p>
          <w:p w14:paraId="19B4A153" w14:textId="5C2B3293" w:rsidR="00F64417" w:rsidRPr="00B03951" w:rsidRDefault="00F64417" w:rsidP="00F64417">
            <w:pPr>
              <w:pStyle w:val="Heading1"/>
              <w:jc w:val="center"/>
              <w:outlineLvl w:val="0"/>
              <w:rPr>
                <w:rFonts w:ascii="Algerian" w:hAnsi="Algerian"/>
                <w:i/>
                <w:iCs/>
                <w:color w:val="auto"/>
                <w:sz w:val="96"/>
                <w:szCs w:val="96"/>
                <w:u w:val="single"/>
              </w:rPr>
            </w:pPr>
            <w:r w:rsidRPr="00B03951">
              <w:rPr>
                <w:rFonts w:ascii="Algerian" w:hAnsi="Algerian"/>
                <w:i/>
                <w:iCs/>
                <w:color w:val="auto"/>
                <w:sz w:val="96"/>
                <w:szCs w:val="96"/>
                <w:u w:val="single"/>
              </w:rPr>
              <w:t xml:space="preserve">Chapter </w:t>
            </w:r>
            <w:r w:rsidR="00283ECB">
              <w:rPr>
                <w:rFonts w:ascii="Algerian" w:hAnsi="Algerian"/>
                <w:i/>
                <w:iCs/>
                <w:color w:val="auto"/>
                <w:sz w:val="96"/>
                <w:szCs w:val="96"/>
                <w:u w:val="single"/>
              </w:rPr>
              <w:t>5</w:t>
            </w:r>
          </w:p>
          <w:p w14:paraId="1B5014F1" w14:textId="6A401CF7" w:rsidR="00F64417" w:rsidRDefault="00F64417" w:rsidP="00F64417">
            <w:pPr>
              <w:rPr>
                <w:lang w:val="en-US" w:eastAsia="en-US"/>
              </w:rPr>
            </w:pPr>
          </w:p>
          <w:p w14:paraId="38A43182" w14:textId="0E0C12C9" w:rsidR="00F64417" w:rsidRDefault="00F64417" w:rsidP="00F64417">
            <w:pPr>
              <w:rPr>
                <w:lang w:val="en-US" w:eastAsia="en-US"/>
              </w:rPr>
            </w:pPr>
          </w:p>
          <w:p w14:paraId="0039523C" w14:textId="77777777" w:rsidR="00F64417" w:rsidRPr="00F64417" w:rsidRDefault="00F64417" w:rsidP="00F64417">
            <w:pPr>
              <w:rPr>
                <w:lang w:val="en-US" w:eastAsia="en-US"/>
              </w:rPr>
            </w:pPr>
          </w:p>
          <w:p w14:paraId="0F70DE79" w14:textId="77777777" w:rsidR="00F64417" w:rsidRDefault="00F64417" w:rsidP="00C35E89">
            <w:pPr>
              <w:pStyle w:val="Heading2"/>
              <w:outlineLvl w:val="1"/>
              <w:rPr>
                <w:sz w:val="36"/>
                <w:szCs w:val="36"/>
              </w:rPr>
            </w:pPr>
          </w:p>
          <w:p w14:paraId="21DCFBAF" w14:textId="77777777" w:rsidR="00F64417" w:rsidRDefault="00F64417" w:rsidP="00C35E89">
            <w:pPr>
              <w:pStyle w:val="Heading2"/>
              <w:outlineLvl w:val="1"/>
              <w:rPr>
                <w:sz w:val="36"/>
                <w:szCs w:val="36"/>
              </w:rPr>
            </w:pPr>
          </w:p>
          <w:p w14:paraId="421F5A27" w14:textId="77777777" w:rsidR="00F64417" w:rsidRDefault="00F64417" w:rsidP="00C35E89">
            <w:pPr>
              <w:pStyle w:val="Heading2"/>
              <w:outlineLvl w:val="1"/>
              <w:rPr>
                <w:sz w:val="36"/>
                <w:szCs w:val="36"/>
              </w:rPr>
            </w:pPr>
          </w:p>
          <w:p w14:paraId="6A84D2BA" w14:textId="77777777" w:rsidR="00F64417" w:rsidRDefault="00F64417" w:rsidP="00C35E89">
            <w:pPr>
              <w:pStyle w:val="Heading2"/>
              <w:outlineLvl w:val="1"/>
              <w:rPr>
                <w:sz w:val="36"/>
                <w:szCs w:val="36"/>
              </w:rPr>
            </w:pPr>
          </w:p>
          <w:p w14:paraId="688A6CF2" w14:textId="77777777" w:rsidR="00F64417" w:rsidRDefault="00F64417" w:rsidP="00C35E89">
            <w:pPr>
              <w:pStyle w:val="Heading2"/>
              <w:outlineLvl w:val="1"/>
              <w:rPr>
                <w:sz w:val="36"/>
                <w:szCs w:val="36"/>
              </w:rPr>
            </w:pPr>
          </w:p>
          <w:p w14:paraId="2412AC3F" w14:textId="77777777" w:rsidR="00F64417" w:rsidRDefault="00F64417" w:rsidP="00C35E89">
            <w:pPr>
              <w:pStyle w:val="Heading2"/>
              <w:outlineLvl w:val="1"/>
              <w:rPr>
                <w:sz w:val="36"/>
                <w:szCs w:val="36"/>
              </w:rPr>
            </w:pPr>
          </w:p>
          <w:p w14:paraId="30C020CC" w14:textId="77777777" w:rsidR="00F64417" w:rsidRDefault="00F64417" w:rsidP="00C35E89">
            <w:pPr>
              <w:pStyle w:val="Heading2"/>
              <w:outlineLvl w:val="1"/>
              <w:rPr>
                <w:sz w:val="36"/>
                <w:szCs w:val="36"/>
              </w:rPr>
            </w:pPr>
          </w:p>
          <w:p w14:paraId="66306A8A" w14:textId="77777777" w:rsidR="00F64417" w:rsidRDefault="00F64417" w:rsidP="00C35E89">
            <w:pPr>
              <w:pStyle w:val="Heading2"/>
              <w:outlineLvl w:val="1"/>
              <w:rPr>
                <w:sz w:val="36"/>
                <w:szCs w:val="36"/>
              </w:rPr>
            </w:pPr>
          </w:p>
          <w:p w14:paraId="03AC04BB" w14:textId="77777777" w:rsidR="00F64417" w:rsidRDefault="00F64417" w:rsidP="00C35E89">
            <w:pPr>
              <w:pStyle w:val="Heading2"/>
              <w:outlineLvl w:val="1"/>
              <w:rPr>
                <w:sz w:val="36"/>
                <w:szCs w:val="36"/>
              </w:rPr>
            </w:pPr>
          </w:p>
          <w:p w14:paraId="63C24B66" w14:textId="77777777" w:rsidR="00F64417" w:rsidRDefault="00F64417" w:rsidP="00C35E89">
            <w:pPr>
              <w:pStyle w:val="Heading2"/>
              <w:outlineLvl w:val="1"/>
              <w:rPr>
                <w:sz w:val="36"/>
                <w:szCs w:val="36"/>
              </w:rPr>
            </w:pPr>
          </w:p>
          <w:p w14:paraId="5CA15161" w14:textId="77777777" w:rsidR="00F64417" w:rsidRDefault="00F64417" w:rsidP="00C35E89">
            <w:pPr>
              <w:pStyle w:val="Heading2"/>
              <w:outlineLvl w:val="1"/>
              <w:rPr>
                <w:sz w:val="36"/>
                <w:szCs w:val="36"/>
              </w:rPr>
            </w:pPr>
          </w:p>
          <w:p w14:paraId="46EB23C8" w14:textId="77777777" w:rsidR="00F64417" w:rsidRDefault="00F64417" w:rsidP="00C35E89">
            <w:pPr>
              <w:pStyle w:val="Heading2"/>
              <w:outlineLvl w:val="1"/>
              <w:rPr>
                <w:sz w:val="36"/>
                <w:szCs w:val="36"/>
              </w:rPr>
            </w:pPr>
          </w:p>
          <w:p w14:paraId="3B550788" w14:textId="77777777" w:rsidR="00F64417" w:rsidRDefault="00F64417" w:rsidP="00C35E89">
            <w:pPr>
              <w:pStyle w:val="Heading2"/>
              <w:outlineLvl w:val="1"/>
              <w:rPr>
                <w:sz w:val="36"/>
                <w:szCs w:val="36"/>
              </w:rPr>
            </w:pPr>
          </w:p>
          <w:p w14:paraId="77D88793" w14:textId="77777777" w:rsidR="00F64417" w:rsidRDefault="00F64417" w:rsidP="00C35E89">
            <w:pPr>
              <w:pStyle w:val="Heading2"/>
              <w:outlineLvl w:val="1"/>
              <w:rPr>
                <w:sz w:val="36"/>
                <w:szCs w:val="36"/>
              </w:rPr>
            </w:pPr>
          </w:p>
          <w:p w14:paraId="4C35CF88" w14:textId="0ACA72D7" w:rsidR="00C35E89" w:rsidRPr="000D762C" w:rsidRDefault="006039A2" w:rsidP="00C35E89">
            <w:pPr>
              <w:pStyle w:val="Heading2"/>
              <w:outlineLvl w:val="1"/>
              <w:rPr>
                <w:b/>
                <w:bCs/>
                <w:color w:val="auto"/>
                <w:sz w:val="36"/>
                <w:szCs w:val="36"/>
              </w:rPr>
            </w:pPr>
            <w:r>
              <w:rPr>
                <w:b/>
                <w:bCs/>
                <w:color w:val="auto"/>
                <w:sz w:val="36"/>
                <w:szCs w:val="36"/>
              </w:rPr>
              <w:lastRenderedPageBreak/>
              <w:t>8</w:t>
            </w:r>
            <w:r w:rsidR="00701F72" w:rsidRPr="000D762C">
              <w:rPr>
                <w:b/>
                <w:bCs/>
                <w:color w:val="auto"/>
                <w:sz w:val="36"/>
                <w:szCs w:val="36"/>
              </w:rPr>
              <w:t xml:space="preserve">.0 </w:t>
            </w:r>
            <w:r w:rsidR="00874802" w:rsidRPr="000D762C">
              <w:rPr>
                <w:b/>
                <w:bCs/>
                <w:color w:val="auto"/>
                <w:sz w:val="36"/>
                <w:szCs w:val="36"/>
              </w:rPr>
              <w:t>Conclusion</w:t>
            </w:r>
          </w:p>
          <w:p w14:paraId="54A3B8C7" w14:textId="222C2A09" w:rsidR="00242411" w:rsidRPr="000D762C" w:rsidRDefault="006039A2" w:rsidP="00283ECB">
            <w:pPr>
              <w:pStyle w:val="Subtitle"/>
              <w:ind w:left="720"/>
              <w:jc w:val="both"/>
              <w:rPr>
                <w:b/>
                <w:bCs/>
                <w:color w:val="auto"/>
                <w:sz w:val="28"/>
                <w:szCs w:val="28"/>
                <w:lang w:val="en-US" w:eastAsia="en-US"/>
              </w:rPr>
            </w:pPr>
            <w:r>
              <w:rPr>
                <w:b/>
                <w:bCs/>
                <w:color w:val="auto"/>
                <w:sz w:val="28"/>
                <w:szCs w:val="28"/>
                <w:lang w:val="en-US" w:eastAsia="en-US"/>
              </w:rPr>
              <w:t>8</w:t>
            </w:r>
            <w:r w:rsidR="003623FC" w:rsidRPr="000D762C">
              <w:rPr>
                <w:b/>
                <w:bCs/>
                <w:color w:val="auto"/>
                <w:sz w:val="28"/>
                <w:szCs w:val="28"/>
                <w:lang w:val="en-US" w:eastAsia="en-US"/>
              </w:rPr>
              <w:t xml:space="preserve">.1 </w:t>
            </w:r>
            <w:r w:rsidR="00242411" w:rsidRPr="000D762C">
              <w:rPr>
                <w:b/>
                <w:bCs/>
                <w:color w:val="auto"/>
                <w:sz w:val="28"/>
                <w:szCs w:val="28"/>
                <w:lang w:val="en-US" w:eastAsia="en-US"/>
              </w:rPr>
              <w:t>Benefits</w:t>
            </w:r>
          </w:p>
          <w:p w14:paraId="1C0B3629" w14:textId="48BAD9CA" w:rsidR="00F90E95" w:rsidRPr="00B03951" w:rsidRDefault="00F90E95" w:rsidP="00283ECB">
            <w:pPr>
              <w:spacing w:line="360" w:lineRule="auto"/>
              <w:jc w:val="both"/>
              <w:rPr>
                <w:rFonts w:ascii="Arial" w:hAnsi="Arial" w:cs="Arial"/>
                <w:lang w:val="en-US" w:eastAsia="en-US"/>
              </w:rPr>
            </w:pPr>
            <w:r w:rsidRPr="00B03951">
              <w:rPr>
                <w:rFonts w:ascii="Arial" w:hAnsi="Arial" w:cs="Arial"/>
                <w:lang w:val="en-US" w:eastAsia="en-US"/>
              </w:rPr>
              <w:t xml:space="preserve">A common trend that seems to be occurring is that people with various disabilities tend to be participating in physical activity and sport for the social benefits that come with becoming a part of a club or team. </w:t>
            </w:r>
            <w:r w:rsidR="00794EA3" w:rsidRPr="00B03951">
              <w:rPr>
                <w:rFonts w:ascii="Arial" w:hAnsi="Arial" w:cs="Arial"/>
                <w:lang w:val="en-US" w:eastAsia="en-US"/>
              </w:rPr>
              <w:t xml:space="preserve">Studies </w:t>
            </w:r>
            <w:r w:rsidR="00B9045F">
              <w:rPr>
                <w:rFonts w:ascii="Arial" w:hAnsi="Arial" w:cs="Arial"/>
                <w:lang w:val="en-US" w:eastAsia="en-US"/>
              </w:rPr>
              <w:t xml:space="preserve">by Burn &amp; Niven (2019) </w:t>
            </w:r>
            <w:r w:rsidR="00794EA3" w:rsidRPr="00B03951">
              <w:rPr>
                <w:rFonts w:ascii="Arial" w:hAnsi="Arial" w:cs="Arial"/>
                <w:lang w:val="en-US" w:eastAsia="en-US"/>
              </w:rPr>
              <w:t>shows that</w:t>
            </w:r>
            <w:r w:rsidR="00B9045F">
              <w:rPr>
                <w:rFonts w:ascii="Arial" w:hAnsi="Arial" w:cs="Arial"/>
                <w:lang w:val="en-US" w:eastAsia="en-US"/>
              </w:rPr>
              <w:t xml:space="preserve"> many </w:t>
            </w:r>
            <w:r w:rsidR="00794EA3" w:rsidRPr="00B03951">
              <w:rPr>
                <w:rFonts w:ascii="Arial" w:hAnsi="Arial" w:cs="Arial"/>
                <w:lang w:val="en-US" w:eastAsia="en-US"/>
              </w:rPr>
              <w:t xml:space="preserve">participate in sport for the social factors whilst being part of the team and this is clearly backed up from the questionnaires from both the Festival of Sport and Neath Port Talbot Panthers. </w:t>
            </w:r>
            <w:r w:rsidR="00362A83" w:rsidRPr="00B03951">
              <w:rPr>
                <w:rFonts w:ascii="Arial" w:hAnsi="Arial" w:cs="Arial"/>
                <w:lang w:val="en-US" w:eastAsia="en-US"/>
              </w:rPr>
              <w:t>Socializing</w:t>
            </w:r>
            <w:r w:rsidR="00AA2282" w:rsidRPr="00B03951">
              <w:rPr>
                <w:rFonts w:ascii="Arial" w:hAnsi="Arial" w:cs="Arial"/>
                <w:lang w:val="en-US" w:eastAsia="en-US"/>
              </w:rPr>
              <w:t xml:space="preserve"> is </w:t>
            </w:r>
            <w:r w:rsidR="00362A83" w:rsidRPr="00B03951">
              <w:rPr>
                <w:rFonts w:ascii="Arial" w:hAnsi="Arial" w:cs="Arial"/>
                <w:lang w:val="en-US" w:eastAsia="en-US"/>
              </w:rPr>
              <w:t>a huge benefit to anybody and especially to those who participate in sport (</w:t>
            </w:r>
            <w:r w:rsidR="00B9045F">
              <w:rPr>
                <w:rFonts w:ascii="Arial" w:hAnsi="Arial" w:cs="Arial"/>
                <w:lang w:val="en-US" w:eastAsia="en-US"/>
              </w:rPr>
              <w:t>Wankel &amp; Berger, 2018</w:t>
            </w:r>
            <w:r w:rsidR="00362A83" w:rsidRPr="00B03951">
              <w:rPr>
                <w:rFonts w:ascii="Arial" w:hAnsi="Arial" w:cs="Arial"/>
                <w:lang w:val="en-US" w:eastAsia="en-US"/>
              </w:rPr>
              <w:t>). From sociali</w:t>
            </w:r>
            <w:r w:rsidR="00A77E27">
              <w:rPr>
                <w:rFonts w:ascii="Arial" w:hAnsi="Arial" w:cs="Arial"/>
                <w:lang w:val="en-US" w:eastAsia="en-US"/>
              </w:rPr>
              <w:t>s</w:t>
            </w:r>
            <w:r w:rsidR="00362A83" w:rsidRPr="00B03951">
              <w:rPr>
                <w:rFonts w:ascii="Arial" w:hAnsi="Arial" w:cs="Arial"/>
                <w:lang w:val="en-US" w:eastAsia="en-US"/>
              </w:rPr>
              <w:t xml:space="preserve">ing with others in sport and physical activity, </w:t>
            </w:r>
            <w:r w:rsidR="00242411" w:rsidRPr="00B03951">
              <w:rPr>
                <w:rFonts w:ascii="Arial" w:hAnsi="Arial" w:cs="Arial"/>
                <w:lang w:val="en-US" w:eastAsia="en-US"/>
              </w:rPr>
              <w:t>participants will find themselves motivated by fellow team-mates people who want to help and encourage people to strive to do their best and improve wherever they can (</w:t>
            </w:r>
            <w:r w:rsidR="00877038">
              <w:rPr>
                <w:rFonts w:ascii="Arial" w:hAnsi="Arial" w:cs="Arial"/>
                <w:lang w:val="en-US" w:eastAsia="en-US"/>
              </w:rPr>
              <w:t>Peters &amp; Johnson, 2014</w:t>
            </w:r>
            <w:r w:rsidR="00242411" w:rsidRPr="00B03951">
              <w:rPr>
                <w:rFonts w:ascii="Arial" w:hAnsi="Arial" w:cs="Arial"/>
                <w:lang w:val="en-US" w:eastAsia="en-US"/>
              </w:rPr>
              <w:t>). Sociali</w:t>
            </w:r>
            <w:r w:rsidR="00A77E27">
              <w:rPr>
                <w:rFonts w:ascii="Arial" w:hAnsi="Arial" w:cs="Arial"/>
                <w:lang w:val="en-US" w:eastAsia="en-US"/>
              </w:rPr>
              <w:t>s</w:t>
            </w:r>
            <w:r w:rsidR="00242411" w:rsidRPr="00B03951">
              <w:rPr>
                <w:rFonts w:ascii="Arial" w:hAnsi="Arial" w:cs="Arial"/>
                <w:lang w:val="en-US" w:eastAsia="en-US"/>
              </w:rPr>
              <w:t>ation is a good factor that promotes good health and well-being and encourages friendship which is a way of preventing bad mental health (</w:t>
            </w:r>
            <w:r w:rsidR="00337E1C">
              <w:rPr>
                <w:rFonts w:ascii="Arial" w:hAnsi="Arial" w:cs="Arial"/>
                <w:lang w:val="en-US" w:eastAsia="en-US"/>
              </w:rPr>
              <w:t>Mayo Clinic, 2019</w:t>
            </w:r>
            <w:r w:rsidR="00242411" w:rsidRPr="00B03951">
              <w:rPr>
                <w:rFonts w:ascii="Arial" w:hAnsi="Arial" w:cs="Arial"/>
                <w:lang w:val="en-US" w:eastAsia="en-US"/>
              </w:rPr>
              <w:t>)</w:t>
            </w:r>
            <w:r w:rsidR="002A01B9" w:rsidRPr="00B03951">
              <w:rPr>
                <w:rFonts w:ascii="Arial" w:hAnsi="Arial" w:cs="Arial"/>
                <w:lang w:val="en-US" w:eastAsia="en-US"/>
              </w:rPr>
              <w:t xml:space="preserve">. </w:t>
            </w:r>
            <w:r w:rsidR="003623FC" w:rsidRPr="00B03951">
              <w:rPr>
                <w:rFonts w:ascii="Arial" w:hAnsi="Arial" w:cs="Arial"/>
                <w:lang w:val="en-US" w:eastAsia="en-US"/>
              </w:rPr>
              <w:t>Referring</w:t>
            </w:r>
            <w:r w:rsidR="002A01B9" w:rsidRPr="00B03951">
              <w:rPr>
                <w:rFonts w:ascii="Arial" w:hAnsi="Arial" w:cs="Arial"/>
                <w:lang w:val="en-US" w:eastAsia="en-US"/>
              </w:rPr>
              <w:t xml:space="preserve"> to the </w:t>
            </w:r>
            <w:r w:rsidR="001E647D" w:rsidRPr="00B03951">
              <w:rPr>
                <w:rFonts w:ascii="Arial" w:hAnsi="Arial" w:cs="Arial"/>
                <w:lang w:val="en-US" w:eastAsia="en-US"/>
              </w:rPr>
              <w:t xml:space="preserve">literature </w:t>
            </w:r>
            <w:r w:rsidR="00A21E60" w:rsidRPr="00B03951">
              <w:rPr>
                <w:rFonts w:ascii="Arial" w:hAnsi="Arial" w:cs="Arial"/>
                <w:lang w:val="en-US" w:eastAsia="en-US"/>
              </w:rPr>
              <w:t>review, there</w:t>
            </w:r>
            <w:r w:rsidR="001E647D" w:rsidRPr="00B03951">
              <w:rPr>
                <w:rFonts w:ascii="Arial" w:hAnsi="Arial" w:cs="Arial"/>
                <w:lang w:val="en-US" w:eastAsia="en-US"/>
              </w:rPr>
              <w:t xml:space="preserve"> were benefits that I was unaware of</w:t>
            </w:r>
            <w:r w:rsidR="00A4041E" w:rsidRPr="00B03951">
              <w:rPr>
                <w:rFonts w:ascii="Arial" w:hAnsi="Arial" w:cs="Arial"/>
                <w:lang w:val="en-US" w:eastAsia="en-US"/>
              </w:rPr>
              <w:t xml:space="preserve"> that were highly recogni</w:t>
            </w:r>
            <w:r w:rsidR="00A77E27">
              <w:rPr>
                <w:rFonts w:ascii="Arial" w:hAnsi="Arial" w:cs="Arial"/>
                <w:lang w:val="en-US" w:eastAsia="en-US"/>
              </w:rPr>
              <w:t>s</w:t>
            </w:r>
            <w:r w:rsidR="00A4041E" w:rsidRPr="00B03951">
              <w:rPr>
                <w:rFonts w:ascii="Arial" w:hAnsi="Arial" w:cs="Arial"/>
                <w:lang w:val="en-US" w:eastAsia="en-US"/>
              </w:rPr>
              <w:t>able throughout the</w:t>
            </w:r>
            <w:r w:rsidR="003623FC" w:rsidRPr="00B03951">
              <w:rPr>
                <w:rFonts w:ascii="Arial" w:hAnsi="Arial" w:cs="Arial"/>
                <w:lang w:val="en-US" w:eastAsia="en-US"/>
              </w:rPr>
              <w:t xml:space="preserve"> collection of data</w:t>
            </w:r>
            <w:r w:rsidR="00A21E60" w:rsidRPr="00B03951">
              <w:rPr>
                <w:rFonts w:ascii="Arial" w:hAnsi="Arial" w:cs="Arial"/>
                <w:lang w:val="en-US" w:eastAsia="en-US"/>
              </w:rPr>
              <w:t xml:space="preserve">. One of these benefits were dominance of </w:t>
            </w:r>
            <w:r w:rsidR="00A77E27">
              <w:rPr>
                <w:rFonts w:ascii="Arial" w:hAnsi="Arial" w:cs="Arial"/>
                <w:lang w:val="en-US" w:eastAsia="en-US"/>
              </w:rPr>
              <w:t>s</w:t>
            </w:r>
            <w:r w:rsidR="00A77E27" w:rsidRPr="00B03951">
              <w:rPr>
                <w:rFonts w:ascii="Arial" w:hAnsi="Arial" w:cs="Arial"/>
                <w:lang w:val="en-US" w:eastAsia="en-US"/>
              </w:rPr>
              <w:t>ociali</w:t>
            </w:r>
            <w:r w:rsidR="00A77E27">
              <w:rPr>
                <w:rFonts w:ascii="Arial" w:hAnsi="Arial" w:cs="Arial"/>
                <w:lang w:val="en-US" w:eastAsia="en-US"/>
              </w:rPr>
              <w:t>s</w:t>
            </w:r>
            <w:r w:rsidR="00A77E27" w:rsidRPr="00B03951">
              <w:rPr>
                <w:rFonts w:ascii="Arial" w:hAnsi="Arial" w:cs="Arial"/>
                <w:lang w:val="en-US" w:eastAsia="en-US"/>
              </w:rPr>
              <w:t>ation</w:t>
            </w:r>
            <w:r w:rsidR="00A21E60" w:rsidRPr="00B03951">
              <w:rPr>
                <w:rFonts w:ascii="Arial" w:hAnsi="Arial" w:cs="Arial"/>
                <w:lang w:val="en-US" w:eastAsia="en-US"/>
              </w:rPr>
              <w:t xml:space="preserve"> and developing friendships within the club’s environment. </w:t>
            </w:r>
          </w:p>
          <w:p w14:paraId="5283CE1F" w14:textId="77777777" w:rsidR="00242411" w:rsidRDefault="00242411" w:rsidP="00283ECB">
            <w:pPr>
              <w:spacing w:line="360" w:lineRule="auto"/>
              <w:jc w:val="both"/>
              <w:rPr>
                <w:rFonts w:ascii="Arial" w:hAnsi="Arial" w:cs="Arial"/>
                <w:lang w:val="en-US" w:eastAsia="en-US"/>
              </w:rPr>
            </w:pPr>
          </w:p>
          <w:p w14:paraId="45CA54CC" w14:textId="4E9A7A71" w:rsidR="00242411" w:rsidRPr="003162D1" w:rsidRDefault="006039A2" w:rsidP="00283ECB">
            <w:pPr>
              <w:pStyle w:val="Subtitle"/>
              <w:spacing w:line="360" w:lineRule="auto"/>
              <w:ind w:left="720"/>
              <w:jc w:val="both"/>
              <w:rPr>
                <w:b/>
                <w:bCs/>
                <w:color w:val="auto"/>
                <w:sz w:val="28"/>
                <w:szCs w:val="28"/>
                <w:lang w:val="en-US" w:eastAsia="en-US"/>
              </w:rPr>
            </w:pPr>
            <w:r>
              <w:rPr>
                <w:b/>
                <w:bCs/>
                <w:color w:val="auto"/>
                <w:sz w:val="28"/>
                <w:szCs w:val="28"/>
                <w:lang w:val="en-US" w:eastAsia="en-US"/>
              </w:rPr>
              <w:t>8</w:t>
            </w:r>
            <w:r w:rsidR="003623FC" w:rsidRPr="003162D1">
              <w:rPr>
                <w:b/>
                <w:bCs/>
                <w:color w:val="auto"/>
                <w:sz w:val="28"/>
                <w:szCs w:val="28"/>
                <w:lang w:val="en-US" w:eastAsia="en-US"/>
              </w:rPr>
              <w:t xml:space="preserve">.2 </w:t>
            </w:r>
            <w:r w:rsidR="00242411" w:rsidRPr="003162D1">
              <w:rPr>
                <w:b/>
                <w:bCs/>
                <w:color w:val="auto"/>
                <w:sz w:val="28"/>
                <w:szCs w:val="28"/>
                <w:lang w:val="en-US" w:eastAsia="en-US"/>
              </w:rPr>
              <w:t>Barriers</w:t>
            </w:r>
          </w:p>
          <w:p w14:paraId="18E4F39E" w14:textId="2D15846E" w:rsidR="00242411" w:rsidRPr="00B03951" w:rsidRDefault="00242411" w:rsidP="00283ECB">
            <w:pPr>
              <w:spacing w:line="360" w:lineRule="auto"/>
              <w:jc w:val="both"/>
              <w:rPr>
                <w:rFonts w:ascii="Arial" w:hAnsi="Arial" w:cs="Arial"/>
                <w:lang w:val="en-US" w:eastAsia="en-US"/>
              </w:rPr>
            </w:pPr>
            <w:r w:rsidRPr="00B03951">
              <w:rPr>
                <w:rFonts w:ascii="Arial" w:hAnsi="Arial" w:cs="Arial"/>
                <w:lang w:val="en-US" w:eastAsia="en-US"/>
              </w:rPr>
              <w:t xml:space="preserve">From the research across all 5 </w:t>
            </w:r>
            <w:r w:rsidR="001E49A6" w:rsidRPr="00B03951">
              <w:rPr>
                <w:rFonts w:ascii="Arial" w:hAnsi="Arial" w:cs="Arial"/>
                <w:lang w:val="en-US" w:eastAsia="en-US"/>
              </w:rPr>
              <w:t>methods, barriers that were given were concluded down to 5 different categories:</w:t>
            </w:r>
          </w:p>
          <w:p w14:paraId="4DA718F7" w14:textId="27868DF1" w:rsidR="001E49A6" w:rsidRPr="00B03951" w:rsidRDefault="001E49A6" w:rsidP="00283ECB">
            <w:pPr>
              <w:pStyle w:val="ListParagraph"/>
              <w:numPr>
                <w:ilvl w:val="0"/>
                <w:numId w:val="5"/>
              </w:numPr>
              <w:spacing w:line="360" w:lineRule="auto"/>
              <w:jc w:val="both"/>
              <w:rPr>
                <w:rFonts w:ascii="Arial" w:hAnsi="Arial" w:cs="Arial"/>
                <w:sz w:val="24"/>
                <w:szCs w:val="24"/>
                <w:lang w:val="en-US"/>
              </w:rPr>
            </w:pPr>
            <w:r w:rsidRPr="00B03951">
              <w:rPr>
                <w:rFonts w:ascii="Arial" w:hAnsi="Arial" w:cs="Arial"/>
                <w:sz w:val="24"/>
                <w:szCs w:val="24"/>
                <w:lang w:val="en-US"/>
              </w:rPr>
              <w:t>Accessibility</w:t>
            </w:r>
          </w:p>
          <w:p w14:paraId="2BC3C592" w14:textId="77777777" w:rsidR="001E49A6" w:rsidRPr="00B03951" w:rsidRDefault="001E49A6" w:rsidP="00283ECB">
            <w:pPr>
              <w:pStyle w:val="ListParagraph"/>
              <w:numPr>
                <w:ilvl w:val="0"/>
                <w:numId w:val="5"/>
              </w:numPr>
              <w:spacing w:line="360" w:lineRule="auto"/>
              <w:jc w:val="both"/>
              <w:rPr>
                <w:rFonts w:ascii="Arial" w:hAnsi="Arial" w:cs="Arial"/>
                <w:sz w:val="24"/>
                <w:szCs w:val="24"/>
                <w:lang w:val="en-US"/>
              </w:rPr>
            </w:pPr>
            <w:r w:rsidRPr="00B03951">
              <w:rPr>
                <w:rFonts w:ascii="Arial" w:hAnsi="Arial" w:cs="Arial"/>
                <w:sz w:val="24"/>
                <w:szCs w:val="24"/>
                <w:lang w:val="en-US"/>
              </w:rPr>
              <w:t>Lack of Motivation</w:t>
            </w:r>
          </w:p>
          <w:p w14:paraId="147B1DD7" w14:textId="77777777" w:rsidR="001E49A6" w:rsidRPr="00B03951" w:rsidRDefault="001E49A6" w:rsidP="00283ECB">
            <w:pPr>
              <w:pStyle w:val="ListParagraph"/>
              <w:numPr>
                <w:ilvl w:val="0"/>
                <w:numId w:val="5"/>
              </w:numPr>
              <w:spacing w:line="360" w:lineRule="auto"/>
              <w:jc w:val="both"/>
              <w:rPr>
                <w:rFonts w:ascii="Arial" w:hAnsi="Arial" w:cs="Arial"/>
                <w:sz w:val="24"/>
                <w:szCs w:val="24"/>
                <w:lang w:val="en-US"/>
              </w:rPr>
            </w:pPr>
            <w:r w:rsidRPr="00B03951">
              <w:rPr>
                <w:rFonts w:ascii="Arial" w:hAnsi="Arial" w:cs="Arial"/>
                <w:sz w:val="24"/>
                <w:szCs w:val="24"/>
                <w:lang w:val="en-US"/>
              </w:rPr>
              <w:t>Suitability of Clubs</w:t>
            </w:r>
          </w:p>
          <w:p w14:paraId="023BA859" w14:textId="77777777" w:rsidR="001E49A6" w:rsidRPr="00B03951" w:rsidRDefault="001E49A6" w:rsidP="00283ECB">
            <w:pPr>
              <w:pStyle w:val="ListParagraph"/>
              <w:numPr>
                <w:ilvl w:val="0"/>
                <w:numId w:val="5"/>
              </w:numPr>
              <w:spacing w:line="360" w:lineRule="auto"/>
              <w:jc w:val="both"/>
              <w:rPr>
                <w:rFonts w:ascii="Arial" w:hAnsi="Arial" w:cs="Arial"/>
                <w:sz w:val="24"/>
                <w:szCs w:val="24"/>
                <w:lang w:val="en-US"/>
              </w:rPr>
            </w:pPr>
            <w:r w:rsidRPr="00B03951">
              <w:rPr>
                <w:rFonts w:ascii="Arial" w:hAnsi="Arial" w:cs="Arial"/>
                <w:sz w:val="24"/>
                <w:szCs w:val="24"/>
                <w:lang w:val="en-US"/>
              </w:rPr>
              <w:t>Lack of Support from Parents</w:t>
            </w:r>
          </w:p>
          <w:p w14:paraId="466D1748" w14:textId="2971D5B8" w:rsidR="001E49A6" w:rsidRDefault="001E49A6" w:rsidP="00283ECB">
            <w:pPr>
              <w:spacing w:line="360" w:lineRule="auto"/>
              <w:jc w:val="both"/>
              <w:rPr>
                <w:rFonts w:ascii="Arial" w:hAnsi="Arial" w:cs="Arial"/>
                <w:sz w:val="28"/>
                <w:szCs w:val="28"/>
                <w:lang w:val="en-US" w:eastAsia="en-US"/>
              </w:rPr>
            </w:pPr>
            <w:r w:rsidRPr="00B03951">
              <w:rPr>
                <w:rFonts w:ascii="Arial" w:hAnsi="Arial" w:cs="Arial"/>
                <w:lang w:val="en-US"/>
              </w:rPr>
              <w:t>The accessibility was addressed across the board and was shown to be a major factor as to why people who have disabilities, defer from participating in physical activity and sport. (</w:t>
            </w:r>
            <w:proofErr w:type="spellStart"/>
            <w:r w:rsidR="00133027">
              <w:rPr>
                <w:rFonts w:ascii="Arial" w:hAnsi="Arial" w:cs="Arial"/>
                <w:lang w:val="en-US"/>
              </w:rPr>
              <w:t>Paralympicanorac</w:t>
            </w:r>
            <w:proofErr w:type="spellEnd"/>
            <w:r w:rsidR="00133027">
              <w:rPr>
                <w:rFonts w:ascii="Arial" w:hAnsi="Arial" w:cs="Arial"/>
                <w:lang w:val="en-US"/>
              </w:rPr>
              <w:t>, 2012</w:t>
            </w:r>
            <w:r w:rsidRPr="00B03951">
              <w:rPr>
                <w:rFonts w:ascii="Arial" w:hAnsi="Arial" w:cs="Arial"/>
                <w:lang w:val="en-US"/>
              </w:rPr>
              <w:t xml:space="preserve">) says that accessibility can be from both the travel to and from the venue to the actual venues access itself. </w:t>
            </w:r>
            <w:r w:rsidR="00D404CA" w:rsidRPr="00B03951">
              <w:rPr>
                <w:rFonts w:ascii="Arial" w:hAnsi="Arial" w:cs="Arial"/>
                <w:lang w:val="en-US"/>
              </w:rPr>
              <w:t>Venues and facilities in Neath Port Talbot, although they have improved over recent years, some still lack good access. This can be in the width of the doorways to the ramps and loop systems used for hearing impairments (</w:t>
            </w:r>
            <w:proofErr w:type="spellStart"/>
            <w:r w:rsidR="00133027">
              <w:rPr>
                <w:rFonts w:ascii="Arial" w:hAnsi="Arial" w:cs="Arial"/>
                <w:lang w:val="en-US"/>
              </w:rPr>
              <w:t>Stehr</w:t>
            </w:r>
            <w:proofErr w:type="spellEnd"/>
            <w:r w:rsidR="00133027">
              <w:rPr>
                <w:rFonts w:ascii="Arial" w:hAnsi="Arial" w:cs="Arial"/>
                <w:lang w:val="en-US"/>
              </w:rPr>
              <w:t>, 2018</w:t>
            </w:r>
            <w:r w:rsidR="00D404CA" w:rsidRPr="00B03951">
              <w:rPr>
                <w:rFonts w:ascii="Arial" w:hAnsi="Arial" w:cs="Arial"/>
                <w:lang w:val="en-US"/>
              </w:rPr>
              <w:t xml:space="preserve">). Michelle Lewis said during the interview that she found that in addition to access, that travel was another barrier which prevented people with disabilities from participating in sport and </w:t>
            </w:r>
            <w:r w:rsidR="00D404CA" w:rsidRPr="00B03951">
              <w:rPr>
                <w:rFonts w:ascii="Arial" w:hAnsi="Arial" w:cs="Arial"/>
                <w:lang w:val="en-US"/>
              </w:rPr>
              <w:lastRenderedPageBreak/>
              <w:t>regular physical activity, if at all. She also said that some children cannot attend clubs during the evening as most usually have taxis that take them to and from school and once home, they are highly unlikely to leave again after getting home.</w:t>
            </w:r>
            <w:r w:rsidR="007A0B01" w:rsidRPr="00B03951">
              <w:rPr>
                <w:rFonts w:ascii="Arial" w:hAnsi="Arial" w:cs="Arial"/>
                <w:lang w:val="en-US"/>
              </w:rPr>
              <w:t xml:space="preserve"> </w:t>
            </w:r>
            <w:r w:rsidR="007A0B01" w:rsidRPr="00B03951">
              <w:rPr>
                <w:rFonts w:ascii="Arial" w:hAnsi="Arial" w:cs="Arial"/>
                <w:lang w:val="en-US" w:eastAsia="en-US"/>
              </w:rPr>
              <w:t xml:space="preserve">The trends set by the questionnaires is that </w:t>
            </w:r>
            <w:r w:rsidR="003623FC" w:rsidRPr="00B03951">
              <w:rPr>
                <w:rFonts w:ascii="Arial" w:hAnsi="Arial" w:cs="Arial"/>
                <w:lang w:val="en-US" w:eastAsia="en-US"/>
              </w:rPr>
              <w:t>most</w:t>
            </w:r>
            <w:r w:rsidR="007A0B01" w:rsidRPr="00B03951">
              <w:rPr>
                <w:rFonts w:ascii="Arial" w:hAnsi="Arial" w:cs="Arial"/>
                <w:lang w:val="en-US" w:eastAsia="en-US"/>
              </w:rPr>
              <w:t xml:space="preserve"> people are not wanting to start another club as some are finding that they are uninterested in joining new clubs or teams.</w:t>
            </w:r>
            <w:r w:rsidR="007A0B01" w:rsidRPr="00B03951">
              <w:rPr>
                <w:rFonts w:ascii="Arial" w:hAnsi="Arial" w:cs="Arial"/>
                <w:sz w:val="28"/>
                <w:szCs w:val="28"/>
                <w:lang w:val="en-US" w:eastAsia="en-US"/>
              </w:rPr>
              <w:t xml:space="preserve"> </w:t>
            </w:r>
          </w:p>
          <w:p w14:paraId="09005CD4" w14:textId="77777777" w:rsidR="00F64417" w:rsidRDefault="00F64417" w:rsidP="001E49A6">
            <w:pPr>
              <w:spacing w:line="360" w:lineRule="auto"/>
              <w:rPr>
                <w:rFonts w:ascii="Arial" w:hAnsi="Arial" w:cs="Arial"/>
                <w:lang w:val="en-US"/>
              </w:rPr>
            </w:pPr>
          </w:p>
          <w:p w14:paraId="1048250C" w14:textId="77777777" w:rsidR="00F64417" w:rsidRDefault="00F64417" w:rsidP="001E49A6">
            <w:pPr>
              <w:spacing w:line="360" w:lineRule="auto"/>
              <w:rPr>
                <w:rFonts w:ascii="Arial" w:hAnsi="Arial" w:cs="Arial"/>
                <w:lang w:val="en-US"/>
              </w:rPr>
            </w:pPr>
          </w:p>
          <w:p w14:paraId="3FA277FF" w14:textId="77777777" w:rsidR="00F64417" w:rsidRDefault="00F64417" w:rsidP="001E49A6">
            <w:pPr>
              <w:spacing w:line="360" w:lineRule="auto"/>
              <w:rPr>
                <w:rFonts w:ascii="Arial" w:hAnsi="Arial" w:cs="Arial"/>
                <w:lang w:val="en-US"/>
              </w:rPr>
            </w:pPr>
          </w:p>
          <w:p w14:paraId="43B28AC4" w14:textId="77777777" w:rsidR="00F64417" w:rsidRDefault="00F64417" w:rsidP="001E49A6">
            <w:pPr>
              <w:spacing w:line="360" w:lineRule="auto"/>
              <w:rPr>
                <w:rFonts w:ascii="Arial" w:hAnsi="Arial" w:cs="Arial"/>
                <w:lang w:val="en-US"/>
              </w:rPr>
            </w:pPr>
          </w:p>
          <w:p w14:paraId="2BE87B4A" w14:textId="77777777" w:rsidR="00F64417" w:rsidRDefault="00F64417" w:rsidP="001E49A6">
            <w:pPr>
              <w:spacing w:line="360" w:lineRule="auto"/>
              <w:rPr>
                <w:rFonts w:ascii="Arial" w:hAnsi="Arial" w:cs="Arial"/>
                <w:lang w:val="en-US"/>
              </w:rPr>
            </w:pPr>
          </w:p>
          <w:p w14:paraId="5F262CA8" w14:textId="77777777" w:rsidR="00F64417" w:rsidRDefault="00F64417" w:rsidP="001E49A6">
            <w:pPr>
              <w:spacing w:line="360" w:lineRule="auto"/>
              <w:rPr>
                <w:rFonts w:ascii="Arial" w:hAnsi="Arial" w:cs="Arial"/>
                <w:lang w:val="en-US"/>
              </w:rPr>
            </w:pPr>
          </w:p>
          <w:p w14:paraId="578751F4" w14:textId="77777777" w:rsidR="00F64417" w:rsidRDefault="00F64417" w:rsidP="001E49A6">
            <w:pPr>
              <w:spacing w:line="360" w:lineRule="auto"/>
              <w:rPr>
                <w:rFonts w:ascii="Arial" w:hAnsi="Arial" w:cs="Arial"/>
                <w:lang w:val="en-US"/>
              </w:rPr>
            </w:pPr>
          </w:p>
          <w:p w14:paraId="639D7B8A" w14:textId="77777777" w:rsidR="00F64417" w:rsidRDefault="00F64417" w:rsidP="001E49A6">
            <w:pPr>
              <w:spacing w:line="360" w:lineRule="auto"/>
              <w:rPr>
                <w:rFonts w:ascii="Arial" w:hAnsi="Arial" w:cs="Arial"/>
                <w:lang w:val="en-US"/>
              </w:rPr>
            </w:pPr>
          </w:p>
          <w:p w14:paraId="331A9AE2" w14:textId="77777777" w:rsidR="00F64417" w:rsidRDefault="00F64417" w:rsidP="001E49A6">
            <w:pPr>
              <w:spacing w:line="360" w:lineRule="auto"/>
              <w:rPr>
                <w:rFonts w:ascii="Arial" w:hAnsi="Arial" w:cs="Arial"/>
                <w:lang w:val="en-US"/>
              </w:rPr>
            </w:pPr>
          </w:p>
          <w:p w14:paraId="143310DD" w14:textId="77777777" w:rsidR="00F64417" w:rsidRDefault="00F64417" w:rsidP="001E49A6">
            <w:pPr>
              <w:spacing w:line="360" w:lineRule="auto"/>
              <w:rPr>
                <w:rFonts w:ascii="Arial" w:hAnsi="Arial" w:cs="Arial"/>
                <w:lang w:val="en-US"/>
              </w:rPr>
            </w:pPr>
          </w:p>
          <w:p w14:paraId="47DBFA94" w14:textId="77777777" w:rsidR="00F64417" w:rsidRDefault="00F64417" w:rsidP="001E49A6">
            <w:pPr>
              <w:spacing w:line="360" w:lineRule="auto"/>
              <w:rPr>
                <w:rFonts w:ascii="Arial" w:hAnsi="Arial" w:cs="Arial"/>
                <w:lang w:val="en-US"/>
              </w:rPr>
            </w:pPr>
          </w:p>
          <w:p w14:paraId="049B10B0" w14:textId="77777777" w:rsidR="00F64417" w:rsidRDefault="00F64417" w:rsidP="001E49A6">
            <w:pPr>
              <w:spacing w:line="360" w:lineRule="auto"/>
              <w:rPr>
                <w:rFonts w:ascii="Arial" w:hAnsi="Arial" w:cs="Arial"/>
                <w:lang w:val="en-US"/>
              </w:rPr>
            </w:pPr>
          </w:p>
          <w:p w14:paraId="504B0D2D" w14:textId="77777777" w:rsidR="00F64417" w:rsidRDefault="00F64417" w:rsidP="001E49A6">
            <w:pPr>
              <w:spacing w:line="360" w:lineRule="auto"/>
              <w:rPr>
                <w:rFonts w:ascii="Arial" w:hAnsi="Arial" w:cs="Arial"/>
                <w:lang w:val="en-US"/>
              </w:rPr>
            </w:pPr>
          </w:p>
          <w:p w14:paraId="00AA2BB7" w14:textId="77777777" w:rsidR="00F64417" w:rsidRDefault="00F64417" w:rsidP="001E49A6">
            <w:pPr>
              <w:spacing w:line="360" w:lineRule="auto"/>
              <w:rPr>
                <w:rFonts w:ascii="Arial" w:hAnsi="Arial" w:cs="Arial"/>
                <w:lang w:val="en-US"/>
              </w:rPr>
            </w:pPr>
          </w:p>
          <w:p w14:paraId="2BA7F86F" w14:textId="77777777" w:rsidR="00F64417" w:rsidRDefault="00F64417" w:rsidP="001E49A6">
            <w:pPr>
              <w:spacing w:line="360" w:lineRule="auto"/>
              <w:rPr>
                <w:rFonts w:ascii="Arial" w:hAnsi="Arial" w:cs="Arial"/>
                <w:lang w:val="en-US"/>
              </w:rPr>
            </w:pPr>
          </w:p>
          <w:p w14:paraId="25157D69" w14:textId="77777777" w:rsidR="00F64417" w:rsidRDefault="00F64417" w:rsidP="001E49A6">
            <w:pPr>
              <w:spacing w:line="360" w:lineRule="auto"/>
              <w:rPr>
                <w:rFonts w:ascii="Arial" w:hAnsi="Arial" w:cs="Arial"/>
                <w:lang w:val="en-US"/>
              </w:rPr>
            </w:pPr>
          </w:p>
          <w:p w14:paraId="700344EA" w14:textId="77777777" w:rsidR="00F64417" w:rsidRDefault="00F64417" w:rsidP="001E49A6">
            <w:pPr>
              <w:spacing w:line="360" w:lineRule="auto"/>
              <w:rPr>
                <w:rFonts w:ascii="Arial" w:hAnsi="Arial" w:cs="Arial"/>
                <w:lang w:val="en-US"/>
              </w:rPr>
            </w:pPr>
          </w:p>
          <w:p w14:paraId="36179777" w14:textId="77777777" w:rsidR="00F64417" w:rsidRDefault="00F64417" w:rsidP="001E49A6">
            <w:pPr>
              <w:spacing w:line="360" w:lineRule="auto"/>
              <w:rPr>
                <w:rFonts w:ascii="Arial" w:hAnsi="Arial" w:cs="Arial"/>
                <w:lang w:val="en-US"/>
              </w:rPr>
            </w:pPr>
          </w:p>
          <w:p w14:paraId="0E804E1A" w14:textId="77777777" w:rsidR="00F64417" w:rsidRDefault="00F64417" w:rsidP="001E49A6">
            <w:pPr>
              <w:spacing w:line="360" w:lineRule="auto"/>
              <w:rPr>
                <w:rFonts w:ascii="Arial" w:hAnsi="Arial" w:cs="Arial"/>
                <w:lang w:val="en-US"/>
              </w:rPr>
            </w:pPr>
          </w:p>
          <w:p w14:paraId="3836E195" w14:textId="77777777" w:rsidR="00F64417" w:rsidRDefault="00F64417" w:rsidP="001E49A6">
            <w:pPr>
              <w:spacing w:line="360" w:lineRule="auto"/>
              <w:rPr>
                <w:rFonts w:ascii="Arial" w:hAnsi="Arial" w:cs="Arial"/>
                <w:lang w:val="en-US"/>
              </w:rPr>
            </w:pPr>
          </w:p>
          <w:p w14:paraId="3733EE3F" w14:textId="77777777" w:rsidR="00F64417" w:rsidRDefault="00F64417" w:rsidP="001E49A6">
            <w:pPr>
              <w:spacing w:line="360" w:lineRule="auto"/>
              <w:rPr>
                <w:rFonts w:ascii="Arial" w:hAnsi="Arial" w:cs="Arial"/>
                <w:lang w:val="en-US"/>
              </w:rPr>
            </w:pPr>
          </w:p>
          <w:p w14:paraId="02492AC8" w14:textId="77777777" w:rsidR="00F64417" w:rsidRDefault="00F64417" w:rsidP="001E49A6">
            <w:pPr>
              <w:spacing w:line="360" w:lineRule="auto"/>
              <w:rPr>
                <w:rFonts w:ascii="Arial" w:hAnsi="Arial" w:cs="Arial"/>
                <w:lang w:val="en-US"/>
              </w:rPr>
            </w:pPr>
          </w:p>
          <w:p w14:paraId="725AF95F" w14:textId="77777777" w:rsidR="00F64417" w:rsidRDefault="00F64417" w:rsidP="001E49A6">
            <w:pPr>
              <w:spacing w:line="360" w:lineRule="auto"/>
              <w:rPr>
                <w:rFonts w:ascii="Arial" w:hAnsi="Arial" w:cs="Arial"/>
                <w:lang w:val="en-US"/>
              </w:rPr>
            </w:pPr>
          </w:p>
          <w:p w14:paraId="372982D2" w14:textId="77777777" w:rsidR="00F64417" w:rsidRDefault="00F64417" w:rsidP="001E49A6">
            <w:pPr>
              <w:spacing w:line="360" w:lineRule="auto"/>
              <w:rPr>
                <w:rFonts w:ascii="Arial" w:hAnsi="Arial" w:cs="Arial"/>
                <w:lang w:val="en-US"/>
              </w:rPr>
            </w:pPr>
          </w:p>
          <w:p w14:paraId="7EE05711" w14:textId="77777777" w:rsidR="00F64417" w:rsidRDefault="00F64417" w:rsidP="001E49A6">
            <w:pPr>
              <w:spacing w:line="360" w:lineRule="auto"/>
              <w:rPr>
                <w:rFonts w:ascii="Arial" w:hAnsi="Arial" w:cs="Arial"/>
                <w:lang w:val="en-US"/>
              </w:rPr>
            </w:pPr>
          </w:p>
          <w:p w14:paraId="62A40B8B" w14:textId="77777777" w:rsidR="00F64417" w:rsidRDefault="00F64417" w:rsidP="001E49A6">
            <w:pPr>
              <w:spacing w:line="360" w:lineRule="auto"/>
              <w:rPr>
                <w:rFonts w:ascii="Arial" w:hAnsi="Arial" w:cs="Arial"/>
                <w:lang w:val="en-US"/>
              </w:rPr>
            </w:pPr>
          </w:p>
          <w:p w14:paraId="3B857D5C" w14:textId="77777777" w:rsidR="00F64417" w:rsidRDefault="00F64417" w:rsidP="001E49A6">
            <w:pPr>
              <w:spacing w:line="360" w:lineRule="auto"/>
              <w:rPr>
                <w:rFonts w:ascii="Arial" w:hAnsi="Arial" w:cs="Arial"/>
                <w:lang w:val="en-US"/>
              </w:rPr>
            </w:pPr>
          </w:p>
          <w:p w14:paraId="756CE83B" w14:textId="77777777" w:rsidR="00F64417" w:rsidRDefault="00F64417" w:rsidP="001E49A6">
            <w:pPr>
              <w:spacing w:line="360" w:lineRule="auto"/>
              <w:rPr>
                <w:rFonts w:ascii="Arial" w:hAnsi="Arial" w:cs="Arial"/>
                <w:lang w:val="en-US"/>
              </w:rPr>
            </w:pPr>
          </w:p>
          <w:p w14:paraId="611C09B8" w14:textId="77777777" w:rsidR="00F64417" w:rsidRDefault="00F64417" w:rsidP="001E49A6">
            <w:pPr>
              <w:spacing w:line="360" w:lineRule="auto"/>
              <w:rPr>
                <w:rFonts w:ascii="Arial" w:hAnsi="Arial" w:cs="Arial"/>
                <w:lang w:val="en-US"/>
              </w:rPr>
            </w:pPr>
          </w:p>
          <w:p w14:paraId="2512AF62" w14:textId="77777777" w:rsidR="00F64417" w:rsidRDefault="00F64417" w:rsidP="001E49A6">
            <w:pPr>
              <w:spacing w:line="360" w:lineRule="auto"/>
              <w:rPr>
                <w:rFonts w:ascii="Arial" w:hAnsi="Arial" w:cs="Arial"/>
                <w:lang w:val="en-US"/>
              </w:rPr>
            </w:pPr>
          </w:p>
          <w:p w14:paraId="7CD26C17" w14:textId="77777777" w:rsidR="00F64417" w:rsidRDefault="00F64417" w:rsidP="001E49A6">
            <w:pPr>
              <w:spacing w:line="360" w:lineRule="auto"/>
              <w:rPr>
                <w:rFonts w:ascii="Arial" w:hAnsi="Arial" w:cs="Arial"/>
                <w:lang w:val="en-US"/>
              </w:rPr>
            </w:pPr>
          </w:p>
          <w:p w14:paraId="4DD28E87" w14:textId="1DD1AE89" w:rsidR="00F64417" w:rsidRDefault="00F64417" w:rsidP="001E49A6">
            <w:pPr>
              <w:spacing w:line="360" w:lineRule="auto"/>
              <w:rPr>
                <w:rFonts w:ascii="Arial" w:hAnsi="Arial" w:cs="Arial"/>
                <w:lang w:val="en-US"/>
              </w:rPr>
            </w:pPr>
          </w:p>
          <w:p w14:paraId="10217DFC" w14:textId="5E25A824" w:rsidR="00A71F7C" w:rsidRDefault="00A71F7C" w:rsidP="001E49A6">
            <w:pPr>
              <w:spacing w:line="360" w:lineRule="auto"/>
              <w:rPr>
                <w:rFonts w:ascii="Arial" w:hAnsi="Arial" w:cs="Arial"/>
                <w:lang w:val="en-US"/>
              </w:rPr>
            </w:pPr>
          </w:p>
          <w:p w14:paraId="65B061BD" w14:textId="3AA288BF" w:rsidR="007043A9" w:rsidRDefault="007043A9" w:rsidP="001E49A6">
            <w:pPr>
              <w:spacing w:line="360" w:lineRule="auto"/>
              <w:rPr>
                <w:rFonts w:ascii="Arial" w:hAnsi="Arial" w:cs="Arial"/>
                <w:lang w:val="en-US"/>
              </w:rPr>
            </w:pPr>
          </w:p>
          <w:p w14:paraId="0864CF3F" w14:textId="1E6F5EC8" w:rsidR="007043A9" w:rsidRDefault="007043A9" w:rsidP="001E49A6">
            <w:pPr>
              <w:spacing w:line="360" w:lineRule="auto"/>
              <w:rPr>
                <w:rFonts w:ascii="Arial" w:hAnsi="Arial" w:cs="Arial"/>
                <w:lang w:val="en-US"/>
              </w:rPr>
            </w:pPr>
          </w:p>
          <w:p w14:paraId="3193EFA8" w14:textId="135DC112" w:rsidR="007043A9" w:rsidRDefault="007043A9" w:rsidP="001E49A6">
            <w:pPr>
              <w:spacing w:line="360" w:lineRule="auto"/>
              <w:rPr>
                <w:rFonts w:ascii="Arial" w:hAnsi="Arial" w:cs="Arial"/>
                <w:lang w:val="en-US"/>
              </w:rPr>
            </w:pPr>
          </w:p>
          <w:p w14:paraId="0EC49C7E" w14:textId="27B45628" w:rsidR="007043A9" w:rsidRDefault="007043A9" w:rsidP="001E49A6">
            <w:pPr>
              <w:spacing w:line="360" w:lineRule="auto"/>
              <w:rPr>
                <w:rFonts w:ascii="Arial" w:hAnsi="Arial" w:cs="Arial"/>
                <w:lang w:val="en-US"/>
              </w:rPr>
            </w:pPr>
          </w:p>
          <w:p w14:paraId="4C5A01D7" w14:textId="34056F9F" w:rsidR="007043A9" w:rsidRDefault="007043A9" w:rsidP="001E49A6">
            <w:pPr>
              <w:spacing w:line="360" w:lineRule="auto"/>
              <w:rPr>
                <w:rFonts w:ascii="Arial" w:hAnsi="Arial" w:cs="Arial"/>
                <w:lang w:val="en-US"/>
              </w:rPr>
            </w:pPr>
          </w:p>
          <w:p w14:paraId="5D249F5A" w14:textId="77777777" w:rsidR="00F64417" w:rsidRDefault="00F64417" w:rsidP="001E49A6">
            <w:pPr>
              <w:spacing w:line="360" w:lineRule="auto"/>
              <w:rPr>
                <w:rFonts w:ascii="Arial" w:hAnsi="Arial" w:cs="Arial"/>
                <w:lang w:val="en-US"/>
              </w:rPr>
            </w:pPr>
          </w:p>
          <w:p w14:paraId="1AECAF0F" w14:textId="77777777" w:rsidR="00F64417" w:rsidRDefault="00F64417" w:rsidP="001E49A6">
            <w:pPr>
              <w:spacing w:line="360" w:lineRule="auto"/>
              <w:rPr>
                <w:rFonts w:ascii="Arial" w:hAnsi="Arial" w:cs="Arial"/>
                <w:lang w:val="en-US"/>
              </w:rPr>
            </w:pPr>
          </w:p>
          <w:p w14:paraId="0504881A" w14:textId="33AE7EB0" w:rsidR="00F64417" w:rsidRPr="00B253FC" w:rsidRDefault="00F64417" w:rsidP="00F64417">
            <w:pPr>
              <w:pStyle w:val="Heading1"/>
              <w:jc w:val="center"/>
              <w:outlineLvl w:val="0"/>
              <w:rPr>
                <w:rFonts w:ascii="Algerian" w:hAnsi="Algerian"/>
                <w:i/>
                <w:iCs/>
                <w:color w:val="auto"/>
                <w:sz w:val="96"/>
                <w:szCs w:val="96"/>
                <w:u w:val="single"/>
              </w:rPr>
            </w:pPr>
            <w:r w:rsidRPr="00B253FC">
              <w:rPr>
                <w:rFonts w:ascii="Algerian" w:hAnsi="Algerian"/>
                <w:i/>
                <w:iCs/>
                <w:color w:val="auto"/>
                <w:sz w:val="96"/>
                <w:szCs w:val="96"/>
                <w:u w:val="single"/>
              </w:rPr>
              <w:t xml:space="preserve">Chapter </w:t>
            </w:r>
            <w:r w:rsidR="00283ECB">
              <w:rPr>
                <w:rFonts w:ascii="Algerian" w:hAnsi="Algerian"/>
                <w:i/>
                <w:iCs/>
                <w:color w:val="auto"/>
                <w:sz w:val="96"/>
                <w:szCs w:val="96"/>
                <w:u w:val="single"/>
              </w:rPr>
              <w:t>6</w:t>
            </w:r>
          </w:p>
          <w:p w14:paraId="75DF6D1A" w14:textId="4B3A6976" w:rsidR="00F64417" w:rsidRPr="001E49A6" w:rsidRDefault="00F64417" w:rsidP="001E49A6">
            <w:pPr>
              <w:spacing w:line="360" w:lineRule="auto"/>
              <w:rPr>
                <w:rFonts w:ascii="Arial" w:hAnsi="Arial" w:cs="Arial"/>
                <w:lang w:val="en-US"/>
              </w:rPr>
            </w:pPr>
          </w:p>
        </w:tc>
      </w:tr>
      <w:tr w:rsidR="00BB2EFC" w14:paraId="27146F2D" w14:textId="77777777" w:rsidTr="00466F74">
        <w:trPr>
          <w:trHeight w:val="11309"/>
        </w:trPr>
        <w:tc>
          <w:tcPr>
            <w:tcW w:w="10056" w:type="dxa"/>
            <w:gridSpan w:val="2"/>
          </w:tcPr>
          <w:p w14:paraId="13C34DDF" w14:textId="66DD879C" w:rsidR="00BB2EFC" w:rsidRPr="003E53C0" w:rsidRDefault="006039A2" w:rsidP="00283ECB">
            <w:pPr>
              <w:pStyle w:val="Heading2"/>
              <w:spacing w:line="360" w:lineRule="auto"/>
              <w:jc w:val="both"/>
              <w:outlineLvl w:val="1"/>
              <w:rPr>
                <w:b/>
                <w:bCs/>
                <w:color w:val="auto"/>
                <w:sz w:val="32"/>
                <w:szCs w:val="32"/>
                <w:u w:val="single"/>
              </w:rPr>
            </w:pPr>
            <w:r>
              <w:rPr>
                <w:b/>
                <w:bCs/>
                <w:color w:val="auto"/>
                <w:sz w:val="32"/>
                <w:szCs w:val="32"/>
                <w:u w:val="single"/>
              </w:rPr>
              <w:lastRenderedPageBreak/>
              <w:t>9</w:t>
            </w:r>
            <w:r w:rsidR="00701F72" w:rsidRPr="003E53C0">
              <w:rPr>
                <w:b/>
                <w:bCs/>
                <w:color w:val="auto"/>
                <w:sz w:val="32"/>
                <w:szCs w:val="32"/>
                <w:u w:val="single"/>
              </w:rPr>
              <w:t xml:space="preserve">.0 </w:t>
            </w:r>
            <w:r w:rsidR="00874802" w:rsidRPr="003E53C0">
              <w:rPr>
                <w:b/>
                <w:bCs/>
                <w:color w:val="auto"/>
                <w:sz w:val="32"/>
                <w:szCs w:val="32"/>
                <w:u w:val="single"/>
              </w:rPr>
              <w:t>Recommendations</w:t>
            </w:r>
          </w:p>
          <w:p w14:paraId="36B1557E" w14:textId="63205182" w:rsidR="003162D1" w:rsidRPr="003162D1" w:rsidRDefault="006039A2" w:rsidP="00283ECB">
            <w:pPr>
              <w:spacing w:line="360" w:lineRule="auto"/>
              <w:ind w:left="720"/>
              <w:jc w:val="both"/>
              <w:rPr>
                <w:rFonts w:ascii="Arial" w:hAnsi="Arial" w:cs="Arial"/>
                <w:b/>
                <w:bCs/>
                <w:sz w:val="28"/>
                <w:szCs w:val="28"/>
                <w:lang w:val="en-US" w:eastAsia="en-US"/>
              </w:rPr>
            </w:pPr>
            <w:r>
              <w:rPr>
                <w:rFonts w:ascii="Arial" w:hAnsi="Arial" w:cs="Arial"/>
                <w:b/>
                <w:bCs/>
                <w:sz w:val="28"/>
                <w:szCs w:val="28"/>
                <w:lang w:val="en-US" w:eastAsia="en-US"/>
              </w:rPr>
              <w:t>9</w:t>
            </w:r>
            <w:r w:rsidR="003162D1" w:rsidRPr="003162D1">
              <w:rPr>
                <w:rFonts w:ascii="Arial" w:hAnsi="Arial" w:cs="Arial"/>
                <w:b/>
                <w:bCs/>
                <w:sz w:val="28"/>
                <w:szCs w:val="28"/>
                <w:lang w:val="en-US" w:eastAsia="en-US"/>
              </w:rPr>
              <w:t>.1 Travel</w:t>
            </w:r>
          </w:p>
          <w:p w14:paraId="14350AC3" w14:textId="4C299DE3" w:rsidR="002A01B9" w:rsidRPr="00B03951" w:rsidRDefault="002A01B9" w:rsidP="00283ECB">
            <w:pPr>
              <w:spacing w:line="360" w:lineRule="auto"/>
              <w:jc w:val="both"/>
              <w:rPr>
                <w:rFonts w:ascii="Arial" w:hAnsi="Arial" w:cs="Arial"/>
                <w:lang w:val="en-US" w:eastAsia="en-US"/>
              </w:rPr>
            </w:pPr>
            <w:r w:rsidRPr="00B03951">
              <w:rPr>
                <w:rFonts w:ascii="Arial" w:hAnsi="Arial" w:cs="Arial"/>
                <w:lang w:val="en-US" w:eastAsia="en-US"/>
              </w:rPr>
              <w:t xml:space="preserve">During the interview with Michelle, she described that some children face travel issues and cannot attend the Festival of Sport Club due to this. Linking into the timings of the club, a suggestion would be to change the time of the club. This is because she states that children receive transport from the school and is taken home in taxis when school ends and once they are home from school, they are more likely to stay in their house than to leave again to go to a club. To avoid the transport </w:t>
            </w:r>
            <w:r w:rsidR="00ED68E7" w:rsidRPr="00B03951">
              <w:rPr>
                <w:rFonts w:ascii="Arial" w:hAnsi="Arial" w:cs="Arial"/>
                <w:lang w:val="en-US" w:eastAsia="en-US"/>
              </w:rPr>
              <w:t xml:space="preserve">being an issue, the club’s scheduled running time can be adjusted to accommodate the school’s finishing times </w:t>
            </w:r>
            <w:r w:rsidR="00FE7273" w:rsidRPr="00B03951">
              <w:rPr>
                <w:rFonts w:ascii="Arial" w:hAnsi="Arial" w:cs="Arial"/>
                <w:lang w:val="en-US" w:eastAsia="en-US"/>
              </w:rPr>
              <w:t>at Ysgol Bae Baglan</w:t>
            </w:r>
            <w:r w:rsidR="001E14B3" w:rsidRPr="00B03951">
              <w:rPr>
                <w:rFonts w:ascii="Arial" w:hAnsi="Arial" w:cs="Arial"/>
                <w:lang w:val="en-US" w:eastAsia="en-US"/>
              </w:rPr>
              <w:t xml:space="preserve">, where the club is held. It is currently held at 5pm, but if it was to be adjusted then transport for children from the school, home, can be altered to just pick up </w:t>
            </w:r>
            <w:r w:rsidR="003623FC" w:rsidRPr="00B03951">
              <w:rPr>
                <w:rFonts w:ascii="Arial" w:hAnsi="Arial" w:cs="Arial"/>
                <w:lang w:val="en-US" w:eastAsia="en-US"/>
              </w:rPr>
              <w:t>later</w:t>
            </w:r>
            <w:r w:rsidR="001E14B3" w:rsidRPr="00B03951">
              <w:rPr>
                <w:rFonts w:ascii="Arial" w:hAnsi="Arial" w:cs="Arial"/>
                <w:lang w:val="en-US" w:eastAsia="en-US"/>
              </w:rPr>
              <w:t xml:space="preserve"> but with the same destinations</w:t>
            </w:r>
            <w:r w:rsidR="00C2030D" w:rsidRPr="00B03951">
              <w:rPr>
                <w:rFonts w:ascii="Arial" w:hAnsi="Arial" w:cs="Arial"/>
                <w:lang w:val="en-US" w:eastAsia="en-US"/>
              </w:rPr>
              <w:t>.</w:t>
            </w:r>
            <w:r w:rsidR="00192C63" w:rsidRPr="00B03951">
              <w:rPr>
                <w:rFonts w:ascii="Arial" w:hAnsi="Arial" w:cs="Arial"/>
                <w:lang w:val="en-US" w:eastAsia="en-US"/>
              </w:rPr>
              <w:t xml:space="preserve"> This would provide the children with an opportunity to stay after school and join the club to do additional sports activities. However, with children coming from different schools, this may prove a challenge for parents to arrange travel to YBB because they would have had travel accommodating the finishing time of their schools. To stop this from happening, I would suggest that taxis are deferred from going straight home and take them straight to the Festival of Sport Club before taking all of the children home, or the option for parents to collect their children from the club. </w:t>
            </w:r>
            <w:r w:rsidR="00796B45" w:rsidRPr="00B03951">
              <w:rPr>
                <w:rFonts w:ascii="Arial" w:hAnsi="Arial" w:cs="Arial"/>
                <w:lang w:val="en-US" w:eastAsia="en-US"/>
              </w:rPr>
              <w:t xml:space="preserve">So overall, adjusting the time and the travel from schools, will help increase the participation at the club and thus helping break down the barriers of travel and time constraints for children that could go to the Festival of Sport Club. </w:t>
            </w:r>
          </w:p>
          <w:p w14:paraId="1D69C522" w14:textId="6C45C4CF" w:rsidR="00192C63" w:rsidRDefault="00192C63" w:rsidP="00283ECB">
            <w:pPr>
              <w:spacing w:line="360" w:lineRule="auto"/>
              <w:jc w:val="both"/>
              <w:rPr>
                <w:rFonts w:ascii="Arial" w:hAnsi="Arial" w:cs="Arial"/>
                <w:sz w:val="22"/>
                <w:szCs w:val="22"/>
                <w:lang w:val="en-US" w:eastAsia="en-US"/>
              </w:rPr>
            </w:pPr>
          </w:p>
          <w:p w14:paraId="2805A85C" w14:textId="63F75C8F" w:rsidR="003162D1" w:rsidRPr="003162D1" w:rsidRDefault="006039A2" w:rsidP="00283ECB">
            <w:pPr>
              <w:spacing w:line="360" w:lineRule="auto"/>
              <w:ind w:left="720"/>
              <w:jc w:val="both"/>
              <w:rPr>
                <w:rFonts w:ascii="Arial" w:hAnsi="Arial" w:cs="Arial"/>
                <w:sz w:val="28"/>
                <w:szCs w:val="28"/>
                <w:lang w:val="en-US" w:eastAsia="en-US"/>
              </w:rPr>
            </w:pPr>
            <w:r>
              <w:rPr>
                <w:rFonts w:ascii="Arial" w:hAnsi="Arial" w:cs="Arial"/>
                <w:b/>
                <w:bCs/>
                <w:sz w:val="28"/>
                <w:szCs w:val="28"/>
                <w:lang w:val="en-US" w:eastAsia="en-US"/>
              </w:rPr>
              <w:t>9</w:t>
            </w:r>
            <w:r w:rsidR="003162D1">
              <w:rPr>
                <w:rFonts w:ascii="Arial" w:hAnsi="Arial" w:cs="Arial"/>
                <w:b/>
                <w:bCs/>
                <w:sz w:val="28"/>
                <w:szCs w:val="28"/>
                <w:lang w:val="en-US" w:eastAsia="en-US"/>
              </w:rPr>
              <w:t xml:space="preserve">.2 </w:t>
            </w:r>
            <w:r w:rsidR="001E647D" w:rsidRPr="003162D1">
              <w:rPr>
                <w:rFonts w:ascii="Arial" w:hAnsi="Arial" w:cs="Arial"/>
                <w:b/>
                <w:bCs/>
                <w:sz w:val="28"/>
                <w:szCs w:val="28"/>
                <w:lang w:val="en-US" w:eastAsia="en-US"/>
              </w:rPr>
              <w:t>Promotion</w:t>
            </w:r>
          </w:p>
          <w:p w14:paraId="2223F5D7" w14:textId="5206FA1D" w:rsidR="001E647D" w:rsidRDefault="001E647D" w:rsidP="00283ECB">
            <w:pPr>
              <w:spacing w:line="360" w:lineRule="auto"/>
              <w:jc w:val="both"/>
              <w:rPr>
                <w:rFonts w:ascii="Arial" w:hAnsi="Arial" w:cs="Arial"/>
                <w:lang w:val="en-US" w:eastAsia="en-US"/>
              </w:rPr>
            </w:pPr>
            <w:r w:rsidRPr="00B03951">
              <w:rPr>
                <w:rFonts w:ascii="Arial" w:hAnsi="Arial" w:cs="Arial"/>
                <w:lang w:val="en-US" w:eastAsia="en-US"/>
              </w:rPr>
              <w:t xml:space="preserve">In the area of Neath Port Talbot there are 12 disability inclusive clubs. One of these being the multisport, Festival of Sport Club. Upon reading the questionnaires and speaking to the pupils at Ysgol Bae Baglan, they were quite unaware of the club running at their school and were not aware of many others in the area. </w:t>
            </w:r>
            <w:r w:rsidR="00530B30" w:rsidRPr="00B03951">
              <w:rPr>
                <w:rFonts w:ascii="Arial" w:hAnsi="Arial" w:cs="Arial"/>
                <w:lang w:val="en-US" w:eastAsia="en-US"/>
              </w:rPr>
              <w:t xml:space="preserve">To improve the participation rate in sport and physical activity for </w:t>
            </w:r>
            <w:r w:rsidR="00CF1141" w:rsidRPr="00B03951">
              <w:rPr>
                <w:rFonts w:ascii="Arial" w:hAnsi="Arial" w:cs="Arial"/>
                <w:lang w:val="en-US" w:eastAsia="en-US"/>
              </w:rPr>
              <w:t xml:space="preserve">someone with a disability, research by </w:t>
            </w:r>
            <w:r w:rsidR="00314DD2" w:rsidRPr="00B03951">
              <w:rPr>
                <w:rFonts w:ascii="Arial" w:hAnsi="Arial" w:cs="Arial"/>
                <w:lang w:val="en-US" w:eastAsia="en-US"/>
              </w:rPr>
              <w:t>Gov.uk (2018)</w:t>
            </w:r>
            <w:r w:rsidR="00CF1141" w:rsidRPr="00B03951">
              <w:rPr>
                <w:rFonts w:ascii="Arial" w:hAnsi="Arial" w:cs="Arial"/>
                <w:lang w:val="en-US" w:eastAsia="en-US"/>
              </w:rPr>
              <w:t xml:space="preserve"> shows that advertisement and promotion needs to be done </w:t>
            </w:r>
            <w:r w:rsidR="00781917" w:rsidRPr="00B03951">
              <w:rPr>
                <w:rFonts w:ascii="Arial" w:hAnsi="Arial" w:cs="Arial"/>
                <w:lang w:val="en-US" w:eastAsia="en-US"/>
              </w:rPr>
              <w:t>several</w:t>
            </w:r>
            <w:r w:rsidR="00CF1141" w:rsidRPr="00B03951">
              <w:rPr>
                <w:rFonts w:ascii="Arial" w:hAnsi="Arial" w:cs="Arial"/>
                <w:lang w:val="en-US" w:eastAsia="en-US"/>
              </w:rPr>
              <w:t xml:space="preserve"> different ways to </w:t>
            </w:r>
            <w:r w:rsidR="00781917" w:rsidRPr="00B03951">
              <w:rPr>
                <w:rFonts w:ascii="Arial" w:hAnsi="Arial" w:cs="Arial"/>
                <w:lang w:val="en-US" w:eastAsia="en-US"/>
              </w:rPr>
              <w:t xml:space="preserve">reach out to the variety of disabilities that can be targeted. To do this, advertisement must be done through the promotion in the mainstream media and disability media, allowing the post to reach parents and friends of those with a disability, which may act as encouragement and motivation </w:t>
            </w:r>
            <w:r w:rsidR="00326B74" w:rsidRPr="00B03951">
              <w:rPr>
                <w:rFonts w:ascii="Arial" w:hAnsi="Arial" w:cs="Arial"/>
                <w:lang w:val="en-US" w:eastAsia="en-US"/>
              </w:rPr>
              <w:t>for them to take part in a club</w:t>
            </w:r>
            <w:r w:rsidR="00802DAB" w:rsidRPr="00B03951">
              <w:rPr>
                <w:rFonts w:ascii="Arial" w:hAnsi="Arial" w:cs="Arial"/>
                <w:lang w:val="en-US" w:eastAsia="en-US"/>
              </w:rPr>
              <w:t xml:space="preserve"> and gives them a secondary option of communication with the club</w:t>
            </w:r>
            <w:r w:rsidR="00326B74" w:rsidRPr="00B03951">
              <w:rPr>
                <w:rFonts w:ascii="Arial" w:hAnsi="Arial" w:cs="Arial"/>
                <w:lang w:val="en-US" w:eastAsia="en-US"/>
              </w:rPr>
              <w:t xml:space="preserve"> </w:t>
            </w:r>
            <w:r w:rsidR="00802DAB" w:rsidRPr="00B03951">
              <w:rPr>
                <w:rFonts w:ascii="Arial" w:hAnsi="Arial" w:cs="Arial"/>
                <w:lang w:val="en-US" w:eastAsia="en-US"/>
              </w:rPr>
              <w:t>(Bates, 2014</w:t>
            </w:r>
            <w:r w:rsidR="00326B74" w:rsidRPr="00B03951">
              <w:rPr>
                <w:rFonts w:ascii="Arial" w:hAnsi="Arial" w:cs="Arial"/>
                <w:lang w:val="en-US" w:eastAsia="en-US"/>
              </w:rPr>
              <w:t xml:space="preserve">). The </w:t>
            </w:r>
            <w:r w:rsidR="00326B74" w:rsidRPr="00B03951">
              <w:rPr>
                <w:rFonts w:ascii="Arial" w:hAnsi="Arial" w:cs="Arial"/>
                <w:lang w:val="en-US" w:eastAsia="en-US"/>
              </w:rPr>
              <w:lastRenderedPageBreak/>
              <w:t>key to marketing a club is knowing your target audience and what they want and giving them this, allowing clubs to maximi</w:t>
            </w:r>
            <w:r w:rsidR="00A77E27">
              <w:rPr>
                <w:rFonts w:ascii="Arial" w:hAnsi="Arial" w:cs="Arial"/>
                <w:lang w:val="en-US" w:eastAsia="en-US"/>
              </w:rPr>
              <w:t>s</w:t>
            </w:r>
            <w:r w:rsidR="00326B74" w:rsidRPr="00B03951">
              <w:rPr>
                <w:rFonts w:ascii="Arial" w:hAnsi="Arial" w:cs="Arial"/>
                <w:lang w:val="en-US" w:eastAsia="en-US"/>
              </w:rPr>
              <w:t>e their participation potential (</w:t>
            </w:r>
            <w:r w:rsidR="002B7A83">
              <w:rPr>
                <w:rFonts w:ascii="Arial" w:hAnsi="Arial" w:cs="Arial"/>
                <w:lang w:val="en-US" w:eastAsia="en-US"/>
              </w:rPr>
              <w:t>Zimmermann, 2016</w:t>
            </w:r>
            <w:r w:rsidR="00326B74" w:rsidRPr="00B03951">
              <w:rPr>
                <w:rFonts w:ascii="Arial" w:hAnsi="Arial" w:cs="Arial"/>
                <w:lang w:val="en-US" w:eastAsia="en-US"/>
              </w:rPr>
              <w:t>).</w:t>
            </w:r>
            <w:r w:rsidR="003E5041" w:rsidRPr="00B03951">
              <w:rPr>
                <w:rFonts w:ascii="Arial" w:hAnsi="Arial" w:cs="Arial"/>
                <w:lang w:val="en-US" w:eastAsia="en-US"/>
              </w:rPr>
              <w:t xml:space="preserve"> T</w:t>
            </w:r>
            <w:r w:rsidR="00314DD2" w:rsidRPr="00B03951">
              <w:rPr>
                <w:rFonts w:ascii="Arial" w:hAnsi="Arial" w:cs="Arial"/>
                <w:lang w:val="en-US" w:eastAsia="en-US"/>
              </w:rPr>
              <w:t xml:space="preserve">o view </w:t>
            </w:r>
            <w:r w:rsidR="00B654F5" w:rsidRPr="00B03951">
              <w:rPr>
                <w:rFonts w:ascii="Arial" w:hAnsi="Arial" w:cs="Arial"/>
                <w:lang w:val="en-US" w:eastAsia="en-US"/>
              </w:rPr>
              <w:t>a</w:t>
            </w:r>
            <w:r w:rsidR="003E5041" w:rsidRPr="00B03951">
              <w:rPr>
                <w:rFonts w:ascii="Arial" w:hAnsi="Arial" w:cs="Arial"/>
                <w:lang w:val="en-US" w:eastAsia="en-US"/>
              </w:rPr>
              <w:t xml:space="preserve"> draft</w:t>
            </w:r>
            <w:r w:rsidR="00B654F5" w:rsidRPr="00B03951">
              <w:rPr>
                <w:rFonts w:ascii="Arial" w:hAnsi="Arial" w:cs="Arial"/>
                <w:lang w:val="en-US" w:eastAsia="en-US"/>
              </w:rPr>
              <w:t xml:space="preserve"> marketing poster</w:t>
            </w:r>
            <w:r w:rsidR="00314DD2" w:rsidRPr="00B03951">
              <w:rPr>
                <w:rFonts w:ascii="Arial" w:hAnsi="Arial" w:cs="Arial"/>
                <w:lang w:val="en-US" w:eastAsia="en-US"/>
              </w:rPr>
              <w:t xml:space="preserve"> for the Festival of Sport Club</w:t>
            </w:r>
            <w:r w:rsidR="00B654F5" w:rsidRPr="00B03951">
              <w:rPr>
                <w:rFonts w:ascii="Arial" w:hAnsi="Arial" w:cs="Arial"/>
                <w:lang w:val="en-US" w:eastAsia="en-US"/>
              </w:rPr>
              <w:t xml:space="preserve">, which will include one of the 4 Ps, Promotion, as recommended by </w:t>
            </w:r>
            <w:r w:rsidR="003E5041" w:rsidRPr="00B03951">
              <w:rPr>
                <w:rFonts w:ascii="Arial" w:hAnsi="Arial" w:cs="Arial"/>
                <w:lang w:val="en-US" w:eastAsia="en-US"/>
              </w:rPr>
              <w:t>Tapscott (2000</w:t>
            </w:r>
            <w:r w:rsidR="00B654F5" w:rsidRPr="00B03951">
              <w:rPr>
                <w:rFonts w:ascii="Arial" w:hAnsi="Arial" w:cs="Arial"/>
                <w:lang w:val="en-US" w:eastAsia="en-US"/>
              </w:rPr>
              <w:t>)</w:t>
            </w:r>
            <w:r w:rsidR="003E5041" w:rsidRPr="00B03951">
              <w:rPr>
                <w:rFonts w:ascii="Arial" w:hAnsi="Arial" w:cs="Arial"/>
                <w:lang w:val="en-US" w:eastAsia="en-US"/>
              </w:rPr>
              <w:t>, (</w:t>
            </w:r>
            <w:r w:rsidR="003E5041" w:rsidRPr="00237E29">
              <w:rPr>
                <w:rFonts w:ascii="Arial" w:hAnsi="Arial" w:cs="Arial"/>
                <w:i/>
                <w:iCs/>
                <w:lang w:val="en-US" w:eastAsia="en-US"/>
              </w:rPr>
              <w:t xml:space="preserve">refer to Appendix </w:t>
            </w:r>
            <w:r w:rsidR="00237E29">
              <w:rPr>
                <w:rFonts w:ascii="Arial" w:hAnsi="Arial" w:cs="Arial"/>
                <w:i/>
                <w:iCs/>
                <w:lang w:val="en-US" w:eastAsia="en-US"/>
              </w:rPr>
              <w:t>7</w:t>
            </w:r>
            <w:r w:rsidR="003E5041" w:rsidRPr="00B03951">
              <w:rPr>
                <w:rFonts w:ascii="Arial" w:hAnsi="Arial" w:cs="Arial"/>
                <w:lang w:val="en-US" w:eastAsia="en-US"/>
              </w:rPr>
              <w:t>)</w:t>
            </w:r>
            <w:r w:rsidR="00314DD2" w:rsidRPr="00B03951">
              <w:rPr>
                <w:rFonts w:ascii="Arial" w:hAnsi="Arial" w:cs="Arial"/>
                <w:lang w:val="en-US" w:eastAsia="en-US"/>
              </w:rPr>
              <w:t>.</w:t>
            </w:r>
            <w:r w:rsidR="00B654F5" w:rsidRPr="00B03951">
              <w:rPr>
                <w:rFonts w:ascii="Arial" w:hAnsi="Arial" w:cs="Arial"/>
                <w:lang w:val="en-US" w:eastAsia="en-US"/>
              </w:rPr>
              <w:t xml:space="preserve"> </w:t>
            </w:r>
          </w:p>
          <w:p w14:paraId="241A5AD2" w14:textId="77777777" w:rsidR="00B03951" w:rsidRPr="00B03951" w:rsidRDefault="00B03951" w:rsidP="00283ECB">
            <w:pPr>
              <w:spacing w:line="360" w:lineRule="auto"/>
              <w:jc w:val="both"/>
              <w:rPr>
                <w:rFonts w:ascii="Arial" w:hAnsi="Arial" w:cs="Arial"/>
                <w:lang w:val="en-US" w:eastAsia="en-US"/>
              </w:rPr>
            </w:pPr>
          </w:p>
          <w:p w14:paraId="38612F94" w14:textId="4F2668B7" w:rsidR="003162D1" w:rsidRPr="003162D1" w:rsidRDefault="006039A2" w:rsidP="00283ECB">
            <w:pPr>
              <w:spacing w:line="360" w:lineRule="auto"/>
              <w:ind w:left="720"/>
              <w:jc w:val="both"/>
              <w:rPr>
                <w:rFonts w:ascii="Arial" w:hAnsi="Arial" w:cs="Arial"/>
                <w:b/>
                <w:bCs/>
                <w:sz w:val="28"/>
                <w:szCs w:val="28"/>
                <w:lang w:val="en-US" w:eastAsia="en-US"/>
              </w:rPr>
            </w:pPr>
            <w:r>
              <w:rPr>
                <w:rFonts w:ascii="Arial" w:hAnsi="Arial" w:cs="Arial"/>
                <w:b/>
                <w:bCs/>
                <w:sz w:val="28"/>
                <w:szCs w:val="28"/>
                <w:lang w:val="en-US" w:eastAsia="en-US"/>
              </w:rPr>
              <w:t>9</w:t>
            </w:r>
            <w:r w:rsidR="003162D1">
              <w:rPr>
                <w:rFonts w:ascii="Arial" w:hAnsi="Arial" w:cs="Arial"/>
                <w:b/>
                <w:bCs/>
                <w:sz w:val="28"/>
                <w:szCs w:val="28"/>
                <w:lang w:val="en-US" w:eastAsia="en-US"/>
              </w:rPr>
              <w:t xml:space="preserve">.3 </w:t>
            </w:r>
            <w:r w:rsidR="00772D6C" w:rsidRPr="003162D1">
              <w:rPr>
                <w:rFonts w:ascii="Arial" w:hAnsi="Arial" w:cs="Arial"/>
                <w:b/>
                <w:bCs/>
                <w:sz w:val="28"/>
                <w:szCs w:val="28"/>
                <w:lang w:val="en-US" w:eastAsia="en-US"/>
              </w:rPr>
              <w:t>Suitable Environments</w:t>
            </w:r>
          </w:p>
          <w:p w14:paraId="16397FAE" w14:textId="7DA63FDA" w:rsidR="00314DD2" w:rsidRPr="00B03951" w:rsidRDefault="00712A65" w:rsidP="00283ECB">
            <w:pPr>
              <w:spacing w:line="360" w:lineRule="auto"/>
              <w:jc w:val="both"/>
              <w:rPr>
                <w:rFonts w:ascii="Arial" w:hAnsi="Arial" w:cs="Arial"/>
                <w:lang w:val="en-US" w:eastAsia="en-US"/>
              </w:rPr>
            </w:pPr>
            <w:r w:rsidRPr="00B03951">
              <w:rPr>
                <w:rFonts w:ascii="Arial" w:hAnsi="Arial" w:cs="Arial"/>
                <w:lang w:val="en-US" w:eastAsia="en-US"/>
              </w:rPr>
              <w:t>Breaking down barriers for participating in sport will help allow people with a disability participate in more physical activity</w:t>
            </w:r>
            <w:r w:rsidR="00772D6C" w:rsidRPr="00B03951">
              <w:rPr>
                <w:rFonts w:ascii="Arial" w:hAnsi="Arial" w:cs="Arial"/>
                <w:lang w:val="en-US" w:eastAsia="en-US"/>
              </w:rPr>
              <w:t>. Many people who are autistic face a variety of challenges when attending a club. Firstly, autism is a disability which, like many, are scaled on a spectrum (</w:t>
            </w:r>
            <w:r w:rsidR="00772D6C" w:rsidRPr="00237E29">
              <w:rPr>
                <w:rFonts w:ascii="Arial" w:hAnsi="Arial" w:cs="Arial"/>
                <w:i/>
                <w:iCs/>
                <w:lang w:val="en-US" w:eastAsia="en-US"/>
              </w:rPr>
              <w:t>refer to Appendi</w:t>
            </w:r>
            <w:r w:rsidR="00237E29" w:rsidRPr="00237E29">
              <w:rPr>
                <w:rFonts w:ascii="Arial" w:hAnsi="Arial" w:cs="Arial"/>
                <w:i/>
                <w:iCs/>
                <w:lang w:val="en-US" w:eastAsia="en-US"/>
              </w:rPr>
              <w:t xml:space="preserve">x </w:t>
            </w:r>
            <w:r w:rsidR="00237E29">
              <w:rPr>
                <w:rFonts w:ascii="Arial" w:hAnsi="Arial" w:cs="Arial"/>
                <w:i/>
                <w:iCs/>
                <w:lang w:val="en-US" w:eastAsia="en-US"/>
              </w:rPr>
              <w:t>8</w:t>
            </w:r>
            <w:r w:rsidR="00772D6C" w:rsidRPr="00237E29">
              <w:rPr>
                <w:rFonts w:ascii="Arial" w:hAnsi="Arial" w:cs="Arial"/>
                <w:i/>
                <w:iCs/>
                <w:lang w:val="en-US" w:eastAsia="en-US"/>
              </w:rPr>
              <w:t xml:space="preserve"> for spectrum</w:t>
            </w:r>
            <w:r w:rsidR="00772D6C" w:rsidRPr="00B03951">
              <w:rPr>
                <w:rFonts w:ascii="Arial" w:hAnsi="Arial" w:cs="Arial"/>
                <w:lang w:val="en-US" w:eastAsia="en-US"/>
              </w:rPr>
              <w:t xml:space="preserve">). </w:t>
            </w:r>
            <w:r w:rsidR="001E3A9B" w:rsidRPr="00B03951">
              <w:rPr>
                <w:rFonts w:ascii="Arial" w:hAnsi="Arial" w:cs="Arial"/>
                <w:lang w:val="en-US" w:eastAsia="en-US"/>
              </w:rPr>
              <w:t>It’s</w:t>
            </w:r>
            <w:r w:rsidR="00772D6C" w:rsidRPr="00B03951">
              <w:rPr>
                <w:rFonts w:ascii="Arial" w:hAnsi="Arial" w:cs="Arial"/>
                <w:lang w:val="en-US" w:eastAsia="en-US"/>
              </w:rPr>
              <w:t xml:space="preserve"> spectrum can help classify different levels of the disability and helps create an understanding for people who are unaware of the spectrum</w:t>
            </w:r>
            <w:r w:rsidR="00237E29">
              <w:rPr>
                <w:rFonts w:ascii="Arial" w:hAnsi="Arial" w:cs="Arial"/>
                <w:lang w:val="en-US" w:eastAsia="en-US"/>
              </w:rPr>
              <w:t xml:space="preserve"> and The National Aut</w:t>
            </w:r>
            <w:r w:rsidR="00711B20">
              <w:rPr>
                <w:rFonts w:ascii="Arial" w:hAnsi="Arial" w:cs="Arial"/>
                <w:lang w:val="en-US" w:eastAsia="en-US"/>
              </w:rPr>
              <w:t>istic Society (2018) explains that the disability is a developmental one which can affect how they see the world and interact with others</w:t>
            </w:r>
            <w:r w:rsidR="00772D6C" w:rsidRPr="00B03951">
              <w:rPr>
                <w:rFonts w:ascii="Arial" w:hAnsi="Arial" w:cs="Arial"/>
                <w:lang w:val="en-US" w:eastAsia="en-US"/>
              </w:rPr>
              <w:t>. Speech may be a factor that is delayed or affected by this disability and can often cause frustration. To counter this, I would suggest that all coaches throughout the UK had a basic understanding or knowledge of British Sign Language (BSL), as this will help divert the frustration of the participant not being able to get their thoughts and opinions across to the coaches</w:t>
            </w:r>
            <w:r w:rsidR="001E3A9B" w:rsidRPr="00B03951">
              <w:rPr>
                <w:rFonts w:ascii="Arial" w:hAnsi="Arial" w:cs="Arial"/>
                <w:lang w:val="en-US" w:eastAsia="en-US"/>
              </w:rPr>
              <w:t xml:space="preserve"> (Carr, et al., 1978)</w:t>
            </w:r>
            <w:r w:rsidR="00772D6C" w:rsidRPr="00B03951">
              <w:rPr>
                <w:rFonts w:ascii="Arial" w:hAnsi="Arial" w:cs="Arial"/>
                <w:lang w:val="en-US" w:eastAsia="en-US"/>
              </w:rPr>
              <w:t xml:space="preserve">. </w:t>
            </w:r>
            <w:r w:rsidR="001E3A9B" w:rsidRPr="00B03951">
              <w:rPr>
                <w:rFonts w:ascii="Arial" w:hAnsi="Arial" w:cs="Arial"/>
                <w:lang w:val="en-US" w:eastAsia="en-US"/>
              </w:rPr>
              <w:t xml:space="preserve">Further studies from </w:t>
            </w:r>
            <w:r w:rsidR="00F73AFA" w:rsidRPr="00B03951">
              <w:rPr>
                <w:rFonts w:ascii="Arial" w:hAnsi="Arial" w:cs="Arial"/>
                <w:lang w:val="en-US" w:eastAsia="en-US"/>
              </w:rPr>
              <w:t>Denmark, et al., (2014</w:t>
            </w:r>
            <w:r w:rsidR="001E3A9B" w:rsidRPr="00B03951">
              <w:rPr>
                <w:rFonts w:ascii="Arial" w:hAnsi="Arial" w:cs="Arial"/>
                <w:lang w:val="en-US" w:eastAsia="en-US"/>
              </w:rPr>
              <w:t xml:space="preserve">) would </w:t>
            </w:r>
            <w:r w:rsidR="00F73AFA" w:rsidRPr="00B03951">
              <w:rPr>
                <w:rFonts w:ascii="Arial" w:hAnsi="Arial" w:cs="Arial"/>
                <w:lang w:val="en-US" w:eastAsia="en-US"/>
              </w:rPr>
              <w:t>provide</w:t>
            </w:r>
            <w:r w:rsidR="001E3A9B" w:rsidRPr="00B03951">
              <w:rPr>
                <w:rFonts w:ascii="Arial" w:hAnsi="Arial" w:cs="Arial"/>
                <w:lang w:val="en-US" w:eastAsia="en-US"/>
              </w:rPr>
              <w:t xml:space="preserve"> further confidence to this research, because </w:t>
            </w:r>
            <w:r w:rsidR="00F73AFA" w:rsidRPr="00B03951">
              <w:rPr>
                <w:rFonts w:ascii="Arial" w:hAnsi="Arial" w:cs="Arial"/>
                <w:lang w:val="en-US" w:eastAsia="en-US"/>
              </w:rPr>
              <w:t>they</w:t>
            </w:r>
            <w:r w:rsidR="001E3A9B" w:rsidRPr="00B03951">
              <w:rPr>
                <w:rFonts w:ascii="Arial" w:hAnsi="Arial" w:cs="Arial"/>
                <w:lang w:val="en-US" w:eastAsia="en-US"/>
              </w:rPr>
              <w:t xml:space="preserve"> also say that sign language is an easily taught language when just learning the basics</w:t>
            </w:r>
            <w:r w:rsidR="00F73AFA" w:rsidRPr="00B03951">
              <w:rPr>
                <w:rFonts w:ascii="Arial" w:hAnsi="Arial" w:cs="Arial"/>
                <w:lang w:val="en-US" w:eastAsia="en-US"/>
              </w:rPr>
              <w:t xml:space="preserve">, and helps reduce the irritation of the person who is unable to provide their viewpoints clearly enough to be understood by some. Other adaptations for someone who is on the autistic spectrum, may be that the noise levels are kept to a minimum and the sessions remain calm throughout, not to startle the participants. </w:t>
            </w:r>
            <w:r w:rsidR="007718CE" w:rsidRPr="00B03951">
              <w:rPr>
                <w:rFonts w:ascii="Arial" w:hAnsi="Arial" w:cs="Arial"/>
                <w:lang w:val="en-US" w:eastAsia="en-US"/>
              </w:rPr>
              <w:t>Developing a calm social interaction for participants will help improve the confidence and social skills that can be learned from participati</w:t>
            </w:r>
            <w:r w:rsidR="003E1723" w:rsidRPr="00B03951">
              <w:rPr>
                <w:rFonts w:ascii="Arial" w:hAnsi="Arial" w:cs="Arial"/>
                <w:lang w:val="en-US" w:eastAsia="en-US"/>
              </w:rPr>
              <w:t xml:space="preserve">ng in a club environment and is a good mental health benefit too. Repeating some of the activities at the club, recapping on exercises that were done in previous weeks will help recognition and </w:t>
            </w:r>
            <w:r w:rsidR="00527BBD" w:rsidRPr="00B03951">
              <w:rPr>
                <w:rFonts w:ascii="Arial" w:hAnsi="Arial" w:cs="Arial"/>
                <w:lang w:val="en-US" w:eastAsia="en-US"/>
              </w:rPr>
              <w:t>develop consistency, aiding the progressions of the activities (Ambitious about Autism, 2018).</w:t>
            </w:r>
          </w:p>
          <w:p w14:paraId="2A6667DE" w14:textId="454217FD" w:rsidR="00AC3240" w:rsidRDefault="00AC3240" w:rsidP="00283ECB">
            <w:pPr>
              <w:spacing w:line="360" w:lineRule="auto"/>
              <w:jc w:val="both"/>
              <w:rPr>
                <w:rFonts w:ascii="Arial" w:hAnsi="Arial" w:cs="Arial"/>
                <w:lang w:val="en-US" w:eastAsia="en-US"/>
              </w:rPr>
            </w:pPr>
          </w:p>
          <w:p w14:paraId="139F0EA5" w14:textId="5801793A" w:rsidR="00283ECB" w:rsidRDefault="00283ECB" w:rsidP="00283ECB">
            <w:pPr>
              <w:spacing w:line="360" w:lineRule="auto"/>
              <w:jc w:val="both"/>
              <w:rPr>
                <w:rFonts w:ascii="Arial" w:hAnsi="Arial" w:cs="Arial"/>
                <w:lang w:val="en-US" w:eastAsia="en-US"/>
              </w:rPr>
            </w:pPr>
          </w:p>
          <w:p w14:paraId="4B948322" w14:textId="1B7779C2" w:rsidR="00283ECB" w:rsidRDefault="00283ECB" w:rsidP="00283ECB">
            <w:pPr>
              <w:spacing w:line="360" w:lineRule="auto"/>
              <w:jc w:val="both"/>
              <w:rPr>
                <w:rFonts w:ascii="Arial" w:hAnsi="Arial" w:cs="Arial"/>
                <w:lang w:val="en-US" w:eastAsia="en-US"/>
              </w:rPr>
            </w:pPr>
          </w:p>
          <w:p w14:paraId="5186C91D" w14:textId="3ADE3BDF" w:rsidR="00283ECB" w:rsidRDefault="00283ECB" w:rsidP="00283ECB">
            <w:pPr>
              <w:spacing w:line="360" w:lineRule="auto"/>
              <w:jc w:val="both"/>
              <w:rPr>
                <w:rFonts w:ascii="Arial" w:hAnsi="Arial" w:cs="Arial"/>
                <w:lang w:val="en-US" w:eastAsia="en-US"/>
              </w:rPr>
            </w:pPr>
          </w:p>
          <w:p w14:paraId="7AABA7C9" w14:textId="2650B8B1" w:rsidR="00283ECB" w:rsidRDefault="00283ECB" w:rsidP="00283ECB">
            <w:pPr>
              <w:spacing w:line="360" w:lineRule="auto"/>
              <w:jc w:val="both"/>
              <w:rPr>
                <w:rFonts w:ascii="Arial" w:hAnsi="Arial" w:cs="Arial"/>
                <w:lang w:val="en-US" w:eastAsia="en-US"/>
              </w:rPr>
            </w:pPr>
          </w:p>
          <w:p w14:paraId="01CA1CB8" w14:textId="77777777" w:rsidR="00283ECB" w:rsidRPr="00B03951" w:rsidRDefault="00283ECB" w:rsidP="00283ECB">
            <w:pPr>
              <w:spacing w:line="360" w:lineRule="auto"/>
              <w:jc w:val="both"/>
              <w:rPr>
                <w:rFonts w:ascii="Arial" w:hAnsi="Arial" w:cs="Arial"/>
                <w:lang w:val="en-US" w:eastAsia="en-US"/>
              </w:rPr>
            </w:pPr>
          </w:p>
          <w:p w14:paraId="7D9CDCB3" w14:textId="0C924001" w:rsidR="0066455A" w:rsidRPr="0066455A" w:rsidRDefault="006039A2" w:rsidP="00283ECB">
            <w:pPr>
              <w:spacing w:line="360" w:lineRule="auto"/>
              <w:ind w:left="720"/>
              <w:jc w:val="both"/>
              <w:rPr>
                <w:rFonts w:ascii="Arial" w:hAnsi="Arial" w:cs="Arial"/>
                <w:b/>
                <w:bCs/>
                <w:sz w:val="28"/>
                <w:szCs w:val="28"/>
                <w:lang w:val="en-US" w:eastAsia="en-US"/>
              </w:rPr>
            </w:pPr>
            <w:r>
              <w:rPr>
                <w:rFonts w:ascii="Arial" w:hAnsi="Arial" w:cs="Arial"/>
                <w:b/>
                <w:bCs/>
                <w:sz w:val="28"/>
                <w:szCs w:val="28"/>
                <w:lang w:val="en-US" w:eastAsia="en-US"/>
              </w:rPr>
              <w:lastRenderedPageBreak/>
              <w:t>9</w:t>
            </w:r>
            <w:r w:rsidR="0066455A" w:rsidRPr="0066455A">
              <w:rPr>
                <w:rFonts w:ascii="Arial" w:hAnsi="Arial" w:cs="Arial"/>
                <w:b/>
                <w:bCs/>
                <w:sz w:val="28"/>
                <w:szCs w:val="28"/>
                <w:lang w:val="en-US" w:eastAsia="en-US"/>
              </w:rPr>
              <w:t>.</w:t>
            </w:r>
            <w:r w:rsidR="00AC3240">
              <w:rPr>
                <w:rFonts w:ascii="Arial" w:hAnsi="Arial" w:cs="Arial"/>
                <w:b/>
                <w:bCs/>
                <w:sz w:val="28"/>
                <w:szCs w:val="28"/>
                <w:lang w:val="en-US" w:eastAsia="en-US"/>
              </w:rPr>
              <w:t>4</w:t>
            </w:r>
            <w:r w:rsidR="0066455A" w:rsidRPr="0066455A">
              <w:rPr>
                <w:rFonts w:ascii="Arial" w:hAnsi="Arial" w:cs="Arial"/>
                <w:b/>
                <w:bCs/>
                <w:sz w:val="28"/>
                <w:szCs w:val="28"/>
                <w:lang w:val="en-US" w:eastAsia="en-US"/>
              </w:rPr>
              <w:t xml:space="preserve"> Gender</w:t>
            </w:r>
          </w:p>
          <w:p w14:paraId="30A432FD" w14:textId="763C2D25" w:rsidR="0011564F" w:rsidRPr="00B03951" w:rsidRDefault="00314DD2" w:rsidP="00283ECB">
            <w:pPr>
              <w:spacing w:line="360" w:lineRule="auto"/>
              <w:jc w:val="both"/>
              <w:rPr>
                <w:rFonts w:ascii="Arial" w:hAnsi="Arial" w:cs="Arial"/>
                <w:lang w:val="en-US" w:eastAsia="en-US"/>
              </w:rPr>
            </w:pPr>
            <w:r w:rsidRPr="00B03951">
              <w:rPr>
                <w:rFonts w:ascii="Arial" w:hAnsi="Arial" w:cs="Arial"/>
                <w:lang w:val="en-US" w:eastAsia="en-US"/>
              </w:rPr>
              <w:t>When studying the research, I found that gender gap was still a problem when participating in physical activity. I would strongly suggest that further studies are taken in order to reduce this gap. However, minor adjustments made</w:t>
            </w:r>
            <w:r w:rsidR="00F73AFA" w:rsidRPr="00B03951">
              <w:rPr>
                <w:rFonts w:ascii="Arial" w:hAnsi="Arial" w:cs="Arial"/>
                <w:lang w:val="en-US" w:eastAsia="en-US"/>
              </w:rPr>
              <w:t xml:space="preserve"> at the Festival of Sport Club could mean that more females are able to attend. These adjustments may be that sports that are valued more by girls are also considered when planning sessions. These ‘typical female’ sports may include netball</w:t>
            </w:r>
            <w:r w:rsidR="00F07F2A">
              <w:rPr>
                <w:rFonts w:ascii="Arial" w:hAnsi="Arial" w:cs="Arial"/>
                <w:lang w:val="en-US" w:eastAsia="en-US"/>
              </w:rPr>
              <w:t>, dance</w:t>
            </w:r>
            <w:r w:rsidR="00F73AFA" w:rsidRPr="00B03951">
              <w:rPr>
                <w:rFonts w:ascii="Arial" w:hAnsi="Arial" w:cs="Arial"/>
                <w:lang w:val="en-US" w:eastAsia="en-US"/>
              </w:rPr>
              <w:t xml:space="preserve"> and hockey</w:t>
            </w:r>
            <w:r w:rsidR="00AC04D9">
              <w:rPr>
                <w:rFonts w:ascii="Arial" w:hAnsi="Arial" w:cs="Arial"/>
                <w:lang w:val="en-US" w:eastAsia="en-US"/>
              </w:rPr>
              <w:t>, therefore, including these should help gain interest in the first place, should result in them transferring their skills across to different sports.</w:t>
            </w:r>
          </w:p>
          <w:p w14:paraId="0252B894" w14:textId="3A7FC8C1" w:rsidR="00F64417" w:rsidRDefault="00F64417" w:rsidP="002A01B9">
            <w:pPr>
              <w:spacing w:line="360" w:lineRule="auto"/>
              <w:rPr>
                <w:rFonts w:ascii="Arial" w:hAnsi="Arial" w:cs="Arial"/>
                <w:sz w:val="22"/>
                <w:szCs w:val="22"/>
                <w:lang w:val="en-US" w:eastAsia="en-US"/>
              </w:rPr>
            </w:pPr>
          </w:p>
          <w:p w14:paraId="5345566D" w14:textId="26117AED" w:rsidR="00F64417" w:rsidRDefault="00F64417" w:rsidP="002A01B9">
            <w:pPr>
              <w:spacing w:line="360" w:lineRule="auto"/>
              <w:rPr>
                <w:rFonts w:ascii="Arial" w:hAnsi="Arial" w:cs="Arial"/>
                <w:sz w:val="22"/>
                <w:szCs w:val="22"/>
                <w:lang w:val="en-US" w:eastAsia="en-US"/>
              </w:rPr>
            </w:pPr>
          </w:p>
          <w:p w14:paraId="07A59C16" w14:textId="77619E21" w:rsidR="00F64417" w:rsidRDefault="00F64417" w:rsidP="002A01B9">
            <w:pPr>
              <w:spacing w:line="360" w:lineRule="auto"/>
              <w:rPr>
                <w:rFonts w:ascii="Arial" w:hAnsi="Arial" w:cs="Arial"/>
                <w:sz w:val="22"/>
                <w:szCs w:val="22"/>
                <w:lang w:val="en-US" w:eastAsia="en-US"/>
              </w:rPr>
            </w:pPr>
          </w:p>
          <w:p w14:paraId="76FC4348" w14:textId="600188DC" w:rsidR="00F64417" w:rsidRDefault="00F64417" w:rsidP="002A01B9">
            <w:pPr>
              <w:spacing w:line="360" w:lineRule="auto"/>
              <w:rPr>
                <w:rFonts w:ascii="Arial" w:hAnsi="Arial" w:cs="Arial"/>
                <w:sz w:val="22"/>
                <w:szCs w:val="22"/>
                <w:lang w:val="en-US" w:eastAsia="en-US"/>
              </w:rPr>
            </w:pPr>
          </w:p>
          <w:p w14:paraId="35EC36B1" w14:textId="41FAFBD1" w:rsidR="00A71F7C" w:rsidRDefault="00A71F7C" w:rsidP="002A01B9">
            <w:pPr>
              <w:spacing w:line="360" w:lineRule="auto"/>
              <w:rPr>
                <w:rFonts w:ascii="Arial" w:hAnsi="Arial" w:cs="Arial"/>
                <w:sz w:val="22"/>
                <w:szCs w:val="22"/>
                <w:lang w:val="en-US" w:eastAsia="en-US"/>
              </w:rPr>
            </w:pPr>
          </w:p>
          <w:p w14:paraId="549B60C2" w14:textId="67DBD887" w:rsidR="00A71F7C" w:rsidRDefault="00A71F7C" w:rsidP="002A01B9">
            <w:pPr>
              <w:spacing w:line="360" w:lineRule="auto"/>
              <w:rPr>
                <w:rFonts w:ascii="Arial" w:hAnsi="Arial" w:cs="Arial"/>
                <w:sz w:val="22"/>
                <w:szCs w:val="22"/>
                <w:lang w:val="en-US" w:eastAsia="en-US"/>
              </w:rPr>
            </w:pPr>
          </w:p>
          <w:p w14:paraId="780E9C04" w14:textId="638431A6" w:rsidR="00A71F7C" w:rsidRDefault="00A71F7C" w:rsidP="002A01B9">
            <w:pPr>
              <w:spacing w:line="360" w:lineRule="auto"/>
              <w:rPr>
                <w:rFonts w:ascii="Arial" w:hAnsi="Arial" w:cs="Arial"/>
                <w:sz w:val="22"/>
                <w:szCs w:val="22"/>
                <w:lang w:val="en-US" w:eastAsia="en-US"/>
              </w:rPr>
            </w:pPr>
          </w:p>
          <w:p w14:paraId="6171923B" w14:textId="5D03D4F9" w:rsidR="00A71F7C" w:rsidRDefault="00A71F7C" w:rsidP="002A01B9">
            <w:pPr>
              <w:spacing w:line="360" w:lineRule="auto"/>
              <w:rPr>
                <w:rFonts w:ascii="Arial" w:hAnsi="Arial" w:cs="Arial"/>
                <w:sz w:val="22"/>
                <w:szCs w:val="22"/>
                <w:lang w:val="en-US" w:eastAsia="en-US"/>
              </w:rPr>
            </w:pPr>
          </w:p>
          <w:p w14:paraId="770E31BD" w14:textId="76972554" w:rsidR="00A71F7C" w:rsidRDefault="00A71F7C" w:rsidP="002A01B9">
            <w:pPr>
              <w:spacing w:line="360" w:lineRule="auto"/>
              <w:rPr>
                <w:rFonts w:ascii="Arial" w:hAnsi="Arial" w:cs="Arial"/>
                <w:sz w:val="22"/>
                <w:szCs w:val="22"/>
                <w:lang w:val="en-US" w:eastAsia="en-US"/>
              </w:rPr>
            </w:pPr>
          </w:p>
          <w:p w14:paraId="1F800985" w14:textId="0DF9EC7D" w:rsidR="00A71F7C" w:rsidRDefault="00A71F7C" w:rsidP="002A01B9">
            <w:pPr>
              <w:spacing w:line="360" w:lineRule="auto"/>
              <w:rPr>
                <w:rFonts w:ascii="Arial" w:hAnsi="Arial" w:cs="Arial"/>
                <w:sz w:val="22"/>
                <w:szCs w:val="22"/>
                <w:lang w:val="en-US" w:eastAsia="en-US"/>
              </w:rPr>
            </w:pPr>
          </w:p>
          <w:p w14:paraId="47F24197" w14:textId="33CB10F4" w:rsidR="00A71F7C" w:rsidRDefault="00A71F7C" w:rsidP="002A01B9">
            <w:pPr>
              <w:spacing w:line="360" w:lineRule="auto"/>
              <w:rPr>
                <w:rFonts w:ascii="Arial" w:hAnsi="Arial" w:cs="Arial"/>
                <w:sz w:val="22"/>
                <w:szCs w:val="22"/>
                <w:lang w:val="en-US" w:eastAsia="en-US"/>
              </w:rPr>
            </w:pPr>
          </w:p>
          <w:p w14:paraId="105624FA" w14:textId="53D55779" w:rsidR="00A71F7C" w:rsidRDefault="00A71F7C" w:rsidP="002A01B9">
            <w:pPr>
              <w:spacing w:line="360" w:lineRule="auto"/>
              <w:rPr>
                <w:rFonts w:ascii="Arial" w:hAnsi="Arial" w:cs="Arial"/>
                <w:sz w:val="22"/>
                <w:szCs w:val="22"/>
                <w:lang w:val="en-US" w:eastAsia="en-US"/>
              </w:rPr>
            </w:pPr>
          </w:p>
          <w:p w14:paraId="3A898FD4" w14:textId="4F6B2F32" w:rsidR="00A71F7C" w:rsidRDefault="00A71F7C" w:rsidP="002A01B9">
            <w:pPr>
              <w:spacing w:line="360" w:lineRule="auto"/>
              <w:rPr>
                <w:rFonts w:ascii="Arial" w:hAnsi="Arial" w:cs="Arial"/>
                <w:sz w:val="22"/>
                <w:szCs w:val="22"/>
                <w:lang w:val="en-US" w:eastAsia="en-US"/>
              </w:rPr>
            </w:pPr>
          </w:p>
          <w:p w14:paraId="5DFE6E4C" w14:textId="04DA5159" w:rsidR="00B253FC" w:rsidRDefault="00B253FC" w:rsidP="002A01B9">
            <w:pPr>
              <w:spacing w:line="360" w:lineRule="auto"/>
              <w:rPr>
                <w:rFonts w:ascii="Arial" w:hAnsi="Arial" w:cs="Arial"/>
                <w:sz w:val="22"/>
                <w:szCs w:val="22"/>
                <w:lang w:val="en-US" w:eastAsia="en-US"/>
              </w:rPr>
            </w:pPr>
          </w:p>
          <w:p w14:paraId="466F80D9" w14:textId="3EAEE38B" w:rsidR="00B253FC" w:rsidRDefault="00B253FC" w:rsidP="002A01B9">
            <w:pPr>
              <w:spacing w:line="360" w:lineRule="auto"/>
              <w:rPr>
                <w:rFonts w:ascii="Arial" w:hAnsi="Arial" w:cs="Arial"/>
                <w:sz w:val="22"/>
                <w:szCs w:val="22"/>
                <w:lang w:val="en-US" w:eastAsia="en-US"/>
              </w:rPr>
            </w:pPr>
          </w:p>
          <w:p w14:paraId="565C15C0" w14:textId="25BB40D1" w:rsidR="00B253FC" w:rsidRDefault="00B253FC" w:rsidP="002A01B9">
            <w:pPr>
              <w:spacing w:line="360" w:lineRule="auto"/>
              <w:rPr>
                <w:rFonts w:ascii="Arial" w:hAnsi="Arial" w:cs="Arial"/>
                <w:sz w:val="22"/>
                <w:szCs w:val="22"/>
                <w:lang w:val="en-US" w:eastAsia="en-US"/>
              </w:rPr>
            </w:pPr>
          </w:p>
          <w:p w14:paraId="1BB25224" w14:textId="2305FC1B" w:rsidR="00B253FC" w:rsidRDefault="00B253FC" w:rsidP="002A01B9">
            <w:pPr>
              <w:spacing w:line="360" w:lineRule="auto"/>
              <w:rPr>
                <w:rFonts w:ascii="Arial" w:hAnsi="Arial" w:cs="Arial"/>
                <w:sz w:val="22"/>
                <w:szCs w:val="22"/>
                <w:lang w:val="en-US" w:eastAsia="en-US"/>
              </w:rPr>
            </w:pPr>
          </w:p>
          <w:p w14:paraId="37A56729" w14:textId="5F735115" w:rsidR="00B253FC" w:rsidRDefault="00B253FC" w:rsidP="002A01B9">
            <w:pPr>
              <w:spacing w:line="360" w:lineRule="auto"/>
              <w:rPr>
                <w:rFonts w:ascii="Arial" w:hAnsi="Arial" w:cs="Arial"/>
                <w:sz w:val="22"/>
                <w:szCs w:val="22"/>
                <w:lang w:val="en-US" w:eastAsia="en-US"/>
              </w:rPr>
            </w:pPr>
          </w:p>
          <w:p w14:paraId="65FA6D84" w14:textId="53484774" w:rsidR="00B253FC" w:rsidRDefault="00B253FC" w:rsidP="002A01B9">
            <w:pPr>
              <w:spacing w:line="360" w:lineRule="auto"/>
              <w:rPr>
                <w:rFonts w:ascii="Arial" w:hAnsi="Arial" w:cs="Arial"/>
                <w:sz w:val="22"/>
                <w:szCs w:val="22"/>
                <w:lang w:val="en-US" w:eastAsia="en-US"/>
              </w:rPr>
            </w:pPr>
          </w:p>
          <w:p w14:paraId="16EA1991" w14:textId="2DE37CC9" w:rsidR="00B253FC" w:rsidRDefault="00B253FC" w:rsidP="002A01B9">
            <w:pPr>
              <w:spacing w:line="360" w:lineRule="auto"/>
              <w:rPr>
                <w:rFonts w:ascii="Arial" w:hAnsi="Arial" w:cs="Arial"/>
                <w:sz w:val="22"/>
                <w:szCs w:val="22"/>
                <w:lang w:val="en-US" w:eastAsia="en-US"/>
              </w:rPr>
            </w:pPr>
          </w:p>
          <w:p w14:paraId="0B36EBD6" w14:textId="550228CA" w:rsidR="00B253FC" w:rsidRDefault="00B253FC" w:rsidP="002A01B9">
            <w:pPr>
              <w:spacing w:line="360" w:lineRule="auto"/>
              <w:rPr>
                <w:rFonts w:ascii="Arial" w:hAnsi="Arial" w:cs="Arial"/>
                <w:sz w:val="22"/>
                <w:szCs w:val="22"/>
                <w:lang w:val="en-US" w:eastAsia="en-US"/>
              </w:rPr>
            </w:pPr>
          </w:p>
          <w:p w14:paraId="4EE3A220" w14:textId="0DCF902D" w:rsidR="00B253FC" w:rsidRDefault="00B253FC" w:rsidP="002A01B9">
            <w:pPr>
              <w:spacing w:line="360" w:lineRule="auto"/>
              <w:rPr>
                <w:rFonts w:ascii="Arial" w:hAnsi="Arial" w:cs="Arial"/>
                <w:sz w:val="22"/>
                <w:szCs w:val="22"/>
                <w:lang w:val="en-US" w:eastAsia="en-US"/>
              </w:rPr>
            </w:pPr>
          </w:p>
          <w:p w14:paraId="6EDACD0F" w14:textId="5AF9B9ED" w:rsidR="00B253FC" w:rsidRDefault="00B253FC" w:rsidP="002A01B9">
            <w:pPr>
              <w:spacing w:line="360" w:lineRule="auto"/>
              <w:rPr>
                <w:rFonts w:ascii="Arial" w:hAnsi="Arial" w:cs="Arial"/>
                <w:sz w:val="22"/>
                <w:szCs w:val="22"/>
                <w:lang w:val="en-US" w:eastAsia="en-US"/>
              </w:rPr>
            </w:pPr>
          </w:p>
          <w:p w14:paraId="395E8E24" w14:textId="7B7FDB22" w:rsidR="00B253FC" w:rsidRDefault="00B253FC" w:rsidP="002A01B9">
            <w:pPr>
              <w:spacing w:line="360" w:lineRule="auto"/>
              <w:rPr>
                <w:rFonts w:ascii="Arial" w:hAnsi="Arial" w:cs="Arial"/>
                <w:sz w:val="22"/>
                <w:szCs w:val="22"/>
                <w:lang w:val="en-US" w:eastAsia="en-US"/>
              </w:rPr>
            </w:pPr>
          </w:p>
          <w:p w14:paraId="7306A24E" w14:textId="608D8D62" w:rsidR="00B253FC" w:rsidRDefault="00B253FC" w:rsidP="002A01B9">
            <w:pPr>
              <w:spacing w:line="360" w:lineRule="auto"/>
              <w:rPr>
                <w:rFonts w:ascii="Arial" w:hAnsi="Arial" w:cs="Arial"/>
                <w:sz w:val="22"/>
                <w:szCs w:val="22"/>
                <w:lang w:val="en-US" w:eastAsia="en-US"/>
              </w:rPr>
            </w:pPr>
          </w:p>
          <w:p w14:paraId="3175DCF7" w14:textId="11AACCF2" w:rsidR="00B253FC" w:rsidRDefault="00B253FC" w:rsidP="002A01B9">
            <w:pPr>
              <w:spacing w:line="360" w:lineRule="auto"/>
              <w:rPr>
                <w:rFonts w:ascii="Arial" w:hAnsi="Arial" w:cs="Arial"/>
                <w:sz w:val="22"/>
                <w:szCs w:val="22"/>
                <w:lang w:val="en-US" w:eastAsia="en-US"/>
              </w:rPr>
            </w:pPr>
          </w:p>
          <w:p w14:paraId="608511E4" w14:textId="6C0C3796" w:rsidR="00B253FC" w:rsidRDefault="00B253FC" w:rsidP="002A01B9">
            <w:pPr>
              <w:spacing w:line="360" w:lineRule="auto"/>
              <w:rPr>
                <w:rFonts w:ascii="Arial" w:hAnsi="Arial" w:cs="Arial"/>
                <w:sz w:val="22"/>
                <w:szCs w:val="22"/>
                <w:lang w:val="en-US" w:eastAsia="en-US"/>
              </w:rPr>
            </w:pPr>
          </w:p>
          <w:p w14:paraId="2BBD5494" w14:textId="19627893" w:rsidR="00B253FC" w:rsidRDefault="00B253FC" w:rsidP="002A01B9">
            <w:pPr>
              <w:spacing w:line="360" w:lineRule="auto"/>
              <w:rPr>
                <w:rFonts w:ascii="Arial" w:hAnsi="Arial" w:cs="Arial"/>
                <w:sz w:val="22"/>
                <w:szCs w:val="22"/>
                <w:lang w:val="en-US" w:eastAsia="en-US"/>
              </w:rPr>
            </w:pPr>
          </w:p>
          <w:p w14:paraId="71B86BD4" w14:textId="4B0D8858" w:rsidR="00B253FC" w:rsidRDefault="00B253FC" w:rsidP="002A01B9">
            <w:pPr>
              <w:spacing w:line="360" w:lineRule="auto"/>
              <w:rPr>
                <w:rFonts w:ascii="Arial" w:hAnsi="Arial" w:cs="Arial"/>
                <w:sz w:val="22"/>
                <w:szCs w:val="22"/>
                <w:lang w:val="en-US" w:eastAsia="en-US"/>
              </w:rPr>
            </w:pPr>
          </w:p>
          <w:p w14:paraId="61347A33" w14:textId="3540D563" w:rsidR="00B253FC" w:rsidRDefault="00B253FC" w:rsidP="002A01B9">
            <w:pPr>
              <w:spacing w:line="360" w:lineRule="auto"/>
              <w:rPr>
                <w:rFonts w:ascii="Arial" w:hAnsi="Arial" w:cs="Arial"/>
                <w:sz w:val="22"/>
                <w:szCs w:val="22"/>
                <w:lang w:val="en-US" w:eastAsia="en-US"/>
              </w:rPr>
            </w:pPr>
          </w:p>
          <w:p w14:paraId="13470F29" w14:textId="281D435B" w:rsidR="00B253FC" w:rsidRDefault="00B253FC" w:rsidP="002A01B9">
            <w:pPr>
              <w:spacing w:line="360" w:lineRule="auto"/>
              <w:rPr>
                <w:rFonts w:ascii="Arial" w:hAnsi="Arial" w:cs="Arial"/>
                <w:sz w:val="22"/>
                <w:szCs w:val="22"/>
                <w:lang w:val="en-US" w:eastAsia="en-US"/>
              </w:rPr>
            </w:pPr>
          </w:p>
          <w:p w14:paraId="05ADBB06" w14:textId="74EC9B29" w:rsidR="00B253FC" w:rsidRDefault="00B253FC" w:rsidP="002A01B9">
            <w:pPr>
              <w:spacing w:line="360" w:lineRule="auto"/>
              <w:rPr>
                <w:rFonts w:ascii="Arial" w:hAnsi="Arial" w:cs="Arial"/>
                <w:sz w:val="22"/>
                <w:szCs w:val="22"/>
                <w:lang w:val="en-US" w:eastAsia="en-US"/>
              </w:rPr>
            </w:pPr>
          </w:p>
          <w:p w14:paraId="340966C3" w14:textId="67B80BD9" w:rsidR="00B253FC" w:rsidRDefault="00B253FC" w:rsidP="002A01B9">
            <w:pPr>
              <w:spacing w:line="360" w:lineRule="auto"/>
              <w:rPr>
                <w:rFonts w:ascii="Arial" w:hAnsi="Arial" w:cs="Arial"/>
                <w:sz w:val="22"/>
                <w:szCs w:val="22"/>
                <w:lang w:val="en-US" w:eastAsia="en-US"/>
              </w:rPr>
            </w:pPr>
          </w:p>
          <w:p w14:paraId="1AAB68D7" w14:textId="3CE1ADE3" w:rsidR="00B253FC" w:rsidRDefault="00B253FC" w:rsidP="002A01B9">
            <w:pPr>
              <w:spacing w:line="360" w:lineRule="auto"/>
              <w:rPr>
                <w:rFonts w:ascii="Arial" w:hAnsi="Arial" w:cs="Arial"/>
                <w:sz w:val="22"/>
                <w:szCs w:val="22"/>
                <w:lang w:val="en-US" w:eastAsia="en-US"/>
              </w:rPr>
            </w:pPr>
          </w:p>
          <w:p w14:paraId="38D8B6A1" w14:textId="6CE31E2B" w:rsidR="00B253FC" w:rsidRDefault="00B253FC" w:rsidP="002A01B9">
            <w:pPr>
              <w:spacing w:line="360" w:lineRule="auto"/>
              <w:rPr>
                <w:rFonts w:ascii="Arial" w:hAnsi="Arial" w:cs="Arial"/>
                <w:sz w:val="22"/>
                <w:szCs w:val="22"/>
                <w:lang w:val="en-US" w:eastAsia="en-US"/>
              </w:rPr>
            </w:pPr>
          </w:p>
          <w:p w14:paraId="60095619" w14:textId="6138EE4C" w:rsidR="00B253FC" w:rsidRDefault="00B253FC" w:rsidP="002A01B9">
            <w:pPr>
              <w:spacing w:line="360" w:lineRule="auto"/>
              <w:rPr>
                <w:rFonts w:ascii="Arial" w:hAnsi="Arial" w:cs="Arial"/>
                <w:sz w:val="22"/>
                <w:szCs w:val="22"/>
                <w:lang w:val="en-US" w:eastAsia="en-US"/>
              </w:rPr>
            </w:pPr>
          </w:p>
          <w:p w14:paraId="601AC50E" w14:textId="7E06960E" w:rsidR="00B253FC" w:rsidRDefault="00B253FC" w:rsidP="002A01B9">
            <w:pPr>
              <w:spacing w:line="360" w:lineRule="auto"/>
              <w:rPr>
                <w:rFonts w:ascii="Arial" w:hAnsi="Arial" w:cs="Arial"/>
                <w:sz w:val="22"/>
                <w:szCs w:val="22"/>
                <w:lang w:val="en-US" w:eastAsia="en-US"/>
              </w:rPr>
            </w:pPr>
          </w:p>
          <w:p w14:paraId="3D6641EE" w14:textId="16FC1191" w:rsidR="00A71F7C" w:rsidRDefault="00A71F7C" w:rsidP="002A01B9">
            <w:pPr>
              <w:spacing w:line="360" w:lineRule="auto"/>
              <w:rPr>
                <w:rFonts w:ascii="Arial" w:hAnsi="Arial" w:cs="Arial"/>
                <w:sz w:val="22"/>
                <w:szCs w:val="22"/>
                <w:lang w:val="en-US" w:eastAsia="en-US"/>
              </w:rPr>
            </w:pPr>
          </w:p>
          <w:p w14:paraId="5F3AB3CD" w14:textId="6A10AE4A" w:rsidR="00A71F7C" w:rsidRDefault="00A71F7C" w:rsidP="002A01B9">
            <w:pPr>
              <w:spacing w:line="360" w:lineRule="auto"/>
              <w:rPr>
                <w:rFonts w:ascii="Arial" w:hAnsi="Arial" w:cs="Arial"/>
                <w:sz w:val="22"/>
                <w:szCs w:val="22"/>
                <w:lang w:val="en-US" w:eastAsia="en-US"/>
              </w:rPr>
            </w:pPr>
          </w:p>
          <w:p w14:paraId="70694FCB" w14:textId="773DD128" w:rsidR="00A71F7C" w:rsidRPr="00B03951" w:rsidRDefault="00A71F7C" w:rsidP="00A71F7C">
            <w:pPr>
              <w:pStyle w:val="Heading1"/>
              <w:jc w:val="center"/>
              <w:outlineLvl w:val="0"/>
              <w:rPr>
                <w:rFonts w:ascii="Algerian" w:hAnsi="Algerian"/>
                <w:i/>
                <w:iCs/>
                <w:color w:val="auto"/>
                <w:sz w:val="96"/>
                <w:szCs w:val="96"/>
                <w:u w:val="single"/>
              </w:rPr>
            </w:pPr>
            <w:r w:rsidRPr="00B03951">
              <w:rPr>
                <w:rFonts w:ascii="Algerian" w:hAnsi="Algerian"/>
                <w:i/>
                <w:iCs/>
                <w:color w:val="auto"/>
                <w:sz w:val="96"/>
                <w:szCs w:val="96"/>
                <w:u w:val="single"/>
              </w:rPr>
              <w:t xml:space="preserve">Chapter </w:t>
            </w:r>
            <w:r w:rsidR="00283ECB">
              <w:rPr>
                <w:rFonts w:ascii="Algerian" w:hAnsi="Algerian"/>
                <w:i/>
                <w:iCs/>
                <w:color w:val="auto"/>
                <w:sz w:val="96"/>
                <w:szCs w:val="96"/>
                <w:u w:val="single"/>
              </w:rPr>
              <w:t>7</w:t>
            </w:r>
          </w:p>
          <w:p w14:paraId="291139EF" w14:textId="14E83E53" w:rsidR="00A71F7C" w:rsidRDefault="00A71F7C" w:rsidP="002A01B9">
            <w:pPr>
              <w:spacing w:line="360" w:lineRule="auto"/>
              <w:rPr>
                <w:rFonts w:ascii="Arial" w:hAnsi="Arial" w:cs="Arial"/>
                <w:sz w:val="22"/>
                <w:szCs w:val="22"/>
                <w:lang w:val="en-US" w:eastAsia="en-US"/>
              </w:rPr>
            </w:pPr>
          </w:p>
          <w:p w14:paraId="2CABA7FB" w14:textId="50581A01" w:rsidR="00A71F7C" w:rsidRDefault="00A71F7C" w:rsidP="002A01B9">
            <w:pPr>
              <w:spacing w:line="360" w:lineRule="auto"/>
              <w:rPr>
                <w:rFonts w:ascii="Arial" w:hAnsi="Arial" w:cs="Arial"/>
                <w:sz w:val="22"/>
                <w:szCs w:val="22"/>
                <w:lang w:val="en-US" w:eastAsia="en-US"/>
              </w:rPr>
            </w:pPr>
          </w:p>
          <w:p w14:paraId="5EEA7FB0" w14:textId="65316F48" w:rsidR="00A71F7C" w:rsidRDefault="00A71F7C" w:rsidP="002A01B9">
            <w:pPr>
              <w:spacing w:line="360" w:lineRule="auto"/>
              <w:rPr>
                <w:rFonts w:ascii="Arial" w:hAnsi="Arial" w:cs="Arial"/>
                <w:sz w:val="22"/>
                <w:szCs w:val="22"/>
                <w:lang w:val="en-US" w:eastAsia="en-US"/>
              </w:rPr>
            </w:pPr>
          </w:p>
          <w:p w14:paraId="34871006" w14:textId="3C7E7B1D" w:rsidR="00A71F7C" w:rsidRDefault="00A71F7C" w:rsidP="002A01B9">
            <w:pPr>
              <w:spacing w:line="360" w:lineRule="auto"/>
              <w:rPr>
                <w:rFonts w:ascii="Arial" w:hAnsi="Arial" w:cs="Arial"/>
                <w:sz w:val="22"/>
                <w:szCs w:val="22"/>
                <w:lang w:val="en-US" w:eastAsia="en-US"/>
              </w:rPr>
            </w:pPr>
          </w:p>
          <w:p w14:paraId="5B45E592" w14:textId="2384EA4F" w:rsidR="00A71F7C" w:rsidRDefault="00A71F7C" w:rsidP="002A01B9">
            <w:pPr>
              <w:spacing w:line="360" w:lineRule="auto"/>
              <w:rPr>
                <w:rFonts w:ascii="Arial" w:hAnsi="Arial" w:cs="Arial"/>
                <w:sz w:val="22"/>
                <w:szCs w:val="22"/>
                <w:lang w:val="en-US" w:eastAsia="en-US"/>
              </w:rPr>
            </w:pPr>
          </w:p>
          <w:p w14:paraId="3D1D8B20" w14:textId="316F2DD5" w:rsidR="00A71F7C" w:rsidRDefault="00A71F7C" w:rsidP="002A01B9">
            <w:pPr>
              <w:spacing w:line="360" w:lineRule="auto"/>
              <w:rPr>
                <w:rFonts w:ascii="Arial" w:hAnsi="Arial" w:cs="Arial"/>
                <w:sz w:val="22"/>
                <w:szCs w:val="22"/>
                <w:lang w:val="en-US" w:eastAsia="en-US"/>
              </w:rPr>
            </w:pPr>
          </w:p>
          <w:p w14:paraId="113E0ABD" w14:textId="142EBDA5" w:rsidR="00A71F7C" w:rsidRDefault="00A71F7C" w:rsidP="002A01B9">
            <w:pPr>
              <w:spacing w:line="360" w:lineRule="auto"/>
              <w:rPr>
                <w:rFonts w:ascii="Arial" w:hAnsi="Arial" w:cs="Arial"/>
                <w:sz w:val="22"/>
                <w:szCs w:val="22"/>
                <w:lang w:val="en-US" w:eastAsia="en-US"/>
              </w:rPr>
            </w:pPr>
          </w:p>
          <w:p w14:paraId="602E1345" w14:textId="62A61DF9" w:rsidR="00A71F7C" w:rsidRDefault="00A71F7C" w:rsidP="002A01B9">
            <w:pPr>
              <w:spacing w:line="360" w:lineRule="auto"/>
              <w:rPr>
                <w:rFonts w:ascii="Arial" w:hAnsi="Arial" w:cs="Arial"/>
                <w:sz w:val="22"/>
                <w:szCs w:val="22"/>
                <w:lang w:val="en-US" w:eastAsia="en-US"/>
              </w:rPr>
            </w:pPr>
          </w:p>
          <w:p w14:paraId="2576538F" w14:textId="40DA4AD4" w:rsidR="00A71F7C" w:rsidRDefault="00A71F7C" w:rsidP="002A01B9">
            <w:pPr>
              <w:spacing w:line="360" w:lineRule="auto"/>
              <w:rPr>
                <w:rFonts w:ascii="Arial" w:hAnsi="Arial" w:cs="Arial"/>
                <w:sz w:val="22"/>
                <w:szCs w:val="22"/>
                <w:lang w:val="en-US" w:eastAsia="en-US"/>
              </w:rPr>
            </w:pPr>
          </w:p>
          <w:p w14:paraId="11757C36" w14:textId="632AEB3F" w:rsidR="003623FC" w:rsidRDefault="003623FC" w:rsidP="002A01B9">
            <w:pPr>
              <w:spacing w:line="360" w:lineRule="auto"/>
              <w:rPr>
                <w:rFonts w:ascii="Arial" w:hAnsi="Arial" w:cs="Arial"/>
                <w:sz w:val="22"/>
                <w:szCs w:val="22"/>
                <w:lang w:val="en-US" w:eastAsia="en-US"/>
              </w:rPr>
            </w:pPr>
          </w:p>
          <w:p w14:paraId="008FC29B" w14:textId="26296B4F" w:rsidR="003623FC" w:rsidRDefault="003623FC" w:rsidP="002A01B9">
            <w:pPr>
              <w:spacing w:line="360" w:lineRule="auto"/>
              <w:rPr>
                <w:rFonts w:ascii="Arial" w:hAnsi="Arial" w:cs="Arial"/>
                <w:sz w:val="22"/>
                <w:szCs w:val="22"/>
                <w:lang w:val="en-US" w:eastAsia="en-US"/>
              </w:rPr>
            </w:pPr>
          </w:p>
          <w:p w14:paraId="1E06759E" w14:textId="77777777" w:rsidR="003623FC" w:rsidRDefault="003623FC" w:rsidP="002A01B9">
            <w:pPr>
              <w:spacing w:line="360" w:lineRule="auto"/>
              <w:rPr>
                <w:rFonts w:ascii="Arial" w:hAnsi="Arial" w:cs="Arial"/>
                <w:sz w:val="22"/>
                <w:szCs w:val="22"/>
                <w:lang w:val="en-US" w:eastAsia="en-US"/>
              </w:rPr>
            </w:pPr>
          </w:p>
          <w:p w14:paraId="3AB9A235" w14:textId="7E90AA69" w:rsidR="00A71F7C" w:rsidRDefault="00A71F7C" w:rsidP="002A01B9">
            <w:pPr>
              <w:spacing w:line="360" w:lineRule="auto"/>
              <w:rPr>
                <w:rFonts w:ascii="Arial" w:hAnsi="Arial" w:cs="Arial"/>
                <w:sz w:val="22"/>
                <w:szCs w:val="22"/>
                <w:lang w:val="en-US" w:eastAsia="en-US"/>
              </w:rPr>
            </w:pPr>
          </w:p>
          <w:p w14:paraId="0EE67236" w14:textId="651BB28E" w:rsidR="00A71F7C" w:rsidRDefault="00A71F7C" w:rsidP="002A01B9">
            <w:pPr>
              <w:spacing w:line="360" w:lineRule="auto"/>
              <w:rPr>
                <w:rFonts w:ascii="Arial" w:hAnsi="Arial" w:cs="Arial"/>
                <w:sz w:val="22"/>
                <w:szCs w:val="22"/>
                <w:lang w:val="en-US" w:eastAsia="en-US"/>
              </w:rPr>
            </w:pPr>
          </w:p>
          <w:p w14:paraId="729DD35D" w14:textId="77777777" w:rsidR="000C43DB" w:rsidRDefault="000C43DB" w:rsidP="002A01B9">
            <w:pPr>
              <w:spacing w:line="360" w:lineRule="auto"/>
              <w:rPr>
                <w:rFonts w:ascii="Arial" w:hAnsi="Arial" w:cs="Arial"/>
                <w:sz w:val="22"/>
                <w:szCs w:val="22"/>
                <w:lang w:val="en-US" w:eastAsia="en-US"/>
              </w:rPr>
            </w:pPr>
          </w:p>
          <w:p w14:paraId="59D9C84C" w14:textId="77777777" w:rsidR="00B253FC" w:rsidRDefault="00B253FC" w:rsidP="002A01B9">
            <w:pPr>
              <w:spacing w:line="360" w:lineRule="auto"/>
              <w:rPr>
                <w:rFonts w:ascii="Arial" w:hAnsi="Arial" w:cs="Arial"/>
                <w:sz w:val="22"/>
                <w:szCs w:val="22"/>
                <w:lang w:val="en-US" w:eastAsia="en-US"/>
              </w:rPr>
            </w:pPr>
          </w:p>
          <w:p w14:paraId="6CF05355" w14:textId="5AB9E461" w:rsidR="00A71F7C" w:rsidRDefault="00A71F7C" w:rsidP="002A01B9">
            <w:pPr>
              <w:spacing w:line="360" w:lineRule="auto"/>
              <w:rPr>
                <w:rFonts w:ascii="Arial" w:hAnsi="Arial" w:cs="Arial"/>
                <w:sz w:val="22"/>
                <w:szCs w:val="22"/>
                <w:lang w:val="en-US" w:eastAsia="en-US"/>
              </w:rPr>
            </w:pPr>
          </w:p>
          <w:p w14:paraId="287B4ADC" w14:textId="1CF3A9CC" w:rsidR="00A71F7C" w:rsidRDefault="00A71F7C" w:rsidP="002A01B9">
            <w:pPr>
              <w:spacing w:line="360" w:lineRule="auto"/>
              <w:rPr>
                <w:rFonts w:ascii="Arial" w:hAnsi="Arial" w:cs="Arial"/>
                <w:sz w:val="22"/>
                <w:szCs w:val="22"/>
                <w:lang w:val="en-US" w:eastAsia="en-US"/>
              </w:rPr>
            </w:pPr>
          </w:p>
          <w:p w14:paraId="4AC5C2B6" w14:textId="1FCBA486" w:rsidR="00A71F7C" w:rsidRDefault="00A71F7C" w:rsidP="002A01B9">
            <w:pPr>
              <w:spacing w:line="360" w:lineRule="auto"/>
              <w:rPr>
                <w:rFonts w:ascii="Arial" w:hAnsi="Arial" w:cs="Arial"/>
                <w:sz w:val="22"/>
                <w:szCs w:val="22"/>
                <w:lang w:val="en-US" w:eastAsia="en-US"/>
              </w:rPr>
            </w:pPr>
          </w:p>
          <w:p w14:paraId="400BFDCD" w14:textId="77777777" w:rsidR="0011564F" w:rsidRPr="00701F72" w:rsidRDefault="0011564F" w:rsidP="00701F72">
            <w:pPr>
              <w:rPr>
                <w:rFonts w:ascii="Arial" w:hAnsi="Arial" w:cs="Arial"/>
                <w:sz w:val="22"/>
                <w:szCs w:val="22"/>
                <w:lang w:val="en-US" w:eastAsia="en-US"/>
              </w:rPr>
            </w:pPr>
          </w:p>
        </w:tc>
      </w:tr>
    </w:tbl>
    <w:p w14:paraId="668F6350" w14:textId="78DAEB0D" w:rsidR="00BB2EFC" w:rsidRDefault="00BB2EFC" w:rsidP="00BB2EFC">
      <w:pPr>
        <w:spacing w:after="200" w:line="276" w:lineRule="auto"/>
        <w:rPr>
          <w:rFonts w:ascii="Arial" w:hAnsi="Arial" w:cs="Arial"/>
          <w:b/>
          <w:sz w:val="22"/>
          <w:szCs w:val="22"/>
        </w:rPr>
      </w:pPr>
    </w:p>
    <w:tbl>
      <w:tblPr>
        <w:tblStyle w:val="TableGrid"/>
        <w:tblW w:w="9511" w:type="dxa"/>
        <w:tblLook w:val="04A0" w:firstRow="1" w:lastRow="0" w:firstColumn="1" w:lastColumn="0" w:noHBand="0" w:noVBand="1"/>
      </w:tblPr>
      <w:tblGrid>
        <w:gridCol w:w="9511"/>
      </w:tblGrid>
      <w:tr w:rsidR="00BB2EFC" w14:paraId="659046F7" w14:textId="77777777" w:rsidTr="00F2131B">
        <w:trPr>
          <w:trHeight w:val="11309"/>
        </w:trPr>
        <w:tc>
          <w:tcPr>
            <w:tcW w:w="9511" w:type="dxa"/>
          </w:tcPr>
          <w:p w14:paraId="1B048991" w14:textId="4D809075" w:rsidR="00BB2EFC" w:rsidRPr="00664E0A" w:rsidRDefault="006039A2" w:rsidP="00283ECB">
            <w:pPr>
              <w:pStyle w:val="Heading2"/>
              <w:jc w:val="both"/>
              <w:outlineLvl w:val="1"/>
              <w:rPr>
                <w:b/>
                <w:bCs/>
                <w:color w:val="auto"/>
                <w:sz w:val="32"/>
                <w:szCs w:val="32"/>
                <w:u w:val="single"/>
              </w:rPr>
            </w:pPr>
            <w:r>
              <w:rPr>
                <w:b/>
                <w:bCs/>
                <w:color w:val="auto"/>
                <w:sz w:val="32"/>
                <w:szCs w:val="32"/>
                <w:u w:val="single"/>
              </w:rPr>
              <w:lastRenderedPageBreak/>
              <w:t>10</w:t>
            </w:r>
            <w:r w:rsidR="00B34B54" w:rsidRPr="00664E0A">
              <w:rPr>
                <w:b/>
                <w:bCs/>
                <w:color w:val="auto"/>
                <w:sz w:val="32"/>
                <w:szCs w:val="32"/>
                <w:u w:val="single"/>
              </w:rPr>
              <w:t>.0 References</w:t>
            </w:r>
          </w:p>
          <w:p w14:paraId="5B1E5F82" w14:textId="77777777" w:rsidR="00A71F7C" w:rsidRDefault="00A71F7C" w:rsidP="00283ECB">
            <w:pPr>
              <w:jc w:val="both"/>
            </w:pPr>
          </w:p>
          <w:sdt>
            <w:sdtPr>
              <w:rPr>
                <w:rFonts w:ascii="Arial" w:eastAsia="Times New Roman" w:hAnsi="Arial" w:cs="Arial"/>
                <w:sz w:val="24"/>
                <w:szCs w:val="24"/>
                <w:lang w:eastAsia="en-GB"/>
              </w:rPr>
              <w:id w:val="-573587230"/>
              <w:bibliography/>
            </w:sdtPr>
            <w:sdtContent>
              <w:p w14:paraId="029A1D04"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rPr>
                  <w:fldChar w:fldCharType="begin"/>
                </w:r>
                <w:r w:rsidRPr="0094360A">
                  <w:rPr>
                    <w:rFonts w:ascii="Arial" w:hAnsi="Arial" w:cs="Arial"/>
                  </w:rPr>
                  <w:instrText xml:space="preserve"> BIBLIOGRAPHY </w:instrText>
                </w:r>
                <w:r w:rsidRPr="0094360A">
                  <w:rPr>
                    <w:rFonts w:ascii="Arial" w:hAnsi="Arial" w:cs="Arial"/>
                  </w:rPr>
                  <w:fldChar w:fldCharType="separate"/>
                </w:r>
                <w:r w:rsidRPr="0094360A">
                  <w:rPr>
                    <w:rFonts w:ascii="Arial" w:hAnsi="Arial" w:cs="Arial"/>
                    <w:noProof/>
                    <w:lang w:val="en-US"/>
                  </w:rPr>
                  <w:t xml:space="preserve">Abutabenjeh, S. &amp; Jaradat, R., 2018. Clarification of research design, research methods, and research methodology: A guide for public administration researchers and practitioners. </w:t>
                </w:r>
                <w:r w:rsidRPr="0094360A">
                  <w:rPr>
                    <w:rFonts w:ascii="Arial" w:hAnsi="Arial" w:cs="Arial"/>
                    <w:i/>
                    <w:iCs/>
                    <w:noProof/>
                    <w:lang w:val="en-US"/>
                  </w:rPr>
                  <w:t xml:space="preserve">Teaching Public Administration, </w:t>
                </w:r>
                <w:r w:rsidRPr="0094360A">
                  <w:rPr>
                    <w:rFonts w:ascii="Arial" w:hAnsi="Arial" w:cs="Arial"/>
                    <w:noProof/>
                    <w:lang w:val="en-US"/>
                  </w:rPr>
                  <w:t>36(3), pp. 237-258 .</w:t>
                </w:r>
              </w:p>
              <w:p w14:paraId="6D57E151"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All Afloat, 2020. </w:t>
                </w:r>
                <w:r w:rsidRPr="0094360A">
                  <w:rPr>
                    <w:rFonts w:ascii="Arial" w:hAnsi="Arial" w:cs="Arial"/>
                    <w:i/>
                    <w:iCs/>
                    <w:noProof/>
                    <w:lang w:val="en-US"/>
                  </w:rPr>
                  <w:t xml:space="preserve">Every child hooked on sport for life.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https://all-afloat.wales/what-is-all-afloat/every-child-hooked-on-sport-for-life/</w:t>
                </w:r>
                <w:r w:rsidRPr="0094360A">
                  <w:rPr>
                    <w:rFonts w:ascii="Arial" w:hAnsi="Arial" w:cs="Arial"/>
                    <w:noProof/>
                    <w:lang w:val="en-US"/>
                  </w:rPr>
                  <w:br/>
                  <w:t>[Accessed 15 April 2020].</w:t>
                </w:r>
              </w:p>
              <w:p w14:paraId="5F6BC97A" w14:textId="5E1FE269" w:rsidR="0054616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Ambitious about Autism, 2018. </w:t>
                </w:r>
                <w:r w:rsidRPr="0094360A">
                  <w:rPr>
                    <w:rFonts w:ascii="Arial" w:hAnsi="Arial" w:cs="Arial"/>
                    <w:i/>
                    <w:iCs/>
                    <w:noProof/>
                    <w:lang w:val="en-US"/>
                  </w:rPr>
                  <w:t xml:space="preserve">How Does Autism Impact Learning and Development?.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https://www.ambitiousaboutautism.org.uk/understanding-autism/how-does-autism-impact-learning-and-development</w:t>
                </w:r>
                <w:r w:rsidRPr="0094360A">
                  <w:rPr>
                    <w:rFonts w:ascii="Arial" w:hAnsi="Arial" w:cs="Arial"/>
                    <w:noProof/>
                    <w:lang w:val="en-US"/>
                  </w:rPr>
                  <w:br/>
                  <w:t>[Accessed 4 April 2020].</w:t>
                </w:r>
              </w:p>
              <w:p w14:paraId="083DCD0F" w14:textId="66E3D5E4" w:rsidR="00517485" w:rsidRDefault="00517485" w:rsidP="00283ECB">
                <w:pPr>
                  <w:spacing w:line="360" w:lineRule="auto"/>
                  <w:jc w:val="both"/>
                  <w:rPr>
                    <w:rFonts w:ascii="Arial" w:hAnsi="Arial" w:cs="Arial"/>
                    <w:i/>
                    <w:iCs/>
                    <w:sz w:val="22"/>
                    <w:szCs w:val="22"/>
                    <w:lang w:val="en-US" w:eastAsia="en-US"/>
                  </w:rPr>
                </w:pPr>
                <w:r>
                  <w:rPr>
                    <w:rFonts w:ascii="Arial" w:hAnsi="Arial" w:cs="Arial"/>
                    <w:sz w:val="22"/>
                    <w:szCs w:val="22"/>
                    <w:lang w:val="en-US" w:eastAsia="en-US"/>
                  </w:rPr>
                  <w:t xml:space="preserve">Aruma, 2019. </w:t>
                </w:r>
                <w:r>
                  <w:rPr>
                    <w:rFonts w:ascii="Arial" w:hAnsi="Arial" w:cs="Arial"/>
                    <w:i/>
                    <w:iCs/>
                    <w:sz w:val="22"/>
                    <w:szCs w:val="22"/>
                    <w:lang w:val="en-US" w:eastAsia="en-US"/>
                  </w:rPr>
                  <w:t>Types of Sensory Disabilities.</w:t>
                </w:r>
              </w:p>
              <w:p w14:paraId="4D9175DA" w14:textId="09326649" w:rsidR="00517485" w:rsidRDefault="00517485" w:rsidP="00283ECB">
                <w:pPr>
                  <w:spacing w:line="360" w:lineRule="auto"/>
                  <w:jc w:val="both"/>
                  <w:rPr>
                    <w:rFonts w:ascii="Arial" w:hAnsi="Arial" w:cs="Arial"/>
                    <w:sz w:val="22"/>
                    <w:szCs w:val="22"/>
                    <w:u w:val="single"/>
                    <w:lang w:val="en-US" w:eastAsia="en-US"/>
                  </w:rPr>
                </w:pPr>
                <w:r w:rsidRPr="00517485">
                  <w:rPr>
                    <w:rFonts w:ascii="Arial" w:hAnsi="Arial" w:cs="Arial"/>
                    <w:sz w:val="22"/>
                    <w:szCs w:val="22"/>
                    <w:lang w:val="en-US" w:eastAsia="en-US"/>
                  </w:rPr>
                  <w:t xml:space="preserve">Available: </w:t>
                </w:r>
                <w:r w:rsidRPr="00517485">
                  <w:rPr>
                    <w:rFonts w:ascii="Arial" w:hAnsi="Arial" w:cs="Arial"/>
                    <w:sz w:val="22"/>
                    <w:szCs w:val="22"/>
                    <w:u w:val="single"/>
                    <w:lang w:val="en-US" w:eastAsia="en-US"/>
                  </w:rPr>
                  <w:t>https://www.aruma.com.au/about-us/about-disability/types-of-disabilities/types-of-sensory-disabilities/</w:t>
                </w:r>
              </w:p>
              <w:p w14:paraId="6D8AC70C" w14:textId="6C1832C1" w:rsidR="00517485" w:rsidRPr="00517485" w:rsidRDefault="00517485" w:rsidP="00283ECB">
                <w:pPr>
                  <w:spacing w:line="360" w:lineRule="auto"/>
                  <w:jc w:val="both"/>
                  <w:rPr>
                    <w:rFonts w:ascii="Arial" w:hAnsi="Arial" w:cs="Arial"/>
                    <w:sz w:val="22"/>
                    <w:szCs w:val="22"/>
                    <w:lang w:val="en-US" w:eastAsia="en-US"/>
                  </w:rPr>
                </w:pPr>
                <w:r>
                  <w:rPr>
                    <w:rFonts w:ascii="Arial" w:hAnsi="Arial" w:cs="Arial"/>
                    <w:sz w:val="22"/>
                    <w:szCs w:val="22"/>
                    <w:lang w:val="en-US" w:eastAsia="en-US"/>
                  </w:rPr>
                  <w:t>[Accessed 27 April 2020].</w:t>
                </w:r>
              </w:p>
              <w:p w14:paraId="34ED4350" w14:textId="77777777" w:rsidR="00517485" w:rsidRPr="00517485" w:rsidRDefault="00517485" w:rsidP="00283ECB">
                <w:pPr>
                  <w:jc w:val="both"/>
                  <w:rPr>
                    <w:lang w:val="en-US" w:eastAsia="en-US"/>
                  </w:rPr>
                </w:pPr>
              </w:p>
              <w:p w14:paraId="451D3133"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Bates, D., 2014. </w:t>
                </w:r>
                <w:r w:rsidRPr="0094360A">
                  <w:rPr>
                    <w:rFonts w:ascii="Arial" w:hAnsi="Arial" w:cs="Arial"/>
                    <w:i/>
                    <w:iCs/>
                    <w:noProof/>
                    <w:lang w:val="en-US"/>
                  </w:rPr>
                  <w:t xml:space="preserve">10 Ways to Target the Disability Market &amp; Keep a Competitive Edge.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https://www.linkedin.com/pulse/20140703000007-11466134-top-10-ways-to-market-to-people-with-disabilities-and-boost-your-roi</w:t>
                </w:r>
                <w:r w:rsidRPr="0094360A">
                  <w:rPr>
                    <w:rFonts w:ascii="Arial" w:hAnsi="Arial" w:cs="Arial"/>
                    <w:noProof/>
                    <w:lang w:val="en-US"/>
                  </w:rPr>
                  <w:br/>
                  <w:t>[Accessed 4 April 2020].</w:t>
                </w:r>
              </w:p>
              <w:p w14:paraId="0BF5503D"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Berger, R., 2013. Now I see it, no I don't: Researcher's position and relfexivity in qualitative research. </w:t>
                </w:r>
                <w:r w:rsidRPr="0094360A">
                  <w:rPr>
                    <w:rFonts w:ascii="Arial" w:hAnsi="Arial" w:cs="Arial"/>
                    <w:i/>
                    <w:iCs/>
                    <w:noProof/>
                    <w:lang w:val="en-US"/>
                  </w:rPr>
                  <w:t xml:space="preserve">Qualitative Research, </w:t>
                </w:r>
                <w:r w:rsidRPr="0094360A">
                  <w:rPr>
                    <w:rFonts w:ascii="Arial" w:hAnsi="Arial" w:cs="Arial"/>
                    <w:noProof/>
                    <w:lang w:val="en-US"/>
                  </w:rPr>
                  <w:t>13(1).</w:t>
                </w:r>
              </w:p>
              <w:p w14:paraId="5D13FE6A"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Burn, N. &amp; Niven, A., 2019. Why do they do (h)it? Using self-determination theory to understand why people start and continue to do high-intensity interval training group exercise classes. </w:t>
                </w:r>
                <w:r w:rsidRPr="0094360A">
                  <w:rPr>
                    <w:rFonts w:ascii="Arial" w:hAnsi="Arial" w:cs="Arial"/>
                    <w:i/>
                    <w:iCs/>
                    <w:noProof/>
                    <w:lang w:val="en-US"/>
                  </w:rPr>
                  <w:t xml:space="preserve">International Journal of Sport and Exercise Psychology, </w:t>
                </w:r>
                <w:r w:rsidRPr="0094360A">
                  <w:rPr>
                    <w:rFonts w:ascii="Arial" w:hAnsi="Arial" w:cs="Arial"/>
                    <w:noProof/>
                    <w:lang w:val="en-US"/>
                  </w:rPr>
                  <w:t>17(5), pp. 537-551.</w:t>
                </w:r>
              </w:p>
              <w:p w14:paraId="63140292"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Cambridge University Press, 2020. </w:t>
                </w:r>
                <w:r w:rsidRPr="0094360A">
                  <w:rPr>
                    <w:rFonts w:ascii="Arial" w:hAnsi="Arial" w:cs="Arial"/>
                    <w:i/>
                    <w:iCs/>
                    <w:noProof/>
                    <w:lang w:val="en-US"/>
                  </w:rPr>
                  <w:t xml:space="preserve">Research.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https://dictionary.cambridge.org/dictionary/english/research</w:t>
                </w:r>
                <w:r w:rsidRPr="0094360A">
                  <w:rPr>
                    <w:rFonts w:ascii="Arial" w:hAnsi="Arial" w:cs="Arial"/>
                    <w:noProof/>
                    <w:lang w:val="en-US"/>
                  </w:rPr>
                  <w:br/>
                  <w:t>[Accessed 31 March 2020].</w:t>
                </w:r>
              </w:p>
              <w:p w14:paraId="11B3819E"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Carr, E. G., Binkoff, J. A., Kologinsky, E. &amp; Eddy, M., 1978. Acquisition of sign language by autistic children. I: Expressive labelling.. </w:t>
                </w:r>
                <w:r w:rsidRPr="0094360A">
                  <w:rPr>
                    <w:rFonts w:ascii="Arial" w:hAnsi="Arial" w:cs="Arial"/>
                    <w:i/>
                    <w:iCs/>
                    <w:noProof/>
                    <w:lang w:val="en-US"/>
                  </w:rPr>
                  <w:t xml:space="preserve">A Journal of Applied Behaviour Analysis, </w:t>
                </w:r>
                <w:r w:rsidRPr="0094360A">
                  <w:rPr>
                    <w:rFonts w:ascii="Arial" w:hAnsi="Arial" w:cs="Arial"/>
                    <w:noProof/>
                    <w:lang w:val="en-US"/>
                  </w:rPr>
                  <w:t>11(4), pp. 489-501.</w:t>
                </w:r>
              </w:p>
              <w:p w14:paraId="2E80576D"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Collins, M. F. &amp; Kay, T., 2003. </w:t>
                </w:r>
                <w:r w:rsidRPr="0094360A">
                  <w:rPr>
                    <w:rFonts w:ascii="Arial" w:hAnsi="Arial" w:cs="Arial"/>
                    <w:i/>
                    <w:iCs/>
                    <w:noProof/>
                    <w:lang w:val="en-US"/>
                  </w:rPr>
                  <w:t xml:space="preserve">Sport and Social Exclusion. </w:t>
                </w:r>
                <w:r w:rsidRPr="0094360A">
                  <w:rPr>
                    <w:rFonts w:ascii="Arial" w:hAnsi="Arial" w:cs="Arial"/>
                    <w:noProof/>
                    <w:lang w:val="en-US"/>
                  </w:rPr>
                  <w:t>2nd ed. New York: Routledge.</w:t>
                </w:r>
              </w:p>
              <w:p w14:paraId="0CA6BFF3"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lastRenderedPageBreak/>
                  <w:t xml:space="preserve">Darcy, S., Lock, D. &amp; Taylor, T., 2017. Enabling Inclusive Sport Participation: Eﬀects of Disability. </w:t>
                </w:r>
                <w:r w:rsidRPr="0094360A">
                  <w:rPr>
                    <w:rFonts w:ascii="Arial" w:hAnsi="Arial" w:cs="Arial"/>
                    <w:i/>
                    <w:iCs/>
                    <w:noProof/>
                    <w:lang w:val="en-US"/>
                  </w:rPr>
                  <w:t xml:space="preserve">Leisure Sciences, </w:t>
                </w:r>
                <w:r w:rsidRPr="0094360A">
                  <w:rPr>
                    <w:rFonts w:ascii="Arial" w:hAnsi="Arial" w:cs="Arial"/>
                    <w:noProof/>
                    <w:lang w:val="en-US"/>
                  </w:rPr>
                  <w:t>39(1), pp. 20-42.</w:t>
                </w:r>
              </w:p>
              <w:p w14:paraId="741E8E76"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Davis, R. W., 2002. </w:t>
                </w:r>
                <w:r w:rsidRPr="0094360A">
                  <w:rPr>
                    <w:rFonts w:ascii="Arial" w:hAnsi="Arial" w:cs="Arial"/>
                    <w:i/>
                    <w:iCs/>
                    <w:noProof/>
                    <w:lang w:val="en-US"/>
                  </w:rPr>
                  <w:t xml:space="preserve">Inclusion Through Sports: A Guide to Enhancing Sport Experiences. </w:t>
                </w:r>
                <w:r w:rsidRPr="0094360A">
                  <w:rPr>
                    <w:rFonts w:ascii="Arial" w:hAnsi="Arial" w:cs="Arial"/>
                    <w:noProof/>
                    <w:lang w:val="en-US"/>
                  </w:rPr>
                  <w:t>Judy Patterson Wright ed. United States of America: Human Kinetics.</w:t>
                </w:r>
              </w:p>
              <w:p w14:paraId="534C461E"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Denmark, T., Atkinson, J., Campbell, R. &amp; Swettenham, J., 2014. How do Typically Developing Deaf Children and Deaf Children with Autism Spectrum Disorder Use the Face When Comprehending Emotional Facial Expressions in British Sign Language?. </w:t>
                </w:r>
                <w:r w:rsidRPr="0094360A">
                  <w:rPr>
                    <w:rFonts w:ascii="Arial" w:hAnsi="Arial" w:cs="Arial"/>
                    <w:i/>
                    <w:iCs/>
                    <w:noProof/>
                    <w:lang w:val="en-US"/>
                  </w:rPr>
                  <w:t xml:space="preserve">Journal of Autism and Developmental Disorders, </w:t>
                </w:r>
                <w:r w:rsidRPr="0094360A">
                  <w:rPr>
                    <w:rFonts w:ascii="Arial" w:hAnsi="Arial" w:cs="Arial"/>
                    <w:noProof/>
                    <w:lang w:val="en-US"/>
                  </w:rPr>
                  <w:t>44(10), pp. 2584-2952.</w:t>
                </w:r>
              </w:p>
              <w:p w14:paraId="302AD37A"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Disability Sport Wales, 2020. </w:t>
                </w:r>
                <w:r w:rsidRPr="0094360A">
                  <w:rPr>
                    <w:rFonts w:ascii="Arial" w:hAnsi="Arial" w:cs="Arial"/>
                    <w:i/>
                    <w:iCs/>
                    <w:noProof/>
                    <w:lang w:val="en-US"/>
                  </w:rPr>
                  <w:t xml:space="preserve">Neath and Port Talbot.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https://www.disabilitysportwales.com/neath-and-port-talbot/</w:t>
                </w:r>
                <w:r w:rsidRPr="0094360A">
                  <w:rPr>
                    <w:rFonts w:ascii="Arial" w:hAnsi="Arial" w:cs="Arial"/>
                    <w:noProof/>
                    <w:lang w:val="en-US"/>
                  </w:rPr>
                  <w:br/>
                  <w:t>[Accessed 6 April 2020].</w:t>
                </w:r>
              </w:p>
              <w:p w14:paraId="75FFBC58"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Dolnicar, S., 2003. </w:t>
                </w:r>
                <w:r w:rsidRPr="0094360A">
                  <w:rPr>
                    <w:rFonts w:ascii="Arial" w:hAnsi="Arial" w:cs="Arial"/>
                    <w:i/>
                    <w:iCs/>
                    <w:noProof/>
                    <w:lang w:val="en-US"/>
                  </w:rPr>
                  <w:t xml:space="preserve">Simplifying Three-way Questionnaires - Do the Advantages of Binary Answer Categories Compensate for the Loss of Information?, </w:t>
                </w:r>
                <w:r w:rsidRPr="0094360A">
                  <w:rPr>
                    <w:rFonts w:ascii="Arial" w:hAnsi="Arial" w:cs="Arial"/>
                    <w:noProof/>
                    <w:lang w:val="en-US"/>
                  </w:rPr>
                  <w:t>Wollongong: University of Wollongong.</w:t>
                </w:r>
              </w:p>
              <w:p w14:paraId="6EE971AE"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Dolnicar, S., Grun, B., Leisch, F. &amp; Rossiter, J., 2011. </w:t>
                </w:r>
                <w:r w:rsidRPr="0094360A">
                  <w:rPr>
                    <w:rFonts w:ascii="Arial" w:hAnsi="Arial" w:cs="Arial"/>
                    <w:i/>
                    <w:iCs/>
                    <w:noProof/>
                    <w:lang w:val="en-US"/>
                  </w:rPr>
                  <w:t xml:space="preserve">Three good reasons NOT to use five and seven point Likert items, </w:t>
                </w:r>
                <w:r w:rsidRPr="0094360A">
                  <w:rPr>
                    <w:rFonts w:ascii="Arial" w:hAnsi="Arial" w:cs="Arial"/>
                    <w:noProof/>
                    <w:lang w:val="en-US"/>
                  </w:rPr>
                  <w:t>Wollogong: University of Wollogong Australia.</w:t>
                </w:r>
              </w:p>
              <w:p w14:paraId="0CBB07D7"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Dudovskiy, J., 2019. </w:t>
                </w:r>
                <w:r w:rsidRPr="0094360A">
                  <w:rPr>
                    <w:rFonts w:ascii="Arial" w:hAnsi="Arial" w:cs="Arial"/>
                    <w:i/>
                    <w:iCs/>
                    <w:noProof/>
                    <w:lang w:val="en-US"/>
                  </w:rPr>
                  <w:t xml:space="preserve">Questionnaires.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https://research-methodology.net/research-methods/survey-method/questionnaires-2/</w:t>
                </w:r>
                <w:r w:rsidRPr="0094360A">
                  <w:rPr>
                    <w:rFonts w:ascii="Arial" w:hAnsi="Arial" w:cs="Arial"/>
                    <w:noProof/>
                    <w:lang w:val="en-US"/>
                  </w:rPr>
                  <w:br/>
                  <w:t>[Accessed 15 April 2020].</w:t>
                </w:r>
              </w:p>
              <w:p w14:paraId="7E287EAC"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EBSCO Industries Inc, 1992. Samuel Beckett: Less. Ever Less: Section B: Epistemology of Indeterminacy.. In: </w:t>
                </w:r>
                <w:r w:rsidRPr="0094360A">
                  <w:rPr>
                    <w:rFonts w:ascii="Arial" w:hAnsi="Arial" w:cs="Arial"/>
                    <w:i/>
                    <w:iCs/>
                    <w:noProof/>
                    <w:lang w:val="en-US"/>
                  </w:rPr>
                  <w:t xml:space="preserve">Reductionism in Drama &amp; the Theater: The Case of Samuel Beckett. </w:t>
                </w:r>
                <w:r w:rsidRPr="0094360A">
                  <w:rPr>
                    <w:rFonts w:ascii="Arial" w:hAnsi="Arial" w:cs="Arial"/>
                    <w:noProof/>
                    <w:lang w:val="en-US"/>
                  </w:rPr>
                  <w:t>New York: Digitalia, Inc, pp. 187-200.</w:t>
                </w:r>
              </w:p>
              <w:p w14:paraId="729075D5"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Farrar, R., 2012. Ludwig Guttman and the Paralympics: from lawn to stadium. </w:t>
                </w:r>
                <w:r w:rsidRPr="0094360A">
                  <w:rPr>
                    <w:rFonts w:ascii="Arial" w:hAnsi="Arial" w:cs="Arial"/>
                    <w:i/>
                    <w:iCs/>
                    <w:noProof/>
                    <w:lang w:val="en-US"/>
                  </w:rPr>
                  <w:t xml:space="preserve">The Lancet, </w:t>
                </w:r>
                <w:r w:rsidRPr="0094360A">
                  <w:rPr>
                    <w:rFonts w:ascii="Arial" w:hAnsi="Arial" w:cs="Arial"/>
                    <w:noProof/>
                    <w:lang w:val="en-US"/>
                  </w:rPr>
                  <w:t>380(9845), p. 877.</w:t>
                </w:r>
              </w:p>
              <w:p w14:paraId="2B055535"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Foley, J. T., Tindall, D., Lieberman, L. &amp; Kim, S.-Y., 2007. How to Develop Disability Awareness Using the Sport Education Model. </w:t>
                </w:r>
                <w:r w:rsidRPr="0094360A">
                  <w:rPr>
                    <w:rFonts w:ascii="Arial" w:hAnsi="Arial" w:cs="Arial"/>
                    <w:i/>
                    <w:iCs/>
                    <w:noProof/>
                    <w:lang w:val="en-US"/>
                  </w:rPr>
                  <w:t xml:space="preserve">Journal of Physical Education, Recreation &amp; Dance, </w:t>
                </w:r>
                <w:r w:rsidRPr="0094360A">
                  <w:rPr>
                    <w:rFonts w:ascii="Arial" w:hAnsi="Arial" w:cs="Arial"/>
                    <w:noProof/>
                    <w:lang w:val="en-US"/>
                  </w:rPr>
                  <w:t>78(9), pp. 32-36.</w:t>
                </w:r>
              </w:p>
              <w:p w14:paraId="06A28A3B"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Globe Media, 2016. </w:t>
                </w:r>
                <w:r w:rsidRPr="0094360A">
                  <w:rPr>
                    <w:rFonts w:ascii="Arial" w:hAnsi="Arial" w:cs="Arial"/>
                    <w:i/>
                    <w:iCs/>
                    <w:noProof/>
                    <w:lang w:val="en-US"/>
                  </w:rPr>
                  <w:t xml:space="preserve">Audience targeting 101: How to collect and use audience data.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https://globecontent.studio/audience-targeting-101/</w:t>
                </w:r>
                <w:r w:rsidRPr="0094360A">
                  <w:rPr>
                    <w:rFonts w:ascii="Arial" w:hAnsi="Arial" w:cs="Arial"/>
                    <w:noProof/>
                    <w:lang w:val="en-US"/>
                  </w:rPr>
                  <w:br/>
                  <w:t>[Accessed 15 April 2020].</w:t>
                </w:r>
              </w:p>
              <w:p w14:paraId="249DA0D9"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Gov.uk, 2018. </w:t>
                </w:r>
                <w:r w:rsidRPr="0094360A">
                  <w:rPr>
                    <w:rFonts w:ascii="Arial" w:hAnsi="Arial" w:cs="Arial"/>
                    <w:i/>
                    <w:iCs/>
                    <w:noProof/>
                    <w:lang w:val="en-US"/>
                  </w:rPr>
                  <w:t xml:space="preserve">Using a range of communication channels to reach disabled people.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https://www.gov.uk/government/publications/inclusive-communication/using-a-</w:t>
                </w:r>
                <w:r w:rsidRPr="0094360A">
                  <w:rPr>
                    <w:rFonts w:ascii="Arial" w:hAnsi="Arial" w:cs="Arial"/>
                    <w:noProof/>
                    <w:u w:val="single"/>
                    <w:lang w:val="en-US"/>
                  </w:rPr>
                  <w:lastRenderedPageBreak/>
                  <w:t>range-of-communication-channels-to-reach-disabled-people</w:t>
                </w:r>
                <w:r w:rsidRPr="0094360A">
                  <w:rPr>
                    <w:rFonts w:ascii="Arial" w:hAnsi="Arial" w:cs="Arial"/>
                    <w:noProof/>
                    <w:lang w:val="en-US"/>
                  </w:rPr>
                  <w:br/>
                  <w:t>[Accessed 4 April 2020].</w:t>
                </w:r>
              </w:p>
              <w:p w14:paraId="4E306D23" w14:textId="0519BA67" w:rsidR="0054616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Gov.uk, 2020. </w:t>
                </w:r>
                <w:r w:rsidRPr="0094360A">
                  <w:rPr>
                    <w:rFonts w:ascii="Arial" w:hAnsi="Arial" w:cs="Arial"/>
                    <w:i/>
                    <w:iCs/>
                    <w:noProof/>
                    <w:lang w:val="en-US"/>
                  </w:rPr>
                  <w:t xml:space="preserve">Guidance on Social Distancing.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https://www.gov.uk/government/publications/covid-19-guidance-on-social-distancing-and-for-vulnerable-people/guidance-on-social-distancing-for-everyone-in-the-uk-and-protecting-older-people-and-vulnerable-adults</w:t>
                </w:r>
                <w:r w:rsidRPr="0094360A">
                  <w:rPr>
                    <w:rFonts w:ascii="Arial" w:hAnsi="Arial" w:cs="Arial"/>
                    <w:noProof/>
                    <w:lang w:val="en-US"/>
                  </w:rPr>
                  <w:br/>
                  <w:t>[Accessed 21 April 2020].</w:t>
                </w:r>
              </w:p>
              <w:p w14:paraId="4710AF0D" w14:textId="3047BA5F" w:rsidR="00573783" w:rsidRPr="00573783" w:rsidRDefault="00573783" w:rsidP="00573783">
                <w:pPr>
                  <w:rPr>
                    <w:rFonts w:ascii="Arial" w:hAnsi="Arial" w:cs="Arial"/>
                    <w:sz w:val="22"/>
                    <w:szCs w:val="22"/>
                    <w:lang w:val="en-US" w:eastAsia="en-US"/>
                  </w:rPr>
                </w:pPr>
                <w:proofErr w:type="spellStart"/>
                <w:r w:rsidRPr="00573783">
                  <w:rPr>
                    <w:rFonts w:ascii="Arial" w:hAnsi="Arial" w:cs="Arial"/>
                    <w:sz w:val="22"/>
                    <w:szCs w:val="22"/>
                    <w:lang w:val="en-US" w:eastAsia="en-US"/>
                  </w:rPr>
                  <w:t>Heale</w:t>
                </w:r>
                <w:proofErr w:type="spellEnd"/>
                <w:r w:rsidRPr="00573783">
                  <w:rPr>
                    <w:rFonts w:ascii="Arial" w:hAnsi="Arial" w:cs="Arial"/>
                    <w:sz w:val="22"/>
                    <w:szCs w:val="22"/>
                    <w:lang w:val="en-US" w:eastAsia="en-US"/>
                  </w:rPr>
                  <w:t xml:space="preserve">, </w:t>
                </w:r>
                <w:r>
                  <w:rPr>
                    <w:rFonts w:ascii="Arial" w:hAnsi="Arial" w:cs="Arial"/>
                    <w:sz w:val="22"/>
                    <w:szCs w:val="22"/>
                    <w:lang w:val="en-US" w:eastAsia="en-US"/>
                  </w:rPr>
                  <w:t xml:space="preserve">Roberta &amp; Twycross, Alison., 2020. </w:t>
                </w:r>
                <w:r w:rsidRPr="00573783">
                  <w:rPr>
                    <w:rFonts w:ascii="Arial" w:hAnsi="Arial" w:cs="Arial"/>
                    <w:sz w:val="22"/>
                    <w:szCs w:val="22"/>
                    <w:lang w:val="en-US" w:eastAsia="en-US"/>
                  </w:rPr>
                  <w:t>Validity and reliability in quantitative data</w:t>
                </w:r>
                <w:r>
                  <w:rPr>
                    <w:rFonts w:ascii="Arial" w:hAnsi="Arial" w:cs="Arial"/>
                    <w:i/>
                    <w:iCs/>
                    <w:sz w:val="22"/>
                    <w:szCs w:val="22"/>
                    <w:lang w:val="en-US" w:eastAsia="en-US"/>
                  </w:rPr>
                  <w:t xml:space="preserve">. Evidence based nursing. </w:t>
                </w:r>
                <w:r>
                  <w:rPr>
                    <w:rFonts w:ascii="Arial" w:hAnsi="Arial" w:cs="Arial"/>
                    <w:sz w:val="22"/>
                    <w:szCs w:val="22"/>
                    <w:lang w:val="en-US" w:eastAsia="en-US"/>
                  </w:rPr>
                  <w:t>18(3).</w:t>
                </w:r>
              </w:p>
              <w:p w14:paraId="4DE66234" w14:textId="77777777" w:rsidR="00573783" w:rsidRPr="00573783" w:rsidRDefault="00573783" w:rsidP="00573783">
                <w:pPr>
                  <w:rPr>
                    <w:lang w:val="en-US" w:eastAsia="en-US"/>
                  </w:rPr>
                </w:pPr>
              </w:p>
              <w:p w14:paraId="56863965" w14:textId="23C70334" w:rsidR="00FB15F7" w:rsidRPr="0094360A" w:rsidRDefault="00FB15F7" w:rsidP="00283ECB">
                <w:pPr>
                  <w:jc w:val="both"/>
                  <w:rPr>
                    <w:rFonts w:ascii="Arial" w:hAnsi="Arial" w:cs="Arial"/>
                    <w:i/>
                    <w:iCs/>
                    <w:color w:val="141414"/>
                    <w:spacing w:val="-15"/>
                    <w:sz w:val="22"/>
                    <w:szCs w:val="22"/>
                    <w:shd w:val="clear" w:color="auto" w:fill="FFFFFF"/>
                  </w:rPr>
                </w:pPr>
                <w:r w:rsidRPr="0094360A">
                  <w:rPr>
                    <w:rFonts w:ascii="Arial" w:hAnsi="Arial" w:cs="Arial"/>
                    <w:sz w:val="22"/>
                    <w:szCs w:val="22"/>
                    <w:lang w:val="en-US" w:eastAsia="en-US"/>
                  </w:rPr>
                  <w:t>Hill, Jonathon</w:t>
                </w:r>
                <w:r w:rsidR="00577225" w:rsidRPr="0094360A">
                  <w:rPr>
                    <w:rFonts w:ascii="Arial" w:hAnsi="Arial" w:cs="Arial"/>
                    <w:sz w:val="22"/>
                    <w:szCs w:val="22"/>
                    <w:lang w:val="en-US" w:eastAsia="en-US"/>
                  </w:rPr>
                  <w:t xml:space="preserve">, 2019. </w:t>
                </w:r>
                <w:r w:rsidR="00577225" w:rsidRPr="0094360A">
                  <w:rPr>
                    <w:rFonts w:ascii="Arial" w:hAnsi="Arial" w:cs="Arial"/>
                    <w:i/>
                    <w:iCs/>
                    <w:color w:val="141414"/>
                    <w:spacing w:val="-15"/>
                    <w:sz w:val="22"/>
                    <w:szCs w:val="22"/>
                    <w:shd w:val="clear" w:color="auto" w:fill="FFFFFF"/>
                  </w:rPr>
                  <w:t>15-year-old knocked off bike and left in coma woke up not trusting his dad was who he said he was. [Online]</w:t>
                </w:r>
              </w:p>
              <w:p w14:paraId="6DB585D3" w14:textId="5B711A6E" w:rsidR="00577225" w:rsidRPr="0094360A" w:rsidRDefault="00577225" w:rsidP="00283ECB">
                <w:pPr>
                  <w:jc w:val="both"/>
                  <w:rPr>
                    <w:rFonts w:ascii="Arial" w:hAnsi="Arial" w:cs="Arial"/>
                    <w:sz w:val="22"/>
                    <w:szCs w:val="22"/>
                    <w:lang w:val="en-US" w:eastAsia="en-US"/>
                  </w:rPr>
                </w:pPr>
                <w:r w:rsidRPr="0094360A">
                  <w:rPr>
                    <w:rFonts w:ascii="Arial" w:hAnsi="Arial" w:cs="Arial"/>
                    <w:sz w:val="22"/>
                    <w:szCs w:val="22"/>
                    <w:lang w:val="en-US"/>
                  </w:rPr>
                  <w:t>Available at:</w:t>
                </w:r>
                <w:r w:rsidRPr="0094360A">
                  <w:rPr>
                    <w:rFonts w:ascii="Arial" w:hAnsi="Arial" w:cs="Arial"/>
                    <w:sz w:val="22"/>
                    <w:szCs w:val="22"/>
                    <w:u w:val="single"/>
                    <w:lang w:val="en-US"/>
                  </w:rPr>
                  <w:t xml:space="preserve"> https://www.walesonline.co.uk/news/wales-news/15-year-old-knocked-bike-17029866</w:t>
                </w:r>
              </w:p>
              <w:p w14:paraId="2B9E4F66" w14:textId="333B7987" w:rsidR="00FB15F7" w:rsidRDefault="00577225" w:rsidP="00283ECB">
                <w:pPr>
                  <w:jc w:val="both"/>
                  <w:rPr>
                    <w:rFonts w:ascii="Arial" w:hAnsi="Arial" w:cs="Arial"/>
                    <w:sz w:val="22"/>
                    <w:szCs w:val="22"/>
                    <w:lang w:val="en-US" w:eastAsia="en-US"/>
                  </w:rPr>
                </w:pPr>
                <w:r w:rsidRPr="0094360A">
                  <w:rPr>
                    <w:rFonts w:ascii="Arial" w:hAnsi="Arial" w:cs="Arial"/>
                    <w:sz w:val="22"/>
                    <w:szCs w:val="22"/>
                    <w:lang w:val="en-US" w:eastAsia="en-US"/>
                  </w:rPr>
                  <w:t>[Accessed 24 April 2020]</w:t>
                </w:r>
              </w:p>
              <w:p w14:paraId="0BB1F308" w14:textId="44C53C38" w:rsidR="00517485" w:rsidRDefault="00517485" w:rsidP="00283ECB">
                <w:pPr>
                  <w:jc w:val="both"/>
                  <w:rPr>
                    <w:rFonts w:ascii="Arial" w:hAnsi="Arial" w:cs="Arial"/>
                    <w:sz w:val="22"/>
                    <w:szCs w:val="22"/>
                    <w:lang w:val="en-US" w:eastAsia="en-US"/>
                  </w:rPr>
                </w:pPr>
              </w:p>
              <w:p w14:paraId="5DA400AA" w14:textId="0909EF17" w:rsidR="00517485" w:rsidRDefault="00517485" w:rsidP="00283ECB">
                <w:pPr>
                  <w:jc w:val="both"/>
                  <w:rPr>
                    <w:rFonts w:ascii="Arial" w:hAnsi="Arial" w:cs="Arial"/>
                    <w:sz w:val="22"/>
                    <w:szCs w:val="22"/>
                    <w:lang w:val="en-US" w:eastAsia="en-US"/>
                  </w:rPr>
                </w:pPr>
                <w:r>
                  <w:rPr>
                    <w:rFonts w:ascii="Arial" w:hAnsi="Arial" w:cs="Arial"/>
                    <w:sz w:val="22"/>
                    <w:szCs w:val="22"/>
                    <w:lang w:val="en-US" w:eastAsia="en-US"/>
                  </w:rPr>
                  <w:t xml:space="preserve">Hodkinson, Alan., 2011. </w:t>
                </w:r>
                <w:r w:rsidRPr="00517485">
                  <w:rPr>
                    <w:rFonts w:ascii="Arial" w:hAnsi="Arial" w:cs="Arial"/>
                    <w:sz w:val="22"/>
                    <w:szCs w:val="22"/>
                    <w:lang w:val="en-US" w:eastAsia="en-US"/>
                  </w:rPr>
                  <w:t>Inclusion: A defining definition?</w:t>
                </w:r>
              </w:p>
              <w:p w14:paraId="5D26003F" w14:textId="10F901EC" w:rsidR="00517485" w:rsidRPr="00517485" w:rsidRDefault="00517485" w:rsidP="00283ECB">
                <w:pPr>
                  <w:jc w:val="both"/>
                  <w:rPr>
                    <w:rFonts w:ascii="Arial" w:hAnsi="Arial" w:cs="Arial"/>
                    <w:sz w:val="22"/>
                    <w:szCs w:val="22"/>
                    <w:lang w:val="en-US" w:eastAsia="en-US"/>
                  </w:rPr>
                </w:pPr>
                <w:r>
                  <w:rPr>
                    <w:rFonts w:ascii="Arial" w:hAnsi="Arial" w:cs="Arial"/>
                    <w:i/>
                    <w:iCs/>
                    <w:sz w:val="22"/>
                    <w:szCs w:val="22"/>
                    <w:lang w:val="en-US" w:eastAsia="en-US"/>
                  </w:rPr>
                  <w:t xml:space="preserve">Power and Education, </w:t>
                </w:r>
                <w:r>
                  <w:rPr>
                    <w:rFonts w:ascii="Arial" w:hAnsi="Arial" w:cs="Arial"/>
                    <w:sz w:val="22"/>
                    <w:szCs w:val="22"/>
                    <w:lang w:val="en-US" w:eastAsia="en-US"/>
                  </w:rPr>
                  <w:t>3(2).</w:t>
                </w:r>
              </w:p>
              <w:p w14:paraId="0530E9F4" w14:textId="77777777" w:rsidR="00577225" w:rsidRPr="0094360A" w:rsidRDefault="00577225" w:rsidP="00283ECB">
                <w:pPr>
                  <w:jc w:val="both"/>
                  <w:rPr>
                    <w:sz w:val="22"/>
                    <w:szCs w:val="22"/>
                    <w:lang w:val="en-US" w:eastAsia="en-US"/>
                  </w:rPr>
                </w:pPr>
              </w:p>
              <w:p w14:paraId="32D7BC6B"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International Mixed Ability Sports, 2018. </w:t>
                </w:r>
                <w:r w:rsidRPr="0094360A">
                  <w:rPr>
                    <w:rFonts w:ascii="Arial" w:hAnsi="Arial" w:cs="Arial"/>
                    <w:i/>
                    <w:iCs/>
                    <w:noProof/>
                    <w:lang w:val="en-US"/>
                  </w:rPr>
                  <w:t xml:space="preserve">What is Mixed Ability.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http://www.mixedabilitysports.org/what-is-mixed-ability/</w:t>
                </w:r>
                <w:r w:rsidRPr="0094360A">
                  <w:rPr>
                    <w:rFonts w:ascii="Arial" w:hAnsi="Arial" w:cs="Arial"/>
                    <w:noProof/>
                    <w:lang w:val="en-US"/>
                  </w:rPr>
                  <w:br/>
                  <w:t>[Accessed 25 March 2020].</w:t>
                </w:r>
              </w:p>
              <w:p w14:paraId="19643382"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International Mixed Ability Sports, 2020. </w:t>
                </w:r>
                <w:r w:rsidRPr="0094360A">
                  <w:rPr>
                    <w:rFonts w:ascii="Arial" w:hAnsi="Arial" w:cs="Arial"/>
                    <w:i/>
                    <w:iCs/>
                    <w:noProof/>
                    <w:lang w:val="en-US"/>
                  </w:rPr>
                  <w:t xml:space="preserve">What is Mixed Ability.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http://www.mixedabilitysports.org/what-is-mixed-ability/</w:t>
                </w:r>
                <w:r w:rsidRPr="0094360A">
                  <w:rPr>
                    <w:rFonts w:ascii="Arial" w:hAnsi="Arial" w:cs="Arial"/>
                    <w:noProof/>
                    <w:lang w:val="en-US"/>
                  </w:rPr>
                  <w:br/>
                  <w:t>[Accessed 7 April 2020].</w:t>
                </w:r>
              </w:p>
              <w:p w14:paraId="3418C583"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Irish, J. E., 2013. Can I sit here? A review of the literature supporting the use of single-user virtual environments to help adolescents with autism learn appropriate social communication skills. </w:t>
                </w:r>
                <w:r w:rsidRPr="0094360A">
                  <w:rPr>
                    <w:rFonts w:ascii="Arial" w:hAnsi="Arial" w:cs="Arial"/>
                    <w:i/>
                    <w:iCs/>
                    <w:noProof/>
                    <w:lang w:val="en-US"/>
                  </w:rPr>
                  <w:t xml:space="preserve">Computers in Human Behavior, </w:t>
                </w:r>
                <w:r w:rsidRPr="0094360A">
                  <w:rPr>
                    <w:rFonts w:ascii="Arial" w:hAnsi="Arial" w:cs="Arial"/>
                    <w:noProof/>
                    <w:lang w:val="en-US"/>
                  </w:rPr>
                  <w:t>29(5), pp. A17-A24.</w:t>
                </w:r>
              </w:p>
              <w:p w14:paraId="355E10C7"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Jones, S., Murphy, F., James, J. &amp; Edwards, M., 2008. Doing things differently: advantages and disadvantages of web questionnaires. </w:t>
                </w:r>
                <w:r w:rsidRPr="0094360A">
                  <w:rPr>
                    <w:rFonts w:ascii="Arial" w:hAnsi="Arial" w:cs="Arial"/>
                    <w:i/>
                    <w:iCs/>
                    <w:noProof/>
                    <w:lang w:val="en-US"/>
                  </w:rPr>
                  <w:t xml:space="preserve">Nurse Researcher, </w:t>
                </w:r>
                <w:r w:rsidRPr="0094360A">
                  <w:rPr>
                    <w:rFonts w:ascii="Arial" w:hAnsi="Arial" w:cs="Arial"/>
                    <w:noProof/>
                    <w:lang w:val="en-US"/>
                  </w:rPr>
                  <w:t>15(4), pp. 15-26.</w:t>
                </w:r>
              </w:p>
              <w:p w14:paraId="74B66221"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Joshi, A., Kale, S., Chandel, S. &amp; Pal, D. K., 2015. Likert Scale: Explored and Explained. </w:t>
                </w:r>
                <w:r w:rsidRPr="0094360A">
                  <w:rPr>
                    <w:rFonts w:ascii="Arial" w:hAnsi="Arial" w:cs="Arial"/>
                    <w:i/>
                    <w:iCs/>
                    <w:noProof/>
                    <w:lang w:val="en-US"/>
                  </w:rPr>
                  <w:t xml:space="preserve">British Journal of Applied Science &amp; Technology, </w:t>
                </w:r>
                <w:r w:rsidRPr="0094360A">
                  <w:rPr>
                    <w:rFonts w:ascii="Arial" w:hAnsi="Arial" w:cs="Arial"/>
                    <w:noProof/>
                    <w:lang w:val="en-US"/>
                  </w:rPr>
                  <w:t>7(4), pp. 396-403.</w:t>
                </w:r>
              </w:p>
              <w:p w14:paraId="13DF82E7"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Kiuppis, F., 2016. Inclusion in sport: disability and participation. </w:t>
                </w:r>
                <w:r w:rsidRPr="0094360A">
                  <w:rPr>
                    <w:rFonts w:ascii="Arial" w:hAnsi="Arial" w:cs="Arial"/>
                    <w:i/>
                    <w:iCs/>
                    <w:noProof/>
                    <w:lang w:val="en-US"/>
                  </w:rPr>
                  <w:t xml:space="preserve">Sport in Society, </w:t>
                </w:r>
                <w:r w:rsidRPr="0094360A">
                  <w:rPr>
                    <w:rFonts w:ascii="Arial" w:hAnsi="Arial" w:cs="Arial"/>
                    <w:noProof/>
                    <w:lang w:val="en-US"/>
                  </w:rPr>
                  <w:t>21(1), pp. 4-21.</w:t>
                </w:r>
              </w:p>
              <w:p w14:paraId="00AD9597"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Leusink, H., 2020. </w:t>
                </w:r>
                <w:r w:rsidRPr="0094360A">
                  <w:rPr>
                    <w:rFonts w:ascii="Arial" w:hAnsi="Arial" w:cs="Arial"/>
                    <w:i/>
                    <w:iCs/>
                    <w:noProof/>
                    <w:lang w:val="en-US"/>
                  </w:rPr>
                  <w:t xml:space="preserve">You could feel tired because you aren’t exercising.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https://williamsonmedicalcenter.org/in-the-community/healthyu/2016/01/22/you-</w:t>
                </w:r>
                <w:r w:rsidRPr="0094360A">
                  <w:rPr>
                    <w:rFonts w:ascii="Arial" w:hAnsi="Arial" w:cs="Arial"/>
                    <w:noProof/>
                    <w:u w:val="single"/>
                    <w:lang w:val="en-US"/>
                  </w:rPr>
                  <w:lastRenderedPageBreak/>
                  <w:t>could-feel-tired-because-you-arent-exercising/</w:t>
                </w:r>
                <w:r w:rsidRPr="0094360A">
                  <w:rPr>
                    <w:rFonts w:ascii="Arial" w:hAnsi="Arial" w:cs="Arial"/>
                    <w:noProof/>
                    <w:lang w:val="en-US"/>
                  </w:rPr>
                  <w:br/>
                  <w:t>[Accessed 29 March 2020].</w:t>
                </w:r>
              </w:p>
              <w:p w14:paraId="1E5061C7"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Lima Magalhães, B. et al., 2019. Quality of Life among Assistive Technology Users: What is the Paralympic Sport Contribution?. </w:t>
                </w:r>
                <w:r w:rsidRPr="0094360A">
                  <w:rPr>
                    <w:rFonts w:ascii="Arial" w:hAnsi="Arial" w:cs="Arial"/>
                    <w:i/>
                    <w:iCs/>
                    <w:noProof/>
                    <w:lang w:val="en-US"/>
                  </w:rPr>
                  <w:t xml:space="preserve">Journal of Exercise Physiology Online, </w:t>
                </w:r>
                <w:r w:rsidRPr="0094360A">
                  <w:rPr>
                    <w:rFonts w:ascii="Arial" w:hAnsi="Arial" w:cs="Arial"/>
                    <w:noProof/>
                    <w:lang w:val="en-US"/>
                  </w:rPr>
                  <w:t>22(3), pp. 57-64.</w:t>
                </w:r>
              </w:p>
              <w:p w14:paraId="0CC3D14F"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Mayo Clinic, 2019. </w:t>
                </w:r>
                <w:r w:rsidRPr="0094360A">
                  <w:rPr>
                    <w:rFonts w:ascii="Arial" w:hAnsi="Arial" w:cs="Arial"/>
                    <w:i/>
                    <w:iCs/>
                    <w:noProof/>
                    <w:lang w:val="en-US"/>
                  </w:rPr>
                  <w:t xml:space="preserve">Friendships: Enrich your life and improve your health.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https://www.mayoclinic.org/healthy-lifestyle/adult-health/in-depth/friendships/art-20044860</w:t>
                </w:r>
                <w:r w:rsidRPr="0094360A">
                  <w:rPr>
                    <w:rFonts w:ascii="Arial" w:hAnsi="Arial" w:cs="Arial"/>
                    <w:noProof/>
                    <w:lang w:val="en-US"/>
                  </w:rPr>
                  <w:br/>
                  <w:t>[Accessed 14 April 2020].</w:t>
                </w:r>
              </w:p>
              <w:p w14:paraId="4F4183A6"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Meyrick, J., 2006. What is Good Qualitative Research?: A First Step towards a Comprehensive Approach to Judging Rigour/Quality. </w:t>
                </w:r>
                <w:r w:rsidRPr="0094360A">
                  <w:rPr>
                    <w:rFonts w:ascii="Arial" w:hAnsi="Arial" w:cs="Arial"/>
                    <w:i/>
                    <w:iCs/>
                    <w:noProof/>
                    <w:lang w:val="en-US"/>
                  </w:rPr>
                  <w:t xml:space="preserve">Journal of Health Psychology, </w:t>
                </w:r>
                <w:r w:rsidRPr="0094360A">
                  <w:rPr>
                    <w:rFonts w:ascii="Arial" w:hAnsi="Arial" w:cs="Arial"/>
                    <w:noProof/>
                    <w:lang w:val="en-US"/>
                  </w:rPr>
                  <w:t>11(5), pp. 799-808.</w:t>
                </w:r>
              </w:p>
              <w:p w14:paraId="1F64657D"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Moran, T. E. &amp; Block, M. E., 2010. Barriers to Participation of Children with Disabilities in Youth Sports. </w:t>
                </w:r>
                <w:r w:rsidRPr="0094360A">
                  <w:rPr>
                    <w:rFonts w:ascii="Arial" w:hAnsi="Arial" w:cs="Arial"/>
                    <w:i/>
                    <w:iCs/>
                    <w:noProof/>
                    <w:lang w:val="en-US"/>
                  </w:rPr>
                  <w:t xml:space="preserve">TEACHING Exceptional Children Plus, </w:t>
                </w:r>
                <w:r w:rsidRPr="0094360A">
                  <w:rPr>
                    <w:rFonts w:ascii="Arial" w:hAnsi="Arial" w:cs="Arial"/>
                    <w:noProof/>
                    <w:lang w:val="en-US"/>
                  </w:rPr>
                  <w:t>6(3), pp. 1-13.</w:t>
                </w:r>
              </w:p>
              <w:p w14:paraId="69963709"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Moser, P. K., 2010. </w:t>
                </w:r>
                <w:r w:rsidRPr="0094360A">
                  <w:rPr>
                    <w:rFonts w:ascii="Arial" w:hAnsi="Arial" w:cs="Arial"/>
                    <w:i/>
                    <w:iCs/>
                    <w:noProof/>
                    <w:lang w:val="en-US"/>
                  </w:rPr>
                  <w:t xml:space="preserve">Epistemology.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https://www.researchgate.net/publication/288829852_Epistemology</w:t>
                </w:r>
                <w:r w:rsidRPr="0094360A">
                  <w:rPr>
                    <w:rFonts w:ascii="Arial" w:hAnsi="Arial" w:cs="Arial"/>
                    <w:noProof/>
                    <w:lang w:val="en-US"/>
                  </w:rPr>
                  <w:br/>
                  <w:t>[Accessed 15 April 2020].</w:t>
                </w:r>
              </w:p>
              <w:p w14:paraId="42CA512D"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Murphy, P. M., 2018. </w:t>
                </w:r>
                <w:r w:rsidRPr="0094360A">
                  <w:rPr>
                    <w:rFonts w:ascii="Arial" w:hAnsi="Arial" w:cs="Arial"/>
                    <w:i/>
                    <w:iCs/>
                    <w:noProof/>
                    <w:lang w:val="en-US"/>
                  </w:rPr>
                  <w:t xml:space="preserve">The gender play gap: why aren't more women playing sport?.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https://www.rte.ie/brainstorm/2017/1129/923613-the-gender-play-gap-why-arent-more-women-playing-sport/</w:t>
                </w:r>
                <w:r w:rsidRPr="0094360A">
                  <w:rPr>
                    <w:rFonts w:ascii="Arial" w:hAnsi="Arial" w:cs="Arial"/>
                    <w:noProof/>
                    <w:lang w:val="en-US"/>
                  </w:rPr>
                  <w:br/>
                  <w:t>[Accessed 27 March 2020].</w:t>
                </w:r>
              </w:p>
              <w:p w14:paraId="6698FD51"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Myśliwiec, A. &amp; Damentko, M., 2015. Global Initiative of the Special Olympics Movement for People with Intellectual Disabilities. </w:t>
                </w:r>
                <w:r w:rsidRPr="0094360A">
                  <w:rPr>
                    <w:rFonts w:ascii="Arial" w:hAnsi="Arial" w:cs="Arial"/>
                    <w:i/>
                    <w:iCs/>
                    <w:noProof/>
                    <w:lang w:val="en-US"/>
                  </w:rPr>
                  <w:t xml:space="preserve">Journal of Human Kinetics, </w:t>
                </w:r>
                <w:r w:rsidRPr="0094360A">
                  <w:rPr>
                    <w:rFonts w:ascii="Arial" w:hAnsi="Arial" w:cs="Arial"/>
                    <w:noProof/>
                    <w:lang w:val="en-US"/>
                  </w:rPr>
                  <w:t>45(1), pp. 253-260.</w:t>
                </w:r>
              </w:p>
              <w:p w14:paraId="163B01B1"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Neath Port Talbot Council, 2020. </w:t>
                </w:r>
                <w:r w:rsidRPr="0094360A">
                  <w:rPr>
                    <w:rFonts w:ascii="Arial" w:hAnsi="Arial" w:cs="Arial"/>
                    <w:i/>
                    <w:iCs/>
                    <w:noProof/>
                    <w:lang w:val="en-US"/>
                  </w:rPr>
                  <w:t xml:space="preserve">Neath Port Talbot Council.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https://www.npt.gov.uk/</w:t>
                </w:r>
                <w:r w:rsidRPr="0094360A">
                  <w:rPr>
                    <w:rFonts w:ascii="Arial" w:hAnsi="Arial" w:cs="Arial"/>
                    <w:noProof/>
                    <w:lang w:val="en-US"/>
                  </w:rPr>
                  <w:br/>
                  <w:t>[Accessed 15 April 2020].</w:t>
                </w:r>
              </w:p>
              <w:p w14:paraId="70BCA10A"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Necessary knowledge to conduct a business research , 2019. </w:t>
                </w:r>
                <w:r w:rsidRPr="0094360A">
                  <w:rPr>
                    <w:rFonts w:ascii="Arial" w:hAnsi="Arial" w:cs="Arial"/>
                    <w:i/>
                    <w:iCs/>
                    <w:noProof/>
                    <w:lang w:val="en-US"/>
                  </w:rPr>
                  <w:t xml:space="preserve">Ontology.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https://research-methodology.net/research-philosophy/ontology/</w:t>
                </w:r>
                <w:r w:rsidRPr="0094360A">
                  <w:rPr>
                    <w:rFonts w:ascii="Arial" w:hAnsi="Arial" w:cs="Arial"/>
                    <w:noProof/>
                    <w:lang w:val="en-US"/>
                  </w:rPr>
                  <w:br/>
                  <w:t>[Accessed 8 November 2019].</w:t>
                </w:r>
              </w:p>
              <w:p w14:paraId="0F7AF040"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New York Times, 2017. </w:t>
                </w:r>
                <w:r w:rsidRPr="0094360A">
                  <w:rPr>
                    <w:rFonts w:ascii="Arial" w:hAnsi="Arial" w:cs="Arial"/>
                    <w:i/>
                    <w:iCs/>
                    <w:noProof/>
                    <w:lang w:val="en-US"/>
                  </w:rPr>
                  <w:t xml:space="preserve">Educational reflections with Mr. P, OCT.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http://rumblingsfrom52.blogspot.com/2017/03/hot-docs-for-schools-2017.html</w:t>
                </w:r>
                <w:r w:rsidRPr="0094360A">
                  <w:rPr>
                    <w:rFonts w:ascii="Arial" w:hAnsi="Arial" w:cs="Arial"/>
                    <w:noProof/>
                    <w:lang w:val="en-US"/>
                  </w:rPr>
                  <w:br/>
                  <w:t>[Accessed 15 April 2020].</w:t>
                </w:r>
              </w:p>
              <w:p w14:paraId="56D0B829" w14:textId="2035D10B" w:rsidR="00573783" w:rsidRPr="00573783" w:rsidRDefault="0054616A" w:rsidP="00573783">
                <w:pPr>
                  <w:pStyle w:val="Bibliography"/>
                  <w:spacing w:line="360" w:lineRule="auto"/>
                  <w:jc w:val="both"/>
                  <w:rPr>
                    <w:rFonts w:ascii="Arial" w:hAnsi="Arial" w:cs="Arial"/>
                    <w:noProof/>
                    <w:lang w:val="en-US"/>
                  </w:rPr>
                </w:pPr>
                <w:r w:rsidRPr="0094360A">
                  <w:rPr>
                    <w:rFonts w:ascii="Arial" w:hAnsi="Arial" w:cs="Arial"/>
                    <w:noProof/>
                    <w:lang w:val="en-US"/>
                  </w:rPr>
                  <w:t xml:space="preserve">NHS, 2019. </w:t>
                </w:r>
                <w:r w:rsidRPr="0094360A">
                  <w:rPr>
                    <w:rFonts w:ascii="Arial" w:hAnsi="Arial" w:cs="Arial"/>
                    <w:i/>
                    <w:iCs/>
                    <w:noProof/>
                    <w:lang w:val="en-US"/>
                  </w:rPr>
                  <w:t xml:space="preserve">Physical activity guidelines for children and young people.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https://www.nhs.uk/live-well/exercise/physical-activity-guidelines-children-and-</w:t>
                </w:r>
                <w:r w:rsidRPr="0094360A">
                  <w:rPr>
                    <w:rFonts w:ascii="Arial" w:hAnsi="Arial" w:cs="Arial"/>
                    <w:noProof/>
                    <w:u w:val="single"/>
                    <w:lang w:val="en-US"/>
                  </w:rPr>
                  <w:lastRenderedPageBreak/>
                  <w:t>young-people/</w:t>
                </w:r>
                <w:r w:rsidRPr="0094360A">
                  <w:rPr>
                    <w:rFonts w:ascii="Arial" w:hAnsi="Arial" w:cs="Arial"/>
                    <w:noProof/>
                    <w:lang w:val="en-US"/>
                  </w:rPr>
                  <w:br/>
                  <w:t>[Accessed 15 April 2020].</w:t>
                </w:r>
              </w:p>
              <w:p w14:paraId="2FA4BFD9" w14:textId="7A2CE9DB" w:rsidR="0094057C" w:rsidRPr="0094360A" w:rsidRDefault="0094057C" w:rsidP="00573783">
                <w:pPr>
                  <w:spacing w:line="360" w:lineRule="auto"/>
                  <w:jc w:val="both"/>
                  <w:rPr>
                    <w:rFonts w:ascii="Arial" w:hAnsi="Arial" w:cs="Arial"/>
                    <w:sz w:val="22"/>
                    <w:szCs w:val="22"/>
                    <w:lang w:val="en-US" w:eastAsia="en-US"/>
                  </w:rPr>
                </w:pPr>
                <w:r w:rsidRPr="0094360A">
                  <w:rPr>
                    <w:rFonts w:ascii="Arial" w:hAnsi="Arial" w:cs="Arial"/>
                    <w:sz w:val="22"/>
                    <w:szCs w:val="22"/>
                    <w:lang w:val="en-US" w:eastAsia="en-US"/>
                  </w:rPr>
                  <w:t xml:space="preserve">Office for National Statistics, 2020. </w:t>
                </w:r>
                <w:r w:rsidRPr="0094360A">
                  <w:rPr>
                    <w:rFonts w:ascii="Arial" w:hAnsi="Arial" w:cs="Arial"/>
                    <w:i/>
                    <w:iCs/>
                    <w:sz w:val="22"/>
                    <w:szCs w:val="22"/>
                    <w:lang w:val="en-US" w:eastAsia="en-US"/>
                  </w:rPr>
                  <w:t>Using Colours.</w:t>
                </w:r>
                <w:r w:rsidRPr="0094360A">
                  <w:rPr>
                    <w:rFonts w:ascii="Arial" w:hAnsi="Arial" w:cs="Arial"/>
                    <w:sz w:val="22"/>
                    <w:szCs w:val="22"/>
                    <w:lang w:val="en-US" w:eastAsia="en-US"/>
                  </w:rPr>
                  <w:t xml:space="preserve"> [Online]</w:t>
                </w:r>
              </w:p>
              <w:p w14:paraId="28147B09" w14:textId="2787813E" w:rsidR="0094057C" w:rsidRPr="0094360A" w:rsidRDefault="0094057C" w:rsidP="00573783">
                <w:pPr>
                  <w:spacing w:line="360" w:lineRule="auto"/>
                  <w:jc w:val="both"/>
                  <w:rPr>
                    <w:rFonts w:ascii="Arial" w:hAnsi="Arial" w:cs="Arial"/>
                    <w:sz w:val="22"/>
                    <w:szCs w:val="22"/>
                    <w:lang w:val="en-US" w:eastAsia="en-US"/>
                  </w:rPr>
                </w:pPr>
                <w:r w:rsidRPr="0094360A">
                  <w:rPr>
                    <w:rFonts w:ascii="Arial" w:hAnsi="Arial" w:cs="Arial"/>
                    <w:sz w:val="22"/>
                    <w:szCs w:val="22"/>
                    <w:lang w:val="en-US" w:eastAsia="en-US"/>
                  </w:rPr>
                  <w:t xml:space="preserve">Available at: </w:t>
                </w:r>
                <w:r w:rsidRPr="0094360A">
                  <w:rPr>
                    <w:rFonts w:ascii="Arial" w:hAnsi="Arial" w:cs="Arial"/>
                    <w:sz w:val="22"/>
                    <w:szCs w:val="22"/>
                    <w:u w:val="single"/>
                    <w:lang w:val="en-US" w:eastAsia="en-US"/>
                  </w:rPr>
                  <w:t>https://style.ons.gov.uk/category/data-visualisation/using-colours/</w:t>
                </w:r>
              </w:p>
              <w:p w14:paraId="3F77463A" w14:textId="4BA145CC" w:rsidR="0094057C" w:rsidRDefault="0094057C" w:rsidP="00573783">
                <w:pPr>
                  <w:spacing w:line="360" w:lineRule="auto"/>
                  <w:jc w:val="both"/>
                  <w:rPr>
                    <w:rFonts w:ascii="Arial" w:hAnsi="Arial" w:cs="Arial"/>
                    <w:sz w:val="22"/>
                    <w:szCs w:val="22"/>
                    <w:lang w:val="en-US" w:eastAsia="en-US"/>
                  </w:rPr>
                </w:pPr>
                <w:r w:rsidRPr="0094360A">
                  <w:rPr>
                    <w:rFonts w:ascii="Arial" w:hAnsi="Arial" w:cs="Arial"/>
                    <w:sz w:val="22"/>
                    <w:szCs w:val="22"/>
                    <w:lang w:val="en-US" w:eastAsia="en-US"/>
                  </w:rPr>
                  <w:t>[Accessed 27 April 2020]</w:t>
                </w:r>
              </w:p>
              <w:p w14:paraId="04FF82CC" w14:textId="59497DDC" w:rsidR="00573783" w:rsidRDefault="00573783" w:rsidP="00573783">
                <w:pPr>
                  <w:spacing w:line="360" w:lineRule="auto"/>
                  <w:jc w:val="both"/>
                  <w:rPr>
                    <w:rFonts w:ascii="Arial" w:hAnsi="Arial" w:cs="Arial"/>
                    <w:sz w:val="22"/>
                    <w:szCs w:val="22"/>
                    <w:lang w:val="en-US" w:eastAsia="en-US"/>
                  </w:rPr>
                </w:pPr>
              </w:p>
              <w:p w14:paraId="736E5223" w14:textId="4AAB155A" w:rsidR="00573783" w:rsidRPr="00573783" w:rsidRDefault="00573783" w:rsidP="00573783">
                <w:pPr>
                  <w:spacing w:line="360" w:lineRule="auto"/>
                  <w:jc w:val="both"/>
                  <w:rPr>
                    <w:rFonts w:ascii="Arial" w:hAnsi="Arial" w:cs="Arial"/>
                    <w:sz w:val="22"/>
                    <w:szCs w:val="22"/>
                    <w:lang w:val="en-US" w:eastAsia="en-US"/>
                  </w:rPr>
                </w:pPr>
                <w:r>
                  <w:rPr>
                    <w:rFonts w:ascii="Arial" w:hAnsi="Arial" w:cs="Arial"/>
                    <w:sz w:val="22"/>
                    <w:szCs w:val="22"/>
                    <w:lang w:val="en-US" w:eastAsia="en-US"/>
                  </w:rPr>
                  <w:t xml:space="preserve">Otieno-Odawa, </w:t>
                </w:r>
                <w:proofErr w:type="spellStart"/>
                <w:r>
                  <w:rPr>
                    <w:rFonts w:ascii="Arial" w:hAnsi="Arial" w:cs="Arial"/>
                    <w:sz w:val="22"/>
                    <w:szCs w:val="22"/>
                    <w:lang w:val="en-US" w:eastAsia="en-US"/>
                  </w:rPr>
                  <w:t>Careena</w:t>
                </w:r>
                <w:proofErr w:type="spellEnd"/>
                <w:r>
                  <w:rPr>
                    <w:rFonts w:ascii="Arial" w:hAnsi="Arial" w:cs="Arial"/>
                    <w:sz w:val="22"/>
                    <w:szCs w:val="22"/>
                    <w:lang w:val="en-US" w:eastAsia="en-US"/>
                  </w:rPr>
                  <w:t xml:space="preserve"> Flora. &amp; </w:t>
                </w:r>
                <w:proofErr w:type="spellStart"/>
                <w:r>
                  <w:rPr>
                    <w:rFonts w:ascii="Arial" w:hAnsi="Arial" w:cs="Arial"/>
                    <w:sz w:val="22"/>
                    <w:szCs w:val="22"/>
                    <w:lang w:val="en-US" w:eastAsia="en-US"/>
                  </w:rPr>
                  <w:t>Kaseje</w:t>
                </w:r>
                <w:proofErr w:type="spellEnd"/>
                <w:r>
                  <w:rPr>
                    <w:rFonts w:ascii="Arial" w:hAnsi="Arial" w:cs="Arial"/>
                    <w:sz w:val="22"/>
                    <w:szCs w:val="22"/>
                    <w:lang w:val="en-US" w:eastAsia="en-US"/>
                  </w:rPr>
                  <w:t xml:space="preserve">, Dan Owino., 2014. Validity and reliability of data collected by community health workers in rural and peri-urban contexts in Kenya. </w:t>
                </w:r>
                <w:r>
                  <w:rPr>
                    <w:rFonts w:ascii="Arial" w:hAnsi="Arial" w:cs="Arial"/>
                    <w:i/>
                    <w:iCs/>
                    <w:sz w:val="22"/>
                    <w:szCs w:val="22"/>
                    <w:lang w:val="en-US" w:eastAsia="en-US"/>
                  </w:rPr>
                  <w:t xml:space="preserve">BMC Health Serv Res. </w:t>
                </w:r>
                <w:r>
                  <w:rPr>
                    <w:rFonts w:ascii="Arial" w:hAnsi="Arial" w:cs="Arial"/>
                    <w:sz w:val="22"/>
                    <w:szCs w:val="22"/>
                    <w:lang w:val="en-US" w:eastAsia="en-US"/>
                  </w:rPr>
                  <w:t xml:space="preserve">14(5). </w:t>
                </w:r>
              </w:p>
              <w:p w14:paraId="0C2DD4D5" w14:textId="77777777" w:rsidR="0094057C" w:rsidRPr="0094360A" w:rsidRDefault="0094057C" w:rsidP="00283ECB">
                <w:pPr>
                  <w:jc w:val="both"/>
                  <w:rPr>
                    <w:sz w:val="22"/>
                    <w:szCs w:val="22"/>
                    <w:lang w:val="en-US" w:eastAsia="en-US"/>
                  </w:rPr>
                </w:pPr>
              </w:p>
              <w:p w14:paraId="3D867123"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Paralympianorac, 2012. </w:t>
                </w:r>
                <w:r w:rsidRPr="0094360A">
                  <w:rPr>
                    <w:rFonts w:ascii="Arial" w:hAnsi="Arial" w:cs="Arial"/>
                    <w:i/>
                    <w:iCs/>
                    <w:noProof/>
                    <w:lang w:val="en-US"/>
                  </w:rPr>
                  <w:t xml:space="preserve">Some Barriers to Involvement in Sport for People with Disabilities.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https://paralympicanorak.wordpress.com/2012/07/16/some-barriers-to-involvement-in-sport-for-people-with-disabilities/</w:t>
                </w:r>
                <w:r w:rsidRPr="0094360A">
                  <w:rPr>
                    <w:rFonts w:ascii="Arial" w:hAnsi="Arial" w:cs="Arial"/>
                    <w:noProof/>
                    <w:lang w:val="en-US"/>
                  </w:rPr>
                  <w:br/>
                  <w:t>[Accessed 13 April 2020].</w:t>
                </w:r>
              </w:p>
              <w:p w14:paraId="69AF23C1"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Peters, R. J. &amp; Johnson, C., 2014. Lack of Enjoyment Reduces the Motivation to Succeed in Sport. </w:t>
                </w:r>
                <w:r w:rsidRPr="0094360A">
                  <w:rPr>
                    <w:rFonts w:ascii="Arial" w:hAnsi="Arial" w:cs="Arial"/>
                    <w:i/>
                    <w:iCs/>
                    <w:noProof/>
                    <w:lang w:val="en-US"/>
                  </w:rPr>
                  <w:t xml:space="preserve">Journals of Sport Science and Medicine, </w:t>
                </w:r>
                <w:r w:rsidRPr="0094360A">
                  <w:rPr>
                    <w:rFonts w:ascii="Arial" w:hAnsi="Arial" w:cs="Arial"/>
                    <w:noProof/>
                    <w:lang w:val="en-US"/>
                  </w:rPr>
                  <w:t>13(2), p. 454–455.</w:t>
                </w:r>
              </w:p>
              <w:p w14:paraId="7EFB8D5C"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Rello, L. &amp; Baeza-Yates, R., 2013. </w:t>
                </w:r>
                <w:r w:rsidRPr="0094360A">
                  <w:rPr>
                    <w:rFonts w:ascii="Arial" w:hAnsi="Arial" w:cs="Arial"/>
                    <w:i/>
                    <w:iCs/>
                    <w:noProof/>
                    <w:lang w:val="en-US"/>
                  </w:rPr>
                  <w:t xml:space="preserve">Good Fonts for Dyslexia.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https://www.dyslexia-reading-well.com/support-files/italian_study_on_fonts_2013.pdf</w:t>
                </w:r>
                <w:r w:rsidRPr="0094360A">
                  <w:rPr>
                    <w:rFonts w:ascii="Arial" w:hAnsi="Arial" w:cs="Arial"/>
                    <w:noProof/>
                    <w:lang w:val="en-US"/>
                  </w:rPr>
                  <w:br/>
                  <w:t>[Accessed 15 April 2020].</w:t>
                </w:r>
              </w:p>
              <w:p w14:paraId="136AF1FE"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Rintala, P., Asunta, P., Lahti, J. &amp; Loovis, E. M., 2016. Physical fitness of individuals with intellectual disability who have Special Olympics experience. </w:t>
                </w:r>
                <w:r w:rsidRPr="0094360A">
                  <w:rPr>
                    <w:rFonts w:ascii="Arial" w:hAnsi="Arial" w:cs="Arial"/>
                    <w:i/>
                    <w:iCs/>
                    <w:noProof/>
                    <w:lang w:val="en-US"/>
                  </w:rPr>
                  <w:t xml:space="preserve">European Journal of Adapted Physical Activity, </w:t>
                </w:r>
                <w:r w:rsidRPr="0094360A">
                  <w:rPr>
                    <w:rFonts w:ascii="Arial" w:hAnsi="Arial" w:cs="Arial"/>
                    <w:noProof/>
                    <w:lang w:val="en-US"/>
                  </w:rPr>
                  <w:t>9(2), pp. 13-20.</w:t>
                </w:r>
              </w:p>
              <w:p w14:paraId="08D26296"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Rogers, L. &amp; Hallam, S., 2010. Gender Differences in Perceptions of Studying for the GCSE. </w:t>
                </w:r>
                <w:r w:rsidRPr="0094360A">
                  <w:rPr>
                    <w:rFonts w:ascii="Arial" w:hAnsi="Arial" w:cs="Arial"/>
                    <w:i/>
                    <w:iCs/>
                    <w:noProof/>
                    <w:lang w:val="en-US"/>
                  </w:rPr>
                  <w:t xml:space="preserve">International Journal of Inclusive Education, </w:t>
                </w:r>
                <w:r w:rsidRPr="0094360A">
                  <w:rPr>
                    <w:rFonts w:ascii="Arial" w:hAnsi="Arial" w:cs="Arial"/>
                    <w:noProof/>
                    <w:lang w:val="en-US"/>
                  </w:rPr>
                  <w:t>14(8), p. 795.</w:t>
                </w:r>
              </w:p>
              <w:p w14:paraId="0A1CC8A5"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Ryan, F., Coughlan, M. &amp; Cronin, P., 2013. Interviewing in qualitative research: The one-to-one interview. </w:t>
                </w:r>
                <w:r w:rsidRPr="0094360A">
                  <w:rPr>
                    <w:rFonts w:ascii="Arial" w:hAnsi="Arial" w:cs="Arial"/>
                    <w:i/>
                    <w:iCs/>
                    <w:noProof/>
                    <w:lang w:val="en-US"/>
                  </w:rPr>
                  <w:t xml:space="preserve">International Journal of Therapy and Rehabilitation, </w:t>
                </w:r>
                <w:r w:rsidRPr="0094360A">
                  <w:rPr>
                    <w:rFonts w:ascii="Arial" w:hAnsi="Arial" w:cs="Arial"/>
                    <w:noProof/>
                    <w:lang w:val="en-US"/>
                  </w:rPr>
                  <w:t>16(6), pp. 1759-1779.</w:t>
                </w:r>
              </w:p>
              <w:p w14:paraId="0D4A259B"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Slutsky, D. J., 2014. The Effective Use of Graphs. </w:t>
                </w:r>
                <w:r w:rsidRPr="0094360A">
                  <w:rPr>
                    <w:rFonts w:ascii="Arial" w:hAnsi="Arial" w:cs="Arial"/>
                    <w:i/>
                    <w:iCs/>
                    <w:noProof/>
                    <w:lang w:val="en-US"/>
                  </w:rPr>
                  <w:t xml:space="preserve">Journal of Wrist Surgery, </w:t>
                </w:r>
                <w:r w:rsidRPr="0094360A">
                  <w:rPr>
                    <w:rFonts w:ascii="Arial" w:hAnsi="Arial" w:cs="Arial"/>
                    <w:noProof/>
                    <w:lang w:val="en-US"/>
                  </w:rPr>
                  <w:t>3(2), pp. 67-68.</w:t>
                </w:r>
              </w:p>
              <w:p w14:paraId="70915F9B"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Sport England, 2020. </w:t>
                </w:r>
                <w:r w:rsidRPr="0094360A">
                  <w:rPr>
                    <w:rFonts w:ascii="Arial" w:hAnsi="Arial" w:cs="Arial"/>
                    <w:i/>
                    <w:iCs/>
                    <w:noProof/>
                    <w:lang w:val="en-US"/>
                  </w:rPr>
                  <w:t xml:space="preserve">Gender.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https://www.sportengland.org/know-your-audience/demographic-knowledge/gender</w:t>
                </w:r>
                <w:r w:rsidRPr="0094360A">
                  <w:rPr>
                    <w:rFonts w:ascii="Arial" w:hAnsi="Arial" w:cs="Arial"/>
                    <w:noProof/>
                    <w:lang w:val="en-US"/>
                  </w:rPr>
                  <w:br/>
                  <w:t>[Accessed 4 April 2020].</w:t>
                </w:r>
              </w:p>
              <w:p w14:paraId="140DB546"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lastRenderedPageBreak/>
                  <w:t xml:space="preserve">Sport Wales, 2019. </w:t>
                </w:r>
                <w:r w:rsidRPr="0094360A">
                  <w:rPr>
                    <w:rFonts w:ascii="Arial" w:hAnsi="Arial" w:cs="Arial"/>
                    <w:i/>
                    <w:iCs/>
                    <w:noProof/>
                    <w:lang w:val="en-US"/>
                  </w:rPr>
                  <w:t xml:space="preserve">School Sport Survey.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http://www.sport.wales/research--policy/surveys-and-statistics/school-sport-survey.aspx</w:t>
                </w:r>
                <w:r w:rsidRPr="0094360A">
                  <w:rPr>
                    <w:rFonts w:ascii="Arial" w:hAnsi="Arial" w:cs="Arial"/>
                    <w:noProof/>
                    <w:lang w:val="en-US"/>
                  </w:rPr>
                  <w:br/>
                  <w:t>[Accessed 25 October 2019].</w:t>
                </w:r>
              </w:p>
              <w:p w14:paraId="6CEFEA8F"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Stehr, M., 2018. </w:t>
                </w:r>
                <w:r w:rsidRPr="0094360A">
                  <w:rPr>
                    <w:rFonts w:ascii="Arial" w:hAnsi="Arial" w:cs="Arial"/>
                    <w:i/>
                    <w:iCs/>
                    <w:noProof/>
                    <w:lang w:val="en-US"/>
                  </w:rPr>
                  <w:t xml:space="preserve">How To Make A Venue More Accessible for Disabled?.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https://www.hlshealthcare.com.au/simple-ways-to-make-your-venue-more-accessible/</w:t>
                </w:r>
                <w:r w:rsidRPr="0094360A">
                  <w:rPr>
                    <w:rFonts w:ascii="Arial" w:hAnsi="Arial" w:cs="Arial"/>
                    <w:noProof/>
                    <w:lang w:val="en-US"/>
                  </w:rPr>
                  <w:br/>
                  <w:t>[Accessed 14 April 2020].</w:t>
                </w:r>
              </w:p>
              <w:p w14:paraId="4B066FA0" w14:textId="32E4CA5D" w:rsidR="0054616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Survey Monkey, 2020. </w:t>
                </w:r>
                <w:r w:rsidRPr="0094360A">
                  <w:rPr>
                    <w:rFonts w:ascii="Arial" w:hAnsi="Arial" w:cs="Arial"/>
                    <w:i/>
                    <w:iCs/>
                    <w:noProof/>
                    <w:lang w:val="en-US"/>
                  </w:rPr>
                  <w:t xml:space="preserve">Survey rating scales: numbered vs worded lists.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https://www.surveymonkey.com/mp/presenting-your-rating-scales-numbered-versus-worded-lists/</w:t>
                </w:r>
                <w:r w:rsidRPr="0094360A">
                  <w:rPr>
                    <w:rFonts w:ascii="Arial" w:hAnsi="Arial" w:cs="Arial"/>
                    <w:noProof/>
                    <w:lang w:val="en-US"/>
                  </w:rPr>
                  <w:br/>
                  <w:t>[Accessed 3 March 2020].</w:t>
                </w:r>
              </w:p>
              <w:p w14:paraId="0E343020" w14:textId="784D41BD" w:rsidR="00573783" w:rsidRPr="002D2645" w:rsidRDefault="00573783" w:rsidP="002D2645">
                <w:pPr>
                  <w:spacing w:line="360" w:lineRule="auto"/>
                  <w:rPr>
                    <w:rFonts w:ascii="Arial" w:hAnsi="Arial" w:cs="Arial"/>
                    <w:i/>
                    <w:iCs/>
                    <w:sz w:val="22"/>
                    <w:szCs w:val="22"/>
                    <w:lang w:val="en-US" w:eastAsia="en-US"/>
                  </w:rPr>
                </w:pPr>
                <w:r w:rsidRPr="002D2645">
                  <w:rPr>
                    <w:rFonts w:ascii="Arial" w:hAnsi="Arial" w:cs="Arial"/>
                    <w:sz w:val="22"/>
                    <w:szCs w:val="22"/>
                    <w:lang w:val="en-US" w:eastAsia="en-US"/>
                  </w:rPr>
                  <w:t>Swanson, Eric</w:t>
                </w:r>
                <w:r w:rsidR="002D2645" w:rsidRPr="002D2645">
                  <w:rPr>
                    <w:rFonts w:ascii="Arial" w:hAnsi="Arial" w:cs="Arial"/>
                    <w:sz w:val="22"/>
                    <w:szCs w:val="22"/>
                    <w:lang w:val="en-US" w:eastAsia="en-US"/>
                  </w:rPr>
                  <w:t xml:space="preserve">., 2014. Validity, Reliability and the questionable role of psychometrics in plastic surgery. </w:t>
                </w:r>
                <w:r w:rsidR="002D2645" w:rsidRPr="002D2645">
                  <w:rPr>
                    <w:rFonts w:ascii="Arial" w:hAnsi="Arial" w:cs="Arial"/>
                    <w:i/>
                    <w:iCs/>
                    <w:sz w:val="22"/>
                    <w:szCs w:val="22"/>
                    <w:lang w:val="en-US" w:eastAsia="en-US"/>
                  </w:rPr>
                  <w:t>Plastic and Reconstructive Surgery. 2(6). Pp 261.</w:t>
                </w:r>
              </w:p>
              <w:p w14:paraId="05E0BEF1" w14:textId="77777777" w:rsidR="00573783" w:rsidRPr="00573783" w:rsidRDefault="00573783" w:rsidP="00573783">
                <w:pPr>
                  <w:rPr>
                    <w:lang w:val="en-US" w:eastAsia="en-US"/>
                  </w:rPr>
                </w:pPr>
              </w:p>
              <w:p w14:paraId="50F53ABF"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Tapscott, D., 2000. Internet's reach even extends to 4 P's of marketing. </w:t>
                </w:r>
                <w:r w:rsidRPr="0094360A">
                  <w:rPr>
                    <w:rFonts w:ascii="Arial" w:hAnsi="Arial" w:cs="Arial"/>
                    <w:i/>
                    <w:iCs/>
                    <w:noProof/>
                    <w:lang w:val="en-US"/>
                  </w:rPr>
                  <w:t xml:space="preserve">ComputerWorld, </w:t>
                </w:r>
                <w:r w:rsidRPr="0094360A">
                  <w:rPr>
                    <w:rFonts w:ascii="Arial" w:hAnsi="Arial" w:cs="Arial"/>
                    <w:noProof/>
                    <w:lang w:val="en-US"/>
                  </w:rPr>
                  <w:t>34(29), p. 30.</w:t>
                </w:r>
              </w:p>
              <w:p w14:paraId="6ADB8142"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The National Autistic Society, 2018. </w:t>
                </w:r>
                <w:r w:rsidRPr="0094360A">
                  <w:rPr>
                    <w:rFonts w:ascii="Arial" w:hAnsi="Arial" w:cs="Arial"/>
                    <w:i/>
                    <w:iCs/>
                    <w:noProof/>
                    <w:lang w:val="en-US"/>
                  </w:rPr>
                  <w:t xml:space="preserve">What is Autism?.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https://www.autism.org.uk/about/what-is/asd.aspx</w:t>
                </w:r>
                <w:r w:rsidRPr="0094360A">
                  <w:rPr>
                    <w:rFonts w:ascii="Arial" w:hAnsi="Arial" w:cs="Arial"/>
                    <w:noProof/>
                    <w:lang w:val="en-US"/>
                  </w:rPr>
                  <w:br/>
                  <w:t>[Accessed 15 April 2020].</w:t>
                </w:r>
              </w:p>
              <w:p w14:paraId="01FAB2F2"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The Open University, 2020. </w:t>
                </w:r>
                <w:r w:rsidRPr="0094360A">
                  <w:rPr>
                    <w:rFonts w:ascii="Arial" w:hAnsi="Arial" w:cs="Arial"/>
                    <w:i/>
                    <w:iCs/>
                    <w:noProof/>
                    <w:lang w:val="en-US"/>
                  </w:rPr>
                  <w:t xml:space="preserve">Using a questionnaire.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https://help.open.ac.uk/using-a-questionnaire</w:t>
                </w:r>
                <w:r w:rsidRPr="0094360A">
                  <w:rPr>
                    <w:rFonts w:ascii="Arial" w:hAnsi="Arial" w:cs="Arial"/>
                    <w:noProof/>
                    <w:lang w:val="en-US"/>
                  </w:rPr>
                  <w:br/>
                  <w:t>[Accessed 15 April 2020].</w:t>
                </w:r>
              </w:p>
              <w:p w14:paraId="09AFAC09" w14:textId="6AC50B90" w:rsidR="0054616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Tsai, E. H.-L. &amp; Fung, L., 2009. Parents’ Experiences and Decisions on Inclusive Sport Participation of Their Children With Intellectual Disabilities. </w:t>
                </w:r>
                <w:r w:rsidRPr="0094360A">
                  <w:rPr>
                    <w:rFonts w:ascii="Arial" w:hAnsi="Arial" w:cs="Arial"/>
                    <w:i/>
                    <w:iCs/>
                    <w:noProof/>
                    <w:lang w:val="en-US"/>
                  </w:rPr>
                  <w:t xml:space="preserve">Adapted Physical Activity Quarterly, </w:t>
                </w:r>
                <w:r w:rsidRPr="0094360A">
                  <w:rPr>
                    <w:rFonts w:ascii="Arial" w:hAnsi="Arial" w:cs="Arial"/>
                    <w:noProof/>
                    <w:lang w:val="en-US"/>
                  </w:rPr>
                  <w:t>26(2), pp. 151-172.</w:t>
                </w:r>
              </w:p>
              <w:p w14:paraId="3D421231" w14:textId="5478618F" w:rsidR="0094360A" w:rsidRPr="0094360A" w:rsidRDefault="0094360A" w:rsidP="00283ECB">
                <w:pPr>
                  <w:spacing w:line="360" w:lineRule="auto"/>
                  <w:jc w:val="both"/>
                  <w:rPr>
                    <w:rFonts w:ascii="Arial" w:hAnsi="Arial" w:cs="Arial"/>
                    <w:i/>
                    <w:iCs/>
                    <w:sz w:val="22"/>
                    <w:szCs w:val="22"/>
                    <w:lang w:val="en-US" w:eastAsia="en-US"/>
                  </w:rPr>
                </w:pPr>
                <w:r w:rsidRPr="0094360A">
                  <w:rPr>
                    <w:rFonts w:ascii="Arial" w:hAnsi="Arial" w:cs="Arial"/>
                    <w:sz w:val="22"/>
                    <w:szCs w:val="22"/>
                    <w:lang w:val="en-US" w:eastAsia="en-US"/>
                  </w:rPr>
                  <w:t xml:space="preserve">USA.gov, 2020. </w:t>
                </w:r>
                <w:r w:rsidRPr="0094360A">
                  <w:rPr>
                    <w:rFonts w:ascii="Arial" w:hAnsi="Arial" w:cs="Arial"/>
                    <w:i/>
                    <w:iCs/>
                    <w:sz w:val="22"/>
                    <w:szCs w:val="22"/>
                    <w:lang w:val="en-US" w:eastAsia="en-US"/>
                  </w:rPr>
                  <w:t>Disability and Health Overview. [Online]</w:t>
                </w:r>
              </w:p>
              <w:p w14:paraId="24598E6C" w14:textId="29438F5B" w:rsidR="0094360A" w:rsidRPr="0094360A" w:rsidRDefault="0094360A" w:rsidP="00283ECB">
                <w:pPr>
                  <w:spacing w:line="360" w:lineRule="auto"/>
                  <w:jc w:val="both"/>
                  <w:rPr>
                    <w:rFonts w:ascii="Arial" w:hAnsi="Arial" w:cs="Arial"/>
                    <w:sz w:val="22"/>
                    <w:szCs w:val="22"/>
                    <w:u w:val="single"/>
                    <w:lang w:val="en-US" w:eastAsia="en-US"/>
                  </w:rPr>
                </w:pPr>
                <w:r w:rsidRPr="0094360A">
                  <w:rPr>
                    <w:rFonts w:ascii="Arial" w:hAnsi="Arial" w:cs="Arial"/>
                    <w:sz w:val="22"/>
                    <w:szCs w:val="22"/>
                    <w:lang w:val="en-US" w:eastAsia="en-US"/>
                  </w:rPr>
                  <w:t xml:space="preserve">Available at: </w:t>
                </w:r>
                <w:r w:rsidRPr="0094360A">
                  <w:rPr>
                    <w:rFonts w:ascii="Arial" w:hAnsi="Arial" w:cs="Arial"/>
                    <w:sz w:val="22"/>
                    <w:szCs w:val="22"/>
                    <w:u w:val="single"/>
                    <w:lang w:val="en-US" w:eastAsia="en-US"/>
                  </w:rPr>
                  <w:t>https://www.cdc.gov/ncbddd/disabilityandhealth/disability.html</w:t>
                </w:r>
              </w:p>
              <w:p w14:paraId="1FDF58D2" w14:textId="5F68567B" w:rsidR="0094360A" w:rsidRPr="0094360A" w:rsidRDefault="0094360A" w:rsidP="00283ECB">
                <w:pPr>
                  <w:spacing w:line="360" w:lineRule="auto"/>
                  <w:jc w:val="both"/>
                  <w:rPr>
                    <w:rFonts w:ascii="Arial" w:hAnsi="Arial" w:cs="Arial"/>
                    <w:sz w:val="22"/>
                    <w:szCs w:val="22"/>
                    <w:lang w:val="en-US" w:eastAsia="en-US"/>
                  </w:rPr>
                </w:pPr>
                <w:r w:rsidRPr="0094360A">
                  <w:rPr>
                    <w:rFonts w:ascii="Arial" w:hAnsi="Arial" w:cs="Arial"/>
                    <w:sz w:val="22"/>
                    <w:szCs w:val="22"/>
                    <w:lang w:val="en-US" w:eastAsia="en-US"/>
                  </w:rPr>
                  <w:t>[Accessed 27 April 2020]</w:t>
                </w:r>
              </w:p>
              <w:p w14:paraId="5ADC92D2" w14:textId="77777777" w:rsidR="0094360A" w:rsidRPr="0094360A" w:rsidRDefault="0094360A" w:rsidP="00283ECB">
                <w:pPr>
                  <w:jc w:val="both"/>
                  <w:rPr>
                    <w:lang w:val="en-US" w:eastAsia="en-US"/>
                  </w:rPr>
                </w:pPr>
              </w:p>
              <w:p w14:paraId="336778A4"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Vision for Sport in Wales, 2017. </w:t>
                </w:r>
                <w:r w:rsidRPr="0094360A">
                  <w:rPr>
                    <w:rFonts w:ascii="Arial" w:hAnsi="Arial" w:cs="Arial"/>
                    <w:i/>
                    <w:iCs/>
                    <w:noProof/>
                    <w:lang w:val="en-US"/>
                  </w:rPr>
                  <w:t xml:space="preserve">Children and Young People’s Participation in Sport in Wales.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https://visionforsport.wales/downloads/children-and-young-peoples-participation-</w:t>
                </w:r>
                <w:r w:rsidRPr="0094360A">
                  <w:rPr>
                    <w:rFonts w:ascii="Arial" w:hAnsi="Arial" w:cs="Arial"/>
                    <w:noProof/>
                    <w:u w:val="single"/>
                    <w:lang w:val="en-US"/>
                  </w:rPr>
                  <w:lastRenderedPageBreak/>
                  <w:t>in-sport.pdf</w:t>
                </w:r>
                <w:r w:rsidRPr="0094360A">
                  <w:rPr>
                    <w:rFonts w:ascii="Arial" w:hAnsi="Arial" w:cs="Arial"/>
                    <w:noProof/>
                    <w:lang w:val="en-US"/>
                  </w:rPr>
                  <w:br/>
                  <w:t>[Accessed 7 April 2020].</w:t>
                </w:r>
              </w:p>
              <w:p w14:paraId="238BEBDC"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Wankel, L. M. &amp; Berger, B. G., 2018. The Psychological and Social Benefits of Sport and Physical Activity. </w:t>
                </w:r>
                <w:r w:rsidRPr="0094360A">
                  <w:rPr>
                    <w:rFonts w:ascii="Arial" w:hAnsi="Arial" w:cs="Arial"/>
                    <w:i/>
                    <w:iCs/>
                    <w:noProof/>
                    <w:lang w:val="en-US"/>
                  </w:rPr>
                  <w:t xml:space="preserve">Journal of Leisure Research , </w:t>
                </w:r>
                <w:r w:rsidRPr="0094360A">
                  <w:rPr>
                    <w:rFonts w:ascii="Arial" w:hAnsi="Arial" w:cs="Arial"/>
                    <w:noProof/>
                    <w:lang w:val="en-US"/>
                  </w:rPr>
                  <w:t>22(2), pp. 167-182.</w:t>
                </w:r>
              </w:p>
              <w:p w14:paraId="49E41BAB"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Wilson, V., 2016. Research Methods: Interviews. </w:t>
                </w:r>
                <w:r w:rsidRPr="0094360A">
                  <w:rPr>
                    <w:rFonts w:ascii="Arial" w:hAnsi="Arial" w:cs="Arial"/>
                    <w:i/>
                    <w:iCs/>
                    <w:noProof/>
                    <w:lang w:val="en-US"/>
                  </w:rPr>
                  <w:t xml:space="preserve">Evidence Based Library and Information Practice, </w:t>
                </w:r>
                <w:r w:rsidRPr="0094360A">
                  <w:rPr>
                    <w:rFonts w:ascii="Arial" w:hAnsi="Arial" w:cs="Arial"/>
                    <w:noProof/>
                    <w:lang w:val="en-US"/>
                  </w:rPr>
                  <w:t>11(1), pp. 1-3.</w:t>
                </w:r>
              </w:p>
              <w:p w14:paraId="4F064EEB" w14:textId="77777777" w:rsidR="0054616A" w:rsidRPr="0094360A" w:rsidRDefault="0054616A" w:rsidP="00283ECB">
                <w:pPr>
                  <w:pStyle w:val="Bibliography"/>
                  <w:spacing w:line="360" w:lineRule="auto"/>
                  <w:jc w:val="both"/>
                  <w:rPr>
                    <w:rFonts w:ascii="Arial" w:hAnsi="Arial" w:cs="Arial"/>
                    <w:noProof/>
                    <w:lang w:val="en-US"/>
                  </w:rPr>
                </w:pPr>
                <w:r w:rsidRPr="0094360A">
                  <w:rPr>
                    <w:rFonts w:ascii="Arial" w:hAnsi="Arial" w:cs="Arial"/>
                    <w:noProof/>
                    <w:lang w:val="en-US"/>
                  </w:rPr>
                  <w:t xml:space="preserve">Zimmermann, D. A., 2016. </w:t>
                </w:r>
                <w:r w:rsidRPr="0094360A">
                  <w:rPr>
                    <w:rFonts w:ascii="Arial" w:hAnsi="Arial" w:cs="Arial"/>
                    <w:i/>
                    <w:iCs/>
                    <w:noProof/>
                    <w:lang w:val="en-US"/>
                  </w:rPr>
                  <w:t xml:space="preserve">People Work Harder For People They Like.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https://www.drzimmerman.com/tuesdaytip/management-shows-great-leadership-through-great-courtesy</w:t>
                </w:r>
                <w:r w:rsidRPr="0094360A">
                  <w:rPr>
                    <w:rFonts w:ascii="Arial" w:hAnsi="Arial" w:cs="Arial"/>
                    <w:noProof/>
                    <w:lang w:val="en-US"/>
                  </w:rPr>
                  <w:br/>
                  <w:t>[Accessed 13 April 2020].</w:t>
                </w:r>
              </w:p>
              <w:p w14:paraId="400E5CCC" w14:textId="77777777" w:rsidR="0054616A" w:rsidRDefault="0054616A" w:rsidP="00283ECB">
                <w:pPr>
                  <w:spacing w:after="160" w:line="360" w:lineRule="auto"/>
                  <w:jc w:val="both"/>
                  <w:rPr>
                    <w:rFonts w:ascii="Arial" w:hAnsi="Arial" w:cs="Arial"/>
                  </w:rPr>
                </w:pPr>
                <w:r w:rsidRPr="0094360A">
                  <w:rPr>
                    <w:rFonts w:ascii="Arial" w:hAnsi="Arial" w:cs="Arial"/>
                    <w:b/>
                    <w:bCs/>
                    <w:noProof/>
                    <w:sz w:val="22"/>
                    <w:szCs w:val="22"/>
                  </w:rPr>
                  <w:fldChar w:fldCharType="end"/>
                </w:r>
              </w:p>
            </w:sdtContent>
          </w:sdt>
          <w:p w14:paraId="25E1E163" w14:textId="181E3D32" w:rsidR="00A71F7C" w:rsidRPr="00A71F7C" w:rsidRDefault="00A71F7C" w:rsidP="00283ECB">
            <w:pPr>
              <w:jc w:val="both"/>
            </w:pPr>
          </w:p>
        </w:tc>
      </w:tr>
    </w:tbl>
    <w:p w14:paraId="144F24E5" w14:textId="01784035" w:rsidR="003623FC" w:rsidRDefault="00BB2EFC" w:rsidP="00BB2EFC">
      <w:pPr>
        <w:spacing w:after="200" w:line="276" w:lineRule="auto"/>
        <w:rPr>
          <w:rFonts w:ascii="Arial" w:hAnsi="Arial" w:cs="Arial"/>
          <w:b/>
          <w:sz w:val="22"/>
          <w:szCs w:val="22"/>
        </w:rPr>
      </w:pPr>
      <w:r>
        <w:rPr>
          <w:rFonts w:ascii="Arial" w:hAnsi="Arial" w:cs="Arial"/>
          <w:b/>
          <w:sz w:val="22"/>
          <w:szCs w:val="22"/>
        </w:rPr>
        <w:lastRenderedPageBreak/>
        <w:br w:type="page"/>
      </w:r>
    </w:p>
    <w:tbl>
      <w:tblPr>
        <w:tblStyle w:val="TableGrid"/>
        <w:tblW w:w="9351" w:type="dxa"/>
        <w:tblLayout w:type="fixed"/>
        <w:tblLook w:val="04A0" w:firstRow="1" w:lastRow="0" w:firstColumn="1" w:lastColumn="0" w:noHBand="0" w:noVBand="1"/>
      </w:tblPr>
      <w:tblGrid>
        <w:gridCol w:w="9351"/>
      </w:tblGrid>
      <w:tr w:rsidR="00BB2EFC" w14:paraId="34F9670B" w14:textId="77777777" w:rsidTr="00802F24">
        <w:trPr>
          <w:trHeight w:val="11309"/>
        </w:trPr>
        <w:tc>
          <w:tcPr>
            <w:tcW w:w="9351" w:type="dxa"/>
          </w:tcPr>
          <w:p w14:paraId="1D8C28E2" w14:textId="2CB422D9" w:rsidR="00C525B3" w:rsidRPr="0035547C" w:rsidRDefault="003E53C0" w:rsidP="00C525B3">
            <w:pPr>
              <w:pStyle w:val="Heading2"/>
              <w:outlineLvl w:val="1"/>
              <w:rPr>
                <w:b/>
                <w:bCs/>
                <w:color w:val="auto"/>
                <w:sz w:val="36"/>
                <w:szCs w:val="36"/>
                <w:u w:val="single"/>
              </w:rPr>
            </w:pPr>
            <w:r>
              <w:rPr>
                <w:b/>
                <w:bCs/>
                <w:color w:val="auto"/>
                <w:sz w:val="36"/>
                <w:szCs w:val="36"/>
                <w:u w:val="single"/>
              </w:rPr>
              <w:lastRenderedPageBreak/>
              <w:t>1</w:t>
            </w:r>
            <w:r w:rsidR="006039A2">
              <w:rPr>
                <w:b/>
                <w:bCs/>
                <w:color w:val="auto"/>
                <w:sz w:val="36"/>
                <w:szCs w:val="36"/>
                <w:u w:val="single"/>
              </w:rPr>
              <w:t>1</w:t>
            </w:r>
            <w:r w:rsidR="00B34B54" w:rsidRPr="0035547C">
              <w:rPr>
                <w:b/>
                <w:bCs/>
                <w:color w:val="auto"/>
                <w:sz w:val="36"/>
                <w:szCs w:val="36"/>
                <w:u w:val="single"/>
              </w:rPr>
              <w:t>.0 Appendices</w:t>
            </w:r>
          </w:p>
          <w:p w14:paraId="5B822D42" w14:textId="78FC3690" w:rsidR="00655176" w:rsidRDefault="003E53C0" w:rsidP="00C525B3">
            <w:pPr>
              <w:pStyle w:val="Heading1"/>
              <w:outlineLvl w:val="0"/>
              <w:rPr>
                <w:b/>
                <w:bCs/>
                <w:color w:val="auto"/>
                <w:sz w:val="28"/>
                <w:szCs w:val="28"/>
              </w:rPr>
            </w:pPr>
            <w:r>
              <w:rPr>
                <w:b/>
                <w:bCs/>
                <w:color w:val="auto"/>
                <w:sz w:val="28"/>
                <w:szCs w:val="28"/>
              </w:rPr>
              <w:t>Appendi</w:t>
            </w:r>
            <w:r w:rsidR="00B07323">
              <w:rPr>
                <w:b/>
                <w:bCs/>
                <w:color w:val="auto"/>
                <w:sz w:val="28"/>
                <w:szCs w:val="28"/>
              </w:rPr>
              <w:t>x</w:t>
            </w:r>
            <w:r>
              <w:rPr>
                <w:b/>
                <w:bCs/>
                <w:color w:val="auto"/>
                <w:sz w:val="28"/>
                <w:szCs w:val="28"/>
              </w:rPr>
              <w:t xml:space="preserve"> </w:t>
            </w:r>
            <w:r w:rsidR="00C525B3" w:rsidRPr="0035547C">
              <w:rPr>
                <w:b/>
                <w:bCs/>
                <w:color w:val="auto"/>
                <w:sz w:val="28"/>
                <w:szCs w:val="28"/>
              </w:rPr>
              <w:t xml:space="preserve">1 </w:t>
            </w:r>
            <w:r>
              <w:rPr>
                <w:b/>
                <w:bCs/>
                <w:color w:val="auto"/>
                <w:sz w:val="28"/>
                <w:szCs w:val="28"/>
              </w:rPr>
              <w:t xml:space="preserve">- </w:t>
            </w:r>
            <w:r w:rsidR="00C525B3" w:rsidRPr="0035547C">
              <w:rPr>
                <w:b/>
                <w:bCs/>
                <w:color w:val="auto"/>
                <w:sz w:val="28"/>
                <w:szCs w:val="28"/>
              </w:rPr>
              <w:t xml:space="preserve">Festival of Sport </w:t>
            </w:r>
            <w:r w:rsidR="003623FC" w:rsidRPr="0035547C">
              <w:rPr>
                <w:b/>
                <w:bCs/>
                <w:color w:val="auto"/>
                <w:sz w:val="28"/>
                <w:szCs w:val="28"/>
              </w:rPr>
              <w:t xml:space="preserve">Parent’s </w:t>
            </w:r>
            <w:r w:rsidR="00C525B3" w:rsidRPr="0035547C">
              <w:rPr>
                <w:b/>
                <w:bCs/>
                <w:color w:val="auto"/>
                <w:sz w:val="28"/>
                <w:szCs w:val="28"/>
              </w:rPr>
              <w:t>Questionnaire Template</w:t>
            </w:r>
          </w:p>
          <w:p w14:paraId="6B3CFA87" w14:textId="4F190590" w:rsidR="0035547C" w:rsidRDefault="0035547C" w:rsidP="0035547C">
            <w:pPr>
              <w:rPr>
                <w:noProof/>
              </w:rPr>
            </w:pPr>
            <w:r>
              <w:rPr>
                <w:noProof/>
              </w:rPr>
              <w:drawing>
                <wp:inline distT="0" distB="0" distL="0" distR="0" wp14:anchorId="03431265" wp14:editId="188B9528">
                  <wp:extent cx="5912485" cy="7334250"/>
                  <wp:effectExtent l="0" t="0" r="0" b="0"/>
                  <wp:docPr id="222" name="Picture 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srcRect l="6328" t="22015" r="66992" b="21203"/>
                          <a:stretch/>
                        </pic:blipFill>
                        <pic:spPr bwMode="auto">
                          <a:xfrm>
                            <a:off x="0" y="0"/>
                            <a:ext cx="5914867" cy="7337205"/>
                          </a:xfrm>
                          <a:prstGeom prst="rect">
                            <a:avLst/>
                          </a:prstGeom>
                          <a:ln>
                            <a:noFill/>
                          </a:ln>
                          <a:extLst>
                            <a:ext uri="{53640926-AAD7-44D8-BBD7-CCE9431645EC}">
                              <a14:shadowObscured xmlns:a14="http://schemas.microsoft.com/office/drawing/2010/main"/>
                            </a:ext>
                          </a:extLst>
                        </pic:spPr>
                      </pic:pic>
                    </a:graphicData>
                  </a:graphic>
                </wp:inline>
              </w:drawing>
            </w:r>
          </w:p>
          <w:p w14:paraId="0DF74094" w14:textId="61752A62" w:rsidR="001461CE" w:rsidRPr="001461CE" w:rsidRDefault="001461CE" w:rsidP="001461CE">
            <w:pPr>
              <w:rPr>
                <w:lang w:val="en-US" w:eastAsia="en-US"/>
              </w:rPr>
            </w:pPr>
          </w:p>
          <w:p w14:paraId="4C566210" w14:textId="28FCE677" w:rsidR="001461CE" w:rsidRDefault="001461CE" w:rsidP="001461CE">
            <w:pPr>
              <w:tabs>
                <w:tab w:val="left" w:pos="3000"/>
              </w:tabs>
              <w:rPr>
                <w:lang w:val="en-US" w:eastAsia="en-US"/>
              </w:rPr>
            </w:pPr>
          </w:p>
          <w:p w14:paraId="0922373B" w14:textId="00AD774D" w:rsidR="001461CE" w:rsidRDefault="001461CE" w:rsidP="001461CE">
            <w:pPr>
              <w:tabs>
                <w:tab w:val="left" w:pos="3000"/>
              </w:tabs>
              <w:rPr>
                <w:lang w:val="en-US" w:eastAsia="en-US"/>
              </w:rPr>
            </w:pPr>
          </w:p>
          <w:p w14:paraId="3218D51D" w14:textId="7DB49039" w:rsidR="001461CE" w:rsidRDefault="001461CE" w:rsidP="001461CE">
            <w:pPr>
              <w:tabs>
                <w:tab w:val="left" w:pos="3000"/>
              </w:tabs>
              <w:rPr>
                <w:lang w:val="en-US" w:eastAsia="en-US"/>
              </w:rPr>
            </w:pPr>
          </w:p>
          <w:p w14:paraId="64DF6024" w14:textId="2F9D31E1" w:rsidR="0035547C" w:rsidRDefault="0035547C" w:rsidP="00B34B54">
            <w:pPr>
              <w:pStyle w:val="Heading1"/>
              <w:outlineLvl w:val="0"/>
              <w:rPr>
                <w:sz w:val="28"/>
                <w:szCs w:val="28"/>
              </w:rPr>
            </w:pPr>
            <w:r>
              <w:rPr>
                <w:noProof/>
              </w:rPr>
              <w:lastRenderedPageBreak/>
              <w:drawing>
                <wp:inline distT="0" distB="0" distL="0" distR="0" wp14:anchorId="3C8F4122" wp14:editId="657EA011">
                  <wp:extent cx="6076950" cy="8572500"/>
                  <wp:effectExtent l="0" t="0" r="0" b="0"/>
                  <wp:docPr id="223" name="Picture 2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srcRect l="36043" t="22503" r="37284" b="9970"/>
                          <a:stretch/>
                        </pic:blipFill>
                        <pic:spPr bwMode="auto">
                          <a:xfrm>
                            <a:off x="0" y="0"/>
                            <a:ext cx="6096216" cy="8599678"/>
                          </a:xfrm>
                          <a:prstGeom prst="rect">
                            <a:avLst/>
                          </a:prstGeom>
                          <a:ln>
                            <a:noFill/>
                          </a:ln>
                          <a:extLst>
                            <a:ext uri="{53640926-AAD7-44D8-BBD7-CCE9431645EC}">
                              <a14:shadowObscured xmlns:a14="http://schemas.microsoft.com/office/drawing/2010/main"/>
                            </a:ext>
                          </a:extLst>
                        </pic:spPr>
                      </pic:pic>
                    </a:graphicData>
                  </a:graphic>
                </wp:inline>
              </w:drawing>
            </w:r>
          </w:p>
          <w:p w14:paraId="543162CA" w14:textId="296DC62E" w:rsidR="0035547C" w:rsidRDefault="0035547C" w:rsidP="00B34B54">
            <w:pPr>
              <w:pStyle w:val="Heading1"/>
              <w:outlineLvl w:val="0"/>
              <w:rPr>
                <w:sz w:val="28"/>
                <w:szCs w:val="28"/>
              </w:rPr>
            </w:pPr>
            <w:r>
              <w:rPr>
                <w:noProof/>
              </w:rPr>
              <w:lastRenderedPageBreak/>
              <w:drawing>
                <wp:inline distT="0" distB="0" distL="0" distR="0" wp14:anchorId="735889A1" wp14:editId="5D893297">
                  <wp:extent cx="6226810" cy="8553450"/>
                  <wp:effectExtent l="0" t="0" r="2540" b="0"/>
                  <wp:docPr id="224" name="Picture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srcRect l="66566" t="22015" r="8396" b="11436"/>
                          <a:stretch/>
                        </pic:blipFill>
                        <pic:spPr bwMode="auto">
                          <a:xfrm>
                            <a:off x="0" y="0"/>
                            <a:ext cx="6233327" cy="8562402"/>
                          </a:xfrm>
                          <a:prstGeom prst="rect">
                            <a:avLst/>
                          </a:prstGeom>
                          <a:ln>
                            <a:noFill/>
                          </a:ln>
                          <a:extLst>
                            <a:ext uri="{53640926-AAD7-44D8-BBD7-CCE9431645EC}">
                              <a14:shadowObscured xmlns:a14="http://schemas.microsoft.com/office/drawing/2010/main"/>
                            </a:ext>
                          </a:extLst>
                        </pic:spPr>
                      </pic:pic>
                    </a:graphicData>
                  </a:graphic>
                </wp:inline>
              </w:drawing>
            </w:r>
          </w:p>
          <w:p w14:paraId="197820E3" w14:textId="17C40024" w:rsidR="005C26F5" w:rsidRDefault="005C26F5" w:rsidP="00B34B54">
            <w:pPr>
              <w:pStyle w:val="Heading1"/>
              <w:outlineLvl w:val="0"/>
              <w:rPr>
                <w:sz w:val="28"/>
                <w:szCs w:val="28"/>
              </w:rPr>
            </w:pPr>
            <w:r>
              <w:rPr>
                <w:noProof/>
              </w:rPr>
              <w:lastRenderedPageBreak/>
              <w:drawing>
                <wp:inline distT="0" distB="0" distL="0" distR="0" wp14:anchorId="554621C5" wp14:editId="7DDBAA08">
                  <wp:extent cx="6098231" cy="8382000"/>
                  <wp:effectExtent l="0" t="0" r="0" b="0"/>
                  <wp:docPr id="226"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5"/>
                          <a:srcRect l="36039" t="21526" r="37835" b="10954"/>
                          <a:stretch/>
                        </pic:blipFill>
                        <pic:spPr bwMode="auto">
                          <a:xfrm>
                            <a:off x="0" y="0"/>
                            <a:ext cx="6140523" cy="8440131"/>
                          </a:xfrm>
                          <a:prstGeom prst="rect">
                            <a:avLst/>
                          </a:prstGeom>
                          <a:ln>
                            <a:noFill/>
                          </a:ln>
                          <a:extLst>
                            <a:ext uri="{53640926-AAD7-44D8-BBD7-CCE9431645EC}">
                              <a14:shadowObscured xmlns:a14="http://schemas.microsoft.com/office/drawing/2010/main"/>
                            </a:ext>
                          </a:extLst>
                        </pic:spPr>
                      </pic:pic>
                    </a:graphicData>
                  </a:graphic>
                </wp:inline>
              </w:drawing>
            </w:r>
          </w:p>
          <w:p w14:paraId="6178FD38" w14:textId="78DCD524" w:rsidR="00655176" w:rsidRPr="005C26F5" w:rsidRDefault="003E53C0" w:rsidP="00B34B54">
            <w:pPr>
              <w:pStyle w:val="Heading1"/>
              <w:outlineLvl w:val="0"/>
              <w:rPr>
                <w:b/>
                <w:bCs/>
                <w:color w:val="auto"/>
                <w:sz w:val="28"/>
                <w:szCs w:val="28"/>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3623FC" w:rsidRPr="005C26F5">
              <w:rPr>
                <w:b/>
                <w:bCs/>
                <w:color w:val="auto"/>
                <w:sz w:val="28"/>
                <w:szCs w:val="28"/>
              </w:rPr>
              <w:t xml:space="preserve">2 </w:t>
            </w:r>
            <w:r>
              <w:rPr>
                <w:b/>
                <w:bCs/>
                <w:color w:val="auto"/>
                <w:sz w:val="28"/>
                <w:szCs w:val="28"/>
              </w:rPr>
              <w:t xml:space="preserve">- </w:t>
            </w:r>
            <w:r w:rsidR="003623FC" w:rsidRPr="005C26F5">
              <w:rPr>
                <w:b/>
                <w:bCs/>
                <w:color w:val="auto"/>
                <w:sz w:val="28"/>
                <w:szCs w:val="28"/>
              </w:rPr>
              <w:t>Festival of Sport Children’s Questionnaire Template</w:t>
            </w:r>
          </w:p>
          <w:p w14:paraId="14B3CFEA" w14:textId="3188C3BD" w:rsidR="00C525B3" w:rsidRDefault="005C26F5" w:rsidP="005C26F5">
            <w:pPr>
              <w:pStyle w:val="Heading1"/>
              <w:jc w:val="center"/>
              <w:outlineLvl w:val="0"/>
              <w:rPr>
                <w:sz w:val="28"/>
                <w:szCs w:val="28"/>
              </w:rPr>
            </w:pPr>
            <w:r>
              <w:rPr>
                <w:noProof/>
              </w:rPr>
              <w:drawing>
                <wp:inline distT="0" distB="0" distL="0" distR="0" wp14:anchorId="66C9E560" wp14:editId="6A718B29">
                  <wp:extent cx="5517931" cy="8022830"/>
                  <wp:effectExtent l="0" t="0" r="6985" b="0"/>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6"/>
                          <a:srcRect l="6603" t="22016" r="66717" b="8993"/>
                          <a:stretch/>
                        </pic:blipFill>
                        <pic:spPr bwMode="auto">
                          <a:xfrm>
                            <a:off x="0" y="0"/>
                            <a:ext cx="5534365" cy="8046725"/>
                          </a:xfrm>
                          <a:prstGeom prst="rect">
                            <a:avLst/>
                          </a:prstGeom>
                          <a:ln>
                            <a:noFill/>
                          </a:ln>
                          <a:extLst>
                            <a:ext uri="{53640926-AAD7-44D8-BBD7-CCE9431645EC}">
                              <a14:shadowObscured xmlns:a14="http://schemas.microsoft.com/office/drawing/2010/main"/>
                            </a:ext>
                          </a:extLst>
                        </pic:spPr>
                      </pic:pic>
                    </a:graphicData>
                  </a:graphic>
                </wp:inline>
              </w:drawing>
            </w:r>
          </w:p>
          <w:p w14:paraId="3158F5BA" w14:textId="5442A900" w:rsidR="00F07F2A" w:rsidRPr="00F07F2A" w:rsidRDefault="00F07F2A" w:rsidP="005C26F5">
            <w:pPr>
              <w:jc w:val="center"/>
              <w:rPr>
                <w:lang w:val="en-US" w:eastAsia="en-US"/>
              </w:rPr>
            </w:pPr>
          </w:p>
          <w:p w14:paraId="5F855B96" w14:textId="4FE69CA6" w:rsidR="005C26F5" w:rsidRDefault="005C26F5" w:rsidP="0035547C">
            <w:pPr>
              <w:pStyle w:val="Heading1"/>
              <w:outlineLvl w:val="0"/>
              <w:rPr>
                <w:b/>
                <w:bCs/>
                <w:color w:val="auto"/>
                <w:sz w:val="28"/>
                <w:szCs w:val="28"/>
              </w:rPr>
            </w:pPr>
            <w:r>
              <w:rPr>
                <w:noProof/>
              </w:rPr>
              <w:lastRenderedPageBreak/>
              <w:drawing>
                <wp:inline distT="0" distB="0" distL="0" distR="0" wp14:anchorId="5D1466AB" wp14:editId="32665352">
                  <wp:extent cx="6195683" cy="8553450"/>
                  <wp:effectExtent l="0" t="0" r="0" b="0"/>
                  <wp:docPr id="228" name="Picture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6"/>
                          <a:srcRect l="36315" t="22993" r="37559" b="10464"/>
                          <a:stretch/>
                        </pic:blipFill>
                        <pic:spPr bwMode="auto">
                          <a:xfrm>
                            <a:off x="0" y="0"/>
                            <a:ext cx="6213659" cy="8578267"/>
                          </a:xfrm>
                          <a:prstGeom prst="rect">
                            <a:avLst/>
                          </a:prstGeom>
                          <a:ln>
                            <a:noFill/>
                          </a:ln>
                          <a:extLst>
                            <a:ext uri="{53640926-AAD7-44D8-BBD7-CCE9431645EC}">
                              <a14:shadowObscured xmlns:a14="http://schemas.microsoft.com/office/drawing/2010/main"/>
                            </a:ext>
                          </a:extLst>
                        </pic:spPr>
                      </pic:pic>
                    </a:graphicData>
                  </a:graphic>
                </wp:inline>
              </w:drawing>
            </w:r>
          </w:p>
          <w:p w14:paraId="0C24033B" w14:textId="5891CD4F" w:rsidR="005C26F5" w:rsidRDefault="005C26F5" w:rsidP="0035547C">
            <w:pPr>
              <w:pStyle w:val="Heading1"/>
              <w:outlineLvl w:val="0"/>
              <w:rPr>
                <w:b/>
                <w:bCs/>
                <w:color w:val="auto"/>
                <w:sz w:val="28"/>
                <w:szCs w:val="28"/>
              </w:rPr>
            </w:pPr>
            <w:r>
              <w:rPr>
                <w:noProof/>
              </w:rPr>
              <w:lastRenderedPageBreak/>
              <w:drawing>
                <wp:inline distT="0" distB="0" distL="0" distR="0" wp14:anchorId="6C7E2C75" wp14:editId="6F7268AC">
                  <wp:extent cx="6117020" cy="8628221"/>
                  <wp:effectExtent l="0" t="0" r="0" b="1905"/>
                  <wp:docPr id="229" name="Picture 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6"/>
                          <a:srcRect l="65741" t="23482" r="8126" b="10959"/>
                          <a:stretch/>
                        </pic:blipFill>
                        <pic:spPr bwMode="auto">
                          <a:xfrm>
                            <a:off x="0" y="0"/>
                            <a:ext cx="6129303" cy="8645546"/>
                          </a:xfrm>
                          <a:prstGeom prst="rect">
                            <a:avLst/>
                          </a:prstGeom>
                          <a:ln>
                            <a:noFill/>
                          </a:ln>
                          <a:extLst>
                            <a:ext uri="{53640926-AAD7-44D8-BBD7-CCE9431645EC}">
                              <a14:shadowObscured xmlns:a14="http://schemas.microsoft.com/office/drawing/2010/main"/>
                            </a:ext>
                          </a:extLst>
                        </pic:spPr>
                      </pic:pic>
                    </a:graphicData>
                  </a:graphic>
                </wp:inline>
              </w:drawing>
            </w:r>
          </w:p>
          <w:p w14:paraId="0A30BCB5" w14:textId="75287D53" w:rsidR="00EE0B44" w:rsidRPr="0035547C" w:rsidRDefault="003E53C0" w:rsidP="0035547C">
            <w:pPr>
              <w:pStyle w:val="Heading1"/>
              <w:outlineLvl w:val="0"/>
              <w:rPr>
                <w:b/>
                <w:bCs/>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35547C" w:rsidRPr="0035547C">
              <w:rPr>
                <w:b/>
                <w:bCs/>
                <w:color w:val="auto"/>
                <w:sz w:val="28"/>
                <w:szCs w:val="28"/>
              </w:rPr>
              <w:t>3</w:t>
            </w:r>
            <w:r>
              <w:rPr>
                <w:b/>
                <w:bCs/>
                <w:color w:val="auto"/>
                <w:sz w:val="28"/>
                <w:szCs w:val="28"/>
              </w:rPr>
              <w:t xml:space="preserve"> -</w:t>
            </w:r>
            <w:r w:rsidR="0035547C" w:rsidRPr="0035547C">
              <w:rPr>
                <w:b/>
                <w:bCs/>
                <w:color w:val="auto"/>
                <w:sz w:val="28"/>
                <w:szCs w:val="28"/>
              </w:rPr>
              <w:t xml:space="preserve"> Ysgol Bae Baglan Pupil’s Questionnaire Template</w:t>
            </w:r>
            <w:r w:rsidR="0035547C" w:rsidRPr="0035547C">
              <w:rPr>
                <w:b/>
                <w:bCs/>
                <w:noProof/>
                <w:color w:val="auto"/>
                <w:sz w:val="28"/>
                <w:szCs w:val="28"/>
              </w:rPr>
              <w:t xml:space="preserve"> </w:t>
            </w:r>
            <w:r w:rsidR="0035547C" w:rsidRPr="0035547C">
              <w:rPr>
                <w:b/>
                <w:bCs/>
                <w:noProof/>
              </w:rPr>
              <w:drawing>
                <wp:anchor distT="0" distB="0" distL="114300" distR="114300" simplePos="0" relativeHeight="251672064" behindDoc="0" locked="0" layoutInCell="1" allowOverlap="1" wp14:anchorId="68725AF1" wp14:editId="2EECDE90">
                  <wp:simplePos x="0" y="0"/>
                  <wp:positionH relativeFrom="column">
                    <wp:posOffset>38100</wp:posOffset>
                  </wp:positionH>
                  <wp:positionV relativeFrom="paragraph">
                    <wp:posOffset>560705</wp:posOffset>
                  </wp:positionV>
                  <wp:extent cx="5768975" cy="7725410"/>
                  <wp:effectExtent l="0" t="0" r="3175" b="8890"/>
                  <wp:wrapSquare wrapText="bothSides"/>
                  <wp:docPr id="219" name="Picture 2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7">
                            <a:extLst>
                              <a:ext uri="{28A0092B-C50C-407E-A947-70E740481C1C}">
                                <a14:useLocalDpi xmlns:a14="http://schemas.microsoft.com/office/drawing/2010/main" val="0"/>
                              </a:ext>
                            </a:extLst>
                          </a:blip>
                          <a:srcRect l="6328" t="21526" r="66992" b="9486"/>
                          <a:stretch/>
                        </pic:blipFill>
                        <pic:spPr bwMode="auto">
                          <a:xfrm>
                            <a:off x="0" y="0"/>
                            <a:ext cx="5768975" cy="7725410"/>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p>
          <w:p w14:paraId="693C0FCC" w14:textId="1E053131" w:rsidR="00F07F2A" w:rsidRDefault="00F07F2A" w:rsidP="00EE0B44">
            <w:pPr>
              <w:pStyle w:val="Heading1"/>
              <w:outlineLvl w:val="0"/>
              <w:rPr>
                <w:sz w:val="28"/>
                <w:szCs w:val="28"/>
              </w:rPr>
            </w:pPr>
            <w:r>
              <w:rPr>
                <w:noProof/>
              </w:rPr>
              <w:lastRenderedPageBreak/>
              <w:drawing>
                <wp:inline distT="0" distB="0" distL="0" distR="0" wp14:anchorId="483CE444" wp14:editId="5BE812B4">
                  <wp:extent cx="5927834" cy="8492000"/>
                  <wp:effectExtent l="0" t="0" r="0" b="4445"/>
                  <wp:docPr id="220" name="Picture 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7"/>
                          <a:srcRect l="36315" t="22993" r="37559" b="10442"/>
                          <a:stretch/>
                        </pic:blipFill>
                        <pic:spPr bwMode="auto">
                          <a:xfrm>
                            <a:off x="0" y="0"/>
                            <a:ext cx="5945875" cy="8517845"/>
                          </a:xfrm>
                          <a:prstGeom prst="rect">
                            <a:avLst/>
                          </a:prstGeom>
                          <a:ln>
                            <a:noFill/>
                          </a:ln>
                          <a:extLst>
                            <a:ext uri="{53640926-AAD7-44D8-BBD7-CCE9431645EC}">
                              <a14:shadowObscured xmlns:a14="http://schemas.microsoft.com/office/drawing/2010/main"/>
                            </a:ext>
                          </a:extLst>
                        </pic:spPr>
                      </pic:pic>
                    </a:graphicData>
                  </a:graphic>
                </wp:inline>
              </w:drawing>
            </w:r>
          </w:p>
          <w:p w14:paraId="517E8E27" w14:textId="722EB10D" w:rsidR="00F07F2A" w:rsidRDefault="00F07F2A" w:rsidP="00EE0B44">
            <w:pPr>
              <w:pStyle w:val="Heading1"/>
              <w:outlineLvl w:val="0"/>
              <w:rPr>
                <w:sz w:val="28"/>
                <w:szCs w:val="28"/>
              </w:rPr>
            </w:pPr>
            <w:r>
              <w:rPr>
                <w:noProof/>
              </w:rPr>
              <w:lastRenderedPageBreak/>
              <w:drawing>
                <wp:inline distT="0" distB="0" distL="0" distR="0" wp14:anchorId="044B25EE" wp14:editId="0299E9D1">
                  <wp:extent cx="5849006" cy="8558022"/>
                  <wp:effectExtent l="0" t="0" r="0" b="0"/>
                  <wp:docPr id="221" name="Picture 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7"/>
                          <a:srcRect l="65741" t="22015" r="8122" b="9971"/>
                          <a:stretch/>
                        </pic:blipFill>
                        <pic:spPr bwMode="auto">
                          <a:xfrm>
                            <a:off x="0" y="0"/>
                            <a:ext cx="5864659" cy="8580925"/>
                          </a:xfrm>
                          <a:prstGeom prst="rect">
                            <a:avLst/>
                          </a:prstGeom>
                          <a:ln>
                            <a:noFill/>
                          </a:ln>
                          <a:extLst>
                            <a:ext uri="{53640926-AAD7-44D8-BBD7-CCE9431645EC}">
                              <a14:shadowObscured xmlns:a14="http://schemas.microsoft.com/office/drawing/2010/main"/>
                            </a:ext>
                          </a:extLst>
                        </pic:spPr>
                      </pic:pic>
                    </a:graphicData>
                  </a:graphic>
                </wp:inline>
              </w:drawing>
            </w:r>
          </w:p>
          <w:p w14:paraId="2A5DE814" w14:textId="404A5A03" w:rsidR="00EE0B44" w:rsidRPr="0035547C" w:rsidRDefault="003E53C0" w:rsidP="00EE0B44">
            <w:pPr>
              <w:pStyle w:val="Heading1"/>
              <w:outlineLvl w:val="0"/>
              <w:rPr>
                <w:b/>
                <w:bCs/>
                <w:color w:val="auto"/>
                <w:sz w:val="28"/>
                <w:szCs w:val="28"/>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EE0B44" w:rsidRPr="0035547C">
              <w:rPr>
                <w:b/>
                <w:bCs/>
                <w:color w:val="auto"/>
                <w:sz w:val="28"/>
                <w:szCs w:val="28"/>
              </w:rPr>
              <w:t>4</w:t>
            </w:r>
            <w:r>
              <w:rPr>
                <w:b/>
                <w:bCs/>
                <w:color w:val="auto"/>
                <w:sz w:val="28"/>
                <w:szCs w:val="28"/>
              </w:rPr>
              <w:t xml:space="preserve"> -</w:t>
            </w:r>
            <w:r w:rsidR="00EE0B44" w:rsidRPr="0035547C">
              <w:rPr>
                <w:b/>
                <w:bCs/>
                <w:color w:val="auto"/>
                <w:sz w:val="28"/>
                <w:szCs w:val="28"/>
              </w:rPr>
              <w:t xml:space="preserve"> Neath Port Talbot Panthers Questionnaire Template</w:t>
            </w:r>
          </w:p>
          <w:p w14:paraId="1A2DB9DD" w14:textId="48F0BAFC" w:rsidR="00C525B3" w:rsidRDefault="00C525B3" w:rsidP="00C525B3">
            <w:pPr>
              <w:rPr>
                <w:lang w:val="en-US" w:eastAsia="en-US"/>
              </w:rPr>
            </w:pPr>
          </w:p>
          <w:p w14:paraId="33922277" w14:textId="56422B7D" w:rsidR="00802F24" w:rsidRPr="00802F24" w:rsidRDefault="00802F24" w:rsidP="00802F24">
            <w:pPr>
              <w:ind w:left="720"/>
              <w:rPr>
                <w:lang w:val="en-US" w:eastAsia="en-US"/>
              </w:rPr>
            </w:pPr>
            <w:r>
              <w:rPr>
                <w:noProof/>
              </w:rPr>
              <w:drawing>
                <wp:anchor distT="0" distB="0" distL="114300" distR="114300" simplePos="0" relativeHeight="251671040" behindDoc="1" locked="0" layoutInCell="1" allowOverlap="1" wp14:anchorId="58C8CEE7" wp14:editId="1EEC7848">
                  <wp:simplePos x="0" y="0"/>
                  <wp:positionH relativeFrom="column">
                    <wp:posOffset>3810</wp:posOffset>
                  </wp:positionH>
                  <wp:positionV relativeFrom="paragraph">
                    <wp:posOffset>59690</wp:posOffset>
                  </wp:positionV>
                  <wp:extent cx="5422265" cy="7010400"/>
                  <wp:effectExtent l="0" t="0" r="6985" b="0"/>
                  <wp:wrapSquare wrapText="bothSides"/>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8">
                            <a:extLst>
                              <a:ext uri="{28A0092B-C50C-407E-A947-70E740481C1C}">
                                <a14:useLocalDpi xmlns:a14="http://schemas.microsoft.com/office/drawing/2010/main" val="0"/>
                              </a:ext>
                            </a:extLst>
                          </a:blip>
                          <a:srcRect l="14856" t="7828" r="51863" b="11992"/>
                          <a:stretch/>
                        </pic:blipFill>
                        <pic:spPr bwMode="auto">
                          <a:xfrm>
                            <a:off x="0" y="0"/>
                            <a:ext cx="5422265" cy="70104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036FE08" w14:textId="18BC5D9D" w:rsidR="00802F24" w:rsidRPr="00802F24" w:rsidRDefault="00802F24" w:rsidP="00802F24">
            <w:pPr>
              <w:rPr>
                <w:lang w:val="en-US" w:eastAsia="en-US"/>
              </w:rPr>
            </w:pPr>
          </w:p>
          <w:p w14:paraId="0D60084F" w14:textId="382B81FC" w:rsidR="00802F24" w:rsidRPr="00802F24" w:rsidRDefault="00802F24" w:rsidP="00802F24">
            <w:pPr>
              <w:rPr>
                <w:lang w:val="en-US" w:eastAsia="en-US"/>
              </w:rPr>
            </w:pPr>
          </w:p>
          <w:p w14:paraId="78267EBB" w14:textId="77D8B222" w:rsidR="00802F24" w:rsidRPr="00802F24" w:rsidRDefault="00802F24" w:rsidP="00802F24">
            <w:pPr>
              <w:rPr>
                <w:lang w:val="en-US" w:eastAsia="en-US"/>
              </w:rPr>
            </w:pPr>
          </w:p>
          <w:p w14:paraId="4F36B943" w14:textId="016E2360" w:rsidR="00802F24" w:rsidRPr="00802F24" w:rsidRDefault="00802F24" w:rsidP="00802F24">
            <w:pPr>
              <w:rPr>
                <w:lang w:val="en-US" w:eastAsia="en-US"/>
              </w:rPr>
            </w:pPr>
          </w:p>
          <w:p w14:paraId="794FB9CB" w14:textId="02978920" w:rsidR="00802F24" w:rsidRPr="00802F24" w:rsidRDefault="00802F24" w:rsidP="00802F24">
            <w:pPr>
              <w:rPr>
                <w:lang w:val="en-US" w:eastAsia="en-US"/>
              </w:rPr>
            </w:pPr>
          </w:p>
          <w:p w14:paraId="0A7450B1" w14:textId="2B485565" w:rsidR="00802F24" w:rsidRPr="00802F24" w:rsidRDefault="00802F24" w:rsidP="00802F24">
            <w:pPr>
              <w:rPr>
                <w:lang w:val="en-US" w:eastAsia="en-US"/>
              </w:rPr>
            </w:pPr>
          </w:p>
          <w:p w14:paraId="1100CBEB" w14:textId="669B9E7E" w:rsidR="00802F24" w:rsidRPr="00802F24" w:rsidRDefault="00802F24" w:rsidP="00802F24">
            <w:pPr>
              <w:rPr>
                <w:lang w:val="en-US" w:eastAsia="en-US"/>
              </w:rPr>
            </w:pPr>
          </w:p>
          <w:p w14:paraId="7B1C3F18" w14:textId="05AD72DC" w:rsidR="00802F24" w:rsidRPr="00802F24" w:rsidRDefault="00802F24" w:rsidP="00802F24">
            <w:pPr>
              <w:rPr>
                <w:lang w:val="en-US" w:eastAsia="en-US"/>
              </w:rPr>
            </w:pPr>
          </w:p>
          <w:p w14:paraId="6A1C0E34" w14:textId="5159C824" w:rsidR="00802F24" w:rsidRPr="00802F24" w:rsidRDefault="00802F24" w:rsidP="00802F24">
            <w:pPr>
              <w:rPr>
                <w:lang w:val="en-US" w:eastAsia="en-US"/>
              </w:rPr>
            </w:pPr>
          </w:p>
          <w:p w14:paraId="7C5FF274" w14:textId="07E54321" w:rsidR="00802F24" w:rsidRPr="00802F24" w:rsidRDefault="00802F24" w:rsidP="00802F24">
            <w:pPr>
              <w:rPr>
                <w:lang w:val="en-US" w:eastAsia="en-US"/>
              </w:rPr>
            </w:pPr>
          </w:p>
          <w:p w14:paraId="014D0D8D" w14:textId="040D956C" w:rsidR="00802F24" w:rsidRPr="00802F24" w:rsidRDefault="00802F24" w:rsidP="00802F24">
            <w:pPr>
              <w:rPr>
                <w:lang w:val="en-US" w:eastAsia="en-US"/>
              </w:rPr>
            </w:pPr>
          </w:p>
          <w:p w14:paraId="1829F062" w14:textId="1BF79BA8" w:rsidR="00802F24" w:rsidRPr="00802F24" w:rsidRDefault="00802F24" w:rsidP="00802F24">
            <w:pPr>
              <w:rPr>
                <w:lang w:val="en-US" w:eastAsia="en-US"/>
              </w:rPr>
            </w:pPr>
          </w:p>
          <w:p w14:paraId="051B2B25" w14:textId="7E52EF72" w:rsidR="00802F24" w:rsidRPr="00802F24" w:rsidRDefault="00802F24" w:rsidP="00802F24">
            <w:pPr>
              <w:rPr>
                <w:lang w:val="en-US" w:eastAsia="en-US"/>
              </w:rPr>
            </w:pPr>
          </w:p>
          <w:p w14:paraId="4EB8F3C8" w14:textId="286D13CD" w:rsidR="00802F24" w:rsidRPr="00802F24" w:rsidRDefault="00802F24" w:rsidP="00802F24">
            <w:pPr>
              <w:rPr>
                <w:lang w:val="en-US" w:eastAsia="en-US"/>
              </w:rPr>
            </w:pPr>
          </w:p>
          <w:p w14:paraId="7B9D78A2" w14:textId="6329E4E5" w:rsidR="00802F24" w:rsidRPr="00802F24" w:rsidRDefault="00802F24" w:rsidP="00802F24">
            <w:pPr>
              <w:rPr>
                <w:lang w:val="en-US" w:eastAsia="en-US"/>
              </w:rPr>
            </w:pPr>
          </w:p>
          <w:p w14:paraId="593F23BE" w14:textId="664B2835" w:rsidR="00802F24" w:rsidRPr="00802F24" w:rsidRDefault="00802F24" w:rsidP="00802F24">
            <w:pPr>
              <w:rPr>
                <w:lang w:val="en-US" w:eastAsia="en-US"/>
              </w:rPr>
            </w:pPr>
          </w:p>
          <w:p w14:paraId="6C526094" w14:textId="2F4FFA1D" w:rsidR="00802F24" w:rsidRPr="00802F24" w:rsidRDefault="00802F24" w:rsidP="00802F24">
            <w:pPr>
              <w:rPr>
                <w:lang w:val="en-US" w:eastAsia="en-US"/>
              </w:rPr>
            </w:pPr>
          </w:p>
          <w:p w14:paraId="2A3AF730" w14:textId="3329BF4F" w:rsidR="00802F24" w:rsidRPr="00802F24" w:rsidRDefault="00802F24" w:rsidP="00802F24">
            <w:pPr>
              <w:rPr>
                <w:lang w:val="en-US" w:eastAsia="en-US"/>
              </w:rPr>
            </w:pPr>
          </w:p>
          <w:p w14:paraId="639D0F7E" w14:textId="1B682DCA" w:rsidR="00802F24" w:rsidRPr="00802F24" w:rsidRDefault="00802F24" w:rsidP="00802F24">
            <w:pPr>
              <w:rPr>
                <w:lang w:val="en-US" w:eastAsia="en-US"/>
              </w:rPr>
            </w:pPr>
          </w:p>
          <w:p w14:paraId="06B17022" w14:textId="60278258" w:rsidR="00802F24" w:rsidRPr="00802F24" w:rsidRDefault="00802F24" w:rsidP="00802F24">
            <w:pPr>
              <w:rPr>
                <w:lang w:val="en-US" w:eastAsia="en-US"/>
              </w:rPr>
            </w:pPr>
          </w:p>
          <w:p w14:paraId="66C05A6F" w14:textId="7C5A46D0" w:rsidR="00802F24" w:rsidRPr="00802F24" w:rsidRDefault="00802F24" w:rsidP="00802F24">
            <w:pPr>
              <w:rPr>
                <w:lang w:val="en-US" w:eastAsia="en-US"/>
              </w:rPr>
            </w:pPr>
          </w:p>
          <w:p w14:paraId="2E5B8862" w14:textId="088BE3F5" w:rsidR="00802F24" w:rsidRPr="00802F24" w:rsidRDefault="00802F24" w:rsidP="00802F24">
            <w:pPr>
              <w:rPr>
                <w:lang w:val="en-US" w:eastAsia="en-US"/>
              </w:rPr>
            </w:pPr>
          </w:p>
          <w:p w14:paraId="79B4E500" w14:textId="2BC21747" w:rsidR="00802F24" w:rsidRPr="00802F24" w:rsidRDefault="00802F24" w:rsidP="00802F24">
            <w:pPr>
              <w:rPr>
                <w:lang w:val="en-US" w:eastAsia="en-US"/>
              </w:rPr>
            </w:pPr>
          </w:p>
          <w:p w14:paraId="5003D662" w14:textId="3E445467" w:rsidR="00802F24" w:rsidRPr="00802F24" w:rsidRDefault="00802F24" w:rsidP="00802F24">
            <w:pPr>
              <w:rPr>
                <w:lang w:val="en-US" w:eastAsia="en-US"/>
              </w:rPr>
            </w:pPr>
          </w:p>
          <w:p w14:paraId="5E66D559" w14:textId="2A13A0AF" w:rsidR="00802F24" w:rsidRPr="00802F24" w:rsidRDefault="00802F24" w:rsidP="00802F24">
            <w:pPr>
              <w:rPr>
                <w:lang w:val="en-US" w:eastAsia="en-US"/>
              </w:rPr>
            </w:pPr>
          </w:p>
          <w:p w14:paraId="4E081BE3" w14:textId="2822A3CA" w:rsidR="00802F24" w:rsidRPr="00802F24" w:rsidRDefault="00802F24" w:rsidP="00802F24">
            <w:pPr>
              <w:rPr>
                <w:lang w:val="en-US" w:eastAsia="en-US"/>
              </w:rPr>
            </w:pPr>
          </w:p>
          <w:p w14:paraId="53F24B6E" w14:textId="1144AD01" w:rsidR="00802F24" w:rsidRPr="00802F24" w:rsidRDefault="00802F24" w:rsidP="00802F24">
            <w:pPr>
              <w:rPr>
                <w:lang w:val="en-US" w:eastAsia="en-US"/>
              </w:rPr>
            </w:pPr>
          </w:p>
          <w:p w14:paraId="12ADC460" w14:textId="2F535584" w:rsidR="00802F24" w:rsidRPr="00802F24" w:rsidRDefault="00802F24" w:rsidP="00802F24">
            <w:pPr>
              <w:rPr>
                <w:lang w:val="en-US" w:eastAsia="en-US"/>
              </w:rPr>
            </w:pPr>
          </w:p>
          <w:p w14:paraId="2B047D19" w14:textId="6640013F" w:rsidR="00802F24" w:rsidRDefault="00802F24" w:rsidP="00802F24">
            <w:pPr>
              <w:rPr>
                <w:lang w:val="en-US" w:eastAsia="en-US"/>
              </w:rPr>
            </w:pPr>
          </w:p>
          <w:p w14:paraId="407CAD92" w14:textId="0A1B9229" w:rsidR="00802F24" w:rsidRDefault="00802F24" w:rsidP="00802F24">
            <w:pPr>
              <w:rPr>
                <w:lang w:val="en-US" w:eastAsia="en-US"/>
              </w:rPr>
            </w:pPr>
          </w:p>
          <w:p w14:paraId="5EC2D362" w14:textId="7334420C" w:rsidR="00802F24" w:rsidRDefault="00802F24" w:rsidP="00802F24">
            <w:pPr>
              <w:rPr>
                <w:lang w:val="en-US" w:eastAsia="en-US"/>
              </w:rPr>
            </w:pPr>
          </w:p>
          <w:p w14:paraId="36D6B255" w14:textId="658436FA" w:rsidR="00802F24" w:rsidRDefault="00802F24" w:rsidP="00802F24">
            <w:pPr>
              <w:rPr>
                <w:lang w:val="en-US" w:eastAsia="en-US"/>
              </w:rPr>
            </w:pPr>
          </w:p>
          <w:p w14:paraId="1C3DF555" w14:textId="0FF96F8F" w:rsidR="00802F24" w:rsidRDefault="00802F24" w:rsidP="00802F24">
            <w:pPr>
              <w:rPr>
                <w:lang w:val="en-US" w:eastAsia="en-US"/>
              </w:rPr>
            </w:pPr>
          </w:p>
          <w:p w14:paraId="6F3984D5" w14:textId="0CA9CEF3" w:rsidR="00802F24" w:rsidRDefault="00802F24" w:rsidP="00802F24">
            <w:pPr>
              <w:rPr>
                <w:lang w:val="en-US" w:eastAsia="en-US"/>
              </w:rPr>
            </w:pPr>
          </w:p>
          <w:p w14:paraId="69750595" w14:textId="49642601" w:rsidR="00802F24" w:rsidRDefault="00802F24" w:rsidP="00802F24">
            <w:pPr>
              <w:rPr>
                <w:lang w:val="en-US" w:eastAsia="en-US"/>
              </w:rPr>
            </w:pPr>
          </w:p>
          <w:p w14:paraId="2212DE64" w14:textId="48EA56A1" w:rsidR="00802F24" w:rsidRDefault="00802F24" w:rsidP="00802F24">
            <w:pPr>
              <w:rPr>
                <w:lang w:val="en-US" w:eastAsia="en-US"/>
              </w:rPr>
            </w:pPr>
          </w:p>
          <w:p w14:paraId="610A3015" w14:textId="5EE38E69" w:rsidR="00802F24" w:rsidRDefault="00802F24" w:rsidP="00802F24">
            <w:pPr>
              <w:rPr>
                <w:lang w:val="en-US" w:eastAsia="en-US"/>
              </w:rPr>
            </w:pPr>
          </w:p>
          <w:p w14:paraId="5ADB4ADA" w14:textId="29D37EF0" w:rsidR="00802F24" w:rsidRDefault="00802F24" w:rsidP="00802F24">
            <w:pPr>
              <w:rPr>
                <w:lang w:val="en-US" w:eastAsia="en-US"/>
              </w:rPr>
            </w:pPr>
          </w:p>
          <w:p w14:paraId="31B98CB0" w14:textId="36570B10" w:rsidR="00802F24" w:rsidRDefault="00802F24" w:rsidP="00802F24">
            <w:pPr>
              <w:rPr>
                <w:lang w:val="en-US" w:eastAsia="en-US"/>
              </w:rPr>
            </w:pPr>
          </w:p>
          <w:p w14:paraId="44503775" w14:textId="546C6AC1" w:rsidR="00802F24" w:rsidRDefault="00802F24" w:rsidP="00802F24">
            <w:pPr>
              <w:rPr>
                <w:lang w:val="en-US" w:eastAsia="en-US"/>
              </w:rPr>
            </w:pPr>
          </w:p>
          <w:p w14:paraId="5E48537D" w14:textId="17B7D966" w:rsidR="00802F24" w:rsidRDefault="00802F24" w:rsidP="00802F24">
            <w:pPr>
              <w:rPr>
                <w:lang w:val="en-US" w:eastAsia="en-US"/>
              </w:rPr>
            </w:pPr>
          </w:p>
          <w:p w14:paraId="031BE29E" w14:textId="5FD18297" w:rsidR="00802F24" w:rsidRDefault="00802F24" w:rsidP="00802F24">
            <w:pPr>
              <w:rPr>
                <w:lang w:val="en-US" w:eastAsia="en-US"/>
              </w:rPr>
            </w:pPr>
          </w:p>
          <w:p w14:paraId="7B0A5F27" w14:textId="77777777" w:rsidR="00802F24" w:rsidRPr="00802F24" w:rsidRDefault="00802F24" w:rsidP="00802F24">
            <w:pPr>
              <w:rPr>
                <w:lang w:val="en-US" w:eastAsia="en-US"/>
              </w:rPr>
            </w:pPr>
          </w:p>
          <w:p w14:paraId="0D05129A" w14:textId="7159A6AA" w:rsidR="000D51AE" w:rsidRDefault="000D51AE" w:rsidP="00B34B54">
            <w:pPr>
              <w:pStyle w:val="Heading1"/>
              <w:outlineLvl w:val="0"/>
              <w:rPr>
                <w:sz w:val="28"/>
                <w:szCs w:val="28"/>
              </w:rPr>
            </w:pPr>
            <w:r>
              <w:rPr>
                <w:noProof/>
              </w:rPr>
              <w:lastRenderedPageBreak/>
              <w:drawing>
                <wp:anchor distT="0" distB="0" distL="114300" distR="114300" simplePos="0" relativeHeight="251670016" behindDoc="0" locked="0" layoutInCell="1" allowOverlap="1" wp14:anchorId="56320B00" wp14:editId="3E7B8254">
                  <wp:simplePos x="0" y="0"/>
                  <wp:positionH relativeFrom="column">
                    <wp:posOffset>7073</wp:posOffset>
                  </wp:positionH>
                  <wp:positionV relativeFrom="paragraph">
                    <wp:posOffset>151305</wp:posOffset>
                  </wp:positionV>
                  <wp:extent cx="5912069" cy="8224046"/>
                  <wp:effectExtent l="0" t="0" r="0" b="5715"/>
                  <wp:wrapSquare wrapText="bothSides"/>
                  <wp:docPr id="192" name="Picture 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8">
                            <a:extLst>
                              <a:ext uri="{28A0092B-C50C-407E-A947-70E740481C1C}">
                                <a14:useLocalDpi xmlns:a14="http://schemas.microsoft.com/office/drawing/2010/main" val="0"/>
                              </a:ext>
                            </a:extLst>
                          </a:blip>
                          <a:srcRect l="50071" t="7827" r="16105" b="8488"/>
                          <a:stretch/>
                        </pic:blipFill>
                        <pic:spPr bwMode="auto">
                          <a:xfrm>
                            <a:off x="0" y="0"/>
                            <a:ext cx="5912069" cy="8224046"/>
                          </a:xfrm>
                          <a:prstGeom prst="rect">
                            <a:avLst/>
                          </a:prstGeom>
                          <a:ln>
                            <a:noFill/>
                          </a:ln>
                          <a:extLst>
                            <a:ext uri="{53640926-AAD7-44D8-BBD7-CCE9431645EC}">
                              <a14:shadowObscured xmlns:a14="http://schemas.microsoft.com/office/drawing/2010/main"/>
                            </a:ext>
                          </a:extLst>
                        </pic:spPr>
                      </pic:pic>
                    </a:graphicData>
                  </a:graphic>
                </wp:anchor>
              </w:drawing>
            </w:r>
          </w:p>
          <w:p w14:paraId="77528690" w14:textId="02FB784E" w:rsidR="000D51AE" w:rsidRDefault="002F7A0D" w:rsidP="00B34B54">
            <w:pPr>
              <w:pStyle w:val="Heading1"/>
              <w:outlineLvl w:val="0"/>
              <w:rPr>
                <w:sz w:val="28"/>
                <w:szCs w:val="28"/>
              </w:rPr>
            </w:pPr>
            <w:r>
              <w:rPr>
                <w:noProof/>
              </w:rPr>
              <w:lastRenderedPageBreak/>
              <mc:AlternateContent>
                <mc:Choice Requires="wps">
                  <w:drawing>
                    <wp:anchor distT="0" distB="0" distL="114300" distR="114300" simplePos="0" relativeHeight="251698688" behindDoc="0" locked="0" layoutInCell="1" allowOverlap="1" wp14:anchorId="04430688" wp14:editId="67B98FFB">
                      <wp:simplePos x="0" y="0"/>
                      <wp:positionH relativeFrom="column">
                        <wp:posOffset>156845</wp:posOffset>
                      </wp:positionH>
                      <wp:positionV relativeFrom="paragraph">
                        <wp:posOffset>3384550</wp:posOffset>
                      </wp:positionV>
                      <wp:extent cx="5676900" cy="0"/>
                      <wp:effectExtent l="0" t="0" r="0" b="0"/>
                      <wp:wrapNone/>
                      <wp:docPr id="283" name="Straight Connector 283"/>
                      <wp:cNvGraphicFramePr/>
                      <a:graphic xmlns:a="http://schemas.openxmlformats.org/drawingml/2006/main">
                        <a:graphicData uri="http://schemas.microsoft.com/office/word/2010/wordprocessingShape">
                          <wps:wsp>
                            <wps:cNvCnPr/>
                            <wps:spPr>
                              <a:xfrm>
                                <a:off x="0" y="0"/>
                                <a:ext cx="56769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06B8DE93" id="Straight Connector 283" o:spid="_x0000_s1026" style="position:absolute;z-index:251698688;visibility:visible;mso-wrap-style:square;mso-wrap-distance-left:9pt;mso-wrap-distance-top:0;mso-wrap-distance-right:9pt;mso-wrap-distance-bottom:0;mso-position-horizontal:absolute;mso-position-horizontal-relative:text;mso-position-vertical:absolute;mso-position-vertical-relative:text" from="12.35pt,266.5pt" to="459.35pt,26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jARvuwEAAMcDAAAOAAAAZHJzL2Uyb0RvYy54bWysU02PEzEMvSPxH6Lc6UyLKMuo0z10BRcE&#10;Fbv8gGzG6URK4sgJ/fj3OGk7iwAJsdqLJ479bL8Xz+r26J3YAyWLoZfzWSsFBI2DDbtefn/4+OZG&#10;ipRVGJTDAL08QZK369evVofYwQJHdAOQ4CIhdYfYyzHn2DVN0iN4lWYYIXDQIHmV2aVdM5A6cHXv&#10;mkXbLpsD0hAJNaTEt3fnoFzX+saAzl+NSZCF6yXPlqulah+LbdYr1e1IxdHqyxjqGVN4ZQM3nUrd&#10;qazED7J/lPJWEyY0eabRN2iM1VA5MJt5+xub+1FFqFxYnBQnmdLLldVf9lsSdujl4uatFEF5fqT7&#10;TMruxiw2GAJLiCRKlLU6xNQxZBO2dPFS3FIhfjTky5cpiWPV9zTpC8csNF++W75ffmj5GfQ11jwB&#10;I6X8CdCLcuils6FQV53af06Zm3HqNYWdMsi5dT3lk4OS7MI3MEyHm80rui4SbByJveIVUFpDyPNC&#10;hevV7AIz1rkJ2P4beMkvUKhL9j/gCVE7Y8gT2NuA9Lfu+Xgd2ZzzrwqceRcJHnE41Uep0vC2VIaX&#10;zS7r+Ktf4U//3/onAAAA//8DAFBLAwQUAAYACAAAACEAivCniN8AAAAKAQAADwAAAGRycy9kb3du&#10;cmV2LnhtbEyP20rDQBCG7wXfYRnBG7GbHqIxZlNUKL2oIjY+wDY7JsHsbMhu0tSndwRBL+efj/+Q&#10;rSfbihF73zhSMJ9FIJBKZxqqFLwXm+sEhA+ajG4doYITeljn52eZTo070huO+1AJNiGfagV1CF0q&#10;pS9rtNrPXIfEvw/XWx347Ctpen1kc9vKRRTdSKsb4oRad/hUY/m5H6yC7eYRd/FpqFYm3hZXY/H8&#10;8vWaKHV5MT3cgwg4hT8Yfupzdci508ENZLxoFSxWt0wqiJdL3sTA3Txh5fCryDyT/yfk3wAAAP//&#10;AwBQSwECLQAUAAYACAAAACEAtoM4kv4AAADhAQAAEwAAAAAAAAAAAAAAAAAAAAAAW0NvbnRlbnRf&#10;VHlwZXNdLnhtbFBLAQItABQABgAIAAAAIQA4/SH/1gAAAJQBAAALAAAAAAAAAAAAAAAAAC8BAABf&#10;cmVscy8ucmVsc1BLAQItABQABgAIAAAAIQDCjARvuwEAAMcDAAAOAAAAAAAAAAAAAAAAAC4CAABk&#10;cnMvZTJvRG9jLnhtbFBLAQItABQABgAIAAAAIQCK8KeI3wAAAAoBAAAPAAAAAAAAAAAAAAAAABUE&#10;AABkcnMvZG93bnJldi54bWxQSwUGAAAAAAQABADzAAAAIQUAAAAA&#10;" strokecolor="#4579b8 [3044]"/>
                  </w:pict>
                </mc:Fallback>
              </mc:AlternateContent>
            </w:r>
            <w:r w:rsidR="000D51AE">
              <w:rPr>
                <w:noProof/>
              </w:rPr>
              <w:drawing>
                <wp:inline distT="0" distB="0" distL="0" distR="0" wp14:anchorId="217143C2" wp14:editId="240D998C">
                  <wp:extent cx="5911773" cy="3238500"/>
                  <wp:effectExtent l="0" t="0" r="0" b="0"/>
                  <wp:docPr id="193" name="Picture 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9"/>
                          <a:srcRect l="32466" t="37180" r="33984" b="29550"/>
                          <a:stretch/>
                        </pic:blipFill>
                        <pic:spPr bwMode="auto">
                          <a:xfrm>
                            <a:off x="0" y="0"/>
                            <a:ext cx="5945268" cy="3256849"/>
                          </a:xfrm>
                          <a:prstGeom prst="rect">
                            <a:avLst/>
                          </a:prstGeom>
                          <a:ln>
                            <a:noFill/>
                          </a:ln>
                          <a:extLst>
                            <a:ext uri="{53640926-AAD7-44D8-BBD7-CCE9431645EC}">
                              <a14:shadowObscured xmlns:a14="http://schemas.microsoft.com/office/drawing/2010/main"/>
                            </a:ext>
                          </a:extLst>
                        </pic:spPr>
                      </pic:pic>
                    </a:graphicData>
                  </a:graphic>
                </wp:inline>
              </w:drawing>
            </w:r>
          </w:p>
          <w:p w14:paraId="4BD55D20" w14:textId="77777777" w:rsidR="00EE0B44" w:rsidRDefault="00EE0B44" w:rsidP="00B34B54">
            <w:pPr>
              <w:pStyle w:val="Heading1"/>
              <w:outlineLvl w:val="0"/>
              <w:rPr>
                <w:sz w:val="28"/>
                <w:szCs w:val="28"/>
              </w:rPr>
            </w:pPr>
          </w:p>
          <w:p w14:paraId="0317B2B1" w14:textId="77777777" w:rsidR="00EE0B44" w:rsidRDefault="00EE0B44" w:rsidP="00B34B54">
            <w:pPr>
              <w:pStyle w:val="Heading1"/>
              <w:outlineLvl w:val="0"/>
              <w:rPr>
                <w:sz w:val="28"/>
                <w:szCs w:val="28"/>
              </w:rPr>
            </w:pPr>
          </w:p>
          <w:p w14:paraId="46703451" w14:textId="77777777" w:rsidR="00B21720" w:rsidRDefault="00B21720" w:rsidP="00B34B54">
            <w:pPr>
              <w:pStyle w:val="Heading1"/>
              <w:outlineLvl w:val="0"/>
              <w:rPr>
                <w:b/>
                <w:bCs/>
                <w:color w:val="auto"/>
                <w:sz w:val="28"/>
                <w:szCs w:val="28"/>
              </w:rPr>
            </w:pPr>
          </w:p>
          <w:p w14:paraId="185B4935" w14:textId="77777777" w:rsidR="00B21720" w:rsidRDefault="00B21720" w:rsidP="00B34B54">
            <w:pPr>
              <w:pStyle w:val="Heading1"/>
              <w:outlineLvl w:val="0"/>
              <w:rPr>
                <w:b/>
                <w:bCs/>
                <w:color w:val="auto"/>
                <w:sz w:val="28"/>
                <w:szCs w:val="28"/>
              </w:rPr>
            </w:pPr>
          </w:p>
          <w:p w14:paraId="7E71F284" w14:textId="77777777" w:rsidR="00B21720" w:rsidRDefault="00B21720" w:rsidP="00B34B54">
            <w:pPr>
              <w:pStyle w:val="Heading1"/>
              <w:outlineLvl w:val="0"/>
              <w:rPr>
                <w:b/>
                <w:bCs/>
                <w:color w:val="auto"/>
                <w:sz w:val="28"/>
                <w:szCs w:val="28"/>
              </w:rPr>
            </w:pPr>
          </w:p>
          <w:p w14:paraId="468D9FAF" w14:textId="77777777" w:rsidR="00B21720" w:rsidRDefault="00B21720" w:rsidP="00B34B54">
            <w:pPr>
              <w:pStyle w:val="Heading1"/>
              <w:outlineLvl w:val="0"/>
              <w:rPr>
                <w:b/>
                <w:bCs/>
                <w:color w:val="auto"/>
                <w:sz w:val="28"/>
                <w:szCs w:val="28"/>
              </w:rPr>
            </w:pPr>
          </w:p>
          <w:p w14:paraId="57934AC0" w14:textId="77777777" w:rsidR="00B21720" w:rsidRDefault="00B21720" w:rsidP="00B34B54">
            <w:pPr>
              <w:pStyle w:val="Heading1"/>
              <w:outlineLvl w:val="0"/>
              <w:rPr>
                <w:b/>
                <w:bCs/>
                <w:color w:val="auto"/>
                <w:sz w:val="28"/>
                <w:szCs w:val="28"/>
              </w:rPr>
            </w:pPr>
          </w:p>
          <w:p w14:paraId="5F6DB525" w14:textId="77777777" w:rsidR="00B21720" w:rsidRDefault="00B21720" w:rsidP="00B34B54">
            <w:pPr>
              <w:pStyle w:val="Heading1"/>
              <w:outlineLvl w:val="0"/>
              <w:rPr>
                <w:b/>
                <w:bCs/>
                <w:color w:val="auto"/>
                <w:sz w:val="28"/>
                <w:szCs w:val="28"/>
              </w:rPr>
            </w:pPr>
          </w:p>
          <w:p w14:paraId="22F5A4EA" w14:textId="77777777" w:rsidR="00B21720" w:rsidRDefault="00B21720" w:rsidP="00B34B54">
            <w:pPr>
              <w:pStyle w:val="Heading1"/>
              <w:outlineLvl w:val="0"/>
              <w:rPr>
                <w:b/>
                <w:bCs/>
                <w:color w:val="auto"/>
                <w:sz w:val="28"/>
                <w:szCs w:val="28"/>
              </w:rPr>
            </w:pPr>
          </w:p>
          <w:p w14:paraId="40B922B6" w14:textId="77777777" w:rsidR="00B21720" w:rsidRDefault="00B21720" w:rsidP="00B34B54">
            <w:pPr>
              <w:pStyle w:val="Heading1"/>
              <w:outlineLvl w:val="0"/>
              <w:rPr>
                <w:b/>
                <w:bCs/>
                <w:color w:val="auto"/>
                <w:sz w:val="28"/>
                <w:szCs w:val="28"/>
              </w:rPr>
            </w:pPr>
          </w:p>
          <w:p w14:paraId="4BA9341B" w14:textId="77777777" w:rsidR="00B21720" w:rsidRDefault="00B21720" w:rsidP="00B34B54">
            <w:pPr>
              <w:pStyle w:val="Heading1"/>
              <w:outlineLvl w:val="0"/>
              <w:rPr>
                <w:b/>
                <w:bCs/>
                <w:color w:val="auto"/>
                <w:sz w:val="28"/>
                <w:szCs w:val="28"/>
              </w:rPr>
            </w:pPr>
          </w:p>
          <w:p w14:paraId="11BE3465" w14:textId="77777777" w:rsidR="00B21720" w:rsidRDefault="00B21720" w:rsidP="00B34B54">
            <w:pPr>
              <w:pStyle w:val="Heading1"/>
              <w:outlineLvl w:val="0"/>
              <w:rPr>
                <w:b/>
                <w:bCs/>
                <w:color w:val="auto"/>
                <w:sz w:val="28"/>
                <w:szCs w:val="28"/>
              </w:rPr>
            </w:pPr>
          </w:p>
          <w:p w14:paraId="39E38569" w14:textId="77777777" w:rsidR="00802F24" w:rsidRDefault="00802F24" w:rsidP="00B34B54">
            <w:pPr>
              <w:pStyle w:val="Heading1"/>
              <w:outlineLvl w:val="0"/>
              <w:rPr>
                <w:b/>
                <w:bCs/>
                <w:color w:val="auto"/>
                <w:sz w:val="28"/>
                <w:szCs w:val="28"/>
              </w:rPr>
            </w:pPr>
          </w:p>
          <w:p w14:paraId="0D429306" w14:textId="7C31FC51" w:rsidR="00B34B54" w:rsidRPr="00AC3240" w:rsidRDefault="003E53C0" w:rsidP="00B34B54">
            <w:pPr>
              <w:pStyle w:val="Heading1"/>
              <w:outlineLvl w:val="0"/>
              <w:rPr>
                <w:b/>
                <w:bCs/>
                <w:color w:val="auto"/>
                <w:sz w:val="28"/>
                <w:szCs w:val="28"/>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EE0B44" w:rsidRPr="00AC3240">
              <w:rPr>
                <w:b/>
                <w:bCs/>
                <w:color w:val="auto"/>
                <w:sz w:val="28"/>
                <w:szCs w:val="28"/>
              </w:rPr>
              <w:t>5</w:t>
            </w:r>
            <w:r>
              <w:rPr>
                <w:b/>
                <w:bCs/>
                <w:color w:val="auto"/>
                <w:sz w:val="28"/>
                <w:szCs w:val="28"/>
              </w:rPr>
              <w:t xml:space="preserve"> -</w:t>
            </w:r>
            <w:r w:rsidR="00EE0B44" w:rsidRPr="00AC3240">
              <w:rPr>
                <w:b/>
                <w:bCs/>
                <w:color w:val="auto"/>
                <w:sz w:val="28"/>
                <w:szCs w:val="28"/>
              </w:rPr>
              <w:t xml:space="preserve"> </w:t>
            </w:r>
            <w:r w:rsidR="00B34B54" w:rsidRPr="00AC3240">
              <w:rPr>
                <w:b/>
                <w:bCs/>
                <w:color w:val="auto"/>
                <w:sz w:val="28"/>
                <w:szCs w:val="28"/>
              </w:rPr>
              <w:t>Transcript of Interview with Michelle Lewis (Disability Sports Officer)</w:t>
            </w:r>
          </w:p>
          <w:p w14:paraId="4E0F126A" w14:textId="77777777" w:rsidR="00B34B54" w:rsidRPr="00B34B54" w:rsidRDefault="00B34B54" w:rsidP="00B34B54">
            <w:pPr>
              <w:spacing w:line="360" w:lineRule="auto"/>
              <w:rPr>
                <w:rFonts w:ascii="Arial" w:hAnsi="Arial" w:cs="Arial"/>
                <w:sz w:val="22"/>
                <w:szCs w:val="22"/>
              </w:rPr>
            </w:pPr>
          </w:p>
          <w:p w14:paraId="3342400E" w14:textId="47873FAA" w:rsidR="00B34B54" w:rsidRDefault="00B34B54" w:rsidP="000F43B1">
            <w:pPr>
              <w:spacing w:line="360" w:lineRule="auto"/>
              <w:jc w:val="both"/>
              <w:rPr>
                <w:rFonts w:ascii="Arial" w:hAnsi="Arial" w:cs="Arial"/>
              </w:rPr>
            </w:pPr>
            <w:r w:rsidRPr="00771991">
              <w:rPr>
                <w:rFonts w:ascii="Arial" w:hAnsi="Arial" w:cs="Arial"/>
                <w:highlight w:val="yellow"/>
              </w:rPr>
              <w:t>Interviewee (ML); Alright Nath</w:t>
            </w:r>
          </w:p>
          <w:p w14:paraId="2AA24117" w14:textId="77777777" w:rsidR="00771991" w:rsidRPr="00771991" w:rsidRDefault="00771991" w:rsidP="000F43B1">
            <w:pPr>
              <w:spacing w:line="360" w:lineRule="auto"/>
              <w:jc w:val="both"/>
              <w:rPr>
                <w:rFonts w:ascii="Arial" w:hAnsi="Arial" w:cs="Arial"/>
              </w:rPr>
            </w:pPr>
          </w:p>
          <w:p w14:paraId="0FA020DF" w14:textId="2DA7CB26" w:rsidR="00B34B54" w:rsidRDefault="00B34B54" w:rsidP="000F43B1">
            <w:pPr>
              <w:spacing w:line="360" w:lineRule="auto"/>
              <w:jc w:val="both"/>
              <w:rPr>
                <w:rFonts w:ascii="Arial" w:hAnsi="Arial" w:cs="Arial"/>
              </w:rPr>
            </w:pPr>
            <w:r w:rsidRPr="00771991">
              <w:rPr>
                <w:rFonts w:ascii="Arial" w:hAnsi="Arial" w:cs="Arial"/>
              </w:rPr>
              <w:t>Interviewer (me); Good Morning, can you just confirm that this is Michelle Lewis please?</w:t>
            </w:r>
          </w:p>
          <w:p w14:paraId="192948B3" w14:textId="77777777" w:rsidR="00771991" w:rsidRPr="00771991" w:rsidRDefault="00771991" w:rsidP="000F43B1">
            <w:pPr>
              <w:spacing w:line="360" w:lineRule="auto"/>
              <w:jc w:val="both"/>
              <w:rPr>
                <w:rFonts w:ascii="Arial" w:hAnsi="Arial" w:cs="Arial"/>
              </w:rPr>
            </w:pPr>
          </w:p>
          <w:p w14:paraId="0D19BEF1" w14:textId="5FD6B0F9" w:rsidR="00B34B54" w:rsidRDefault="00B34B54" w:rsidP="000F43B1">
            <w:pPr>
              <w:spacing w:line="360" w:lineRule="auto"/>
              <w:jc w:val="both"/>
              <w:rPr>
                <w:rFonts w:ascii="Arial" w:hAnsi="Arial" w:cs="Arial"/>
              </w:rPr>
            </w:pPr>
            <w:r w:rsidRPr="00771991">
              <w:rPr>
                <w:rFonts w:ascii="Arial" w:hAnsi="Arial" w:cs="Arial"/>
                <w:highlight w:val="yellow"/>
              </w:rPr>
              <w:t>Interviewee (ML); Yeah</w:t>
            </w:r>
          </w:p>
          <w:p w14:paraId="4A503844" w14:textId="77777777" w:rsidR="00771991" w:rsidRPr="00771991" w:rsidRDefault="00771991" w:rsidP="000F43B1">
            <w:pPr>
              <w:spacing w:line="360" w:lineRule="auto"/>
              <w:jc w:val="both"/>
              <w:rPr>
                <w:rFonts w:ascii="Arial" w:hAnsi="Arial" w:cs="Arial"/>
              </w:rPr>
            </w:pPr>
          </w:p>
          <w:p w14:paraId="2FBED24F" w14:textId="028B738E" w:rsidR="00B34B54" w:rsidRDefault="00B34B54" w:rsidP="000F43B1">
            <w:pPr>
              <w:spacing w:line="360" w:lineRule="auto"/>
              <w:jc w:val="both"/>
              <w:rPr>
                <w:rFonts w:ascii="Arial" w:hAnsi="Arial" w:cs="Arial"/>
              </w:rPr>
            </w:pPr>
            <w:r w:rsidRPr="00771991">
              <w:rPr>
                <w:rFonts w:ascii="Arial" w:hAnsi="Arial" w:cs="Arial"/>
              </w:rPr>
              <w:t>Interviewer (me); Yeah, interview commencing 17</w:t>
            </w:r>
            <w:r w:rsidRPr="00771991">
              <w:rPr>
                <w:rFonts w:ascii="Arial" w:hAnsi="Arial" w:cs="Arial"/>
                <w:vertAlign w:val="superscript"/>
              </w:rPr>
              <w:t>th</w:t>
            </w:r>
            <w:r w:rsidRPr="00771991">
              <w:rPr>
                <w:rFonts w:ascii="Arial" w:hAnsi="Arial" w:cs="Arial"/>
              </w:rPr>
              <w:t xml:space="preserve"> March 2020. Can you confirm that I have provided you with some sample questions and are happy to answer these please?</w:t>
            </w:r>
          </w:p>
          <w:p w14:paraId="3ADCC2D0" w14:textId="77777777" w:rsidR="00771991" w:rsidRPr="00771991" w:rsidRDefault="00771991" w:rsidP="000F43B1">
            <w:pPr>
              <w:spacing w:line="360" w:lineRule="auto"/>
              <w:jc w:val="both"/>
              <w:rPr>
                <w:rFonts w:ascii="Arial" w:hAnsi="Arial" w:cs="Arial"/>
              </w:rPr>
            </w:pPr>
          </w:p>
          <w:p w14:paraId="4696E15D" w14:textId="422A7032" w:rsidR="00B34B54" w:rsidRDefault="00B34B54" w:rsidP="000F43B1">
            <w:pPr>
              <w:spacing w:line="360" w:lineRule="auto"/>
              <w:jc w:val="both"/>
              <w:rPr>
                <w:rFonts w:ascii="Arial" w:hAnsi="Arial" w:cs="Arial"/>
              </w:rPr>
            </w:pPr>
            <w:r w:rsidRPr="00771991">
              <w:rPr>
                <w:rFonts w:ascii="Arial" w:hAnsi="Arial" w:cs="Arial"/>
                <w:highlight w:val="yellow"/>
              </w:rPr>
              <w:t>Interviewee (ML); Yeah</w:t>
            </w:r>
          </w:p>
          <w:p w14:paraId="711EF558" w14:textId="77777777" w:rsidR="00771991" w:rsidRPr="00771991" w:rsidRDefault="00771991" w:rsidP="000F43B1">
            <w:pPr>
              <w:spacing w:line="360" w:lineRule="auto"/>
              <w:jc w:val="both"/>
              <w:rPr>
                <w:rFonts w:ascii="Arial" w:hAnsi="Arial" w:cs="Arial"/>
              </w:rPr>
            </w:pPr>
          </w:p>
          <w:p w14:paraId="25507D43" w14:textId="4BB7203D" w:rsidR="00B34B54" w:rsidRDefault="00B34B54" w:rsidP="000F43B1">
            <w:pPr>
              <w:spacing w:line="360" w:lineRule="auto"/>
              <w:jc w:val="both"/>
              <w:rPr>
                <w:rFonts w:ascii="Arial" w:hAnsi="Arial" w:cs="Arial"/>
              </w:rPr>
            </w:pPr>
            <w:r w:rsidRPr="00771991">
              <w:rPr>
                <w:rFonts w:ascii="Arial" w:hAnsi="Arial" w:cs="Arial"/>
              </w:rPr>
              <w:t>Interviewer (me); and that you give permission for me to record the call for research purposes?</w:t>
            </w:r>
          </w:p>
          <w:p w14:paraId="4B5C93F5" w14:textId="77777777" w:rsidR="00771991" w:rsidRPr="00771991" w:rsidRDefault="00771991" w:rsidP="000F43B1">
            <w:pPr>
              <w:spacing w:line="360" w:lineRule="auto"/>
              <w:jc w:val="both"/>
              <w:rPr>
                <w:rFonts w:ascii="Arial" w:hAnsi="Arial" w:cs="Arial"/>
              </w:rPr>
            </w:pPr>
          </w:p>
          <w:p w14:paraId="1BE229F7" w14:textId="39A50901" w:rsidR="00B34B54" w:rsidRDefault="00B34B54" w:rsidP="000F43B1">
            <w:pPr>
              <w:spacing w:line="360" w:lineRule="auto"/>
              <w:jc w:val="both"/>
              <w:rPr>
                <w:rFonts w:ascii="Arial" w:hAnsi="Arial" w:cs="Arial"/>
              </w:rPr>
            </w:pPr>
            <w:r w:rsidRPr="00771991">
              <w:rPr>
                <w:rFonts w:ascii="Arial" w:hAnsi="Arial" w:cs="Arial"/>
                <w:highlight w:val="yellow"/>
              </w:rPr>
              <w:t>Interviewee (ML); Yeah</w:t>
            </w:r>
          </w:p>
          <w:p w14:paraId="0B572D87" w14:textId="77777777" w:rsidR="00771991" w:rsidRPr="00771991" w:rsidRDefault="00771991" w:rsidP="000F43B1">
            <w:pPr>
              <w:spacing w:line="360" w:lineRule="auto"/>
              <w:jc w:val="both"/>
              <w:rPr>
                <w:rFonts w:ascii="Arial" w:hAnsi="Arial" w:cs="Arial"/>
              </w:rPr>
            </w:pPr>
          </w:p>
          <w:p w14:paraId="4E70AC2A" w14:textId="218753E6" w:rsidR="00B34B54" w:rsidRDefault="00B34B54" w:rsidP="000F43B1">
            <w:pPr>
              <w:spacing w:line="360" w:lineRule="auto"/>
              <w:jc w:val="both"/>
              <w:rPr>
                <w:rFonts w:ascii="Arial" w:hAnsi="Arial" w:cs="Arial"/>
              </w:rPr>
            </w:pPr>
            <w:r w:rsidRPr="00771991">
              <w:rPr>
                <w:rFonts w:ascii="Arial" w:hAnsi="Arial" w:cs="Arial"/>
              </w:rPr>
              <w:t>Interviewer (me); Excellent, thank you! How long have you been working at Disability Sport Wales please?</w:t>
            </w:r>
          </w:p>
          <w:p w14:paraId="5FAA6C41" w14:textId="77777777" w:rsidR="00771991" w:rsidRPr="00771991" w:rsidRDefault="00771991" w:rsidP="000F43B1">
            <w:pPr>
              <w:spacing w:line="360" w:lineRule="auto"/>
              <w:jc w:val="both"/>
              <w:rPr>
                <w:rFonts w:ascii="Arial" w:hAnsi="Arial" w:cs="Arial"/>
              </w:rPr>
            </w:pPr>
          </w:p>
          <w:p w14:paraId="5389B361" w14:textId="2807E151" w:rsidR="00B34B54" w:rsidRDefault="00B34B54" w:rsidP="000F43B1">
            <w:pPr>
              <w:spacing w:line="360" w:lineRule="auto"/>
              <w:jc w:val="both"/>
              <w:rPr>
                <w:rFonts w:ascii="Arial" w:hAnsi="Arial" w:cs="Arial"/>
              </w:rPr>
            </w:pPr>
            <w:r w:rsidRPr="00771991">
              <w:rPr>
                <w:rFonts w:ascii="Arial" w:hAnsi="Arial" w:cs="Arial"/>
                <w:highlight w:val="yellow"/>
              </w:rPr>
              <w:t>Interviewee (ML); Just gone 4 years</w:t>
            </w:r>
          </w:p>
          <w:p w14:paraId="515BA2E3" w14:textId="77777777" w:rsidR="00771991" w:rsidRPr="00771991" w:rsidRDefault="00771991" w:rsidP="000F43B1">
            <w:pPr>
              <w:spacing w:line="360" w:lineRule="auto"/>
              <w:jc w:val="both"/>
              <w:rPr>
                <w:rFonts w:ascii="Arial" w:hAnsi="Arial" w:cs="Arial"/>
              </w:rPr>
            </w:pPr>
          </w:p>
          <w:p w14:paraId="64B36E32" w14:textId="4384BCBA" w:rsidR="00B34B54" w:rsidRDefault="00B34B54" w:rsidP="000F43B1">
            <w:pPr>
              <w:spacing w:line="360" w:lineRule="auto"/>
              <w:jc w:val="both"/>
              <w:rPr>
                <w:rFonts w:ascii="Arial" w:hAnsi="Arial" w:cs="Arial"/>
              </w:rPr>
            </w:pPr>
            <w:r w:rsidRPr="00771991">
              <w:rPr>
                <w:rFonts w:ascii="Arial" w:hAnsi="Arial" w:cs="Arial"/>
              </w:rPr>
              <w:t>Interviewer (me); Excellent and how many clubs do you run which are inclusive in the Neath Port Talbot area?</w:t>
            </w:r>
          </w:p>
          <w:p w14:paraId="5648F260" w14:textId="77777777" w:rsidR="00771991" w:rsidRPr="00771991" w:rsidRDefault="00771991" w:rsidP="000F43B1">
            <w:pPr>
              <w:spacing w:line="360" w:lineRule="auto"/>
              <w:jc w:val="both"/>
              <w:rPr>
                <w:rFonts w:ascii="Arial" w:hAnsi="Arial" w:cs="Arial"/>
              </w:rPr>
            </w:pPr>
          </w:p>
          <w:p w14:paraId="52976BD3" w14:textId="47CA6DA6" w:rsidR="00B34B54" w:rsidRDefault="00B34B54" w:rsidP="000F43B1">
            <w:pPr>
              <w:spacing w:line="360" w:lineRule="auto"/>
              <w:jc w:val="both"/>
              <w:rPr>
                <w:rFonts w:ascii="Arial" w:hAnsi="Arial" w:cs="Arial"/>
              </w:rPr>
            </w:pPr>
            <w:r w:rsidRPr="00771991">
              <w:rPr>
                <w:rFonts w:ascii="Arial" w:hAnsi="Arial" w:cs="Arial"/>
                <w:highlight w:val="yellow"/>
              </w:rPr>
              <w:t xml:space="preserve">Interviewee (ML); </w:t>
            </w:r>
            <w:proofErr w:type="gramStart"/>
            <w:r w:rsidRPr="00771991">
              <w:rPr>
                <w:rFonts w:ascii="Arial" w:hAnsi="Arial" w:cs="Arial"/>
                <w:highlight w:val="yellow"/>
              </w:rPr>
              <w:t>There’s</w:t>
            </w:r>
            <w:proofErr w:type="gramEnd"/>
            <w:r w:rsidRPr="00771991">
              <w:rPr>
                <w:rFonts w:ascii="Arial" w:hAnsi="Arial" w:cs="Arial"/>
                <w:highlight w:val="yellow"/>
              </w:rPr>
              <w:t xml:space="preserve"> a list of 12 clubs, which are disability specific but with the active young people team </w:t>
            </w:r>
            <w:r w:rsidR="006B67B1" w:rsidRPr="00771991">
              <w:rPr>
                <w:rFonts w:ascii="Arial" w:hAnsi="Arial" w:cs="Arial"/>
                <w:highlight w:val="yellow"/>
              </w:rPr>
              <w:t>as well</w:t>
            </w:r>
            <w:r w:rsidRPr="00771991">
              <w:rPr>
                <w:rFonts w:ascii="Arial" w:hAnsi="Arial" w:cs="Arial"/>
                <w:highlight w:val="yellow"/>
              </w:rPr>
              <w:t xml:space="preserve">, they run community clubs, which I like to say they are inclusive </w:t>
            </w:r>
            <w:r w:rsidR="006B67B1" w:rsidRPr="00771991">
              <w:rPr>
                <w:rFonts w:ascii="Arial" w:hAnsi="Arial" w:cs="Arial"/>
                <w:highlight w:val="yellow"/>
              </w:rPr>
              <w:t>as well</w:t>
            </w:r>
            <w:r w:rsidRPr="00771991">
              <w:rPr>
                <w:rFonts w:ascii="Arial" w:hAnsi="Arial" w:cs="Arial"/>
                <w:highlight w:val="yellow"/>
              </w:rPr>
              <w:t xml:space="preserve">. </w:t>
            </w:r>
            <w:r w:rsidR="006B67B1" w:rsidRPr="00771991">
              <w:rPr>
                <w:rFonts w:ascii="Arial" w:hAnsi="Arial" w:cs="Arial"/>
                <w:highlight w:val="yellow"/>
              </w:rPr>
              <w:t>So,</w:t>
            </w:r>
            <w:r w:rsidRPr="00771991">
              <w:rPr>
                <w:rFonts w:ascii="Arial" w:hAnsi="Arial" w:cs="Arial"/>
                <w:highlight w:val="yellow"/>
              </w:rPr>
              <w:t xml:space="preserve"> children are more than welcome, who have a disability, to join their clubs too.</w:t>
            </w:r>
          </w:p>
          <w:p w14:paraId="3BDD4249" w14:textId="77777777" w:rsidR="000F43B1" w:rsidRDefault="000F43B1" w:rsidP="000F43B1">
            <w:pPr>
              <w:spacing w:line="360" w:lineRule="auto"/>
              <w:jc w:val="both"/>
              <w:rPr>
                <w:rFonts w:ascii="Arial" w:hAnsi="Arial" w:cs="Arial"/>
              </w:rPr>
            </w:pPr>
          </w:p>
          <w:p w14:paraId="16105A91" w14:textId="2A5549A0" w:rsidR="00B34B54" w:rsidRDefault="00B34B54" w:rsidP="000F43B1">
            <w:pPr>
              <w:spacing w:line="360" w:lineRule="auto"/>
              <w:jc w:val="both"/>
              <w:rPr>
                <w:rFonts w:ascii="Arial" w:hAnsi="Arial" w:cs="Arial"/>
              </w:rPr>
            </w:pPr>
            <w:r w:rsidRPr="00771991">
              <w:rPr>
                <w:rFonts w:ascii="Arial" w:hAnsi="Arial" w:cs="Arial"/>
              </w:rPr>
              <w:lastRenderedPageBreak/>
              <w:t>Interviewer (me); Excellent, and which one do you think is the most successful?</w:t>
            </w:r>
          </w:p>
          <w:p w14:paraId="24F655D2" w14:textId="77777777" w:rsidR="00771991" w:rsidRPr="00771991" w:rsidRDefault="00771991" w:rsidP="000F43B1">
            <w:pPr>
              <w:spacing w:line="360" w:lineRule="auto"/>
              <w:jc w:val="both"/>
              <w:rPr>
                <w:rFonts w:ascii="Arial" w:hAnsi="Arial" w:cs="Arial"/>
              </w:rPr>
            </w:pPr>
          </w:p>
          <w:p w14:paraId="0C6F2925" w14:textId="22A01B95" w:rsidR="00B34B54" w:rsidRDefault="00B34B54" w:rsidP="000F43B1">
            <w:pPr>
              <w:spacing w:line="360" w:lineRule="auto"/>
              <w:jc w:val="both"/>
              <w:rPr>
                <w:rFonts w:ascii="Arial" w:hAnsi="Arial" w:cs="Arial"/>
              </w:rPr>
            </w:pPr>
            <w:r w:rsidRPr="00771991">
              <w:rPr>
                <w:rFonts w:ascii="Arial" w:hAnsi="Arial" w:cs="Arial"/>
                <w:highlight w:val="yellow"/>
              </w:rPr>
              <w:t xml:space="preserve">Interviewee (ML); </w:t>
            </w:r>
            <w:proofErr w:type="gramStart"/>
            <w:r w:rsidRPr="00771991">
              <w:rPr>
                <w:rFonts w:ascii="Arial" w:hAnsi="Arial" w:cs="Arial"/>
                <w:highlight w:val="yellow"/>
              </w:rPr>
              <w:t>I’d</w:t>
            </w:r>
            <w:proofErr w:type="gramEnd"/>
            <w:r w:rsidRPr="00771991">
              <w:rPr>
                <w:rFonts w:ascii="Arial" w:hAnsi="Arial" w:cs="Arial"/>
                <w:highlight w:val="yellow"/>
              </w:rPr>
              <w:t xml:space="preserve"> say, from the list, I’d go with judo okay? When you run disability specific clubs, there is always a low number. So, with judo there is roughly about 9 children </w:t>
            </w:r>
            <w:proofErr w:type="gramStart"/>
            <w:r w:rsidRPr="00771991">
              <w:rPr>
                <w:rFonts w:ascii="Arial" w:hAnsi="Arial" w:cs="Arial"/>
                <w:highlight w:val="yellow"/>
              </w:rPr>
              <w:t>that’s</w:t>
            </w:r>
            <w:proofErr w:type="gramEnd"/>
            <w:r w:rsidRPr="00771991">
              <w:rPr>
                <w:rFonts w:ascii="Arial" w:hAnsi="Arial" w:cs="Arial"/>
                <w:highlight w:val="yellow"/>
              </w:rPr>
              <w:t xml:space="preserve"> been going. But now </w:t>
            </w:r>
            <w:proofErr w:type="gramStart"/>
            <w:r w:rsidRPr="00771991">
              <w:rPr>
                <w:rFonts w:ascii="Arial" w:hAnsi="Arial" w:cs="Arial"/>
                <w:highlight w:val="yellow"/>
              </w:rPr>
              <w:t>they’ve</w:t>
            </w:r>
            <w:proofErr w:type="gramEnd"/>
            <w:r w:rsidRPr="00771991">
              <w:rPr>
                <w:rFonts w:ascii="Arial" w:hAnsi="Arial" w:cs="Arial"/>
                <w:highlight w:val="yellow"/>
              </w:rPr>
              <w:t xml:space="preserve"> had their red belts etcetera, so I’d say that’s the most successful </w:t>
            </w:r>
            <w:r w:rsidR="007E172E" w:rsidRPr="00771991">
              <w:rPr>
                <w:rFonts w:ascii="Arial" w:hAnsi="Arial" w:cs="Arial"/>
                <w:highlight w:val="yellow"/>
              </w:rPr>
              <w:t>now</w:t>
            </w:r>
            <w:r w:rsidRPr="00771991">
              <w:rPr>
                <w:rFonts w:ascii="Arial" w:hAnsi="Arial" w:cs="Arial"/>
                <w:highlight w:val="yellow"/>
              </w:rPr>
              <w:t>.</w:t>
            </w:r>
          </w:p>
          <w:p w14:paraId="173AFBDB" w14:textId="77777777" w:rsidR="00771991" w:rsidRPr="00771991" w:rsidRDefault="00771991" w:rsidP="000F43B1">
            <w:pPr>
              <w:spacing w:line="360" w:lineRule="auto"/>
              <w:jc w:val="both"/>
              <w:rPr>
                <w:rFonts w:ascii="Arial" w:hAnsi="Arial" w:cs="Arial"/>
              </w:rPr>
            </w:pPr>
          </w:p>
          <w:p w14:paraId="1F8A3A53" w14:textId="4CDCBB9A" w:rsidR="00B34B54" w:rsidRDefault="00B34B54" w:rsidP="000F43B1">
            <w:pPr>
              <w:spacing w:line="360" w:lineRule="auto"/>
              <w:jc w:val="both"/>
              <w:rPr>
                <w:rFonts w:ascii="Arial" w:hAnsi="Arial" w:cs="Arial"/>
              </w:rPr>
            </w:pPr>
            <w:r w:rsidRPr="00771991">
              <w:rPr>
                <w:rFonts w:ascii="Arial" w:hAnsi="Arial" w:cs="Arial"/>
              </w:rPr>
              <w:t>Interviewer (me); Okay, and do you see many barriers that prevent children with a disability through participating in sport?</w:t>
            </w:r>
          </w:p>
          <w:p w14:paraId="4B15E1E1" w14:textId="77777777" w:rsidR="00771991" w:rsidRPr="00771991" w:rsidRDefault="00771991" w:rsidP="000F43B1">
            <w:pPr>
              <w:spacing w:line="360" w:lineRule="auto"/>
              <w:jc w:val="both"/>
              <w:rPr>
                <w:rFonts w:ascii="Arial" w:hAnsi="Arial" w:cs="Arial"/>
              </w:rPr>
            </w:pPr>
          </w:p>
          <w:p w14:paraId="14EC3961" w14:textId="430D0207" w:rsidR="00B34B54" w:rsidRPr="00771991" w:rsidRDefault="00B34B54" w:rsidP="000F43B1">
            <w:pPr>
              <w:spacing w:line="360" w:lineRule="auto"/>
              <w:jc w:val="both"/>
              <w:rPr>
                <w:rFonts w:ascii="Arial" w:hAnsi="Arial" w:cs="Arial"/>
              </w:rPr>
            </w:pPr>
            <w:r w:rsidRPr="00771991">
              <w:rPr>
                <w:rFonts w:ascii="Arial" w:hAnsi="Arial" w:cs="Arial"/>
                <w:highlight w:val="yellow"/>
              </w:rPr>
              <w:t xml:space="preserve">Interviewee (ML); </w:t>
            </w:r>
            <w:proofErr w:type="gramStart"/>
            <w:r w:rsidRPr="00771991">
              <w:rPr>
                <w:rFonts w:ascii="Arial" w:hAnsi="Arial" w:cs="Arial"/>
                <w:highlight w:val="yellow"/>
              </w:rPr>
              <w:t>I’d</w:t>
            </w:r>
            <w:proofErr w:type="gramEnd"/>
            <w:r w:rsidRPr="00771991">
              <w:rPr>
                <w:rFonts w:ascii="Arial" w:hAnsi="Arial" w:cs="Arial"/>
                <w:highlight w:val="yellow"/>
              </w:rPr>
              <w:t xml:space="preserve"> say yes. </w:t>
            </w:r>
            <w:r w:rsidR="00D53FB6" w:rsidRPr="00771991">
              <w:rPr>
                <w:rFonts w:ascii="Arial" w:hAnsi="Arial" w:cs="Arial"/>
                <w:highlight w:val="yellow"/>
              </w:rPr>
              <w:t>Obviously,</w:t>
            </w:r>
            <w:r w:rsidRPr="00771991">
              <w:rPr>
                <w:rFonts w:ascii="Arial" w:hAnsi="Arial" w:cs="Arial"/>
                <w:highlight w:val="yellow"/>
              </w:rPr>
              <w:t xml:space="preserve"> </w:t>
            </w:r>
            <w:proofErr w:type="gramStart"/>
            <w:r w:rsidRPr="00771991">
              <w:rPr>
                <w:rFonts w:ascii="Arial" w:hAnsi="Arial" w:cs="Arial"/>
                <w:highlight w:val="yellow"/>
              </w:rPr>
              <w:t>it’s</w:t>
            </w:r>
            <w:proofErr w:type="gramEnd"/>
            <w:r w:rsidRPr="00771991">
              <w:rPr>
                <w:rFonts w:ascii="Arial" w:hAnsi="Arial" w:cs="Arial"/>
                <w:highlight w:val="yellow"/>
              </w:rPr>
              <w:t xml:space="preserve"> the equipment because you need specialised equipment. </w:t>
            </w:r>
            <w:proofErr w:type="gramStart"/>
            <w:r w:rsidRPr="00771991">
              <w:rPr>
                <w:rFonts w:ascii="Arial" w:hAnsi="Arial" w:cs="Arial"/>
                <w:highlight w:val="yellow"/>
              </w:rPr>
              <w:t>It’s</w:t>
            </w:r>
            <w:proofErr w:type="gramEnd"/>
            <w:r w:rsidRPr="00771991">
              <w:rPr>
                <w:rFonts w:ascii="Arial" w:hAnsi="Arial" w:cs="Arial"/>
                <w:highlight w:val="yellow"/>
              </w:rPr>
              <w:t xml:space="preserve"> the venue, even though the venues in Neath Port Talbot have improved for accessibility over the years. </w:t>
            </w:r>
            <w:proofErr w:type="gramStart"/>
            <w:r w:rsidRPr="00771991">
              <w:rPr>
                <w:rFonts w:ascii="Arial" w:hAnsi="Arial" w:cs="Arial"/>
                <w:highlight w:val="yellow"/>
              </w:rPr>
              <w:t>It’s</w:t>
            </w:r>
            <w:proofErr w:type="gramEnd"/>
            <w:r w:rsidRPr="00771991">
              <w:rPr>
                <w:rFonts w:ascii="Arial" w:hAnsi="Arial" w:cs="Arial"/>
                <w:highlight w:val="yellow"/>
              </w:rPr>
              <w:t xml:space="preserve"> parents, you know, will they bring them down? Then </w:t>
            </w:r>
            <w:proofErr w:type="gramStart"/>
            <w:r w:rsidRPr="00771991">
              <w:rPr>
                <w:rFonts w:ascii="Arial" w:hAnsi="Arial" w:cs="Arial"/>
                <w:highlight w:val="yellow"/>
              </w:rPr>
              <w:t>it’s</w:t>
            </w:r>
            <w:proofErr w:type="gramEnd"/>
            <w:r w:rsidRPr="00771991">
              <w:rPr>
                <w:rFonts w:ascii="Arial" w:hAnsi="Arial" w:cs="Arial"/>
                <w:highlight w:val="yellow"/>
              </w:rPr>
              <w:t xml:space="preserve"> the cost. And </w:t>
            </w:r>
            <w:proofErr w:type="gramStart"/>
            <w:r w:rsidRPr="00771991">
              <w:rPr>
                <w:rFonts w:ascii="Arial" w:hAnsi="Arial" w:cs="Arial"/>
                <w:highlight w:val="yellow"/>
              </w:rPr>
              <w:t>I’ve</w:t>
            </w:r>
            <w:proofErr w:type="gramEnd"/>
            <w:r w:rsidRPr="00771991">
              <w:rPr>
                <w:rFonts w:ascii="Arial" w:hAnsi="Arial" w:cs="Arial"/>
                <w:highlight w:val="yellow"/>
              </w:rPr>
              <w:t xml:space="preserve"> got coaches </w:t>
            </w:r>
            <w:r w:rsidR="006B67B1" w:rsidRPr="00771991">
              <w:rPr>
                <w:rFonts w:ascii="Arial" w:hAnsi="Arial" w:cs="Arial"/>
                <w:highlight w:val="yellow"/>
              </w:rPr>
              <w:t>as well</w:t>
            </w:r>
            <w:r w:rsidRPr="00771991">
              <w:rPr>
                <w:rFonts w:ascii="Arial" w:hAnsi="Arial" w:cs="Arial"/>
                <w:highlight w:val="yellow"/>
              </w:rPr>
              <w:t xml:space="preserve">, because I think you need to find the right coach to deliver the activity </w:t>
            </w:r>
            <w:r w:rsidR="006B67B1" w:rsidRPr="00771991">
              <w:rPr>
                <w:rFonts w:ascii="Arial" w:hAnsi="Arial" w:cs="Arial"/>
                <w:highlight w:val="yellow"/>
              </w:rPr>
              <w:t>as well</w:t>
            </w:r>
            <w:r w:rsidRPr="00771991">
              <w:rPr>
                <w:rFonts w:ascii="Arial" w:hAnsi="Arial" w:cs="Arial"/>
                <w:highlight w:val="yellow"/>
              </w:rPr>
              <w:t xml:space="preserve">. </w:t>
            </w:r>
            <w:proofErr w:type="gramStart"/>
            <w:r w:rsidRPr="00771991">
              <w:rPr>
                <w:rFonts w:ascii="Arial" w:hAnsi="Arial" w:cs="Arial"/>
                <w:highlight w:val="yellow"/>
              </w:rPr>
              <w:t>It’s</w:t>
            </w:r>
            <w:proofErr w:type="gramEnd"/>
            <w:r w:rsidRPr="00771991">
              <w:rPr>
                <w:rFonts w:ascii="Arial" w:hAnsi="Arial" w:cs="Arial"/>
                <w:highlight w:val="yellow"/>
              </w:rPr>
              <w:t xml:space="preserve"> not just anybody can work with children with disabilities.</w:t>
            </w:r>
          </w:p>
          <w:p w14:paraId="4561ECB2" w14:textId="77777777" w:rsidR="00B34B54" w:rsidRPr="00771991" w:rsidRDefault="00B34B54" w:rsidP="000F43B1">
            <w:pPr>
              <w:spacing w:line="360" w:lineRule="auto"/>
              <w:jc w:val="both"/>
              <w:rPr>
                <w:rFonts w:ascii="Arial" w:hAnsi="Arial" w:cs="Arial"/>
              </w:rPr>
            </w:pPr>
            <w:r w:rsidRPr="00771991">
              <w:rPr>
                <w:rFonts w:ascii="Arial" w:hAnsi="Arial" w:cs="Arial"/>
              </w:rPr>
              <w:t>Interviewer (me); Okay, and what challenges have you faced whilst trying to set up different clubs and activities in the area?</w:t>
            </w:r>
          </w:p>
          <w:p w14:paraId="58C233D1" w14:textId="723BE9F4" w:rsidR="00B34B54" w:rsidRDefault="00B34B54" w:rsidP="000F43B1">
            <w:pPr>
              <w:spacing w:line="360" w:lineRule="auto"/>
              <w:jc w:val="both"/>
              <w:rPr>
                <w:rFonts w:ascii="Arial" w:hAnsi="Arial" w:cs="Arial"/>
              </w:rPr>
            </w:pPr>
            <w:r w:rsidRPr="00771991">
              <w:rPr>
                <w:rFonts w:ascii="Arial" w:hAnsi="Arial" w:cs="Arial"/>
                <w:highlight w:val="yellow"/>
              </w:rPr>
              <w:t xml:space="preserve">Interviewee (ML); right, </w:t>
            </w:r>
            <w:proofErr w:type="gramStart"/>
            <w:r w:rsidRPr="00771991">
              <w:rPr>
                <w:rFonts w:ascii="Arial" w:hAnsi="Arial" w:cs="Arial"/>
                <w:highlight w:val="yellow"/>
              </w:rPr>
              <w:t>I’d</w:t>
            </w:r>
            <w:proofErr w:type="gramEnd"/>
            <w:r w:rsidRPr="00771991">
              <w:rPr>
                <w:rFonts w:ascii="Arial" w:hAnsi="Arial" w:cs="Arial"/>
                <w:highlight w:val="yellow"/>
              </w:rPr>
              <w:t xml:space="preserve"> go for cost and coaches and on activities, there are a load of parasports out there, but what. When setting up one, a club, </w:t>
            </w:r>
            <w:proofErr w:type="gramStart"/>
            <w:r w:rsidRPr="00771991">
              <w:rPr>
                <w:rFonts w:ascii="Arial" w:hAnsi="Arial" w:cs="Arial"/>
                <w:highlight w:val="yellow"/>
              </w:rPr>
              <w:t>it’s</w:t>
            </w:r>
            <w:proofErr w:type="gramEnd"/>
            <w:r w:rsidRPr="00771991">
              <w:rPr>
                <w:rFonts w:ascii="Arial" w:hAnsi="Arial" w:cs="Arial"/>
                <w:highlight w:val="yellow"/>
              </w:rPr>
              <w:t xml:space="preserve"> do I set up a pan-disability club, so everybody joins in, you know. Or do I look at specific impairments and only, </w:t>
            </w:r>
            <w:r w:rsidR="00D53FB6" w:rsidRPr="00771991">
              <w:rPr>
                <w:rFonts w:ascii="Arial" w:hAnsi="Arial" w:cs="Arial"/>
                <w:highlight w:val="yellow"/>
              </w:rPr>
              <w:t>you know</w:t>
            </w:r>
            <w:r w:rsidRPr="00771991">
              <w:rPr>
                <w:rFonts w:ascii="Arial" w:hAnsi="Arial" w:cs="Arial"/>
                <w:highlight w:val="yellow"/>
              </w:rPr>
              <w:t xml:space="preserve">, set up for that impairment. So for instance, a visually impaired club, out of the whole of Neath Port Talbot there’s like 9 children who are VI, so I’d have to rely on them, if I set up a club, obviously what time, the venue, area, will that parent bring that child? So, which is great, but is it sustainable then with only 2 children coming every week? So, this is where then I tend to go for the pan-disability clubs, where at least then I can get on an average of 11 children coming each week basically.  So, it is hard, there are a few challenges, you </w:t>
            </w:r>
            <w:proofErr w:type="gramStart"/>
            <w:r w:rsidRPr="00771991">
              <w:rPr>
                <w:rFonts w:ascii="Arial" w:hAnsi="Arial" w:cs="Arial"/>
                <w:highlight w:val="yellow"/>
              </w:rPr>
              <w:t>can’t</w:t>
            </w:r>
            <w:proofErr w:type="gramEnd"/>
            <w:r w:rsidRPr="00771991">
              <w:rPr>
                <w:rFonts w:ascii="Arial" w:hAnsi="Arial" w:cs="Arial"/>
                <w:highlight w:val="yellow"/>
              </w:rPr>
              <w:t xml:space="preserve"> just go up and set a disability club up you know? Got to look at it, is it what impairment, what sport </w:t>
            </w:r>
            <w:r w:rsidR="006B67B1" w:rsidRPr="00771991">
              <w:rPr>
                <w:rFonts w:ascii="Arial" w:hAnsi="Arial" w:cs="Arial"/>
                <w:highlight w:val="yellow"/>
              </w:rPr>
              <w:t>as well</w:t>
            </w:r>
            <w:r w:rsidRPr="00771991">
              <w:rPr>
                <w:rFonts w:ascii="Arial" w:hAnsi="Arial" w:cs="Arial"/>
                <w:highlight w:val="yellow"/>
              </w:rPr>
              <w:t xml:space="preserve">, what the gap is </w:t>
            </w:r>
            <w:proofErr w:type="gramStart"/>
            <w:r w:rsidRPr="00771991">
              <w:rPr>
                <w:rFonts w:ascii="Arial" w:hAnsi="Arial" w:cs="Arial"/>
                <w:highlight w:val="yellow"/>
              </w:rPr>
              <w:t>at the moment</w:t>
            </w:r>
            <w:proofErr w:type="gramEnd"/>
            <w:r w:rsidRPr="00771991">
              <w:rPr>
                <w:rFonts w:ascii="Arial" w:hAnsi="Arial" w:cs="Arial"/>
                <w:highlight w:val="yellow"/>
              </w:rPr>
              <w:t xml:space="preserve"> in the community.</w:t>
            </w:r>
          </w:p>
          <w:p w14:paraId="35552502" w14:textId="77777777" w:rsidR="00802F24" w:rsidRDefault="00802F24" w:rsidP="000F43B1">
            <w:pPr>
              <w:spacing w:line="360" w:lineRule="auto"/>
              <w:jc w:val="both"/>
              <w:rPr>
                <w:rFonts w:ascii="Arial" w:hAnsi="Arial" w:cs="Arial"/>
              </w:rPr>
            </w:pPr>
          </w:p>
          <w:p w14:paraId="2D4AB9E2" w14:textId="1A2FC2E9" w:rsidR="00B34B54" w:rsidRDefault="00B34B54" w:rsidP="000F43B1">
            <w:pPr>
              <w:spacing w:line="360" w:lineRule="auto"/>
              <w:jc w:val="both"/>
              <w:rPr>
                <w:rFonts w:ascii="Arial" w:hAnsi="Arial" w:cs="Arial"/>
              </w:rPr>
            </w:pPr>
            <w:r w:rsidRPr="00771991">
              <w:rPr>
                <w:rFonts w:ascii="Arial" w:hAnsi="Arial" w:cs="Arial"/>
              </w:rPr>
              <w:lastRenderedPageBreak/>
              <w:t>Interviewer (me); Yeah, so with the Festival of Sport Club in Ysgol Bae Baglan, there’s a maximum of around 14 children attending and there’s 6 schools within 2 miles of the club, of which 4 have SEN units, why do you think that is?</w:t>
            </w:r>
          </w:p>
          <w:p w14:paraId="46E1B9D5" w14:textId="77777777" w:rsidR="00771991" w:rsidRPr="00771991" w:rsidRDefault="00771991" w:rsidP="000F43B1">
            <w:pPr>
              <w:spacing w:line="360" w:lineRule="auto"/>
              <w:jc w:val="both"/>
              <w:rPr>
                <w:rFonts w:ascii="Arial" w:hAnsi="Arial" w:cs="Arial"/>
              </w:rPr>
            </w:pPr>
          </w:p>
          <w:p w14:paraId="26C9EE97" w14:textId="5A974510" w:rsidR="00B34B54" w:rsidRDefault="00B34B54" w:rsidP="000F43B1">
            <w:pPr>
              <w:spacing w:line="360" w:lineRule="auto"/>
              <w:jc w:val="both"/>
              <w:rPr>
                <w:rFonts w:ascii="Arial" w:hAnsi="Arial" w:cs="Arial"/>
              </w:rPr>
            </w:pPr>
            <w:r w:rsidRPr="00771991">
              <w:rPr>
                <w:rFonts w:ascii="Arial" w:hAnsi="Arial" w:cs="Arial"/>
                <w:highlight w:val="yellow"/>
              </w:rPr>
              <w:t xml:space="preserve">Interviewee (ML); Basically, I put in down to the parents I do and travel. A lot of the disabled children get transported to and from school </w:t>
            </w:r>
            <w:r w:rsidR="006B67B1" w:rsidRPr="00771991">
              <w:rPr>
                <w:rFonts w:ascii="Arial" w:hAnsi="Arial" w:cs="Arial"/>
                <w:highlight w:val="yellow"/>
              </w:rPr>
              <w:t>as well</w:t>
            </w:r>
            <w:r w:rsidRPr="00771991">
              <w:rPr>
                <w:rFonts w:ascii="Arial" w:hAnsi="Arial" w:cs="Arial"/>
                <w:highlight w:val="yellow"/>
              </w:rPr>
              <w:t xml:space="preserve">, so, once the children get home </w:t>
            </w:r>
            <w:proofErr w:type="gramStart"/>
            <w:r w:rsidRPr="00771991">
              <w:rPr>
                <w:rFonts w:ascii="Arial" w:hAnsi="Arial" w:cs="Arial"/>
                <w:highlight w:val="yellow"/>
              </w:rPr>
              <w:t>that’s</w:t>
            </w:r>
            <w:proofErr w:type="gramEnd"/>
            <w:r w:rsidRPr="00771991">
              <w:rPr>
                <w:rFonts w:ascii="Arial" w:hAnsi="Arial" w:cs="Arial"/>
                <w:highlight w:val="yellow"/>
              </w:rPr>
              <w:t xml:space="preserve"> it then, they tend to stay home. If I run a club straight from their school hours some children will come, but again its transport then as a lot of them get taxis back and fore. What I find is that you have a group of parents and children that love their sport, they have that passion, they want to take their children to the clubs, you get a handful of parents like that but then you get the opposite end then, who don’t see sport as important basically so they won’t bring them to a community club then, they just want it all school based.</w:t>
            </w:r>
          </w:p>
          <w:p w14:paraId="74297F38" w14:textId="77777777" w:rsidR="00771991" w:rsidRPr="00771991" w:rsidRDefault="00771991" w:rsidP="000F43B1">
            <w:pPr>
              <w:spacing w:line="360" w:lineRule="auto"/>
              <w:jc w:val="both"/>
              <w:rPr>
                <w:rFonts w:ascii="Arial" w:hAnsi="Arial" w:cs="Arial"/>
              </w:rPr>
            </w:pPr>
          </w:p>
          <w:p w14:paraId="2BD2E861" w14:textId="77027B68" w:rsidR="00B34B54" w:rsidRDefault="00B34B54" w:rsidP="000F43B1">
            <w:pPr>
              <w:spacing w:line="360" w:lineRule="auto"/>
              <w:jc w:val="both"/>
              <w:rPr>
                <w:rFonts w:ascii="Arial" w:hAnsi="Arial" w:cs="Arial"/>
              </w:rPr>
            </w:pPr>
            <w:r w:rsidRPr="00771991">
              <w:rPr>
                <w:rFonts w:ascii="Arial" w:hAnsi="Arial" w:cs="Arial"/>
              </w:rPr>
              <w:t>Interviewer (me); Right, so if it was run at a different time or for free, do you think that will affect the attendance?</w:t>
            </w:r>
          </w:p>
          <w:p w14:paraId="35452C8F" w14:textId="77777777" w:rsidR="00771991" w:rsidRPr="00771991" w:rsidRDefault="00771991" w:rsidP="000F43B1">
            <w:pPr>
              <w:spacing w:line="360" w:lineRule="auto"/>
              <w:jc w:val="both"/>
              <w:rPr>
                <w:rFonts w:ascii="Arial" w:hAnsi="Arial" w:cs="Arial"/>
              </w:rPr>
            </w:pPr>
          </w:p>
          <w:p w14:paraId="55299CB1" w14:textId="39CB3374" w:rsidR="00B34B54" w:rsidRDefault="00B34B54" w:rsidP="000F43B1">
            <w:pPr>
              <w:spacing w:line="360" w:lineRule="auto"/>
              <w:jc w:val="both"/>
              <w:rPr>
                <w:rFonts w:ascii="Arial" w:hAnsi="Arial" w:cs="Arial"/>
              </w:rPr>
            </w:pPr>
            <w:r w:rsidRPr="00771991">
              <w:rPr>
                <w:rFonts w:ascii="Arial" w:hAnsi="Arial" w:cs="Arial"/>
                <w:highlight w:val="yellow"/>
              </w:rPr>
              <w:t>Interviewee (ML);  We’ve done audits on this club over the years, we can’t offer it for free because obviously we got to pay for the venue and the 3 coaches at the club, and  in the past we have done like free days and the same again it’s the same people who turn up or a handful of people will come. With the times, we could look at doing an earlier slot but it’s because they come from different schools then, it’s whether they can get there on that time so that’s why we went for 5 so that, you got to realise that to have an average of 11 to 14 children with disabilities coming to the club, that is very high numbers, compared to a mainstream club so that’s very good you know?</w:t>
            </w:r>
          </w:p>
          <w:p w14:paraId="4381CA3F" w14:textId="77777777" w:rsidR="00771991" w:rsidRPr="00771991" w:rsidRDefault="00771991" w:rsidP="000F43B1">
            <w:pPr>
              <w:spacing w:line="360" w:lineRule="auto"/>
              <w:jc w:val="both"/>
              <w:rPr>
                <w:rFonts w:ascii="Arial" w:hAnsi="Arial" w:cs="Arial"/>
              </w:rPr>
            </w:pPr>
          </w:p>
          <w:p w14:paraId="386D08C5" w14:textId="286CD626" w:rsidR="00B34B54" w:rsidRDefault="00B34B54" w:rsidP="000F43B1">
            <w:pPr>
              <w:spacing w:line="360" w:lineRule="auto"/>
              <w:jc w:val="both"/>
              <w:rPr>
                <w:rFonts w:ascii="Arial" w:hAnsi="Arial" w:cs="Arial"/>
              </w:rPr>
            </w:pPr>
            <w:r w:rsidRPr="00771991">
              <w:rPr>
                <w:rFonts w:ascii="Arial" w:hAnsi="Arial" w:cs="Arial"/>
              </w:rPr>
              <w:t xml:space="preserve">Interviewer (me); yeah so obviously you just mentioned there if we did change it, then there’ll be different factors which come into place, do you feel that having the club in an affluent area has an impact on the attendance </w:t>
            </w:r>
            <w:r w:rsidR="006B67B1" w:rsidRPr="00771991">
              <w:rPr>
                <w:rFonts w:ascii="Arial" w:hAnsi="Arial" w:cs="Arial"/>
              </w:rPr>
              <w:t>as well</w:t>
            </w:r>
            <w:r w:rsidRPr="00771991">
              <w:rPr>
                <w:rFonts w:ascii="Arial" w:hAnsi="Arial" w:cs="Arial"/>
              </w:rPr>
              <w:t>?</w:t>
            </w:r>
          </w:p>
          <w:p w14:paraId="4C9D1258" w14:textId="77777777" w:rsidR="00771991" w:rsidRPr="00771991" w:rsidRDefault="00771991" w:rsidP="000F43B1">
            <w:pPr>
              <w:spacing w:line="360" w:lineRule="auto"/>
              <w:jc w:val="both"/>
              <w:rPr>
                <w:rFonts w:ascii="Arial" w:hAnsi="Arial" w:cs="Arial"/>
              </w:rPr>
            </w:pPr>
          </w:p>
          <w:p w14:paraId="49F63892" w14:textId="6D9DCE2B" w:rsidR="00B34B54" w:rsidRDefault="00B34B54" w:rsidP="000F43B1">
            <w:pPr>
              <w:spacing w:line="360" w:lineRule="auto"/>
              <w:jc w:val="both"/>
              <w:rPr>
                <w:rFonts w:ascii="Arial" w:hAnsi="Arial" w:cs="Arial"/>
              </w:rPr>
            </w:pPr>
            <w:r w:rsidRPr="00771991">
              <w:rPr>
                <w:rFonts w:ascii="Arial" w:hAnsi="Arial" w:cs="Arial"/>
                <w:highlight w:val="yellow"/>
              </w:rPr>
              <w:t xml:space="preserve">Interviewee (ML); Ooh, I </w:t>
            </w:r>
            <w:proofErr w:type="gramStart"/>
            <w:r w:rsidRPr="00771991">
              <w:rPr>
                <w:rFonts w:ascii="Arial" w:hAnsi="Arial" w:cs="Arial"/>
                <w:highlight w:val="yellow"/>
              </w:rPr>
              <w:t>wouldn’t</w:t>
            </w:r>
            <w:proofErr w:type="gramEnd"/>
            <w:r w:rsidRPr="00771991">
              <w:rPr>
                <w:rFonts w:ascii="Arial" w:hAnsi="Arial" w:cs="Arial"/>
                <w:highlight w:val="yellow"/>
              </w:rPr>
              <w:t xml:space="preserve"> class Ysgol Bae Baglan as an affluent area, to start with. If we moved it to a different venue I </w:t>
            </w:r>
            <w:proofErr w:type="gramStart"/>
            <w:r w:rsidRPr="00771991">
              <w:rPr>
                <w:rFonts w:ascii="Arial" w:hAnsi="Arial" w:cs="Arial"/>
                <w:highlight w:val="yellow"/>
              </w:rPr>
              <w:t>don’t</w:t>
            </w:r>
            <w:proofErr w:type="gramEnd"/>
            <w:r w:rsidRPr="00771991">
              <w:rPr>
                <w:rFonts w:ascii="Arial" w:hAnsi="Arial" w:cs="Arial"/>
                <w:highlight w:val="yellow"/>
              </w:rPr>
              <w:t xml:space="preserve"> think so personally. </w:t>
            </w:r>
            <w:proofErr w:type="gramStart"/>
            <w:r w:rsidRPr="00771991">
              <w:rPr>
                <w:rFonts w:ascii="Arial" w:hAnsi="Arial" w:cs="Arial"/>
                <w:highlight w:val="yellow"/>
              </w:rPr>
              <w:t>It’s</w:t>
            </w:r>
            <w:proofErr w:type="gramEnd"/>
            <w:r w:rsidRPr="00771991">
              <w:rPr>
                <w:rFonts w:ascii="Arial" w:hAnsi="Arial" w:cs="Arial"/>
                <w:highlight w:val="yellow"/>
              </w:rPr>
              <w:t xml:space="preserve"> because it’s a community school and is open all hours I think that’s how I went for that venue. Even if </w:t>
            </w:r>
            <w:r w:rsidRPr="00771991">
              <w:rPr>
                <w:rFonts w:ascii="Arial" w:hAnsi="Arial" w:cs="Arial"/>
                <w:highlight w:val="yellow"/>
              </w:rPr>
              <w:lastRenderedPageBreak/>
              <w:t xml:space="preserve">we moved it or created a new club over Neath way, for instance, near Ysgol Hendrefelin I don’t think well get masses of numbers </w:t>
            </w:r>
            <w:r w:rsidR="006B67B1" w:rsidRPr="00771991">
              <w:rPr>
                <w:rFonts w:ascii="Arial" w:hAnsi="Arial" w:cs="Arial"/>
                <w:highlight w:val="yellow"/>
              </w:rPr>
              <w:t>cause</w:t>
            </w:r>
            <w:r w:rsidRPr="00771991">
              <w:rPr>
                <w:rFonts w:ascii="Arial" w:hAnsi="Arial" w:cs="Arial"/>
                <w:highlight w:val="yellow"/>
              </w:rPr>
              <w:t xml:space="preserve"> I think it’s the same, it’s the travel, it’s the cost of running the club basically and if the parents will bring them.</w:t>
            </w:r>
          </w:p>
          <w:p w14:paraId="5A891568" w14:textId="77777777" w:rsidR="00771991" w:rsidRPr="00771991" w:rsidRDefault="00771991" w:rsidP="000F43B1">
            <w:pPr>
              <w:spacing w:line="360" w:lineRule="auto"/>
              <w:jc w:val="both"/>
              <w:rPr>
                <w:rFonts w:ascii="Arial" w:hAnsi="Arial" w:cs="Arial"/>
              </w:rPr>
            </w:pPr>
          </w:p>
          <w:p w14:paraId="05E50C10" w14:textId="2CAA1E65" w:rsidR="00B34B54" w:rsidRDefault="00B34B54" w:rsidP="000F43B1">
            <w:pPr>
              <w:spacing w:line="360" w:lineRule="auto"/>
              <w:jc w:val="both"/>
              <w:rPr>
                <w:rFonts w:ascii="Arial" w:hAnsi="Arial" w:cs="Arial"/>
              </w:rPr>
            </w:pPr>
            <w:r w:rsidRPr="00771991">
              <w:rPr>
                <w:rFonts w:ascii="Arial" w:hAnsi="Arial" w:cs="Arial"/>
              </w:rPr>
              <w:t>Interviewer (me); Yeah, completely understand that, thank you for that, and the last question I got is: What benefits do your clubs have on the participant’s health and well-being?</w:t>
            </w:r>
          </w:p>
          <w:p w14:paraId="155CE010" w14:textId="77777777" w:rsidR="00771991" w:rsidRPr="00771991" w:rsidRDefault="00771991" w:rsidP="000F43B1">
            <w:pPr>
              <w:spacing w:line="360" w:lineRule="auto"/>
              <w:jc w:val="both"/>
              <w:rPr>
                <w:rFonts w:ascii="Arial" w:hAnsi="Arial" w:cs="Arial"/>
              </w:rPr>
            </w:pPr>
          </w:p>
          <w:p w14:paraId="3F0C7F2E" w14:textId="27431AF7" w:rsidR="00B34B54" w:rsidRDefault="00B34B54" w:rsidP="000F43B1">
            <w:pPr>
              <w:spacing w:line="360" w:lineRule="auto"/>
              <w:jc w:val="both"/>
              <w:rPr>
                <w:rFonts w:ascii="Arial" w:hAnsi="Arial" w:cs="Arial"/>
              </w:rPr>
            </w:pPr>
            <w:r w:rsidRPr="00771991">
              <w:rPr>
                <w:rFonts w:ascii="Arial" w:hAnsi="Arial" w:cs="Arial"/>
                <w:highlight w:val="yellow"/>
              </w:rPr>
              <w:t xml:space="preserve">Interviewee (ML); For the participants </w:t>
            </w:r>
            <w:proofErr w:type="gramStart"/>
            <w:r w:rsidR="006B67B1" w:rsidRPr="00771991">
              <w:rPr>
                <w:rFonts w:ascii="Arial" w:hAnsi="Arial" w:cs="Arial"/>
                <w:highlight w:val="yellow"/>
              </w:rPr>
              <w:t>it’s</w:t>
            </w:r>
            <w:proofErr w:type="gramEnd"/>
            <w:r w:rsidRPr="00771991">
              <w:rPr>
                <w:rFonts w:ascii="Arial" w:hAnsi="Arial" w:cs="Arial"/>
                <w:highlight w:val="yellow"/>
              </w:rPr>
              <w:t xml:space="preserve"> definitely a lot to do with the social gathering, their mental well-being and obviously then the physical benefits from doing exercise. But I </w:t>
            </w:r>
            <w:proofErr w:type="gramStart"/>
            <w:r w:rsidRPr="00771991">
              <w:rPr>
                <w:rFonts w:ascii="Arial" w:hAnsi="Arial" w:cs="Arial"/>
                <w:highlight w:val="yellow"/>
              </w:rPr>
              <w:t>wouldn’t</w:t>
            </w:r>
            <w:proofErr w:type="gramEnd"/>
            <w:r w:rsidRPr="00771991">
              <w:rPr>
                <w:rFonts w:ascii="Arial" w:hAnsi="Arial" w:cs="Arial"/>
                <w:highlight w:val="yellow"/>
              </w:rPr>
              <w:t xml:space="preserve"> just say that the participants, they’re meeting new friends </w:t>
            </w:r>
            <w:r w:rsidR="006B67B1" w:rsidRPr="00771991">
              <w:rPr>
                <w:rFonts w:ascii="Arial" w:hAnsi="Arial" w:cs="Arial"/>
                <w:highlight w:val="yellow"/>
              </w:rPr>
              <w:t>as well</w:t>
            </w:r>
            <w:r w:rsidRPr="00771991">
              <w:rPr>
                <w:rFonts w:ascii="Arial" w:hAnsi="Arial" w:cs="Arial"/>
                <w:highlight w:val="yellow"/>
              </w:rPr>
              <w:t xml:space="preserve">, so when we do run festivals then, they know </w:t>
            </w:r>
            <w:r w:rsidR="006B67B1" w:rsidRPr="00771991">
              <w:rPr>
                <w:rFonts w:ascii="Arial" w:hAnsi="Arial" w:cs="Arial"/>
                <w:highlight w:val="yellow"/>
              </w:rPr>
              <w:t>each other</w:t>
            </w:r>
            <w:r w:rsidRPr="00771991">
              <w:rPr>
                <w:rFonts w:ascii="Arial" w:hAnsi="Arial" w:cs="Arial"/>
                <w:highlight w:val="yellow"/>
              </w:rPr>
              <w:t xml:space="preserve"> and they’re learning about their different disabilities </w:t>
            </w:r>
            <w:r w:rsidR="006B67B1" w:rsidRPr="00771991">
              <w:rPr>
                <w:rFonts w:ascii="Arial" w:hAnsi="Arial" w:cs="Arial"/>
                <w:highlight w:val="yellow"/>
              </w:rPr>
              <w:t>as well</w:t>
            </w:r>
            <w:r w:rsidRPr="00771991">
              <w:rPr>
                <w:rFonts w:ascii="Arial" w:hAnsi="Arial" w:cs="Arial"/>
                <w:highlight w:val="yellow"/>
              </w:rPr>
              <w:t xml:space="preserve"> and they help each other out. But also with the Festival of Sport club, the parents, I think it’s a good social aspect for them </w:t>
            </w:r>
            <w:r w:rsidR="006B67B1" w:rsidRPr="00771991">
              <w:rPr>
                <w:rFonts w:ascii="Arial" w:hAnsi="Arial" w:cs="Arial"/>
                <w:highlight w:val="yellow"/>
              </w:rPr>
              <w:t>as well</w:t>
            </w:r>
            <w:r w:rsidRPr="00771991">
              <w:rPr>
                <w:rFonts w:ascii="Arial" w:hAnsi="Arial" w:cs="Arial"/>
                <w:highlight w:val="yellow"/>
              </w:rPr>
              <w:t xml:space="preserve">, they obviously sit outside and they have a chat and tells then, so they’re sharing of information, so I think it benefits the both really. But you know, </w:t>
            </w:r>
            <w:proofErr w:type="gramStart"/>
            <w:r w:rsidRPr="00771991">
              <w:rPr>
                <w:rFonts w:ascii="Arial" w:hAnsi="Arial" w:cs="Arial"/>
                <w:highlight w:val="yellow"/>
              </w:rPr>
              <w:t>it’s</w:t>
            </w:r>
            <w:proofErr w:type="gramEnd"/>
            <w:r w:rsidRPr="00771991">
              <w:rPr>
                <w:rFonts w:ascii="Arial" w:hAnsi="Arial" w:cs="Arial"/>
                <w:highlight w:val="yellow"/>
              </w:rPr>
              <w:t xml:space="preserve"> definitely a social, </w:t>
            </w:r>
            <w:r w:rsidR="007E172E" w:rsidRPr="00771991">
              <w:rPr>
                <w:rFonts w:ascii="Arial" w:hAnsi="Arial" w:cs="Arial"/>
                <w:highlight w:val="yellow"/>
              </w:rPr>
              <w:t>mental,</w:t>
            </w:r>
            <w:r w:rsidRPr="00771991">
              <w:rPr>
                <w:rFonts w:ascii="Arial" w:hAnsi="Arial" w:cs="Arial"/>
                <w:highlight w:val="yellow"/>
              </w:rPr>
              <w:t xml:space="preserve"> and physical well-being on the participants obviously.</w:t>
            </w:r>
          </w:p>
          <w:p w14:paraId="23652B44" w14:textId="77777777" w:rsidR="00771991" w:rsidRPr="00771991" w:rsidRDefault="00771991" w:rsidP="000F43B1">
            <w:pPr>
              <w:spacing w:line="360" w:lineRule="auto"/>
              <w:jc w:val="both"/>
              <w:rPr>
                <w:rFonts w:ascii="Arial" w:hAnsi="Arial" w:cs="Arial"/>
              </w:rPr>
            </w:pPr>
          </w:p>
          <w:p w14:paraId="5D77D87B" w14:textId="7B399190" w:rsidR="00B34B54" w:rsidRDefault="00B34B54" w:rsidP="000F43B1">
            <w:pPr>
              <w:spacing w:line="360" w:lineRule="auto"/>
              <w:jc w:val="both"/>
              <w:rPr>
                <w:rFonts w:ascii="Arial" w:hAnsi="Arial" w:cs="Arial"/>
              </w:rPr>
            </w:pPr>
            <w:r w:rsidRPr="00771991">
              <w:rPr>
                <w:rFonts w:ascii="Arial" w:hAnsi="Arial" w:cs="Arial"/>
              </w:rPr>
              <w:t xml:space="preserve">Interviewer (me); Excellent. Yeah, </w:t>
            </w:r>
            <w:proofErr w:type="gramStart"/>
            <w:r w:rsidRPr="00771991">
              <w:rPr>
                <w:rFonts w:ascii="Arial" w:hAnsi="Arial" w:cs="Arial"/>
              </w:rPr>
              <w:t>that’s</w:t>
            </w:r>
            <w:proofErr w:type="gramEnd"/>
            <w:r w:rsidRPr="00771991">
              <w:rPr>
                <w:rFonts w:ascii="Arial" w:hAnsi="Arial" w:cs="Arial"/>
              </w:rPr>
              <w:t xml:space="preserve"> exactly what I was going to ask was the parents next…</w:t>
            </w:r>
          </w:p>
          <w:p w14:paraId="6A92348D" w14:textId="77777777" w:rsidR="00771991" w:rsidRPr="00771991" w:rsidRDefault="00771991" w:rsidP="000F43B1">
            <w:pPr>
              <w:spacing w:line="360" w:lineRule="auto"/>
              <w:jc w:val="both"/>
              <w:rPr>
                <w:rFonts w:ascii="Arial" w:hAnsi="Arial" w:cs="Arial"/>
              </w:rPr>
            </w:pPr>
          </w:p>
          <w:p w14:paraId="59B8DF8B" w14:textId="05F6ED27" w:rsidR="00B34B54" w:rsidRDefault="00B34B54" w:rsidP="000F43B1">
            <w:pPr>
              <w:spacing w:line="360" w:lineRule="auto"/>
              <w:jc w:val="both"/>
              <w:rPr>
                <w:rFonts w:ascii="Arial" w:hAnsi="Arial" w:cs="Arial"/>
              </w:rPr>
            </w:pPr>
            <w:r w:rsidRPr="00771991">
              <w:rPr>
                <w:rFonts w:ascii="Arial" w:hAnsi="Arial" w:cs="Arial"/>
                <w:highlight w:val="yellow"/>
              </w:rPr>
              <w:t>Interviewee (ML); Aw sorry…</w:t>
            </w:r>
          </w:p>
          <w:p w14:paraId="6CF4A22B" w14:textId="77777777" w:rsidR="00771991" w:rsidRPr="00771991" w:rsidRDefault="00771991" w:rsidP="000F43B1">
            <w:pPr>
              <w:spacing w:line="360" w:lineRule="auto"/>
              <w:jc w:val="both"/>
              <w:rPr>
                <w:rFonts w:ascii="Arial" w:hAnsi="Arial" w:cs="Arial"/>
              </w:rPr>
            </w:pPr>
          </w:p>
          <w:p w14:paraId="2464B0D0" w14:textId="7B1C9553" w:rsidR="00B34B54" w:rsidRDefault="00B34B54" w:rsidP="000F43B1">
            <w:pPr>
              <w:spacing w:line="360" w:lineRule="auto"/>
              <w:jc w:val="both"/>
              <w:rPr>
                <w:rFonts w:ascii="Arial" w:hAnsi="Arial" w:cs="Arial"/>
              </w:rPr>
            </w:pPr>
            <w:r w:rsidRPr="00771991">
              <w:rPr>
                <w:rFonts w:ascii="Arial" w:hAnsi="Arial" w:cs="Arial"/>
              </w:rPr>
              <w:t xml:space="preserve">Interviewer (me); That’s okay, so I’ve done questionnaires with the club as you know, and those are showing both impacts on the participants and the parents </w:t>
            </w:r>
            <w:r w:rsidR="006B67B1" w:rsidRPr="00771991">
              <w:rPr>
                <w:rFonts w:ascii="Arial" w:hAnsi="Arial" w:cs="Arial"/>
              </w:rPr>
              <w:t>as well</w:t>
            </w:r>
            <w:r w:rsidRPr="00771991">
              <w:rPr>
                <w:rFonts w:ascii="Arial" w:hAnsi="Arial" w:cs="Arial"/>
              </w:rPr>
              <w:t xml:space="preserve"> so that’s excellent that you’ve just backed that up for me </w:t>
            </w:r>
            <w:r w:rsidR="006B67B1" w:rsidRPr="00771991">
              <w:rPr>
                <w:rFonts w:ascii="Arial" w:hAnsi="Arial" w:cs="Arial"/>
              </w:rPr>
              <w:t>as well</w:t>
            </w:r>
            <w:r w:rsidRPr="00771991">
              <w:rPr>
                <w:rFonts w:ascii="Arial" w:hAnsi="Arial" w:cs="Arial"/>
              </w:rPr>
              <w:t xml:space="preserve">. Is there anything </w:t>
            </w:r>
            <w:proofErr w:type="gramStart"/>
            <w:r w:rsidRPr="00771991">
              <w:rPr>
                <w:rFonts w:ascii="Arial" w:hAnsi="Arial" w:cs="Arial"/>
              </w:rPr>
              <w:t>you’d</w:t>
            </w:r>
            <w:proofErr w:type="gramEnd"/>
            <w:r w:rsidRPr="00771991">
              <w:rPr>
                <w:rFonts w:ascii="Arial" w:hAnsi="Arial" w:cs="Arial"/>
              </w:rPr>
              <w:t xml:space="preserve"> like to ask me?</w:t>
            </w:r>
          </w:p>
          <w:p w14:paraId="587EFD1B" w14:textId="77777777" w:rsidR="00771991" w:rsidRPr="00771991" w:rsidRDefault="00771991" w:rsidP="000F43B1">
            <w:pPr>
              <w:spacing w:line="360" w:lineRule="auto"/>
              <w:jc w:val="both"/>
              <w:rPr>
                <w:rFonts w:ascii="Arial" w:hAnsi="Arial" w:cs="Arial"/>
              </w:rPr>
            </w:pPr>
          </w:p>
          <w:p w14:paraId="45DFE2D2" w14:textId="1AC0E414" w:rsidR="00B34B54" w:rsidRDefault="00B34B54" w:rsidP="000F43B1">
            <w:pPr>
              <w:spacing w:line="360" w:lineRule="auto"/>
              <w:jc w:val="both"/>
              <w:rPr>
                <w:rFonts w:ascii="Arial" w:hAnsi="Arial" w:cs="Arial"/>
              </w:rPr>
            </w:pPr>
            <w:r w:rsidRPr="00771991">
              <w:rPr>
                <w:rFonts w:ascii="Arial" w:hAnsi="Arial" w:cs="Arial"/>
                <w:highlight w:val="yellow"/>
              </w:rPr>
              <w:t xml:space="preserve">Interviewee (ML); Umm no, </w:t>
            </w:r>
            <w:proofErr w:type="gramStart"/>
            <w:r w:rsidRPr="00771991">
              <w:rPr>
                <w:rFonts w:ascii="Arial" w:hAnsi="Arial" w:cs="Arial"/>
                <w:highlight w:val="yellow"/>
              </w:rPr>
              <w:t>it’s</w:t>
            </w:r>
            <w:proofErr w:type="gramEnd"/>
            <w:r w:rsidRPr="00771991">
              <w:rPr>
                <w:rFonts w:ascii="Arial" w:hAnsi="Arial" w:cs="Arial"/>
                <w:highlight w:val="yellow"/>
              </w:rPr>
              <w:t xml:space="preserve"> just it would be great if you could share your data once you’re all finished to see if we can make any improvements really at the club.</w:t>
            </w:r>
          </w:p>
          <w:p w14:paraId="74FAA2FD" w14:textId="77777777" w:rsidR="00771991" w:rsidRPr="00771991" w:rsidRDefault="00771991" w:rsidP="000F43B1">
            <w:pPr>
              <w:spacing w:line="360" w:lineRule="auto"/>
              <w:jc w:val="both"/>
              <w:rPr>
                <w:rFonts w:ascii="Arial" w:hAnsi="Arial" w:cs="Arial"/>
              </w:rPr>
            </w:pPr>
          </w:p>
          <w:p w14:paraId="390D622A" w14:textId="4E4BA7F0" w:rsidR="00B34B54" w:rsidRDefault="00B34B54" w:rsidP="000F43B1">
            <w:pPr>
              <w:spacing w:line="360" w:lineRule="auto"/>
              <w:jc w:val="both"/>
              <w:rPr>
                <w:rFonts w:ascii="Arial" w:hAnsi="Arial" w:cs="Arial"/>
              </w:rPr>
            </w:pPr>
            <w:r w:rsidRPr="00771991">
              <w:rPr>
                <w:rFonts w:ascii="Arial" w:hAnsi="Arial" w:cs="Arial"/>
              </w:rPr>
              <w:t xml:space="preserve">Interviewer (me); Yeah, </w:t>
            </w:r>
            <w:proofErr w:type="gramStart"/>
            <w:r w:rsidRPr="00771991">
              <w:rPr>
                <w:rFonts w:ascii="Arial" w:hAnsi="Arial" w:cs="Arial"/>
              </w:rPr>
              <w:t>that’ll</w:t>
            </w:r>
            <w:proofErr w:type="gramEnd"/>
            <w:r w:rsidRPr="00771991">
              <w:rPr>
                <w:rFonts w:ascii="Arial" w:hAnsi="Arial" w:cs="Arial"/>
              </w:rPr>
              <w:t xml:space="preserve"> be brilliant. Okay, thank you.</w:t>
            </w:r>
          </w:p>
          <w:p w14:paraId="47768EE9" w14:textId="77777777" w:rsidR="00771991" w:rsidRPr="00771991" w:rsidRDefault="00771991" w:rsidP="000F43B1">
            <w:pPr>
              <w:spacing w:line="360" w:lineRule="auto"/>
              <w:jc w:val="both"/>
              <w:rPr>
                <w:rFonts w:ascii="Arial" w:hAnsi="Arial" w:cs="Arial"/>
              </w:rPr>
            </w:pPr>
          </w:p>
          <w:p w14:paraId="517BB0DC" w14:textId="66E6D0FB" w:rsidR="00B34B54" w:rsidRPr="00771991" w:rsidRDefault="00B34B54" w:rsidP="000F43B1">
            <w:pPr>
              <w:spacing w:line="360" w:lineRule="auto"/>
              <w:jc w:val="both"/>
              <w:rPr>
                <w:rFonts w:ascii="Arial" w:hAnsi="Arial" w:cs="Arial"/>
              </w:rPr>
            </w:pPr>
            <w:r w:rsidRPr="00771991">
              <w:rPr>
                <w:rFonts w:ascii="Arial" w:hAnsi="Arial" w:cs="Arial"/>
                <w:highlight w:val="yellow"/>
              </w:rPr>
              <w:lastRenderedPageBreak/>
              <w:t>Interviewee (ML); No problem, speak to you soon</w:t>
            </w:r>
          </w:p>
          <w:p w14:paraId="3FEC08AC" w14:textId="2909F490" w:rsidR="00B34B54" w:rsidRDefault="00B34B54" w:rsidP="00B34B54">
            <w:pPr>
              <w:spacing w:line="360" w:lineRule="auto"/>
              <w:rPr>
                <w:rFonts w:ascii="Arial" w:hAnsi="Arial" w:cs="Arial"/>
                <w:sz w:val="22"/>
                <w:szCs w:val="22"/>
              </w:rPr>
            </w:pPr>
          </w:p>
          <w:p w14:paraId="7DF7FD3F" w14:textId="2DBB436D" w:rsidR="00B21720" w:rsidRDefault="00B21720" w:rsidP="00B34B54">
            <w:pPr>
              <w:spacing w:line="360" w:lineRule="auto"/>
              <w:rPr>
                <w:rFonts w:ascii="Arial" w:hAnsi="Arial" w:cs="Arial"/>
                <w:sz w:val="22"/>
                <w:szCs w:val="22"/>
              </w:rPr>
            </w:pPr>
          </w:p>
          <w:p w14:paraId="04166D44" w14:textId="6B6A73CF" w:rsidR="00B21720" w:rsidRDefault="00B21720" w:rsidP="00B34B54">
            <w:pPr>
              <w:spacing w:line="360" w:lineRule="auto"/>
              <w:rPr>
                <w:rFonts w:ascii="Arial" w:hAnsi="Arial" w:cs="Arial"/>
                <w:sz w:val="22"/>
                <w:szCs w:val="22"/>
              </w:rPr>
            </w:pPr>
          </w:p>
          <w:p w14:paraId="6DE9CF8C" w14:textId="3DCC17BC" w:rsidR="00B21720" w:rsidRDefault="00B21720" w:rsidP="00B34B54">
            <w:pPr>
              <w:spacing w:line="360" w:lineRule="auto"/>
              <w:rPr>
                <w:rFonts w:ascii="Arial" w:hAnsi="Arial" w:cs="Arial"/>
                <w:sz w:val="22"/>
                <w:szCs w:val="22"/>
              </w:rPr>
            </w:pPr>
          </w:p>
          <w:p w14:paraId="59B75419" w14:textId="692223E3" w:rsidR="00B21720" w:rsidRDefault="00B21720" w:rsidP="00B34B54">
            <w:pPr>
              <w:spacing w:line="360" w:lineRule="auto"/>
              <w:rPr>
                <w:rFonts w:ascii="Arial" w:hAnsi="Arial" w:cs="Arial"/>
                <w:sz w:val="22"/>
                <w:szCs w:val="22"/>
              </w:rPr>
            </w:pPr>
          </w:p>
          <w:p w14:paraId="5DC7AF61" w14:textId="5807254D" w:rsidR="00B21720" w:rsidRDefault="00B21720" w:rsidP="00B34B54">
            <w:pPr>
              <w:spacing w:line="360" w:lineRule="auto"/>
              <w:rPr>
                <w:rFonts w:ascii="Arial" w:hAnsi="Arial" w:cs="Arial"/>
                <w:sz w:val="22"/>
                <w:szCs w:val="22"/>
              </w:rPr>
            </w:pPr>
          </w:p>
          <w:p w14:paraId="252ED1BE" w14:textId="1031268A" w:rsidR="00771991" w:rsidRDefault="00771991" w:rsidP="00B34B54">
            <w:pPr>
              <w:spacing w:line="360" w:lineRule="auto"/>
              <w:rPr>
                <w:rFonts w:ascii="Arial" w:hAnsi="Arial" w:cs="Arial"/>
                <w:sz w:val="22"/>
                <w:szCs w:val="22"/>
              </w:rPr>
            </w:pPr>
          </w:p>
          <w:p w14:paraId="48A03EAB" w14:textId="46910B59" w:rsidR="00771991" w:rsidRDefault="00771991" w:rsidP="00B34B54">
            <w:pPr>
              <w:spacing w:line="360" w:lineRule="auto"/>
              <w:rPr>
                <w:rFonts w:ascii="Arial" w:hAnsi="Arial" w:cs="Arial"/>
                <w:sz w:val="22"/>
                <w:szCs w:val="22"/>
              </w:rPr>
            </w:pPr>
          </w:p>
          <w:p w14:paraId="456D3E62" w14:textId="77777777" w:rsidR="00771991" w:rsidRDefault="00771991" w:rsidP="00B34B54">
            <w:pPr>
              <w:spacing w:line="360" w:lineRule="auto"/>
              <w:rPr>
                <w:rFonts w:ascii="Arial" w:hAnsi="Arial" w:cs="Arial"/>
                <w:sz w:val="22"/>
                <w:szCs w:val="22"/>
              </w:rPr>
            </w:pPr>
          </w:p>
          <w:p w14:paraId="23AD4F12" w14:textId="438B415D" w:rsidR="00B21720" w:rsidRDefault="00B21720" w:rsidP="00B34B54">
            <w:pPr>
              <w:spacing w:line="360" w:lineRule="auto"/>
              <w:rPr>
                <w:rFonts w:ascii="Arial" w:hAnsi="Arial" w:cs="Arial"/>
                <w:sz w:val="22"/>
                <w:szCs w:val="22"/>
              </w:rPr>
            </w:pPr>
          </w:p>
          <w:p w14:paraId="5057564A" w14:textId="419635FD" w:rsidR="00802F24" w:rsidRDefault="00802F24" w:rsidP="00B34B54">
            <w:pPr>
              <w:spacing w:line="360" w:lineRule="auto"/>
              <w:rPr>
                <w:rFonts w:ascii="Arial" w:hAnsi="Arial" w:cs="Arial"/>
                <w:sz w:val="22"/>
                <w:szCs w:val="22"/>
              </w:rPr>
            </w:pPr>
          </w:p>
          <w:p w14:paraId="3AA21456" w14:textId="76F2F085" w:rsidR="00802F24" w:rsidRDefault="00802F24" w:rsidP="00B34B54">
            <w:pPr>
              <w:spacing w:line="360" w:lineRule="auto"/>
              <w:rPr>
                <w:rFonts w:ascii="Arial" w:hAnsi="Arial" w:cs="Arial"/>
                <w:sz w:val="22"/>
                <w:szCs w:val="22"/>
              </w:rPr>
            </w:pPr>
          </w:p>
          <w:p w14:paraId="610210E1" w14:textId="274E7D9A" w:rsidR="00802F24" w:rsidRDefault="00802F24" w:rsidP="00B34B54">
            <w:pPr>
              <w:spacing w:line="360" w:lineRule="auto"/>
              <w:rPr>
                <w:rFonts w:ascii="Arial" w:hAnsi="Arial" w:cs="Arial"/>
                <w:sz w:val="22"/>
                <w:szCs w:val="22"/>
              </w:rPr>
            </w:pPr>
          </w:p>
          <w:p w14:paraId="09354C13" w14:textId="5CB4212F" w:rsidR="00802F24" w:rsidRDefault="00802F24" w:rsidP="00B34B54">
            <w:pPr>
              <w:spacing w:line="360" w:lineRule="auto"/>
              <w:rPr>
                <w:rFonts w:ascii="Arial" w:hAnsi="Arial" w:cs="Arial"/>
                <w:sz w:val="22"/>
                <w:szCs w:val="22"/>
              </w:rPr>
            </w:pPr>
          </w:p>
          <w:p w14:paraId="0569EF54" w14:textId="4C0F2888" w:rsidR="00802F24" w:rsidRDefault="00802F24" w:rsidP="00B34B54">
            <w:pPr>
              <w:spacing w:line="360" w:lineRule="auto"/>
              <w:rPr>
                <w:rFonts w:ascii="Arial" w:hAnsi="Arial" w:cs="Arial"/>
                <w:sz w:val="22"/>
                <w:szCs w:val="22"/>
              </w:rPr>
            </w:pPr>
          </w:p>
          <w:p w14:paraId="7C92BA07" w14:textId="23F78978" w:rsidR="00802F24" w:rsidRDefault="00802F24" w:rsidP="00B34B54">
            <w:pPr>
              <w:spacing w:line="360" w:lineRule="auto"/>
              <w:rPr>
                <w:rFonts w:ascii="Arial" w:hAnsi="Arial" w:cs="Arial"/>
                <w:sz w:val="22"/>
                <w:szCs w:val="22"/>
              </w:rPr>
            </w:pPr>
          </w:p>
          <w:p w14:paraId="6A617BDC" w14:textId="6881CF14" w:rsidR="00802F24" w:rsidRDefault="00802F24" w:rsidP="00B34B54">
            <w:pPr>
              <w:spacing w:line="360" w:lineRule="auto"/>
              <w:rPr>
                <w:rFonts w:ascii="Arial" w:hAnsi="Arial" w:cs="Arial"/>
                <w:sz w:val="22"/>
                <w:szCs w:val="22"/>
              </w:rPr>
            </w:pPr>
          </w:p>
          <w:p w14:paraId="56F22C79" w14:textId="23A1019D" w:rsidR="00802F24" w:rsidRDefault="00802F24" w:rsidP="00B34B54">
            <w:pPr>
              <w:spacing w:line="360" w:lineRule="auto"/>
              <w:rPr>
                <w:rFonts w:ascii="Arial" w:hAnsi="Arial" w:cs="Arial"/>
                <w:sz w:val="22"/>
                <w:szCs w:val="22"/>
              </w:rPr>
            </w:pPr>
          </w:p>
          <w:p w14:paraId="72C7ADD6" w14:textId="7164E7B8" w:rsidR="00802F24" w:rsidRDefault="00802F24" w:rsidP="00B34B54">
            <w:pPr>
              <w:spacing w:line="360" w:lineRule="auto"/>
              <w:rPr>
                <w:rFonts w:ascii="Arial" w:hAnsi="Arial" w:cs="Arial"/>
                <w:sz w:val="22"/>
                <w:szCs w:val="22"/>
              </w:rPr>
            </w:pPr>
          </w:p>
          <w:p w14:paraId="471A7D26" w14:textId="5E3FE5A8" w:rsidR="00802F24" w:rsidRDefault="00802F24" w:rsidP="00B34B54">
            <w:pPr>
              <w:spacing w:line="360" w:lineRule="auto"/>
              <w:rPr>
                <w:rFonts w:ascii="Arial" w:hAnsi="Arial" w:cs="Arial"/>
                <w:sz w:val="22"/>
                <w:szCs w:val="22"/>
              </w:rPr>
            </w:pPr>
          </w:p>
          <w:p w14:paraId="545A497A" w14:textId="26C1B94B" w:rsidR="00802F24" w:rsidRDefault="00802F24" w:rsidP="00B34B54">
            <w:pPr>
              <w:spacing w:line="360" w:lineRule="auto"/>
              <w:rPr>
                <w:rFonts w:ascii="Arial" w:hAnsi="Arial" w:cs="Arial"/>
                <w:sz w:val="22"/>
                <w:szCs w:val="22"/>
              </w:rPr>
            </w:pPr>
          </w:p>
          <w:p w14:paraId="70EE4244" w14:textId="7F712A9A" w:rsidR="00802F24" w:rsidRDefault="00802F24" w:rsidP="00B34B54">
            <w:pPr>
              <w:spacing w:line="360" w:lineRule="auto"/>
              <w:rPr>
                <w:rFonts w:ascii="Arial" w:hAnsi="Arial" w:cs="Arial"/>
                <w:sz w:val="22"/>
                <w:szCs w:val="22"/>
              </w:rPr>
            </w:pPr>
          </w:p>
          <w:p w14:paraId="337C588C" w14:textId="445DBD6A" w:rsidR="00802F24" w:rsidRDefault="00802F24" w:rsidP="00B34B54">
            <w:pPr>
              <w:spacing w:line="360" w:lineRule="auto"/>
              <w:rPr>
                <w:rFonts w:ascii="Arial" w:hAnsi="Arial" w:cs="Arial"/>
                <w:sz w:val="22"/>
                <w:szCs w:val="22"/>
              </w:rPr>
            </w:pPr>
          </w:p>
          <w:p w14:paraId="5B385B15" w14:textId="1C0B0AB9" w:rsidR="00802F24" w:rsidRDefault="00802F24" w:rsidP="00B34B54">
            <w:pPr>
              <w:spacing w:line="360" w:lineRule="auto"/>
              <w:rPr>
                <w:rFonts w:ascii="Arial" w:hAnsi="Arial" w:cs="Arial"/>
                <w:sz w:val="22"/>
                <w:szCs w:val="22"/>
              </w:rPr>
            </w:pPr>
          </w:p>
          <w:p w14:paraId="6EA729BB" w14:textId="1DF8D290" w:rsidR="00802F24" w:rsidRDefault="00802F24" w:rsidP="00B34B54">
            <w:pPr>
              <w:spacing w:line="360" w:lineRule="auto"/>
              <w:rPr>
                <w:rFonts w:ascii="Arial" w:hAnsi="Arial" w:cs="Arial"/>
                <w:sz w:val="22"/>
                <w:szCs w:val="22"/>
              </w:rPr>
            </w:pPr>
          </w:p>
          <w:p w14:paraId="6DB299E1" w14:textId="77C63616" w:rsidR="00802F24" w:rsidRDefault="00802F24" w:rsidP="00B34B54">
            <w:pPr>
              <w:spacing w:line="360" w:lineRule="auto"/>
              <w:rPr>
                <w:rFonts w:ascii="Arial" w:hAnsi="Arial" w:cs="Arial"/>
                <w:sz w:val="22"/>
                <w:szCs w:val="22"/>
              </w:rPr>
            </w:pPr>
          </w:p>
          <w:p w14:paraId="0A15D2D2" w14:textId="02457A44" w:rsidR="00802F24" w:rsidRDefault="00802F24" w:rsidP="00B34B54">
            <w:pPr>
              <w:spacing w:line="360" w:lineRule="auto"/>
              <w:rPr>
                <w:rFonts w:ascii="Arial" w:hAnsi="Arial" w:cs="Arial"/>
                <w:sz w:val="22"/>
                <w:szCs w:val="22"/>
              </w:rPr>
            </w:pPr>
          </w:p>
          <w:p w14:paraId="3E702A1E" w14:textId="700C8934" w:rsidR="00802F24" w:rsidRDefault="00802F24" w:rsidP="00B34B54">
            <w:pPr>
              <w:spacing w:line="360" w:lineRule="auto"/>
              <w:rPr>
                <w:rFonts w:ascii="Arial" w:hAnsi="Arial" w:cs="Arial"/>
                <w:sz w:val="22"/>
                <w:szCs w:val="22"/>
              </w:rPr>
            </w:pPr>
          </w:p>
          <w:p w14:paraId="2BF88B99" w14:textId="79104239" w:rsidR="00802F24" w:rsidRDefault="00802F24" w:rsidP="00B34B54">
            <w:pPr>
              <w:spacing w:line="360" w:lineRule="auto"/>
              <w:rPr>
                <w:rFonts w:ascii="Arial" w:hAnsi="Arial" w:cs="Arial"/>
                <w:sz w:val="22"/>
                <w:szCs w:val="22"/>
              </w:rPr>
            </w:pPr>
          </w:p>
          <w:p w14:paraId="7FC97625" w14:textId="77777777" w:rsidR="00802F24" w:rsidRDefault="00802F24" w:rsidP="00B34B54">
            <w:pPr>
              <w:spacing w:line="360" w:lineRule="auto"/>
              <w:rPr>
                <w:rFonts w:ascii="Arial" w:hAnsi="Arial" w:cs="Arial"/>
                <w:sz w:val="22"/>
                <w:szCs w:val="22"/>
              </w:rPr>
            </w:pPr>
          </w:p>
          <w:p w14:paraId="0F12FDA4" w14:textId="6699250A" w:rsidR="00802F24" w:rsidRDefault="00802F24" w:rsidP="00B34B54">
            <w:pPr>
              <w:spacing w:line="360" w:lineRule="auto"/>
              <w:rPr>
                <w:rFonts w:ascii="Arial" w:hAnsi="Arial" w:cs="Arial"/>
                <w:sz w:val="22"/>
                <w:szCs w:val="22"/>
              </w:rPr>
            </w:pPr>
          </w:p>
          <w:p w14:paraId="1C2ECDC5" w14:textId="4A98CFF0" w:rsidR="00802F24" w:rsidRDefault="00802F24" w:rsidP="00B34B54">
            <w:pPr>
              <w:spacing w:line="360" w:lineRule="auto"/>
              <w:rPr>
                <w:rFonts w:ascii="Arial" w:hAnsi="Arial" w:cs="Arial"/>
                <w:sz w:val="22"/>
                <w:szCs w:val="22"/>
              </w:rPr>
            </w:pPr>
          </w:p>
          <w:p w14:paraId="636E0E11" w14:textId="77777777" w:rsidR="00802F24" w:rsidRDefault="00802F24" w:rsidP="00B34B54">
            <w:pPr>
              <w:spacing w:line="360" w:lineRule="auto"/>
              <w:rPr>
                <w:rFonts w:ascii="Arial" w:hAnsi="Arial" w:cs="Arial"/>
                <w:sz w:val="22"/>
                <w:szCs w:val="22"/>
              </w:rPr>
            </w:pPr>
          </w:p>
          <w:p w14:paraId="113CCC54" w14:textId="66143000" w:rsidR="00B34B54" w:rsidRPr="0066455A" w:rsidRDefault="00B21720" w:rsidP="00B34B54">
            <w:pPr>
              <w:pStyle w:val="Heading1"/>
              <w:outlineLvl w:val="0"/>
              <w:rPr>
                <w:b/>
                <w:bCs/>
                <w:color w:val="auto"/>
                <w:sz w:val="28"/>
                <w:szCs w:val="28"/>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EE0B44" w:rsidRPr="0066455A">
              <w:rPr>
                <w:b/>
                <w:bCs/>
                <w:color w:val="auto"/>
                <w:sz w:val="28"/>
                <w:szCs w:val="28"/>
              </w:rPr>
              <w:t>6</w:t>
            </w:r>
            <w:r>
              <w:rPr>
                <w:b/>
                <w:bCs/>
                <w:color w:val="auto"/>
                <w:sz w:val="28"/>
                <w:szCs w:val="28"/>
              </w:rPr>
              <w:t xml:space="preserve"> -</w:t>
            </w:r>
            <w:r w:rsidR="00EE0B44" w:rsidRPr="0066455A">
              <w:rPr>
                <w:b/>
                <w:bCs/>
                <w:color w:val="auto"/>
                <w:sz w:val="28"/>
                <w:szCs w:val="28"/>
              </w:rPr>
              <w:t xml:space="preserve"> </w:t>
            </w:r>
            <w:r w:rsidR="00B34B54" w:rsidRPr="0066455A">
              <w:rPr>
                <w:b/>
                <w:bCs/>
                <w:color w:val="auto"/>
                <w:sz w:val="28"/>
                <w:szCs w:val="28"/>
              </w:rPr>
              <w:t>Transcript of Interview with Callum Jones (Assistant Head Coach- Neath Port Talbot Panthers)</w:t>
            </w:r>
          </w:p>
          <w:p w14:paraId="64777546" w14:textId="77777777" w:rsidR="00B34B54" w:rsidRPr="00B34B54" w:rsidRDefault="00B34B54" w:rsidP="00B34B54">
            <w:pPr>
              <w:spacing w:line="360" w:lineRule="auto"/>
              <w:jc w:val="center"/>
              <w:rPr>
                <w:rFonts w:ascii="Arial" w:hAnsi="Arial" w:cs="Arial"/>
                <w:sz w:val="22"/>
                <w:szCs w:val="22"/>
              </w:rPr>
            </w:pPr>
          </w:p>
          <w:p w14:paraId="55DAF890" w14:textId="0AFF0268" w:rsidR="00B34B54" w:rsidRDefault="00B34B54" w:rsidP="00EC0125">
            <w:pPr>
              <w:spacing w:line="360" w:lineRule="auto"/>
              <w:jc w:val="both"/>
              <w:rPr>
                <w:rFonts w:ascii="Arial" w:hAnsi="Arial" w:cs="Arial"/>
              </w:rPr>
            </w:pPr>
            <w:r w:rsidRPr="00771991">
              <w:rPr>
                <w:rFonts w:ascii="Arial" w:hAnsi="Arial" w:cs="Arial"/>
              </w:rPr>
              <w:t>Interviewer (me); Interview commencing 18</w:t>
            </w:r>
            <w:r w:rsidRPr="00771991">
              <w:rPr>
                <w:rFonts w:ascii="Arial" w:hAnsi="Arial" w:cs="Arial"/>
                <w:vertAlign w:val="superscript"/>
              </w:rPr>
              <w:t>th</w:t>
            </w:r>
            <w:r w:rsidRPr="00771991">
              <w:rPr>
                <w:rFonts w:ascii="Arial" w:hAnsi="Arial" w:cs="Arial"/>
              </w:rPr>
              <w:t xml:space="preserve"> March 2020, Callum Jones can you just confirm that you are who you are please?</w:t>
            </w:r>
          </w:p>
          <w:p w14:paraId="740C0A39" w14:textId="77777777" w:rsidR="00771991" w:rsidRPr="00771991" w:rsidRDefault="00771991" w:rsidP="00EC0125">
            <w:pPr>
              <w:spacing w:line="360" w:lineRule="auto"/>
              <w:jc w:val="both"/>
              <w:rPr>
                <w:rFonts w:ascii="Arial" w:hAnsi="Arial" w:cs="Arial"/>
              </w:rPr>
            </w:pPr>
          </w:p>
          <w:p w14:paraId="4C7E8900" w14:textId="0CF120A0" w:rsidR="00B34B54" w:rsidRDefault="00B34B54" w:rsidP="00EC0125">
            <w:pPr>
              <w:spacing w:line="360" w:lineRule="auto"/>
              <w:jc w:val="both"/>
              <w:rPr>
                <w:rFonts w:ascii="Arial" w:hAnsi="Arial" w:cs="Arial"/>
              </w:rPr>
            </w:pPr>
            <w:r w:rsidRPr="00771991">
              <w:rPr>
                <w:rFonts w:ascii="Arial" w:hAnsi="Arial" w:cs="Arial"/>
                <w:highlight w:val="yellow"/>
              </w:rPr>
              <w:t>Interviewee (CJ); I am Callum Jones, yes. Thank you.</w:t>
            </w:r>
          </w:p>
          <w:p w14:paraId="197D4D9A" w14:textId="77777777" w:rsidR="00771991" w:rsidRPr="00771991" w:rsidRDefault="00771991" w:rsidP="00EC0125">
            <w:pPr>
              <w:spacing w:line="360" w:lineRule="auto"/>
              <w:jc w:val="both"/>
              <w:rPr>
                <w:rFonts w:ascii="Arial" w:hAnsi="Arial" w:cs="Arial"/>
              </w:rPr>
            </w:pPr>
          </w:p>
          <w:p w14:paraId="2D5A92ED" w14:textId="7716DE9D" w:rsidR="00B34B54" w:rsidRDefault="00B34B54" w:rsidP="00EC0125">
            <w:pPr>
              <w:spacing w:line="360" w:lineRule="auto"/>
              <w:jc w:val="both"/>
              <w:rPr>
                <w:rFonts w:ascii="Arial" w:hAnsi="Arial" w:cs="Arial"/>
              </w:rPr>
            </w:pPr>
            <w:r w:rsidRPr="00771991">
              <w:rPr>
                <w:rFonts w:ascii="Arial" w:hAnsi="Arial" w:cs="Arial"/>
              </w:rPr>
              <w:t>Interviewer (me); And that you confirm that you give your permission for me to record this please?</w:t>
            </w:r>
          </w:p>
          <w:p w14:paraId="4A1C7F4B" w14:textId="77777777" w:rsidR="00771991" w:rsidRPr="00771991" w:rsidRDefault="00771991" w:rsidP="00EC0125">
            <w:pPr>
              <w:spacing w:line="360" w:lineRule="auto"/>
              <w:jc w:val="both"/>
              <w:rPr>
                <w:rFonts w:ascii="Arial" w:hAnsi="Arial" w:cs="Arial"/>
              </w:rPr>
            </w:pPr>
          </w:p>
          <w:p w14:paraId="06C36458" w14:textId="424C4E77" w:rsidR="00B34B54" w:rsidRDefault="00B34B54" w:rsidP="00EC0125">
            <w:pPr>
              <w:spacing w:line="360" w:lineRule="auto"/>
              <w:jc w:val="both"/>
              <w:rPr>
                <w:rFonts w:ascii="Arial" w:hAnsi="Arial" w:cs="Arial"/>
              </w:rPr>
            </w:pPr>
            <w:r w:rsidRPr="00771991">
              <w:rPr>
                <w:rFonts w:ascii="Arial" w:hAnsi="Arial" w:cs="Arial"/>
                <w:highlight w:val="yellow"/>
              </w:rPr>
              <w:t>Interviewee (CJ); Yes. I can.</w:t>
            </w:r>
          </w:p>
          <w:p w14:paraId="046B0C7E" w14:textId="77777777" w:rsidR="00771991" w:rsidRPr="00771991" w:rsidRDefault="00771991" w:rsidP="00EC0125">
            <w:pPr>
              <w:spacing w:line="360" w:lineRule="auto"/>
              <w:jc w:val="both"/>
              <w:rPr>
                <w:rFonts w:ascii="Arial" w:hAnsi="Arial" w:cs="Arial"/>
              </w:rPr>
            </w:pPr>
          </w:p>
          <w:p w14:paraId="10ED3A12" w14:textId="19CAE869" w:rsidR="00B34B54" w:rsidRDefault="00B34B54" w:rsidP="00EC0125">
            <w:pPr>
              <w:spacing w:line="360" w:lineRule="auto"/>
              <w:jc w:val="both"/>
              <w:rPr>
                <w:rFonts w:ascii="Arial" w:hAnsi="Arial" w:cs="Arial"/>
              </w:rPr>
            </w:pPr>
            <w:r w:rsidRPr="00771991">
              <w:rPr>
                <w:rFonts w:ascii="Arial" w:hAnsi="Arial" w:cs="Arial"/>
              </w:rPr>
              <w:t>Interviewer (me); Excellent. Can you confirm what your current job role is at the Port Talbot Panthers please?</w:t>
            </w:r>
          </w:p>
          <w:p w14:paraId="1842C52F" w14:textId="77777777" w:rsidR="00771991" w:rsidRPr="00771991" w:rsidRDefault="00771991" w:rsidP="00EC0125">
            <w:pPr>
              <w:spacing w:line="360" w:lineRule="auto"/>
              <w:jc w:val="both"/>
              <w:rPr>
                <w:rFonts w:ascii="Arial" w:hAnsi="Arial" w:cs="Arial"/>
              </w:rPr>
            </w:pPr>
          </w:p>
          <w:p w14:paraId="77D97D8E" w14:textId="0FF0BE69" w:rsidR="00B34B54" w:rsidRDefault="00B34B54" w:rsidP="00EC0125">
            <w:pPr>
              <w:spacing w:line="360" w:lineRule="auto"/>
              <w:jc w:val="both"/>
              <w:rPr>
                <w:rFonts w:ascii="Arial" w:hAnsi="Arial" w:cs="Arial"/>
              </w:rPr>
            </w:pPr>
            <w:r w:rsidRPr="00771991">
              <w:rPr>
                <w:rFonts w:ascii="Arial" w:hAnsi="Arial" w:cs="Arial"/>
                <w:highlight w:val="yellow"/>
              </w:rPr>
              <w:t>Interviewee (CJ); I am the assistant head coach of the Port Talbot Panthers yes.</w:t>
            </w:r>
          </w:p>
          <w:p w14:paraId="21C5764C" w14:textId="77777777" w:rsidR="00771991" w:rsidRPr="00771991" w:rsidRDefault="00771991" w:rsidP="00EC0125">
            <w:pPr>
              <w:spacing w:line="360" w:lineRule="auto"/>
              <w:jc w:val="both"/>
              <w:rPr>
                <w:rFonts w:ascii="Arial" w:hAnsi="Arial" w:cs="Arial"/>
              </w:rPr>
            </w:pPr>
          </w:p>
          <w:p w14:paraId="6DB2B98D" w14:textId="54936906" w:rsidR="00B34B54" w:rsidRDefault="00B34B54" w:rsidP="00EC0125">
            <w:pPr>
              <w:spacing w:line="360" w:lineRule="auto"/>
              <w:jc w:val="both"/>
              <w:rPr>
                <w:rFonts w:ascii="Arial" w:hAnsi="Arial" w:cs="Arial"/>
              </w:rPr>
            </w:pPr>
            <w:r w:rsidRPr="00771991">
              <w:rPr>
                <w:rFonts w:ascii="Arial" w:hAnsi="Arial" w:cs="Arial"/>
              </w:rPr>
              <w:t>Interviewer (me); Excellent, so can you give me a brief overview of what the Port Talbot Panthers are about and what your job role is at the Port Talbot Panthers please?</w:t>
            </w:r>
          </w:p>
          <w:p w14:paraId="3630F9ED" w14:textId="77777777" w:rsidR="00771991" w:rsidRPr="00771991" w:rsidRDefault="00771991" w:rsidP="00EC0125">
            <w:pPr>
              <w:spacing w:line="360" w:lineRule="auto"/>
              <w:jc w:val="both"/>
              <w:rPr>
                <w:rFonts w:ascii="Arial" w:hAnsi="Arial" w:cs="Arial"/>
              </w:rPr>
            </w:pPr>
          </w:p>
          <w:p w14:paraId="7C8557EC" w14:textId="0034F75E" w:rsidR="00B34B54" w:rsidRDefault="00B34B54" w:rsidP="00EC0125">
            <w:pPr>
              <w:spacing w:line="360" w:lineRule="auto"/>
              <w:jc w:val="both"/>
              <w:rPr>
                <w:rFonts w:ascii="Arial" w:hAnsi="Arial" w:cs="Arial"/>
              </w:rPr>
            </w:pPr>
            <w:r w:rsidRPr="00771991">
              <w:rPr>
                <w:rFonts w:ascii="Arial" w:hAnsi="Arial" w:cs="Arial"/>
                <w:highlight w:val="yellow"/>
              </w:rPr>
              <w:t xml:space="preserve">Interviewee (CJ); The whole aim of the Panthers is to create an environment that everyone can be involved in, </w:t>
            </w:r>
            <w:proofErr w:type="gramStart"/>
            <w:r w:rsidRPr="00771991">
              <w:rPr>
                <w:rFonts w:ascii="Arial" w:hAnsi="Arial" w:cs="Arial"/>
                <w:highlight w:val="yellow"/>
              </w:rPr>
              <w:t>doesn’t</w:t>
            </w:r>
            <w:proofErr w:type="gramEnd"/>
            <w:r w:rsidRPr="00771991">
              <w:rPr>
                <w:rFonts w:ascii="Arial" w:hAnsi="Arial" w:cs="Arial"/>
                <w:highlight w:val="yellow"/>
              </w:rPr>
              <w:t xml:space="preserve"> isolate anyone who has particular natural talents or anyone of a particular standard of the sport. </w:t>
            </w:r>
            <w:proofErr w:type="gramStart"/>
            <w:r w:rsidRPr="00771991">
              <w:rPr>
                <w:rFonts w:ascii="Arial" w:hAnsi="Arial" w:cs="Arial"/>
                <w:highlight w:val="yellow"/>
              </w:rPr>
              <w:t>It’s</w:t>
            </w:r>
            <w:proofErr w:type="gramEnd"/>
            <w:r w:rsidRPr="00771991">
              <w:rPr>
                <w:rFonts w:ascii="Arial" w:hAnsi="Arial" w:cs="Arial"/>
                <w:highlight w:val="yellow"/>
              </w:rPr>
              <w:t xml:space="preserve"> one that people with disabilities, all abilities and everyone can be involved in.</w:t>
            </w:r>
          </w:p>
          <w:p w14:paraId="0B02762B" w14:textId="77777777" w:rsidR="00771991" w:rsidRPr="00771991" w:rsidRDefault="00771991" w:rsidP="00EC0125">
            <w:pPr>
              <w:spacing w:line="360" w:lineRule="auto"/>
              <w:jc w:val="both"/>
              <w:rPr>
                <w:rFonts w:ascii="Arial" w:hAnsi="Arial" w:cs="Arial"/>
              </w:rPr>
            </w:pPr>
          </w:p>
          <w:p w14:paraId="228AE2C3" w14:textId="2F580545" w:rsidR="00B34B54" w:rsidRDefault="00B34B54" w:rsidP="00EC0125">
            <w:pPr>
              <w:spacing w:line="360" w:lineRule="auto"/>
              <w:jc w:val="both"/>
              <w:rPr>
                <w:rFonts w:ascii="Arial" w:hAnsi="Arial" w:cs="Arial"/>
              </w:rPr>
            </w:pPr>
            <w:r w:rsidRPr="00771991">
              <w:rPr>
                <w:rFonts w:ascii="Arial" w:hAnsi="Arial" w:cs="Arial"/>
              </w:rPr>
              <w:t>Interviewer (me); That sounds good. Do you think that you can make every part of the session inclusive for everybody and how do you do this?</w:t>
            </w:r>
          </w:p>
          <w:p w14:paraId="5ECF02BA" w14:textId="77777777" w:rsidR="00771991" w:rsidRPr="00771991" w:rsidRDefault="00771991" w:rsidP="00EC0125">
            <w:pPr>
              <w:spacing w:line="360" w:lineRule="auto"/>
              <w:jc w:val="both"/>
              <w:rPr>
                <w:rFonts w:ascii="Arial" w:hAnsi="Arial" w:cs="Arial"/>
              </w:rPr>
            </w:pPr>
          </w:p>
          <w:p w14:paraId="452A0737" w14:textId="3AC6CDD5" w:rsidR="00B34B54" w:rsidRDefault="00B34B54" w:rsidP="00EC0125">
            <w:pPr>
              <w:spacing w:line="360" w:lineRule="auto"/>
              <w:jc w:val="both"/>
              <w:rPr>
                <w:rFonts w:ascii="Arial" w:hAnsi="Arial" w:cs="Arial"/>
              </w:rPr>
            </w:pPr>
            <w:r w:rsidRPr="00771991">
              <w:rPr>
                <w:rFonts w:ascii="Arial" w:hAnsi="Arial" w:cs="Arial"/>
                <w:highlight w:val="yellow"/>
              </w:rPr>
              <w:t>Interviewee (CJ); Yes definitely. We have a range of volunteers and helpers, certain of which are qualified to deal with certain disabilities, some deals specifically with learning imp-. Sorry, visually impaired participants. Others are specialised with learning disabilities and it ranges all the way through this.</w:t>
            </w:r>
          </w:p>
          <w:p w14:paraId="7863A18B" w14:textId="787BF8C1" w:rsidR="00B34B54" w:rsidRDefault="00B34B54" w:rsidP="00EC0125">
            <w:pPr>
              <w:spacing w:line="360" w:lineRule="auto"/>
              <w:jc w:val="both"/>
              <w:rPr>
                <w:rFonts w:ascii="Arial" w:hAnsi="Arial" w:cs="Arial"/>
              </w:rPr>
            </w:pPr>
            <w:r w:rsidRPr="00771991">
              <w:rPr>
                <w:rFonts w:ascii="Arial" w:hAnsi="Arial" w:cs="Arial"/>
              </w:rPr>
              <w:lastRenderedPageBreak/>
              <w:t>Interviewer (me); Okay, so when it comes to games, how do you include everybody and makes sure that everybody takes part?</w:t>
            </w:r>
          </w:p>
          <w:p w14:paraId="470307FA" w14:textId="77777777" w:rsidR="00771991" w:rsidRPr="00771991" w:rsidRDefault="00771991" w:rsidP="00EC0125">
            <w:pPr>
              <w:spacing w:line="360" w:lineRule="auto"/>
              <w:jc w:val="both"/>
              <w:rPr>
                <w:rFonts w:ascii="Arial" w:hAnsi="Arial" w:cs="Arial"/>
              </w:rPr>
            </w:pPr>
          </w:p>
          <w:p w14:paraId="21394629" w14:textId="2007FD54" w:rsidR="00B34B54" w:rsidRDefault="00B34B54" w:rsidP="00EC0125">
            <w:pPr>
              <w:spacing w:line="360" w:lineRule="auto"/>
              <w:jc w:val="both"/>
              <w:rPr>
                <w:rFonts w:ascii="Arial" w:hAnsi="Arial" w:cs="Arial"/>
              </w:rPr>
            </w:pPr>
            <w:r w:rsidRPr="00771991">
              <w:rPr>
                <w:rFonts w:ascii="Arial" w:hAnsi="Arial" w:cs="Arial"/>
                <w:highlight w:val="yellow"/>
              </w:rPr>
              <w:t xml:space="preserve">Interviewee (CJ); Well the rules for the overall mixed ability rugby are set to include everyone playing games. If someone physically cannot take any contact, if they have previous head injuries, or for example, something like down syndrome or severe learning difficulties then they’ll wear a bib to make it clear to the opposition that they’re only to be tagged and 9 times out of 10 they will have someone with them, guiding them round the field </w:t>
            </w:r>
            <w:r w:rsidR="006B67B1" w:rsidRPr="00771991">
              <w:rPr>
                <w:rFonts w:ascii="Arial" w:hAnsi="Arial" w:cs="Arial"/>
                <w:highlight w:val="yellow"/>
              </w:rPr>
              <w:t>as well</w:t>
            </w:r>
            <w:r w:rsidRPr="00771991">
              <w:rPr>
                <w:rFonts w:ascii="Arial" w:hAnsi="Arial" w:cs="Arial"/>
                <w:highlight w:val="yellow"/>
              </w:rPr>
              <w:t>, generally someone close that they trust. You know, we don’t just bring in any old bloke from the street just to try and drag them around the field, it’s always someone qualified that knows what they’re doing to guide them round the field and both teams are generally quite passive as it’s not a very competitive sport in particular so both teams take special exceptions really to let them score tries and things like that so there’s no risk at all for them.</w:t>
            </w:r>
          </w:p>
          <w:p w14:paraId="19A16CD7" w14:textId="77777777" w:rsidR="00771991" w:rsidRPr="00771991" w:rsidRDefault="00771991" w:rsidP="00EC0125">
            <w:pPr>
              <w:spacing w:line="360" w:lineRule="auto"/>
              <w:jc w:val="both"/>
              <w:rPr>
                <w:rFonts w:ascii="Arial" w:hAnsi="Arial" w:cs="Arial"/>
              </w:rPr>
            </w:pPr>
          </w:p>
          <w:p w14:paraId="2D4565B1" w14:textId="60D9331E" w:rsidR="00B34B54" w:rsidRDefault="00B34B54" w:rsidP="00EC0125">
            <w:pPr>
              <w:spacing w:line="360" w:lineRule="auto"/>
              <w:jc w:val="both"/>
              <w:rPr>
                <w:rFonts w:ascii="Arial" w:hAnsi="Arial" w:cs="Arial"/>
              </w:rPr>
            </w:pPr>
            <w:r w:rsidRPr="00771991">
              <w:rPr>
                <w:rFonts w:ascii="Arial" w:hAnsi="Arial" w:cs="Arial"/>
              </w:rPr>
              <w:t xml:space="preserve">Interviewer (me); So, it sounds like a </w:t>
            </w:r>
            <w:proofErr w:type="gramStart"/>
            <w:r w:rsidRPr="00771991">
              <w:rPr>
                <w:rFonts w:ascii="Arial" w:hAnsi="Arial" w:cs="Arial"/>
              </w:rPr>
              <w:t>really good</w:t>
            </w:r>
            <w:proofErr w:type="gramEnd"/>
            <w:r w:rsidRPr="00771991">
              <w:rPr>
                <w:rFonts w:ascii="Arial" w:hAnsi="Arial" w:cs="Arial"/>
              </w:rPr>
              <w:t xml:space="preserve"> sport to include everybody, do you face any challenges personally as a coach in the way that you teach participants?</w:t>
            </w:r>
          </w:p>
          <w:p w14:paraId="078AFCE3" w14:textId="77777777" w:rsidR="00771991" w:rsidRPr="00771991" w:rsidRDefault="00771991" w:rsidP="00EC0125">
            <w:pPr>
              <w:spacing w:line="360" w:lineRule="auto"/>
              <w:jc w:val="both"/>
              <w:rPr>
                <w:rFonts w:ascii="Arial" w:hAnsi="Arial" w:cs="Arial"/>
              </w:rPr>
            </w:pPr>
          </w:p>
          <w:p w14:paraId="5A5B0620" w14:textId="4014BCE5" w:rsidR="00B34B54" w:rsidRDefault="00B34B54" w:rsidP="00EC0125">
            <w:pPr>
              <w:spacing w:line="360" w:lineRule="auto"/>
              <w:jc w:val="both"/>
              <w:rPr>
                <w:rFonts w:ascii="Arial" w:hAnsi="Arial" w:cs="Arial"/>
              </w:rPr>
            </w:pPr>
            <w:r w:rsidRPr="00771991">
              <w:rPr>
                <w:rFonts w:ascii="Arial" w:hAnsi="Arial" w:cs="Arial"/>
                <w:highlight w:val="yellow"/>
              </w:rPr>
              <w:t xml:space="preserve">Interviewee (CJ); Personally, not so much, it’s generally a quite a collaborative effort by all the coaches, so we have certain individuals who are very individual needs so like visual impairments and hearing difficulties and there’s no 2 with those which are exactly the same so how we deal with them is got to be specific to each individual and as I mentioned earlier we generally have a one-to-one person with them and more often than not they are there in training </w:t>
            </w:r>
            <w:r w:rsidR="006B67B1" w:rsidRPr="00771991">
              <w:rPr>
                <w:rFonts w:ascii="Arial" w:hAnsi="Arial" w:cs="Arial"/>
                <w:highlight w:val="yellow"/>
              </w:rPr>
              <w:t>as well</w:t>
            </w:r>
            <w:r w:rsidRPr="00771991">
              <w:rPr>
                <w:rFonts w:ascii="Arial" w:hAnsi="Arial" w:cs="Arial"/>
                <w:highlight w:val="yellow"/>
              </w:rPr>
              <w:t xml:space="preserve"> so it’s a lot easier to keep it consistent and we know exactly what’s going on.</w:t>
            </w:r>
          </w:p>
          <w:p w14:paraId="4947055B" w14:textId="77777777" w:rsidR="00771991" w:rsidRPr="00771991" w:rsidRDefault="00771991" w:rsidP="00EC0125">
            <w:pPr>
              <w:spacing w:line="360" w:lineRule="auto"/>
              <w:jc w:val="both"/>
              <w:rPr>
                <w:rFonts w:ascii="Arial" w:hAnsi="Arial" w:cs="Arial"/>
              </w:rPr>
            </w:pPr>
          </w:p>
          <w:p w14:paraId="7106D6C2" w14:textId="44A5413C" w:rsidR="00B34B54" w:rsidRDefault="00B34B54" w:rsidP="00EC0125">
            <w:pPr>
              <w:spacing w:line="360" w:lineRule="auto"/>
              <w:jc w:val="both"/>
              <w:rPr>
                <w:rFonts w:ascii="Arial" w:hAnsi="Arial" w:cs="Arial"/>
              </w:rPr>
            </w:pPr>
            <w:r w:rsidRPr="00771991">
              <w:rPr>
                <w:rFonts w:ascii="Arial" w:hAnsi="Arial" w:cs="Arial"/>
              </w:rPr>
              <w:t>Interviewer (me); So how do you overcome these challenges that you are faced with in training and games?</w:t>
            </w:r>
          </w:p>
          <w:p w14:paraId="12C47816" w14:textId="77777777" w:rsidR="00771991" w:rsidRPr="00771991" w:rsidRDefault="00771991" w:rsidP="00EC0125">
            <w:pPr>
              <w:spacing w:line="360" w:lineRule="auto"/>
              <w:jc w:val="both"/>
              <w:rPr>
                <w:rFonts w:ascii="Arial" w:hAnsi="Arial" w:cs="Arial"/>
              </w:rPr>
            </w:pPr>
          </w:p>
          <w:p w14:paraId="2E69C837" w14:textId="0D32441D" w:rsidR="00B34B54" w:rsidRDefault="00B34B54" w:rsidP="00EC0125">
            <w:pPr>
              <w:spacing w:line="360" w:lineRule="auto"/>
              <w:jc w:val="both"/>
              <w:rPr>
                <w:rFonts w:ascii="Arial" w:hAnsi="Arial" w:cs="Arial"/>
              </w:rPr>
            </w:pPr>
            <w:r w:rsidRPr="00771991">
              <w:rPr>
                <w:rFonts w:ascii="Arial" w:hAnsi="Arial" w:cs="Arial"/>
                <w:highlight w:val="yellow"/>
              </w:rPr>
              <w:t xml:space="preserve">Interviewee (CJ); We have one-to-one individuals for them, but we adapt every individual drill so that it can be tweaked slightly. </w:t>
            </w:r>
            <w:proofErr w:type="gramStart"/>
            <w:r w:rsidRPr="00771991">
              <w:rPr>
                <w:rFonts w:ascii="Arial" w:hAnsi="Arial" w:cs="Arial"/>
                <w:highlight w:val="yellow"/>
              </w:rPr>
              <w:t>It’s</w:t>
            </w:r>
            <w:proofErr w:type="gramEnd"/>
            <w:r w:rsidRPr="00771991">
              <w:rPr>
                <w:rFonts w:ascii="Arial" w:hAnsi="Arial" w:cs="Arial"/>
                <w:highlight w:val="yellow"/>
              </w:rPr>
              <w:t xml:space="preserve"> never a huge adaptation to the original drill, it’s generally just different tweaks for the individuals. Like, for example, for someone who was visually impaired, when we are doing like a bag drill, tackling bags, </w:t>
            </w:r>
            <w:r w:rsidRPr="00771991">
              <w:rPr>
                <w:rFonts w:ascii="Arial" w:hAnsi="Arial" w:cs="Arial"/>
                <w:highlight w:val="yellow"/>
              </w:rPr>
              <w:lastRenderedPageBreak/>
              <w:t>they start a lot closer to the bag or at a certain angle where their visual impairment is. Like certain ones can only see a little to the left, or if they can only see a little to the left then we’ll start off a little to the right so they can still see the bag and keep it in their vision and if they can only see to the right, again, over to the left hand-side and continuing like that.</w:t>
            </w:r>
          </w:p>
          <w:p w14:paraId="5C6BCFBF" w14:textId="77777777" w:rsidR="00771991" w:rsidRPr="00771991" w:rsidRDefault="00771991" w:rsidP="00EC0125">
            <w:pPr>
              <w:spacing w:line="360" w:lineRule="auto"/>
              <w:jc w:val="both"/>
              <w:rPr>
                <w:rFonts w:ascii="Arial" w:hAnsi="Arial" w:cs="Arial"/>
              </w:rPr>
            </w:pPr>
          </w:p>
          <w:p w14:paraId="2B32A3A6" w14:textId="2F0DA99B" w:rsidR="00B34B54" w:rsidRDefault="00B34B54" w:rsidP="00EC0125">
            <w:pPr>
              <w:spacing w:line="360" w:lineRule="auto"/>
              <w:jc w:val="both"/>
              <w:rPr>
                <w:rFonts w:ascii="Arial" w:hAnsi="Arial" w:cs="Arial"/>
              </w:rPr>
            </w:pPr>
            <w:r w:rsidRPr="00771991">
              <w:rPr>
                <w:rFonts w:ascii="Arial" w:hAnsi="Arial" w:cs="Arial"/>
              </w:rPr>
              <w:t xml:space="preserve">Interviewer (me); So, when </w:t>
            </w:r>
            <w:proofErr w:type="gramStart"/>
            <w:r w:rsidRPr="00771991">
              <w:rPr>
                <w:rFonts w:ascii="Arial" w:hAnsi="Arial" w:cs="Arial"/>
              </w:rPr>
              <w:t>you’re</w:t>
            </w:r>
            <w:proofErr w:type="gramEnd"/>
            <w:r w:rsidRPr="00771991">
              <w:rPr>
                <w:rFonts w:ascii="Arial" w:hAnsi="Arial" w:cs="Arial"/>
              </w:rPr>
              <w:t xml:space="preserve"> coaching, do you find there are many excuses for not making training and what’s the most popular excuse?</w:t>
            </w:r>
          </w:p>
          <w:p w14:paraId="3A306345" w14:textId="77777777" w:rsidR="00771991" w:rsidRPr="00771991" w:rsidRDefault="00771991" w:rsidP="00EC0125">
            <w:pPr>
              <w:spacing w:line="360" w:lineRule="auto"/>
              <w:jc w:val="both"/>
              <w:rPr>
                <w:rFonts w:ascii="Arial" w:hAnsi="Arial" w:cs="Arial"/>
              </w:rPr>
            </w:pPr>
          </w:p>
          <w:p w14:paraId="50BCDD96" w14:textId="7A145505" w:rsidR="00B34B54" w:rsidRDefault="00B34B54" w:rsidP="00EC0125">
            <w:pPr>
              <w:spacing w:line="360" w:lineRule="auto"/>
              <w:jc w:val="both"/>
              <w:rPr>
                <w:rFonts w:ascii="Arial" w:hAnsi="Arial" w:cs="Arial"/>
              </w:rPr>
            </w:pPr>
            <w:r w:rsidRPr="00771991">
              <w:rPr>
                <w:rFonts w:ascii="Arial" w:hAnsi="Arial" w:cs="Arial"/>
                <w:highlight w:val="yellow"/>
              </w:rPr>
              <w:t xml:space="preserve">Interviewee (CJ); Well, like every sport or organisation, there is always a small percentage which will make up some excuses not to come training or take part in any of it if the weather gets bad, things like that. </w:t>
            </w:r>
            <w:proofErr w:type="gramStart"/>
            <w:r w:rsidRPr="00771991">
              <w:rPr>
                <w:rFonts w:ascii="Arial" w:hAnsi="Arial" w:cs="Arial"/>
                <w:highlight w:val="yellow"/>
              </w:rPr>
              <w:t>I’ve</w:t>
            </w:r>
            <w:proofErr w:type="gramEnd"/>
            <w:r w:rsidRPr="00771991">
              <w:rPr>
                <w:rFonts w:ascii="Arial" w:hAnsi="Arial" w:cs="Arial"/>
                <w:highlight w:val="yellow"/>
              </w:rPr>
              <w:t xml:space="preserve"> been quite pleasantly surprised the reaction to the whole community and the amount of numbers we’ve been having in training and games. We started our first ever session with about somewhere between 9 and 15, I can’t remember the exact number, but it’s had a steady growth all the way up to now; we’re having about 30 odd players I think it is, we got registered. This is because the word has gone round, people have really bought in to the idea and we’ve got ex-players, people who have retired coming in to play just to keep active as well as people with disabilities, so it’s been aimed at a much wider range than what was the original side of things.</w:t>
            </w:r>
          </w:p>
          <w:p w14:paraId="790EA8BC" w14:textId="77777777" w:rsidR="00771991" w:rsidRPr="00771991" w:rsidRDefault="00771991" w:rsidP="00EC0125">
            <w:pPr>
              <w:spacing w:line="360" w:lineRule="auto"/>
              <w:jc w:val="both"/>
              <w:rPr>
                <w:rFonts w:ascii="Arial" w:hAnsi="Arial" w:cs="Arial"/>
              </w:rPr>
            </w:pPr>
          </w:p>
          <w:p w14:paraId="788DABDD" w14:textId="46194B81" w:rsidR="00B34B54" w:rsidRDefault="00B34B54" w:rsidP="00EC0125">
            <w:pPr>
              <w:spacing w:line="360" w:lineRule="auto"/>
              <w:jc w:val="both"/>
              <w:rPr>
                <w:rFonts w:ascii="Arial" w:hAnsi="Arial" w:cs="Arial"/>
              </w:rPr>
            </w:pPr>
            <w:r w:rsidRPr="00771991">
              <w:rPr>
                <w:rFonts w:ascii="Arial" w:hAnsi="Arial" w:cs="Arial"/>
              </w:rPr>
              <w:t>Interviewer (me); So, as a coach have you learnt anything whilst coaching the mixed ability participants about adapting sessions and facilities to suit their needs?</w:t>
            </w:r>
          </w:p>
          <w:p w14:paraId="537262FD" w14:textId="77777777" w:rsidR="00771991" w:rsidRPr="00771991" w:rsidRDefault="00771991" w:rsidP="00EC0125">
            <w:pPr>
              <w:spacing w:line="360" w:lineRule="auto"/>
              <w:jc w:val="both"/>
              <w:rPr>
                <w:rFonts w:ascii="Arial" w:hAnsi="Arial" w:cs="Arial"/>
              </w:rPr>
            </w:pPr>
          </w:p>
          <w:p w14:paraId="6E073E76" w14:textId="183F27A4" w:rsidR="00B34B54" w:rsidRDefault="00B34B54" w:rsidP="00EC0125">
            <w:pPr>
              <w:spacing w:line="360" w:lineRule="auto"/>
              <w:jc w:val="both"/>
              <w:rPr>
                <w:rFonts w:ascii="Arial" w:hAnsi="Arial" w:cs="Arial"/>
              </w:rPr>
            </w:pPr>
            <w:r w:rsidRPr="00771991">
              <w:rPr>
                <w:rFonts w:ascii="Arial" w:hAnsi="Arial" w:cs="Arial"/>
                <w:highlight w:val="yellow"/>
              </w:rPr>
              <w:t>Interviewee (CJ); Yes, I’ve learnt to keep most drills in sessions, open-ended because you never know exactly how certain people, especially with such a wide range of abilities we’ve got here, how they will take to a certain drill or a skill and how quickly they’ll advance or in which they’ll struggle so you need a certain progressive plan, but never try and push it too fast or hold them back too slow to keep in line with how the group are doing.</w:t>
            </w:r>
          </w:p>
          <w:p w14:paraId="49E089F5" w14:textId="77777777" w:rsidR="00771991" w:rsidRPr="00771991" w:rsidRDefault="00771991" w:rsidP="00EC0125">
            <w:pPr>
              <w:spacing w:line="360" w:lineRule="auto"/>
              <w:jc w:val="both"/>
              <w:rPr>
                <w:rFonts w:ascii="Arial" w:hAnsi="Arial" w:cs="Arial"/>
              </w:rPr>
            </w:pPr>
          </w:p>
          <w:p w14:paraId="26F41467" w14:textId="7D06E627" w:rsidR="00B34B54" w:rsidRDefault="00B34B54" w:rsidP="00EC0125">
            <w:pPr>
              <w:spacing w:line="360" w:lineRule="auto"/>
              <w:jc w:val="both"/>
              <w:rPr>
                <w:rFonts w:ascii="Arial" w:hAnsi="Arial" w:cs="Arial"/>
              </w:rPr>
            </w:pPr>
            <w:r w:rsidRPr="00771991">
              <w:rPr>
                <w:rFonts w:ascii="Arial" w:hAnsi="Arial" w:cs="Arial"/>
              </w:rPr>
              <w:t>Interviewer (me); Excellent! So, are there any benefits to participating in the mixed ability rugby set up at the Neath Port Talbot Panthers?</w:t>
            </w:r>
          </w:p>
          <w:p w14:paraId="7CBF7DAB" w14:textId="0A88873A" w:rsidR="00B34B54" w:rsidRDefault="00B34B54" w:rsidP="00EC0125">
            <w:pPr>
              <w:spacing w:line="360" w:lineRule="auto"/>
              <w:jc w:val="both"/>
              <w:rPr>
                <w:rFonts w:ascii="Arial" w:hAnsi="Arial" w:cs="Arial"/>
              </w:rPr>
            </w:pPr>
            <w:r w:rsidRPr="00771991">
              <w:rPr>
                <w:rFonts w:ascii="Arial" w:hAnsi="Arial" w:cs="Arial"/>
                <w:highlight w:val="yellow"/>
              </w:rPr>
              <w:lastRenderedPageBreak/>
              <w:t xml:space="preserve">Interviewee (CJ); Yes definitely! A lot of the participants previously </w:t>
            </w:r>
            <w:proofErr w:type="gramStart"/>
            <w:r w:rsidRPr="00771991">
              <w:rPr>
                <w:rFonts w:ascii="Arial" w:hAnsi="Arial" w:cs="Arial"/>
                <w:highlight w:val="yellow"/>
              </w:rPr>
              <w:t>didn’t</w:t>
            </w:r>
            <w:proofErr w:type="gramEnd"/>
            <w:r w:rsidRPr="00771991">
              <w:rPr>
                <w:rFonts w:ascii="Arial" w:hAnsi="Arial" w:cs="Arial"/>
                <w:highlight w:val="yellow"/>
              </w:rPr>
              <w:t xml:space="preserve"> have a great deal of social interaction, whereas now doing something like this has brought them all together. They have regular social events like meeting out in rugby clubs and recently they even went on a tour to Worcester I believe it was where they played a game with them, they stayed overnight. I </w:t>
            </w:r>
            <w:proofErr w:type="gramStart"/>
            <w:r w:rsidRPr="00771991">
              <w:rPr>
                <w:rFonts w:ascii="Arial" w:hAnsi="Arial" w:cs="Arial"/>
                <w:highlight w:val="yellow"/>
              </w:rPr>
              <w:t>didn’t</w:t>
            </w:r>
            <w:proofErr w:type="gramEnd"/>
            <w:r w:rsidRPr="00771991">
              <w:rPr>
                <w:rFonts w:ascii="Arial" w:hAnsi="Arial" w:cs="Arial"/>
                <w:highlight w:val="yellow"/>
              </w:rPr>
              <w:t xml:space="preserve"> go myself- but I heard the night out went very well. There was lots of friendly games going on, nothing went over the top but you know, it just shows that the participants have gained very good personal benefits from this because they’ve formed friendships which will last a very long time. And not just normal benefits but very close friendships as well. Where, you know, the people they can trust outside of sport as well as just a team. You know, the physical aspects have been exceptional with them as well because when we started during pre-season, the obesity levels of the participants </w:t>
            </w:r>
            <w:proofErr w:type="gramStart"/>
            <w:r w:rsidRPr="00771991">
              <w:rPr>
                <w:rFonts w:ascii="Arial" w:hAnsi="Arial" w:cs="Arial"/>
                <w:highlight w:val="yellow"/>
              </w:rPr>
              <w:t>was</w:t>
            </w:r>
            <w:proofErr w:type="gramEnd"/>
            <w:r w:rsidRPr="00771991">
              <w:rPr>
                <w:rFonts w:ascii="Arial" w:hAnsi="Arial" w:cs="Arial"/>
                <w:highlight w:val="yellow"/>
              </w:rPr>
              <w:t xml:space="preserve"> very high and the fitness levels were extremely low. We had people who couldn’t even run around the pitch in one lap and that is certainly gone up, their knowledge of physical fitness and nutrition has gone up </w:t>
            </w:r>
            <w:r w:rsidR="006B67B1" w:rsidRPr="00771991">
              <w:rPr>
                <w:rFonts w:ascii="Arial" w:hAnsi="Arial" w:cs="Arial"/>
                <w:highlight w:val="yellow"/>
              </w:rPr>
              <w:t>as well</w:t>
            </w:r>
            <w:r w:rsidRPr="00771991">
              <w:rPr>
                <w:rFonts w:ascii="Arial" w:hAnsi="Arial" w:cs="Arial"/>
                <w:highlight w:val="yellow"/>
              </w:rPr>
              <w:t xml:space="preserve">, and we got people who are really trying to take health very seriously now and know how important it is on their everyday lifestyle and how much it can improve them </w:t>
            </w:r>
            <w:r w:rsidR="006B67B1" w:rsidRPr="00771991">
              <w:rPr>
                <w:rFonts w:ascii="Arial" w:hAnsi="Arial" w:cs="Arial"/>
                <w:highlight w:val="yellow"/>
              </w:rPr>
              <w:t>as well</w:t>
            </w:r>
            <w:r w:rsidRPr="00771991">
              <w:rPr>
                <w:rFonts w:ascii="Arial" w:hAnsi="Arial" w:cs="Arial"/>
                <w:highlight w:val="yellow"/>
              </w:rPr>
              <w:t>.</w:t>
            </w:r>
          </w:p>
          <w:p w14:paraId="285DF1A3" w14:textId="77777777" w:rsidR="00771991" w:rsidRPr="00771991" w:rsidRDefault="00771991" w:rsidP="00EC0125">
            <w:pPr>
              <w:spacing w:line="360" w:lineRule="auto"/>
              <w:jc w:val="both"/>
              <w:rPr>
                <w:rFonts w:ascii="Arial" w:hAnsi="Arial" w:cs="Arial"/>
              </w:rPr>
            </w:pPr>
          </w:p>
          <w:p w14:paraId="5945098C" w14:textId="370BCE36" w:rsidR="00B34B54" w:rsidRDefault="00B34B54" w:rsidP="00EC0125">
            <w:pPr>
              <w:spacing w:line="360" w:lineRule="auto"/>
              <w:jc w:val="both"/>
              <w:rPr>
                <w:rFonts w:ascii="Arial" w:hAnsi="Arial" w:cs="Arial"/>
              </w:rPr>
            </w:pPr>
            <w:r w:rsidRPr="00771991">
              <w:rPr>
                <w:rFonts w:ascii="Arial" w:hAnsi="Arial" w:cs="Arial"/>
              </w:rPr>
              <w:t>Interviewer (me); Excellent, thank you.</w:t>
            </w:r>
          </w:p>
          <w:p w14:paraId="5AF2B8D8" w14:textId="77777777" w:rsidR="00771991" w:rsidRPr="00771991" w:rsidRDefault="00771991" w:rsidP="00EC0125">
            <w:pPr>
              <w:spacing w:line="360" w:lineRule="auto"/>
              <w:jc w:val="both"/>
              <w:rPr>
                <w:rFonts w:ascii="Arial" w:hAnsi="Arial" w:cs="Arial"/>
              </w:rPr>
            </w:pPr>
          </w:p>
          <w:p w14:paraId="488C2696" w14:textId="77777777" w:rsidR="00B34B54" w:rsidRPr="00771991" w:rsidRDefault="00B34B54" w:rsidP="00EC0125">
            <w:pPr>
              <w:spacing w:line="360" w:lineRule="auto"/>
              <w:jc w:val="both"/>
              <w:rPr>
                <w:rFonts w:ascii="Arial" w:hAnsi="Arial" w:cs="Arial"/>
              </w:rPr>
            </w:pPr>
            <w:r w:rsidRPr="00771991">
              <w:rPr>
                <w:rFonts w:ascii="Arial" w:hAnsi="Arial" w:cs="Arial"/>
                <w:highlight w:val="yellow"/>
              </w:rPr>
              <w:t>Interviewee (CJ); Not a problem, thank you for your time.</w:t>
            </w:r>
          </w:p>
          <w:p w14:paraId="2847F101" w14:textId="77777777" w:rsidR="00B34B54" w:rsidRDefault="00B34B54" w:rsidP="00F2131B">
            <w:pPr>
              <w:spacing w:after="200" w:line="276" w:lineRule="auto"/>
              <w:rPr>
                <w:rFonts w:ascii="Arial" w:hAnsi="Arial" w:cs="Arial"/>
                <w:b/>
                <w:sz w:val="22"/>
                <w:szCs w:val="22"/>
              </w:rPr>
            </w:pPr>
          </w:p>
          <w:p w14:paraId="68DAD9B3" w14:textId="77777777" w:rsidR="00AC3240" w:rsidRDefault="00AC3240" w:rsidP="00F2131B">
            <w:pPr>
              <w:spacing w:after="200" w:line="276" w:lineRule="auto"/>
              <w:rPr>
                <w:rFonts w:ascii="Arial" w:hAnsi="Arial" w:cs="Arial"/>
                <w:b/>
                <w:sz w:val="22"/>
                <w:szCs w:val="22"/>
              </w:rPr>
            </w:pPr>
          </w:p>
          <w:p w14:paraId="2BA156DF" w14:textId="77777777" w:rsidR="00AC3240" w:rsidRDefault="00AC3240" w:rsidP="00F2131B">
            <w:pPr>
              <w:spacing w:after="200" w:line="276" w:lineRule="auto"/>
              <w:rPr>
                <w:rFonts w:ascii="Arial" w:hAnsi="Arial" w:cs="Arial"/>
                <w:b/>
                <w:sz w:val="22"/>
                <w:szCs w:val="22"/>
              </w:rPr>
            </w:pPr>
          </w:p>
          <w:p w14:paraId="5D8A218B" w14:textId="77777777" w:rsidR="00AC3240" w:rsidRDefault="00AC3240" w:rsidP="00F2131B">
            <w:pPr>
              <w:spacing w:after="200" w:line="276" w:lineRule="auto"/>
              <w:rPr>
                <w:rFonts w:ascii="Arial" w:hAnsi="Arial" w:cs="Arial"/>
                <w:b/>
                <w:sz w:val="22"/>
                <w:szCs w:val="22"/>
              </w:rPr>
            </w:pPr>
          </w:p>
          <w:p w14:paraId="037EB6F3" w14:textId="21EBED58" w:rsidR="00AC3240" w:rsidRDefault="00AC3240" w:rsidP="00F2131B">
            <w:pPr>
              <w:spacing w:after="200" w:line="276" w:lineRule="auto"/>
              <w:rPr>
                <w:rFonts w:ascii="Arial" w:hAnsi="Arial" w:cs="Arial"/>
                <w:b/>
                <w:sz w:val="22"/>
                <w:szCs w:val="22"/>
              </w:rPr>
            </w:pPr>
          </w:p>
          <w:p w14:paraId="72FD1C36" w14:textId="733047C0" w:rsidR="00EC0125" w:rsidRDefault="00EC0125" w:rsidP="00F2131B">
            <w:pPr>
              <w:spacing w:after="200" w:line="276" w:lineRule="auto"/>
              <w:rPr>
                <w:rFonts w:ascii="Arial" w:hAnsi="Arial" w:cs="Arial"/>
                <w:b/>
                <w:sz w:val="22"/>
                <w:szCs w:val="22"/>
              </w:rPr>
            </w:pPr>
          </w:p>
          <w:p w14:paraId="1E3D8A36" w14:textId="39EBFE07" w:rsidR="00EC0125" w:rsidRDefault="00EC0125" w:rsidP="00F2131B">
            <w:pPr>
              <w:spacing w:after="200" w:line="276" w:lineRule="auto"/>
              <w:rPr>
                <w:rFonts w:ascii="Arial" w:hAnsi="Arial" w:cs="Arial"/>
                <w:b/>
                <w:sz w:val="22"/>
                <w:szCs w:val="22"/>
              </w:rPr>
            </w:pPr>
          </w:p>
          <w:p w14:paraId="2D7D262A" w14:textId="352DE802" w:rsidR="00EC0125" w:rsidRDefault="00EC0125" w:rsidP="00F2131B">
            <w:pPr>
              <w:spacing w:after="200" w:line="276" w:lineRule="auto"/>
              <w:rPr>
                <w:rFonts w:ascii="Arial" w:hAnsi="Arial" w:cs="Arial"/>
                <w:b/>
                <w:sz w:val="22"/>
                <w:szCs w:val="22"/>
              </w:rPr>
            </w:pPr>
          </w:p>
          <w:p w14:paraId="3D2A6AE5" w14:textId="1F53A8B0" w:rsidR="00EC0125" w:rsidRDefault="00EC0125" w:rsidP="00F2131B">
            <w:pPr>
              <w:spacing w:after="200" w:line="276" w:lineRule="auto"/>
              <w:rPr>
                <w:rFonts w:ascii="Arial" w:hAnsi="Arial" w:cs="Arial"/>
                <w:b/>
                <w:sz w:val="22"/>
                <w:szCs w:val="22"/>
              </w:rPr>
            </w:pPr>
          </w:p>
          <w:p w14:paraId="677B2514" w14:textId="7A4A527E" w:rsidR="00EC0125" w:rsidRDefault="00EC0125" w:rsidP="00F2131B">
            <w:pPr>
              <w:spacing w:after="200" w:line="276" w:lineRule="auto"/>
              <w:rPr>
                <w:rFonts w:ascii="Arial" w:hAnsi="Arial" w:cs="Arial"/>
                <w:b/>
                <w:sz w:val="22"/>
                <w:szCs w:val="22"/>
              </w:rPr>
            </w:pPr>
          </w:p>
          <w:p w14:paraId="104BB100" w14:textId="42D1FEFA" w:rsidR="00EC0125" w:rsidRDefault="00EC0125" w:rsidP="00F2131B">
            <w:pPr>
              <w:spacing w:after="200" w:line="276" w:lineRule="auto"/>
              <w:rPr>
                <w:rFonts w:ascii="Arial" w:hAnsi="Arial" w:cs="Arial"/>
                <w:b/>
                <w:sz w:val="22"/>
                <w:szCs w:val="22"/>
              </w:rPr>
            </w:pPr>
          </w:p>
          <w:p w14:paraId="4C4B287B" w14:textId="67D11894" w:rsidR="00AC3240" w:rsidRDefault="009A2B2F" w:rsidP="00F2131B">
            <w:pPr>
              <w:spacing w:after="200" w:line="276" w:lineRule="auto"/>
              <w:rPr>
                <w:rFonts w:ascii="Arial" w:hAnsi="Arial" w:cs="Arial"/>
                <w:b/>
                <w:sz w:val="28"/>
                <w:szCs w:val="28"/>
              </w:rPr>
            </w:pPr>
            <w:r>
              <w:rPr>
                <w:rFonts w:ascii="Arial" w:hAnsi="Arial" w:cs="Arial"/>
                <w:b/>
                <w:sz w:val="28"/>
                <w:szCs w:val="28"/>
              </w:rPr>
              <w:lastRenderedPageBreak/>
              <w:t>A</w:t>
            </w:r>
            <w:r w:rsidR="00B21720">
              <w:rPr>
                <w:rFonts w:ascii="Arial" w:hAnsi="Arial" w:cs="Arial"/>
                <w:b/>
                <w:sz w:val="28"/>
                <w:szCs w:val="28"/>
              </w:rPr>
              <w:t>ppendi</w:t>
            </w:r>
            <w:r w:rsidR="00B07323">
              <w:rPr>
                <w:rFonts w:ascii="Arial" w:hAnsi="Arial" w:cs="Arial"/>
                <w:b/>
                <w:sz w:val="28"/>
                <w:szCs w:val="28"/>
              </w:rPr>
              <w:t>x</w:t>
            </w:r>
            <w:r w:rsidR="00B21720">
              <w:rPr>
                <w:rFonts w:ascii="Arial" w:hAnsi="Arial" w:cs="Arial"/>
                <w:b/>
                <w:sz w:val="28"/>
                <w:szCs w:val="28"/>
              </w:rPr>
              <w:t xml:space="preserve"> 7 -</w:t>
            </w:r>
            <w:r w:rsidR="00AC3240">
              <w:rPr>
                <w:rFonts w:ascii="Arial" w:hAnsi="Arial" w:cs="Arial"/>
                <w:b/>
                <w:sz w:val="28"/>
                <w:szCs w:val="28"/>
              </w:rPr>
              <w:t xml:space="preserve"> Poster for Promotion</w:t>
            </w:r>
            <w:r w:rsidR="00B21720">
              <w:rPr>
                <w:rFonts w:ascii="Arial" w:hAnsi="Arial" w:cs="Arial"/>
                <w:b/>
                <w:sz w:val="28"/>
                <w:szCs w:val="28"/>
              </w:rPr>
              <w:t xml:space="preserve"> of the Festival of sport Club</w:t>
            </w:r>
          </w:p>
          <w:p w14:paraId="58D1D2A8" w14:textId="5FB1EAA5" w:rsidR="00201777" w:rsidRDefault="00493B98" w:rsidP="00F2131B">
            <w:pPr>
              <w:spacing w:after="200" w:line="276" w:lineRule="auto"/>
              <w:rPr>
                <w:rFonts w:ascii="Arial" w:hAnsi="Arial" w:cs="Arial"/>
                <w:b/>
                <w:sz w:val="28"/>
                <w:szCs w:val="28"/>
              </w:rPr>
            </w:pPr>
            <w:r>
              <w:rPr>
                <w:noProof/>
              </w:rPr>
              <w:drawing>
                <wp:inline distT="0" distB="0" distL="0" distR="0" wp14:anchorId="47839362" wp14:editId="46648D23">
                  <wp:extent cx="5769610" cy="3254652"/>
                  <wp:effectExtent l="0" t="0" r="2540" b="3175"/>
                  <wp:docPr id="282" name="Picture 2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0"/>
                          <a:srcRect l="25288" t="21612" r="10673" b="14136"/>
                          <a:stretch/>
                        </pic:blipFill>
                        <pic:spPr bwMode="auto">
                          <a:xfrm>
                            <a:off x="0" y="0"/>
                            <a:ext cx="5785484" cy="3263607"/>
                          </a:xfrm>
                          <a:prstGeom prst="rect">
                            <a:avLst/>
                          </a:prstGeom>
                          <a:ln>
                            <a:noFill/>
                          </a:ln>
                          <a:extLst>
                            <a:ext uri="{53640926-AAD7-44D8-BBD7-CCE9431645EC}">
                              <a14:shadowObscured xmlns:a14="http://schemas.microsoft.com/office/drawing/2010/main"/>
                            </a:ext>
                          </a:extLst>
                        </pic:spPr>
                      </pic:pic>
                    </a:graphicData>
                  </a:graphic>
                </wp:inline>
              </w:drawing>
            </w:r>
          </w:p>
          <w:p w14:paraId="57B8F8ED" w14:textId="77777777" w:rsidR="004B61BF" w:rsidRDefault="004B61BF" w:rsidP="00F2131B">
            <w:pPr>
              <w:spacing w:after="200" w:line="276" w:lineRule="auto"/>
              <w:rPr>
                <w:rFonts w:ascii="Arial" w:hAnsi="Arial" w:cs="Arial"/>
                <w:b/>
                <w:sz w:val="28"/>
                <w:szCs w:val="28"/>
              </w:rPr>
            </w:pPr>
          </w:p>
          <w:p w14:paraId="3CE22514" w14:textId="73CD38D6" w:rsidR="00201777" w:rsidRDefault="000F0A57" w:rsidP="00F2131B">
            <w:pPr>
              <w:spacing w:after="200" w:line="276" w:lineRule="auto"/>
              <w:rPr>
                <w:rFonts w:ascii="Arial" w:hAnsi="Arial" w:cs="Arial"/>
                <w:b/>
                <w:sz w:val="28"/>
                <w:szCs w:val="28"/>
              </w:rPr>
            </w:pPr>
            <w:r>
              <w:rPr>
                <w:rFonts w:ascii="Arial" w:hAnsi="Arial" w:cs="Arial"/>
                <w:b/>
                <w:sz w:val="28"/>
                <w:szCs w:val="28"/>
              </w:rPr>
              <w:t>Append</w:t>
            </w:r>
            <w:r w:rsidR="00B07323">
              <w:rPr>
                <w:rFonts w:ascii="Arial" w:hAnsi="Arial" w:cs="Arial"/>
                <w:b/>
                <w:sz w:val="28"/>
                <w:szCs w:val="28"/>
              </w:rPr>
              <w:t>ix</w:t>
            </w:r>
            <w:r>
              <w:rPr>
                <w:rFonts w:ascii="Arial" w:hAnsi="Arial" w:cs="Arial"/>
                <w:b/>
                <w:sz w:val="28"/>
                <w:szCs w:val="28"/>
              </w:rPr>
              <w:t xml:space="preserve"> 8 – Autism Spectrum</w:t>
            </w:r>
          </w:p>
          <w:p w14:paraId="5DA1497C" w14:textId="77777777" w:rsidR="000F0A57" w:rsidRDefault="000F0A57" w:rsidP="000F0A57">
            <w:pPr>
              <w:spacing w:after="200" w:line="276" w:lineRule="auto"/>
              <w:jc w:val="center"/>
              <w:rPr>
                <w:noProof/>
              </w:rPr>
            </w:pPr>
            <w:r>
              <w:rPr>
                <w:noProof/>
              </w:rPr>
              <w:drawing>
                <wp:inline distT="0" distB="0" distL="0" distR="0" wp14:anchorId="188E8044" wp14:editId="57A5570B">
                  <wp:extent cx="5731510" cy="3058160"/>
                  <wp:effectExtent l="0" t="0" r="2540" b="8890"/>
                  <wp:docPr id="232" name="Picture 232" descr="See the source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ee the source image"/>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5731510" cy="3058160"/>
                          </a:xfrm>
                          <a:prstGeom prst="rect">
                            <a:avLst/>
                          </a:prstGeom>
                          <a:noFill/>
                          <a:ln>
                            <a:noFill/>
                          </a:ln>
                        </pic:spPr>
                      </pic:pic>
                    </a:graphicData>
                  </a:graphic>
                </wp:inline>
              </w:drawing>
            </w:r>
          </w:p>
          <w:p w14:paraId="30047FA7" w14:textId="77777777" w:rsidR="000F0A57" w:rsidRDefault="000F0A57" w:rsidP="000F0A57">
            <w:pPr>
              <w:rPr>
                <w:noProof/>
              </w:rPr>
            </w:pPr>
          </w:p>
          <w:p w14:paraId="7C4317EA" w14:textId="5D9D6383" w:rsidR="000F0A57" w:rsidRPr="000F0A57" w:rsidRDefault="000F0A57" w:rsidP="000F0A57">
            <w:pPr>
              <w:ind w:firstLine="720"/>
              <w:rPr>
                <w:rFonts w:ascii="Arial" w:hAnsi="Arial" w:cs="Arial"/>
                <w:sz w:val="28"/>
                <w:szCs w:val="28"/>
              </w:rPr>
            </w:pPr>
            <w:r>
              <w:rPr>
                <w:rFonts w:ascii="Arial" w:hAnsi="Arial" w:cs="Arial"/>
                <w:sz w:val="28"/>
                <w:szCs w:val="28"/>
              </w:rPr>
              <w:t>(</w:t>
            </w:r>
            <w:r w:rsidR="004B61BF">
              <w:rPr>
                <w:rFonts w:ascii="Arial" w:hAnsi="Arial" w:cs="Arial"/>
                <w:sz w:val="28"/>
                <w:szCs w:val="28"/>
              </w:rPr>
              <w:t>New York Times, 2017)</w:t>
            </w:r>
          </w:p>
        </w:tc>
      </w:tr>
    </w:tbl>
    <w:p w14:paraId="297DF4BB" w14:textId="694864DD" w:rsidR="00503491" w:rsidRPr="00CD0350" w:rsidRDefault="00BB2EFC" w:rsidP="00CD0350">
      <w:pPr>
        <w:spacing w:after="200" w:line="276" w:lineRule="auto"/>
        <w:rPr>
          <w:rFonts w:ascii="Arial" w:hAnsi="Arial" w:cs="Arial"/>
          <w:b/>
          <w:sz w:val="22"/>
          <w:szCs w:val="22"/>
        </w:rPr>
      </w:pPr>
      <w:r>
        <w:rPr>
          <w:rFonts w:ascii="Arial" w:hAnsi="Arial" w:cs="Arial"/>
          <w:b/>
          <w:sz w:val="22"/>
          <w:szCs w:val="22"/>
        </w:rPr>
        <w:lastRenderedPageBreak/>
        <w:br w:type="page"/>
      </w:r>
    </w:p>
    <w:tbl>
      <w:tblPr>
        <w:tblStyle w:val="TableGrid"/>
        <w:tblW w:w="9511" w:type="dxa"/>
        <w:tblLook w:val="04A0" w:firstRow="1" w:lastRow="0" w:firstColumn="1" w:lastColumn="0" w:noHBand="0" w:noVBand="1"/>
      </w:tblPr>
      <w:tblGrid>
        <w:gridCol w:w="9511"/>
      </w:tblGrid>
      <w:tr w:rsidR="00503491" w14:paraId="245D34AD" w14:textId="77777777" w:rsidTr="00F2131B">
        <w:trPr>
          <w:trHeight w:val="11309"/>
        </w:trPr>
        <w:tc>
          <w:tcPr>
            <w:tcW w:w="9511" w:type="dxa"/>
          </w:tcPr>
          <w:p w14:paraId="45A48980" w14:textId="0A3D761D" w:rsidR="00503491" w:rsidRDefault="00FE59CB" w:rsidP="00FE59CB">
            <w:pPr>
              <w:pStyle w:val="Heading1"/>
              <w:outlineLvl w:val="0"/>
              <w:rPr>
                <w:rFonts w:ascii="Arial" w:hAnsi="Arial" w:cs="Arial"/>
                <w:b/>
                <w:bCs/>
                <w:color w:val="auto"/>
                <w:u w:val="single"/>
              </w:rPr>
            </w:pPr>
            <w:r w:rsidRPr="00FE59CB">
              <w:rPr>
                <w:rFonts w:ascii="Arial" w:hAnsi="Arial" w:cs="Arial"/>
                <w:b/>
                <w:bCs/>
                <w:color w:val="auto"/>
                <w:u w:val="single"/>
              </w:rPr>
              <w:lastRenderedPageBreak/>
              <w:t>1</w:t>
            </w:r>
            <w:r w:rsidR="006039A2">
              <w:rPr>
                <w:rFonts w:ascii="Arial" w:hAnsi="Arial" w:cs="Arial"/>
                <w:b/>
                <w:bCs/>
                <w:color w:val="auto"/>
                <w:u w:val="single"/>
              </w:rPr>
              <w:t>2</w:t>
            </w:r>
            <w:r w:rsidRPr="00FE59CB">
              <w:rPr>
                <w:rFonts w:ascii="Arial" w:hAnsi="Arial" w:cs="Arial"/>
                <w:b/>
                <w:bCs/>
                <w:color w:val="auto"/>
                <w:u w:val="single"/>
              </w:rPr>
              <w:t>.0 Ethics Forms</w:t>
            </w:r>
          </w:p>
          <w:p w14:paraId="01FEBC0D" w14:textId="294CC51C" w:rsidR="00FE59CB" w:rsidRDefault="00FE59CB" w:rsidP="00FE59CB">
            <w:pPr>
              <w:ind w:left="720"/>
              <w:rPr>
                <w:rFonts w:ascii="Arial" w:hAnsi="Arial" w:cs="Arial"/>
                <w:b/>
                <w:bCs/>
                <w:sz w:val="28"/>
                <w:szCs w:val="28"/>
                <w:lang w:val="en-US" w:eastAsia="en-US"/>
              </w:rPr>
            </w:pPr>
            <w:r w:rsidRPr="00FE59CB">
              <w:rPr>
                <w:noProof/>
                <w:u w:val="single"/>
              </w:rPr>
              <w:drawing>
                <wp:anchor distT="0" distB="0" distL="114300" distR="114300" simplePos="0" relativeHeight="251673088" behindDoc="1" locked="0" layoutInCell="1" allowOverlap="1" wp14:anchorId="258BC041" wp14:editId="19ED71EC">
                  <wp:simplePos x="0" y="0"/>
                  <wp:positionH relativeFrom="column">
                    <wp:posOffset>156845</wp:posOffset>
                  </wp:positionH>
                  <wp:positionV relativeFrom="paragraph">
                    <wp:posOffset>236855</wp:posOffset>
                  </wp:positionV>
                  <wp:extent cx="5505450" cy="7600950"/>
                  <wp:effectExtent l="0" t="0" r="0" b="0"/>
                  <wp:wrapTight wrapText="bothSides">
                    <wp:wrapPolygon edited="0">
                      <wp:start x="0" y="0"/>
                      <wp:lineTo x="0" y="21546"/>
                      <wp:lineTo x="21525" y="21546"/>
                      <wp:lineTo x="21525" y="0"/>
                      <wp:lineTo x="0" y="0"/>
                    </wp:wrapPolygon>
                  </wp:wrapTight>
                  <wp:docPr id="233" name="Picture 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2">
                            <a:extLst>
                              <a:ext uri="{28A0092B-C50C-407E-A947-70E740481C1C}">
                                <a14:useLocalDpi xmlns:a14="http://schemas.microsoft.com/office/drawing/2010/main" val="0"/>
                              </a:ext>
                            </a:extLst>
                          </a:blip>
                          <a:srcRect l="32905" t="10049" r="33526" b="6600"/>
                          <a:stretch/>
                        </pic:blipFill>
                        <pic:spPr bwMode="auto">
                          <a:xfrm>
                            <a:off x="0" y="0"/>
                            <a:ext cx="5505450" cy="76009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FE59CB">
              <w:rPr>
                <w:rFonts w:ascii="Arial" w:hAnsi="Arial" w:cs="Arial"/>
                <w:b/>
                <w:bCs/>
                <w:sz w:val="28"/>
                <w:szCs w:val="28"/>
                <w:lang w:val="en-US" w:eastAsia="en-US"/>
              </w:rPr>
              <w:t>1</w:t>
            </w:r>
            <w:r w:rsidR="006039A2">
              <w:rPr>
                <w:rFonts w:ascii="Arial" w:hAnsi="Arial" w:cs="Arial"/>
                <w:b/>
                <w:bCs/>
                <w:sz w:val="28"/>
                <w:szCs w:val="28"/>
                <w:lang w:val="en-US" w:eastAsia="en-US"/>
              </w:rPr>
              <w:t>2</w:t>
            </w:r>
            <w:r w:rsidRPr="00FE59CB">
              <w:rPr>
                <w:rFonts w:ascii="Arial" w:hAnsi="Arial" w:cs="Arial"/>
                <w:b/>
                <w:bCs/>
                <w:sz w:val="28"/>
                <w:szCs w:val="28"/>
                <w:lang w:val="en-US" w:eastAsia="en-US"/>
              </w:rPr>
              <w:t>.1 Michelle Lewis Disability Sport Wales Officer Ethics Forms</w:t>
            </w:r>
          </w:p>
          <w:p w14:paraId="60227130" w14:textId="2480F041" w:rsidR="00FE59CB" w:rsidRPr="00FE59CB" w:rsidRDefault="00FE59CB" w:rsidP="00FE59CB">
            <w:pPr>
              <w:rPr>
                <w:rFonts w:ascii="Arial" w:hAnsi="Arial" w:cs="Arial"/>
                <w:b/>
                <w:bCs/>
                <w:lang w:val="en-US" w:eastAsia="en-US"/>
              </w:rPr>
            </w:pPr>
          </w:p>
        </w:tc>
      </w:tr>
    </w:tbl>
    <w:p w14:paraId="26BA9C74" w14:textId="77777777" w:rsidR="00503491" w:rsidRDefault="00503491" w:rsidP="00503491">
      <w:pPr>
        <w:spacing w:after="200" w:line="276" w:lineRule="auto"/>
        <w:rPr>
          <w:rFonts w:ascii="Arial" w:hAnsi="Arial" w:cs="Arial"/>
          <w:b/>
          <w:sz w:val="22"/>
          <w:szCs w:val="22"/>
        </w:rPr>
      </w:pPr>
      <w:r>
        <w:rPr>
          <w:rFonts w:ascii="Arial" w:hAnsi="Arial" w:cs="Arial"/>
          <w:b/>
          <w:sz w:val="22"/>
          <w:szCs w:val="22"/>
        </w:rPr>
        <w:br w:type="page"/>
      </w:r>
    </w:p>
    <w:tbl>
      <w:tblPr>
        <w:tblStyle w:val="TableGrid"/>
        <w:tblW w:w="9726" w:type="dxa"/>
        <w:tblLook w:val="04A0" w:firstRow="1" w:lastRow="0" w:firstColumn="1" w:lastColumn="0" w:noHBand="0" w:noVBand="1"/>
      </w:tblPr>
      <w:tblGrid>
        <w:gridCol w:w="9726"/>
      </w:tblGrid>
      <w:tr w:rsidR="00503491" w14:paraId="45455176" w14:textId="77777777" w:rsidTr="00FE59CB">
        <w:trPr>
          <w:trHeight w:val="11309"/>
        </w:trPr>
        <w:tc>
          <w:tcPr>
            <w:tcW w:w="9726" w:type="dxa"/>
          </w:tcPr>
          <w:p w14:paraId="1C06A06E" w14:textId="22002F52" w:rsidR="00503491" w:rsidRDefault="00FE59CB" w:rsidP="00F2131B">
            <w:pPr>
              <w:spacing w:after="200" w:line="276" w:lineRule="auto"/>
              <w:rPr>
                <w:rFonts w:ascii="Arial" w:hAnsi="Arial" w:cs="Arial"/>
                <w:b/>
                <w:sz w:val="22"/>
                <w:szCs w:val="22"/>
              </w:rPr>
            </w:pPr>
            <w:r>
              <w:rPr>
                <w:noProof/>
              </w:rPr>
              <w:lastRenderedPageBreak/>
              <w:drawing>
                <wp:anchor distT="0" distB="0" distL="114300" distR="114300" simplePos="0" relativeHeight="251674112" behindDoc="1" locked="0" layoutInCell="1" allowOverlap="1" wp14:anchorId="7C242A09" wp14:editId="5F5D6D09">
                  <wp:simplePos x="0" y="0"/>
                  <wp:positionH relativeFrom="column">
                    <wp:posOffset>61595</wp:posOffset>
                  </wp:positionH>
                  <wp:positionV relativeFrom="paragraph">
                    <wp:posOffset>50800</wp:posOffset>
                  </wp:positionV>
                  <wp:extent cx="6031865" cy="8420100"/>
                  <wp:effectExtent l="0" t="0" r="6985" b="0"/>
                  <wp:wrapTight wrapText="bothSides">
                    <wp:wrapPolygon edited="0">
                      <wp:start x="0" y="0"/>
                      <wp:lineTo x="0" y="21551"/>
                      <wp:lineTo x="21557" y="21551"/>
                      <wp:lineTo x="21557" y="0"/>
                      <wp:lineTo x="0" y="0"/>
                    </wp:wrapPolygon>
                  </wp:wrapTight>
                  <wp:docPr id="234" name="Picture 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3">
                            <a:extLst>
                              <a:ext uri="{28A0092B-C50C-407E-A947-70E740481C1C}">
                                <a14:useLocalDpi xmlns:a14="http://schemas.microsoft.com/office/drawing/2010/main" val="0"/>
                              </a:ext>
                            </a:extLst>
                          </a:blip>
                          <a:srcRect l="33570" t="10049" r="32861" b="6600"/>
                          <a:stretch/>
                        </pic:blipFill>
                        <pic:spPr bwMode="auto">
                          <a:xfrm>
                            <a:off x="0" y="0"/>
                            <a:ext cx="6031865" cy="84201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r>
      <w:tr w:rsidR="00503491" w14:paraId="2EC9783F" w14:textId="77777777" w:rsidTr="00FE59CB">
        <w:trPr>
          <w:trHeight w:val="11309"/>
        </w:trPr>
        <w:tc>
          <w:tcPr>
            <w:tcW w:w="9511" w:type="dxa"/>
          </w:tcPr>
          <w:p w14:paraId="66F3500B" w14:textId="77777777" w:rsidR="00503491" w:rsidRDefault="00FE59CB" w:rsidP="00F2131B">
            <w:pPr>
              <w:spacing w:after="200" w:line="276" w:lineRule="auto"/>
              <w:rPr>
                <w:rFonts w:ascii="Arial" w:hAnsi="Arial" w:cs="Arial"/>
                <w:b/>
                <w:sz w:val="22"/>
                <w:szCs w:val="22"/>
              </w:rPr>
            </w:pPr>
            <w:r>
              <w:rPr>
                <w:noProof/>
              </w:rPr>
              <w:lastRenderedPageBreak/>
              <w:drawing>
                <wp:anchor distT="0" distB="0" distL="114300" distR="114300" simplePos="0" relativeHeight="251675136" behindDoc="1" locked="0" layoutInCell="1" allowOverlap="1" wp14:anchorId="36869AC2" wp14:editId="45A69BB9">
                  <wp:simplePos x="0" y="0"/>
                  <wp:positionH relativeFrom="column">
                    <wp:posOffset>99695</wp:posOffset>
                  </wp:positionH>
                  <wp:positionV relativeFrom="paragraph">
                    <wp:posOffset>241300</wp:posOffset>
                  </wp:positionV>
                  <wp:extent cx="5683250" cy="7200900"/>
                  <wp:effectExtent l="0" t="0" r="0" b="0"/>
                  <wp:wrapTight wrapText="bothSides">
                    <wp:wrapPolygon edited="0">
                      <wp:start x="0" y="0"/>
                      <wp:lineTo x="0" y="21543"/>
                      <wp:lineTo x="21503" y="21543"/>
                      <wp:lineTo x="21503" y="0"/>
                      <wp:lineTo x="0" y="0"/>
                    </wp:wrapPolygon>
                  </wp:wrapTight>
                  <wp:docPr id="235" name="Picture 2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4">
                            <a:extLst>
                              <a:ext uri="{28A0092B-C50C-407E-A947-70E740481C1C}">
                                <a14:useLocalDpi xmlns:a14="http://schemas.microsoft.com/office/drawing/2010/main" val="0"/>
                              </a:ext>
                            </a:extLst>
                          </a:blip>
                          <a:srcRect l="33237" t="9458" r="33526" b="6601"/>
                          <a:stretch/>
                        </pic:blipFill>
                        <pic:spPr bwMode="auto">
                          <a:xfrm>
                            <a:off x="0" y="0"/>
                            <a:ext cx="5683250" cy="72009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3E1319F" w14:textId="77777777" w:rsidR="00FE59CB" w:rsidRPr="00FE59CB" w:rsidRDefault="00FE59CB" w:rsidP="00FE59CB">
            <w:pPr>
              <w:rPr>
                <w:rFonts w:ascii="Arial" w:hAnsi="Arial" w:cs="Arial"/>
                <w:sz w:val="22"/>
                <w:szCs w:val="22"/>
              </w:rPr>
            </w:pPr>
          </w:p>
          <w:p w14:paraId="278B52D1" w14:textId="77777777" w:rsidR="00FE59CB" w:rsidRPr="00FE59CB" w:rsidRDefault="00FE59CB" w:rsidP="00FE59CB">
            <w:pPr>
              <w:rPr>
                <w:rFonts w:ascii="Arial" w:hAnsi="Arial" w:cs="Arial"/>
                <w:sz w:val="22"/>
                <w:szCs w:val="22"/>
              </w:rPr>
            </w:pPr>
          </w:p>
          <w:p w14:paraId="1C8B48A4" w14:textId="77777777" w:rsidR="00FE59CB" w:rsidRPr="00FE59CB" w:rsidRDefault="00FE59CB" w:rsidP="00FE59CB">
            <w:pPr>
              <w:rPr>
                <w:rFonts w:ascii="Arial" w:hAnsi="Arial" w:cs="Arial"/>
                <w:sz w:val="22"/>
                <w:szCs w:val="22"/>
              </w:rPr>
            </w:pPr>
          </w:p>
          <w:p w14:paraId="750C04BD" w14:textId="77777777" w:rsidR="00FE59CB" w:rsidRPr="00FE59CB" w:rsidRDefault="00FE59CB" w:rsidP="00FE59CB">
            <w:pPr>
              <w:rPr>
                <w:rFonts w:ascii="Arial" w:hAnsi="Arial" w:cs="Arial"/>
                <w:sz w:val="22"/>
                <w:szCs w:val="22"/>
              </w:rPr>
            </w:pPr>
          </w:p>
          <w:p w14:paraId="5B896BFF" w14:textId="77777777" w:rsidR="00FE59CB" w:rsidRPr="00FE59CB" w:rsidRDefault="00FE59CB" w:rsidP="00FE59CB">
            <w:pPr>
              <w:rPr>
                <w:rFonts w:ascii="Arial" w:hAnsi="Arial" w:cs="Arial"/>
                <w:sz w:val="22"/>
                <w:szCs w:val="22"/>
              </w:rPr>
            </w:pPr>
          </w:p>
          <w:p w14:paraId="3D5F59E9" w14:textId="77777777" w:rsidR="00FE59CB" w:rsidRPr="00FE59CB" w:rsidRDefault="00FE59CB" w:rsidP="00FE59CB">
            <w:pPr>
              <w:rPr>
                <w:rFonts w:ascii="Arial" w:hAnsi="Arial" w:cs="Arial"/>
                <w:sz w:val="22"/>
                <w:szCs w:val="22"/>
              </w:rPr>
            </w:pPr>
          </w:p>
          <w:p w14:paraId="0B96F914" w14:textId="77777777" w:rsidR="00FE59CB" w:rsidRPr="00FE59CB" w:rsidRDefault="00FE59CB" w:rsidP="00FE59CB">
            <w:pPr>
              <w:rPr>
                <w:rFonts w:ascii="Arial" w:hAnsi="Arial" w:cs="Arial"/>
                <w:sz w:val="22"/>
                <w:szCs w:val="22"/>
              </w:rPr>
            </w:pPr>
          </w:p>
          <w:p w14:paraId="1CCC7CFF" w14:textId="77777777" w:rsidR="00FE59CB" w:rsidRPr="00FE59CB" w:rsidRDefault="00FE59CB" w:rsidP="00FE59CB">
            <w:pPr>
              <w:rPr>
                <w:rFonts w:ascii="Arial" w:hAnsi="Arial" w:cs="Arial"/>
                <w:sz w:val="22"/>
                <w:szCs w:val="22"/>
              </w:rPr>
            </w:pPr>
          </w:p>
          <w:p w14:paraId="261A490B" w14:textId="77777777" w:rsidR="00FE59CB" w:rsidRPr="00FE59CB" w:rsidRDefault="00FE59CB" w:rsidP="00FE59CB">
            <w:pPr>
              <w:rPr>
                <w:rFonts w:ascii="Arial" w:hAnsi="Arial" w:cs="Arial"/>
                <w:sz w:val="22"/>
                <w:szCs w:val="22"/>
              </w:rPr>
            </w:pPr>
          </w:p>
          <w:p w14:paraId="5AA912E7" w14:textId="77777777" w:rsidR="00FE59CB" w:rsidRPr="00FE59CB" w:rsidRDefault="00FE59CB" w:rsidP="00FE59CB">
            <w:pPr>
              <w:rPr>
                <w:rFonts w:ascii="Arial" w:hAnsi="Arial" w:cs="Arial"/>
                <w:sz w:val="22"/>
                <w:szCs w:val="22"/>
              </w:rPr>
            </w:pPr>
          </w:p>
          <w:p w14:paraId="786B6681" w14:textId="6E60A684" w:rsidR="00FE59CB" w:rsidRPr="00FE59CB" w:rsidRDefault="009961AD" w:rsidP="00FE59CB">
            <w:pPr>
              <w:rPr>
                <w:rFonts w:ascii="Arial" w:hAnsi="Arial" w:cs="Arial"/>
                <w:sz w:val="22"/>
                <w:szCs w:val="22"/>
              </w:rPr>
            </w:pPr>
            <w:r>
              <w:rPr>
                <w:noProof/>
              </w:rPr>
              <w:drawing>
                <wp:inline distT="0" distB="0" distL="0" distR="0" wp14:anchorId="0CE0F783" wp14:editId="0C9F17CA">
                  <wp:extent cx="5886450" cy="7946708"/>
                  <wp:effectExtent l="0" t="0" r="0" b="0"/>
                  <wp:docPr id="236" name="Picture 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5"/>
                          <a:srcRect l="33570" t="12414" r="33193" b="7782"/>
                          <a:stretch/>
                        </pic:blipFill>
                        <pic:spPr bwMode="auto">
                          <a:xfrm>
                            <a:off x="0" y="0"/>
                            <a:ext cx="5889158" cy="7950363"/>
                          </a:xfrm>
                          <a:prstGeom prst="rect">
                            <a:avLst/>
                          </a:prstGeom>
                          <a:ln>
                            <a:noFill/>
                          </a:ln>
                          <a:extLst>
                            <a:ext uri="{53640926-AAD7-44D8-BBD7-CCE9431645EC}">
                              <a14:shadowObscured xmlns:a14="http://schemas.microsoft.com/office/drawing/2010/main"/>
                            </a:ext>
                          </a:extLst>
                        </pic:spPr>
                      </pic:pic>
                    </a:graphicData>
                  </a:graphic>
                </wp:inline>
              </w:drawing>
            </w:r>
          </w:p>
          <w:p w14:paraId="323E5E3C" w14:textId="77777777" w:rsidR="00FE59CB" w:rsidRPr="00FE59CB" w:rsidRDefault="00FE59CB" w:rsidP="00FE59CB">
            <w:pPr>
              <w:rPr>
                <w:rFonts w:ascii="Arial" w:hAnsi="Arial" w:cs="Arial"/>
                <w:sz w:val="22"/>
                <w:szCs w:val="22"/>
              </w:rPr>
            </w:pPr>
          </w:p>
          <w:p w14:paraId="4FCF4E39" w14:textId="77777777" w:rsidR="00FE59CB" w:rsidRPr="00FE59CB" w:rsidRDefault="00FE59CB" w:rsidP="00FE59CB">
            <w:pPr>
              <w:rPr>
                <w:rFonts w:ascii="Arial" w:hAnsi="Arial" w:cs="Arial"/>
                <w:sz w:val="22"/>
                <w:szCs w:val="22"/>
              </w:rPr>
            </w:pPr>
          </w:p>
          <w:p w14:paraId="088C2DDA" w14:textId="77777777" w:rsidR="00FE59CB" w:rsidRPr="00FE59CB" w:rsidRDefault="00FE59CB" w:rsidP="00FE59CB">
            <w:pPr>
              <w:rPr>
                <w:rFonts w:ascii="Arial" w:hAnsi="Arial" w:cs="Arial"/>
                <w:sz w:val="22"/>
                <w:szCs w:val="22"/>
              </w:rPr>
            </w:pPr>
          </w:p>
          <w:p w14:paraId="7D9EAA7D" w14:textId="2C0E41EC" w:rsidR="00FE59CB" w:rsidRPr="00FE59CB" w:rsidRDefault="009961AD" w:rsidP="00FE59CB">
            <w:pPr>
              <w:rPr>
                <w:rFonts w:ascii="Arial" w:hAnsi="Arial" w:cs="Arial"/>
                <w:sz w:val="22"/>
                <w:szCs w:val="22"/>
              </w:rPr>
            </w:pPr>
            <w:r>
              <w:rPr>
                <w:noProof/>
              </w:rPr>
              <w:lastRenderedPageBreak/>
              <w:drawing>
                <wp:anchor distT="0" distB="0" distL="114300" distR="114300" simplePos="0" relativeHeight="251676160" behindDoc="1" locked="0" layoutInCell="1" allowOverlap="1" wp14:anchorId="0726AB01" wp14:editId="6D9FEDFC">
                  <wp:simplePos x="0" y="0"/>
                  <wp:positionH relativeFrom="column">
                    <wp:posOffset>42545</wp:posOffset>
                  </wp:positionH>
                  <wp:positionV relativeFrom="paragraph">
                    <wp:posOffset>279400</wp:posOffset>
                  </wp:positionV>
                  <wp:extent cx="5772150" cy="7505700"/>
                  <wp:effectExtent l="0" t="0" r="0" b="0"/>
                  <wp:wrapTight wrapText="bothSides">
                    <wp:wrapPolygon edited="0">
                      <wp:start x="0" y="0"/>
                      <wp:lineTo x="0" y="21545"/>
                      <wp:lineTo x="21529" y="21545"/>
                      <wp:lineTo x="21529" y="0"/>
                      <wp:lineTo x="0" y="0"/>
                    </wp:wrapPolygon>
                  </wp:wrapTight>
                  <wp:docPr id="237" name="Picture 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6">
                            <a:extLst>
                              <a:ext uri="{28A0092B-C50C-407E-A947-70E740481C1C}">
                                <a14:useLocalDpi xmlns:a14="http://schemas.microsoft.com/office/drawing/2010/main" val="0"/>
                              </a:ext>
                            </a:extLst>
                          </a:blip>
                          <a:srcRect l="33570" t="12414" r="33193" b="12512"/>
                          <a:stretch/>
                        </pic:blipFill>
                        <pic:spPr bwMode="auto">
                          <a:xfrm>
                            <a:off x="0" y="0"/>
                            <a:ext cx="5772150" cy="7505700"/>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p>
          <w:p w14:paraId="454F2F8B" w14:textId="670453C3" w:rsidR="00FE59CB" w:rsidRPr="00FE59CB" w:rsidRDefault="00FE59CB" w:rsidP="00FE59CB">
            <w:pPr>
              <w:rPr>
                <w:rFonts w:ascii="Arial" w:hAnsi="Arial" w:cs="Arial"/>
                <w:sz w:val="22"/>
                <w:szCs w:val="22"/>
              </w:rPr>
            </w:pPr>
          </w:p>
          <w:p w14:paraId="6ACED1F8" w14:textId="77777777" w:rsidR="00FE59CB" w:rsidRPr="00FE59CB" w:rsidRDefault="00FE59CB" w:rsidP="00FE59CB">
            <w:pPr>
              <w:rPr>
                <w:rFonts w:ascii="Arial" w:hAnsi="Arial" w:cs="Arial"/>
                <w:sz w:val="22"/>
                <w:szCs w:val="22"/>
              </w:rPr>
            </w:pPr>
          </w:p>
          <w:p w14:paraId="671A945C" w14:textId="77777777" w:rsidR="00FE59CB" w:rsidRPr="00FE59CB" w:rsidRDefault="00FE59CB" w:rsidP="00FE59CB">
            <w:pPr>
              <w:rPr>
                <w:rFonts w:ascii="Arial" w:hAnsi="Arial" w:cs="Arial"/>
                <w:sz w:val="22"/>
                <w:szCs w:val="22"/>
              </w:rPr>
            </w:pPr>
          </w:p>
          <w:p w14:paraId="6C9BA783" w14:textId="77777777" w:rsidR="00FE59CB" w:rsidRPr="00FE59CB" w:rsidRDefault="00FE59CB" w:rsidP="00FE59CB">
            <w:pPr>
              <w:rPr>
                <w:rFonts w:ascii="Arial" w:hAnsi="Arial" w:cs="Arial"/>
                <w:sz w:val="22"/>
                <w:szCs w:val="22"/>
              </w:rPr>
            </w:pPr>
          </w:p>
          <w:p w14:paraId="1314828C" w14:textId="77777777" w:rsidR="00FE59CB" w:rsidRPr="00FE59CB" w:rsidRDefault="00FE59CB" w:rsidP="00FE59CB">
            <w:pPr>
              <w:rPr>
                <w:rFonts w:ascii="Arial" w:hAnsi="Arial" w:cs="Arial"/>
                <w:sz w:val="22"/>
                <w:szCs w:val="22"/>
              </w:rPr>
            </w:pPr>
          </w:p>
          <w:p w14:paraId="16267B6C" w14:textId="77777777" w:rsidR="00FE59CB" w:rsidRPr="00FE59CB" w:rsidRDefault="00FE59CB" w:rsidP="00FE59CB">
            <w:pPr>
              <w:rPr>
                <w:rFonts w:ascii="Arial" w:hAnsi="Arial" w:cs="Arial"/>
                <w:sz w:val="22"/>
                <w:szCs w:val="22"/>
              </w:rPr>
            </w:pPr>
          </w:p>
          <w:p w14:paraId="512C19CC" w14:textId="77777777" w:rsidR="00FE59CB" w:rsidRPr="00FE59CB" w:rsidRDefault="00FE59CB" w:rsidP="00FE59CB">
            <w:pPr>
              <w:rPr>
                <w:rFonts w:ascii="Arial" w:hAnsi="Arial" w:cs="Arial"/>
                <w:sz w:val="22"/>
                <w:szCs w:val="22"/>
              </w:rPr>
            </w:pPr>
          </w:p>
          <w:p w14:paraId="5C1BE563" w14:textId="5EE2CF9B" w:rsidR="00FE59CB" w:rsidRPr="00FE59CB" w:rsidRDefault="009961AD" w:rsidP="00FE59CB">
            <w:pPr>
              <w:rPr>
                <w:rFonts w:ascii="Arial" w:hAnsi="Arial" w:cs="Arial"/>
                <w:sz w:val="22"/>
                <w:szCs w:val="22"/>
              </w:rPr>
            </w:pPr>
            <w:r>
              <w:rPr>
                <w:noProof/>
              </w:rPr>
              <w:drawing>
                <wp:inline distT="0" distB="0" distL="0" distR="0" wp14:anchorId="3E434533" wp14:editId="1BF54D21">
                  <wp:extent cx="5734050" cy="7568946"/>
                  <wp:effectExtent l="0" t="0" r="0" b="0"/>
                  <wp:docPr id="238" name="Picture 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7"/>
                          <a:srcRect l="33237" t="13596" r="33526" b="8374"/>
                          <a:stretch/>
                        </pic:blipFill>
                        <pic:spPr bwMode="auto">
                          <a:xfrm>
                            <a:off x="0" y="0"/>
                            <a:ext cx="5741313" cy="7578533"/>
                          </a:xfrm>
                          <a:prstGeom prst="rect">
                            <a:avLst/>
                          </a:prstGeom>
                          <a:ln>
                            <a:noFill/>
                          </a:ln>
                          <a:extLst>
                            <a:ext uri="{53640926-AAD7-44D8-BBD7-CCE9431645EC}">
                              <a14:shadowObscured xmlns:a14="http://schemas.microsoft.com/office/drawing/2010/main"/>
                            </a:ext>
                          </a:extLst>
                        </pic:spPr>
                      </pic:pic>
                    </a:graphicData>
                  </a:graphic>
                </wp:inline>
              </w:drawing>
            </w:r>
          </w:p>
          <w:p w14:paraId="59F1B98B" w14:textId="77777777" w:rsidR="00FE59CB" w:rsidRPr="00FE59CB" w:rsidRDefault="00FE59CB" w:rsidP="00FE59CB">
            <w:pPr>
              <w:rPr>
                <w:rFonts w:ascii="Arial" w:hAnsi="Arial" w:cs="Arial"/>
                <w:sz w:val="22"/>
                <w:szCs w:val="22"/>
              </w:rPr>
            </w:pPr>
          </w:p>
          <w:p w14:paraId="1374B5CD" w14:textId="77777777" w:rsidR="00FE59CB" w:rsidRPr="00FE59CB" w:rsidRDefault="00FE59CB" w:rsidP="00FE59CB">
            <w:pPr>
              <w:rPr>
                <w:rFonts w:ascii="Arial" w:hAnsi="Arial" w:cs="Arial"/>
                <w:sz w:val="22"/>
                <w:szCs w:val="22"/>
              </w:rPr>
            </w:pPr>
          </w:p>
          <w:p w14:paraId="6AAB6EF3" w14:textId="77777777" w:rsidR="00FE59CB" w:rsidRPr="00FE59CB" w:rsidRDefault="00FE59CB" w:rsidP="00FE59CB">
            <w:pPr>
              <w:rPr>
                <w:rFonts w:ascii="Arial" w:hAnsi="Arial" w:cs="Arial"/>
                <w:sz w:val="22"/>
                <w:szCs w:val="22"/>
              </w:rPr>
            </w:pPr>
          </w:p>
          <w:p w14:paraId="3442247F" w14:textId="77777777" w:rsidR="00FE59CB" w:rsidRPr="00FE59CB" w:rsidRDefault="00FE59CB" w:rsidP="00FE59CB">
            <w:pPr>
              <w:rPr>
                <w:rFonts w:ascii="Arial" w:hAnsi="Arial" w:cs="Arial"/>
                <w:sz w:val="22"/>
                <w:szCs w:val="22"/>
              </w:rPr>
            </w:pPr>
          </w:p>
          <w:p w14:paraId="66622F83" w14:textId="77777777" w:rsidR="00FE59CB" w:rsidRPr="00FE59CB" w:rsidRDefault="00FE59CB" w:rsidP="00FE59CB">
            <w:pPr>
              <w:rPr>
                <w:rFonts w:ascii="Arial" w:hAnsi="Arial" w:cs="Arial"/>
                <w:sz w:val="22"/>
                <w:szCs w:val="22"/>
              </w:rPr>
            </w:pPr>
          </w:p>
          <w:p w14:paraId="3C3D3DDF" w14:textId="77777777" w:rsidR="00FE59CB" w:rsidRPr="00FE59CB" w:rsidRDefault="00FE59CB" w:rsidP="00FE59CB">
            <w:pPr>
              <w:rPr>
                <w:rFonts w:ascii="Arial" w:hAnsi="Arial" w:cs="Arial"/>
                <w:sz w:val="22"/>
                <w:szCs w:val="22"/>
              </w:rPr>
            </w:pPr>
          </w:p>
          <w:p w14:paraId="5C046EF4" w14:textId="77777777" w:rsidR="00FE59CB" w:rsidRPr="00FE59CB" w:rsidRDefault="00FE59CB" w:rsidP="00FE59CB">
            <w:pPr>
              <w:rPr>
                <w:rFonts w:ascii="Arial" w:hAnsi="Arial" w:cs="Arial"/>
                <w:sz w:val="22"/>
                <w:szCs w:val="22"/>
              </w:rPr>
            </w:pPr>
          </w:p>
          <w:p w14:paraId="6D41E985" w14:textId="0E6CAB3F" w:rsidR="00FE59CB" w:rsidRPr="00FE59CB" w:rsidRDefault="009961AD" w:rsidP="00FE59CB">
            <w:pPr>
              <w:rPr>
                <w:rFonts w:ascii="Arial" w:hAnsi="Arial" w:cs="Arial"/>
                <w:sz w:val="22"/>
                <w:szCs w:val="22"/>
              </w:rPr>
            </w:pPr>
            <w:r>
              <w:rPr>
                <w:noProof/>
              </w:rPr>
              <w:drawing>
                <wp:inline distT="0" distB="0" distL="0" distR="0" wp14:anchorId="79F23D11" wp14:editId="700330F9">
                  <wp:extent cx="5791200" cy="7604606"/>
                  <wp:effectExtent l="0" t="0" r="0" b="0"/>
                  <wp:docPr id="239" name="Picture 2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8"/>
                          <a:srcRect l="33237" t="14779" r="33858" b="8374"/>
                          <a:stretch/>
                        </pic:blipFill>
                        <pic:spPr bwMode="auto">
                          <a:xfrm>
                            <a:off x="0" y="0"/>
                            <a:ext cx="5798303" cy="7613934"/>
                          </a:xfrm>
                          <a:prstGeom prst="rect">
                            <a:avLst/>
                          </a:prstGeom>
                          <a:ln>
                            <a:noFill/>
                          </a:ln>
                          <a:extLst>
                            <a:ext uri="{53640926-AAD7-44D8-BBD7-CCE9431645EC}">
                              <a14:shadowObscured xmlns:a14="http://schemas.microsoft.com/office/drawing/2010/main"/>
                            </a:ext>
                          </a:extLst>
                        </pic:spPr>
                      </pic:pic>
                    </a:graphicData>
                  </a:graphic>
                </wp:inline>
              </w:drawing>
            </w:r>
          </w:p>
          <w:p w14:paraId="1EFA0C0D" w14:textId="77777777" w:rsidR="00FE59CB" w:rsidRPr="00FE59CB" w:rsidRDefault="00FE59CB" w:rsidP="00FE59CB">
            <w:pPr>
              <w:rPr>
                <w:rFonts w:ascii="Arial" w:hAnsi="Arial" w:cs="Arial"/>
                <w:sz w:val="22"/>
                <w:szCs w:val="22"/>
              </w:rPr>
            </w:pPr>
          </w:p>
          <w:p w14:paraId="025BD51A" w14:textId="77777777" w:rsidR="00FE59CB" w:rsidRPr="00FE59CB" w:rsidRDefault="00FE59CB" w:rsidP="00FE59CB">
            <w:pPr>
              <w:rPr>
                <w:rFonts w:ascii="Arial" w:hAnsi="Arial" w:cs="Arial"/>
                <w:sz w:val="22"/>
                <w:szCs w:val="22"/>
              </w:rPr>
            </w:pPr>
          </w:p>
          <w:p w14:paraId="778D2B21" w14:textId="77777777" w:rsidR="00FE59CB" w:rsidRPr="00FE59CB" w:rsidRDefault="00FE59CB" w:rsidP="00FE59CB">
            <w:pPr>
              <w:rPr>
                <w:rFonts w:ascii="Arial" w:hAnsi="Arial" w:cs="Arial"/>
                <w:sz w:val="22"/>
                <w:szCs w:val="22"/>
              </w:rPr>
            </w:pPr>
          </w:p>
          <w:p w14:paraId="471AAAF6" w14:textId="77777777" w:rsidR="00FE59CB" w:rsidRPr="00FE59CB" w:rsidRDefault="00FE59CB" w:rsidP="00FE59CB">
            <w:pPr>
              <w:rPr>
                <w:rFonts w:ascii="Arial" w:hAnsi="Arial" w:cs="Arial"/>
                <w:sz w:val="22"/>
                <w:szCs w:val="22"/>
              </w:rPr>
            </w:pPr>
          </w:p>
          <w:p w14:paraId="39381B7A" w14:textId="77777777" w:rsidR="00FE59CB" w:rsidRPr="00FE59CB" w:rsidRDefault="00FE59CB" w:rsidP="00FE59CB">
            <w:pPr>
              <w:rPr>
                <w:rFonts w:ascii="Arial" w:hAnsi="Arial" w:cs="Arial"/>
                <w:sz w:val="22"/>
                <w:szCs w:val="22"/>
              </w:rPr>
            </w:pPr>
          </w:p>
          <w:p w14:paraId="0EB5EE3F" w14:textId="77777777" w:rsidR="00FE59CB" w:rsidRPr="00FE59CB" w:rsidRDefault="00FE59CB" w:rsidP="00FE59CB">
            <w:pPr>
              <w:rPr>
                <w:rFonts w:ascii="Arial" w:hAnsi="Arial" w:cs="Arial"/>
                <w:sz w:val="22"/>
                <w:szCs w:val="22"/>
              </w:rPr>
            </w:pPr>
          </w:p>
          <w:p w14:paraId="2D8F967D" w14:textId="77777777" w:rsidR="00FE59CB" w:rsidRPr="00FE59CB" w:rsidRDefault="00FE59CB" w:rsidP="00FE59CB">
            <w:pPr>
              <w:rPr>
                <w:rFonts w:ascii="Arial" w:hAnsi="Arial" w:cs="Arial"/>
                <w:sz w:val="22"/>
                <w:szCs w:val="22"/>
              </w:rPr>
            </w:pPr>
          </w:p>
          <w:p w14:paraId="56C0D494" w14:textId="77777777" w:rsidR="00FE59CB" w:rsidRPr="00FE59CB" w:rsidRDefault="00FE59CB" w:rsidP="00FE59CB">
            <w:pPr>
              <w:rPr>
                <w:rFonts w:ascii="Arial" w:hAnsi="Arial" w:cs="Arial"/>
                <w:sz w:val="22"/>
                <w:szCs w:val="22"/>
              </w:rPr>
            </w:pPr>
          </w:p>
          <w:p w14:paraId="4F03144B" w14:textId="23603145" w:rsidR="00FE59CB" w:rsidRDefault="009961AD" w:rsidP="00FE59CB">
            <w:pPr>
              <w:rPr>
                <w:rFonts w:ascii="Arial" w:hAnsi="Arial" w:cs="Arial"/>
                <w:sz w:val="22"/>
                <w:szCs w:val="22"/>
              </w:rPr>
            </w:pPr>
            <w:r>
              <w:rPr>
                <w:noProof/>
              </w:rPr>
              <w:drawing>
                <wp:inline distT="0" distB="0" distL="0" distR="0" wp14:anchorId="3C4EEDF2" wp14:editId="0AF2918F">
                  <wp:extent cx="5905500" cy="8195388"/>
                  <wp:effectExtent l="0" t="0" r="0" b="0"/>
                  <wp:docPr id="240" name="Picture 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9"/>
                          <a:srcRect l="33569" t="10641" r="33858" b="8965"/>
                          <a:stretch/>
                        </pic:blipFill>
                        <pic:spPr bwMode="auto">
                          <a:xfrm>
                            <a:off x="0" y="0"/>
                            <a:ext cx="5909910" cy="8201508"/>
                          </a:xfrm>
                          <a:prstGeom prst="rect">
                            <a:avLst/>
                          </a:prstGeom>
                          <a:ln>
                            <a:noFill/>
                          </a:ln>
                          <a:extLst>
                            <a:ext uri="{53640926-AAD7-44D8-BBD7-CCE9431645EC}">
                              <a14:shadowObscured xmlns:a14="http://schemas.microsoft.com/office/drawing/2010/main"/>
                            </a:ext>
                          </a:extLst>
                        </pic:spPr>
                      </pic:pic>
                    </a:graphicData>
                  </a:graphic>
                </wp:inline>
              </w:drawing>
            </w:r>
          </w:p>
          <w:p w14:paraId="144537EF" w14:textId="3E7F8BBD" w:rsidR="00FE59CB" w:rsidRDefault="00FE59CB" w:rsidP="00FE59CB">
            <w:pPr>
              <w:rPr>
                <w:rFonts w:ascii="Arial" w:hAnsi="Arial" w:cs="Arial"/>
                <w:sz w:val="22"/>
                <w:szCs w:val="22"/>
              </w:rPr>
            </w:pPr>
          </w:p>
          <w:p w14:paraId="3E20A92D" w14:textId="0607032F" w:rsidR="00FE59CB" w:rsidRDefault="00FE59CB" w:rsidP="00FE59CB">
            <w:pPr>
              <w:rPr>
                <w:rFonts w:ascii="Arial" w:hAnsi="Arial" w:cs="Arial"/>
                <w:sz w:val="22"/>
                <w:szCs w:val="22"/>
              </w:rPr>
            </w:pPr>
          </w:p>
          <w:p w14:paraId="5611E1C3" w14:textId="070EDED1" w:rsidR="00FE59CB" w:rsidRDefault="00FE59CB" w:rsidP="00FE59CB">
            <w:pPr>
              <w:rPr>
                <w:rFonts w:ascii="Arial" w:hAnsi="Arial" w:cs="Arial"/>
                <w:sz w:val="22"/>
                <w:szCs w:val="22"/>
              </w:rPr>
            </w:pPr>
          </w:p>
          <w:p w14:paraId="6086BDC2" w14:textId="2C2AA068" w:rsidR="00FE59CB" w:rsidRDefault="00FE59CB" w:rsidP="00FE59CB">
            <w:pPr>
              <w:rPr>
                <w:rFonts w:ascii="Arial" w:hAnsi="Arial" w:cs="Arial"/>
                <w:sz w:val="22"/>
                <w:szCs w:val="22"/>
              </w:rPr>
            </w:pPr>
          </w:p>
          <w:p w14:paraId="7A5882F4" w14:textId="7AD38DBF" w:rsidR="00FE59CB" w:rsidRPr="00FE59CB" w:rsidRDefault="009961AD" w:rsidP="00FE59CB">
            <w:pPr>
              <w:rPr>
                <w:rFonts w:ascii="Arial" w:hAnsi="Arial" w:cs="Arial"/>
                <w:sz w:val="22"/>
                <w:szCs w:val="22"/>
              </w:rPr>
            </w:pPr>
            <w:r>
              <w:rPr>
                <w:noProof/>
              </w:rPr>
              <w:drawing>
                <wp:inline distT="0" distB="0" distL="0" distR="0" wp14:anchorId="20F1CFC0" wp14:editId="2B2F04FF">
                  <wp:extent cx="5905500" cy="8340758"/>
                  <wp:effectExtent l="0" t="0" r="0" b="3175"/>
                  <wp:docPr id="241" name="Picture 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0"/>
                          <a:srcRect l="33902" t="10049" r="33858" b="8965"/>
                          <a:stretch/>
                        </pic:blipFill>
                        <pic:spPr bwMode="auto">
                          <a:xfrm>
                            <a:off x="0" y="0"/>
                            <a:ext cx="5908101" cy="8344432"/>
                          </a:xfrm>
                          <a:prstGeom prst="rect">
                            <a:avLst/>
                          </a:prstGeom>
                          <a:ln>
                            <a:noFill/>
                          </a:ln>
                          <a:extLst>
                            <a:ext uri="{53640926-AAD7-44D8-BBD7-CCE9431645EC}">
                              <a14:shadowObscured xmlns:a14="http://schemas.microsoft.com/office/drawing/2010/main"/>
                            </a:ext>
                          </a:extLst>
                        </pic:spPr>
                      </pic:pic>
                    </a:graphicData>
                  </a:graphic>
                </wp:inline>
              </w:drawing>
            </w:r>
          </w:p>
          <w:p w14:paraId="3FD0FF07" w14:textId="77777777" w:rsidR="00FE59CB" w:rsidRPr="00FE59CB" w:rsidRDefault="00FE59CB" w:rsidP="00FE59CB">
            <w:pPr>
              <w:rPr>
                <w:rFonts w:ascii="Arial" w:hAnsi="Arial" w:cs="Arial"/>
                <w:sz w:val="22"/>
                <w:szCs w:val="22"/>
              </w:rPr>
            </w:pPr>
          </w:p>
          <w:p w14:paraId="5D6553A8" w14:textId="6F4BF0E5" w:rsidR="00FE59CB" w:rsidRPr="009961AD" w:rsidRDefault="009961AD" w:rsidP="009961AD">
            <w:pPr>
              <w:pStyle w:val="Heading1"/>
              <w:ind w:left="720"/>
              <w:outlineLvl w:val="0"/>
              <w:rPr>
                <w:b/>
                <w:bCs/>
                <w:color w:val="auto"/>
                <w:sz w:val="28"/>
                <w:szCs w:val="28"/>
              </w:rPr>
            </w:pPr>
            <w:r w:rsidRPr="009961AD">
              <w:rPr>
                <w:b/>
                <w:bCs/>
                <w:color w:val="auto"/>
                <w:sz w:val="28"/>
                <w:szCs w:val="28"/>
              </w:rPr>
              <w:lastRenderedPageBreak/>
              <w:t>1</w:t>
            </w:r>
            <w:r w:rsidR="006039A2">
              <w:rPr>
                <w:b/>
                <w:bCs/>
                <w:color w:val="auto"/>
                <w:sz w:val="28"/>
                <w:szCs w:val="28"/>
              </w:rPr>
              <w:t>2</w:t>
            </w:r>
            <w:r w:rsidRPr="009961AD">
              <w:rPr>
                <w:b/>
                <w:bCs/>
                <w:color w:val="auto"/>
                <w:sz w:val="28"/>
                <w:szCs w:val="28"/>
              </w:rPr>
              <w:t xml:space="preserve">.2 </w:t>
            </w:r>
            <w:r>
              <w:rPr>
                <w:b/>
                <w:bCs/>
                <w:color w:val="auto"/>
                <w:sz w:val="28"/>
                <w:szCs w:val="28"/>
              </w:rPr>
              <w:t>Festival of Sport (Parents) Ethics Forms</w:t>
            </w:r>
          </w:p>
          <w:p w14:paraId="7BA4A47A" w14:textId="77777777" w:rsidR="00FE59CB" w:rsidRPr="00FE59CB" w:rsidRDefault="00FE59CB" w:rsidP="00FE59CB">
            <w:pPr>
              <w:rPr>
                <w:rFonts w:ascii="Arial" w:hAnsi="Arial" w:cs="Arial"/>
                <w:sz w:val="22"/>
                <w:szCs w:val="22"/>
              </w:rPr>
            </w:pPr>
          </w:p>
          <w:p w14:paraId="75C8AE09" w14:textId="00A2AA4F" w:rsidR="00FE59CB" w:rsidRPr="00FE59CB" w:rsidRDefault="009961AD" w:rsidP="00FE59CB">
            <w:pPr>
              <w:rPr>
                <w:rFonts w:ascii="Arial" w:hAnsi="Arial" w:cs="Arial"/>
                <w:sz w:val="22"/>
                <w:szCs w:val="22"/>
              </w:rPr>
            </w:pPr>
            <w:r>
              <w:rPr>
                <w:noProof/>
              </w:rPr>
              <w:drawing>
                <wp:inline distT="0" distB="0" distL="0" distR="0" wp14:anchorId="7B6C420E" wp14:editId="2CD6AE10">
                  <wp:extent cx="5905500" cy="7854315"/>
                  <wp:effectExtent l="0" t="0" r="0" b="0"/>
                  <wp:docPr id="242" name="Picture 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1"/>
                          <a:srcRect l="33902" t="11231" r="32861" b="10148"/>
                          <a:stretch/>
                        </pic:blipFill>
                        <pic:spPr bwMode="auto">
                          <a:xfrm>
                            <a:off x="0" y="0"/>
                            <a:ext cx="5912306" cy="7863367"/>
                          </a:xfrm>
                          <a:prstGeom prst="rect">
                            <a:avLst/>
                          </a:prstGeom>
                          <a:ln>
                            <a:noFill/>
                          </a:ln>
                          <a:extLst>
                            <a:ext uri="{53640926-AAD7-44D8-BBD7-CCE9431645EC}">
                              <a14:shadowObscured xmlns:a14="http://schemas.microsoft.com/office/drawing/2010/main"/>
                            </a:ext>
                          </a:extLst>
                        </pic:spPr>
                      </pic:pic>
                    </a:graphicData>
                  </a:graphic>
                </wp:inline>
              </w:drawing>
            </w:r>
          </w:p>
        </w:tc>
      </w:tr>
    </w:tbl>
    <w:p w14:paraId="0216CECD" w14:textId="77777777" w:rsidR="00503491" w:rsidRDefault="00503491" w:rsidP="00503491">
      <w:pPr>
        <w:spacing w:after="200" w:line="276" w:lineRule="auto"/>
        <w:rPr>
          <w:rFonts w:ascii="Arial" w:hAnsi="Arial" w:cs="Arial"/>
          <w:b/>
          <w:sz w:val="22"/>
          <w:szCs w:val="22"/>
        </w:rPr>
      </w:pPr>
      <w:r>
        <w:rPr>
          <w:rFonts w:ascii="Arial" w:hAnsi="Arial" w:cs="Arial"/>
          <w:b/>
          <w:sz w:val="22"/>
          <w:szCs w:val="22"/>
        </w:rPr>
        <w:lastRenderedPageBreak/>
        <w:br w:type="page"/>
      </w:r>
    </w:p>
    <w:tbl>
      <w:tblPr>
        <w:tblStyle w:val="TableGrid"/>
        <w:tblW w:w="9511" w:type="dxa"/>
        <w:tblLook w:val="04A0" w:firstRow="1" w:lastRow="0" w:firstColumn="1" w:lastColumn="0" w:noHBand="0" w:noVBand="1"/>
      </w:tblPr>
      <w:tblGrid>
        <w:gridCol w:w="9511"/>
      </w:tblGrid>
      <w:tr w:rsidR="00503491" w14:paraId="73A7EA84" w14:textId="77777777" w:rsidTr="00F2131B">
        <w:trPr>
          <w:trHeight w:val="11309"/>
        </w:trPr>
        <w:tc>
          <w:tcPr>
            <w:tcW w:w="9511" w:type="dxa"/>
          </w:tcPr>
          <w:p w14:paraId="2C7763FA" w14:textId="77777777" w:rsidR="00503491" w:rsidRDefault="009961AD" w:rsidP="00F2131B">
            <w:pPr>
              <w:spacing w:after="200" w:line="276" w:lineRule="auto"/>
              <w:rPr>
                <w:rFonts w:ascii="Arial" w:hAnsi="Arial" w:cs="Arial"/>
                <w:b/>
                <w:sz w:val="22"/>
                <w:szCs w:val="22"/>
              </w:rPr>
            </w:pPr>
            <w:r>
              <w:rPr>
                <w:noProof/>
              </w:rPr>
              <w:lastRenderedPageBreak/>
              <w:drawing>
                <wp:anchor distT="0" distB="0" distL="114300" distR="114300" simplePos="0" relativeHeight="251677184" behindDoc="1" locked="0" layoutInCell="1" allowOverlap="1" wp14:anchorId="1A0F6846" wp14:editId="1B529BD4">
                  <wp:simplePos x="0" y="0"/>
                  <wp:positionH relativeFrom="column">
                    <wp:posOffset>80645</wp:posOffset>
                  </wp:positionH>
                  <wp:positionV relativeFrom="paragraph">
                    <wp:posOffset>241300</wp:posOffset>
                  </wp:positionV>
                  <wp:extent cx="5753100" cy="7918450"/>
                  <wp:effectExtent l="0" t="0" r="0" b="6350"/>
                  <wp:wrapSquare wrapText="bothSides"/>
                  <wp:docPr id="243" name="Picture 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2">
                            <a:extLst>
                              <a:ext uri="{28A0092B-C50C-407E-A947-70E740481C1C}">
                                <a14:useLocalDpi xmlns:a14="http://schemas.microsoft.com/office/drawing/2010/main" val="0"/>
                              </a:ext>
                            </a:extLst>
                          </a:blip>
                          <a:srcRect l="32905" t="10049" r="33526" b="7783"/>
                          <a:stretch/>
                        </pic:blipFill>
                        <pic:spPr bwMode="auto">
                          <a:xfrm>
                            <a:off x="0" y="0"/>
                            <a:ext cx="5753100" cy="79184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CC0ADB3" w14:textId="77777777" w:rsidR="009961AD" w:rsidRPr="009961AD" w:rsidRDefault="009961AD" w:rsidP="009961AD">
            <w:pPr>
              <w:rPr>
                <w:rFonts w:ascii="Arial" w:hAnsi="Arial" w:cs="Arial"/>
                <w:sz w:val="22"/>
                <w:szCs w:val="22"/>
              </w:rPr>
            </w:pPr>
          </w:p>
          <w:p w14:paraId="2FB942FF" w14:textId="77777777" w:rsidR="009961AD" w:rsidRPr="009961AD" w:rsidRDefault="009961AD" w:rsidP="009961AD">
            <w:pPr>
              <w:rPr>
                <w:rFonts w:ascii="Arial" w:hAnsi="Arial" w:cs="Arial"/>
                <w:sz w:val="22"/>
                <w:szCs w:val="22"/>
              </w:rPr>
            </w:pPr>
          </w:p>
          <w:p w14:paraId="0D183D8C" w14:textId="77777777" w:rsidR="009961AD" w:rsidRPr="009961AD" w:rsidRDefault="009961AD" w:rsidP="009961AD">
            <w:pPr>
              <w:rPr>
                <w:rFonts w:ascii="Arial" w:hAnsi="Arial" w:cs="Arial"/>
                <w:sz w:val="22"/>
                <w:szCs w:val="22"/>
              </w:rPr>
            </w:pPr>
          </w:p>
          <w:p w14:paraId="27D8BD4B" w14:textId="77777777" w:rsidR="009961AD" w:rsidRPr="009961AD" w:rsidRDefault="009961AD" w:rsidP="009961AD">
            <w:pPr>
              <w:rPr>
                <w:rFonts w:ascii="Arial" w:hAnsi="Arial" w:cs="Arial"/>
                <w:sz w:val="22"/>
                <w:szCs w:val="22"/>
              </w:rPr>
            </w:pPr>
          </w:p>
          <w:p w14:paraId="53327D38" w14:textId="77777777" w:rsidR="009961AD" w:rsidRPr="009961AD" w:rsidRDefault="009961AD" w:rsidP="009961AD">
            <w:pPr>
              <w:rPr>
                <w:rFonts w:ascii="Arial" w:hAnsi="Arial" w:cs="Arial"/>
                <w:sz w:val="22"/>
                <w:szCs w:val="22"/>
              </w:rPr>
            </w:pPr>
          </w:p>
          <w:p w14:paraId="7611BA8D" w14:textId="77777777" w:rsidR="009961AD" w:rsidRPr="009961AD" w:rsidRDefault="009961AD" w:rsidP="009961AD">
            <w:pPr>
              <w:rPr>
                <w:rFonts w:ascii="Arial" w:hAnsi="Arial" w:cs="Arial"/>
                <w:sz w:val="22"/>
                <w:szCs w:val="22"/>
              </w:rPr>
            </w:pPr>
          </w:p>
          <w:p w14:paraId="17D42C47" w14:textId="3B69860D" w:rsidR="009961AD" w:rsidRPr="009961AD" w:rsidRDefault="009961AD" w:rsidP="009961AD">
            <w:pPr>
              <w:rPr>
                <w:rFonts w:ascii="Arial" w:hAnsi="Arial" w:cs="Arial"/>
                <w:sz w:val="22"/>
                <w:szCs w:val="22"/>
              </w:rPr>
            </w:pPr>
            <w:r>
              <w:rPr>
                <w:noProof/>
              </w:rPr>
              <w:drawing>
                <wp:inline distT="0" distB="0" distL="0" distR="0" wp14:anchorId="5A4886B3" wp14:editId="39B7E0F7">
                  <wp:extent cx="5829300" cy="7992752"/>
                  <wp:effectExtent l="0" t="0" r="0" b="8255"/>
                  <wp:docPr id="244" name="Picture 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3"/>
                          <a:srcRect l="33902" t="10641" r="33858" b="10739"/>
                          <a:stretch/>
                        </pic:blipFill>
                        <pic:spPr bwMode="auto">
                          <a:xfrm>
                            <a:off x="0" y="0"/>
                            <a:ext cx="5837829" cy="8004447"/>
                          </a:xfrm>
                          <a:prstGeom prst="rect">
                            <a:avLst/>
                          </a:prstGeom>
                          <a:ln>
                            <a:noFill/>
                          </a:ln>
                          <a:extLst>
                            <a:ext uri="{53640926-AAD7-44D8-BBD7-CCE9431645EC}">
                              <a14:shadowObscured xmlns:a14="http://schemas.microsoft.com/office/drawing/2010/main"/>
                            </a:ext>
                          </a:extLst>
                        </pic:spPr>
                      </pic:pic>
                    </a:graphicData>
                  </a:graphic>
                </wp:inline>
              </w:drawing>
            </w:r>
          </w:p>
          <w:p w14:paraId="1A2651DE" w14:textId="77777777" w:rsidR="009961AD" w:rsidRPr="009961AD" w:rsidRDefault="009961AD" w:rsidP="009961AD">
            <w:pPr>
              <w:rPr>
                <w:rFonts w:ascii="Arial" w:hAnsi="Arial" w:cs="Arial"/>
                <w:sz w:val="22"/>
                <w:szCs w:val="22"/>
              </w:rPr>
            </w:pPr>
          </w:p>
          <w:p w14:paraId="0F7722CA" w14:textId="77777777" w:rsidR="009961AD" w:rsidRPr="009961AD" w:rsidRDefault="009961AD" w:rsidP="009961AD">
            <w:pPr>
              <w:rPr>
                <w:rFonts w:ascii="Arial" w:hAnsi="Arial" w:cs="Arial"/>
                <w:sz w:val="22"/>
                <w:szCs w:val="22"/>
              </w:rPr>
            </w:pPr>
          </w:p>
          <w:p w14:paraId="53B31745" w14:textId="77777777" w:rsidR="009961AD" w:rsidRPr="009961AD" w:rsidRDefault="009961AD" w:rsidP="009961AD">
            <w:pPr>
              <w:rPr>
                <w:rFonts w:ascii="Arial" w:hAnsi="Arial" w:cs="Arial"/>
                <w:sz w:val="22"/>
                <w:szCs w:val="22"/>
              </w:rPr>
            </w:pPr>
          </w:p>
          <w:p w14:paraId="7EFD564D" w14:textId="77777777" w:rsidR="009961AD" w:rsidRPr="009961AD" w:rsidRDefault="009961AD" w:rsidP="009961AD">
            <w:pPr>
              <w:rPr>
                <w:rFonts w:ascii="Arial" w:hAnsi="Arial" w:cs="Arial"/>
                <w:sz w:val="22"/>
                <w:szCs w:val="22"/>
              </w:rPr>
            </w:pPr>
          </w:p>
          <w:p w14:paraId="7C2B7755" w14:textId="77777777" w:rsidR="009961AD" w:rsidRPr="009961AD" w:rsidRDefault="009961AD" w:rsidP="009961AD">
            <w:pPr>
              <w:rPr>
                <w:rFonts w:ascii="Arial" w:hAnsi="Arial" w:cs="Arial"/>
                <w:sz w:val="22"/>
                <w:szCs w:val="22"/>
              </w:rPr>
            </w:pPr>
          </w:p>
          <w:p w14:paraId="24D49F8C" w14:textId="22657251" w:rsidR="009961AD" w:rsidRPr="009961AD" w:rsidRDefault="009961AD" w:rsidP="009961AD">
            <w:pPr>
              <w:rPr>
                <w:rFonts w:ascii="Arial" w:hAnsi="Arial" w:cs="Arial"/>
                <w:sz w:val="22"/>
                <w:szCs w:val="22"/>
              </w:rPr>
            </w:pPr>
            <w:r>
              <w:rPr>
                <w:noProof/>
              </w:rPr>
              <w:drawing>
                <wp:inline distT="0" distB="0" distL="0" distR="0" wp14:anchorId="28DF483F" wp14:editId="10FCF624">
                  <wp:extent cx="5867400" cy="7349067"/>
                  <wp:effectExtent l="0" t="0" r="0" b="4445"/>
                  <wp:docPr id="245" name="Picture 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4"/>
                          <a:srcRect l="33903" t="14187" r="33193" b="12512"/>
                          <a:stretch/>
                        </pic:blipFill>
                        <pic:spPr bwMode="auto">
                          <a:xfrm>
                            <a:off x="0" y="0"/>
                            <a:ext cx="5876295" cy="7360208"/>
                          </a:xfrm>
                          <a:prstGeom prst="rect">
                            <a:avLst/>
                          </a:prstGeom>
                          <a:ln>
                            <a:noFill/>
                          </a:ln>
                          <a:extLst>
                            <a:ext uri="{53640926-AAD7-44D8-BBD7-CCE9431645EC}">
                              <a14:shadowObscured xmlns:a14="http://schemas.microsoft.com/office/drawing/2010/main"/>
                            </a:ext>
                          </a:extLst>
                        </pic:spPr>
                      </pic:pic>
                    </a:graphicData>
                  </a:graphic>
                </wp:inline>
              </w:drawing>
            </w:r>
          </w:p>
          <w:p w14:paraId="7C49D8BB" w14:textId="77777777" w:rsidR="009961AD" w:rsidRPr="009961AD" w:rsidRDefault="009961AD" w:rsidP="009961AD">
            <w:pPr>
              <w:rPr>
                <w:rFonts w:ascii="Arial" w:hAnsi="Arial" w:cs="Arial"/>
                <w:sz w:val="22"/>
                <w:szCs w:val="22"/>
              </w:rPr>
            </w:pPr>
          </w:p>
          <w:p w14:paraId="4EA3E0AD" w14:textId="77777777" w:rsidR="009961AD" w:rsidRPr="009961AD" w:rsidRDefault="009961AD" w:rsidP="009961AD">
            <w:pPr>
              <w:rPr>
                <w:rFonts w:ascii="Arial" w:hAnsi="Arial" w:cs="Arial"/>
                <w:sz w:val="22"/>
                <w:szCs w:val="22"/>
              </w:rPr>
            </w:pPr>
          </w:p>
          <w:p w14:paraId="155597FB" w14:textId="77777777" w:rsidR="009961AD" w:rsidRPr="009961AD" w:rsidRDefault="009961AD" w:rsidP="009961AD">
            <w:pPr>
              <w:rPr>
                <w:rFonts w:ascii="Arial" w:hAnsi="Arial" w:cs="Arial"/>
                <w:sz w:val="22"/>
                <w:szCs w:val="22"/>
              </w:rPr>
            </w:pPr>
          </w:p>
          <w:p w14:paraId="11BBD8E0" w14:textId="77777777" w:rsidR="009961AD" w:rsidRPr="009961AD" w:rsidRDefault="009961AD" w:rsidP="009961AD">
            <w:pPr>
              <w:rPr>
                <w:rFonts w:ascii="Arial" w:hAnsi="Arial" w:cs="Arial"/>
                <w:sz w:val="22"/>
                <w:szCs w:val="22"/>
              </w:rPr>
            </w:pPr>
          </w:p>
          <w:p w14:paraId="1CA9C1A1" w14:textId="77777777" w:rsidR="009961AD" w:rsidRPr="009961AD" w:rsidRDefault="009961AD" w:rsidP="009961AD">
            <w:pPr>
              <w:rPr>
                <w:rFonts w:ascii="Arial" w:hAnsi="Arial" w:cs="Arial"/>
                <w:sz w:val="22"/>
                <w:szCs w:val="22"/>
              </w:rPr>
            </w:pPr>
          </w:p>
          <w:p w14:paraId="428786F4" w14:textId="77777777" w:rsidR="009961AD" w:rsidRPr="009961AD" w:rsidRDefault="009961AD" w:rsidP="009961AD">
            <w:pPr>
              <w:rPr>
                <w:rFonts w:ascii="Arial" w:hAnsi="Arial" w:cs="Arial"/>
                <w:sz w:val="22"/>
                <w:szCs w:val="22"/>
              </w:rPr>
            </w:pPr>
          </w:p>
          <w:p w14:paraId="17BD25FE" w14:textId="77777777" w:rsidR="009961AD" w:rsidRPr="009961AD" w:rsidRDefault="009961AD" w:rsidP="009961AD">
            <w:pPr>
              <w:rPr>
                <w:rFonts w:ascii="Arial" w:hAnsi="Arial" w:cs="Arial"/>
                <w:sz w:val="22"/>
                <w:szCs w:val="22"/>
              </w:rPr>
            </w:pPr>
          </w:p>
          <w:p w14:paraId="6C984ACB" w14:textId="77777777" w:rsidR="009961AD" w:rsidRPr="009961AD" w:rsidRDefault="009961AD" w:rsidP="009961AD">
            <w:pPr>
              <w:rPr>
                <w:rFonts w:ascii="Arial" w:hAnsi="Arial" w:cs="Arial"/>
                <w:sz w:val="22"/>
                <w:szCs w:val="22"/>
              </w:rPr>
            </w:pPr>
          </w:p>
          <w:p w14:paraId="51BD0FAA" w14:textId="77777777" w:rsidR="009961AD" w:rsidRPr="009961AD" w:rsidRDefault="009961AD" w:rsidP="009961AD">
            <w:pPr>
              <w:rPr>
                <w:rFonts w:ascii="Arial" w:hAnsi="Arial" w:cs="Arial"/>
                <w:sz w:val="22"/>
                <w:szCs w:val="22"/>
              </w:rPr>
            </w:pPr>
          </w:p>
          <w:p w14:paraId="1C9D7978" w14:textId="77777777" w:rsidR="009961AD" w:rsidRPr="009961AD" w:rsidRDefault="009961AD" w:rsidP="009961AD">
            <w:pPr>
              <w:rPr>
                <w:rFonts w:ascii="Arial" w:hAnsi="Arial" w:cs="Arial"/>
                <w:sz w:val="22"/>
                <w:szCs w:val="22"/>
              </w:rPr>
            </w:pPr>
          </w:p>
          <w:p w14:paraId="0755939E" w14:textId="0D6C264B" w:rsidR="009961AD" w:rsidRPr="009961AD" w:rsidRDefault="006215E5" w:rsidP="009961AD">
            <w:pPr>
              <w:rPr>
                <w:rFonts w:ascii="Arial" w:hAnsi="Arial" w:cs="Arial"/>
                <w:sz w:val="22"/>
                <w:szCs w:val="22"/>
              </w:rPr>
            </w:pPr>
            <w:r>
              <w:rPr>
                <w:noProof/>
              </w:rPr>
              <w:drawing>
                <wp:inline distT="0" distB="0" distL="0" distR="0" wp14:anchorId="0905C8EA" wp14:editId="2D7FCA44">
                  <wp:extent cx="5810250" cy="7553325"/>
                  <wp:effectExtent l="0" t="0" r="0" b="9525"/>
                  <wp:docPr id="246" name="Picture 2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5"/>
                          <a:srcRect l="33237" t="11231" r="33526" b="11921"/>
                          <a:stretch/>
                        </pic:blipFill>
                        <pic:spPr bwMode="auto">
                          <a:xfrm>
                            <a:off x="0" y="0"/>
                            <a:ext cx="5811328" cy="7554727"/>
                          </a:xfrm>
                          <a:prstGeom prst="rect">
                            <a:avLst/>
                          </a:prstGeom>
                          <a:ln>
                            <a:noFill/>
                          </a:ln>
                          <a:extLst>
                            <a:ext uri="{53640926-AAD7-44D8-BBD7-CCE9431645EC}">
                              <a14:shadowObscured xmlns:a14="http://schemas.microsoft.com/office/drawing/2010/main"/>
                            </a:ext>
                          </a:extLst>
                        </pic:spPr>
                      </pic:pic>
                    </a:graphicData>
                  </a:graphic>
                </wp:inline>
              </w:drawing>
            </w:r>
          </w:p>
          <w:p w14:paraId="77FE2955" w14:textId="77777777" w:rsidR="009961AD" w:rsidRPr="009961AD" w:rsidRDefault="009961AD" w:rsidP="009961AD">
            <w:pPr>
              <w:rPr>
                <w:rFonts w:ascii="Arial" w:hAnsi="Arial" w:cs="Arial"/>
                <w:sz w:val="22"/>
                <w:szCs w:val="22"/>
              </w:rPr>
            </w:pPr>
          </w:p>
          <w:p w14:paraId="3550E823" w14:textId="77777777" w:rsidR="009961AD" w:rsidRPr="009961AD" w:rsidRDefault="009961AD" w:rsidP="009961AD">
            <w:pPr>
              <w:rPr>
                <w:rFonts w:ascii="Arial" w:hAnsi="Arial" w:cs="Arial"/>
                <w:sz w:val="22"/>
                <w:szCs w:val="22"/>
              </w:rPr>
            </w:pPr>
          </w:p>
          <w:p w14:paraId="5085F416" w14:textId="77777777" w:rsidR="009961AD" w:rsidRPr="009961AD" w:rsidRDefault="009961AD" w:rsidP="009961AD">
            <w:pPr>
              <w:rPr>
                <w:rFonts w:ascii="Arial" w:hAnsi="Arial" w:cs="Arial"/>
                <w:sz w:val="22"/>
                <w:szCs w:val="22"/>
              </w:rPr>
            </w:pPr>
          </w:p>
          <w:p w14:paraId="7E185639" w14:textId="77777777" w:rsidR="009961AD" w:rsidRPr="009961AD" w:rsidRDefault="009961AD" w:rsidP="009961AD">
            <w:pPr>
              <w:rPr>
                <w:rFonts w:ascii="Arial" w:hAnsi="Arial" w:cs="Arial"/>
                <w:sz w:val="22"/>
                <w:szCs w:val="22"/>
              </w:rPr>
            </w:pPr>
          </w:p>
          <w:p w14:paraId="45A2B534" w14:textId="77777777" w:rsidR="009961AD" w:rsidRPr="009961AD" w:rsidRDefault="009961AD" w:rsidP="009961AD">
            <w:pPr>
              <w:rPr>
                <w:rFonts w:ascii="Arial" w:hAnsi="Arial" w:cs="Arial"/>
                <w:sz w:val="22"/>
                <w:szCs w:val="22"/>
              </w:rPr>
            </w:pPr>
          </w:p>
          <w:p w14:paraId="5A27DFAE" w14:textId="77777777" w:rsidR="009961AD" w:rsidRPr="009961AD" w:rsidRDefault="009961AD" w:rsidP="009961AD">
            <w:pPr>
              <w:rPr>
                <w:rFonts w:ascii="Arial" w:hAnsi="Arial" w:cs="Arial"/>
                <w:sz w:val="22"/>
                <w:szCs w:val="22"/>
              </w:rPr>
            </w:pPr>
          </w:p>
          <w:p w14:paraId="101425CA" w14:textId="77777777" w:rsidR="009961AD" w:rsidRPr="009961AD" w:rsidRDefault="009961AD" w:rsidP="009961AD">
            <w:pPr>
              <w:rPr>
                <w:rFonts w:ascii="Arial" w:hAnsi="Arial" w:cs="Arial"/>
                <w:sz w:val="22"/>
                <w:szCs w:val="22"/>
              </w:rPr>
            </w:pPr>
          </w:p>
          <w:p w14:paraId="7881C323" w14:textId="77777777" w:rsidR="009961AD" w:rsidRPr="009961AD" w:rsidRDefault="009961AD" w:rsidP="009961AD">
            <w:pPr>
              <w:rPr>
                <w:rFonts w:ascii="Arial" w:hAnsi="Arial" w:cs="Arial"/>
                <w:sz w:val="22"/>
                <w:szCs w:val="22"/>
              </w:rPr>
            </w:pPr>
          </w:p>
          <w:p w14:paraId="0D4830D9" w14:textId="59693893" w:rsidR="009961AD" w:rsidRPr="009961AD" w:rsidRDefault="006215E5" w:rsidP="009961AD">
            <w:pPr>
              <w:rPr>
                <w:rFonts w:ascii="Arial" w:hAnsi="Arial" w:cs="Arial"/>
                <w:sz w:val="22"/>
                <w:szCs w:val="22"/>
              </w:rPr>
            </w:pPr>
            <w:r>
              <w:rPr>
                <w:noProof/>
              </w:rPr>
              <w:drawing>
                <wp:inline distT="0" distB="0" distL="0" distR="0" wp14:anchorId="34AC3499" wp14:editId="655DBEF0">
                  <wp:extent cx="5676900" cy="7798570"/>
                  <wp:effectExtent l="0" t="0" r="0" b="0"/>
                  <wp:docPr id="247" name="Picture 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6"/>
                          <a:srcRect l="33570" t="10049" r="33526" b="9557"/>
                          <a:stretch/>
                        </pic:blipFill>
                        <pic:spPr bwMode="auto">
                          <a:xfrm>
                            <a:off x="0" y="0"/>
                            <a:ext cx="5686775" cy="7812136"/>
                          </a:xfrm>
                          <a:prstGeom prst="rect">
                            <a:avLst/>
                          </a:prstGeom>
                          <a:ln>
                            <a:noFill/>
                          </a:ln>
                          <a:extLst>
                            <a:ext uri="{53640926-AAD7-44D8-BBD7-CCE9431645EC}">
                              <a14:shadowObscured xmlns:a14="http://schemas.microsoft.com/office/drawing/2010/main"/>
                            </a:ext>
                          </a:extLst>
                        </pic:spPr>
                      </pic:pic>
                    </a:graphicData>
                  </a:graphic>
                </wp:inline>
              </w:drawing>
            </w:r>
          </w:p>
          <w:p w14:paraId="388C608A" w14:textId="77777777" w:rsidR="009961AD" w:rsidRPr="009961AD" w:rsidRDefault="009961AD" w:rsidP="009961AD">
            <w:pPr>
              <w:rPr>
                <w:rFonts w:ascii="Arial" w:hAnsi="Arial" w:cs="Arial"/>
                <w:sz w:val="22"/>
                <w:szCs w:val="22"/>
              </w:rPr>
            </w:pPr>
          </w:p>
          <w:p w14:paraId="162613CD" w14:textId="77777777" w:rsidR="009961AD" w:rsidRPr="009961AD" w:rsidRDefault="009961AD" w:rsidP="009961AD">
            <w:pPr>
              <w:rPr>
                <w:rFonts w:ascii="Arial" w:hAnsi="Arial" w:cs="Arial"/>
                <w:sz w:val="22"/>
                <w:szCs w:val="22"/>
              </w:rPr>
            </w:pPr>
          </w:p>
          <w:p w14:paraId="1965FEB6" w14:textId="77777777" w:rsidR="009961AD" w:rsidRPr="009961AD" w:rsidRDefault="009961AD" w:rsidP="009961AD">
            <w:pPr>
              <w:rPr>
                <w:rFonts w:ascii="Arial" w:hAnsi="Arial" w:cs="Arial"/>
                <w:sz w:val="22"/>
                <w:szCs w:val="22"/>
              </w:rPr>
            </w:pPr>
          </w:p>
          <w:p w14:paraId="27113DB4" w14:textId="77777777" w:rsidR="009961AD" w:rsidRPr="009961AD" w:rsidRDefault="009961AD" w:rsidP="009961AD">
            <w:pPr>
              <w:rPr>
                <w:rFonts w:ascii="Arial" w:hAnsi="Arial" w:cs="Arial"/>
                <w:sz w:val="22"/>
                <w:szCs w:val="22"/>
              </w:rPr>
            </w:pPr>
          </w:p>
          <w:p w14:paraId="2855E70D" w14:textId="028DA6A2" w:rsidR="009961AD" w:rsidRDefault="009961AD" w:rsidP="009961AD">
            <w:pPr>
              <w:rPr>
                <w:rFonts w:ascii="Arial" w:hAnsi="Arial" w:cs="Arial"/>
                <w:sz w:val="22"/>
                <w:szCs w:val="22"/>
              </w:rPr>
            </w:pPr>
          </w:p>
          <w:p w14:paraId="0F3E3E37" w14:textId="30F7146B" w:rsidR="009961AD" w:rsidRPr="009961AD" w:rsidRDefault="006215E5" w:rsidP="009961AD">
            <w:pPr>
              <w:rPr>
                <w:rFonts w:ascii="Arial" w:hAnsi="Arial" w:cs="Arial"/>
                <w:sz w:val="22"/>
                <w:szCs w:val="22"/>
              </w:rPr>
            </w:pPr>
            <w:r>
              <w:rPr>
                <w:noProof/>
              </w:rPr>
              <w:drawing>
                <wp:inline distT="0" distB="0" distL="0" distR="0" wp14:anchorId="11D728BC" wp14:editId="5334C19B">
                  <wp:extent cx="5814592" cy="7829550"/>
                  <wp:effectExtent l="0" t="0" r="0" b="0"/>
                  <wp:docPr id="248" name="Picture 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7"/>
                          <a:srcRect l="33238" t="10049" r="33193" b="9557"/>
                          <a:stretch/>
                        </pic:blipFill>
                        <pic:spPr bwMode="auto">
                          <a:xfrm>
                            <a:off x="0" y="0"/>
                            <a:ext cx="5822315" cy="7839949"/>
                          </a:xfrm>
                          <a:prstGeom prst="rect">
                            <a:avLst/>
                          </a:prstGeom>
                          <a:ln>
                            <a:noFill/>
                          </a:ln>
                          <a:extLst>
                            <a:ext uri="{53640926-AAD7-44D8-BBD7-CCE9431645EC}">
                              <a14:shadowObscured xmlns:a14="http://schemas.microsoft.com/office/drawing/2010/main"/>
                            </a:ext>
                          </a:extLst>
                        </pic:spPr>
                      </pic:pic>
                    </a:graphicData>
                  </a:graphic>
                </wp:inline>
              </w:drawing>
            </w:r>
          </w:p>
          <w:p w14:paraId="73B7CC08" w14:textId="77777777" w:rsidR="009961AD" w:rsidRPr="009961AD" w:rsidRDefault="009961AD" w:rsidP="009961AD">
            <w:pPr>
              <w:rPr>
                <w:rFonts w:ascii="Arial" w:hAnsi="Arial" w:cs="Arial"/>
                <w:sz w:val="22"/>
                <w:szCs w:val="22"/>
              </w:rPr>
            </w:pPr>
          </w:p>
          <w:p w14:paraId="48D6D807" w14:textId="77777777" w:rsidR="009961AD" w:rsidRPr="009961AD" w:rsidRDefault="009961AD" w:rsidP="009961AD">
            <w:pPr>
              <w:rPr>
                <w:rFonts w:ascii="Arial" w:hAnsi="Arial" w:cs="Arial"/>
                <w:sz w:val="22"/>
                <w:szCs w:val="22"/>
              </w:rPr>
            </w:pPr>
          </w:p>
          <w:p w14:paraId="7390BCFF" w14:textId="77777777" w:rsidR="009961AD" w:rsidRPr="009961AD" w:rsidRDefault="009961AD" w:rsidP="009961AD">
            <w:pPr>
              <w:rPr>
                <w:rFonts w:ascii="Arial" w:hAnsi="Arial" w:cs="Arial"/>
                <w:sz w:val="22"/>
                <w:szCs w:val="22"/>
              </w:rPr>
            </w:pPr>
          </w:p>
          <w:p w14:paraId="7274C143" w14:textId="77777777" w:rsidR="009961AD" w:rsidRPr="009961AD" w:rsidRDefault="009961AD" w:rsidP="009961AD">
            <w:pPr>
              <w:rPr>
                <w:rFonts w:ascii="Arial" w:hAnsi="Arial" w:cs="Arial"/>
                <w:sz w:val="22"/>
                <w:szCs w:val="22"/>
              </w:rPr>
            </w:pPr>
          </w:p>
          <w:p w14:paraId="6D446FE5" w14:textId="77777777" w:rsidR="009961AD" w:rsidRPr="009961AD" w:rsidRDefault="009961AD" w:rsidP="009961AD">
            <w:pPr>
              <w:rPr>
                <w:rFonts w:ascii="Arial" w:hAnsi="Arial" w:cs="Arial"/>
                <w:sz w:val="22"/>
                <w:szCs w:val="22"/>
              </w:rPr>
            </w:pPr>
          </w:p>
          <w:p w14:paraId="1E3ADF7B" w14:textId="77777777" w:rsidR="009961AD" w:rsidRPr="009961AD" w:rsidRDefault="009961AD" w:rsidP="009961AD">
            <w:pPr>
              <w:rPr>
                <w:rFonts w:ascii="Arial" w:hAnsi="Arial" w:cs="Arial"/>
                <w:sz w:val="22"/>
                <w:szCs w:val="22"/>
              </w:rPr>
            </w:pPr>
          </w:p>
          <w:p w14:paraId="76E03017" w14:textId="77777777" w:rsidR="009961AD" w:rsidRDefault="006215E5" w:rsidP="009961AD">
            <w:pPr>
              <w:rPr>
                <w:noProof/>
              </w:rPr>
            </w:pPr>
            <w:r>
              <w:rPr>
                <w:noProof/>
              </w:rPr>
              <w:drawing>
                <wp:inline distT="0" distB="0" distL="0" distR="0" wp14:anchorId="5CA5DBB4" wp14:editId="440B453E">
                  <wp:extent cx="5795507" cy="6534150"/>
                  <wp:effectExtent l="0" t="0" r="0" b="0"/>
                  <wp:docPr id="249" name="Picture 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8"/>
                          <a:srcRect l="33237" t="9458" r="32861" b="22562"/>
                          <a:stretch/>
                        </pic:blipFill>
                        <pic:spPr bwMode="auto">
                          <a:xfrm>
                            <a:off x="0" y="0"/>
                            <a:ext cx="5806422" cy="6546456"/>
                          </a:xfrm>
                          <a:prstGeom prst="rect">
                            <a:avLst/>
                          </a:prstGeom>
                          <a:ln>
                            <a:noFill/>
                          </a:ln>
                          <a:extLst>
                            <a:ext uri="{53640926-AAD7-44D8-BBD7-CCE9431645EC}">
                              <a14:shadowObscured xmlns:a14="http://schemas.microsoft.com/office/drawing/2010/main"/>
                            </a:ext>
                          </a:extLst>
                        </pic:spPr>
                      </pic:pic>
                    </a:graphicData>
                  </a:graphic>
                </wp:inline>
              </w:drawing>
            </w:r>
          </w:p>
          <w:p w14:paraId="44EF2EB5" w14:textId="77777777" w:rsidR="006215E5" w:rsidRDefault="006215E5" w:rsidP="006215E5">
            <w:pPr>
              <w:ind w:firstLine="720"/>
              <w:rPr>
                <w:rFonts w:ascii="Arial" w:hAnsi="Arial" w:cs="Arial"/>
                <w:sz w:val="22"/>
                <w:szCs w:val="22"/>
              </w:rPr>
            </w:pPr>
          </w:p>
          <w:p w14:paraId="6F1DE35A" w14:textId="77777777" w:rsidR="006215E5" w:rsidRDefault="006215E5" w:rsidP="006215E5">
            <w:pPr>
              <w:ind w:firstLine="720"/>
              <w:rPr>
                <w:rFonts w:ascii="Arial" w:hAnsi="Arial" w:cs="Arial"/>
                <w:sz w:val="22"/>
                <w:szCs w:val="22"/>
              </w:rPr>
            </w:pPr>
          </w:p>
          <w:p w14:paraId="0DAF1708" w14:textId="77777777" w:rsidR="006215E5" w:rsidRDefault="006215E5" w:rsidP="006215E5">
            <w:pPr>
              <w:ind w:firstLine="720"/>
              <w:rPr>
                <w:rFonts w:ascii="Arial" w:hAnsi="Arial" w:cs="Arial"/>
                <w:sz w:val="22"/>
                <w:szCs w:val="22"/>
              </w:rPr>
            </w:pPr>
          </w:p>
          <w:p w14:paraId="2958CE71" w14:textId="77777777" w:rsidR="006215E5" w:rsidRDefault="006215E5" w:rsidP="006215E5">
            <w:pPr>
              <w:ind w:firstLine="720"/>
              <w:rPr>
                <w:rFonts w:ascii="Arial" w:hAnsi="Arial" w:cs="Arial"/>
                <w:sz w:val="22"/>
                <w:szCs w:val="22"/>
              </w:rPr>
            </w:pPr>
          </w:p>
          <w:p w14:paraId="1624E92C" w14:textId="77777777" w:rsidR="006215E5" w:rsidRDefault="006215E5" w:rsidP="006215E5">
            <w:pPr>
              <w:ind w:firstLine="720"/>
              <w:rPr>
                <w:rFonts w:ascii="Arial" w:hAnsi="Arial" w:cs="Arial"/>
                <w:sz w:val="22"/>
                <w:szCs w:val="22"/>
              </w:rPr>
            </w:pPr>
          </w:p>
          <w:p w14:paraId="48E0C96D" w14:textId="77777777" w:rsidR="006215E5" w:rsidRDefault="006215E5" w:rsidP="006215E5">
            <w:pPr>
              <w:ind w:firstLine="720"/>
              <w:rPr>
                <w:rFonts w:ascii="Arial" w:hAnsi="Arial" w:cs="Arial"/>
                <w:sz w:val="22"/>
                <w:szCs w:val="22"/>
              </w:rPr>
            </w:pPr>
          </w:p>
          <w:p w14:paraId="6E0A590E" w14:textId="77777777" w:rsidR="006215E5" w:rsidRDefault="006215E5" w:rsidP="006215E5">
            <w:pPr>
              <w:ind w:firstLine="720"/>
              <w:rPr>
                <w:rFonts w:ascii="Arial" w:hAnsi="Arial" w:cs="Arial"/>
                <w:sz w:val="22"/>
                <w:szCs w:val="22"/>
              </w:rPr>
            </w:pPr>
          </w:p>
          <w:p w14:paraId="1BBD7A0D" w14:textId="77777777" w:rsidR="006215E5" w:rsidRDefault="006215E5" w:rsidP="006215E5">
            <w:pPr>
              <w:ind w:firstLine="720"/>
              <w:rPr>
                <w:rFonts w:ascii="Arial" w:hAnsi="Arial" w:cs="Arial"/>
                <w:sz w:val="22"/>
                <w:szCs w:val="22"/>
              </w:rPr>
            </w:pPr>
          </w:p>
          <w:p w14:paraId="4C8E31F3" w14:textId="77777777" w:rsidR="006215E5" w:rsidRDefault="006215E5" w:rsidP="006215E5">
            <w:pPr>
              <w:ind w:firstLine="720"/>
              <w:rPr>
                <w:rFonts w:ascii="Arial" w:hAnsi="Arial" w:cs="Arial"/>
                <w:sz w:val="22"/>
                <w:szCs w:val="22"/>
              </w:rPr>
            </w:pPr>
          </w:p>
          <w:p w14:paraId="7178D6B7" w14:textId="77777777" w:rsidR="006215E5" w:rsidRDefault="006215E5" w:rsidP="006215E5">
            <w:pPr>
              <w:ind w:firstLine="720"/>
              <w:rPr>
                <w:rFonts w:ascii="Arial" w:hAnsi="Arial" w:cs="Arial"/>
                <w:sz w:val="22"/>
                <w:szCs w:val="22"/>
              </w:rPr>
            </w:pPr>
          </w:p>
          <w:p w14:paraId="6CAE9C15" w14:textId="77777777" w:rsidR="006215E5" w:rsidRDefault="006215E5" w:rsidP="006215E5">
            <w:pPr>
              <w:ind w:firstLine="720"/>
              <w:rPr>
                <w:rFonts w:ascii="Arial" w:hAnsi="Arial" w:cs="Arial"/>
                <w:sz w:val="22"/>
                <w:szCs w:val="22"/>
              </w:rPr>
            </w:pPr>
          </w:p>
          <w:p w14:paraId="72CD83BF" w14:textId="77777777" w:rsidR="006215E5" w:rsidRDefault="006215E5" w:rsidP="006215E5">
            <w:pPr>
              <w:ind w:firstLine="720"/>
              <w:rPr>
                <w:rFonts w:ascii="Arial" w:hAnsi="Arial" w:cs="Arial"/>
                <w:sz w:val="22"/>
                <w:szCs w:val="22"/>
              </w:rPr>
            </w:pPr>
          </w:p>
          <w:p w14:paraId="41D231DA" w14:textId="4D6FC730" w:rsidR="006215E5" w:rsidRDefault="006215E5" w:rsidP="006215E5">
            <w:pPr>
              <w:ind w:firstLine="720"/>
              <w:rPr>
                <w:rFonts w:ascii="Arial" w:hAnsi="Arial" w:cs="Arial"/>
                <w:sz w:val="22"/>
                <w:szCs w:val="22"/>
              </w:rPr>
            </w:pPr>
          </w:p>
          <w:p w14:paraId="585DADC7" w14:textId="0227E834" w:rsidR="006215E5" w:rsidRDefault="006215E5" w:rsidP="00C65A20">
            <w:pPr>
              <w:ind w:left="720"/>
              <w:rPr>
                <w:rFonts w:ascii="Arial" w:hAnsi="Arial" w:cs="Arial"/>
                <w:b/>
                <w:bCs/>
                <w:sz w:val="28"/>
                <w:szCs w:val="28"/>
              </w:rPr>
            </w:pPr>
            <w:r>
              <w:rPr>
                <w:rFonts w:ascii="Arial" w:hAnsi="Arial" w:cs="Arial"/>
                <w:b/>
                <w:bCs/>
                <w:sz w:val="28"/>
                <w:szCs w:val="28"/>
              </w:rPr>
              <w:t>1</w:t>
            </w:r>
            <w:r w:rsidR="006039A2">
              <w:rPr>
                <w:rFonts w:ascii="Arial" w:hAnsi="Arial" w:cs="Arial"/>
                <w:b/>
                <w:bCs/>
                <w:sz w:val="28"/>
                <w:szCs w:val="28"/>
              </w:rPr>
              <w:t>2</w:t>
            </w:r>
            <w:r>
              <w:rPr>
                <w:rFonts w:ascii="Arial" w:hAnsi="Arial" w:cs="Arial"/>
                <w:b/>
                <w:bCs/>
                <w:sz w:val="28"/>
                <w:szCs w:val="28"/>
              </w:rPr>
              <w:t>.3 Festival of Sport (Children) Ethics Forms</w:t>
            </w:r>
            <w:r w:rsidR="00C65A20">
              <w:rPr>
                <w:noProof/>
              </w:rPr>
              <w:drawing>
                <wp:anchor distT="0" distB="0" distL="114300" distR="114300" simplePos="0" relativeHeight="251678208" behindDoc="1" locked="0" layoutInCell="1" allowOverlap="1" wp14:anchorId="5136C4BF" wp14:editId="62E08CC9">
                  <wp:simplePos x="0" y="0"/>
                  <wp:positionH relativeFrom="column">
                    <wp:posOffset>175895</wp:posOffset>
                  </wp:positionH>
                  <wp:positionV relativeFrom="paragraph">
                    <wp:posOffset>276225</wp:posOffset>
                  </wp:positionV>
                  <wp:extent cx="5505450" cy="7506970"/>
                  <wp:effectExtent l="0" t="0" r="0" b="0"/>
                  <wp:wrapTight wrapText="bothSides">
                    <wp:wrapPolygon edited="0">
                      <wp:start x="0" y="0"/>
                      <wp:lineTo x="0" y="21542"/>
                      <wp:lineTo x="21525" y="21542"/>
                      <wp:lineTo x="21525" y="0"/>
                      <wp:lineTo x="0" y="0"/>
                    </wp:wrapPolygon>
                  </wp:wrapTight>
                  <wp:docPr id="250" name="Picture 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9">
                            <a:extLst>
                              <a:ext uri="{28A0092B-C50C-407E-A947-70E740481C1C}">
                                <a14:useLocalDpi xmlns:a14="http://schemas.microsoft.com/office/drawing/2010/main" val="0"/>
                              </a:ext>
                            </a:extLst>
                          </a:blip>
                          <a:srcRect l="33903" t="11231" r="33193" b="8966"/>
                          <a:stretch/>
                        </pic:blipFill>
                        <pic:spPr bwMode="auto">
                          <a:xfrm>
                            <a:off x="0" y="0"/>
                            <a:ext cx="5505450" cy="750697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DB36BC3" w14:textId="2D5AAA49" w:rsidR="00C65A20" w:rsidRDefault="00C65A20" w:rsidP="00C65A20">
            <w:pPr>
              <w:rPr>
                <w:rFonts w:ascii="Arial" w:hAnsi="Arial" w:cs="Arial"/>
                <w:sz w:val="28"/>
                <w:szCs w:val="28"/>
              </w:rPr>
            </w:pPr>
          </w:p>
          <w:p w14:paraId="0A43750F" w14:textId="58EE7F50" w:rsidR="00C65A20" w:rsidRDefault="00C65A20" w:rsidP="00C65A20">
            <w:pPr>
              <w:rPr>
                <w:rFonts w:ascii="Arial" w:hAnsi="Arial" w:cs="Arial"/>
                <w:sz w:val="28"/>
                <w:szCs w:val="28"/>
              </w:rPr>
            </w:pPr>
          </w:p>
          <w:p w14:paraId="5097091C" w14:textId="4D456A56" w:rsidR="00C65A20" w:rsidRDefault="00C65A20" w:rsidP="00C65A20">
            <w:pPr>
              <w:rPr>
                <w:rFonts w:ascii="Arial" w:hAnsi="Arial" w:cs="Arial"/>
                <w:sz w:val="28"/>
                <w:szCs w:val="28"/>
              </w:rPr>
            </w:pPr>
          </w:p>
          <w:p w14:paraId="7B0D460C" w14:textId="47452E46" w:rsidR="00C65A20" w:rsidRDefault="00C65A20" w:rsidP="00C65A20">
            <w:pPr>
              <w:rPr>
                <w:rFonts w:ascii="Arial" w:hAnsi="Arial" w:cs="Arial"/>
                <w:sz w:val="28"/>
                <w:szCs w:val="28"/>
              </w:rPr>
            </w:pPr>
          </w:p>
          <w:p w14:paraId="440D0D45" w14:textId="43C2E1BD" w:rsidR="00C65A20" w:rsidRDefault="00C65A20" w:rsidP="00C65A20">
            <w:pPr>
              <w:rPr>
                <w:rFonts w:ascii="Arial" w:hAnsi="Arial" w:cs="Arial"/>
                <w:sz w:val="28"/>
                <w:szCs w:val="28"/>
              </w:rPr>
            </w:pPr>
          </w:p>
          <w:p w14:paraId="265AE90D" w14:textId="3B2064D8" w:rsidR="00C65A20" w:rsidRPr="00C65A20" w:rsidRDefault="00C65A20" w:rsidP="00C65A20">
            <w:pPr>
              <w:rPr>
                <w:rFonts w:ascii="Arial" w:hAnsi="Arial" w:cs="Arial"/>
                <w:sz w:val="28"/>
                <w:szCs w:val="28"/>
              </w:rPr>
            </w:pPr>
            <w:r>
              <w:rPr>
                <w:noProof/>
              </w:rPr>
              <w:drawing>
                <wp:inline distT="0" distB="0" distL="0" distR="0" wp14:anchorId="64C97CF2" wp14:editId="38C4D6D6">
                  <wp:extent cx="5841066" cy="7943850"/>
                  <wp:effectExtent l="0" t="0" r="7620" b="0"/>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0"/>
                          <a:srcRect l="33902" t="10641" r="32861" b="8965"/>
                          <a:stretch/>
                        </pic:blipFill>
                        <pic:spPr bwMode="auto">
                          <a:xfrm>
                            <a:off x="0" y="0"/>
                            <a:ext cx="5850946" cy="7957286"/>
                          </a:xfrm>
                          <a:prstGeom prst="rect">
                            <a:avLst/>
                          </a:prstGeom>
                          <a:ln>
                            <a:noFill/>
                          </a:ln>
                          <a:extLst>
                            <a:ext uri="{53640926-AAD7-44D8-BBD7-CCE9431645EC}">
                              <a14:shadowObscured xmlns:a14="http://schemas.microsoft.com/office/drawing/2010/main"/>
                            </a:ext>
                          </a:extLst>
                        </pic:spPr>
                      </pic:pic>
                    </a:graphicData>
                  </a:graphic>
                </wp:inline>
              </w:drawing>
            </w:r>
          </w:p>
          <w:p w14:paraId="26C55D44" w14:textId="77777777" w:rsidR="00C65A20" w:rsidRPr="00C65A20" w:rsidRDefault="00C65A20" w:rsidP="00C65A20">
            <w:pPr>
              <w:rPr>
                <w:rFonts w:ascii="Arial" w:hAnsi="Arial" w:cs="Arial"/>
                <w:sz w:val="28"/>
                <w:szCs w:val="28"/>
              </w:rPr>
            </w:pPr>
          </w:p>
          <w:p w14:paraId="67816E54" w14:textId="77777777" w:rsidR="00C65A20" w:rsidRPr="00C65A20" w:rsidRDefault="00C65A20" w:rsidP="00C65A20">
            <w:pPr>
              <w:rPr>
                <w:rFonts w:ascii="Arial" w:hAnsi="Arial" w:cs="Arial"/>
                <w:sz w:val="28"/>
                <w:szCs w:val="28"/>
              </w:rPr>
            </w:pPr>
          </w:p>
          <w:p w14:paraId="244E035D" w14:textId="77777777" w:rsidR="00C65A20" w:rsidRPr="00C65A20" w:rsidRDefault="00C65A20" w:rsidP="00C65A20">
            <w:pPr>
              <w:rPr>
                <w:rFonts w:ascii="Arial" w:hAnsi="Arial" w:cs="Arial"/>
                <w:sz w:val="28"/>
                <w:szCs w:val="28"/>
              </w:rPr>
            </w:pPr>
          </w:p>
          <w:p w14:paraId="4072D6BC" w14:textId="77777777" w:rsidR="00C65A20" w:rsidRPr="00C65A20" w:rsidRDefault="00C65A20" w:rsidP="00C65A20">
            <w:pPr>
              <w:rPr>
                <w:rFonts w:ascii="Arial" w:hAnsi="Arial" w:cs="Arial"/>
                <w:sz w:val="28"/>
                <w:szCs w:val="28"/>
              </w:rPr>
            </w:pPr>
          </w:p>
          <w:p w14:paraId="1A059B69" w14:textId="3D8A9C80" w:rsidR="00C65A20" w:rsidRPr="00C65A20" w:rsidRDefault="00E404E4" w:rsidP="00C65A20">
            <w:pPr>
              <w:rPr>
                <w:rFonts w:ascii="Arial" w:hAnsi="Arial" w:cs="Arial"/>
                <w:sz w:val="28"/>
                <w:szCs w:val="28"/>
              </w:rPr>
            </w:pPr>
            <w:r>
              <w:rPr>
                <w:noProof/>
              </w:rPr>
              <w:drawing>
                <wp:anchor distT="0" distB="0" distL="114300" distR="114300" simplePos="0" relativeHeight="251679232" behindDoc="1" locked="0" layoutInCell="1" allowOverlap="1" wp14:anchorId="2AB9619E" wp14:editId="7CCE4841">
                  <wp:simplePos x="0" y="0"/>
                  <wp:positionH relativeFrom="column">
                    <wp:posOffset>4445</wp:posOffset>
                  </wp:positionH>
                  <wp:positionV relativeFrom="paragraph">
                    <wp:posOffset>208280</wp:posOffset>
                  </wp:positionV>
                  <wp:extent cx="5815965" cy="7543800"/>
                  <wp:effectExtent l="0" t="0" r="0" b="0"/>
                  <wp:wrapTight wrapText="bothSides">
                    <wp:wrapPolygon edited="0">
                      <wp:start x="0" y="0"/>
                      <wp:lineTo x="0" y="21545"/>
                      <wp:lineTo x="21508" y="21545"/>
                      <wp:lineTo x="21508" y="0"/>
                      <wp:lineTo x="0" y="0"/>
                    </wp:wrapPolygon>
                  </wp:wrapTight>
                  <wp:docPr id="254" name="Picture 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1">
                            <a:extLst>
                              <a:ext uri="{28A0092B-C50C-407E-A947-70E740481C1C}">
                                <a14:useLocalDpi xmlns:a14="http://schemas.microsoft.com/office/drawing/2010/main" val="0"/>
                              </a:ext>
                            </a:extLst>
                          </a:blip>
                          <a:srcRect l="32905" t="14779" r="33526" b="7783"/>
                          <a:stretch/>
                        </pic:blipFill>
                        <pic:spPr bwMode="auto">
                          <a:xfrm>
                            <a:off x="0" y="0"/>
                            <a:ext cx="5815965" cy="75438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469A430" w14:textId="29305070" w:rsidR="00C65A20" w:rsidRPr="00C65A20" w:rsidRDefault="00C65A20" w:rsidP="00C65A20">
            <w:pPr>
              <w:rPr>
                <w:rFonts w:ascii="Arial" w:hAnsi="Arial" w:cs="Arial"/>
                <w:sz w:val="28"/>
                <w:szCs w:val="28"/>
              </w:rPr>
            </w:pPr>
          </w:p>
          <w:p w14:paraId="219EB810" w14:textId="77777777" w:rsidR="00C65A20" w:rsidRPr="00C65A20" w:rsidRDefault="00C65A20" w:rsidP="00C65A20">
            <w:pPr>
              <w:rPr>
                <w:rFonts w:ascii="Arial" w:hAnsi="Arial" w:cs="Arial"/>
                <w:sz w:val="28"/>
                <w:szCs w:val="28"/>
              </w:rPr>
            </w:pPr>
          </w:p>
          <w:p w14:paraId="0B94D4F8" w14:textId="77777777" w:rsidR="00C65A20" w:rsidRPr="00C65A20" w:rsidRDefault="00C65A20" w:rsidP="00C65A20">
            <w:pPr>
              <w:rPr>
                <w:rFonts w:ascii="Arial" w:hAnsi="Arial" w:cs="Arial"/>
                <w:sz w:val="28"/>
                <w:szCs w:val="28"/>
              </w:rPr>
            </w:pPr>
          </w:p>
          <w:p w14:paraId="06F3B525" w14:textId="77777777" w:rsidR="00C65A20" w:rsidRPr="00C65A20" w:rsidRDefault="00C65A20" w:rsidP="00C65A20">
            <w:pPr>
              <w:rPr>
                <w:rFonts w:ascii="Arial" w:hAnsi="Arial" w:cs="Arial"/>
                <w:sz w:val="28"/>
                <w:szCs w:val="28"/>
              </w:rPr>
            </w:pPr>
          </w:p>
          <w:p w14:paraId="15DE8AF0" w14:textId="77777777" w:rsidR="00C65A20" w:rsidRPr="00C65A20" w:rsidRDefault="00C65A20" w:rsidP="00C65A20">
            <w:pPr>
              <w:rPr>
                <w:rFonts w:ascii="Arial" w:hAnsi="Arial" w:cs="Arial"/>
                <w:sz w:val="28"/>
                <w:szCs w:val="28"/>
              </w:rPr>
            </w:pPr>
          </w:p>
          <w:p w14:paraId="257B071A" w14:textId="77777777" w:rsidR="00C65A20" w:rsidRPr="00C65A20" w:rsidRDefault="00C65A20" w:rsidP="00C65A20">
            <w:pPr>
              <w:rPr>
                <w:rFonts w:ascii="Arial" w:hAnsi="Arial" w:cs="Arial"/>
                <w:sz w:val="28"/>
                <w:szCs w:val="28"/>
              </w:rPr>
            </w:pPr>
          </w:p>
          <w:p w14:paraId="624E5D9C" w14:textId="0677D4D4" w:rsidR="00C65A20" w:rsidRPr="00C65A20" w:rsidRDefault="00E404E4" w:rsidP="00C65A20">
            <w:pPr>
              <w:rPr>
                <w:rFonts w:ascii="Arial" w:hAnsi="Arial" w:cs="Arial"/>
                <w:sz w:val="28"/>
                <w:szCs w:val="28"/>
              </w:rPr>
            </w:pPr>
            <w:r>
              <w:rPr>
                <w:noProof/>
              </w:rPr>
              <w:drawing>
                <wp:inline distT="0" distB="0" distL="0" distR="0" wp14:anchorId="3E2C7167" wp14:editId="42DCC795">
                  <wp:extent cx="5733896" cy="7181850"/>
                  <wp:effectExtent l="0" t="0" r="635" b="0"/>
                  <wp:docPr id="255" name="Picture 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2"/>
                          <a:srcRect l="33237" t="12414" r="33858" b="14285"/>
                          <a:stretch/>
                        </pic:blipFill>
                        <pic:spPr bwMode="auto">
                          <a:xfrm>
                            <a:off x="0" y="0"/>
                            <a:ext cx="5742185" cy="7192232"/>
                          </a:xfrm>
                          <a:prstGeom prst="rect">
                            <a:avLst/>
                          </a:prstGeom>
                          <a:ln>
                            <a:noFill/>
                          </a:ln>
                          <a:extLst>
                            <a:ext uri="{53640926-AAD7-44D8-BBD7-CCE9431645EC}">
                              <a14:shadowObscured xmlns:a14="http://schemas.microsoft.com/office/drawing/2010/main"/>
                            </a:ext>
                          </a:extLst>
                        </pic:spPr>
                      </pic:pic>
                    </a:graphicData>
                  </a:graphic>
                </wp:inline>
              </w:drawing>
            </w:r>
          </w:p>
          <w:p w14:paraId="49095CBD" w14:textId="77777777" w:rsidR="00C65A20" w:rsidRPr="00C65A20" w:rsidRDefault="00C65A20" w:rsidP="00C65A20">
            <w:pPr>
              <w:rPr>
                <w:rFonts w:ascii="Arial" w:hAnsi="Arial" w:cs="Arial"/>
                <w:sz w:val="28"/>
                <w:szCs w:val="28"/>
              </w:rPr>
            </w:pPr>
          </w:p>
          <w:p w14:paraId="7BEAAC45" w14:textId="77777777" w:rsidR="00C65A20" w:rsidRPr="00C65A20" w:rsidRDefault="00C65A20" w:rsidP="00C65A20">
            <w:pPr>
              <w:rPr>
                <w:rFonts w:ascii="Arial" w:hAnsi="Arial" w:cs="Arial"/>
                <w:sz w:val="28"/>
                <w:szCs w:val="28"/>
              </w:rPr>
            </w:pPr>
          </w:p>
          <w:p w14:paraId="4A5408D4" w14:textId="77777777" w:rsidR="00C65A20" w:rsidRPr="00C65A20" w:rsidRDefault="00C65A20" w:rsidP="00C65A20">
            <w:pPr>
              <w:rPr>
                <w:rFonts w:ascii="Arial" w:hAnsi="Arial" w:cs="Arial"/>
                <w:sz w:val="28"/>
                <w:szCs w:val="28"/>
              </w:rPr>
            </w:pPr>
          </w:p>
          <w:p w14:paraId="79DB78A8" w14:textId="77777777" w:rsidR="00C65A20" w:rsidRPr="00C65A20" w:rsidRDefault="00C65A20" w:rsidP="00C65A20">
            <w:pPr>
              <w:rPr>
                <w:rFonts w:ascii="Arial" w:hAnsi="Arial" w:cs="Arial"/>
                <w:sz w:val="28"/>
                <w:szCs w:val="28"/>
              </w:rPr>
            </w:pPr>
          </w:p>
          <w:p w14:paraId="5D1E7C7A" w14:textId="77777777" w:rsidR="00C65A20" w:rsidRPr="00C65A20" w:rsidRDefault="00C65A20" w:rsidP="00C65A20">
            <w:pPr>
              <w:rPr>
                <w:rFonts w:ascii="Arial" w:hAnsi="Arial" w:cs="Arial"/>
                <w:sz w:val="28"/>
                <w:szCs w:val="28"/>
              </w:rPr>
            </w:pPr>
          </w:p>
          <w:p w14:paraId="391193BD" w14:textId="77777777" w:rsidR="00C65A20" w:rsidRPr="00C65A20" w:rsidRDefault="00C65A20" w:rsidP="00C65A20">
            <w:pPr>
              <w:rPr>
                <w:rFonts w:ascii="Arial" w:hAnsi="Arial" w:cs="Arial"/>
                <w:sz w:val="28"/>
                <w:szCs w:val="28"/>
              </w:rPr>
            </w:pPr>
          </w:p>
          <w:p w14:paraId="074D1114" w14:textId="77777777" w:rsidR="00C65A20" w:rsidRPr="00C65A20" w:rsidRDefault="00C65A20" w:rsidP="00C65A20">
            <w:pPr>
              <w:rPr>
                <w:rFonts w:ascii="Arial" w:hAnsi="Arial" w:cs="Arial"/>
                <w:sz w:val="28"/>
                <w:szCs w:val="28"/>
              </w:rPr>
            </w:pPr>
          </w:p>
          <w:p w14:paraId="132D5B26" w14:textId="77777777" w:rsidR="00C65A20" w:rsidRPr="00C65A20" w:rsidRDefault="00C65A20" w:rsidP="00C65A20">
            <w:pPr>
              <w:rPr>
                <w:rFonts w:ascii="Arial" w:hAnsi="Arial" w:cs="Arial"/>
                <w:sz w:val="28"/>
                <w:szCs w:val="28"/>
              </w:rPr>
            </w:pPr>
          </w:p>
          <w:p w14:paraId="1C7B753A" w14:textId="19731721" w:rsidR="00C65A20" w:rsidRPr="00C65A20" w:rsidRDefault="00E404E4" w:rsidP="00C65A20">
            <w:pPr>
              <w:rPr>
                <w:rFonts w:ascii="Arial" w:hAnsi="Arial" w:cs="Arial"/>
                <w:sz w:val="28"/>
                <w:szCs w:val="28"/>
              </w:rPr>
            </w:pPr>
            <w:r>
              <w:rPr>
                <w:noProof/>
              </w:rPr>
              <w:drawing>
                <wp:inline distT="0" distB="0" distL="0" distR="0" wp14:anchorId="6F4AFD64" wp14:editId="35DF45EF">
                  <wp:extent cx="5753100" cy="7306437"/>
                  <wp:effectExtent l="0" t="0" r="0" b="8890"/>
                  <wp:docPr id="212" name="Picture 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3"/>
                          <a:srcRect l="33237" t="11231" r="33526" b="13695"/>
                          <a:stretch/>
                        </pic:blipFill>
                        <pic:spPr bwMode="auto">
                          <a:xfrm>
                            <a:off x="0" y="0"/>
                            <a:ext cx="5755616" cy="7309632"/>
                          </a:xfrm>
                          <a:prstGeom prst="rect">
                            <a:avLst/>
                          </a:prstGeom>
                          <a:ln>
                            <a:noFill/>
                          </a:ln>
                          <a:extLst>
                            <a:ext uri="{53640926-AAD7-44D8-BBD7-CCE9431645EC}">
                              <a14:shadowObscured xmlns:a14="http://schemas.microsoft.com/office/drawing/2010/main"/>
                            </a:ext>
                          </a:extLst>
                        </pic:spPr>
                      </pic:pic>
                    </a:graphicData>
                  </a:graphic>
                </wp:inline>
              </w:drawing>
            </w:r>
          </w:p>
          <w:p w14:paraId="6D1771A1" w14:textId="77777777" w:rsidR="00C65A20" w:rsidRPr="00C65A20" w:rsidRDefault="00C65A20" w:rsidP="00C65A20">
            <w:pPr>
              <w:rPr>
                <w:rFonts w:ascii="Arial" w:hAnsi="Arial" w:cs="Arial"/>
                <w:sz w:val="28"/>
                <w:szCs w:val="28"/>
              </w:rPr>
            </w:pPr>
          </w:p>
          <w:p w14:paraId="3FD3EA10" w14:textId="77777777" w:rsidR="00C65A20" w:rsidRPr="00C65A20" w:rsidRDefault="00C65A20" w:rsidP="00C65A20">
            <w:pPr>
              <w:rPr>
                <w:rFonts w:ascii="Arial" w:hAnsi="Arial" w:cs="Arial"/>
                <w:sz w:val="28"/>
                <w:szCs w:val="28"/>
              </w:rPr>
            </w:pPr>
          </w:p>
          <w:p w14:paraId="5C4DBCE5" w14:textId="77777777" w:rsidR="00C65A20" w:rsidRPr="00C65A20" w:rsidRDefault="00C65A20" w:rsidP="00C65A20">
            <w:pPr>
              <w:rPr>
                <w:rFonts w:ascii="Arial" w:hAnsi="Arial" w:cs="Arial"/>
                <w:sz w:val="28"/>
                <w:szCs w:val="28"/>
              </w:rPr>
            </w:pPr>
          </w:p>
          <w:p w14:paraId="20583230" w14:textId="77777777" w:rsidR="00C65A20" w:rsidRPr="00C65A20" w:rsidRDefault="00C65A20" w:rsidP="00C65A20">
            <w:pPr>
              <w:rPr>
                <w:rFonts w:ascii="Arial" w:hAnsi="Arial" w:cs="Arial"/>
                <w:sz w:val="28"/>
                <w:szCs w:val="28"/>
              </w:rPr>
            </w:pPr>
          </w:p>
          <w:p w14:paraId="370BC5EE" w14:textId="77777777" w:rsidR="00C65A20" w:rsidRPr="00C65A20" w:rsidRDefault="00C65A20" w:rsidP="00C65A20">
            <w:pPr>
              <w:rPr>
                <w:rFonts w:ascii="Arial" w:hAnsi="Arial" w:cs="Arial"/>
                <w:sz w:val="28"/>
                <w:szCs w:val="28"/>
              </w:rPr>
            </w:pPr>
          </w:p>
          <w:p w14:paraId="0FA0A372" w14:textId="77777777" w:rsidR="00C65A20" w:rsidRPr="00C65A20" w:rsidRDefault="00C65A20" w:rsidP="00C65A20">
            <w:pPr>
              <w:rPr>
                <w:rFonts w:ascii="Arial" w:hAnsi="Arial" w:cs="Arial"/>
                <w:sz w:val="28"/>
                <w:szCs w:val="28"/>
              </w:rPr>
            </w:pPr>
          </w:p>
          <w:p w14:paraId="5C63D146" w14:textId="77777777" w:rsidR="00C65A20" w:rsidRPr="00C65A20" w:rsidRDefault="00C65A20" w:rsidP="00C65A20">
            <w:pPr>
              <w:rPr>
                <w:rFonts w:ascii="Arial" w:hAnsi="Arial" w:cs="Arial"/>
                <w:sz w:val="28"/>
                <w:szCs w:val="28"/>
              </w:rPr>
            </w:pPr>
          </w:p>
          <w:p w14:paraId="1524D15C" w14:textId="00C07ACA" w:rsidR="00C65A20" w:rsidRPr="00C65A20" w:rsidRDefault="00E404E4" w:rsidP="00C65A20">
            <w:pPr>
              <w:rPr>
                <w:rFonts w:ascii="Arial" w:hAnsi="Arial" w:cs="Arial"/>
                <w:sz w:val="28"/>
                <w:szCs w:val="28"/>
              </w:rPr>
            </w:pPr>
            <w:r>
              <w:rPr>
                <w:noProof/>
              </w:rPr>
              <w:drawing>
                <wp:inline distT="0" distB="0" distL="0" distR="0" wp14:anchorId="7333544C" wp14:editId="26B27A52">
                  <wp:extent cx="5753100" cy="7651623"/>
                  <wp:effectExtent l="0" t="0" r="0" b="6985"/>
                  <wp:docPr id="256" name="Picture 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4"/>
                          <a:srcRect l="33570" t="10641" r="33193" b="10739"/>
                          <a:stretch/>
                        </pic:blipFill>
                        <pic:spPr bwMode="auto">
                          <a:xfrm>
                            <a:off x="0" y="0"/>
                            <a:ext cx="5758636" cy="7658986"/>
                          </a:xfrm>
                          <a:prstGeom prst="rect">
                            <a:avLst/>
                          </a:prstGeom>
                          <a:ln>
                            <a:noFill/>
                          </a:ln>
                          <a:extLst>
                            <a:ext uri="{53640926-AAD7-44D8-BBD7-CCE9431645EC}">
                              <a14:shadowObscured xmlns:a14="http://schemas.microsoft.com/office/drawing/2010/main"/>
                            </a:ext>
                          </a:extLst>
                        </pic:spPr>
                      </pic:pic>
                    </a:graphicData>
                  </a:graphic>
                </wp:inline>
              </w:drawing>
            </w:r>
          </w:p>
          <w:p w14:paraId="1C84CA89" w14:textId="77777777" w:rsidR="00C65A20" w:rsidRPr="00C65A20" w:rsidRDefault="00C65A20" w:rsidP="00C65A20">
            <w:pPr>
              <w:rPr>
                <w:rFonts w:ascii="Arial" w:hAnsi="Arial" w:cs="Arial"/>
                <w:sz w:val="28"/>
                <w:szCs w:val="28"/>
              </w:rPr>
            </w:pPr>
          </w:p>
          <w:p w14:paraId="4ECEEEB1" w14:textId="40807E94" w:rsidR="00C65A20" w:rsidRPr="00C65A20" w:rsidRDefault="00C65A20" w:rsidP="00C65A20">
            <w:pPr>
              <w:rPr>
                <w:rFonts w:ascii="Arial" w:hAnsi="Arial" w:cs="Arial"/>
                <w:sz w:val="28"/>
                <w:szCs w:val="28"/>
              </w:rPr>
            </w:pPr>
          </w:p>
        </w:tc>
      </w:tr>
    </w:tbl>
    <w:p w14:paraId="3174463D" w14:textId="05B33F9A" w:rsidR="00503491" w:rsidRPr="00E404E4" w:rsidRDefault="00503491" w:rsidP="00E404E4">
      <w:pPr>
        <w:spacing w:after="200" w:line="276" w:lineRule="auto"/>
        <w:rPr>
          <w:rFonts w:ascii="Arial" w:hAnsi="Arial" w:cs="Arial"/>
          <w:b/>
          <w:sz w:val="22"/>
          <w:szCs w:val="22"/>
        </w:rPr>
      </w:pPr>
      <w:r>
        <w:rPr>
          <w:rFonts w:ascii="Arial" w:hAnsi="Arial" w:cs="Arial"/>
          <w:b/>
          <w:sz w:val="22"/>
          <w:szCs w:val="22"/>
        </w:rPr>
        <w:lastRenderedPageBreak/>
        <w:br w:type="page"/>
      </w:r>
    </w:p>
    <w:tbl>
      <w:tblPr>
        <w:tblStyle w:val="TableGrid"/>
        <w:tblW w:w="9511" w:type="dxa"/>
        <w:tblLook w:val="04A0" w:firstRow="1" w:lastRow="0" w:firstColumn="1" w:lastColumn="0" w:noHBand="0" w:noVBand="1"/>
      </w:tblPr>
      <w:tblGrid>
        <w:gridCol w:w="9511"/>
      </w:tblGrid>
      <w:tr w:rsidR="00503491" w14:paraId="19360A84" w14:textId="77777777" w:rsidTr="00F2131B">
        <w:trPr>
          <w:trHeight w:val="11309"/>
        </w:trPr>
        <w:tc>
          <w:tcPr>
            <w:tcW w:w="9511" w:type="dxa"/>
          </w:tcPr>
          <w:p w14:paraId="199A83BE" w14:textId="77777777" w:rsidR="00503491" w:rsidRDefault="00503491" w:rsidP="00F2131B">
            <w:pPr>
              <w:spacing w:after="200" w:line="276" w:lineRule="auto"/>
              <w:rPr>
                <w:rFonts w:ascii="Arial" w:hAnsi="Arial" w:cs="Arial"/>
                <w:b/>
                <w:sz w:val="22"/>
                <w:szCs w:val="22"/>
              </w:rPr>
            </w:pPr>
          </w:p>
          <w:p w14:paraId="54B75B4A" w14:textId="5108D353" w:rsidR="00E404E4" w:rsidRDefault="000D2374" w:rsidP="00F2131B">
            <w:pPr>
              <w:spacing w:after="200" w:line="276" w:lineRule="auto"/>
              <w:rPr>
                <w:rFonts w:ascii="Arial" w:hAnsi="Arial" w:cs="Arial"/>
                <w:b/>
                <w:sz w:val="22"/>
                <w:szCs w:val="22"/>
              </w:rPr>
            </w:pPr>
            <w:r>
              <w:rPr>
                <w:noProof/>
              </w:rPr>
              <w:drawing>
                <wp:inline distT="0" distB="0" distL="0" distR="0" wp14:anchorId="5A9FEA2C" wp14:editId="532DDCF1">
                  <wp:extent cx="5829300" cy="7887335"/>
                  <wp:effectExtent l="0" t="0" r="0" b="0"/>
                  <wp:docPr id="257" name="Picture 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5"/>
                          <a:srcRect l="33237" t="9458" r="33526" b="11330"/>
                          <a:stretch/>
                        </pic:blipFill>
                        <pic:spPr bwMode="auto">
                          <a:xfrm>
                            <a:off x="0" y="0"/>
                            <a:ext cx="5838006" cy="7899115"/>
                          </a:xfrm>
                          <a:prstGeom prst="rect">
                            <a:avLst/>
                          </a:prstGeom>
                          <a:ln>
                            <a:noFill/>
                          </a:ln>
                          <a:extLst>
                            <a:ext uri="{53640926-AAD7-44D8-BBD7-CCE9431645EC}">
                              <a14:shadowObscured xmlns:a14="http://schemas.microsoft.com/office/drawing/2010/main"/>
                            </a:ext>
                          </a:extLst>
                        </pic:spPr>
                      </pic:pic>
                    </a:graphicData>
                  </a:graphic>
                </wp:inline>
              </w:drawing>
            </w:r>
          </w:p>
        </w:tc>
      </w:tr>
    </w:tbl>
    <w:p w14:paraId="5566A8DE" w14:textId="0FFD197E" w:rsidR="00503491" w:rsidRDefault="00503491" w:rsidP="00503491">
      <w:pPr>
        <w:spacing w:after="200" w:line="276" w:lineRule="auto"/>
        <w:rPr>
          <w:rFonts w:ascii="Arial" w:hAnsi="Arial" w:cs="Arial"/>
          <w:b/>
          <w:sz w:val="22"/>
          <w:szCs w:val="22"/>
        </w:rPr>
      </w:pPr>
      <w:r>
        <w:rPr>
          <w:rFonts w:ascii="Arial" w:hAnsi="Arial" w:cs="Arial"/>
          <w:b/>
          <w:sz w:val="22"/>
          <w:szCs w:val="22"/>
        </w:rPr>
        <w:br w:type="page"/>
      </w:r>
    </w:p>
    <w:tbl>
      <w:tblPr>
        <w:tblStyle w:val="TableGrid"/>
        <w:tblW w:w="9511" w:type="dxa"/>
        <w:tblLook w:val="04A0" w:firstRow="1" w:lastRow="0" w:firstColumn="1" w:lastColumn="0" w:noHBand="0" w:noVBand="1"/>
      </w:tblPr>
      <w:tblGrid>
        <w:gridCol w:w="9511"/>
      </w:tblGrid>
      <w:tr w:rsidR="00503491" w14:paraId="04A8678F" w14:textId="77777777" w:rsidTr="00F2131B">
        <w:trPr>
          <w:trHeight w:val="11309"/>
        </w:trPr>
        <w:tc>
          <w:tcPr>
            <w:tcW w:w="9511" w:type="dxa"/>
          </w:tcPr>
          <w:p w14:paraId="5E6931CD" w14:textId="01103805" w:rsidR="00503491" w:rsidRDefault="000D2374" w:rsidP="00F2131B">
            <w:pPr>
              <w:spacing w:after="200" w:line="276" w:lineRule="auto"/>
              <w:rPr>
                <w:rFonts w:ascii="Arial" w:hAnsi="Arial" w:cs="Arial"/>
                <w:b/>
                <w:sz w:val="22"/>
                <w:szCs w:val="22"/>
              </w:rPr>
            </w:pPr>
            <w:r>
              <w:rPr>
                <w:noProof/>
              </w:rPr>
              <w:lastRenderedPageBreak/>
              <w:drawing>
                <wp:anchor distT="0" distB="0" distL="114300" distR="114300" simplePos="0" relativeHeight="251680256" behindDoc="1" locked="0" layoutInCell="1" allowOverlap="1" wp14:anchorId="6641DB2D" wp14:editId="7678FCB3">
                  <wp:simplePos x="0" y="0"/>
                  <wp:positionH relativeFrom="column">
                    <wp:posOffset>61595</wp:posOffset>
                  </wp:positionH>
                  <wp:positionV relativeFrom="paragraph">
                    <wp:posOffset>241300</wp:posOffset>
                  </wp:positionV>
                  <wp:extent cx="5677535" cy="5848350"/>
                  <wp:effectExtent l="0" t="0" r="0" b="0"/>
                  <wp:wrapTight wrapText="bothSides">
                    <wp:wrapPolygon edited="0">
                      <wp:start x="0" y="0"/>
                      <wp:lineTo x="0" y="21530"/>
                      <wp:lineTo x="21525" y="21530"/>
                      <wp:lineTo x="21525" y="0"/>
                      <wp:lineTo x="0" y="0"/>
                    </wp:wrapPolygon>
                  </wp:wrapTight>
                  <wp:docPr id="258" name="Picture 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6">
                            <a:extLst>
                              <a:ext uri="{28A0092B-C50C-407E-A947-70E740481C1C}">
                                <a14:useLocalDpi xmlns:a14="http://schemas.microsoft.com/office/drawing/2010/main" val="0"/>
                              </a:ext>
                            </a:extLst>
                          </a:blip>
                          <a:srcRect l="33902" t="9458" r="32861" b="29655"/>
                          <a:stretch/>
                        </pic:blipFill>
                        <pic:spPr bwMode="auto">
                          <a:xfrm>
                            <a:off x="0" y="0"/>
                            <a:ext cx="5677535" cy="58483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r>
    </w:tbl>
    <w:p w14:paraId="4B998382" w14:textId="77777777" w:rsidR="00503491" w:rsidRDefault="00503491" w:rsidP="00503491">
      <w:pPr>
        <w:spacing w:after="200" w:line="276" w:lineRule="auto"/>
        <w:rPr>
          <w:rFonts w:ascii="Arial" w:hAnsi="Arial" w:cs="Arial"/>
          <w:b/>
          <w:sz w:val="22"/>
          <w:szCs w:val="22"/>
        </w:rPr>
      </w:pPr>
      <w:r>
        <w:rPr>
          <w:rFonts w:ascii="Arial" w:hAnsi="Arial" w:cs="Arial"/>
          <w:b/>
          <w:sz w:val="22"/>
          <w:szCs w:val="22"/>
        </w:rPr>
        <w:br w:type="page"/>
      </w:r>
    </w:p>
    <w:tbl>
      <w:tblPr>
        <w:tblStyle w:val="TableGrid"/>
        <w:tblW w:w="9511" w:type="dxa"/>
        <w:tblLook w:val="04A0" w:firstRow="1" w:lastRow="0" w:firstColumn="1" w:lastColumn="0" w:noHBand="0" w:noVBand="1"/>
      </w:tblPr>
      <w:tblGrid>
        <w:gridCol w:w="9511"/>
      </w:tblGrid>
      <w:tr w:rsidR="00503491" w14:paraId="152FE80D" w14:textId="77777777" w:rsidTr="00F2131B">
        <w:trPr>
          <w:trHeight w:val="11309"/>
        </w:trPr>
        <w:tc>
          <w:tcPr>
            <w:tcW w:w="9511" w:type="dxa"/>
          </w:tcPr>
          <w:p w14:paraId="37F6C463" w14:textId="77777777" w:rsidR="00503491" w:rsidRDefault="000D2374" w:rsidP="000D2374">
            <w:pPr>
              <w:spacing w:after="200" w:line="360" w:lineRule="auto"/>
              <w:rPr>
                <w:rFonts w:ascii="Arial" w:hAnsi="Arial" w:cs="Arial"/>
                <w:b/>
                <w:sz w:val="28"/>
                <w:szCs w:val="28"/>
              </w:rPr>
            </w:pPr>
            <w:r w:rsidRPr="000D2374">
              <w:rPr>
                <w:rFonts w:ascii="Arial" w:hAnsi="Arial" w:cs="Arial"/>
                <w:b/>
                <w:sz w:val="28"/>
                <w:szCs w:val="28"/>
              </w:rPr>
              <w:lastRenderedPageBreak/>
              <w:t>12.4 Ysgol Bae Baglan SEN Unit Ethics Forms</w:t>
            </w:r>
          </w:p>
          <w:p w14:paraId="078BB1C8" w14:textId="3C32A9F3" w:rsidR="000D2374" w:rsidRDefault="000D2374" w:rsidP="000D2374">
            <w:pPr>
              <w:spacing w:after="200" w:line="360" w:lineRule="auto"/>
              <w:rPr>
                <w:rFonts w:ascii="Arial" w:hAnsi="Arial" w:cs="Arial"/>
                <w:b/>
                <w:sz w:val="22"/>
                <w:szCs w:val="22"/>
              </w:rPr>
            </w:pPr>
            <w:r>
              <w:rPr>
                <w:noProof/>
              </w:rPr>
              <w:drawing>
                <wp:inline distT="0" distB="0" distL="0" distR="0" wp14:anchorId="7EAE9BB3" wp14:editId="445E13C5">
                  <wp:extent cx="5676900" cy="7569200"/>
                  <wp:effectExtent l="0" t="0" r="0" b="0"/>
                  <wp:docPr id="259" name="Picture 2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7"/>
                          <a:srcRect l="34234" t="11823" r="33858" b="12513"/>
                          <a:stretch/>
                        </pic:blipFill>
                        <pic:spPr bwMode="auto">
                          <a:xfrm>
                            <a:off x="0" y="0"/>
                            <a:ext cx="5676900" cy="7569200"/>
                          </a:xfrm>
                          <a:prstGeom prst="rect">
                            <a:avLst/>
                          </a:prstGeom>
                          <a:ln>
                            <a:noFill/>
                          </a:ln>
                          <a:extLst>
                            <a:ext uri="{53640926-AAD7-44D8-BBD7-CCE9431645EC}">
                              <a14:shadowObscured xmlns:a14="http://schemas.microsoft.com/office/drawing/2010/main"/>
                            </a:ext>
                          </a:extLst>
                        </pic:spPr>
                      </pic:pic>
                    </a:graphicData>
                  </a:graphic>
                </wp:inline>
              </w:drawing>
            </w:r>
          </w:p>
        </w:tc>
      </w:tr>
    </w:tbl>
    <w:p w14:paraId="69E5FC82" w14:textId="77777777" w:rsidR="00503491" w:rsidRDefault="00503491" w:rsidP="00503491">
      <w:pPr>
        <w:spacing w:after="200" w:line="276" w:lineRule="auto"/>
        <w:rPr>
          <w:rFonts w:ascii="Arial" w:hAnsi="Arial" w:cs="Arial"/>
          <w:b/>
          <w:sz w:val="22"/>
          <w:szCs w:val="22"/>
        </w:rPr>
      </w:pPr>
      <w:r>
        <w:rPr>
          <w:rFonts w:ascii="Arial" w:hAnsi="Arial" w:cs="Arial"/>
          <w:b/>
          <w:sz w:val="22"/>
          <w:szCs w:val="22"/>
        </w:rPr>
        <w:br w:type="page"/>
      </w:r>
    </w:p>
    <w:tbl>
      <w:tblPr>
        <w:tblStyle w:val="TableGrid"/>
        <w:tblW w:w="9511" w:type="dxa"/>
        <w:tblLook w:val="04A0" w:firstRow="1" w:lastRow="0" w:firstColumn="1" w:lastColumn="0" w:noHBand="0" w:noVBand="1"/>
      </w:tblPr>
      <w:tblGrid>
        <w:gridCol w:w="9511"/>
      </w:tblGrid>
      <w:tr w:rsidR="00503491" w14:paraId="201CD95A" w14:textId="77777777" w:rsidTr="00F2131B">
        <w:trPr>
          <w:trHeight w:val="11309"/>
        </w:trPr>
        <w:tc>
          <w:tcPr>
            <w:tcW w:w="9511" w:type="dxa"/>
          </w:tcPr>
          <w:p w14:paraId="5CB7D674" w14:textId="77777777" w:rsidR="00503491" w:rsidRDefault="0020447F" w:rsidP="00F2131B">
            <w:pPr>
              <w:spacing w:after="200" w:line="276" w:lineRule="auto"/>
              <w:rPr>
                <w:rFonts w:ascii="Arial" w:hAnsi="Arial" w:cs="Arial"/>
                <w:b/>
                <w:sz w:val="22"/>
                <w:szCs w:val="22"/>
              </w:rPr>
            </w:pPr>
            <w:r>
              <w:rPr>
                <w:noProof/>
              </w:rPr>
              <w:lastRenderedPageBreak/>
              <w:drawing>
                <wp:anchor distT="0" distB="0" distL="114300" distR="114300" simplePos="0" relativeHeight="251681280" behindDoc="1" locked="0" layoutInCell="1" allowOverlap="1" wp14:anchorId="5FEE86AB" wp14:editId="167F3FF4">
                  <wp:simplePos x="0" y="0"/>
                  <wp:positionH relativeFrom="column">
                    <wp:posOffset>99695</wp:posOffset>
                  </wp:positionH>
                  <wp:positionV relativeFrom="paragraph">
                    <wp:posOffset>279400</wp:posOffset>
                  </wp:positionV>
                  <wp:extent cx="5581650" cy="8001000"/>
                  <wp:effectExtent l="0" t="0" r="0" b="0"/>
                  <wp:wrapTight wrapText="bothSides">
                    <wp:wrapPolygon edited="0">
                      <wp:start x="0" y="0"/>
                      <wp:lineTo x="0" y="21549"/>
                      <wp:lineTo x="21526" y="21549"/>
                      <wp:lineTo x="21526" y="0"/>
                      <wp:lineTo x="0" y="0"/>
                    </wp:wrapPolygon>
                  </wp:wrapTight>
                  <wp:docPr id="260" name="Picture 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8">
                            <a:extLst>
                              <a:ext uri="{28A0092B-C50C-407E-A947-70E740481C1C}">
                                <a14:useLocalDpi xmlns:a14="http://schemas.microsoft.com/office/drawing/2010/main" val="0"/>
                              </a:ext>
                            </a:extLst>
                          </a:blip>
                          <a:srcRect l="34234" t="10049" r="33858" b="10148"/>
                          <a:stretch/>
                        </pic:blipFill>
                        <pic:spPr bwMode="auto">
                          <a:xfrm>
                            <a:off x="0" y="0"/>
                            <a:ext cx="5581650" cy="8001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5107825" w14:textId="77777777" w:rsidR="0020447F" w:rsidRPr="0020447F" w:rsidRDefault="0020447F" w:rsidP="0020447F">
            <w:pPr>
              <w:rPr>
                <w:rFonts w:ascii="Arial" w:hAnsi="Arial" w:cs="Arial"/>
                <w:sz w:val="22"/>
                <w:szCs w:val="22"/>
              </w:rPr>
            </w:pPr>
          </w:p>
          <w:p w14:paraId="74731A09" w14:textId="77777777" w:rsidR="0020447F" w:rsidRPr="0020447F" w:rsidRDefault="0020447F" w:rsidP="0020447F">
            <w:pPr>
              <w:rPr>
                <w:rFonts w:ascii="Arial" w:hAnsi="Arial" w:cs="Arial"/>
                <w:sz w:val="22"/>
                <w:szCs w:val="22"/>
              </w:rPr>
            </w:pPr>
          </w:p>
          <w:p w14:paraId="5CD80CD4" w14:textId="77777777" w:rsidR="0020447F" w:rsidRPr="0020447F" w:rsidRDefault="0020447F" w:rsidP="0020447F">
            <w:pPr>
              <w:rPr>
                <w:rFonts w:ascii="Arial" w:hAnsi="Arial" w:cs="Arial"/>
                <w:sz w:val="22"/>
                <w:szCs w:val="22"/>
              </w:rPr>
            </w:pPr>
          </w:p>
          <w:p w14:paraId="7396BDC3" w14:textId="77777777" w:rsidR="0020447F" w:rsidRPr="0020447F" w:rsidRDefault="0020447F" w:rsidP="0020447F">
            <w:pPr>
              <w:rPr>
                <w:rFonts w:ascii="Arial" w:hAnsi="Arial" w:cs="Arial"/>
                <w:sz w:val="22"/>
                <w:szCs w:val="22"/>
              </w:rPr>
            </w:pPr>
          </w:p>
          <w:p w14:paraId="4C318C92" w14:textId="77777777" w:rsidR="0020447F" w:rsidRPr="0020447F" w:rsidRDefault="0020447F" w:rsidP="0020447F">
            <w:pPr>
              <w:rPr>
                <w:rFonts w:ascii="Arial" w:hAnsi="Arial" w:cs="Arial"/>
                <w:sz w:val="22"/>
                <w:szCs w:val="22"/>
              </w:rPr>
            </w:pPr>
          </w:p>
          <w:p w14:paraId="78F30FAF" w14:textId="77777777" w:rsidR="0020447F" w:rsidRPr="0020447F" w:rsidRDefault="0020447F" w:rsidP="0020447F">
            <w:pPr>
              <w:rPr>
                <w:rFonts w:ascii="Arial" w:hAnsi="Arial" w:cs="Arial"/>
                <w:sz w:val="22"/>
                <w:szCs w:val="22"/>
              </w:rPr>
            </w:pPr>
          </w:p>
          <w:p w14:paraId="6400E917" w14:textId="5483C5F4" w:rsidR="0020447F" w:rsidRPr="0020447F" w:rsidRDefault="0020447F" w:rsidP="0020447F">
            <w:pPr>
              <w:rPr>
                <w:rFonts w:ascii="Arial" w:hAnsi="Arial" w:cs="Arial"/>
                <w:sz w:val="22"/>
                <w:szCs w:val="22"/>
              </w:rPr>
            </w:pPr>
          </w:p>
          <w:p w14:paraId="66FA8F2F" w14:textId="3A4592C7" w:rsidR="0020447F" w:rsidRPr="0020447F" w:rsidRDefault="0020447F" w:rsidP="0020447F">
            <w:pPr>
              <w:rPr>
                <w:rFonts w:ascii="Arial" w:hAnsi="Arial" w:cs="Arial"/>
                <w:sz w:val="22"/>
                <w:szCs w:val="22"/>
              </w:rPr>
            </w:pPr>
            <w:r>
              <w:rPr>
                <w:noProof/>
              </w:rPr>
              <w:drawing>
                <wp:inline distT="0" distB="0" distL="0" distR="0" wp14:anchorId="1A1CBCCE" wp14:editId="5B83DC83">
                  <wp:extent cx="5429250" cy="7333808"/>
                  <wp:effectExtent l="0" t="0" r="0" b="635"/>
                  <wp:docPr id="261" name="Picture 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9"/>
                          <a:srcRect l="33570" t="10049" r="33526" b="14877"/>
                          <a:stretch/>
                        </pic:blipFill>
                        <pic:spPr bwMode="auto">
                          <a:xfrm>
                            <a:off x="0" y="0"/>
                            <a:ext cx="5436824" cy="7344039"/>
                          </a:xfrm>
                          <a:prstGeom prst="rect">
                            <a:avLst/>
                          </a:prstGeom>
                          <a:ln>
                            <a:noFill/>
                          </a:ln>
                          <a:extLst>
                            <a:ext uri="{53640926-AAD7-44D8-BBD7-CCE9431645EC}">
                              <a14:shadowObscured xmlns:a14="http://schemas.microsoft.com/office/drawing/2010/main"/>
                            </a:ext>
                          </a:extLst>
                        </pic:spPr>
                      </pic:pic>
                    </a:graphicData>
                  </a:graphic>
                </wp:inline>
              </w:drawing>
            </w:r>
          </w:p>
          <w:p w14:paraId="6CF39927" w14:textId="0DB8F576" w:rsidR="0020447F" w:rsidRDefault="0020447F" w:rsidP="0020447F">
            <w:pPr>
              <w:jc w:val="center"/>
              <w:rPr>
                <w:rFonts w:ascii="Arial" w:hAnsi="Arial" w:cs="Arial"/>
                <w:sz w:val="22"/>
                <w:szCs w:val="22"/>
              </w:rPr>
            </w:pPr>
          </w:p>
          <w:p w14:paraId="0BAD55DC" w14:textId="13C38FEC" w:rsidR="0020447F" w:rsidRDefault="0020447F" w:rsidP="0020447F">
            <w:pPr>
              <w:jc w:val="center"/>
              <w:rPr>
                <w:rFonts w:ascii="Arial" w:hAnsi="Arial" w:cs="Arial"/>
                <w:sz w:val="22"/>
                <w:szCs w:val="22"/>
              </w:rPr>
            </w:pPr>
          </w:p>
          <w:p w14:paraId="507510A6" w14:textId="360C87D2" w:rsidR="0020447F" w:rsidRDefault="0020447F" w:rsidP="0020447F">
            <w:pPr>
              <w:jc w:val="center"/>
              <w:rPr>
                <w:rFonts w:ascii="Arial" w:hAnsi="Arial" w:cs="Arial"/>
                <w:sz w:val="22"/>
                <w:szCs w:val="22"/>
              </w:rPr>
            </w:pPr>
          </w:p>
          <w:p w14:paraId="19C36320" w14:textId="77BE8250" w:rsidR="0020447F" w:rsidRDefault="0020447F" w:rsidP="0020447F">
            <w:pPr>
              <w:jc w:val="center"/>
              <w:rPr>
                <w:rFonts w:ascii="Arial" w:hAnsi="Arial" w:cs="Arial"/>
                <w:sz w:val="22"/>
                <w:szCs w:val="22"/>
              </w:rPr>
            </w:pPr>
          </w:p>
          <w:p w14:paraId="629A2009" w14:textId="4DCBE58A" w:rsidR="0020447F" w:rsidRDefault="0020447F" w:rsidP="0020447F">
            <w:pPr>
              <w:jc w:val="center"/>
              <w:rPr>
                <w:rFonts w:ascii="Arial" w:hAnsi="Arial" w:cs="Arial"/>
                <w:sz w:val="22"/>
                <w:szCs w:val="22"/>
              </w:rPr>
            </w:pPr>
          </w:p>
          <w:p w14:paraId="2231CB08" w14:textId="6B46BAF6" w:rsidR="0020447F" w:rsidRDefault="0020447F" w:rsidP="0020447F">
            <w:pPr>
              <w:jc w:val="center"/>
              <w:rPr>
                <w:rFonts w:ascii="Arial" w:hAnsi="Arial" w:cs="Arial"/>
                <w:sz w:val="22"/>
                <w:szCs w:val="22"/>
              </w:rPr>
            </w:pPr>
          </w:p>
          <w:p w14:paraId="137F4D08" w14:textId="15BAE17C" w:rsidR="0020447F" w:rsidRDefault="0020447F" w:rsidP="0020447F">
            <w:pPr>
              <w:jc w:val="center"/>
              <w:rPr>
                <w:rFonts w:ascii="Arial" w:hAnsi="Arial" w:cs="Arial"/>
                <w:sz w:val="22"/>
                <w:szCs w:val="22"/>
              </w:rPr>
            </w:pPr>
          </w:p>
          <w:p w14:paraId="3D6900A7" w14:textId="004ADFC3" w:rsidR="0020447F" w:rsidRDefault="0020447F" w:rsidP="0020447F">
            <w:pPr>
              <w:jc w:val="center"/>
              <w:rPr>
                <w:rFonts w:ascii="Arial" w:hAnsi="Arial" w:cs="Arial"/>
                <w:sz w:val="22"/>
                <w:szCs w:val="22"/>
              </w:rPr>
            </w:pPr>
          </w:p>
          <w:p w14:paraId="5376EE31" w14:textId="7B041C9F" w:rsidR="0020447F" w:rsidRDefault="0020447F" w:rsidP="0020447F">
            <w:pPr>
              <w:jc w:val="center"/>
              <w:rPr>
                <w:rFonts w:ascii="Arial" w:hAnsi="Arial" w:cs="Arial"/>
                <w:sz w:val="22"/>
                <w:szCs w:val="22"/>
              </w:rPr>
            </w:pPr>
          </w:p>
          <w:p w14:paraId="59341A7F" w14:textId="67CAF625" w:rsidR="0020447F" w:rsidRDefault="0020447F" w:rsidP="0020447F">
            <w:pPr>
              <w:jc w:val="center"/>
              <w:rPr>
                <w:rFonts w:ascii="Arial" w:hAnsi="Arial" w:cs="Arial"/>
                <w:sz w:val="22"/>
                <w:szCs w:val="22"/>
              </w:rPr>
            </w:pPr>
            <w:r>
              <w:rPr>
                <w:noProof/>
              </w:rPr>
              <w:drawing>
                <wp:anchor distT="0" distB="0" distL="114300" distR="114300" simplePos="0" relativeHeight="251682304" behindDoc="1" locked="0" layoutInCell="1" allowOverlap="1" wp14:anchorId="742F03D6" wp14:editId="75D74B04">
                  <wp:simplePos x="0" y="0"/>
                  <wp:positionH relativeFrom="column">
                    <wp:posOffset>213360</wp:posOffset>
                  </wp:positionH>
                  <wp:positionV relativeFrom="paragraph">
                    <wp:posOffset>113030</wp:posOffset>
                  </wp:positionV>
                  <wp:extent cx="5442585" cy="6762750"/>
                  <wp:effectExtent l="0" t="0" r="5715" b="0"/>
                  <wp:wrapTight wrapText="bothSides">
                    <wp:wrapPolygon edited="0">
                      <wp:start x="0" y="0"/>
                      <wp:lineTo x="0" y="21539"/>
                      <wp:lineTo x="21547" y="21539"/>
                      <wp:lineTo x="21547" y="0"/>
                      <wp:lineTo x="0" y="0"/>
                    </wp:wrapPolygon>
                  </wp:wrapTight>
                  <wp:docPr id="262" name="Picture 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0">
                            <a:extLst>
                              <a:ext uri="{28A0092B-C50C-407E-A947-70E740481C1C}">
                                <a14:useLocalDpi xmlns:a14="http://schemas.microsoft.com/office/drawing/2010/main" val="0"/>
                              </a:ext>
                            </a:extLst>
                          </a:blip>
                          <a:srcRect l="33903" t="11231" r="33193" b="16059"/>
                          <a:stretch/>
                        </pic:blipFill>
                        <pic:spPr bwMode="auto">
                          <a:xfrm>
                            <a:off x="0" y="0"/>
                            <a:ext cx="5442585" cy="67627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ABA134D" w14:textId="6F833A53" w:rsidR="0020447F" w:rsidRDefault="0020447F" w:rsidP="0020447F">
            <w:pPr>
              <w:jc w:val="center"/>
              <w:rPr>
                <w:rFonts w:ascii="Arial" w:hAnsi="Arial" w:cs="Arial"/>
                <w:sz w:val="22"/>
                <w:szCs w:val="22"/>
              </w:rPr>
            </w:pPr>
          </w:p>
          <w:p w14:paraId="18617BB0" w14:textId="6ED2DA63" w:rsidR="0020447F" w:rsidRDefault="0020447F" w:rsidP="0020447F">
            <w:pPr>
              <w:jc w:val="center"/>
              <w:rPr>
                <w:rFonts w:ascii="Arial" w:hAnsi="Arial" w:cs="Arial"/>
                <w:sz w:val="22"/>
                <w:szCs w:val="22"/>
              </w:rPr>
            </w:pPr>
          </w:p>
          <w:p w14:paraId="2A1104CC" w14:textId="69F1D143" w:rsidR="0020447F" w:rsidRDefault="0020447F" w:rsidP="0020447F">
            <w:pPr>
              <w:jc w:val="center"/>
              <w:rPr>
                <w:rFonts w:ascii="Arial" w:hAnsi="Arial" w:cs="Arial"/>
                <w:sz w:val="22"/>
                <w:szCs w:val="22"/>
              </w:rPr>
            </w:pPr>
          </w:p>
          <w:p w14:paraId="7CF5D84B" w14:textId="7E77B718" w:rsidR="0020447F" w:rsidRDefault="0020447F" w:rsidP="0020447F">
            <w:pPr>
              <w:jc w:val="center"/>
              <w:rPr>
                <w:rFonts w:ascii="Arial" w:hAnsi="Arial" w:cs="Arial"/>
                <w:sz w:val="22"/>
                <w:szCs w:val="22"/>
              </w:rPr>
            </w:pPr>
          </w:p>
          <w:p w14:paraId="51B80BAE" w14:textId="1CA4E4B6" w:rsidR="0020447F" w:rsidRDefault="0020447F" w:rsidP="0020447F">
            <w:pPr>
              <w:jc w:val="center"/>
              <w:rPr>
                <w:rFonts w:ascii="Arial" w:hAnsi="Arial" w:cs="Arial"/>
                <w:sz w:val="22"/>
                <w:szCs w:val="22"/>
              </w:rPr>
            </w:pPr>
          </w:p>
          <w:p w14:paraId="7CE6CD11" w14:textId="3D55F2CC" w:rsidR="0020447F" w:rsidRDefault="0020447F" w:rsidP="0020447F">
            <w:pPr>
              <w:jc w:val="center"/>
              <w:rPr>
                <w:rFonts w:ascii="Arial" w:hAnsi="Arial" w:cs="Arial"/>
                <w:sz w:val="22"/>
                <w:szCs w:val="22"/>
              </w:rPr>
            </w:pPr>
          </w:p>
          <w:p w14:paraId="25504C0F" w14:textId="1482AE06" w:rsidR="0020447F" w:rsidRDefault="0020447F" w:rsidP="0020447F">
            <w:pPr>
              <w:jc w:val="center"/>
              <w:rPr>
                <w:rFonts w:ascii="Arial" w:hAnsi="Arial" w:cs="Arial"/>
                <w:sz w:val="22"/>
                <w:szCs w:val="22"/>
              </w:rPr>
            </w:pPr>
          </w:p>
          <w:p w14:paraId="745AD619" w14:textId="5BD46694" w:rsidR="0020447F" w:rsidRDefault="0020447F" w:rsidP="0020447F">
            <w:pPr>
              <w:jc w:val="center"/>
              <w:rPr>
                <w:rFonts w:ascii="Arial" w:hAnsi="Arial" w:cs="Arial"/>
                <w:sz w:val="22"/>
                <w:szCs w:val="22"/>
              </w:rPr>
            </w:pPr>
          </w:p>
          <w:p w14:paraId="7E703260" w14:textId="31497B52" w:rsidR="0020447F" w:rsidRDefault="0020447F" w:rsidP="0020447F">
            <w:pPr>
              <w:jc w:val="center"/>
              <w:rPr>
                <w:rFonts w:ascii="Arial" w:hAnsi="Arial" w:cs="Arial"/>
                <w:sz w:val="22"/>
                <w:szCs w:val="22"/>
              </w:rPr>
            </w:pPr>
          </w:p>
          <w:p w14:paraId="6B0CC8BC" w14:textId="741BC01C" w:rsidR="0020447F" w:rsidRDefault="0020447F" w:rsidP="0020447F">
            <w:pPr>
              <w:jc w:val="center"/>
              <w:rPr>
                <w:rFonts w:ascii="Arial" w:hAnsi="Arial" w:cs="Arial"/>
                <w:sz w:val="22"/>
                <w:szCs w:val="22"/>
              </w:rPr>
            </w:pPr>
            <w:r>
              <w:rPr>
                <w:noProof/>
              </w:rPr>
              <w:drawing>
                <wp:anchor distT="0" distB="0" distL="114300" distR="114300" simplePos="0" relativeHeight="251683328" behindDoc="1" locked="0" layoutInCell="1" allowOverlap="1" wp14:anchorId="7D5D0E5C" wp14:editId="1E899CED">
                  <wp:simplePos x="0" y="0"/>
                  <wp:positionH relativeFrom="column">
                    <wp:posOffset>42545</wp:posOffset>
                  </wp:positionH>
                  <wp:positionV relativeFrom="paragraph">
                    <wp:posOffset>320040</wp:posOffset>
                  </wp:positionV>
                  <wp:extent cx="5706745" cy="7162800"/>
                  <wp:effectExtent l="0" t="0" r="8255" b="0"/>
                  <wp:wrapTight wrapText="bothSides">
                    <wp:wrapPolygon edited="0">
                      <wp:start x="0" y="0"/>
                      <wp:lineTo x="0" y="21543"/>
                      <wp:lineTo x="21559" y="21543"/>
                      <wp:lineTo x="21559" y="0"/>
                      <wp:lineTo x="0" y="0"/>
                    </wp:wrapPolygon>
                  </wp:wrapTight>
                  <wp:docPr id="263" name="Picture 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1">
                            <a:extLst>
                              <a:ext uri="{28A0092B-C50C-407E-A947-70E740481C1C}">
                                <a14:useLocalDpi xmlns:a14="http://schemas.microsoft.com/office/drawing/2010/main" val="0"/>
                              </a:ext>
                            </a:extLst>
                          </a:blip>
                          <a:srcRect l="33569" t="11231" r="33858" b="16059"/>
                          <a:stretch/>
                        </pic:blipFill>
                        <pic:spPr bwMode="auto">
                          <a:xfrm>
                            <a:off x="0" y="0"/>
                            <a:ext cx="5706745" cy="71628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493730DE" w14:textId="2EEDCE9A" w:rsidR="0020447F" w:rsidRDefault="0020447F" w:rsidP="0020447F">
            <w:pPr>
              <w:jc w:val="center"/>
              <w:rPr>
                <w:rFonts w:ascii="Arial" w:hAnsi="Arial" w:cs="Arial"/>
                <w:sz w:val="22"/>
                <w:szCs w:val="22"/>
              </w:rPr>
            </w:pPr>
          </w:p>
          <w:p w14:paraId="5CC8D236" w14:textId="2055E7FF" w:rsidR="0020447F" w:rsidRDefault="0020447F" w:rsidP="0020447F">
            <w:pPr>
              <w:jc w:val="center"/>
              <w:rPr>
                <w:rFonts w:ascii="Arial" w:hAnsi="Arial" w:cs="Arial"/>
                <w:sz w:val="22"/>
                <w:szCs w:val="22"/>
              </w:rPr>
            </w:pPr>
          </w:p>
          <w:p w14:paraId="1AB1E872" w14:textId="107B0394" w:rsidR="0020447F" w:rsidRDefault="0020447F" w:rsidP="0020447F">
            <w:pPr>
              <w:jc w:val="center"/>
              <w:rPr>
                <w:rFonts w:ascii="Arial" w:hAnsi="Arial" w:cs="Arial"/>
                <w:sz w:val="22"/>
                <w:szCs w:val="22"/>
              </w:rPr>
            </w:pPr>
          </w:p>
          <w:p w14:paraId="5A44FAB6" w14:textId="23530FEE" w:rsidR="0020447F" w:rsidRDefault="0020447F" w:rsidP="0020447F">
            <w:pPr>
              <w:jc w:val="center"/>
              <w:rPr>
                <w:rFonts w:ascii="Arial" w:hAnsi="Arial" w:cs="Arial"/>
                <w:sz w:val="22"/>
                <w:szCs w:val="22"/>
              </w:rPr>
            </w:pPr>
          </w:p>
          <w:p w14:paraId="4496E1F2" w14:textId="6B66DB80" w:rsidR="0020447F" w:rsidRDefault="0020447F" w:rsidP="0020447F">
            <w:pPr>
              <w:jc w:val="center"/>
              <w:rPr>
                <w:rFonts w:ascii="Arial" w:hAnsi="Arial" w:cs="Arial"/>
                <w:sz w:val="22"/>
                <w:szCs w:val="22"/>
              </w:rPr>
            </w:pPr>
          </w:p>
          <w:p w14:paraId="63FFAE7D" w14:textId="62D5EE50" w:rsidR="0020447F" w:rsidRDefault="0020447F" w:rsidP="0020447F">
            <w:pPr>
              <w:jc w:val="center"/>
              <w:rPr>
                <w:rFonts w:ascii="Arial" w:hAnsi="Arial" w:cs="Arial"/>
                <w:sz w:val="22"/>
                <w:szCs w:val="22"/>
              </w:rPr>
            </w:pPr>
          </w:p>
          <w:p w14:paraId="44246B66" w14:textId="4438F6F4" w:rsidR="0020447F" w:rsidRDefault="0020447F" w:rsidP="0020447F">
            <w:pPr>
              <w:jc w:val="center"/>
              <w:rPr>
                <w:rFonts w:ascii="Arial" w:hAnsi="Arial" w:cs="Arial"/>
                <w:sz w:val="22"/>
                <w:szCs w:val="22"/>
              </w:rPr>
            </w:pPr>
          </w:p>
          <w:p w14:paraId="5866D2BE" w14:textId="7E7B52DA" w:rsidR="0020447F" w:rsidRDefault="0020447F" w:rsidP="0020447F">
            <w:pPr>
              <w:jc w:val="center"/>
              <w:rPr>
                <w:rFonts w:ascii="Arial" w:hAnsi="Arial" w:cs="Arial"/>
                <w:sz w:val="22"/>
                <w:szCs w:val="22"/>
              </w:rPr>
            </w:pPr>
          </w:p>
          <w:p w14:paraId="1EFE6F79" w14:textId="5C2677A5" w:rsidR="0020447F" w:rsidRDefault="0020447F" w:rsidP="0020447F">
            <w:pPr>
              <w:jc w:val="center"/>
              <w:rPr>
                <w:rFonts w:ascii="Arial" w:hAnsi="Arial" w:cs="Arial"/>
                <w:sz w:val="22"/>
                <w:szCs w:val="22"/>
              </w:rPr>
            </w:pPr>
            <w:r>
              <w:rPr>
                <w:noProof/>
              </w:rPr>
              <w:drawing>
                <wp:anchor distT="0" distB="0" distL="114300" distR="114300" simplePos="0" relativeHeight="251684352" behindDoc="1" locked="0" layoutInCell="1" allowOverlap="1" wp14:anchorId="14AEFEAF" wp14:editId="2AD17837">
                  <wp:simplePos x="0" y="0"/>
                  <wp:positionH relativeFrom="column">
                    <wp:posOffset>118745</wp:posOffset>
                  </wp:positionH>
                  <wp:positionV relativeFrom="paragraph">
                    <wp:posOffset>53340</wp:posOffset>
                  </wp:positionV>
                  <wp:extent cx="5448300" cy="7772400"/>
                  <wp:effectExtent l="0" t="0" r="0" b="0"/>
                  <wp:wrapTight wrapText="bothSides">
                    <wp:wrapPolygon edited="0">
                      <wp:start x="0" y="0"/>
                      <wp:lineTo x="0" y="21547"/>
                      <wp:lineTo x="21524" y="21547"/>
                      <wp:lineTo x="21524" y="0"/>
                      <wp:lineTo x="0" y="0"/>
                    </wp:wrapPolygon>
                  </wp:wrapTight>
                  <wp:docPr id="264" name="Picture 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2">
                            <a:extLst>
                              <a:ext uri="{28A0092B-C50C-407E-A947-70E740481C1C}">
                                <a14:useLocalDpi xmlns:a14="http://schemas.microsoft.com/office/drawing/2010/main" val="0"/>
                              </a:ext>
                            </a:extLst>
                          </a:blip>
                          <a:srcRect l="33570" t="10641" r="34190" b="11922"/>
                          <a:stretch/>
                        </pic:blipFill>
                        <pic:spPr bwMode="auto">
                          <a:xfrm>
                            <a:off x="0" y="0"/>
                            <a:ext cx="5448300" cy="77724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B6A0451" w14:textId="0D347F94" w:rsidR="0020447F" w:rsidRDefault="0020447F" w:rsidP="0020447F">
            <w:pPr>
              <w:jc w:val="center"/>
              <w:rPr>
                <w:rFonts w:ascii="Arial" w:hAnsi="Arial" w:cs="Arial"/>
                <w:sz w:val="22"/>
                <w:szCs w:val="22"/>
              </w:rPr>
            </w:pPr>
          </w:p>
          <w:p w14:paraId="320F16AD" w14:textId="07E5B063" w:rsidR="0020447F" w:rsidRDefault="0020447F" w:rsidP="0020447F">
            <w:pPr>
              <w:jc w:val="center"/>
              <w:rPr>
                <w:rFonts w:ascii="Arial" w:hAnsi="Arial" w:cs="Arial"/>
                <w:sz w:val="22"/>
                <w:szCs w:val="22"/>
              </w:rPr>
            </w:pPr>
          </w:p>
          <w:p w14:paraId="11AC68A9" w14:textId="77777777" w:rsidR="0020447F" w:rsidRPr="0020447F" w:rsidRDefault="0020447F" w:rsidP="0020447F">
            <w:pPr>
              <w:jc w:val="center"/>
              <w:rPr>
                <w:rFonts w:ascii="Arial" w:hAnsi="Arial" w:cs="Arial"/>
                <w:sz w:val="22"/>
                <w:szCs w:val="22"/>
              </w:rPr>
            </w:pPr>
          </w:p>
          <w:p w14:paraId="42CC3A44" w14:textId="77777777" w:rsidR="0020447F" w:rsidRPr="0020447F" w:rsidRDefault="0020447F" w:rsidP="0020447F">
            <w:pPr>
              <w:rPr>
                <w:rFonts w:ascii="Arial" w:hAnsi="Arial" w:cs="Arial"/>
                <w:sz w:val="22"/>
                <w:szCs w:val="22"/>
              </w:rPr>
            </w:pPr>
          </w:p>
          <w:p w14:paraId="5F91D65C" w14:textId="77777777" w:rsidR="0020447F" w:rsidRPr="0020447F" w:rsidRDefault="0020447F" w:rsidP="0020447F">
            <w:pPr>
              <w:rPr>
                <w:rFonts w:ascii="Arial" w:hAnsi="Arial" w:cs="Arial"/>
                <w:sz w:val="22"/>
                <w:szCs w:val="22"/>
              </w:rPr>
            </w:pPr>
          </w:p>
          <w:p w14:paraId="4B96BDE9" w14:textId="77777777" w:rsidR="0020447F" w:rsidRPr="0020447F" w:rsidRDefault="0020447F" w:rsidP="0020447F">
            <w:pPr>
              <w:rPr>
                <w:rFonts w:ascii="Arial" w:hAnsi="Arial" w:cs="Arial"/>
                <w:sz w:val="22"/>
                <w:szCs w:val="22"/>
              </w:rPr>
            </w:pPr>
          </w:p>
          <w:p w14:paraId="37DF8672" w14:textId="77777777" w:rsidR="0020447F" w:rsidRPr="0020447F" w:rsidRDefault="0020447F" w:rsidP="0020447F">
            <w:pPr>
              <w:rPr>
                <w:rFonts w:ascii="Arial" w:hAnsi="Arial" w:cs="Arial"/>
                <w:sz w:val="22"/>
                <w:szCs w:val="22"/>
              </w:rPr>
            </w:pPr>
          </w:p>
          <w:p w14:paraId="4271B438" w14:textId="77777777" w:rsidR="0020447F" w:rsidRPr="0020447F" w:rsidRDefault="0020447F" w:rsidP="0020447F">
            <w:pPr>
              <w:rPr>
                <w:rFonts w:ascii="Arial" w:hAnsi="Arial" w:cs="Arial"/>
                <w:sz w:val="22"/>
                <w:szCs w:val="22"/>
              </w:rPr>
            </w:pPr>
          </w:p>
          <w:p w14:paraId="03436A13" w14:textId="77777777" w:rsidR="0020447F" w:rsidRPr="0020447F" w:rsidRDefault="0020447F" w:rsidP="0020447F">
            <w:pPr>
              <w:rPr>
                <w:rFonts w:ascii="Arial" w:hAnsi="Arial" w:cs="Arial"/>
                <w:sz w:val="22"/>
                <w:szCs w:val="22"/>
              </w:rPr>
            </w:pPr>
          </w:p>
          <w:p w14:paraId="2C5FD265" w14:textId="77777777" w:rsidR="0020447F" w:rsidRPr="0020447F" w:rsidRDefault="0020447F" w:rsidP="0020447F">
            <w:pPr>
              <w:rPr>
                <w:rFonts w:ascii="Arial" w:hAnsi="Arial" w:cs="Arial"/>
                <w:sz w:val="22"/>
                <w:szCs w:val="22"/>
              </w:rPr>
            </w:pPr>
          </w:p>
          <w:p w14:paraId="5A95B3A5" w14:textId="77777777" w:rsidR="0020447F" w:rsidRPr="0020447F" w:rsidRDefault="0020447F" w:rsidP="0020447F">
            <w:pPr>
              <w:rPr>
                <w:rFonts w:ascii="Arial" w:hAnsi="Arial" w:cs="Arial"/>
                <w:sz w:val="22"/>
                <w:szCs w:val="22"/>
              </w:rPr>
            </w:pPr>
          </w:p>
          <w:p w14:paraId="3D483CD9" w14:textId="77777777" w:rsidR="0020447F" w:rsidRPr="0020447F" w:rsidRDefault="0020447F" w:rsidP="0020447F">
            <w:pPr>
              <w:rPr>
                <w:rFonts w:ascii="Arial" w:hAnsi="Arial" w:cs="Arial"/>
                <w:sz w:val="22"/>
                <w:szCs w:val="22"/>
              </w:rPr>
            </w:pPr>
          </w:p>
          <w:p w14:paraId="694040B1" w14:textId="77777777" w:rsidR="0020447F" w:rsidRPr="0020447F" w:rsidRDefault="0020447F" w:rsidP="0020447F">
            <w:pPr>
              <w:rPr>
                <w:rFonts w:ascii="Arial" w:hAnsi="Arial" w:cs="Arial"/>
                <w:sz w:val="22"/>
                <w:szCs w:val="22"/>
              </w:rPr>
            </w:pPr>
          </w:p>
          <w:p w14:paraId="29121489" w14:textId="77777777" w:rsidR="0020447F" w:rsidRPr="0020447F" w:rsidRDefault="0020447F" w:rsidP="0020447F">
            <w:pPr>
              <w:rPr>
                <w:rFonts w:ascii="Arial" w:hAnsi="Arial" w:cs="Arial"/>
                <w:sz w:val="22"/>
                <w:szCs w:val="22"/>
              </w:rPr>
            </w:pPr>
          </w:p>
          <w:p w14:paraId="6E8EE41E" w14:textId="77777777" w:rsidR="0020447F" w:rsidRPr="0020447F" w:rsidRDefault="0020447F" w:rsidP="0020447F">
            <w:pPr>
              <w:rPr>
                <w:rFonts w:ascii="Arial" w:hAnsi="Arial" w:cs="Arial"/>
                <w:sz w:val="22"/>
                <w:szCs w:val="22"/>
              </w:rPr>
            </w:pPr>
          </w:p>
          <w:p w14:paraId="6FAE7681" w14:textId="77777777" w:rsidR="0020447F" w:rsidRPr="0020447F" w:rsidRDefault="0020447F" w:rsidP="0020447F">
            <w:pPr>
              <w:rPr>
                <w:rFonts w:ascii="Arial" w:hAnsi="Arial" w:cs="Arial"/>
                <w:sz w:val="22"/>
                <w:szCs w:val="22"/>
              </w:rPr>
            </w:pPr>
          </w:p>
          <w:p w14:paraId="45E18ED3" w14:textId="77777777" w:rsidR="0020447F" w:rsidRPr="0020447F" w:rsidRDefault="0020447F" w:rsidP="0020447F">
            <w:pPr>
              <w:rPr>
                <w:rFonts w:ascii="Arial" w:hAnsi="Arial" w:cs="Arial"/>
                <w:sz w:val="22"/>
                <w:szCs w:val="22"/>
              </w:rPr>
            </w:pPr>
          </w:p>
          <w:p w14:paraId="69E06B20" w14:textId="77777777" w:rsidR="0020447F" w:rsidRPr="0020447F" w:rsidRDefault="0020447F" w:rsidP="0020447F">
            <w:pPr>
              <w:rPr>
                <w:rFonts w:ascii="Arial" w:hAnsi="Arial" w:cs="Arial"/>
                <w:sz w:val="22"/>
                <w:szCs w:val="22"/>
              </w:rPr>
            </w:pPr>
          </w:p>
          <w:p w14:paraId="3671C14C" w14:textId="77777777" w:rsidR="0020447F" w:rsidRPr="0020447F" w:rsidRDefault="0020447F" w:rsidP="0020447F">
            <w:pPr>
              <w:rPr>
                <w:rFonts w:ascii="Arial" w:hAnsi="Arial" w:cs="Arial"/>
                <w:sz w:val="22"/>
                <w:szCs w:val="22"/>
              </w:rPr>
            </w:pPr>
          </w:p>
          <w:p w14:paraId="4429D212" w14:textId="77777777" w:rsidR="0020447F" w:rsidRPr="0020447F" w:rsidRDefault="0020447F" w:rsidP="0020447F">
            <w:pPr>
              <w:rPr>
                <w:rFonts w:ascii="Arial" w:hAnsi="Arial" w:cs="Arial"/>
                <w:sz w:val="22"/>
                <w:szCs w:val="22"/>
              </w:rPr>
            </w:pPr>
          </w:p>
          <w:p w14:paraId="5409BAA6" w14:textId="77777777" w:rsidR="0020447F" w:rsidRPr="0020447F" w:rsidRDefault="0020447F" w:rsidP="0020447F">
            <w:pPr>
              <w:rPr>
                <w:rFonts w:ascii="Arial" w:hAnsi="Arial" w:cs="Arial"/>
                <w:sz w:val="22"/>
                <w:szCs w:val="22"/>
              </w:rPr>
            </w:pPr>
          </w:p>
          <w:p w14:paraId="007D82F2" w14:textId="77777777" w:rsidR="0020447F" w:rsidRPr="0020447F" w:rsidRDefault="0020447F" w:rsidP="0020447F">
            <w:pPr>
              <w:rPr>
                <w:rFonts w:ascii="Arial" w:hAnsi="Arial" w:cs="Arial"/>
                <w:sz w:val="22"/>
                <w:szCs w:val="22"/>
              </w:rPr>
            </w:pPr>
          </w:p>
          <w:p w14:paraId="4AF4D0EA" w14:textId="77777777" w:rsidR="0020447F" w:rsidRPr="0020447F" w:rsidRDefault="0020447F" w:rsidP="0020447F">
            <w:pPr>
              <w:rPr>
                <w:rFonts w:ascii="Arial" w:hAnsi="Arial" w:cs="Arial"/>
                <w:sz w:val="22"/>
                <w:szCs w:val="22"/>
              </w:rPr>
            </w:pPr>
          </w:p>
          <w:p w14:paraId="5F918E95" w14:textId="77777777" w:rsidR="0020447F" w:rsidRPr="0020447F" w:rsidRDefault="0020447F" w:rsidP="0020447F">
            <w:pPr>
              <w:rPr>
                <w:rFonts w:ascii="Arial" w:hAnsi="Arial" w:cs="Arial"/>
                <w:sz w:val="22"/>
                <w:szCs w:val="22"/>
              </w:rPr>
            </w:pPr>
          </w:p>
          <w:p w14:paraId="20FC7050" w14:textId="77777777" w:rsidR="0020447F" w:rsidRPr="0020447F" w:rsidRDefault="0020447F" w:rsidP="0020447F">
            <w:pPr>
              <w:rPr>
                <w:rFonts w:ascii="Arial" w:hAnsi="Arial" w:cs="Arial"/>
                <w:sz w:val="22"/>
                <w:szCs w:val="22"/>
              </w:rPr>
            </w:pPr>
          </w:p>
          <w:p w14:paraId="71D2A32A" w14:textId="77777777" w:rsidR="0020447F" w:rsidRPr="0020447F" w:rsidRDefault="0020447F" w:rsidP="0020447F">
            <w:pPr>
              <w:rPr>
                <w:rFonts w:ascii="Arial" w:hAnsi="Arial" w:cs="Arial"/>
                <w:sz w:val="22"/>
                <w:szCs w:val="22"/>
              </w:rPr>
            </w:pPr>
          </w:p>
          <w:p w14:paraId="4AB9C919" w14:textId="77777777" w:rsidR="0020447F" w:rsidRPr="0020447F" w:rsidRDefault="0020447F" w:rsidP="0020447F">
            <w:pPr>
              <w:rPr>
                <w:rFonts w:ascii="Arial" w:hAnsi="Arial" w:cs="Arial"/>
                <w:sz w:val="22"/>
                <w:szCs w:val="22"/>
              </w:rPr>
            </w:pPr>
          </w:p>
          <w:p w14:paraId="34334B16" w14:textId="77777777" w:rsidR="0020447F" w:rsidRPr="0020447F" w:rsidRDefault="0020447F" w:rsidP="0020447F">
            <w:pPr>
              <w:rPr>
                <w:rFonts w:ascii="Arial" w:hAnsi="Arial" w:cs="Arial"/>
                <w:sz w:val="22"/>
                <w:szCs w:val="22"/>
              </w:rPr>
            </w:pPr>
          </w:p>
          <w:p w14:paraId="24BCF619" w14:textId="77777777" w:rsidR="0020447F" w:rsidRPr="0020447F" w:rsidRDefault="0020447F" w:rsidP="0020447F">
            <w:pPr>
              <w:rPr>
                <w:rFonts w:ascii="Arial" w:hAnsi="Arial" w:cs="Arial"/>
                <w:sz w:val="22"/>
                <w:szCs w:val="22"/>
              </w:rPr>
            </w:pPr>
          </w:p>
          <w:p w14:paraId="460863DA" w14:textId="77777777" w:rsidR="0020447F" w:rsidRPr="0020447F" w:rsidRDefault="0020447F" w:rsidP="0020447F">
            <w:pPr>
              <w:rPr>
                <w:rFonts w:ascii="Arial" w:hAnsi="Arial" w:cs="Arial"/>
                <w:sz w:val="22"/>
                <w:szCs w:val="22"/>
              </w:rPr>
            </w:pPr>
          </w:p>
          <w:p w14:paraId="483B973B" w14:textId="77777777" w:rsidR="0020447F" w:rsidRPr="0020447F" w:rsidRDefault="0020447F" w:rsidP="0020447F">
            <w:pPr>
              <w:rPr>
                <w:rFonts w:ascii="Arial" w:hAnsi="Arial" w:cs="Arial"/>
                <w:sz w:val="22"/>
                <w:szCs w:val="22"/>
              </w:rPr>
            </w:pPr>
          </w:p>
          <w:p w14:paraId="096640E3" w14:textId="77777777" w:rsidR="0020447F" w:rsidRPr="0020447F" w:rsidRDefault="0020447F" w:rsidP="0020447F">
            <w:pPr>
              <w:rPr>
                <w:rFonts w:ascii="Arial" w:hAnsi="Arial" w:cs="Arial"/>
                <w:sz w:val="22"/>
                <w:szCs w:val="22"/>
              </w:rPr>
            </w:pPr>
          </w:p>
          <w:p w14:paraId="0BBE68FD" w14:textId="77777777" w:rsidR="0020447F" w:rsidRPr="0020447F" w:rsidRDefault="0020447F" w:rsidP="0020447F">
            <w:pPr>
              <w:rPr>
                <w:rFonts w:ascii="Arial" w:hAnsi="Arial" w:cs="Arial"/>
                <w:sz w:val="22"/>
                <w:szCs w:val="22"/>
              </w:rPr>
            </w:pPr>
          </w:p>
          <w:p w14:paraId="6544DF6B" w14:textId="77777777" w:rsidR="0020447F" w:rsidRPr="0020447F" w:rsidRDefault="0020447F" w:rsidP="0020447F">
            <w:pPr>
              <w:rPr>
                <w:rFonts w:ascii="Arial" w:hAnsi="Arial" w:cs="Arial"/>
                <w:sz w:val="22"/>
                <w:szCs w:val="22"/>
              </w:rPr>
            </w:pPr>
          </w:p>
          <w:p w14:paraId="7B24A612" w14:textId="77777777" w:rsidR="0020447F" w:rsidRPr="0020447F" w:rsidRDefault="0020447F" w:rsidP="0020447F">
            <w:pPr>
              <w:rPr>
                <w:rFonts w:ascii="Arial" w:hAnsi="Arial" w:cs="Arial"/>
                <w:sz w:val="22"/>
                <w:szCs w:val="22"/>
              </w:rPr>
            </w:pPr>
          </w:p>
          <w:p w14:paraId="5B137C90" w14:textId="77777777" w:rsidR="0020447F" w:rsidRPr="0020447F" w:rsidRDefault="0020447F" w:rsidP="0020447F">
            <w:pPr>
              <w:rPr>
                <w:rFonts w:ascii="Arial" w:hAnsi="Arial" w:cs="Arial"/>
                <w:sz w:val="22"/>
                <w:szCs w:val="22"/>
              </w:rPr>
            </w:pPr>
          </w:p>
          <w:p w14:paraId="7C25974F" w14:textId="77777777" w:rsidR="0020447F" w:rsidRPr="0020447F" w:rsidRDefault="0020447F" w:rsidP="0020447F">
            <w:pPr>
              <w:rPr>
                <w:rFonts w:ascii="Arial" w:hAnsi="Arial" w:cs="Arial"/>
                <w:sz w:val="22"/>
                <w:szCs w:val="22"/>
              </w:rPr>
            </w:pPr>
          </w:p>
          <w:p w14:paraId="07480D76" w14:textId="77777777" w:rsidR="0020447F" w:rsidRPr="0020447F" w:rsidRDefault="0020447F" w:rsidP="0020447F">
            <w:pPr>
              <w:rPr>
                <w:rFonts w:ascii="Arial" w:hAnsi="Arial" w:cs="Arial"/>
                <w:sz w:val="22"/>
                <w:szCs w:val="22"/>
              </w:rPr>
            </w:pPr>
          </w:p>
          <w:p w14:paraId="1644D4D7" w14:textId="77777777" w:rsidR="0020447F" w:rsidRPr="0020447F" w:rsidRDefault="0020447F" w:rsidP="0020447F">
            <w:pPr>
              <w:rPr>
                <w:rFonts w:ascii="Arial" w:hAnsi="Arial" w:cs="Arial"/>
                <w:sz w:val="22"/>
                <w:szCs w:val="22"/>
              </w:rPr>
            </w:pPr>
          </w:p>
          <w:p w14:paraId="1D49BFC9" w14:textId="77777777" w:rsidR="0020447F" w:rsidRPr="0020447F" w:rsidRDefault="0020447F" w:rsidP="0020447F">
            <w:pPr>
              <w:rPr>
                <w:rFonts w:ascii="Arial" w:hAnsi="Arial" w:cs="Arial"/>
                <w:sz w:val="22"/>
                <w:szCs w:val="22"/>
              </w:rPr>
            </w:pPr>
          </w:p>
          <w:p w14:paraId="4B4D668F" w14:textId="77777777" w:rsidR="0020447F" w:rsidRPr="0020447F" w:rsidRDefault="0020447F" w:rsidP="0020447F">
            <w:pPr>
              <w:rPr>
                <w:rFonts w:ascii="Arial" w:hAnsi="Arial" w:cs="Arial"/>
                <w:sz w:val="22"/>
                <w:szCs w:val="22"/>
              </w:rPr>
            </w:pPr>
          </w:p>
          <w:p w14:paraId="6EA010FF" w14:textId="27F0E67D" w:rsidR="0020447F" w:rsidRDefault="0020447F" w:rsidP="0020447F">
            <w:pPr>
              <w:rPr>
                <w:rFonts w:ascii="Arial" w:hAnsi="Arial" w:cs="Arial"/>
                <w:sz w:val="22"/>
                <w:szCs w:val="22"/>
              </w:rPr>
            </w:pPr>
          </w:p>
          <w:p w14:paraId="5FC719BB" w14:textId="2F51BDD4" w:rsidR="0020447F" w:rsidRDefault="0020447F" w:rsidP="0020447F">
            <w:pPr>
              <w:rPr>
                <w:rFonts w:ascii="Arial" w:hAnsi="Arial" w:cs="Arial"/>
                <w:sz w:val="22"/>
                <w:szCs w:val="22"/>
              </w:rPr>
            </w:pPr>
          </w:p>
          <w:p w14:paraId="6DEC39EA" w14:textId="1A76C64A" w:rsidR="0020447F" w:rsidRDefault="0020447F" w:rsidP="0020447F">
            <w:pPr>
              <w:rPr>
                <w:rFonts w:ascii="Arial" w:hAnsi="Arial" w:cs="Arial"/>
                <w:sz w:val="22"/>
                <w:szCs w:val="22"/>
              </w:rPr>
            </w:pPr>
          </w:p>
          <w:p w14:paraId="59A1B729" w14:textId="2BFC752A" w:rsidR="0020447F" w:rsidRDefault="0020447F" w:rsidP="0020447F">
            <w:pPr>
              <w:rPr>
                <w:rFonts w:ascii="Arial" w:hAnsi="Arial" w:cs="Arial"/>
                <w:sz w:val="22"/>
                <w:szCs w:val="22"/>
              </w:rPr>
            </w:pPr>
          </w:p>
          <w:p w14:paraId="0F279ADC" w14:textId="7D6CB226" w:rsidR="0020447F" w:rsidRDefault="0020447F" w:rsidP="0020447F">
            <w:pPr>
              <w:rPr>
                <w:rFonts w:ascii="Arial" w:hAnsi="Arial" w:cs="Arial"/>
                <w:sz w:val="22"/>
                <w:szCs w:val="22"/>
              </w:rPr>
            </w:pPr>
          </w:p>
          <w:p w14:paraId="4DFB5FE7" w14:textId="3F9B03C0" w:rsidR="0020447F" w:rsidRDefault="0020447F" w:rsidP="0020447F">
            <w:pPr>
              <w:rPr>
                <w:rFonts w:ascii="Arial" w:hAnsi="Arial" w:cs="Arial"/>
                <w:sz w:val="22"/>
                <w:szCs w:val="22"/>
              </w:rPr>
            </w:pPr>
          </w:p>
          <w:p w14:paraId="38EBA6A1" w14:textId="43644C13" w:rsidR="0020447F" w:rsidRDefault="0020447F" w:rsidP="0020447F">
            <w:pPr>
              <w:rPr>
                <w:rFonts w:ascii="Arial" w:hAnsi="Arial" w:cs="Arial"/>
                <w:sz w:val="22"/>
                <w:szCs w:val="22"/>
              </w:rPr>
            </w:pPr>
          </w:p>
          <w:p w14:paraId="79C749B8" w14:textId="6D64095C" w:rsidR="0020447F" w:rsidRDefault="0020447F" w:rsidP="0020447F">
            <w:pPr>
              <w:rPr>
                <w:rFonts w:ascii="Arial" w:hAnsi="Arial" w:cs="Arial"/>
                <w:sz w:val="22"/>
                <w:szCs w:val="22"/>
              </w:rPr>
            </w:pPr>
          </w:p>
          <w:p w14:paraId="31C7EF75" w14:textId="5E3A17AB" w:rsidR="0020447F" w:rsidRDefault="0020447F" w:rsidP="0020447F">
            <w:pPr>
              <w:rPr>
                <w:rFonts w:ascii="Arial" w:hAnsi="Arial" w:cs="Arial"/>
                <w:sz w:val="22"/>
                <w:szCs w:val="22"/>
              </w:rPr>
            </w:pPr>
          </w:p>
          <w:p w14:paraId="75AAF5DA" w14:textId="3AA69A44" w:rsidR="0020447F" w:rsidRDefault="0020447F" w:rsidP="0020447F">
            <w:pPr>
              <w:rPr>
                <w:rFonts w:ascii="Arial" w:hAnsi="Arial" w:cs="Arial"/>
                <w:sz w:val="22"/>
                <w:szCs w:val="22"/>
              </w:rPr>
            </w:pPr>
          </w:p>
          <w:p w14:paraId="2478F61A" w14:textId="4F85FD4A" w:rsidR="0020447F" w:rsidRDefault="0020447F" w:rsidP="0020447F">
            <w:pPr>
              <w:rPr>
                <w:rFonts w:ascii="Arial" w:hAnsi="Arial" w:cs="Arial"/>
                <w:sz w:val="22"/>
                <w:szCs w:val="22"/>
              </w:rPr>
            </w:pPr>
          </w:p>
          <w:p w14:paraId="6252E269" w14:textId="77777777" w:rsidR="0020447F" w:rsidRPr="0020447F" w:rsidRDefault="0020447F" w:rsidP="0020447F">
            <w:pPr>
              <w:rPr>
                <w:rFonts w:ascii="Arial" w:hAnsi="Arial" w:cs="Arial"/>
                <w:sz w:val="22"/>
                <w:szCs w:val="22"/>
              </w:rPr>
            </w:pPr>
          </w:p>
          <w:p w14:paraId="5C24416E" w14:textId="219C0DAB" w:rsidR="0020447F" w:rsidRDefault="00393D00" w:rsidP="0020447F">
            <w:pPr>
              <w:rPr>
                <w:rFonts w:ascii="Arial" w:hAnsi="Arial" w:cs="Arial"/>
                <w:sz w:val="22"/>
                <w:szCs w:val="22"/>
              </w:rPr>
            </w:pPr>
            <w:r>
              <w:rPr>
                <w:noProof/>
              </w:rPr>
              <w:drawing>
                <wp:anchor distT="0" distB="0" distL="114300" distR="114300" simplePos="0" relativeHeight="251685376" behindDoc="1" locked="0" layoutInCell="1" allowOverlap="1" wp14:anchorId="27632054" wp14:editId="7132EDAF">
                  <wp:simplePos x="0" y="0"/>
                  <wp:positionH relativeFrom="column">
                    <wp:posOffset>42545</wp:posOffset>
                  </wp:positionH>
                  <wp:positionV relativeFrom="paragraph">
                    <wp:posOffset>271145</wp:posOffset>
                  </wp:positionV>
                  <wp:extent cx="5587365" cy="8001000"/>
                  <wp:effectExtent l="0" t="0" r="0" b="0"/>
                  <wp:wrapTight wrapText="bothSides">
                    <wp:wrapPolygon edited="0">
                      <wp:start x="0" y="0"/>
                      <wp:lineTo x="0" y="21549"/>
                      <wp:lineTo x="21504" y="21549"/>
                      <wp:lineTo x="21504" y="0"/>
                      <wp:lineTo x="0" y="0"/>
                    </wp:wrapPolygon>
                  </wp:wrapTight>
                  <wp:docPr id="252" name="Picture 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3">
                            <a:extLst>
                              <a:ext uri="{28A0092B-C50C-407E-A947-70E740481C1C}">
                                <a14:useLocalDpi xmlns:a14="http://schemas.microsoft.com/office/drawing/2010/main" val="0"/>
                              </a:ext>
                            </a:extLst>
                          </a:blip>
                          <a:srcRect l="36561" t="11823" r="36517" b="19606"/>
                          <a:stretch/>
                        </pic:blipFill>
                        <pic:spPr bwMode="auto">
                          <a:xfrm>
                            <a:off x="0" y="0"/>
                            <a:ext cx="5587365" cy="8001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695761E" w14:textId="38CCBDD9" w:rsidR="00E3355D" w:rsidRDefault="00E3355D" w:rsidP="0020447F">
            <w:pPr>
              <w:rPr>
                <w:rFonts w:ascii="Arial" w:hAnsi="Arial" w:cs="Arial"/>
                <w:sz w:val="22"/>
                <w:szCs w:val="22"/>
              </w:rPr>
            </w:pPr>
          </w:p>
          <w:p w14:paraId="398D9E40" w14:textId="77777777" w:rsidR="00393D00" w:rsidRPr="00393D00" w:rsidRDefault="00393D00" w:rsidP="00393D00">
            <w:pPr>
              <w:rPr>
                <w:rFonts w:ascii="Arial" w:hAnsi="Arial" w:cs="Arial"/>
                <w:sz w:val="22"/>
                <w:szCs w:val="22"/>
              </w:rPr>
            </w:pPr>
          </w:p>
          <w:p w14:paraId="6525326D" w14:textId="77777777" w:rsidR="00393D00" w:rsidRPr="00393D00" w:rsidRDefault="00393D00" w:rsidP="00393D00">
            <w:pPr>
              <w:rPr>
                <w:rFonts w:ascii="Arial" w:hAnsi="Arial" w:cs="Arial"/>
                <w:sz w:val="22"/>
                <w:szCs w:val="22"/>
              </w:rPr>
            </w:pPr>
          </w:p>
          <w:p w14:paraId="786568A2" w14:textId="77777777" w:rsidR="00393D00" w:rsidRPr="00393D00" w:rsidRDefault="00393D00" w:rsidP="00393D00">
            <w:pPr>
              <w:rPr>
                <w:rFonts w:ascii="Arial" w:hAnsi="Arial" w:cs="Arial"/>
                <w:sz w:val="22"/>
                <w:szCs w:val="22"/>
              </w:rPr>
            </w:pPr>
          </w:p>
          <w:p w14:paraId="7A1AC567" w14:textId="77777777" w:rsidR="00393D00" w:rsidRPr="00393D00" w:rsidRDefault="00393D00" w:rsidP="00393D00">
            <w:pPr>
              <w:rPr>
                <w:rFonts w:ascii="Arial" w:hAnsi="Arial" w:cs="Arial"/>
                <w:sz w:val="22"/>
                <w:szCs w:val="22"/>
              </w:rPr>
            </w:pPr>
          </w:p>
          <w:p w14:paraId="4AA502B8" w14:textId="585B117B" w:rsidR="00393D00" w:rsidRPr="00393D00" w:rsidRDefault="00393D00" w:rsidP="00393D00">
            <w:pPr>
              <w:rPr>
                <w:rFonts w:ascii="Arial" w:hAnsi="Arial" w:cs="Arial"/>
                <w:sz w:val="22"/>
                <w:szCs w:val="22"/>
              </w:rPr>
            </w:pPr>
            <w:r>
              <w:rPr>
                <w:noProof/>
              </w:rPr>
              <w:drawing>
                <wp:anchor distT="0" distB="0" distL="114300" distR="114300" simplePos="0" relativeHeight="251686400" behindDoc="1" locked="0" layoutInCell="1" allowOverlap="1" wp14:anchorId="6873702B" wp14:editId="4F432A17">
                  <wp:simplePos x="0" y="0"/>
                  <wp:positionH relativeFrom="column">
                    <wp:posOffset>194945</wp:posOffset>
                  </wp:positionH>
                  <wp:positionV relativeFrom="paragraph">
                    <wp:posOffset>178435</wp:posOffset>
                  </wp:positionV>
                  <wp:extent cx="5552123" cy="3829050"/>
                  <wp:effectExtent l="0" t="0" r="0" b="0"/>
                  <wp:wrapTight wrapText="bothSides">
                    <wp:wrapPolygon edited="0">
                      <wp:start x="0" y="0"/>
                      <wp:lineTo x="0" y="21493"/>
                      <wp:lineTo x="21494" y="21493"/>
                      <wp:lineTo x="21494" y="0"/>
                      <wp:lineTo x="0" y="0"/>
                    </wp:wrapPolygon>
                  </wp:wrapTight>
                  <wp:docPr id="265" name="Picture 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4">
                            <a:extLst>
                              <a:ext uri="{28A0092B-C50C-407E-A947-70E740481C1C}">
                                <a14:useLocalDpi xmlns:a14="http://schemas.microsoft.com/office/drawing/2010/main" val="0"/>
                              </a:ext>
                            </a:extLst>
                          </a:blip>
                          <a:srcRect l="35564" t="12414" r="35519" b="52118"/>
                          <a:stretch/>
                        </pic:blipFill>
                        <pic:spPr bwMode="auto">
                          <a:xfrm>
                            <a:off x="0" y="0"/>
                            <a:ext cx="5552123" cy="3829050"/>
                          </a:xfrm>
                          <a:prstGeom prst="rect">
                            <a:avLst/>
                          </a:prstGeom>
                          <a:ln>
                            <a:noFill/>
                          </a:ln>
                          <a:extLst>
                            <a:ext uri="{53640926-AAD7-44D8-BBD7-CCE9431645EC}">
                              <a14:shadowObscured xmlns:a14="http://schemas.microsoft.com/office/drawing/2010/main"/>
                            </a:ext>
                          </a:extLst>
                        </pic:spPr>
                      </pic:pic>
                    </a:graphicData>
                  </a:graphic>
                </wp:anchor>
              </w:drawing>
            </w:r>
          </w:p>
          <w:p w14:paraId="635FEAD5" w14:textId="39F697AF" w:rsidR="00393D00" w:rsidRPr="00393D00" w:rsidRDefault="00393D00" w:rsidP="00393D00">
            <w:pPr>
              <w:rPr>
                <w:rFonts w:ascii="Arial" w:hAnsi="Arial" w:cs="Arial"/>
                <w:sz w:val="22"/>
                <w:szCs w:val="22"/>
              </w:rPr>
            </w:pPr>
          </w:p>
          <w:p w14:paraId="0F171972" w14:textId="18E9B1EA" w:rsidR="00393D00" w:rsidRPr="00393D00" w:rsidRDefault="00393D00" w:rsidP="00393D00">
            <w:pPr>
              <w:rPr>
                <w:rFonts w:ascii="Arial" w:hAnsi="Arial" w:cs="Arial"/>
                <w:sz w:val="22"/>
                <w:szCs w:val="22"/>
              </w:rPr>
            </w:pPr>
          </w:p>
          <w:p w14:paraId="6EF4BDBD" w14:textId="77777777" w:rsidR="00393D00" w:rsidRPr="00393D00" w:rsidRDefault="00393D00" w:rsidP="00393D00">
            <w:pPr>
              <w:rPr>
                <w:rFonts w:ascii="Arial" w:hAnsi="Arial" w:cs="Arial"/>
                <w:sz w:val="22"/>
                <w:szCs w:val="22"/>
              </w:rPr>
            </w:pPr>
          </w:p>
          <w:p w14:paraId="696D7D4B" w14:textId="77777777" w:rsidR="00393D00" w:rsidRPr="00393D00" w:rsidRDefault="00393D00" w:rsidP="00393D00">
            <w:pPr>
              <w:rPr>
                <w:rFonts w:ascii="Arial" w:hAnsi="Arial" w:cs="Arial"/>
                <w:sz w:val="22"/>
                <w:szCs w:val="22"/>
              </w:rPr>
            </w:pPr>
          </w:p>
          <w:p w14:paraId="673DE95C" w14:textId="77777777" w:rsidR="00393D00" w:rsidRPr="00393D00" w:rsidRDefault="00393D00" w:rsidP="00393D00">
            <w:pPr>
              <w:rPr>
                <w:rFonts w:ascii="Arial" w:hAnsi="Arial" w:cs="Arial"/>
                <w:sz w:val="22"/>
                <w:szCs w:val="22"/>
              </w:rPr>
            </w:pPr>
          </w:p>
          <w:p w14:paraId="044C1BDE" w14:textId="77777777" w:rsidR="00393D00" w:rsidRPr="00393D00" w:rsidRDefault="00393D00" w:rsidP="00393D00">
            <w:pPr>
              <w:rPr>
                <w:rFonts w:ascii="Arial" w:hAnsi="Arial" w:cs="Arial"/>
                <w:sz w:val="22"/>
                <w:szCs w:val="22"/>
              </w:rPr>
            </w:pPr>
          </w:p>
          <w:p w14:paraId="0389B9B0" w14:textId="77777777" w:rsidR="00393D00" w:rsidRPr="00393D00" w:rsidRDefault="00393D00" w:rsidP="00393D00">
            <w:pPr>
              <w:rPr>
                <w:rFonts w:ascii="Arial" w:hAnsi="Arial" w:cs="Arial"/>
                <w:sz w:val="22"/>
                <w:szCs w:val="22"/>
              </w:rPr>
            </w:pPr>
          </w:p>
          <w:p w14:paraId="3FFD6602" w14:textId="77777777" w:rsidR="00393D00" w:rsidRPr="00393D00" w:rsidRDefault="00393D00" w:rsidP="00393D00">
            <w:pPr>
              <w:rPr>
                <w:rFonts w:ascii="Arial" w:hAnsi="Arial" w:cs="Arial"/>
                <w:sz w:val="22"/>
                <w:szCs w:val="22"/>
              </w:rPr>
            </w:pPr>
          </w:p>
          <w:p w14:paraId="4FB0A642" w14:textId="77777777" w:rsidR="00393D00" w:rsidRPr="00393D00" w:rsidRDefault="00393D00" w:rsidP="00393D00">
            <w:pPr>
              <w:rPr>
                <w:rFonts w:ascii="Arial" w:hAnsi="Arial" w:cs="Arial"/>
                <w:sz w:val="22"/>
                <w:szCs w:val="22"/>
              </w:rPr>
            </w:pPr>
          </w:p>
          <w:p w14:paraId="2C3DFA40" w14:textId="77777777" w:rsidR="00393D00" w:rsidRPr="00393D00" w:rsidRDefault="00393D00" w:rsidP="00393D00">
            <w:pPr>
              <w:rPr>
                <w:rFonts w:ascii="Arial" w:hAnsi="Arial" w:cs="Arial"/>
                <w:sz w:val="22"/>
                <w:szCs w:val="22"/>
              </w:rPr>
            </w:pPr>
          </w:p>
          <w:p w14:paraId="48307DF2" w14:textId="77777777" w:rsidR="00393D00" w:rsidRPr="00393D00" w:rsidRDefault="00393D00" w:rsidP="00393D00">
            <w:pPr>
              <w:rPr>
                <w:rFonts w:ascii="Arial" w:hAnsi="Arial" w:cs="Arial"/>
                <w:sz w:val="22"/>
                <w:szCs w:val="22"/>
              </w:rPr>
            </w:pPr>
          </w:p>
          <w:p w14:paraId="039EEC4E" w14:textId="38BA93B8" w:rsidR="00393D00" w:rsidRDefault="00393D00" w:rsidP="00393D00">
            <w:pPr>
              <w:rPr>
                <w:rFonts w:ascii="Arial" w:hAnsi="Arial" w:cs="Arial"/>
                <w:sz w:val="22"/>
                <w:szCs w:val="22"/>
              </w:rPr>
            </w:pPr>
          </w:p>
          <w:p w14:paraId="68C1D33B" w14:textId="305B5D4D" w:rsidR="00393D00" w:rsidRDefault="00393D00" w:rsidP="00393D00">
            <w:pPr>
              <w:rPr>
                <w:rFonts w:ascii="Arial" w:hAnsi="Arial" w:cs="Arial"/>
                <w:sz w:val="22"/>
                <w:szCs w:val="22"/>
              </w:rPr>
            </w:pPr>
          </w:p>
          <w:p w14:paraId="3C172A57" w14:textId="5FC01D80" w:rsidR="00393D00" w:rsidRDefault="00393D00" w:rsidP="00393D00">
            <w:pPr>
              <w:rPr>
                <w:rFonts w:ascii="Arial" w:hAnsi="Arial" w:cs="Arial"/>
                <w:sz w:val="22"/>
                <w:szCs w:val="22"/>
              </w:rPr>
            </w:pPr>
          </w:p>
          <w:p w14:paraId="6838A5CB" w14:textId="603D44F8" w:rsidR="00393D00" w:rsidRDefault="00393D00" w:rsidP="00393D00">
            <w:pPr>
              <w:rPr>
                <w:rFonts w:ascii="Arial" w:hAnsi="Arial" w:cs="Arial"/>
                <w:sz w:val="22"/>
                <w:szCs w:val="22"/>
              </w:rPr>
            </w:pPr>
          </w:p>
          <w:p w14:paraId="298BD156" w14:textId="73EA91A7" w:rsidR="00393D00" w:rsidRDefault="00393D00" w:rsidP="00393D00">
            <w:pPr>
              <w:rPr>
                <w:rFonts w:ascii="Arial" w:hAnsi="Arial" w:cs="Arial"/>
                <w:sz w:val="22"/>
                <w:szCs w:val="22"/>
              </w:rPr>
            </w:pPr>
          </w:p>
          <w:p w14:paraId="08E2A377" w14:textId="79A5C001" w:rsidR="00393D00" w:rsidRDefault="00393D00" w:rsidP="00393D00">
            <w:pPr>
              <w:rPr>
                <w:rFonts w:ascii="Arial" w:hAnsi="Arial" w:cs="Arial"/>
                <w:sz w:val="22"/>
                <w:szCs w:val="22"/>
              </w:rPr>
            </w:pPr>
          </w:p>
          <w:p w14:paraId="66C3D3E8" w14:textId="01A55AB4" w:rsidR="00393D00" w:rsidRDefault="00393D00" w:rsidP="00393D00">
            <w:pPr>
              <w:rPr>
                <w:rFonts w:ascii="Arial" w:hAnsi="Arial" w:cs="Arial"/>
                <w:sz w:val="22"/>
                <w:szCs w:val="22"/>
              </w:rPr>
            </w:pPr>
          </w:p>
          <w:p w14:paraId="3F9562B0" w14:textId="60F7D5B9" w:rsidR="00393D00" w:rsidRDefault="00393D00" w:rsidP="00393D00">
            <w:pPr>
              <w:rPr>
                <w:rFonts w:ascii="Arial" w:hAnsi="Arial" w:cs="Arial"/>
                <w:sz w:val="22"/>
                <w:szCs w:val="22"/>
              </w:rPr>
            </w:pPr>
          </w:p>
          <w:p w14:paraId="1ECF1312" w14:textId="091B4C7E" w:rsidR="00393D00" w:rsidRDefault="00393D00" w:rsidP="00393D00">
            <w:pPr>
              <w:rPr>
                <w:rFonts w:ascii="Arial" w:hAnsi="Arial" w:cs="Arial"/>
                <w:sz w:val="22"/>
                <w:szCs w:val="22"/>
              </w:rPr>
            </w:pPr>
          </w:p>
          <w:p w14:paraId="77524507" w14:textId="2A2F13C8" w:rsidR="00393D00" w:rsidRDefault="00393D00" w:rsidP="00393D00">
            <w:pPr>
              <w:rPr>
                <w:rFonts w:ascii="Arial" w:hAnsi="Arial" w:cs="Arial"/>
                <w:sz w:val="22"/>
                <w:szCs w:val="22"/>
              </w:rPr>
            </w:pPr>
          </w:p>
          <w:p w14:paraId="6B16AB68" w14:textId="5FBAA71F" w:rsidR="00393D00" w:rsidRDefault="00393D00" w:rsidP="00393D00">
            <w:pPr>
              <w:rPr>
                <w:rFonts w:ascii="Arial" w:hAnsi="Arial" w:cs="Arial"/>
                <w:sz w:val="22"/>
                <w:szCs w:val="22"/>
              </w:rPr>
            </w:pPr>
          </w:p>
          <w:p w14:paraId="16AA314C" w14:textId="1A31ECB4" w:rsidR="00393D00" w:rsidRDefault="00393D00" w:rsidP="00393D00">
            <w:pPr>
              <w:rPr>
                <w:rFonts w:ascii="Arial" w:hAnsi="Arial" w:cs="Arial"/>
                <w:sz w:val="22"/>
                <w:szCs w:val="22"/>
              </w:rPr>
            </w:pPr>
          </w:p>
          <w:p w14:paraId="085282CC" w14:textId="60707192" w:rsidR="00393D00" w:rsidRDefault="00393D00" w:rsidP="00393D00">
            <w:pPr>
              <w:rPr>
                <w:rFonts w:ascii="Arial" w:hAnsi="Arial" w:cs="Arial"/>
                <w:sz w:val="22"/>
                <w:szCs w:val="22"/>
              </w:rPr>
            </w:pPr>
          </w:p>
          <w:p w14:paraId="54C1E759" w14:textId="2DD51E18" w:rsidR="00393D00" w:rsidRDefault="00393D00" w:rsidP="00393D00">
            <w:pPr>
              <w:rPr>
                <w:rFonts w:ascii="Arial" w:hAnsi="Arial" w:cs="Arial"/>
                <w:sz w:val="22"/>
                <w:szCs w:val="22"/>
              </w:rPr>
            </w:pPr>
          </w:p>
          <w:p w14:paraId="63F0539C" w14:textId="15C48029" w:rsidR="00393D00" w:rsidRDefault="00393D00" w:rsidP="00393D00">
            <w:pPr>
              <w:rPr>
                <w:rFonts w:ascii="Arial" w:hAnsi="Arial" w:cs="Arial"/>
                <w:sz w:val="22"/>
                <w:szCs w:val="22"/>
              </w:rPr>
            </w:pPr>
          </w:p>
          <w:p w14:paraId="2E755B5E" w14:textId="673F0102" w:rsidR="00393D00" w:rsidRDefault="00393D00" w:rsidP="00393D00">
            <w:pPr>
              <w:rPr>
                <w:rFonts w:ascii="Arial" w:hAnsi="Arial" w:cs="Arial"/>
                <w:sz w:val="22"/>
                <w:szCs w:val="22"/>
              </w:rPr>
            </w:pPr>
          </w:p>
          <w:p w14:paraId="77169E16" w14:textId="39BBB591" w:rsidR="00393D00" w:rsidRDefault="00393D00" w:rsidP="00393D00">
            <w:pPr>
              <w:rPr>
                <w:rFonts w:ascii="Arial" w:hAnsi="Arial" w:cs="Arial"/>
                <w:sz w:val="22"/>
                <w:szCs w:val="22"/>
              </w:rPr>
            </w:pPr>
          </w:p>
          <w:p w14:paraId="5424648F" w14:textId="315B67E1" w:rsidR="00393D00" w:rsidRPr="003A1997" w:rsidRDefault="003A1997" w:rsidP="003A1997">
            <w:pPr>
              <w:spacing w:after="200" w:line="360" w:lineRule="auto"/>
              <w:rPr>
                <w:rFonts w:ascii="Arial" w:hAnsi="Arial" w:cs="Arial"/>
                <w:b/>
                <w:sz w:val="28"/>
                <w:szCs w:val="28"/>
              </w:rPr>
            </w:pPr>
            <w:r w:rsidRPr="000D2374">
              <w:rPr>
                <w:rFonts w:ascii="Arial" w:hAnsi="Arial" w:cs="Arial"/>
                <w:b/>
                <w:sz w:val="28"/>
                <w:szCs w:val="28"/>
              </w:rPr>
              <w:t>12.</w:t>
            </w:r>
            <w:r>
              <w:rPr>
                <w:rFonts w:ascii="Arial" w:hAnsi="Arial" w:cs="Arial"/>
                <w:b/>
                <w:sz w:val="28"/>
                <w:szCs w:val="28"/>
              </w:rPr>
              <w:t>5</w:t>
            </w:r>
            <w:r w:rsidRPr="000D2374">
              <w:rPr>
                <w:rFonts w:ascii="Arial" w:hAnsi="Arial" w:cs="Arial"/>
                <w:b/>
                <w:sz w:val="28"/>
                <w:szCs w:val="28"/>
              </w:rPr>
              <w:t xml:space="preserve"> </w:t>
            </w:r>
            <w:r>
              <w:rPr>
                <w:rFonts w:ascii="Arial" w:hAnsi="Arial" w:cs="Arial"/>
                <w:b/>
                <w:sz w:val="28"/>
                <w:szCs w:val="28"/>
              </w:rPr>
              <w:t>Ethics Forms for Neath Port Talbot Panthers Mixed Ability Rugby Team- Interview with Callum Jones (Assistant Head Coach)</w:t>
            </w:r>
          </w:p>
          <w:p w14:paraId="178F7D0F" w14:textId="422B9C2D" w:rsidR="00393D00" w:rsidRPr="00393D00" w:rsidRDefault="003A1997" w:rsidP="00393D00">
            <w:pPr>
              <w:rPr>
                <w:rFonts w:ascii="Arial" w:hAnsi="Arial" w:cs="Arial"/>
                <w:sz w:val="22"/>
                <w:szCs w:val="22"/>
              </w:rPr>
            </w:pPr>
            <w:r>
              <w:rPr>
                <w:noProof/>
              </w:rPr>
              <w:drawing>
                <wp:anchor distT="0" distB="0" distL="114300" distR="114300" simplePos="0" relativeHeight="251687424" behindDoc="1" locked="0" layoutInCell="1" allowOverlap="1" wp14:anchorId="77185017" wp14:editId="4EB83C91">
                  <wp:simplePos x="0" y="0"/>
                  <wp:positionH relativeFrom="column">
                    <wp:posOffset>4445</wp:posOffset>
                  </wp:positionH>
                  <wp:positionV relativeFrom="paragraph">
                    <wp:posOffset>83185</wp:posOffset>
                  </wp:positionV>
                  <wp:extent cx="5327015" cy="7086600"/>
                  <wp:effectExtent l="0" t="0" r="6985" b="0"/>
                  <wp:wrapTight wrapText="bothSides">
                    <wp:wrapPolygon edited="0">
                      <wp:start x="0" y="0"/>
                      <wp:lineTo x="0" y="21542"/>
                      <wp:lineTo x="21551" y="21542"/>
                      <wp:lineTo x="21551" y="0"/>
                      <wp:lineTo x="0" y="0"/>
                    </wp:wrapPolygon>
                  </wp:wrapTight>
                  <wp:docPr id="266" name="Picture 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5">
                            <a:extLst>
                              <a:ext uri="{28A0092B-C50C-407E-A947-70E740481C1C}">
                                <a14:useLocalDpi xmlns:a14="http://schemas.microsoft.com/office/drawing/2010/main" val="0"/>
                              </a:ext>
                            </a:extLst>
                          </a:blip>
                          <a:srcRect l="35896" t="15961" r="36185" b="15468"/>
                          <a:stretch/>
                        </pic:blipFill>
                        <pic:spPr bwMode="auto">
                          <a:xfrm>
                            <a:off x="0" y="0"/>
                            <a:ext cx="5327015" cy="70866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DCF12FA" w14:textId="1C155C92" w:rsidR="00393D00" w:rsidRPr="00393D00" w:rsidRDefault="00393D00" w:rsidP="00393D00">
            <w:pPr>
              <w:rPr>
                <w:rFonts w:ascii="Arial" w:hAnsi="Arial" w:cs="Arial"/>
                <w:sz w:val="22"/>
                <w:szCs w:val="22"/>
              </w:rPr>
            </w:pPr>
          </w:p>
          <w:p w14:paraId="6DCFAD2A" w14:textId="1E133E45" w:rsidR="00393D00" w:rsidRDefault="00393D00" w:rsidP="00393D00">
            <w:pPr>
              <w:rPr>
                <w:rFonts w:ascii="Arial" w:hAnsi="Arial" w:cs="Arial"/>
                <w:sz w:val="22"/>
                <w:szCs w:val="22"/>
              </w:rPr>
            </w:pPr>
          </w:p>
          <w:p w14:paraId="6348A153" w14:textId="7461D932" w:rsidR="003A1997" w:rsidRDefault="003A1997" w:rsidP="00393D00">
            <w:pPr>
              <w:rPr>
                <w:rFonts w:ascii="Arial" w:hAnsi="Arial" w:cs="Arial"/>
                <w:sz w:val="22"/>
                <w:szCs w:val="22"/>
              </w:rPr>
            </w:pPr>
          </w:p>
          <w:p w14:paraId="68D65084" w14:textId="00DBD3D0" w:rsidR="003A1997" w:rsidRDefault="003A1997" w:rsidP="00393D00">
            <w:pPr>
              <w:rPr>
                <w:rFonts w:ascii="Arial" w:hAnsi="Arial" w:cs="Arial"/>
                <w:sz w:val="22"/>
                <w:szCs w:val="22"/>
              </w:rPr>
            </w:pPr>
          </w:p>
          <w:p w14:paraId="0C598FB5" w14:textId="62EACE9F" w:rsidR="003A1997" w:rsidRDefault="003A1997" w:rsidP="00393D00">
            <w:pPr>
              <w:rPr>
                <w:rFonts w:ascii="Arial" w:hAnsi="Arial" w:cs="Arial"/>
                <w:sz w:val="22"/>
                <w:szCs w:val="22"/>
              </w:rPr>
            </w:pPr>
          </w:p>
          <w:p w14:paraId="6505941F" w14:textId="22105011" w:rsidR="003A1997" w:rsidRDefault="003A1997" w:rsidP="00393D00">
            <w:pPr>
              <w:rPr>
                <w:rFonts w:ascii="Arial" w:hAnsi="Arial" w:cs="Arial"/>
                <w:sz w:val="22"/>
                <w:szCs w:val="22"/>
              </w:rPr>
            </w:pPr>
          </w:p>
          <w:p w14:paraId="66DC57BE" w14:textId="2E1EFD60" w:rsidR="003A1997" w:rsidRDefault="003A1997" w:rsidP="00393D00">
            <w:pPr>
              <w:rPr>
                <w:rFonts w:ascii="Arial" w:hAnsi="Arial" w:cs="Arial"/>
                <w:sz w:val="22"/>
                <w:szCs w:val="22"/>
              </w:rPr>
            </w:pPr>
          </w:p>
          <w:p w14:paraId="75EB0E2F" w14:textId="558C17C2" w:rsidR="003A1997" w:rsidRDefault="003A1997" w:rsidP="00393D00">
            <w:pPr>
              <w:rPr>
                <w:rFonts w:ascii="Arial" w:hAnsi="Arial" w:cs="Arial"/>
                <w:sz w:val="22"/>
                <w:szCs w:val="22"/>
              </w:rPr>
            </w:pPr>
          </w:p>
          <w:p w14:paraId="7A7862E3" w14:textId="77769081" w:rsidR="003A1997" w:rsidRDefault="003A1997" w:rsidP="00393D00">
            <w:pPr>
              <w:rPr>
                <w:rFonts w:ascii="Arial" w:hAnsi="Arial" w:cs="Arial"/>
                <w:sz w:val="22"/>
                <w:szCs w:val="22"/>
              </w:rPr>
            </w:pPr>
          </w:p>
          <w:p w14:paraId="1A929063" w14:textId="03B9F29F" w:rsidR="003A1997" w:rsidRDefault="003A1997" w:rsidP="00393D00">
            <w:pPr>
              <w:rPr>
                <w:rFonts w:ascii="Arial" w:hAnsi="Arial" w:cs="Arial"/>
                <w:sz w:val="22"/>
                <w:szCs w:val="22"/>
              </w:rPr>
            </w:pPr>
          </w:p>
          <w:p w14:paraId="0F9D6A46" w14:textId="2502AEDC" w:rsidR="003A1997" w:rsidRDefault="003A1997" w:rsidP="00393D00">
            <w:pPr>
              <w:rPr>
                <w:rFonts w:ascii="Arial" w:hAnsi="Arial" w:cs="Arial"/>
                <w:sz w:val="22"/>
                <w:szCs w:val="22"/>
              </w:rPr>
            </w:pPr>
          </w:p>
          <w:p w14:paraId="72FB06EF" w14:textId="2345F6F0" w:rsidR="003A1997" w:rsidRDefault="003A1997" w:rsidP="00393D00">
            <w:pPr>
              <w:rPr>
                <w:rFonts w:ascii="Arial" w:hAnsi="Arial" w:cs="Arial"/>
                <w:sz w:val="22"/>
                <w:szCs w:val="22"/>
              </w:rPr>
            </w:pPr>
          </w:p>
          <w:p w14:paraId="4E1F0F42" w14:textId="1899280D" w:rsidR="003A1997" w:rsidRDefault="003A1997" w:rsidP="00393D00">
            <w:pPr>
              <w:rPr>
                <w:rFonts w:ascii="Arial" w:hAnsi="Arial" w:cs="Arial"/>
                <w:sz w:val="22"/>
                <w:szCs w:val="22"/>
              </w:rPr>
            </w:pPr>
          </w:p>
          <w:p w14:paraId="46A242BB" w14:textId="59E6C8C3" w:rsidR="003A1997" w:rsidRDefault="003A1997" w:rsidP="00393D00">
            <w:pPr>
              <w:rPr>
                <w:rFonts w:ascii="Arial" w:hAnsi="Arial" w:cs="Arial"/>
                <w:sz w:val="22"/>
                <w:szCs w:val="22"/>
              </w:rPr>
            </w:pPr>
          </w:p>
          <w:p w14:paraId="05B0CFF6" w14:textId="6B26D227" w:rsidR="003A1997" w:rsidRDefault="003A1997" w:rsidP="00393D00">
            <w:pPr>
              <w:rPr>
                <w:rFonts w:ascii="Arial" w:hAnsi="Arial" w:cs="Arial"/>
                <w:sz w:val="22"/>
                <w:szCs w:val="22"/>
              </w:rPr>
            </w:pPr>
          </w:p>
          <w:p w14:paraId="4B590E70" w14:textId="328BCAA9" w:rsidR="003A1997" w:rsidRDefault="003A1997" w:rsidP="00393D00">
            <w:pPr>
              <w:rPr>
                <w:rFonts w:ascii="Arial" w:hAnsi="Arial" w:cs="Arial"/>
                <w:sz w:val="22"/>
                <w:szCs w:val="22"/>
              </w:rPr>
            </w:pPr>
          </w:p>
          <w:p w14:paraId="37EA856B" w14:textId="3B0D3369" w:rsidR="003A1997" w:rsidRDefault="003A1997" w:rsidP="00393D00">
            <w:pPr>
              <w:rPr>
                <w:rFonts w:ascii="Arial" w:hAnsi="Arial" w:cs="Arial"/>
                <w:sz w:val="22"/>
                <w:szCs w:val="22"/>
              </w:rPr>
            </w:pPr>
          </w:p>
          <w:p w14:paraId="047A1F4F" w14:textId="5C0FDD35" w:rsidR="003A1997" w:rsidRDefault="003A1997" w:rsidP="00393D00">
            <w:pPr>
              <w:rPr>
                <w:rFonts w:ascii="Arial" w:hAnsi="Arial" w:cs="Arial"/>
                <w:sz w:val="22"/>
                <w:szCs w:val="22"/>
              </w:rPr>
            </w:pPr>
          </w:p>
          <w:p w14:paraId="67A62D57" w14:textId="6D2662CE" w:rsidR="003A1997" w:rsidRDefault="003A1997" w:rsidP="00393D00">
            <w:pPr>
              <w:rPr>
                <w:rFonts w:ascii="Arial" w:hAnsi="Arial" w:cs="Arial"/>
                <w:sz w:val="22"/>
                <w:szCs w:val="22"/>
              </w:rPr>
            </w:pPr>
          </w:p>
          <w:p w14:paraId="74A970DE" w14:textId="235BF48E" w:rsidR="003A1997" w:rsidRDefault="003A1997" w:rsidP="00393D00">
            <w:pPr>
              <w:rPr>
                <w:rFonts w:ascii="Arial" w:hAnsi="Arial" w:cs="Arial"/>
                <w:sz w:val="22"/>
                <w:szCs w:val="22"/>
              </w:rPr>
            </w:pPr>
          </w:p>
          <w:p w14:paraId="19C1A176" w14:textId="345BF659" w:rsidR="003A1997" w:rsidRDefault="003A1997" w:rsidP="00393D00">
            <w:pPr>
              <w:rPr>
                <w:rFonts w:ascii="Arial" w:hAnsi="Arial" w:cs="Arial"/>
                <w:sz w:val="22"/>
                <w:szCs w:val="22"/>
              </w:rPr>
            </w:pPr>
          </w:p>
          <w:p w14:paraId="47067CF0" w14:textId="5EF3DD66" w:rsidR="003A1997" w:rsidRDefault="003A1997" w:rsidP="00393D00">
            <w:pPr>
              <w:rPr>
                <w:rFonts w:ascii="Arial" w:hAnsi="Arial" w:cs="Arial"/>
                <w:sz w:val="22"/>
                <w:szCs w:val="22"/>
              </w:rPr>
            </w:pPr>
          </w:p>
          <w:p w14:paraId="4C818691" w14:textId="201453D3" w:rsidR="003A1997" w:rsidRDefault="003A1997" w:rsidP="00393D00">
            <w:pPr>
              <w:rPr>
                <w:rFonts w:ascii="Arial" w:hAnsi="Arial" w:cs="Arial"/>
                <w:sz w:val="22"/>
                <w:szCs w:val="22"/>
              </w:rPr>
            </w:pPr>
          </w:p>
          <w:p w14:paraId="46E095C0" w14:textId="30DDC742" w:rsidR="003A1997" w:rsidRDefault="003A1997" w:rsidP="00393D00">
            <w:pPr>
              <w:rPr>
                <w:rFonts w:ascii="Arial" w:hAnsi="Arial" w:cs="Arial"/>
                <w:sz w:val="22"/>
                <w:szCs w:val="22"/>
              </w:rPr>
            </w:pPr>
          </w:p>
          <w:p w14:paraId="47320704" w14:textId="65440EB3" w:rsidR="003A1997" w:rsidRDefault="003A1997" w:rsidP="00393D00">
            <w:pPr>
              <w:rPr>
                <w:rFonts w:ascii="Arial" w:hAnsi="Arial" w:cs="Arial"/>
                <w:sz w:val="22"/>
                <w:szCs w:val="22"/>
              </w:rPr>
            </w:pPr>
          </w:p>
          <w:p w14:paraId="7EF4D898" w14:textId="12262AD2" w:rsidR="003A1997" w:rsidRDefault="003A1997" w:rsidP="00393D00">
            <w:pPr>
              <w:rPr>
                <w:rFonts w:ascii="Arial" w:hAnsi="Arial" w:cs="Arial"/>
                <w:sz w:val="22"/>
                <w:szCs w:val="22"/>
              </w:rPr>
            </w:pPr>
          </w:p>
          <w:p w14:paraId="5D456778" w14:textId="4A9F54BD" w:rsidR="003A1997" w:rsidRDefault="003A1997" w:rsidP="00393D00">
            <w:pPr>
              <w:rPr>
                <w:rFonts w:ascii="Arial" w:hAnsi="Arial" w:cs="Arial"/>
                <w:sz w:val="22"/>
                <w:szCs w:val="22"/>
              </w:rPr>
            </w:pPr>
          </w:p>
          <w:p w14:paraId="5D82B0F3" w14:textId="79CB2F65" w:rsidR="003A1997" w:rsidRDefault="003A1997" w:rsidP="00393D00">
            <w:pPr>
              <w:rPr>
                <w:rFonts w:ascii="Arial" w:hAnsi="Arial" w:cs="Arial"/>
                <w:sz w:val="22"/>
                <w:szCs w:val="22"/>
              </w:rPr>
            </w:pPr>
          </w:p>
          <w:p w14:paraId="02E61CB9" w14:textId="50E88F64" w:rsidR="003A1997" w:rsidRDefault="003A1997" w:rsidP="00393D00">
            <w:pPr>
              <w:rPr>
                <w:rFonts w:ascii="Arial" w:hAnsi="Arial" w:cs="Arial"/>
                <w:sz w:val="22"/>
                <w:szCs w:val="22"/>
              </w:rPr>
            </w:pPr>
          </w:p>
          <w:p w14:paraId="04D1D34A" w14:textId="00A36DD7" w:rsidR="003A1997" w:rsidRDefault="003A1997" w:rsidP="00393D00">
            <w:pPr>
              <w:rPr>
                <w:rFonts w:ascii="Arial" w:hAnsi="Arial" w:cs="Arial"/>
                <w:sz w:val="22"/>
                <w:szCs w:val="22"/>
              </w:rPr>
            </w:pPr>
          </w:p>
          <w:p w14:paraId="18B98E2D" w14:textId="21900940" w:rsidR="003A1997" w:rsidRDefault="003A1997" w:rsidP="00393D00">
            <w:pPr>
              <w:rPr>
                <w:rFonts w:ascii="Arial" w:hAnsi="Arial" w:cs="Arial"/>
                <w:sz w:val="22"/>
                <w:szCs w:val="22"/>
              </w:rPr>
            </w:pPr>
          </w:p>
          <w:p w14:paraId="2DBFA45F" w14:textId="2C11909D" w:rsidR="003A1997" w:rsidRDefault="003A1997" w:rsidP="00393D00">
            <w:pPr>
              <w:rPr>
                <w:rFonts w:ascii="Arial" w:hAnsi="Arial" w:cs="Arial"/>
                <w:sz w:val="22"/>
                <w:szCs w:val="22"/>
              </w:rPr>
            </w:pPr>
          </w:p>
          <w:p w14:paraId="38E5ACCB" w14:textId="5E22AA18" w:rsidR="003A1997" w:rsidRDefault="003A1997" w:rsidP="00393D00">
            <w:pPr>
              <w:rPr>
                <w:rFonts w:ascii="Arial" w:hAnsi="Arial" w:cs="Arial"/>
                <w:sz w:val="22"/>
                <w:szCs w:val="22"/>
              </w:rPr>
            </w:pPr>
          </w:p>
          <w:p w14:paraId="72E441AB" w14:textId="39B82CFD" w:rsidR="003A1997" w:rsidRDefault="003A1997" w:rsidP="00393D00">
            <w:pPr>
              <w:rPr>
                <w:rFonts w:ascii="Arial" w:hAnsi="Arial" w:cs="Arial"/>
                <w:sz w:val="22"/>
                <w:szCs w:val="22"/>
              </w:rPr>
            </w:pPr>
          </w:p>
          <w:p w14:paraId="69A2C717" w14:textId="24BCADC0" w:rsidR="003A1997" w:rsidRDefault="003A1997" w:rsidP="00393D00">
            <w:pPr>
              <w:rPr>
                <w:rFonts w:ascii="Arial" w:hAnsi="Arial" w:cs="Arial"/>
                <w:sz w:val="22"/>
                <w:szCs w:val="22"/>
              </w:rPr>
            </w:pPr>
          </w:p>
          <w:p w14:paraId="756263E8" w14:textId="5A9FAE38" w:rsidR="003A1997" w:rsidRDefault="003A1997" w:rsidP="00393D00">
            <w:pPr>
              <w:rPr>
                <w:rFonts w:ascii="Arial" w:hAnsi="Arial" w:cs="Arial"/>
                <w:sz w:val="22"/>
                <w:szCs w:val="22"/>
              </w:rPr>
            </w:pPr>
          </w:p>
          <w:p w14:paraId="3AEB8CC3" w14:textId="7983D653" w:rsidR="003A1997" w:rsidRDefault="003A1997" w:rsidP="00393D00">
            <w:pPr>
              <w:rPr>
                <w:rFonts w:ascii="Arial" w:hAnsi="Arial" w:cs="Arial"/>
                <w:sz w:val="22"/>
                <w:szCs w:val="22"/>
              </w:rPr>
            </w:pPr>
          </w:p>
          <w:p w14:paraId="51C224EA" w14:textId="200EFB1A" w:rsidR="003A1997" w:rsidRDefault="003A1997" w:rsidP="00393D00">
            <w:pPr>
              <w:rPr>
                <w:rFonts w:ascii="Arial" w:hAnsi="Arial" w:cs="Arial"/>
                <w:sz w:val="22"/>
                <w:szCs w:val="22"/>
              </w:rPr>
            </w:pPr>
          </w:p>
          <w:p w14:paraId="79C3E2F8" w14:textId="6AE72BB8" w:rsidR="003A1997" w:rsidRDefault="003A1997" w:rsidP="00393D00">
            <w:pPr>
              <w:rPr>
                <w:rFonts w:ascii="Arial" w:hAnsi="Arial" w:cs="Arial"/>
                <w:sz w:val="22"/>
                <w:szCs w:val="22"/>
              </w:rPr>
            </w:pPr>
          </w:p>
          <w:p w14:paraId="418513C6" w14:textId="29547C5B" w:rsidR="003A1997" w:rsidRDefault="003A1997" w:rsidP="00393D00">
            <w:pPr>
              <w:rPr>
                <w:rFonts w:ascii="Arial" w:hAnsi="Arial" w:cs="Arial"/>
                <w:sz w:val="22"/>
                <w:szCs w:val="22"/>
              </w:rPr>
            </w:pPr>
          </w:p>
          <w:p w14:paraId="29337857" w14:textId="369C6DCF" w:rsidR="003A1997" w:rsidRDefault="003A1997" w:rsidP="00393D00">
            <w:pPr>
              <w:rPr>
                <w:rFonts w:ascii="Arial" w:hAnsi="Arial" w:cs="Arial"/>
                <w:sz w:val="22"/>
                <w:szCs w:val="22"/>
              </w:rPr>
            </w:pPr>
          </w:p>
          <w:p w14:paraId="2A2D6DA0" w14:textId="2BD35B48" w:rsidR="003A1997" w:rsidRDefault="003A1997" w:rsidP="00393D00">
            <w:pPr>
              <w:rPr>
                <w:rFonts w:ascii="Arial" w:hAnsi="Arial" w:cs="Arial"/>
                <w:sz w:val="22"/>
                <w:szCs w:val="22"/>
              </w:rPr>
            </w:pPr>
          </w:p>
          <w:p w14:paraId="6661AFEC" w14:textId="4CA6D79C" w:rsidR="003A1997" w:rsidRDefault="003A1997" w:rsidP="00393D00">
            <w:pPr>
              <w:rPr>
                <w:rFonts w:ascii="Arial" w:hAnsi="Arial" w:cs="Arial"/>
                <w:sz w:val="22"/>
                <w:szCs w:val="22"/>
              </w:rPr>
            </w:pPr>
          </w:p>
          <w:p w14:paraId="37AA6493" w14:textId="1EE11A45" w:rsidR="003A1997" w:rsidRDefault="003A1997" w:rsidP="00393D00">
            <w:pPr>
              <w:rPr>
                <w:rFonts w:ascii="Arial" w:hAnsi="Arial" w:cs="Arial"/>
                <w:sz w:val="22"/>
                <w:szCs w:val="22"/>
              </w:rPr>
            </w:pPr>
          </w:p>
          <w:p w14:paraId="3CB98BC1" w14:textId="353337EA" w:rsidR="003A1997" w:rsidRDefault="003A1997" w:rsidP="00393D00">
            <w:pPr>
              <w:rPr>
                <w:rFonts w:ascii="Arial" w:hAnsi="Arial" w:cs="Arial"/>
                <w:sz w:val="22"/>
                <w:szCs w:val="22"/>
              </w:rPr>
            </w:pPr>
          </w:p>
          <w:p w14:paraId="08F4ECD2" w14:textId="372DDB7A" w:rsidR="003A1997" w:rsidRDefault="003A1997" w:rsidP="00393D00">
            <w:pPr>
              <w:rPr>
                <w:rFonts w:ascii="Arial" w:hAnsi="Arial" w:cs="Arial"/>
                <w:sz w:val="22"/>
                <w:szCs w:val="22"/>
              </w:rPr>
            </w:pPr>
          </w:p>
          <w:p w14:paraId="7549B115" w14:textId="271B63B3" w:rsidR="003A1997" w:rsidRDefault="003A1997" w:rsidP="00393D00">
            <w:pPr>
              <w:rPr>
                <w:rFonts w:ascii="Arial" w:hAnsi="Arial" w:cs="Arial"/>
                <w:sz w:val="22"/>
                <w:szCs w:val="22"/>
              </w:rPr>
            </w:pPr>
          </w:p>
          <w:p w14:paraId="60CC813F" w14:textId="77777777" w:rsidR="003A1997" w:rsidRPr="00393D00" w:rsidRDefault="003A1997" w:rsidP="00393D00">
            <w:pPr>
              <w:rPr>
                <w:rFonts w:ascii="Arial" w:hAnsi="Arial" w:cs="Arial"/>
                <w:sz w:val="22"/>
                <w:szCs w:val="22"/>
              </w:rPr>
            </w:pPr>
          </w:p>
          <w:p w14:paraId="675ECA69" w14:textId="7A8D0289" w:rsidR="00393D00" w:rsidRPr="00393D00" w:rsidRDefault="007062D0" w:rsidP="00393D00">
            <w:pPr>
              <w:rPr>
                <w:rFonts w:ascii="Arial" w:hAnsi="Arial" w:cs="Arial"/>
                <w:sz w:val="22"/>
                <w:szCs w:val="22"/>
              </w:rPr>
            </w:pPr>
            <w:r>
              <w:rPr>
                <w:noProof/>
              </w:rPr>
              <w:lastRenderedPageBreak/>
              <w:drawing>
                <wp:anchor distT="0" distB="0" distL="114300" distR="114300" simplePos="0" relativeHeight="251688448" behindDoc="1" locked="0" layoutInCell="1" allowOverlap="1" wp14:anchorId="78A5062C" wp14:editId="7DFFBAA4">
                  <wp:simplePos x="0" y="0"/>
                  <wp:positionH relativeFrom="column">
                    <wp:posOffset>233680</wp:posOffset>
                  </wp:positionH>
                  <wp:positionV relativeFrom="paragraph">
                    <wp:posOffset>300990</wp:posOffset>
                  </wp:positionV>
                  <wp:extent cx="5429250" cy="7363460"/>
                  <wp:effectExtent l="0" t="0" r="0" b="8890"/>
                  <wp:wrapTight wrapText="bothSides">
                    <wp:wrapPolygon edited="0">
                      <wp:start x="0" y="0"/>
                      <wp:lineTo x="0" y="21570"/>
                      <wp:lineTo x="21524" y="21570"/>
                      <wp:lineTo x="21524" y="0"/>
                      <wp:lineTo x="0" y="0"/>
                    </wp:wrapPolygon>
                  </wp:wrapTight>
                  <wp:docPr id="267" name="Picture 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6">
                            <a:extLst>
                              <a:ext uri="{28A0092B-C50C-407E-A947-70E740481C1C}">
                                <a14:useLocalDpi xmlns:a14="http://schemas.microsoft.com/office/drawing/2010/main" val="0"/>
                              </a:ext>
                            </a:extLst>
                          </a:blip>
                          <a:srcRect l="35232" t="14187" r="35852" b="16059"/>
                          <a:stretch/>
                        </pic:blipFill>
                        <pic:spPr bwMode="auto">
                          <a:xfrm>
                            <a:off x="0" y="0"/>
                            <a:ext cx="5429250" cy="736346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22F3773" w14:textId="77777777" w:rsidR="00393D00" w:rsidRPr="00393D00" w:rsidRDefault="00393D00" w:rsidP="00393D00">
            <w:pPr>
              <w:rPr>
                <w:rFonts w:ascii="Arial" w:hAnsi="Arial" w:cs="Arial"/>
                <w:sz w:val="22"/>
                <w:szCs w:val="22"/>
              </w:rPr>
            </w:pPr>
          </w:p>
          <w:p w14:paraId="11237C8A" w14:textId="607B7B64" w:rsidR="00393D00" w:rsidRPr="00393D00" w:rsidRDefault="00393D00" w:rsidP="00393D00">
            <w:pPr>
              <w:rPr>
                <w:rFonts w:ascii="Arial" w:hAnsi="Arial" w:cs="Arial"/>
                <w:sz w:val="22"/>
                <w:szCs w:val="22"/>
              </w:rPr>
            </w:pPr>
          </w:p>
          <w:p w14:paraId="17FE553B" w14:textId="2BBF5804" w:rsidR="00393D00" w:rsidRPr="00393D00" w:rsidRDefault="00393D00" w:rsidP="00393D00">
            <w:pPr>
              <w:rPr>
                <w:rFonts w:ascii="Arial" w:hAnsi="Arial" w:cs="Arial"/>
                <w:sz w:val="22"/>
                <w:szCs w:val="22"/>
              </w:rPr>
            </w:pPr>
          </w:p>
          <w:p w14:paraId="2E7FD252" w14:textId="77777777" w:rsidR="00393D00" w:rsidRPr="00393D00" w:rsidRDefault="00393D00" w:rsidP="00393D00">
            <w:pPr>
              <w:rPr>
                <w:rFonts w:ascii="Arial" w:hAnsi="Arial" w:cs="Arial"/>
                <w:sz w:val="22"/>
                <w:szCs w:val="22"/>
              </w:rPr>
            </w:pPr>
          </w:p>
          <w:p w14:paraId="3C7FAF6E" w14:textId="77777777" w:rsidR="00393D00" w:rsidRPr="00393D00" w:rsidRDefault="00393D00" w:rsidP="00393D00">
            <w:pPr>
              <w:rPr>
                <w:rFonts w:ascii="Arial" w:hAnsi="Arial" w:cs="Arial"/>
                <w:sz w:val="22"/>
                <w:szCs w:val="22"/>
              </w:rPr>
            </w:pPr>
          </w:p>
          <w:p w14:paraId="2238B0ED" w14:textId="77777777" w:rsidR="00393D00" w:rsidRPr="00393D00" w:rsidRDefault="00393D00" w:rsidP="00393D00">
            <w:pPr>
              <w:rPr>
                <w:rFonts w:ascii="Arial" w:hAnsi="Arial" w:cs="Arial"/>
                <w:sz w:val="22"/>
                <w:szCs w:val="22"/>
              </w:rPr>
            </w:pPr>
          </w:p>
          <w:p w14:paraId="2F735F59" w14:textId="77777777" w:rsidR="00393D00" w:rsidRPr="00393D00" w:rsidRDefault="00393D00" w:rsidP="00393D00">
            <w:pPr>
              <w:rPr>
                <w:rFonts w:ascii="Arial" w:hAnsi="Arial" w:cs="Arial"/>
                <w:sz w:val="22"/>
                <w:szCs w:val="22"/>
              </w:rPr>
            </w:pPr>
          </w:p>
          <w:p w14:paraId="237892CD" w14:textId="77777777" w:rsidR="00393D00" w:rsidRPr="00393D00" w:rsidRDefault="00393D00" w:rsidP="00393D00">
            <w:pPr>
              <w:rPr>
                <w:rFonts w:ascii="Arial" w:hAnsi="Arial" w:cs="Arial"/>
                <w:sz w:val="22"/>
                <w:szCs w:val="22"/>
              </w:rPr>
            </w:pPr>
          </w:p>
          <w:p w14:paraId="395325AC" w14:textId="77777777" w:rsidR="00393D00" w:rsidRPr="00393D00" w:rsidRDefault="00393D00" w:rsidP="00393D00">
            <w:pPr>
              <w:rPr>
                <w:rFonts w:ascii="Arial" w:hAnsi="Arial" w:cs="Arial"/>
                <w:sz w:val="22"/>
                <w:szCs w:val="22"/>
              </w:rPr>
            </w:pPr>
          </w:p>
          <w:p w14:paraId="317AC5D8" w14:textId="45705953" w:rsidR="00393D00" w:rsidRPr="00393D00" w:rsidRDefault="007062D0" w:rsidP="00393D00">
            <w:pPr>
              <w:rPr>
                <w:rFonts w:ascii="Arial" w:hAnsi="Arial" w:cs="Arial"/>
                <w:sz w:val="22"/>
                <w:szCs w:val="22"/>
              </w:rPr>
            </w:pPr>
            <w:r>
              <w:rPr>
                <w:noProof/>
              </w:rPr>
              <w:drawing>
                <wp:anchor distT="0" distB="0" distL="114300" distR="114300" simplePos="0" relativeHeight="251689472" behindDoc="1" locked="0" layoutInCell="1" allowOverlap="1" wp14:anchorId="5D1D15F0" wp14:editId="45477E78">
                  <wp:simplePos x="0" y="0"/>
                  <wp:positionH relativeFrom="column">
                    <wp:posOffset>80645</wp:posOffset>
                  </wp:positionH>
                  <wp:positionV relativeFrom="paragraph">
                    <wp:posOffset>151130</wp:posOffset>
                  </wp:positionV>
                  <wp:extent cx="5391150" cy="7020560"/>
                  <wp:effectExtent l="0" t="0" r="0" b="8890"/>
                  <wp:wrapTight wrapText="bothSides">
                    <wp:wrapPolygon edited="0">
                      <wp:start x="0" y="0"/>
                      <wp:lineTo x="0" y="21569"/>
                      <wp:lineTo x="21524" y="21569"/>
                      <wp:lineTo x="21524" y="0"/>
                      <wp:lineTo x="0" y="0"/>
                    </wp:wrapPolygon>
                  </wp:wrapTight>
                  <wp:docPr id="268" name="Picture 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7">
                            <a:extLst>
                              <a:ext uri="{28A0092B-C50C-407E-A947-70E740481C1C}">
                                <a14:useLocalDpi xmlns:a14="http://schemas.microsoft.com/office/drawing/2010/main" val="0"/>
                              </a:ext>
                            </a:extLst>
                          </a:blip>
                          <a:srcRect l="35564" t="19509" r="35852" b="14285"/>
                          <a:stretch/>
                        </pic:blipFill>
                        <pic:spPr bwMode="auto">
                          <a:xfrm>
                            <a:off x="0" y="0"/>
                            <a:ext cx="5391150" cy="702056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94CA621" w14:textId="7F4CEEC1" w:rsidR="00393D00" w:rsidRPr="00393D00" w:rsidRDefault="00393D00" w:rsidP="00393D00">
            <w:pPr>
              <w:rPr>
                <w:rFonts w:ascii="Arial" w:hAnsi="Arial" w:cs="Arial"/>
                <w:sz w:val="22"/>
                <w:szCs w:val="22"/>
              </w:rPr>
            </w:pPr>
          </w:p>
          <w:p w14:paraId="72596D7F" w14:textId="77777777" w:rsidR="00393D00" w:rsidRPr="00393D00" w:rsidRDefault="00393D00" w:rsidP="00393D00">
            <w:pPr>
              <w:rPr>
                <w:rFonts w:ascii="Arial" w:hAnsi="Arial" w:cs="Arial"/>
                <w:sz w:val="22"/>
                <w:szCs w:val="22"/>
              </w:rPr>
            </w:pPr>
          </w:p>
          <w:p w14:paraId="54B0F9FA" w14:textId="77777777" w:rsidR="00393D00" w:rsidRPr="00393D00" w:rsidRDefault="00393D00" w:rsidP="00393D00">
            <w:pPr>
              <w:rPr>
                <w:rFonts w:ascii="Arial" w:hAnsi="Arial" w:cs="Arial"/>
                <w:sz w:val="22"/>
                <w:szCs w:val="22"/>
              </w:rPr>
            </w:pPr>
          </w:p>
          <w:p w14:paraId="62AB2F57" w14:textId="77777777" w:rsidR="00393D00" w:rsidRPr="00393D00" w:rsidRDefault="00393D00" w:rsidP="00393D00">
            <w:pPr>
              <w:rPr>
                <w:rFonts w:ascii="Arial" w:hAnsi="Arial" w:cs="Arial"/>
                <w:sz w:val="22"/>
                <w:szCs w:val="22"/>
              </w:rPr>
            </w:pPr>
          </w:p>
          <w:p w14:paraId="38A26A72" w14:textId="77777777" w:rsidR="00393D00" w:rsidRPr="00393D00" w:rsidRDefault="00393D00" w:rsidP="00393D00">
            <w:pPr>
              <w:rPr>
                <w:rFonts w:ascii="Arial" w:hAnsi="Arial" w:cs="Arial"/>
                <w:sz w:val="22"/>
                <w:szCs w:val="22"/>
              </w:rPr>
            </w:pPr>
          </w:p>
          <w:p w14:paraId="5B68A598" w14:textId="49193AF7" w:rsidR="00393D00" w:rsidRDefault="00393D00" w:rsidP="00393D00">
            <w:pPr>
              <w:tabs>
                <w:tab w:val="left" w:pos="7770"/>
              </w:tabs>
              <w:rPr>
                <w:rFonts w:ascii="Arial" w:hAnsi="Arial" w:cs="Arial"/>
                <w:sz w:val="22"/>
                <w:szCs w:val="22"/>
              </w:rPr>
            </w:pPr>
            <w:r>
              <w:rPr>
                <w:rFonts w:ascii="Arial" w:hAnsi="Arial" w:cs="Arial"/>
                <w:sz w:val="22"/>
                <w:szCs w:val="22"/>
              </w:rPr>
              <w:tab/>
            </w:r>
          </w:p>
          <w:p w14:paraId="67F7F82F" w14:textId="2EF916D7" w:rsidR="00393D00" w:rsidRDefault="00393D00" w:rsidP="00393D00">
            <w:pPr>
              <w:tabs>
                <w:tab w:val="left" w:pos="7770"/>
              </w:tabs>
              <w:rPr>
                <w:rFonts w:ascii="Arial" w:hAnsi="Arial" w:cs="Arial"/>
                <w:sz w:val="22"/>
                <w:szCs w:val="22"/>
              </w:rPr>
            </w:pPr>
          </w:p>
          <w:p w14:paraId="24EE01EF" w14:textId="59CD00C5" w:rsidR="00393D00" w:rsidRDefault="00393D00" w:rsidP="00393D00">
            <w:pPr>
              <w:tabs>
                <w:tab w:val="left" w:pos="7770"/>
              </w:tabs>
              <w:rPr>
                <w:rFonts w:ascii="Arial" w:hAnsi="Arial" w:cs="Arial"/>
                <w:sz w:val="22"/>
                <w:szCs w:val="22"/>
              </w:rPr>
            </w:pPr>
          </w:p>
          <w:p w14:paraId="28A36254" w14:textId="1F000569" w:rsidR="00393D00" w:rsidRDefault="00393D00" w:rsidP="00393D00">
            <w:pPr>
              <w:tabs>
                <w:tab w:val="left" w:pos="7770"/>
              </w:tabs>
              <w:rPr>
                <w:rFonts w:ascii="Arial" w:hAnsi="Arial" w:cs="Arial"/>
                <w:sz w:val="22"/>
                <w:szCs w:val="22"/>
              </w:rPr>
            </w:pPr>
          </w:p>
          <w:p w14:paraId="5EDC5F44" w14:textId="473F908A" w:rsidR="00393D00" w:rsidRDefault="00393D00" w:rsidP="00393D00">
            <w:pPr>
              <w:tabs>
                <w:tab w:val="left" w:pos="7770"/>
              </w:tabs>
              <w:rPr>
                <w:rFonts w:ascii="Arial" w:hAnsi="Arial" w:cs="Arial"/>
                <w:sz w:val="22"/>
                <w:szCs w:val="22"/>
              </w:rPr>
            </w:pPr>
          </w:p>
          <w:p w14:paraId="6C98D9FE" w14:textId="3EEFD9A3" w:rsidR="00393D00" w:rsidRDefault="00393D00" w:rsidP="00393D00">
            <w:pPr>
              <w:tabs>
                <w:tab w:val="left" w:pos="7770"/>
              </w:tabs>
              <w:rPr>
                <w:rFonts w:ascii="Arial" w:hAnsi="Arial" w:cs="Arial"/>
                <w:sz w:val="22"/>
                <w:szCs w:val="22"/>
              </w:rPr>
            </w:pPr>
          </w:p>
          <w:p w14:paraId="127D1F81" w14:textId="652E50CF" w:rsidR="00393D00" w:rsidRDefault="00393D00" w:rsidP="00393D00">
            <w:pPr>
              <w:tabs>
                <w:tab w:val="left" w:pos="7770"/>
              </w:tabs>
              <w:rPr>
                <w:rFonts w:ascii="Arial" w:hAnsi="Arial" w:cs="Arial"/>
                <w:sz w:val="22"/>
                <w:szCs w:val="22"/>
              </w:rPr>
            </w:pPr>
          </w:p>
          <w:p w14:paraId="3CDEF0D6" w14:textId="77777777" w:rsidR="00393D00" w:rsidRPr="00393D00" w:rsidRDefault="00393D00" w:rsidP="00393D00">
            <w:pPr>
              <w:tabs>
                <w:tab w:val="left" w:pos="7770"/>
              </w:tabs>
              <w:rPr>
                <w:rFonts w:ascii="Arial" w:hAnsi="Arial" w:cs="Arial"/>
                <w:sz w:val="22"/>
                <w:szCs w:val="22"/>
              </w:rPr>
            </w:pPr>
          </w:p>
          <w:p w14:paraId="6708AB45" w14:textId="77777777" w:rsidR="00393D00" w:rsidRPr="00393D00" w:rsidRDefault="00393D00" w:rsidP="00393D00">
            <w:pPr>
              <w:rPr>
                <w:rFonts w:ascii="Arial" w:hAnsi="Arial" w:cs="Arial"/>
                <w:sz w:val="22"/>
                <w:szCs w:val="22"/>
              </w:rPr>
            </w:pPr>
          </w:p>
          <w:p w14:paraId="462DB8EB" w14:textId="784E4F14" w:rsidR="00393D00" w:rsidRPr="00393D00" w:rsidRDefault="007062D0" w:rsidP="00393D00">
            <w:pPr>
              <w:rPr>
                <w:rFonts w:ascii="Arial" w:hAnsi="Arial" w:cs="Arial"/>
                <w:sz w:val="22"/>
                <w:szCs w:val="22"/>
              </w:rPr>
            </w:pPr>
            <w:r>
              <w:rPr>
                <w:noProof/>
              </w:rPr>
              <w:drawing>
                <wp:anchor distT="0" distB="0" distL="114300" distR="114300" simplePos="0" relativeHeight="251690496" behindDoc="1" locked="0" layoutInCell="1" allowOverlap="1" wp14:anchorId="58AF1B60" wp14:editId="772D91BE">
                  <wp:simplePos x="0" y="0"/>
                  <wp:positionH relativeFrom="column">
                    <wp:posOffset>61595</wp:posOffset>
                  </wp:positionH>
                  <wp:positionV relativeFrom="paragraph">
                    <wp:posOffset>215900</wp:posOffset>
                  </wp:positionV>
                  <wp:extent cx="5657850" cy="7341235"/>
                  <wp:effectExtent l="0" t="0" r="0" b="0"/>
                  <wp:wrapTight wrapText="bothSides">
                    <wp:wrapPolygon edited="0">
                      <wp:start x="0" y="0"/>
                      <wp:lineTo x="0" y="21523"/>
                      <wp:lineTo x="21527" y="21523"/>
                      <wp:lineTo x="21527" y="0"/>
                      <wp:lineTo x="0" y="0"/>
                    </wp:wrapPolygon>
                  </wp:wrapTight>
                  <wp:docPr id="269" name="Picture 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8">
                            <a:extLst>
                              <a:ext uri="{28A0092B-C50C-407E-A947-70E740481C1C}">
                                <a14:useLocalDpi xmlns:a14="http://schemas.microsoft.com/office/drawing/2010/main" val="0"/>
                              </a:ext>
                            </a:extLst>
                          </a:blip>
                          <a:srcRect l="36561" t="18325" r="35519" b="17241"/>
                          <a:stretch/>
                        </pic:blipFill>
                        <pic:spPr bwMode="auto">
                          <a:xfrm>
                            <a:off x="0" y="0"/>
                            <a:ext cx="5657850" cy="734123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EE5E446" w14:textId="4F7C8D87" w:rsidR="00393D00" w:rsidRPr="00393D00" w:rsidRDefault="00393D00" w:rsidP="00393D00">
            <w:pPr>
              <w:rPr>
                <w:rFonts w:ascii="Arial" w:hAnsi="Arial" w:cs="Arial"/>
                <w:sz w:val="22"/>
                <w:szCs w:val="22"/>
              </w:rPr>
            </w:pPr>
          </w:p>
          <w:p w14:paraId="22BFB730" w14:textId="129D24C1" w:rsidR="00393D00" w:rsidRPr="00393D00" w:rsidRDefault="00393D00" w:rsidP="00393D00">
            <w:pPr>
              <w:rPr>
                <w:rFonts w:ascii="Arial" w:hAnsi="Arial" w:cs="Arial"/>
                <w:sz w:val="22"/>
                <w:szCs w:val="22"/>
              </w:rPr>
            </w:pPr>
          </w:p>
          <w:p w14:paraId="424215E7" w14:textId="77777777" w:rsidR="00393D00" w:rsidRPr="00393D00" w:rsidRDefault="00393D00" w:rsidP="00393D00">
            <w:pPr>
              <w:rPr>
                <w:rFonts w:ascii="Arial" w:hAnsi="Arial" w:cs="Arial"/>
                <w:sz w:val="22"/>
                <w:szCs w:val="22"/>
              </w:rPr>
            </w:pPr>
          </w:p>
          <w:p w14:paraId="00C923EA" w14:textId="77777777" w:rsidR="00393D00" w:rsidRPr="00393D00" w:rsidRDefault="00393D00" w:rsidP="00393D00">
            <w:pPr>
              <w:rPr>
                <w:rFonts w:ascii="Arial" w:hAnsi="Arial" w:cs="Arial"/>
                <w:sz w:val="22"/>
                <w:szCs w:val="22"/>
              </w:rPr>
            </w:pPr>
          </w:p>
          <w:p w14:paraId="4B2242B5" w14:textId="77777777" w:rsidR="00393D00" w:rsidRDefault="00393D00" w:rsidP="00393D00">
            <w:pPr>
              <w:rPr>
                <w:rFonts w:ascii="Arial" w:hAnsi="Arial" w:cs="Arial"/>
                <w:sz w:val="22"/>
                <w:szCs w:val="22"/>
              </w:rPr>
            </w:pPr>
          </w:p>
          <w:p w14:paraId="6FBD2EB0" w14:textId="77777777" w:rsidR="00393D00" w:rsidRDefault="00393D00" w:rsidP="00393D00">
            <w:pPr>
              <w:rPr>
                <w:rFonts w:ascii="Arial" w:hAnsi="Arial" w:cs="Arial"/>
                <w:sz w:val="22"/>
                <w:szCs w:val="22"/>
              </w:rPr>
            </w:pPr>
          </w:p>
          <w:p w14:paraId="076A487C" w14:textId="77777777" w:rsidR="00393D00" w:rsidRDefault="00393D00" w:rsidP="00393D00">
            <w:pPr>
              <w:rPr>
                <w:rFonts w:ascii="Arial" w:hAnsi="Arial" w:cs="Arial"/>
                <w:sz w:val="22"/>
                <w:szCs w:val="22"/>
              </w:rPr>
            </w:pPr>
          </w:p>
          <w:p w14:paraId="1EA59560" w14:textId="77777777" w:rsidR="00393D00" w:rsidRDefault="00393D00" w:rsidP="00393D00">
            <w:pPr>
              <w:rPr>
                <w:rFonts w:ascii="Arial" w:hAnsi="Arial" w:cs="Arial"/>
                <w:sz w:val="22"/>
                <w:szCs w:val="22"/>
              </w:rPr>
            </w:pPr>
          </w:p>
          <w:p w14:paraId="76A501EB" w14:textId="77777777" w:rsidR="00393D00" w:rsidRDefault="00393D00" w:rsidP="00393D00">
            <w:pPr>
              <w:rPr>
                <w:rFonts w:ascii="Arial" w:hAnsi="Arial" w:cs="Arial"/>
                <w:sz w:val="22"/>
                <w:szCs w:val="22"/>
              </w:rPr>
            </w:pPr>
          </w:p>
          <w:p w14:paraId="5D662E5A" w14:textId="26EB9BA7" w:rsidR="00393D00" w:rsidRDefault="007062D0" w:rsidP="00393D00">
            <w:pPr>
              <w:rPr>
                <w:rFonts w:ascii="Arial" w:hAnsi="Arial" w:cs="Arial"/>
                <w:sz w:val="22"/>
                <w:szCs w:val="22"/>
              </w:rPr>
            </w:pPr>
            <w:r>
              <w:rPr>
                <w:noProof/>
              </w:rPr>
              <w:drawing>
                <wp:anchor distT="0" distB="0" distL="114300" distR="114300" simplePos="0" relativeHeight="251691520" behindDoc="1" locked="0" layoutInCell="1" allowOverlap="1" wp14:anchorId="7E7686B1" wp14:editId="15047BC6">
                  <wp:simplePos x="0" y="0"/>
                  <wp:positionH relativeFrom="column">
                    <wp:posOffset>80645</wp:posOffset>
                  </wp:positionH>
                  <wp:positionV relativeFrom="paragraph">
                    <wp:posOffset>151130</wp:posOffset>
                  </wp:positionV>
                  <wp:extent cx="5581650" cy="7268845"/>
                  <wp:effectExtent l="0" t="0" r="0" b="8255"/>
                  <wp:wrapTight wrapText="bothSides">
                    <wp:wrapPolygon edited="0">
                      <wp:start x="0" y="0"/>
                      <wp:lineTo x="0" y="21568"/>
                      <wp:lineTo x="21526" y="21568"/>
                      <wp:lineTo x="21526" y="0"/>
                      <wp:lineTo x="0" y="0"/>
                    </wp:wrapPolygon>
                  </wp:wrapTight>
                  <wp:docPr id="270" name="Picture 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9">
                            <a:extLst>
                              <a:ext uri="{28A0092B-C50C-407E-A947-70E740481C1C}">
                                <a14:useLocalDpi xmlns:a14="http://schemas.microsoft.com/office/drawing/2010/main" val="0"/>
                              </a:ext>
                            </a:extLst>
                          </a:blip>
                          <a:srcRect l="35564" t="17733" r="35852" b="16060"/>
                          <a:stretch/>
                        </pic:blipFill>
                        <pic:spPr bwMode="auto">
                          <a:xfrm>
                            <a:off x="0" y="0"/>
                            <a:ext cx="5581650" cy="72688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3A3D591" w14:textId="5C579492" w:rsidR="00393D00" w:rsidRDefault="00393D00" w:rsidP="00393D00">
            <w:pPr>
              <w:rPr>
                <w:rFonts w:ascii="Arial" w:hAnsi="Arial" w:cs="Arial"/>
                <w:sz w:val="22"/>
                <w:szCs w:val="22"/>
              </w:rPr>
            </w:pPr>
          </w:p>
          <w:p w14:paraId="49D83213" w14:textId="5C42557C" w:rsidR="00393D00" w:rsidRDefault="00393D00" w:rsidP="00393D00">
            <w:pPr>
              <w:rPr>
                <w:rFonts w:ascii="Arial" w:hAnsi="Arial" w:cs="Arial"/>
                <w:sz w:val="22"/>
                <w:szCs w:val="22"/>
              </w:rPr>
            </w:pPr>
          </w:p>
          <w:p w14:paraId="285FC8CD" w14:textId="77777777" w:rsidR="00393D00" w:rsidRDefault="00393D00" w:rsidP="00393D00">
            <w:pPr>
              <w:rPr>
                <w:rFonts w:ascii="Arial" w:hAnsi="Arial" w:cs="Arial"/>
                <w:sz w:val="22"/>
                <w:szCs w:val="22"/>
              </w:rPr>
            </w:pPr>
          </w:p>
          <w:p w14:paraId="139D1EED" w14:textId="77777777" w:rsidR="00393D00" w:rsidRDefault="00393D00" w:rsidP="00393D00">
            <w:pPr>
              <w:rPr>
                <w:rFonts w:ascii="Arial" w:hAnsi="Arial" w:cs="Arial"/>
                <w:sz w:val="22"/>
                <w:szCs w:val="22"/>
              </w:rPr>
            </w:pPr>
          </w:p>
          <w:p w14:paraId="6E1C4200" w14:textId="77777777" w:rsidR="00393D00" w:rsidRDefault="00393D00" w:rsidP="00393D00">
            <w:pPr>
              <w:rPr>
                <w:rFonts w:ascii="Arial" w:hAnsi="Arial" w:cs="Arial"/>
                <w:sz w:val="22"/>
                <w:szCs w:val="22"/>
              </w:rPr>
            </w:pPr>
          </w:p>
          <w:p w14:paraId="67F759D5" w14:textId="77777777" w:rsidR="00393D00" w:rsidRDefault="00393D00" w:rsidP="00393D00">
            <w:pPr>
              <w:rPr>
                <w:rFonts w:ascii="Arial" w:hAnsi="Arial" w:cs="Arial"/>
                <w:sz w:val="22"/>
                <w:szCs w:val="22"/>
              </w:rPr>
            </w:pPr>
          </w:p>
          <w:p w14:paraId="44C884C8" w14:textId="4039B838" w:rsidR="00393D00" w:rsidRDefault="007062D0" w:rsidP="00393D00">
            <w:pPr>
              <w:rPr>
                <w:rFonts w:ascii="Arial" w:hAnsi="Arial" w:cs="Arial"/>
                <w:sz w:val="22"/>
                <w:szCs w:val="22"/>
              </w:rPr>
            </w:pPr>
            <w:r>
              <w:rPr>
                <w:noProof/>
              </w:rPr>
              <w:drawing>
                <wp:anchor distT="0" distB="0" distL="114300" distR="114300" simplePos="0" relativeHeight="251692544" behindDoc="1" locked="0" layoutInCell="1" allowOverlap="1" wp14:anchorId="63891937" wp14:editId="172CF362">
                  <wp:simplePos x="0" y="0"/>
                  <wp:positionH relativeFrom="column">
                    <wp:posOffset>42545</wp:posOffset>
                  </wp:positionH>
                  <wp:positionV relativeFrom="paragraph">
                    <wp:posOffset>281305</wp:posOffset>
                  </wp:positionV>
                  <wp:extent cx="5600700" cy="7962265"/>
                  <wp:effectExtent l="0" t="0" r="0" b="635"/>
                  <wp:wrapTight wrapText="bothSides">
                    <wp:wrapPolygon edited="0">
                      <wp:start x="0" y="0"/>
                      <wp:lineTo x="0" y="21550"/>
                      <wp:lineTo x="21527" y="21550"/>
                      <wp:lineTo x="21527" y="0"/>
                      <wp:lineTo x="0" y="0"/>
                    </wp:wrapPolygon>
                  </wp:wrapTight>
                  <wp:docPr id="271" name="Picture 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0">
                            <a:extLst>
                              <a:ext uri="{28A0092B-C50C-407E-A947-70E740481C1C}">
                                <a14:useLocalDpi xmlns:a14="http://schemas.microsoft.com/office/drawing/2010/main" val="0"/>
                              </a:ext>
                            </a:extLst>
                          </a:blip>
                          <a:srcRect l="35896" t="18325" r="36517" b="11921"/>
                          <a:stretch/>
                        </pic:blipFill>
                        <pic:spPr bwMode="auto">
                          <a:xfrm>
                            <a:off x="0" y="0"/>
                            <a:ext cx="5600700" cy="796226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D7B53C3" w14:textId="5EAA2426" w:rsidR="00393D00" w:rsidRDefault="00393D00" w:rsidP="00393D00">
            <w:pPr>
              <w:rPr>
                <w:rFonts w:ascii="Arial" w:hAnsi="Arial" w:cs="Arial"/>
                <w:sz w:val="22"/>
                <w:szCs w:val="22"/>
              </w:rPr>
            </w:pPr>
          </w:p>
          <w:p w14:paraId="1927E383" w14:textId="6F54E060" w:rsidR="00393D00" w:rsidRDefault="00393D00" w:rsidP="00393D00">
            <w:pPr>
              <w:rPr>
                <w:rFonts w:ascii="Arial" w:hAnsi="Arial" w:cs="Arial"/>
                <w:sz w:val="22"/>
                <w:szCs w:val="22"/>
              </w:rPr>
            </w:pPr>
          </w:p>
          <w:p w14:paraId="1217C877" w14:textId="1C09AF51" w:rsidR="007062D0" w:rsidRDefault="007062D0" w:rsidP="00393D00">
            <w:pPr>
              <w:rPr>
                <w:rFonts w:ascii="Arial" w:hAnsi="Arial" w:cs="Arial"/>
                <w:sz w:val="22"/>
                <w:szCs w:val="22"/>
              </w:rPr>
            </w:pPr>
            <w:r>
              <w:rPr>
                <w:noProof/>
              </w:rPr>
              <w:lastRenderedPageBreak/>
              <w:drawing>
                <wp:anchor distT="0" distB="0" distL="114300" distR="114300" simplePos="0" relativeHeight="251693568" behindDoc="1" locked="0" layoutInCell="1" allowOverlap="1" wp14:anchorId="13F78544" wp14:editId="5D1C4878">
                  <wp:simplePos x="0" y="0"/>
                  <wp:positionH relativeFrom="column">
                    <wp:posOffset>61595</wp:posOffset>
                  </wp:positionH>
                  <wp:positionV relativeFrom="paragraph">
                    <wp:posOffset>281940</wp:posOffset>
                  </wp:positionV>
                  <wp:extent cx="5600700" cy="7660640"/>
                  <wp:effectExtent l="0" t="0" r="0" b="0"/>
                  <wp:wrapTight wrapText="bothSides">
                    <wp:wrapPolygon edited="0">
                      <wp:start x="0" y="0"/>
                      <wp:lineTo x="0" y="21539"/>
                      <wp:lineTo x="21527" y="21539"/>
                      <wp:lineTo x="21527" y="0"/>
                      <wp:lineTo x="0" y="0"/>
                    </wp:wrapPolygon>
                  </wp:wrapTight>
                  <wp:docPr id="272" name="Picture 2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1">
                            <a:extLst>
                              <a:ext uri="{28A0092B-C50C-407E-A947-70E740481C1C}">
                                <a14:useLocalDpi xmlns:a14="http://schemas.microsoft.com/office/drawing/2010/main" val="0"/>
                              </a:ext>
                            </a:extLst>
                          </a:blip>
                          <a:srcRect l="35897" t="15961" r="35187" b="13694"/>
                          <a:stretch/>
                        </pic:blipFill>
                        <pic:spPr bwMode="auto">
                          <a:xfrm>
                            <a:off x="0" y="0"/>
                            <a:ext cx="5600700" cy="76606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C44DC6D" w14:textId="11AFB043" w:rsidR="007062D0" w:rsidRDefault="007062D0" w:rsidP="00393D00">
            <w:pPr>
              <w:rPr>
                <w:rFonts w:ascii="Arial" w:hAnsi="Arial" w:cs="Arial"/>
                <w:sz w:val="22"/>
                <w:szCs w:val="22"/>
              </w:rPr>
            </w:pPr>
          </w:p>
          <w:p w14:paraId="722957A8" w14:textId="66366E1F" w:rsidR="007062D0" w:rsidRDefault="007062D0" w:rsidP="00393D00">
            <w:pPr>
              <w:rPr>
                <w:rFonts w:ascii="Arial" w:hAnsi="Arial" w:cs="Arial"/>
                <w:sz w:val="22"/>
                <w:szCs w:val="22"/>
              </w:rPr>
            </w:pPr>
          </w:p>
          <w:p w14:paraId="30221C46" w14:textId="6C8D970A" w:rsidR="007062D0" w:rsidRDefault="007062D0" w:rsidP="00393D00">
            <w:pPr>
              <w:rPr>
                <w:rFonts w:ascii="Arial" w:hAnsi="Arial" w:cs="Arial"/>
                <w:sz w:val="22"/>
                <w:szCs w:val="22"/>
              </w:rPr>
            </w:pPr>
          </w:p>
          <w:p w14:paraId="45157514" w14:textId="63394F17" w:rsidR="007062D0" w:rsidRDefault="007062D0" w:rsidP="00393D00">
            <w:pPr>
              <w:rPr>
                <w:rFonts w:ascii="Arial" w:hAnsi="Arial" w:cs="Arial"/>
                <w:sz w:val="22"/>
                <w:szCs w:val="22"/>
              </w:rPr>
            </w:pPr>
          </w:p>
          <w:p w14:paraId="289C027E" w14:textId="04186D26" w:rsidR="007062D0" w:rsidRDefault="007062D0" w:rsidP="00393D00">
            <w:pPr>
              <w:rPr>
                <w:rFonts w:ascii="Arial" w:hAnsi="Arial" w:cs="Arial"/>
                <w:sz w:val="22"/>
                <w:szCs w:val="22"/>
              </w:rPr>
            </w:pPr>
          </w:p>
          <w:p w14:paraId="38200852" w14:textId="3FEC1080" w:rsidR="007062D0" w:rsidRDefault="007062D0" w:rsidP="00393D00">
            <w:pPr>
              <w:rPr>
                <w:rFonts w:ascii="Arial" w:hAnsi="Arial" w:cs="Arial"/>
                <w:sz w:val="22"/>
                <w:szCs w:val="22"/>
              </w:rPr>
            </w:pPr>
          </w:p>
          <w:p w14:paraId="5E41C8C1" w14:textId="1CBF6E2E" w:rsidR="007062D0" w:rsidRDefault="007062D0" w:rsidP="00393D00">
            <w:pPr>
              <w:rPr>
                <w:rFonts w:ascii="Arial" w:hAnsi="Arial" w:cs="Arial"/>
                <w:sz w:val="22"/>
                <w:szCs w:val="22"/>
              </w:rPr>
            </w:pPr>
          </w:p>
          <w:p w14:paraId="76F29AEC" w14:textId="48F3453C" w:rsidR="007062D0" w:rsidRDefault="007062D0" w:rsidP="00393D00">
            <w:pPr>
              <w:rPr>
                <w:rFonts w:ascii="Arial" w:hAnsi="Arial" w:cs="Arial"/>
                <w:sz w:val="22"/>
                <w:szCs w:val="22"/>
              </w:rPr>
            </w:pPr>
            <w:r>
              <w:rPr>
                <w:noProof/>
              </w:rPr>
              <w:drawing>
                <wp:inline distT="0" distB="0" distL="0" distR="0" wp14:anchorId="37B3ECAF" wp14:editId="528B2856">
                  <wp:extent cx="5657850" cy="4176032"/>
                  <wp:effectExtent l="0" t="0" r="0" b="0"/>
                  <wp:docPr id="273" name="Picture 2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2"/>
                          <a:srcRect l="36228" t="18916" r="35852" b="44434"/>
                          <a:stretch/>
                        </pic:blipFill>
                        <pic:spPr bwMode="auto">
                          <a:xfrm>
                            <a:off x="0" y="0"/>
                            <a:ext cx="5667612" cy="4183237"/>
                          </a:xfrm>
                          <a:prstGeom prst="rect">
                            <a:avLst/>
                          </a:prstGeom>
                          <a:ln>
                            <a:noFill/>
                          </a:ln>
                          <a:extLst>
                            <a:ext uri="{53640926-AAD7-44D8-BBD7-CCE9431645EC}">
                              <a14:shadowObscured xmlns:a14="http://schemas.microsoft.com/office/drawing/2010/main"/>
                            </a:ext>
                          </a:extLst>
                        </pic:spPr>
                      </pic:pic>
                    </a:graphicData>
                  </a:graphic>
                </wp:inline>
              </w:drawing>
            </w:r>
          </w:p>
          <w:p w14:paraId="0DD1F1FA" w14:textId="4A3CC502" w:rsidR="007062D0" w:rsidRDefault="007062D0" w:rsidP="00393D00">
            <w:pPr>
              <w:rPr>
                <w:rFonts w:ascii="Arial" w:hAnsi="Arial" w:cs="Arial"/>
                <w:sz w:val="22"/>
                <w:szCs w:val="22"/>
              </w:rPr>
            </w:pPr>
          </w:p>
          <w:p w14:paraId="185EB89E" w14:textId="04DD458A" w:rsidR="007062D0" w:rsidRDefault="007062D0" w:rsidP="00393D00">
            <w:pPr>
              <w:rPr>
                <w:rFonts w:ascii="Arial" w:hAnsi="Arial" w:cs="Arial"/>
                <w:sz w:val="22"/>
                <w:szCs w:val="22"/>
              </w:rPr>
            </w:pPr>
          </w:p>
          <w:p w14:paraId="37C18531" w14:textId="161F7C46" w:rsidR="007062D0" w:rsidRDefault="007062D0" w:rsidP="00393D00">
            <w:pPr>
              <w:rPr>
                <w:rFonts w:ascii="Arial" w:hAnsi="Arial" w:cs="Arial"/>
                <w:sz w:val="22"/>
                <w:szCs w:val="22"/>
              </w:rPr>
            </w:pPr>
          </w:p>
          <w:p w14:paraId="50EF4A3E" w14:textId="07000AF0" w:rsidR="007062D0" w:rsidRDefault="007062D0" w:rsidP="00393D00">
            <w:pPr>
              <w:rPr>
                <w:rFonts w:ascii="Arial" w:hAnsi="Arial" w:cs="Arial"/>
                <w:sz w:val="22"/>
                <w:szCs w:val="22"/>
              </w:rPr>
            </w:pPr>
          </w:p>
          <w:p w14:paraId="27B04792" w14:textId="30B6703A" w:rsidR="007062D0" w:rsidRDefault="007062D0" w:rsidP="00393D00">
            <w:pPr>
              <w:rPr>
                <w:rFonts w:ascii="Arial" w:hAnsi="Arial" w:cs="Arial"/>
                <w:sz w:val="22"/>
                <w:szCs w:val="22"/>
              </w:rPr>
            </w:pPr>
          </w:p>
          <w:p w14:paraId="61FC1FC9" w14:textId="205C3D22" w:rsidR="007062D0" w:rsidRDefault="007062D0" w:rsidP="00393D00">
            <w:pPr>
              <w:rPr>
                <w:rFonts w:ascii="Arial" w:hAnsi="Arial" w:cs="Arial"/>
                <w:sz w:val="22"/>
                <w:szCs w:val="22"/>
              </w:rPr>
            </w:pPr>
          </w:p>
          <w:p w14:paraId="0DA21666" w14:textId="1E4200C0" w:rsidR="007062D0" w:rsidRDefault="007062D0" w:rsidP="00393D00">
            <w:pPr>
              <w:rPr>
                <w:rFonts w:ascii="Arial" w:hAnsi="Arial" w:cs="Arial"/>
                <w:sz w:val="22"/>
                <w:szCs w:val="22"/>
              </w:rPr>
            </w:pPr>
          </w:p>
          <w:p w14:paraId="65239A58" w14:textId="77777777" w:rsidR="007062D0" w:rsidRDefault="007062D0" w:rsidP="00393D00">
            <w:pPr>
              <w:rPr>
                <w:rFonts w:ascii="Arial" w:hAnsi="Arial" w:cs="Arial"/>
                <w:sz w:val="22"/>
                <w:szCs w:val="22"/>
              </w:rPr>
            </w:pPr>
          </w:p>
          <w:p w14:paraId="54A77F14" w14:textId="77777777" w:rsidR="00393D00" w:rsidRDefault="00393D00" w:rsidP="00393D00">
            <w:pPr>
              <w:rPr>
                <w:rFonts w:ascii="Arial" w:hAnsi="Arial" w:cs="Arial"/>
                <w:sz w:val="22"/>
                <w:szCs w:val="22"/>
              </w:rPr>
            </w:pPr>
          </w:p>
          <w:p w14:paraId="29E159E8" w14:textId="77777777" w:rsidR="00393D00" w:rsidRDefault="00393D00" w:rsidP="00393D00">
            <w:pPr>
              <w:rPr>
                <w:rFonts w:ascii="Arial" w:hAnsi="Arial" w:cs="Arial"/>
                <w:sz w:val="22"/>
                <w:szCs w:val="22"/>
              </w:rPr>
            </w:pPr>
          </w:p>
          <w:p w14:paraId="32567661" w14:textId="270A746A" w:rsidR="00393D00" w:rsidRDefault="00393D00" w:rsidP="00393D00">
            <w:pPr>
              <w:rPr>
                <w:rFonts w:ascii="Arial" w:hAnsi="Arial" w:cs="Arial"/>
                <w:sz w:val="22"/>
                <w:szCs w:val="22"/>
              </w:rPr>
            </w:pPr>
          </w:p>
          <w:p w14:paraId="5720C00D" w14:textId="6344AE65" w:rsidR="007062D0" w:rsidRDefault="007062D0" w:rsidP="00393D00">
            <w:pPr>
              <w:rPr>
                <w:rFonts w:ascii="Arial" w:hAnsi="Arial" w:cs="Arial"/>
                <w:sz w:val="22"/>
                <w:szCs w:val="22"/>
              </w:rPr>
            </w:pPr>
          </w:p>
          <w:p w14:paraId="5CE33E98" w14:textId="14E52842" w:rsidR="007062D0" w:rsidRDefault="007062D0" w:rsidP="00393D00">
            <w:pPr>
              <w:rPr>
                <w:rFonts w:ascii="Arial" w:hAnsi="Arial" w:cs="Arial"/>
                <w:sz w:val="22"/>
                <w:szCs w:val="22"/>
              </w:rPr>
            </w:pPr>
          </w:p>
          <w:p w14:paraId="36463A0E" w14:textId="3F2DE8E7" w:rsidR="007062D0" w:rsidRDefault="007062D0" w:rsidP="00393D00">
            <w:pPr>
              <w:rPr>
                <w:rFonts w:ascii="Arial" w:hAnsi="Arial" w:cs="Arial"/>
                <w:sz w:val="22"/>
                <w:szCs w:val="22"/>
              </w:rPr>
            </w:pPr>
          </w:p>
          <w:p w14:paraId="5F4CBA23" w14:textId="1D8DB0DA" w:rsidR="007062D0" w:rsidRDefault="007062D0" w:rsidP="00393D00">
            <w:pPr>
              <w:rPr>
                <w:rFonts w:ascii="Arial" w:hAnsi="Arial" w:cs="Arial"/>
                <w:sz w:val="22"/>
                <w:szCs w:val="22"/>
              </w:rPr>
            </w:pPr>
          </w:p>
          <w:p w14:paraId="5FC65065" w14:textId="56070B2E" w:rsidR="007062D0" w:rsidRDefault="007062D0" w:rsidP="00393D00">
            <w:pPr>
              <w:rPr>
                <w:rFonts w:ascii="Arial" w:hAnsi="Arial" w:cs="Arial"/>
                <w:sz w:val="22"/>
                <w:szCs w:val="22"/>
              </w:rPr>
            </w:pPr>
          </w:p>
          <w:p w14:paraId="6744D167" w14:textId="5622599F" w:rsidR="007062D0" w:rsidRDefault="007062D0" w:rsidP="00393D00">
            <w:pPr>
              <w:rPr>
                <w:rFonts w:ascii="Arial" w:hAnsi="Arial" w:cs="Arial"/>
                <w:sz w:val="22"/>
                <w:szCs w:val="22"/>
              </w:rPr>
            </w:pPr>
          </w:p>
          <w:p w14:paraId="7ED5169A" w14:textId="4FD11D16" w:rsidR="007062D0" w:rsidRDefault="007062D0" w:rsidP="00393D00">
            <w:pPr>
              <w:rPr>
                <w:rFonts w:ascii="Arial" w:hAnsi="Arial" w:cs="Arial"/>
                <w:sz w:val="22"/>
                <w:szCs w:val="22"/>
              </w:rPr>
            </w:pPr>
          </w:p>
          <w:p w14:paraId="2455BAAC" w14:textId="07E71E9F" w:rsidR="007062D0" w:rsidRDefault="007062D0" w:rsidP="00393D00">
            <w:pPr>
              <w:rPr>
                <w:rFonts w:ascii="Arial" w:hAnsi="Arial" w:cs="Arial"/>
                <w:sz w:val="22"/>
                <w:szCs w:val="22"/>
              </w:rPr>
            </w:pPr>
          </w:p>
          <w:p w14:paraId="488E6DD6" w14:textId="3076FC8B" w:rsidR="007062D0" w:rsidRDefault="007062D0" w:rsidP="00393D00">
            <w:pPr>
              <w:rPr>
                <w:rFonts w:ascii="Arial" w:hAnsi="Arial" w:cs="Arial"/>
                <w:sz w:val="22"/>
                <w:szCs w:val="22"/>
              </w:rPr>
            </w:pPr>
          </w:p>
          <w:p w14:paraId="5FC32461" w14:textId="77777777" w:rsidR="003A1997" w:rsidRDefault="003A1997" w:rsidP="00393D00">
            <w:pPr>
              <w:rPr>
                <w:rFonts w:ascii="Arial" w:hAnsi="Arial" w:cs="Arial"/>
                <w:sz w:val="22"/>
                <w:szCs w:val="22"/>
              </w:rPr>
            </w:pPr>
          </w:p>
          <w:p w14:paraId="1804A9E5" w14:textId="05F6876B" w:rsidR="007062D0" w:rsidRDefault="007062D0" w:rsidP="00393D00">
            <w:pPr>
              <w:rPr>
                <w:rFonts w:ascii="Arial" w:hAnsi="Arial" w:cs="Arial"/>
                <w:sz w:val="22"/>
                <w:szCs w:val="22"/>
              </w:rPr>
            </w:pPr>
          </w:p>
          <w:p w14:paraId="5DB5C373" w14:textId="2117F9BB" w:rsidR="007062D0" w:rsidRDefault="007062D0" w:rsidP="00393D00">
            <w:pPr>
              <w:rPr>
                <w:rFonts w:ascii="Arial" w:hAnsi="Arial" w:cs="Arial"/>
                <w:sz w:val="22"/>
                <w:szCs w:val="22"/>
              </w:rPr>
            </w:pPr>
          </w:p>
          <w:p w14:paraId="2FD44471" w14:textId="7D525DCB" w:rsidR="007062D0" w:rsidRDefault="007062D0" w:rsidP="00393D00">
            <w:pPr>
              <w:rPr>
                <w:rFonts w:ascii="Arial" w:hAnsi="Arial" w:cs="Arial"/>
                <w:sz w:val="22"/>
                <w:szCs w:val="22"/>
              </w:rPr>
            </w:pPr>
          </w:p>
          <w:p w14:paraId="5BE51E2B" w14:textId="77777777" w:rsidR="007062D0" w:rsidRDefault="007062D0" w:rsidP="00393D00">
            <w:pPr>
              <w:rPr>
                <w:rFonts w:ascii="Arial" w:hAnsi="Arial" w:cs="Arial"/>
                <w:sz w:val="22"/>
                <w:szCs w:val="22"/>
              </w:rPr>
            </w:pPr>
          </w:p>
          <w:p w14:paraId="65A1FCE1" w14:textId="77777777" w:rsidR="00393D00" w:rsidRDefault="00393D00" w:rsidP="00393D00">
            <w:pPr>
              <w:rPr>
                <w:rFonts w:ascii="Arial" w:hAnsi="Arial" w:cs="Arial"/>
                <w:sz w:val="22"/>
                <w:szCs w:val="22"/>
              </w:rPr>
            </w:pPr>
          </w:p>
          <w:p w14:paraId="51746763" w14:textId="77777777" w:rsidR="00393D00" w:rsidRDefault="00393D00" w:rsidP="00393D00">
            <w:pPr>
              <w:rPr>
                <w:rFonts w:ascii="Arial" w:hAnsi="Arial" w:cs="Arial"/>
                <w:sz w:val="22"/>
                <w:szCs w:val="22"/>
              </w:rPr>
            </w:pPr>
          </w:p>
          <w:p w14:paraId="4AD909CB" w14:textId="1547ACB2" w:rsidR="003A1997" w:rsidRDefault="003A1997" w:rsidP="003A1997">
            <w:pPr>
              <w:spacing w:after="200" w:line="360" w:lineRule="auto"/>
              <w:rPr>
                <w:rFonts w:ascii="Arial" w:hAnsi="Arial" w:cs="Arial"/>
                <w:b/>
                <w:sz w:val="28"/>
                <w:szCs w:val="28"/>
              </w:rPr>
            </w:pPr>
            <w:r w:rsidRPr="000D2374">
              <w:rPr>
                <w:rFonts w:ascii="Arial" w:hAnsi="Arial" w:cs="Arial"/>
                <w:b/>
                <w:sz w:val="28"/>
                <w:szCs w:val="28"/>
              </w:rPr>
              <w:lastRenderedPageBreak/>
              <w:t>12.</w:t>
            </w:r>
            <w:r>
              <w:rPr>
                <w:rFonts w:ascii="Arial" w:hAnsi="Arial" w:cs="Arial"/>
                <w:b/>
                <w:sz w:val="28"/>
                <w:szCs w:val="28"/>
              </w:rPr>
              <w:t>6</w:t>
            </w:r>
            <w:r w:rsidRPr="000D2374">
              <w:rPr>
                <w:rFonts w:ascii="Arial" w:hAnsi="Arial" w:cs="Arial"/>
                <w:b/>
                <w:sz w:val="28"/>
                <w:szCs w:val="28"/>
              </w:rPr>
              <w:t xml:space="preserve"> </w:t>
            </w:r>
            <w:r>
              <w:rPr>
                <w:rFonts w:ascii="Arial" w:hAnsi="Arial" w:cs="Arial"/>
                <w:b/>
                <w:sz w:val="28"/>
                <w:szCs w:val="28"/>
              </w:rPr>
              <w:t xml:space="preserve">Neath Port Talbot Panthers Player’s Questionnaires </w:t>
            </w:r>
            <w:r w:rsidRPr="000D2374">
              <w:rPr>
                <w:rFonts w:ascii="Arial" w:hAnsi="Arial" w:cs="Arial"/>
                <w:b/>
                <w:sz w:val="28"/>
                <w:szCs w:val="28"/>
              </w:rPr>
              <w:t>Ethics Forms</w:t>
            </w:r>
          </w:p>
          <w:p w14:paraId="222781FB" w14:textId="77777777" w:rsidR="00393D00" w:rsidRDefault="003A1997" w:rsidP="00393D00">
            <w:pPr>
              <w:rPr>
                <w:rFonts w:ascii="Arial" w:hAnsi="Arial" w:cs="Arial"/>
                <w:sz w:val="22"/>
                <w:szCs w:val="22"/>
              </w:rPr>
            </w:pPr>
            <w:r>
              <w:rPr>
                <w:noProof/>
              </w:rPr>
              <w:drawing>
                <wp:inline distT="0" distB="0" distL="0" distR="0" wp14:anchorId="2A2F921D" wp14:editId="2668802C">
                  <wp:extent cx="5543550" cy="7090587"/>
                  <wp:effectExtent l="0" t="0" r="0" b="0"/>
                  <wp:docPr id="274" name="Picture 2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3"/>
                          <a:srcRect l="35564" t="17143" r="35852" b="17832"/>
                          <a:stretch/>
                        </pic:blipFill>
                        <pic:spPr bwMode="auto">
                          <a:xfrm>
                            <a:off x="0" y="0"/>
                            <a:ext cx="5554484" cy="7104572"/>
                          </a:xfrm>
                          <a:prstGeom prst="rect">
                            <a:avLst/>
                          </a:prstGeom>
                          <a:ln>
                            <a:noFill/>
                          </a:ln>
                          <a:extLst>
                            <a:ext uri="{53640926-AAD7-44D8-BBD7-CCE9431645EC}">
                              <a14:shadowObscured xmlns:a14="http://schemas.microsoft.com/office/drawing/2010/main"/>
                            </a:ext>
                          </a:extLst>
                        </pic:spPr>
                      </pic:pic>
                    </a:graphicData>
                  </a:graphic>
                </wp:inline>
              </w:drawing>
            </w:r>
          </w:p>
          <w:p w14:paraId="203060B7" w14:textId="77777777" w:rsidR="003A1997" w:rsidRDefault="003A1997" w:rsidP="00393D00">
            <w:pPr>
              <w:rPr>
                <w:rFonts w:ascii="Arial" w:hAnsi="Arial" w:cs="Arial"/>
                <w:sz w:val="22"/>
                <w:szCs w:val="22"/>
              </w:rPr>
            </w:pPr>
          </w:p>
          <w:p w14:paraId="0CACCF7C" w14:textId="77777777" w:rsidR="003A1997" w:rsidRDefault="003A1997" w:rsidP="00393D00">
            <w:pPr>
              <w:rPr>
                <w:rFonts w:ascii="Arial" w:hAnsi="Arial" w:cs="Arial"/>
                <w:sz w:val="22"/>
                <w:szCs w:val="22"/>
              </w:rPr>
            </w:pPr>
          </w:p>
          <w:p w14:paraId="16F6EF97" w14:textId="77777777" w:rsidR="003A1997" w:rsidRDefault="003A1997" w:rsidP="00393D00">
            <w:pPr>
              <w:rPr>
                <w:rFonts w:ascii="Arial" w:hAnsi="Arial" w:cs="Arial"/>
                <w:sz w:val="22"/>
                <w:szCs w:val="22"/>
              </w:rPr>
            </w:pPr>
          </w:p>
          <w:p w14:paraId="604DD06C" w14:textId="77777777" w:rsidR="003A1997" w:rsidRDefault="003A1997" w:rsidP="00393D00">
            <w:pPr>
              <w:rPr>
                <w:rFonts w:ascii="Arial" w:hAnsi="Arial" w:cs="Arial"/>
                <w:sz w:val="22"/>
                <w:szCs w:val="22"/>
              </w:rPr>
            </w:pPr>
          </w:p>
          <w:p w14:paraId="085D08BE" w14:textId="77777777" w:rsidR="003A1997" w:rsidRDefault="003A1997" w:rsidP="00393D00">
            <w:pPr>
              <w:rPr>
                <w:rFonts w:ascii="Arial" w:hAnsi="Arial" w:cs="Arial"/>
                <w:sz w:val="22"/>
                <w:szCs w:val="22"/>
              </w:rPr>
            </w:pPr>
          </w:p>
          <w:p w14:paraId="5019E6F2" w14:textId="77777777" w:rsidR="003A1997" w:rsidRDefault="003A1997" w:rsidP="00393D00">
            <w:pPr>
              <w:rPr>
                <w:rFonts w:ascii="Arial" w:hAnsi="Arial" w:cs="Arial"/>
                <w:sz w:val="22"/>
                <w:szCs w:val="22"/>
              </w:rPr>
            </w:pPr>
          </w:p>
          <w:p w14:paraId="44B52AD7" w14:textId="397A99F5" w:rsidR="003A1997" w:rsidRDefault="003A1997" w:rsidP="00393D00">
            <w:pPr>
              <w:rPr>
                <w:rFonts w:ascii="Arial" w:hAnsi="Arial" w:cs="Arial"/>
                <w:sz w:val="22"/>
                <w:szCs w:val="22"/>
              </w:rPr>
            </w:pPr>
          </w:p>
          <w:p w14:paraId="322B4A09" w14:textId="41005C76" w:rsidR="003A1997" w:rsidRPr="003A1997" w:rsidRDefault="003A1997" w:rsidP="003A1997">
            <w:pPr>
              <w:rPr>
                <w:rFonts w:ascii="Arial" w:hAnsi="Arial" w:cs="Arial"/>
                <w:sz w:val="22"/>
                <w:szCs w:val="22"/>
              </w:rPr>
            </w:pPr>
          </w:p>
          <w:p w14:paraId="1B5C19FC" w14:textId="2F711F67" w:rsidR="003A1997" w:rsidRPr="003A1997" w:rsidRDefault="003A1997" w:rsidP="003A1997">
            <w:pPr>
              <w:rPr>
                <w:rFonts w:ascii="Arial" w:hAnsi="Arial" w:cs="Arial"/>
                <w:sz w:val="22"/>
                <w:szCs w:val="22"/>
              </w:rPr>
            </w:pPr>
            <w:r>
              <w:rPr>
                <w:noProof/>
              </w:rPr>
              <w:drawing>
                <wp:anchor distT="0" distB="0" distL="114300" distR="114300" simplePos="0" relativeHeight="251694592" behindDoc="1" locked="0" layoutInCell="1" allowOverlap="1" wp14:anchorId="7E9BBB1F" wp14:editId="022A0DA5">
                  <wp:simplePos x="0" y="0"/>
                  <wp:positionH relativeFrom="column">
                    <wp:posOffset>80645</wp:posOffset>
                  </wp:positionH>
                  <wp:positionV relativeFrom="paragraph">
                    <wp:posOffset>338455</wp:posOffset>
                  </wp:positionV>
                  <wp:extent cx="5562600" cy="7505700"/>
                  <wp:effectExtent l="0" t="0" r="0" b="0"/>
                  <wp:wrapTight wrapText="bothSides">
                    <wp:wrapPolygon edited="0">
                      <wp:start x="0" y="0"/>
                      <wp:lineTo x="0" y="21545"/>
                      <wp:lineTo x="21526" y="21545"/>
                      <wp:lineTo x="21526" y="0"/>
                      <wp:lineTo x="0" y="0"/>
                    </wp:wrapPolygon>
                  </wp:wrapTight>
                  <wp:docPr id="275" name="Picture 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4">
                            <a:extLst>
                              <a:ext uri="{28A0092B-C50C-407E-A947-70E740481C1C}">
                                <a14:useLocalDpi xmlns:a14="http://schemas.microsoft.com/office/drawing/2010/main" val="0"/>
                              </a:ext>
                            </a:extLst>
                          </a:blip>
                          <a:srcRect l="36561" t="17733" r="35852" b="16060"/>
                          <a:stretch/>
                        </pic:blipFill>
                        <pic:spPr bwMode="auto">
                          <a:xfrm>
                            <a:off x="0" y="0"/>
                            <a:ext cx="5562600" cy="75057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A9DD62F" w14:textId="77777777" w:rsidR="003A1997" w:rsidRPr="003A1997" w:rsidRDefault="003A1997" w:rsidP="003A1997">
            <w:pPr>
              <w:rPr>
                <w:rFonts w:ascii="Arial" w:hAnsi="Arial" w:cs="Arial"/>
                <w:sz w:val="22"/>
                <w:szCs w:val="22"/>
              </w:rPr>
            </w:pPr>
          </w:p>
          <w:p w14:paraId="75FA0411" w14:textId="77777777" w:rsidR="003A1997" w:rsidRPr="003A1997" w:rsidRDefault="003A1997" w:rsidP="003A1997">
            <w:pPr>
              <w:rPr>
                <w:rFonts w:ascii="Arial" w:hAnsi="Arial" w:cs="Arial"/>
                <w:sz w:val="22"/>
                <w:szCs w:val="22"/>
              </w:rPr>
            </w:pPr>
          </w:p>
          <w:p w14:paraId="6CAE4A51" w14:textId="77777777" w:rsidR="003A1997" w:rsidRPr="003A1997" w:rsidRDefault="003A1997" w:rsidP="003A1997">
            <w:pPr>
              <w:rPr>
                <w:rFonts w:ascii="Arial" w:hAnsi="Arial" w:cs="Arial"/>
                <w:sz w:val="22"/>
                <w:szCs w:val="22"/>
              </w:rPr>
            </w:pPr>
          </w:p>
          <w:p w14:paraId="62FEC52C" w14:textId="77777777" w:rsidR="003A1997" w:rsidRPr="003A1997" w:rsidRDefault="003A1997" w:rsidP="003A1997">
            <w:pPr>
              <w:rPr>
                <w:rFonts w:ascii="Arial" w:hAnsi="Arial" w:cs="Arial"/>
                <w:sz w:val="22"/>
                <w:szCs w:val="22"/>
              </w:rPr>
            </w:pPr>
          </w:p>
          <w:p w14:paraId="21E09A4A" w14:textId="77777777" w:rsidR="003A1997" w:rsidRPr="003A1997" w:rsidRDefault="003A1997" w:rsidP="003A1997">
            <w:pPr>
              <w:rPr>
                <w:rFonts w:ascii="Arial" w:hAnsi="Arial" w:cs="Arial"/>
                <w:sz w:val="22"/>
                <w:szCs w:val="22"/>
              </w:rPr>
            </w:pPr>
          </w:p>
          <w:p w14:paraId="4F9CFADD" w14:textId="77777777" w:rsidR="003A1997" w:rsidRPr="003A1997" w:rsidRDefault="003A1997" w:rsidP="003A1997">
            <w:pPr>
              <w:rPr>
                <w:rFonts w:ascii="Arial" w:hAnsi="Arial" w:cs="Arial"/>
                <w:sz w:val="22"/>
                <w:szCs w:val="22"/>
              </w:rPr>
            </w:pPr>
          </w:p>
          <w:p w14:paraId="3BD6EEBE" w14:textId="77777777" w:rsidR="003A1997" w:rsidRPr="003A1997" w:rsidRDefault="003A1997" w:rsidP="003A1997">
            <w:pPr>
              <w:rPr>
                <w:rFonts w:ascii="Arial" w:hAnsi="Arial" w:cs="Arial"/>
                <w:sz w:val="22"/>
                <w:szCs w:val="22"/>
              </w:rPr>
            </w:pPr>
          </w:p>
          <w:p w14:paraId="5832482E" w14:textId="77777777" w:rsidR="003A1997" w:rsidRPr="003A1997" w:rsidRDefault="003A1997" w:rsidP="003A1997">
            <w:pPr>
              <w:rPr>
                <w:rFonts w:ascii="Arial" w:hAnsi="Arial" w:cs="Arial"/>
                <w:sz w:val="22"/>
                <w:szCs w:val="22"/>
              </w:rPr>
            </w:pPr>
          </w:p>
          <w:p w14:paraId="757808A7" w14:textId="77777777" w:rsidR="003A1997" w:rsidRPr="003A1997" w:rsidRDefault="003A1997" w:rsidP="003A1997">
            <w:pPr>
              <w:rPr>
                <w:rFonts w:ascii="Arial" w:hAnsi="Arial" w:cs="Arial"/>
                <w:sz w:val="22"/>
                <w:szCs w:val="22"/>
              </w:rPr>
            </w:pPr>
          </w:p>
          <w:p w14:paraId="6AC71843" w14:textId="15475E56" w:rsidR="003A1997" w:rsidRPr="003A1997" w:rsidRDefault="003A1997" w:rsidP="003A1997">
            <w:pPr>
              <w:rPr>
                <w:rFonts w:ascii="Arial" w:hAnsi="Arial" w:cs="Arial"/>
                <w:sz w:val="22"/>
                <w:szCs w:val="22"/>
              </w:rPr>
            </w:pPr>
            <w:r>
              <w:rPr>
                <w:noProof/>
              </w:rPr>
              <w:drawing>
                <wp:inline distT="0" distB="0" distL="0" distR="0" wp14:anchorId="6DFAD1C5" wp14:editId="596E3F02">
                  <wp:extent cx="5695950" cy="7725542"/>
                  <wp:effectExtent l="0" t="0" r="0" b="8890"/>
                  <wp:docPr id="276" name="Picture 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5"/>
                          <a:srcRect l="35897" t="12414" r="35187" b="17832"/>
                          <a:stretch/>
                        </pic:blipFill>
                        <pic:spPr bwMode="auto">
                          <a:xfrm>
                            <a:off x="0" y="0"/>
                            <a:ext cx="5703569" cy="7735875"/>
                          </a:xfrm>
                          <a:prstGeom prst="rect">
                            <a:avLst/>
                          </a:prstGeom>
                          <a:ln>
                            <a:noFill/>
                          </a:ln>
                          <a:extLst>
                            <a:ext uri="{53640926-AAD7-44D8-BBD7-CCE9431645EC}">
                              <a14:shadowObscured xmlns:a14="http://schemas.microsoft.com/office/drawing/2010/main"/>
                            </a:ext>
                          </a:extLst>
                        </pic:spPr>
                      </pic:pic>
                    </a:graphicData>
                  </a:graphic>
                </wp:inline>
              </w:drawing>
            </w:r>
          </w:p>
          <w:p w14:paraId="1520AD0C" w14:textId="77777777" w:rsidR="003A1997" w:rsidRPr="003A1997" w:rsidRDefault="003A1997" w:rsidP="003A1997">
            <w:pPr>
              <w:rPr>
                <w:rFonts w:ascii="Arial" w:hAnsi="Arial" w:cs="Arial"/>
                <w:sz w:val="22"/>
                <w:szCs w:val="22"/>
              </w:rPr>
            </w:pPr>
          </w:p>
          <w:p w14:paraId="6132C9D3" w14:textId="77777777" w:rsidR="003A1997" w:rsidRPr="003A1997" w:rsidRDefault="003A1997" w:rsidP="003A1997">
            <w:pPr>
              <w:rPr>
                <w:rFonts w:ascii="Arial" w:hAnsi="Arial" w:cs="Arial"/>
                <w:sz w:val="22"/>
                <w:szCs w:val="22"/>
              </w:rPr>
            </w:pPr>
          </w:p>
          <w:p w14:paraId="5C89C35B" w14:textId="77777777" w:rsidR="003A1997" w:rsidRPr="003A1997" w:rsidRDefault="003A1997" w:rsidP="003A1997">
            <w:pPr>
              <w:rPr>
                <w:rFonts w:ascii="Arial" w:hAnsi="Arial" w:cs="Arial"/>
                <w:sz w:val="22"/>
                <w:szCs w:val="22"/>
              </w:rPr>
            </w:pPr>
          </w:p>
          <w:p w14:paraId="3D31E666" w14:textId="77777777" w:rsidR="003A1997" w:rsidRPr="003A1997" w:rsidRDefault="003A1997" w:rsidP="003A1997">
            <w:pPr>
              <w:rPr>
                <w:rFonts w:ascii="Arial" w:hAnsi="Arial" w:cs="Arial"/>
                <w:sz w:val="22"/>
                <w:szCs w:val="22"/>
              </w:rPr>
            </w:pPr>
          </w:p>
          <w:p w14:paraId="1D6C5E81" w14:textId="77777777" w:rsidR="003A1997" w:rsidRPr="003A1997" w:rsidRDefault="003A1997" w:rsidP="003A1997">
            <w:pPr>
              <w:rPr>
                <w:rFonts w:ascii="Arial" w:hAnsi="Arial" w:cs="Arial"/>
                <w:sz w:val="22"/>
                <w:szCs w:val="22"/>
              </w:rPr>
            </w:pPr>
          </w:p>
          <w:p w14:paraId="782E65D2" w14:textId="77777777" w:rsidR="003A1997" w:rsidRPr="003A1997" w:rsidRDefault="003A1997" w:rsidP="003A1997">
            <w:pPr>
              <w:rPr>
                <w:rFonts w:ascii="Arial" w:hAnsi="Arial" w:cs="Arial"/>
                <w:sz w:val="22"/>
                <w:szCs w:val="22"/>
              </w:rPr>
            </w:pPr>
          </w:p>
          <w:p w14:paraId="0B7A5F82" w14:textId="6890DC77" w:rsidR="003A1997" w:rsidRPr="003A1997" w:rsidRDefault="003A1997" w:rsidP="003A1997">
            <w:pPr>
              <w:rPr>
                <w:rFonts w:ascii="Arial" w:hAnsi="Arial" w:cs="Arial"/>
                <w:sz w:val="22"/>
                <w:szCs w:val="22"/>
              </w:rPr>
            </w:pPr>
            <w:r>
              <w:rPr>
                <w:noProof/>
              </w:rPr>
              <w:drawing>
                <wp:anchor distT="0" distB="0" distL="114300" distR="114300" simplePos="0" relativeHeight="251695616" behindDoc="1" locked="0" layoutInCell="1" allowOverlap="1" wp14:anchorId="342266F9" wp14:editId="09189ABA">
                  <wp:simplePos x="0" y="0"/>
                  <wp:positionH relativeFrom="column">
                    <wp:posOffset>156845</wp:posOffset>
                  </wp:positionH>
                  <wp:positionV relativeFrom="paragraph">
                    <wp:posOffset>170180</wp:posOffset>
                  </wp:positionV>
                  <wp:extent cx="5542915" cy="7315200"/>
                  <wp:effectExtent l="0" t="0" r="635" b="0"/>
                  <wp:wrapTight wrapText="bothSides">
                    <wp:wrapPolygon edited="0">
                      <wp:start x="0" y="0"/>
                      <wp:lineTo x="0" y="21544"/>
                      <wp:lineTo x="21528" y="21544"/>
                      <wp:lineTo x="21528" y="0"/>
                      <wp:lineTo x="0" y="0"/>
                    </wp:wrapPolygon>
                  </wp:wrapTight>
                  <wp:docPr id="277" name="Picture 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6">
                            <a:extLst>
                              <a:ext uri="{28A0092B-C50C-407E-A947-70E740481C1C}">
                                <a14:useLocalDpi xmlns:a14="http://schemas.microsoft.com/office/drawing/2010/main" val="0"/>
                              </a:ext>
                            </a:extLst>
                          </a:blip>
                          <a:srcRect l="35896" t="17734" r="35852" b="17833"/>
                          <a:stretch/>
                        </pic:blipFill>
                        <pic:spPr bwMode="auto">
                          <a:xfrm>
                            <a:off x="0" y="0"/>
                            <a:ext cx="5542915" cy="7315200"/>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p>
          <w:p w14:paraId="78B8FA00" w14:textId="18B53474" w:rsidR="003A1997" w:rsidRPr="003A1997" w:rsidRDefault="003A1997" w:rsidP="003A1997">
            <w:pPr>
              <w:rPr>
                <w:rFonts w:ascii="Arial" w:hAnsi="Arial" w:cs="Arial"/>
                <w:sz w:val="22"/>
                <w:szCs w:val="22"/>
              </w:rPr>
            </w:pPr>
          </w:p>
          <w:p w14:paraId="3A518105" w14:textId="7E2B921A" w:rsidR="003A1997" w:rsidRPr="003A1997" w:rsidRDefault="003A1997" w:rsidP="003A1997">
            <w:pPr>
              <w:rPr>
                <w:rFonts w:ascii="Arial" w:hAnsi="Arial" w:cs="Arial"/>
                <w:sz w:val="22"/>
                <w:szCs w:val="22"/>
              </w:rPr>
            </w:pPr>
          </w:p>
          <w:p w14:paraId="29865704" w14:textId="77777777" w:rsidR="003A1997" w:rsidRPr="003A1997" w:rsidRDefault="003A1997" w:rsidP="003A1997">
            <w:pPr>
              <w:rPr>
                <w:rFonts w:ascii="Arial" w:hAnsi="Arial" w:cs="Arial"/>
                <w:sz w:val="22"/>
                <w:szCs w:val="22"/>
              </w:rPr>
            </w:pPr>
          </w:p>
          <w:p w14:paraId="1B8395CE" w14:textId="77777777" w:rsidR="003A1997" w:rsidRPr="003A1997" w:rsidRDefault="003A1997" w:rsidP="003A1997">
            <w:pPr>
              <w:rPr>
                <w:rFonts w:ascii="Arial" w:hAnsi="Arial" w:cs="Arial"/>
                <w:sz w:val="22"/>
                <w:szCs w:val="22"/>
              </w:rPr>
            </w:pPr>
          </w:p>
          <w:p w14:paraId="5F53AE6B" w14:textId="16EE343E" w:rsidR="003A1997" w:rsidRPr="003A1997" w:rsidRDefault="003A1997" w:rsidP="003A1997">
            <w:pPr>
              <w:rPr>
                <w:rFonts w:ascii="Arial" w:hAnsi="Arial" w:cs="Arial"/>
                <w:sz w:val="22"/>
                <w:szCs w:val="22"/>
              </w:rPr>
            </w:pPr>
          </w:p>
          <w:p w14:paraId="324479CE" w14:textId="6B557647" w:rsidR="003A1997" w:rsidRPr="003A1997" w:rsidRDefault="003A1997" w:rsidP="003A1997">
            <w:pPr>
              <w:rPr>
                <w:rFonts w:ascii="Arial" w:hAnsi="Arial" w:cs="Arial"/>
                <w:sz w:val="22"/>
                <w:szCs w:val="22"/>
              </w:rPr>
            </w:pPr>
          </w:p>
          <w:p w14:paraId="41DE29A0" w14:textId="52C9FFB2" w:rsidR="003A1997" w:rsidRPr="003A1997" w:rsidRDefault="003A1997" w:rsidP="003A1997">
            <w:pPr>
              <w:rPr>
                <w:rFonts w:ascii="Arial" w:hAnsi="Arial" w:cs="Arial"/>
                <w:sz w:val="22"/>
                <w:szCs w:val="22"/>
              </w:rPr>
            </w:pPr>
          </w:p>
          <w:p w14:paraId="41BFEB98" w14:textId="4C04E6EF" w:rsidR="003A1997" w:rsidRPr="003A1997" w:rsidRDefault="00E877CB" w:rsidP="003A1997">
            <w:pPr>
              <w:rPr>
                <w:rFonts w:ascii="Arial" w:hAnsi="Arial" w:cs="Arial"/>
                <w:sz w:val="22"/>
                <w:szCs w:val="22"/>
              </w:rPr>
            </w:pPr>
            <w:r>
              <w:rPr>
                <w:noProof/>
              </w:rPr>
              <w:drawing>
                <wp:anchor distT="0" distB="0" distL="114300" distR="114300" simplePos="0" relativeHeight="251696640" behindDoc="1" locked="0" layoutInCell="1" allowOverlap="1" wp14:anchorId="5C449B67" wp14:editId="3AB41021">
                  <wp:simplePos x="0" y="0"/>
                  <wp:positionH relativeFrom="column">
                    <wp:posOffset>80645</wp:posOffset>
                  </wp:positionH>
                  <wp:positionV relativeFrom="paragraph">
                    <wp:posOffset>140335</wp:posOffset>
                  </wp:positionV>
                  <wp:extent cx="5391150" cy="7469666"/>
                  <wp:effectExtent l="0" t="0" r="0" b="0"/>
                  <wp:wrapTight wrapText="bothSides">
                    <wp:wrapPolygon edited="0">
                      <wp:start x="0" y="0"/>
                      <wp:lineTo x="0" y="21539"/>
                      <wp:lineTo x="21524" y="21539"/>
                      <wp:lineTo x="21524" y="0"/>
                      <wp:lineTo x="0" y="0"/>
                    </wp:wrapPolygon>
                  </wp:wrapTight>
                  <wp:docPr id="278" name="Picture 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7">
                            <a:extLst>
                              <a:ext uri="{28A0092B-C50C-407E-A947-70E740481C1C}">
                                <a14:useLocalDpi xmlns:a14="http://schemas.microsoft.com/office/drawing/2010/main" val="0"/>
                              </a:ext>
                            </a:extLst>
                          </a:blip>
                          <a:srcRect l="35896" t="17143" r="36517" b="14877"/>
                          <a:stretch/>
                        </pic:blipFill>
                        <pic:spPr bwMode="auto">
                          <a:xfrm>
                            <a:off x="0" y="0"/>
                            <a:ext cx="5391150" cy="7469666"/>
                          </a:xfrm>
                          <a:prstGeom prst="rect">
                            <a:avLst/>
                          </a:prstGeom>
                          <a:ln>
                            <a:noFill/>
                          </a:ln>
                          <a:extLst>
                            <a:ext uri="{53640926-AAD7-44D8-BBD7-CCE9431645EC}">
                              <a14:shadowObscured xmlns:a14="http://schemas.microsoft.com/office/drawing/2010/main"/>
                            </a:ext>
                          </a:extLst>
                        </pic:spPr>
                      </pic:pic>
                    </a:graphicData>
                  </a:graphic>
                </wp:anchor>
              </w:drawing>
            </w:r>
          </w:p>
          <w:p w14:paraId="631E4A44" w14:textId="09E25C8B" w:rsidR="003A1997" w:rsidRPr="003A1997" w:rsidRDefault="003A1997" w:rsidP="003A1997">
            <w:pPr>
              <w:rPr>
                <w:rFonts w:ascii="Arial" w:hAnsi="Arial" w:cs="Arial"/>
                <w:sz w:val="22"/>
                <w:szCs w:val="22"/>
              </w:rPr>
            </w:pPr>
          </w:p>
          <w:p w14:paraId="440D1AAB" w14:textId="5354B62C" w:rsidR="003A1997" w:rsidRPr="003A1997" w:rsidRDefault="003A1997" w:rsidP="003A1997">
            <w:pPr>
              <w:rPr>
                <w:rFonts w:ascii="Arial" w:hAnsi="Arial" w:cs="Arial"/>
                <w:sz w:val="22"/>
                <w:szCs w:val="22"/>
              </w:rPr>
            </w:pPr>
          </w:p>
          <w:p w14:paraId="2D389E14" w14:textId="17C5DD0C" w:rsidR="003A1997" w:rsidRPr="003A1997" w:rsidRDefault="003A1997" w:rsidP="003A1997">
            <w:pPr>
              <w:rPr>
                <w:rFonts w:ascii="Arial" w:hAnsi="Arial" w:cs="Arial"/>
                <w:sz w:val="22"/>
                <w:szCs w:val="22"/>
              </w:rPr>
            </w:pPr>
          </w:p>
          <w:p w14:paraId="76292E42" w14:textId="77777777" w:rsidR="003A1997" w:rsidRPr="003A1997" w:rsidRDefault="003A1997" w:rsidP="003A1997">
            <w:pPr>
              <w:rPr>
                <w:rFonts w:ascii="Arial" w:hAnsi="Arial" w:cs="Arial"/>
                <w:sz w:val="22"/>
                <w:szCs w:val="22"/>
              </w:rPr>
            </w:pPr>
          </w:p>
          <w:p w14:paraId="579EA76C" w14:textId="77777777" w:rsidR="003A1997" w:rsidRPr="003A1997" w:rsidRDefault="003A1997" w:rsidP="003A1997">
            <w:pPr>
              <w:rPr>
                <w:rFonts w:ascii="Arial" w:hAnsi="Arial" w:cs="Arial"/>
                <w:sz w:val="22"/>
                <w:szCs w:val="22"/>
              </w:rPr>
            </w:pPr>
          </w:p>
          <w:p w14:paraId="4B971A03" w14:textId="77777777" w:rsidR="003A1997" w:rsidRPr="003A1997" w:rsidRDefault="003A1997" w:rsidP="003A1997">
            <w:pPr>
              <w:rPr>
                <w:rFonts w:ascii="Arial" w:hAnsi="Arial" w:cs="Arial"/>
                <w:sz w:val="22"/>
                <w:szCs w:val="22"/>
              </w:rPr>
            </w:pPr>
          </w:p>
          <w:p w14:paraId="359E4815" w14:textId="77777777" w:rsidR="003A1997" w:rsidRPr="003A1997" w:rsidRDefault="003A1997" w:rsidP="003A1997">
            <w:pPr>
              <w:rPr>
                <w:rFonts w:ascii="Arial" w:hAnsi="Arial" w:cs="Arial"/>
                <w:sz w:val="22"/>
                <w:szCs w:val="22"/>
              </w:rPr>
            </w:pPr>
          </w:p>
          <w:p w14:paraId="7BCF7CEB" w14:textId="77777777" w:rsidR="003A1997" w:rsidRPr="003A1997" w:rsidRDefault="003A1997" w:rsidP="003A1997">
            <w:pPr>
              <w:rPr>
                <w:rFonts w:ascii="Arial" w:hAnsi="Arial" w:cs="Arial"/>
                <w:sz w:val="22"/>
                <w:szCs w:val="22"/>
              </w:rPr>
            </w:pPr>
          </w:p>
          <w:p w14:paraId="0B7079B9" w14:textId="77777777" w:rsidR="003A1997" w:rsidRPr="003A1997" w:rsidRDefault="003A1997" w:rsidP="003A1997">
            <w:pPr>
              <w:rPr>
                <w:rFonts w:ascii="Arial" w:hAnsi="Arial" w:cs="Arial"/>
                <w:sz w:val="22"/>
                <w:szCs w:val="22"/>
              </w:rPr>
            </w:pPr>
          </w:p>
          <w:p w14:paraId="4531A05B" w14:textId="77777777" w:rsidR="003A1997" w:rsidRPr="003A1997" w:rsidRDefault="003A1997" w:rsidP="003A1997">
            <w:pPr>
              <w:rPr>
                <w:rFonts w:ascii="Arial" w:hAnsi="Arial" w:cs="Arial"/>
                <w:sz w:val="22"/>
                <w:szCs w:val="22"/>
              </w:rPr>
            </w:pPr>
          </w:p>
          <w:p w14:paraId="3BD0D842" w14:textId="77777777" w:rsidR="003A1997" w:rsidRPr="003A1997" w:rsidRDefault="003A1997" w:rsidP="003A1997">
            <w:pPr>
              <w:rPr>
                <w:rFonts w:ascii="Arial" w:hAnsi="Arial" w:cs="Arial"/>
                <w:sz w:val="22"/>
                <w:szCs w:val="22"/>
              </w:rPr>
            </w:pPr>
          </w:p>
          <w:p w14:paraId="20812984" w14:textId="77777777" w:rsidR="003A1997" w:rsidRPr="003A1997" w:rsidRDefault="003A1997" w:rsidP="003A1997">
            <w:pPr>
              <w:rPr>
                <w:rFonts w:ascii="Arial" w:hAnsi="Arial" w:cs="Arial"/>
                <w:sz w:val="22"/>
                <w:szCs w:val="22"/>
              </w:rPr>
            </w:pPr>
          </w:p>
          <w:p w14:paraId="4041A8FA" w14:textId="77777777" w:rsidR="003A1997" w:rsidRPr="003A1997" w:rsidRDefault="003A1997" w:rsidP="003A1997">
            <w:pPr>
              <w:rPr>
                <w:rFonts w:ascii="Arial" w:hAnsi="Arial" w:cs="Arial"/>
                <w:sz w:val="22"/>
                <w:szCs w:val="22"/>
              </w:rPr>
            </w:pPr>
          </w:p>
          <w:p w14:paraId="3994550D" w14:textId="77777777" w:rsidR="003A1997" w:rsidRPr="003A1997" w:rsidRDefault="003A1997" w:rsidP="003A1997">
            <w:pPr>
              <w:rPr>
                <w:rFonts w:ascii="Arial" w:hAnsi="Arial" w:cs="Arial"/>
                <w:sz w:val="22"/>
                <w:szCs w:val="22"/>
              </w:rPr>
            </w:pPr>
          </w:p>
          <w:p w14:paraId="41256B79" w14:textId="77777777" w:rsidR="003A1997" w:rsidRPr="003A1997" w:rsidRDefault="003A1997" w:rsidP="003A1997">
            <w:pPr>
              <w:rPr>
                <w:rFonts w:ascii="Arial" w:hAnsi="Arial" w:cs="Arial"/>
                <w:sz w:val="22"/>
                <w:szCs w:val="22"/>
              </w:rPr>
            </w:pPr>
          </w:p>
          <w:p w14:paraId="29B859AA" w14:textId="2213F3E7" w:rsidR="003A1997" w:rsidRDefault="003A1997" w:rsidP="003A1997">
            <w:pPr>
              <w:rPr>
                <w:rFonts w:ascii="Arial" w:hAnsi="Arial" w:cs="Arial"/>
                <w:sz w:val="22"/>
                <w:szCs w:val="22"/>
              </w:rPr>
            </w:pPr>
          </w:p>
          <w:p w14:paraId="7280B6D0" w14:textId="4EF237DB" w:rsidR="003A1997" w:rsidRDefault="003A1997" w:rsidP="003A1997">
            <w:pPr>
              <w:rPr>
                <w:rFonts w:ascii="Arial" w:hAnsi="Arial" w:cs="Arial"/>
                <w:sz w:val="22"/>
                <w:szCs w:val="22"/>
              </w:rPr>
            </w:pPr>
          </w:p>
          <w:p w14:paraId="3D55B4C9" w14:textId="1C054FE6" w:rsidR="003A1997" w:rsidRDefault="003A1997" w:rsidP="003A1997">
            <w:pPr>
              <w:rPr>
                <w:rFonts w:ascii="Arial" w:hAnsi="Arial" w:cs="Arial"/>
                <w:sz w:val="22"/>
                <w:szCs w:val="22"/>
              </w:rPr>
            </w:pPr>
          </w:p>
          <w:p w14:paraId="12D6EBF8" w14:textId="5A275286" w:rsidR="003A1997" w:rsidRDefault="003A1997" w:rsidP="003A1997">
            <w:pPr>
              <w:rPr>
                <w:rFonts w:ascii="Arial" w:hAnsi="Arial" w:cs="Arial"/>
                <w:sz w:val="22"/>
                <w:szCs w:val="22"/>
              </w:rPr>
            </w:pPr>
          </w:p>
          <w:p w14:paraId="3195B8D2" w14:textId="57E01778" w:rsidR="003A1997" w:rsidRDefault="003A1997" w:rsidP="003A1997">
            <w:pPr>
              <w:rPr>
                <w:rFonts w:ascii="Arial" w:hAnsi="Arial" w:cs="Arial"/>
                <w:sz w:val="22"/>
                <w:szCs w:val="22"/>
              </w:rPr>
            </w:pPr>
          </w:p>
          <w:p w14:paraId="4AF145DD" w14:textId="2511FF03" w:rsidR="003A1997" w:rsidRDefault="003A1997" w:rsidP="003A1997">
            <w:pPr>
              <w:rPr>
                <w:rFonts w:ascii="Arial" w:hAnsi="Arial" w:cs="Arial"/>
                <w:sz w:val="22"/>
                <w:szCs w:val="22"/>
              </w:rPr>
            </w:pPr>
          </w:p>
          <w:p w14:paraId="3E70D3C2" w14:textId="09787FC3" w:rsidR="003A1997" w:rsidRDefault="003A1997" w:rsidP="003A1997">
            <w:pPr>
              <w:rPr>
                <w:rFonts w:ascii="Arial" w:hAnsi="Arial" w:cs="Arial"/>
                <w:sz w:val="22"/>
                <w:szCs w:val="22"/>
              </w:rPr>
            </w:pPr>
          </w:p>
          <w:p w14:paraId="6ECA1DD9" w14:textId="5AE80F02" w:rsidR="003A1997" w:rsidRDefault="003A1997" w:rsidP="003A1997">
            <w:pPr>
              <w:rPr>
                <w:rFonts w:ascii="Arial" w:hAnsi="Arial" w:cs="Arial"/>
                <w:sz w:val="22"/>
                <w:szCs w:val="22"/>
              </w:rPr>
            </w:pPr>
          </w:p>
          <w:p w14:paraId="13949F43" w14:textId="47AE9785" w:rsidR="003A1997" w:rsidRDefault="003A1997" w:rsidP="003A1997">
            <w:pPr>
              <w:rPr>
                <w:rFonts w:ascii="Arial" w:hAnsi="Arial" w:cs="Arial"/>
                <w:sz w:val="22"/>
                <w:szCs w:val="22"/>
              </w:rPr>
            </w:pPr>
          </w:p>
          <w:p w14:paraId="0FF79C6A" w14:textId="293852D8" w:rsidR="003A1997" w:rsidRDefault="003A1997" w:rsidP="003A1997">
            <w:pPr>
              <w:rPr>
                <w:rFonts w:ascii="Arial" w:hAnsi="Arial" w:cs="Arial"/>
                <w:sz w:val="22"/>
                <w:szCs w:val="22"/>
              </w:rPr>
            </w:pPr>
          </w:p>
          <w:p w14:paraId="70CEF51E" w14:textId="4E9E7922" w:rsidR="003A1997" w:rsidRDefault="003A1997" w:rsidP="003A1997">
            <w:pPr>
              <w:rPr>
                <w:rFonts w:ascii="Arial" w:hAnsi="Arial" w:cs="Arial"/>
                <w:sz w:val="22"/>
                <w:szCs w:val="22"/>
              </w:rPr>
            </w:pPr>
          </w:p>
          <w:p w14:paraId="3099E34C" w14:textId="1AB19B33" w:rsidR="003A1997" w:rsidRDefault="003A1997" w:rsidP="003A1997">
            <w:pPr>
              <w:rPr>
                <w:rFonts w:ascii="Arial" w:hAnsi="Arial" w:cs="Arial"/>
                <w:sz w:val="22"/>
                <w:szCs w:val="22"/>
              </w:rPr>
            </w:pPr>
          </w:p>
          <w:p w14:paraId="2A9BBD09" w14:textId="33AFBD04" w:rsidR="003A1997" w:rsidRDefault="003A1997" w:rsidP="003A1997">
            <w:pPr>
              <w:rPr>
                <w:rFonts w:ascii="Arial" w:hAnsi="Arial" w:cs="Arial"/>
                <w:sz w:val="22"/>
                <w:szCs w:val="22"/>
              </w:rPr>
            </w:pPr>
          </w:p>
          <w:p w14:paraId="77F30583" w14:textId="4127623C" w:rsidR="003A1997" w:rsidRDefault="003A1997" w:rsidP="003A1997">
            <w:pPr>
              <w:rPr>
                <w:rFonts w:ascii="Arial" w:hAnsi="Arial" w:cs="Arial"/>
                <w:sz w:val="22"/>
                <w:szCs w:val="22"/>
              </w:rPr>
            </w:pPr>
          </w:p>
          <w:p w14:paraId="1EF06427" w14:textId="073EE32B" w:rsidR="003A1997" w:rsidRDefault="003A1997" w:rsidP="003A1997">
            <w:pPr>
              <w:rPr>
                <w:rFonts w:ascii="Arial" w:hAnsi="Arial" w:cs="Arial"/>
                <w:sz w:val="22"/>
                <w:szCs w:val="22"/>
              </w:rPr>
            </w:pPr>
          </w:p>
          <w:p w14:paraId="129DA88A" w14:textId="45576749" w:rsidR="003A1997" w:rsidRDefault="003A1997" w:rsidP="003A1997">
            <w:pPr>
              <w:rPr>
                <w:rFonts w:ascii="Arial" w:hAnsi="Arial" w:cs="Arial"/>
                <w:sz w:val="22"/>
                <w:szCs w:val="22"/>
              </w:rPr>
            </w:pPr>
          </w:p>
          <w:p w14:paraId="45223B5A" w14:textId="4D4BD1BF" w:rsidR="003A1997" w:rsidRDefault="003A1997" w:rsidP="003A1997">
            <w:pPr>
              <w:rPr>
                <w:rFonts w:ascii="Arial" w:hAnsi="Arial" w:cs="Arial"/>
                <w:sz w:val="22"/>
                <w:szCs w:val="22"/>
              </w:rPr>
            </w:pPr>
          </w:p>
          <w:p w14:paraId="70BA755C" w14:textId="77777777" w:rsidR="003A1997" w:rsidRPr="003A1997" w:rsidRDefault="003A1997" w:rsidP="003A1997">
            <w:pPr>
              <w:rPr>
                <w:rFonts w:ascii="Arial" w:hAnsi="Arial" w:cs="Arial"/>
                <w:sz w:val="22"/>
                <w:szCs w:val="22"/>
              </w:rPr>
            </w:pPr>
          </w:p>
          <w:p w14:paraId="664B7B80" w14:textId="77777777" w:rsidR="003A1997" w:rsidRPr="003A1997" w:rsidRDefault="003A1997" w:rsidP="003A1997">
            <w:pPr>
              <w:rPr>
                <w:rFonts w:ascii="Arial" w:hAnsi="Arial" w:cs="Arial"/>
                <w:sz w:val="22"/>
                <w:szCs w:val="22"/>
              </w:rPr>
            </w:pPr>
          </w:p>
          <w:p w14:paraId="09387CAD" w14:textId="77777777" w:rsidR="003A1997" w:rsidRPr="003A1997" w:rsidRDefault="003A1997" w:rsidP="003A1997">
            <w:pPr>
              <w:rPr>
                <w:rFonts w:ascii="Arial" w:hAnsi="Arial" w:cs="Arial"/>
                <w:sz w:val="22"/>
                <w:szCs w:val="22"/>
              </w:rPr>
            </w:pPr>
          </w:p>
          <w:p w14:paraId="2728D073" w14:textId="77777777" w:rsidR="003A1997" w:rsidRPr="003A1997" w:rsidRDefault="003A1997" w:rsidP="003A1997">
            <w:pPr>
              <w:rPr>
                <w:rFonts w:ascii="Arial" w:hAnsi="Arial" w:cs="Arial"/>
                <w:sz w:val="22"/>
                <w:szCs w:val="22"/>
              </w:rPr>
            </w:pPr>
          </w:p>
          <w:p w14:paraId="79AC5405" w14:textId="77777777" w:rsidR="003A1997" w:rsidRPr="003A1997" w:rsidRDefault="003A1997" w:rsidP="003A1997">
            <w:pPr>
              <w:rPr>
                <w:rFonts w:ascii="Arial" w:hAnsi="Arial" w:cs="Arial"/>
                <w:sz w:val="22"/>
                <w:szCs w:val="22"/>
              </w:rPr>
            </w:pPr>
          </w:p>
          <w:p w14:paraId="6703CF64" w14:textId="77777777" w:rsidR="003A1997" w:rsidRPr="003A1997" w:rsidRDefault="003A1997" w:rsidP="003A1997">
            <w:pPr>
              <w:rPr>
                <w:rFonts w:ascii="Arial" w:hAnsi="Arial" w:cs="Arial"/>
                <w:sz w:val="22"/>
                <w:szCs w:val="22"/>
              </w:rPr>
            </w:pPr>
          </w:p>
          <w:p w14:paraId="3AB0122E" w14:textId="77777777" w:rsidR="003A1997" w:rsidRPr="003A1997" w:rsidRDefault="003A1997" w:rsidP="003A1997">
            <w:pPr>
              <w:rPr>
                <w:rFonts w:ascii="Arial" w:hAnsi="Arial" w:cs="Arial"/>
                <w:sz w:val="22"/>
                <w:szCs w:val="22"/>
              </w:rPr>
            </w:pPr>
          </w:p>
          <w:p w14:paraId="5CD9941D" w14:textId="77777777" w:rsidR="003A1997" w:rsidRPr="003A1997" w:rsidRDefault="003A1997" w:rsidP="003A1997">
            <w:pPr>
              <w:rPr>
                <w:rFonts w:ascii="Arial" w:hAnsi="Arial" w:cs="Arial"/>
                <w:sz w:val="22"/>
                <w:szCs w:val="22"/>
              </w:rPr>
            </w:pPr>
          </w:p>
          <w:p w14:paraId="42A2A83F" w14:textId="77777777" w:rsidR="003A1997" w:rsidRDefault="003A1997" w:rsidP="003A1997">
            <w:pPr>
              <w:rPr>
                <w:rFonts w:ascii="Arial" w:hAnsi="Arial" w:cs="Arial"/>
                <w:sz w:val="22"/>
                <w:szCs w:val="22"/>
              </w:rPr>
            </w:pPr>
          </w:p>
          <w:p w14:paraId="01041ADC" w14:textId="77777777" w:rsidR="003A1997" w:rsidRDefault="003A1997" w:rsidP="003A1997">
            <w:pPr>
              <w:rPr>
                <w:rFonts w:ascii="Arial" w:hAnsi="Arial" w:cs="Arial"/>
                <w:sz w:val="22"/>
                <w:szCs w:val="22"/>
              </w:rPr>
            </w:pPr>
          </w:p>
          <w:p w14:paraId="7996F9B6" w14:textId="77777777" w:rsidR="003A1997" w:rsidRDefault="003A1997" w:rsidP="003A1997">
            <w:pPr>
              <w:rPr>
                <w:rFonts w:ascii="Arial" w:hAnsi="Arial" w:cs="Arial"/>
                <w:sz w:val="22"/>
                <w:szCs w:val="22"/>
              </w:rPr>
            </w:pPr>
          </w:p>
          <w:p w14:paraId="24E67863" w14:textId="77777777" w:rsidR="003A1997" w:rsidRDefault="003A1997" w:rsidP="003A1997">
            <w:pPr>
              <w:rPr>
                <w:rFonts w:ascii="Arial" w:hAnsi="Arial" w:cs="Arial"/>
                <w:sz w:val="22"/>
                <w:szCs w:val="22"/>
              </w:rPr>
            </w:pPr>
          </w:p>
          <w:p w14:paraId="32205C4D" w14:textId="77777777" w:rsidR="003A1997" w:rsidRDefault="003A1997" w:rsidP="003A1997">
            <w:pPr>
              <w:rPr>
                <w:rFonts w:ascii="Arial" w:hAnsi="Arial" w:cs="Arial"/>
                <w:sz w:val="22"/>
                <w:szCs w:val="22"/>
              </w:rPr>
            </w:pPr>
          </w:p>
          <w:p w14:paraId="73F19D09" w14:textId="77777777" w:rsidR="003A1997" w:rsidRDefault="003A1997" w:rsidP="003A1997">
            <w:pPr>
              <w:rPr>
                <w:rFonts w:ascii="Arial" w:hAnsi="Arial" w:cs="Arial"/>
                <w:sz w:val="22"/>
                <w:szCs w:val="22"/>
              </w:rPr>
            </w:pPr>
          </w:p>
          <w:p w14:paraId="1AFDC6BE" w14:textId="77777777" w:rsidR="003A1997" w:rsidRDefault="003A1997" w:rsidP="003A1997">
            <w:pPr>
              <w:rPr>
                <w:rFonts w:ascii="Arial" w:hAnsi="Arial" w:cs="Arial"/>
                <w:sz w:val="22"/>
                <w:szCs w:val="22"/>
              </w:rPr>
            </w:pPr>
          </w:p>
          <w:p w14:paraId="5C870C9C" w14:textId="77777777" w:rsidR="003A1997" w:rsidRDefault="003A1997" w:rsidP="003A1997">
            <w:pPr>
              <w:rPr>
                <w:rFonts w:ascii="Arial" w:hAnsi="Arial" w:cs="Arial"/>
                <w:sz w:val="22"/>
                <w:szCs w:val="22"/>
              </w:rPr>
            </w:pPr>
          </w:p>
          <w:p w14:paraId="27E938D2" w14:textId="77777777" w:rsidR="003A1997" w:rsidRDefault="003A1997" w:rsidP="003A1997">
            <w:pPr>
              <w:rPr>
                <w:rFonts w:ascii="Arial" w:hAnsi="Arial" w:cs="Arial"/>
                <w:sz w:val="22"/>
                <w:szCs w:val="22"/>
              </w:rPr>
            </w:pPr>
          </w:p>
          <w:p w14:paraId="58FDBA7B" w14:textId="77777777" w:rsidR="003A1997" w:rsidRDefault="003A1997" w:rsidP="003A1997">
            <w:pPr>
              <w:rPr>
                <w:rFonts w:ascii="Arial" w:hAnsi="Arial" w:cs="Arial"/>
                <w:sz w:val="22"/>
                <w:szCs w:val="22"/>
              </w:rPr>
            </w:pPr>
          </w:p>
          <w:p w14:paraId="1357E59A" w14:textId="77777777" w:rsidR="003A1997" w:rsidRDefault="003A1997" w:rsidP="003A1997">
            <w:pPr>
              <w:rPr>
                <w:rFonts w:ascii="Arial" w:hAnsi="Arial" w:cs="Arial"/>
                <w:sz w:val="22"/>
                <w:szCs w:val="22"/>
              </w:rPr>
            </w:pPr>
          </w:p>
          <w:p w14:paraId="38189D9F" w14:textId="77777777" w:rsidR="003A1997" w:rsidRDefault="003A1997" w:rsidP="003A1997">
            <w:pPr>
              <w:rPr>
                <w:rFonts w:ascii="Arial" w:hAnsi="Arial" w:cs="Arial"/>
                <w:sz w:val="22"/>
                <w:szCs w:val="22"/>
              </w:rPr>
            </w:pPr>
          </w:p>
          <w:p w14:paraId="3F7B907E" w14:textId="77777777" w:rsidR="003A1997" w:rsidRDefault="003A1997" w:rsidP="003A1997">
            <w:pPr>
              <w:rPr>
                <w:rFonts w:ascii="Arial" w:hAnsi="Arial" w:cs="Arial"/>
                <w:sz w:val="22"/>
                <w:szCs w:val="22"/>
              </w:rPr>
            </w:pPr>
          </w:p>
          <w:p w14:paraId="2E456640" w14:textId="77777777" w:rsidR="003A1997" w:rsidRDefault="003A1997" w:rsidP="003A1997">
            <w:pPr>
              <w:rPr>
                <w:rFonts w:ascii="Arial" w:hAnsi="Arial" w:cs="Arial"/>
                <w:sz w:val="22"/>
                <w:szCs w:val="22"/>
              </w:rPr>
            </w:pPr>
          </w:p>
          <w:p w14:paraId="44F9DE83" w14:textId="77777777" w:rsidR="003A1997" w:rsidRDefault="003A1997" w:rsidP="003A1997">
            <w:pPr>
              <w:rPr>
                <w:rFonts w:ascii="Arial" w:hAnsi="Arial" w:cs="Arial"/>
                <w:sz w:val="22"/>
                <w:szCs w:val="22"/>
              </w:rPr>
            </w:pPr>
            <w:r>
              <w:rPr>
                <w:noProof/>
              </w:rPr>
              <w:drawing>
                <wp:inline distT="0" distB="0" distL="0" distR="0" wp14:anchorId="4D6C4DF6" wp14:editId="0314293E">
                  <wp:extent cx="5715000" cy="7866530"/>
                  <wp:effectExtent l="0" t="0" r="0" b="1270"/>
                  <wp:docPr id="279" name="Picture 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8"/>
                          <a:srcRect l="35896" t="20098" r="35852" b="10739"/>
                          <a:stretch/>
                        </pic:blipFill>
                        <pic:spPr bwMode="auto">
                          <a:xfrm>
                            <a:off x="0" y="0"/>
                            <a:ext cx="5722354" cy="7876652"/>
                          </a:xfrm>
                          <a:prstGeom prst="rect">
                            <a:avLst/>
                          </a:prstGeom>
                          <a:ln>
                            <a:noFill/>
                          </a:ln>
                          <a:extLst>
                            <a:ext uri="{53640926-AAD7-44D8-BBD7-CCE9431645EC}">
                              <a14:shadowObscured xmlns:a14="http://schemas.microsoft.com/office/drawing/2010/main"/>
                            </a:ext>
                          </a:extLst>
                        </pic:spPr>
                      </pic:pic>
                    </a:graphicData>
                  </a:graphic>
                </wp:inline>
              </w:drawing>
            </w:r>
          </w:p>
          <w:p w14:paraId="08B4C7FE" w14:textId="77777777" w:rsidR="003A1997" w:rsidRDefault="003A1997" w:rsidP="003A1997">
            <w:pPr>
              <w:rPr>
                <w:rFonts w:ascii="Arial" w:hAnsi="Arial" w:cs="Arial"/>
                <w:sz w:val="22"/>
                <w:szCs w:val="22"/>
              </w:rPr>
            </w:pPr>
          </w:p>
          <w:p w14:paraId="4D8CB4B8" w14:textId="77777777" w:rsidR="003A1997" w:rsidRDefault="003A1997" w:rsidP="003A1997">
            <w:pPr>
              <w:rPr>
                <w:rFonts w:ascii="Arial" w:hAnsi="Arial" w:cs="Arial"/>
                <w:sz w:val="22"/>
                <w:szCs w:val="22"/>
              </w:rPr>
            </w:pPr>
          </w:p>
          <w:p w14:paraId="0BF05C15" w14:textId="77777777" w:rsidR="003A1997" w:rsidRDefault="003A1997" w:rsidP="003A1997">
            <w:pPr>
              <w:rPr>
                <w:rFonts w:ascii="Arial" w:hAnsi="Arial" w:cs="Arial"/>
                <w:sz w:val="22"/>
                <w:szCs w:val="22"/>
              </w:rPr>
            </w:pPr>
          </w:p>
          <w:p w14:paraId="423F87E3" w14:textId="77777777" w:rsidR="003A1997" w:rsidRDefault="003A1997" w:rsidP="003A1997">
            <w:pPr>
              <w:rPr>
                <w:rFonts w:ascii="Arial" w:hAnsi="Arial" w:cs="Arial"/>
                <w:sz w:val="22"/>
                <w:szCs w:val="22"/>
              </w:rPr>
            </w:pPr>
          </w:p>
          <w:p w14:paraId="10CDA779" w14:textId="77777777" w:rsidR="003A1997" w:rsidRDefault="003A1997" w:rsidP="003A1997">
            <w:pPr>
              <w:rPr>
                <w:rFonts w:ascii="Arial" w:hAnsi="Arial" w:cs="Arial"/>
                <w:sz w:val="22"/>
                <w:szCs w:val="22"/>
              </w:rPr>
            </w:pPr>
          </w:p>
          <w:p w14:paraId="276A173B" w14:textId="41B431A6" w:rsidR="003A1997" w:rsidRDefault="00E877CB" w:rsidP="003A1997">
            <w:pPr>
              <w:rPr>
                <w:rFonts w:ascii="Arial" w:hAnsi="Arial" w:cs="Arial"/>
                <w:sz w:val="22"/>
                <w:szCs w:val="22"/>
              </w:rPr>
            </w:pPr>
            <w:r>
              <w:rPr>
                <w:noProof/>
              </w:rPr>
              <w:drawing>
                <wp:anchor distT="0" distB="0" distL="114300" distR="114300" simplePos="0" relativeHeight="251697664" behindDoc="1" locked="0" layoutInCell="1" allowOverlap="1" wp14:anchorId="79856BE0" wp14:editId="78B3D334">
                  <wp:simplePos x="0" y="0"/>
                  <wp:positionH relativeFrom="column">
                    <wp:posOffset>137795</wp:posOffset>
                  </wp:positionH>
                  <wp:positionV relativeFrom="paragraph">
                    <wp:posOffset>186690</wp:posOffset>
                  </wp:positionV>
                  <wp:extent cx="5524500" cy="7825740"/>
                  <wp:effectExtent l="0" t="0" r="0" b="3810"/>
                  <wp:wrapTight wrapText="bothSides">
                    <wp:wrapPolygon edited="0">
                      <wp:start x="0" y="0"/>
                      <wp:lineTo x="0" y="21558"/>
                      <wp:lineTo x="21526" y="21558"/>
                      <wp:lineTo x="21526" y="0"/>
                      <wp:lineTo x="0" y="0"/>
                    </wp:wrapPolygon>
                  </wp:wrapTight>
                  <wp:docPr id="280" name="Picture 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9">
                            <a:extLst>
                              <a:ext uri="{28A0092B-C50C-407E-A947-70E740481C1C}">
                                <a14:useLocalDpi xmlns:a14="http://schemas.microsoft.com/office/drawing/2010/main" val="0"/>
                              </a:ext>
                            </a:extLst>
                          </a:blip>
                          <a:srcRect l="36228" t="18916" r="35852" b="10739"/>
                          <a:stretch/>
                        </pic:blipFill>
                        <pic:spPr bwMode="auto">
                          <a:xfrm>
                            <a:off x="0" y="0"/>
                            <a:ext cx="5524500" cy="78257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6A5A0B4" w14:textId="7B17235A" w:rsidR="003A1997" w:rsidRDefault="003A1997" w:rsidP="003A1997">
            <w:pPr>
              <w:rPr>
                <w:rFonts w:ascii="Arial" w:hAnsi="Arial" w:cs="Arial"/>
                <w:sz w:val="22"/>
                <w:szCs w:val="22"/>
              </w:rPr>
            </w:pPr>
          </w:p>
          <w:p w14:paraId="4ADFD71B" w14:textId="3E376707" w:rsidR="003A1997" w:rsidRDefault="003A1997" w:rsidP="003A1997">
            <w:pPr>
              <w:rPr>
                <w:rFonts w:ascii="Arial" w:hAnsi="Arial" w:cs="Arial"/>
                <w:sz w:val="22"/>
                <w:szCs w:val="22"/>
              </w:rPr>
            </w:pPr>
          </w:p>
          <w:p w14:paraId="668DF44D" w14:textId="3B9E3130" w:rsidR="003A1997" w:rsidRDefault="003A1997" w:rsidP="003A1997">
            <w:pPr>
              <w:rPr>
                <w:rFonts w:ascii="Arial" w:hAnsi="Arial" w:cs="Arial"/>
                <w:sz w:val="22"/>
                <w:szCs w:val="22"/>
              </w:rPr>
            </w:pPr>
          </w:p>
          <w:p w14:paraId="759F4B31" w14:textId="77777777" w:rsidR="003A1997" w:rsidRDefault="003A1997" w:rsidP="003A1997">
            <w:pPr>
              <w:rPr>
                <w:rFonts w:ascii="Arial" w:hAnsi="Arial" w:cs="Arial"/>
                <w:sz w:val="22"/>
                <w:szCs w:val="22"/>
              </w:rPr>
            </w:pPr>
          </w:p>
          <w:p w14:paraId="5BDB822F" w14:textId="77777777" w:rsidR="003A1997" w:rsidRDefault="003A1997" w:rsidP="003A1997">
            <w:pPr>
              <w:rPr>
                <w:rFonts w:ascii="Arial" w:hAnsi="Arial" w:cs="Arial"/>
                <w:sz w:val="22"/>
                <w:szCs w:val="22"/>
              </w:rPr>
            </w:pPr>
          </w:p>
          <w:p w14:paraId="13273694" w14:textId="77777777" w:rsidR="003A1997" w:rsidRDefault="003A1997" w:rsidP="003A1997">
            <w:pPr>
              <w:rPr>
                <w:rFonts w:ascii="Arial" w:hAnsi="Arial" w:cs="Arial"/>
                <w:sz w:val="22"/>
                <w:szCs w:val="22"/>
              </w:rPr>
            </w:pPr>
          </w:p>
          <w:p w14:paraId="6A84828E" w14:textId="77777777" w:rsidR="003A1997" w:rsidRDefault="003A1997" w:rsidP="003A1997">
            <w:pPr>
              <w:rPr>
                <w:rFonts w:ascii="Arial" w:hAnsi="Arial" w:cs="Arial"/>
                <w:sz w:val="22"/>
                <w:szCs w:val="22"/>
              </w:rPr>
            </w:pPr>
          </w:p>
          <w:p w14:paraId="7FEB0289" w14:textId="77777777" w:rsidR="003A1997" w:rsidRDefault="003A1997" w:rsidP="003A1997">
            <w:pPr>
              <w:rPr>
                <w:rFonts w:ascii="Arial" w:hAnsi="Arial" w:cs="Arial"/>
                <w:sz w:val="22"/>
                <w:szCs w:val="22"/>
              </w:rPr>
            </w:pPr>
          </w:p>
          <w:p w14:paraId="5E8B3DA6" w14:textId="77777777" w:rsidR="003A1997" w:rsidRDefault="003A1997" w:rsidP="003A1997">
            <w:pPr>
              <w:rPr>
                <w:rFonts w:ascii="Arial" w:hAnsi="Arial" w:cs="Arial"/>
                <w:sz w:val="22"/>
                <w:szCs w:val="22"/>
              </w:rPr>
            </w:pPr>
          </w:p>
          <w:p w14:paraId="20D219A9" w14:textId="36DD7B27" w:rsidR="003A1997" w:rsidRDefault="00E877CB" w:rsidP="003A1997">
            <w:pPr>
              <w:rPr>
                <w:rFonts w:ascii="Arial" w:hAnsi="Arial" w:cs="Arial"/>
                <w:sz w:val="22"/>
                <w:szCs w:val="22"/>
              </w:rPr>
            </w:pPr>
            <w:r>
              <w:rPr>
                <w:noProof/>
              </w:rPr>
              <w:drawing>
                <wp:inline distT="0" distB="0" distL="0" distR="0" wp14:anchorId="69CA6174" wp14:editId="547E0736">
                  <wp:extent cx="5562600" cy="4238171"/>
                  <wp:effectExtent l="0" t="0" r="0" b="0"/>
                  <wp:docPr id="281" name="Picture 2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20"/>
                          <a:srcRect l="36228" t="32513" r="35852" b="29655"/>
                          <a:stretch/>
                        </pic:blipFill>
                        <pic:spPr bwMode="auto">
                          <a:xfrm>
                            <a:off x="0" y="0"/>
                            <a:ext cx="5569707" cy="4243586"/>
                          </a:xfrm>
                          <a:prstGeom prst="rect">
                            <a:avLst/>
                          </a:prstGeom>
                          <a:ln>
                            <a:noFill/>
                          </a:ln>
                          <a:extLst>
                            <a:ext uri="{53640926-AAD7-44D8-BBD7-CCE9431645EC}">
                              <a14:shadowObscured xmlns:a14="http://schemas.microsoft.com/office/drawing/2010/main"/>
                            </a:ext>
                          </a:extLst>
                        </pic:spPr>
                      </pic:pic>
                    </a:graphicData>
                  </a:graphic>
                </wp:inline>
              </w:drawing>
            </w:r>
          </w:p>
          <w:p w14:paraId="46424A42" w14:textId="77777777" w:rsidR="003A1997" w:rsidRDefault="003A1997" w:rsidP="003A1997">
            <w:pPr>
              <w:rPr>
                <w:rFonts w:ascii="Arial" w:hAnsi="Arial" w:cs="Arial"/>
                <w:sz w:val="22"/>
                <w:szCs w:val="22"/>
              </w:rPr>
            </w:pPr>
          </w:p>
          <w:p w14:paraId="01839FFF" w14:textId="77777777" w:rsidR="00E877CB" w:rsidRPr="00E877CB" w:rsidRDefault="00E877CB" w:rsidP="00E877CB">
            <w:pPr>
              <w:rPr>
                <w:rFonts w:ascii="Arial" w:hAnsi="Arial" w:cs="Arial"/>
                <w:sz w:val="22"/>
                <w:szCs w:val="22"/>
              </w:rPr>
            </w:pPr>
          </w:p>
          <w:p w14:paraId="0643E307" w14:textId="77777777" w:rsidR="00E877CB" w:rsidRPr="00E877CB" w:rsidRDefault="00E877CB" w:rsidP="00E877CB">
            <w:pPr>
              <w:rPr>
                <w:rFonts w:ascii="Arial" w:hAnsi="Arial" w:cs="Arial"/>
                <w:sz w:val="22"/>
                <w:szCs w:val="22"/>
              </w:rPr>
            </w:pPr>
          </w:p>
          <w:p w14:paraId="5ECB6F6F" w14:textId="77777777" w:rsidR="00E877CB" w:rsidRPr="00E877CB" w:rsidRDefault="00E877CB" w:rsidP="00E877CB">
            <w:pPr>
              <w:rPr>
                <w:rFonts w:ascii="Arial" w:hAnsi="Arial" w:cs="Arial"/>
                <w:sz w:val="22"/>
                <w:szCs w:val="22"/>
              </w:rPr>
            </w:pPr>
          </w:p>
          <w:p w14:paraId="462BC0EE" w14:textId="77777777" w:rsidR="00E877CB" w:rsidRPr="00E877CB" w:rsidRDefault="00E877CB" w:rsidP="00E877CB">
            <w:pPr>
              <w:rPr>
                <w:rFonts w:ascii="Arial" w:hAnsi="Arial" w:cs="Arial"/>
                <w:sz w:val="22"/>
                <w:szCs w:val="22"/>
              </w:rPr>
            </w:pPr>
          </w:p>
          <w:p w14:paraId="51B26EF1" w14:textId="77777777" w:rsidR="00E877CB" w:rsidRPr="00E877CB" w:rsidRDefault="00E877CB" w:rsidP="00E877CB">
            <w:pPr>
              <w:rPr>
                <w:rFonts w:ascii="Arial" w:hAnsi="Arial" w:cs="Arial"/>
                <w:sz w:val="22"/>
                <w:szCs w:val="22"/>
              </w:rPr>
            </w:pPr>
          </w:p>
          <w:p w14:paraId="32C6E809" w14:textId="77777777" w:rsidR="00E877CB" w:rsidRPr="00E877CB" w:rsidRDefault="00E877CB" w:rsidP="00E877CB">
            <w:pPr>
              <w:rPr>
                <w:rFonts w:ascii="Arial" w:hAnsi="Arial" w:cs="Arial"/>
                <w:sz w:val="22"/>
                <w:szCs w:val="22"/>
              </w:rPr>
            </w:pPr>
          </w:p>
          <w:p w14:paraId="595F7CEE" w14:textId="77777777" w:rsidR="00E877CB" w:rsidRPr="00E877CB" w:rsidRDefault="00E877CB" w:rsidP="00E877CB">
            <w:pPr>
              <w:rPr>
                <w:rFonts w:ascii="Arial" w:hAnsi="Arial" w:cs="Arial"/>
                <w:sz w:val="22"/>
                <w:szCs w:val="22"/>
              </w:rPr>
            </w:pPr>
          </w:p>
          <w:p w14:paraId="5FF11354" w14:textId="77777777" w:rsidR="00E877CB" w:rsidRPr="00E877CB" w:rsidRDefault="00E877CB" w:rsidP="00E877CB">
            <w:pPr>
              <w:rPr>
                <w:rFonts w:ascii="Arial" w:hAnsi="Arial" w:cs="Arial"/>
                <w:sz w:val="22"/>
                <w:szCs w:val="22"/>
              </w:rPr>
            </w:pPr>
          </w:p>
          <w:p w14:paraId="3AD61B3A" w14:textId="77777777" w:rsidR="00E877CB" w:rsidRPr="00E877CB" w:rsidRDefault="00E877CB" w:rsidP="00E877CB">
            <w:pPr>
              <w:rPr>
                <w:rFonts w:ascii="Arial" w:hAnsi="Arial" w:cs="Arial"/>
                <w:sz w:val="22"/>
                <w:szCs w:val="22"/>
              </w:rPr>
            </w:pPr>
          </w:p>
          <w:p w14:paraId="09F13AB4" w14:textId="77777777" w:rsidR="00E877CB" w:rsidRPr="00E877CB" w:rsidRDefault="00E877CB" w:rsidP="00E877CB">
            <w:pPr>
              <w:rPr>
                <w:rFonts w:ascii="Arial" w:hAnsi="Arial" w:cs="Arial"/>
                <w:sz w:val="22"/>
                <w:szCs w:val="22"/>
              </w:rPr>
            </w:pPr>
          </w:p>
          <w:p w14:paraId="0A6EC445" w14:textId="77777777" w:rsidR="00E877CB" w:rsidRPr="00E877CB" w:rsidRDefault="00E877CB" w:rsidP="00E877CB">
            <w:pPr>
              <w:rPr>
                <w:rFonts w:ascii="Arial" w:hAnsi="Arial" w:cs="Arial"/>
                <w:sz w:val="22"/>
                <w:szCs w:val="22"/>
              </w:rPr>
            </w:pPr>
          </w:p>
          <w:p w14:paraId="11B3ABA7" w14:textId="77777777" w:rsidR="00E877CB" w:rsidRPr="00E877CB" w:rsidRDefault="00E877CB" w:rsidP="00E877CB">
            <w:pPr>
              <w:rPr>
                <w:rFonts w:ascii="Arial" w:hAnsi="Arial" w:cs="Arial"/>
                <w:sz w:val="22"/>
                <w:szCs w:val="22"/>
              </w:rPr>
            </w:pPr>
          </w:p>
          <w:p w14:paraId="34E94D21" w14:textId="77777777" w:rsidR="00E877CB" w:rsidRPr="00E877CB" w:rsidRDefault="00E877CB" w:rsidP="00E877CB">
            <w:pPr>
              <w:rPr>
                <w:rFonts w:ascii="Arial" w:hAnsi="Arial" w:cs="Arial"/>
                <w:sz w:val="22"/>
                <w:szCs w:val="22"/>
              </w:rPr>
            </w:pPr>
          </w:p>
          <w:p w14:paraId="4C92FB50" w14:textId="77777777" w:rsidR="00E877CB" w:rsidRPr="00E877CB" w:rsidRDefault="00E877CB" w:rsidP="00E877CB">
            <w:pPr>
              <w:rPr>
                <w:rFonts w:ascii="Arial" w:hAnsi="Arial" w:cs="Arial"/>
                <w:sz w:val="22"/>
                <w:szCs w:val="22"/>
              </w:rPr>
            </w:pPr>
          </w:p>
          <w:p w14:paraId="0CE2A73F" w14:textId="77777777" w:rsidR="00E877CB" w:rsidRPr="00E877CB" w:rsidRDefault="00E877CB" w:rsidP="00E877CB">
            <w:pPr>
              <w:rPr>
                <w:rFonts w:ascii="Arial" w:hAnsi="Arial" w:cs="Arial"/>
                <w:sz w:val="22"/>
                <w:szCs w:val="22"/>
              </w:rPr>
            </w:pPr>
          </w:p>
          <w:p w14:paraId="475C38DB" w14:textId="77777777" w:rsidR="00E877CB" w:rsidRPr="00E877CB" w:rsidRDefault="00E877CB" w:rsidP="00E877CB">
            <w:pPr>
              <w:rPr>
                <w:rFonts w:ascii="Arial" w:hAnsi="Arial" w:cs="Arial"/>
                <w:sz w:val="22"/>
                <w:szCs w:val="22"/>
              </w:rPr>
            </w:pPr>
          </w:p>
          <w:p w14:paraId="24C44986" w14:textId="77777777" w:rsidR="00E877CB" w:rsidRPr="00E877CB" w:rsidRDefault="00E877CB" w:rsidP="00E877CB">
            <w:pPr>
              <w:rPr>
                <w:rFonts w:ascii="Arial" w:hAnsi="Arial" w:cs="Arial"/>
                <w:sz w:val="22"/>
                <w:szCs w:val="22"/>
              </w:rPr>
            </w:pPr>
          </w:p>
          <w:p w14:paraId="17035749" w14:textId="77777777" w:rsidR="00E877CB" w:rsidRPr="00E877CB" w:rsidRDefault="00E877CB" w:rsidP="00E877CB">
            <w:pPr>
              <w:rPr>
                <w:rFonts w:ascii="Arial" w:hAnsi="Arial" w:cs="Arial"/>
                <w:sz w:val="22"/>
                <w:szCs w:val="22"/>
              </w:rPr>
            </w:pPr>
          </w:p>
          <w:p w14:paraId="69D7EBA6" w14:textId="77777777" w:rsidR="00E877CB" w:rsidRPr="00E877CB" w:rsidRDefault="00E877CB" w:rsidP="00E877CB">
            <w:pPr>
              <w:rPr>
                <w:rFonts w:ascii="Arial" w:hAnsi="Arial" w:cs="Arial"/>
                <w:sz w:val="22"/>
                <w:szCs w:val="22"/>
              </w:rPr>
            </w:pPr>
          </w:p>
          <w:p w14:paraId="31C2FAD0" w14:textId="6136A4BE" w:rsidR="00E877CB" w:rsidRPr="00E877CB" w:rsidRDefault="00E877CB" w:rsidP="00E877CB">
            <w:pPr>
              <w:rPr>
                <w:rFonts w:ascii="Arial" w:hAnsi="Arial" w:cs="Arial"/>
                <w:sz w:val="22"/>
                <w:szCs w:val="22"/>
              </w:rPr>
            </w:pPr>
          </w:p>
        </w:tc>
      </w:tr>
      <w:tr w:rsidR="00503491" w14:paraId="34DE31DB" w14:textId="77777777" w:rsidTr="00F2131B">
        <w:trPr>
          <w:trHeight w:val="11309"/>
        </w:trPr>
        <w:tc>
          <w:tcPr>
            <w:tcW w:w="9511" w:type="dxa"/>
          </w:tcPr>
          <w:p w14:paraId="6229076D" w14:textId="4FBEF6E3" w:rsidR="00503491" w:rsidRPr="007043A9" w:rsidRDefault="007043A9" w:rsidP="00283ECB">
            <w:pPr>
              <w:spacing w:after="200" w:line="276" w:lineRule="auto"/>
              <w:jc w:val="both"/>
              <w:rPr>
                <w:rFonts w:ascii="Arial" w:hAnsi="Arial" w:cs="Arial"/>
                <w:b/>
                <w:sz w:val="32"/>
                <w:szCs w:val="32"/>
                <w:u w:val="single"/>
              </w:rPr>
            </w:pPr>
            <w:r w:rsidRPr="007043A9">
              <w:rPr>
                <w:rFonts w:ascii="Arial" w:hAnsi="Arial" w:cs="Arial"/>
                <w:b/>
                <w:sz w:val="32"/>
                <w:szCs w:val="32"/>
                <w:u w:val="single"/>
              </w:rPr>
              <w:lastRenderedPageBreak/>
              <w:t>Glossary</w:t>
            </w:r>
          </w:p>
          <w:p w14:paraId="56389A1E" w14:textId="365577FA" w:rsidR="005D218C" w:rsidRPr="00B07323" w:rsidRDefault="00B07323" w:rsidP="00283ECB">
            <w:pPr>
              <w:tabs>
                <w:tab w:val="left" w:pos="5700"/>
                <w:tab w:val="left" w:pos="6240"/>
              </w:tabs>
              <w:spacing w:line="480" w:lineRule="auto"/>
              <w:jc w:val="both"/>
              <w:rPr>
                <w:rFonts w:ascii="Arial" w:hAnsi="Arial" w:cs="Arial"/>
              </w:rPr>
            </w:pPr>
            <w:r>
              <w:rPr>
                <w:rFonts w:ascii="Arial" w:hAnsi="Arial" w:cs="Arial"/>
                <w:b/>
                <w:bCs/>
                <w:i/>
                <w:iCs/>
                <w:sz w:val="28"/>
                <w:szCs w:val="28"/>
              </w:rPr>
              <w:t xml:space="preserve">Autism/Autistic- </w:t>
            </w:r>
            <w:r>
              <w:rPr>
                <w:rFonts w:ascii="Arial" w:hAnsi="Arial" w:cs="Arial"/>
              </w:rPr>
              <w:t xml:space="preserve">A disability </w:t>
            </w:r>
            <w:r w:rsidR="001461CE">
              <w:rPr>
                <w:rFonts w:ascii="Arial" w:hAnsi="Arial" w:cs="Arial"/>
              </w:rPr>
              <w:t>is a developmental disorder that affects how people perceive the world and interact with others (National Autistic Society, 2020).</w:t>
            </w:r>
          </w:p>
          <w:p w14:paraId="579787C4" w14:textId="6F0E67A9" w:rsidR="005D218C" w:rsidRPr="005D218C" w:rsidRDefault="005D218C" w:rsidP="00283ECB">
            <w:pPr>
              <w:tabs>
                <w:tab w:val="left" w:pos="5700"/>
                <w:tab w:val="left" w:pos="6240"/>
              </w:tabs>
              <w:spacing w:line="480" w:lineRule="auto"/>
              <w:jc w:val="both"/>
              <w:rPr>
                <w:rFonts w:ascii="Arial" w:hAnsi="Arial" w:cs="Arial"/>
              </w:rPr>
            </w:pPr>
            <w:r>
              <w:rPr>
                <w:rFonts w:ascii="Arial" w:hAnsi="Arial" w:cs="Arial"/>
                <w:b/>
                <w:bCs/>
                <w:i/>
                <w:iCs/>
                <w:sz w:val="28"/>
                <w:szCs w:val="28"/>
              </w:rPr>
              <w:t xml:space="preserve">Disability- </w:t>
            </w:r>
            <w:r>
              <w:rPr>
                <w:rFonts w:ascii="Arial" w:hAnsi="Arial" w:cs="Arial"/>
              </w:rPr>
              <w:t>Any condition which</w:t>
            </w:r>
            <w:r w:rsidR="0094360A">
              <w:rPr>
                <w:rFonts w:ascii="Arial" w:hAnsi="Arial" w:cs="Arial"/>
              </w:rPr>
              <w:t xml:space="preserve"> causes</w:t>
            </w:r>
            <w:r>
              <w:rPr>
                <w:rFonts w:ascii="Arial" w:hAnsi="Arial" w:cs="Arial"/>
              </w:rPr>
              <w:t xml:space="preserve"> </w:t>
            </w:r>
            <w:r w:rsidR="0094360A">
              <w:rPr>
                <w:rFonts w:ascii="Arial" w:hAnsi="Arial" w:cs="Arial"/>
              </w:rPr>
              <w:t>impairment to the body or mind, increasing the difficulty of doing some activities and/or socialising with others (USA.gov, 2020).</w:t>
            </w:r>
          </w:p>
          <w:p w14:paraId="4BE66E73" w14:textId="620D4C78" w:rsidR="00B07323" w:rsidRPr="00033F32" w:rsidRDefault="00B07323" w:rsidP="00283ECB">
            <w:pPr>
              <w:tabs>
                <w:tab w:val="left" w:pos="5700"/>
                <w:tab w:val="left" w:pos="6240"/>
              </w:tabs>
              <w:spacing w:line="480" w:lineRule="auto"/>
              <w:jc w:val="both"/>
              <w:rPr>
                <w:rFonts w:ascii="Arial" w:hAnsi="Arial" w:cs="Arial"/>
              </w:rPr>
            </w:pPr>
            <w:r>
              <w:rPr>
                <w:rFonts w:ascii="Arial" w:hAnsi="Arial" w:cs="Arial"/>
                <w:b/>
                <w:bCs/>
                <w:i/>
                <w:iCs/>
                <w:sz w:val="28"/>
                <w:szCs w:val="28"/>
              </w:rPr>
              <w:t xml:space="preserve">Inclusive- </w:t>
            </w:r>
            <w:r>
              <w:rPr>
                <w:rFonts w:ascii="Arial" w:hAnsi="Arial" w:cs="Arial"/>
              </w:rPr>
              <w:t xml:space="preserve">A word used to describe </w:t>
            </w:r>
            <w:r w:rsidR="00517485">
              <w:rPr>
                <w:rFonts w:ascii="Arial" w:hAnsi="Arial" w:cs="Arial"/>
              </w:rPr>
              <w:t>the prevention of excluding different parties or people because of their abilities or beliefs (Hodkinson, 2011).</w:t>
            </w:r>
          </w:p>
          <w:p w14:paraId="6228125C" w14:textId="44F7401D" w:rsidR="00B07323" w:rsidRPr="00033F32" w:rsidRDefault="00B07323" w:rsidP="00283ECB">
            <w:pPr>
              <w:tabs>
                <w:tab w:val="left" w:pos="5700"/>
                <w:tab w:val="left" w:pos="6240"/>
              </w:tabs>
              <w:spacing w:line="480" w:lineRule="auto"/>
              <w:jc w:val="both"/>
              <w:rPr>
                <w:rFonts w:ascii="Arial" w:hAnsi="Arial" w:cs="Arial"/>
              </w:rPr>
            </w:pPr>
            <w:r w:rsidRPr="007043A9">
              <w:rPr>
                <w:rFonts w:ascii="Arial" w:hAnsi="Arial" w:cs="Arial"/>
                <w:b/>
                <w:bCs/>
                <w:i/>
                <w:iCs/>
                <w:sz w:val="28"/>
                <w:szCs w:val="28"/>
              </w:rPr>
              <w:t>Learning Disability</w:t>
            </w:r>
            <w:r>
              <w:rPr>
                <w:rFonts w:ascii="Arial" w:hAnsi="Arial" w:cs="Arial"/>
                <w:b/>
                <w:bCs/>
                <w:i/>
                <w:iCs/>
                <w:sz w:val="28"/>
                <w:szCs w:val="28"/>
              </w:rPr>
              <w:t xml:space="preserve">- </w:t>
            </w:r>
            <w:r w:rsidRPr="00033F32">
              <w:rPr>
                <w:rFonts w:ascii="Arial" w:hAnsi="Arial" w:cs="Arial"/>
              </w:rPr>
              <w:t xml:space="preserve">A learning disability is a disability which </w:t>
            </w:r>
            <w:r w:rsidR="001461CE">
              <w:rPr>
                <w:rFonts w:ascii="Arial" w:hAnsi="Arial" w:cs="Arial"/>
              </w:rPr>
              <w:t>changes the way somebody learns new things throughout life and how they react to it. Also affecting interpretations of sayings and metaphors (NHS, 2020)</w:t>
            </w:r>
          </w:p>
          <w:p w14:paraId="3655326F" w14:textId="2DA0621D" w:rsidR="00B07323" w:rsidRPr="005D218C" w:rsidRDefault="00B07323" w:rsidP="00283ECB">
            <w:pPr>
              <w:tabs>
                <w:tab w:val="left" w:pos="5700"/>
                <w:tab w:val="left" w:pos="6240"/>
              </w:tabs>
              <w:spacing w:line="480" w:lineRule="auto"/>
              <w:jc w:val="both"/>
              <w:rPr>
                <w:rFonts w:ascii="Arial" w:hAnsi="Arial" w:cs="Arial"/>
              </w:rPr>
            </w:pPr>
            <w:r w:rsidRPr="007043A9">
              <w:rPr>
                <w:rFonts w:ascii="Arial" w:hAnsi="Arial" w:cs="Arial"/>
                <w:b/>
                <w:bCs/>
                <w:i/>
                <w:iCs/>
                <w:sz w:val="28"/>
                <w:szCs w:val="28"/>
              </w:rPr>
              <w:t>Physical Disability</w:t>
            </w:r>
            <w:r w:rsidR="005D218C">
              <w:rPr>
                <w:rFonts w:ascii="Arial" w:hAnsi="Arial" w:cs="Arial"/>
                <w:b/>
                <w:bCs/>
                <w:i/>
                <w:iCs/>
                <w:sz w:val="28"/>
                <w:szCs w:val="28"/>
              </w:rPr>
              <w:t xml:space="preserve">- </w:t>
            </w:r>
            <w:r w:rsidR="005D218C">
              <w:rPr>
                <w:rFonts w:ascii="Arial" w:hAnsi="Arial" w:cs="Arial"/>
              </w:rPr>
              <w:t>A physical disability is one which reduces mobility or functions of the physiological aspects of the body (Changing Paces Inc, 2020).</w:t>
            </w:r>
          </w:p>
          <w:p w14:paraId="7D7C8C16" w14:textId="02B0474C" w:rsidR="00B07323" w:rsidRPr="005D218C" w:rsidRDefault="00B07323" w:rsidP="00283ECB">
            <w:pPr>
              <w:tabs>
                <w:tab w:val="left" w:pos="5700"/>
                <w:tab w:val="left" w:pos="6240"/>
              </w:tabs>
              <w:spacing w:line="480" w:lineRule="auto"/>
              <w:jc w:val="both"/>
              <w:rPr>
                <w:rFonts w:ascii="Arial" w:hAnsi="Arial" w:cs="Arial"/>
              </w:rPr>
            </w:pPr>
            <w:r w:rsidRPr="007043A9">
              <w:rPr>
                <w:rFonts w:ascii="Arial" w:hAnsi="Arial" w:cs="Arial"/>
                <w:b/>
                <w:bCs/>
                <w:i/>
                <w:iCs/>
                <w:sz w:val="28"/>
                <w:szCs w:val="28"/>
              </w:rPr>
              <w:t>SEN</w:t>
            </w:r>
            <w:r w:rsidR="005D218C">
              <w:rPr>
                <w:rFonts w:ascii="Arial" w:hAnsi="Arial" w:cs="Arial"/>
                <w:b/>
                <w:bCs/>
                <w:i/>
                <w:iCs/>
                <w:sz w:val="28"/>
                <w:szCs w:val="28"/>
              </w:rPr>
              <w:t xml:space="preserve">- </w:t>
            </w:r>
            <w:r w:rsidR="005D218C">
              <w:rPr>
                <w:rFonts w:ascii="Arial" w:hAnsi="Arial" w:cs="Arial"/>
              </w:rPr>
              <w:t>Stands for Special Educational Needs</w:t>
            </w:r>
            <w:r w:rsidR="001461CE">
              <w:rPr>
                <w:rFonts w:ascii="Arial" w:hAnsi="Arial" w:cs="Arial"/>
              </w:rPr>
              <w:t xml:space="preserve"> (Gov.uk, 2020).</w:t>
            </w:r>
          </w:p>
          <w:p w14:paraId="2E1717F0" w14:textId="7FDACEA1" w:rsidR="00B07323" w:rsidRPr="00033F32" w:rsidRDefault="00B07323" w:rsidP="00283ECB">
            <w:pPr>
              <w:tabs>
                <w:tab w:val="left" w:pos="5700"/>
                <w:tab w:val="left" w:pos="6240"/>
              </w:tabs>
              <w:spacing w:line="480" w:lineRule="auto"/>
              <w:jc w:val="both"/>
              <w:rPr>
                <w:rFonts w:ascii="Arial" w:hAnsi="Arial" w:cs="Arial"/>
                <w:sz w:val="28"/>
                <w:szCs w:val="28"/>
              </w:rPr>
            </w:pPr>
            <w:r w:rsidRPr="007043A9">
              <w:rPr>
                <w:rFonts w:ascii="Arial" w:hAnsi="Arial" w:cs="Arial"/>
                <w:b/>
                <w:bCs/>
                <w:i/>
                <w:iCs/>
                <w:sz w:val="28"/>
                <w:szCs w:val="28"/>
              </w:rPr>
              <w:t>Sensory Disability</w:t>
            </w:r>
            <w:r>
              <w:rPr>
                <w:rFonts w:ascii="Arial" w:hAnsi="Arial" w:cs="Arial"/>
                <w:b/>
                <w:bCs/>
                <w:i/>
                <w:iCs/>
                <w:sz w:val="28"/>
                <w:szCs w:val="28"/>
              </w:rPr>
              <w:t xml:space="preserve">- </w:t>
            </w:r>
            <w:r w:rsidRPr="00033F32">
              <w:rPr>
                <w:rFonts w:ascii="Arial" w:hAnsi="Arial" w:cs="Arial"/>
              </w:rPr>
              <w:t xml:space="preserve">A sensory disability is a disability which affects one of the senses of someone. Example- Visual </w:t>
            </w:r>
            <w:r w:rsidR="001461CE" w:rsidRPr="00033F32">
              <w:rPr>
                <w:rFonts w:ascii="Arial" w:hAnsi="Arial" w:cs="Arial"/>
              </w:rPr>
              <w:t>impairments.</w:t>
            </w:r>
            <w:r w:rsidR="001461CE">
              <w:rPr>
                <w:rFonts w:ascii="Arial" w:hAnsi="Arial" w:cs="Arial"/>
              </w:rPr>
              <w:t xml:space="preserve"> (</w:t>
            </w:r>
            <w:proofErr w:type="spellStart"/>
            <w:r w:rsidR="00517485">
              <w:rPr>
                <w:rFonts w:ascii="Arial" w:hAnsi="Arial" w:cs="Arial"/>
              </w:rPr>
              <w:t>Aruma</w:t>
            </w:r>
            <w:proofErr w:type="spellEnd"/>
            <w:r w:rsidR="00517485">
              <w:rPr>
                <w:rFonts w:ascii="Arial" w:hAnsi="Arial" w:cs="Arial"/>
              </w:rPr>
              <w:t>, 2019).</w:t>
            </w:r>
          </w:p>
          <w:p w14:paraId="522A6439" w14:textId="0C0DD881" w:rsidR="009A1230" w:rsidRDefault="009A1230" w:rsidP="001461CE">
            <w:pPr>
              <w:tabs>
                <w:tab w:val="left" w:pos="6240"/>
              </w:tabs>
              <w:spacing w:line="480" w:lineRule="auto"/>
              <w:rPr>
                <w:rFonts w:ascii="Arial" w:hAnsi="Arial" w:cs="Arial"/>
                <w:b/>
                <w:bCs/>
                <w:i/>
                <w:iCs/>
              </w:rPr>
            </w:pPr>
          </w:p>
          <w:p w14:paraId="0A3783DD" w14:textId="77777777" w:rsidR="001D0434" w:rsidRPr="007043A9" w:rsidRDefault="001D0434" w:rsidP="001461CE">
            <w:pPr>
              <w:tabs>
                <w:tab w:val="left" w:pos="6240"/>
              </w:tabs>
              <w:spacing w:line="480" w:lineRule="auto"/>
              <w:rPr>
                <w:rFonts w:ascii="Arial" w:hAnsi="Arial" w:cs="Arial"/>
                <w:b/>
                <w:bCs/>
                <w:i/>
                <w:iCs/>
              </w:rPr>
            </w:pPr>
          </w:p>
          <w:p w14:paraId="0D9E68E4" w14:textId="31DEF7BF" w:rsidR="009A1230" w:rsidRPr="001461CE" w:rsidRDefault="009A1230" w:rsidP="009A1230">
            <w:pPr>
              <w:tabs>
                <w:tab w:val="left" w:pos="6240"/>
              </w:tabs>
              <w:spacing w:line="480" w:lineRule="auto"/>
              <w:jc w:val="center"/>
              <w:rPr>
                <w:rFonts w:ascii="Arial" w:hAnsi="Arial" w:cs="Arial"/>
                <w:b/>
                <w:bCs/>
                <w:i/>
                <w:iCs/>
              </w:rPr>
            </w:pPr>
            <w:r w:rsidRPr="001461CE">
              <w:rPr>
                <w:rFonts w:ascii="Arial" w:hAnsi="Arial" w:cs="Arial"/>
                <w:b/>
                <w:bCs/>
                <w:i/>
                <w:iCs/>
              </w:rPr>
              <w:t>Thank you for taking the time to read this project.</w:t>
            </w:r>
          </w:p>
          <w:p w14:paraId="0A60E4A2" w14:textId="7945FC0D" w:rsidR="009A1230" w:rsidRDefault="009A1230" w:rsidP="001461CE">
            <w:pPr>
              <w:tabs>
                <w:tab w:val="left" w:pos="6240"/>
              </w:tabs>
              <w:spacing w:line="480" w:lineRule="auto"/>
              <w:jc w:val="center"/>
              <w:rPr>
                <w:rFonts w:ascii="Arial" w:hAnsi="Arial" w:cs="Arial"/>
                <w:b/>
                <w:bCs/>
                <w:i/>
                <w:iCs/>
              </w:rPr>
            </w:pPr>
            <w:r w:rsidRPr="001461CE">
              <w:rPr>
                <w:rFonts w:ascii="Arial" w:hAnsi="Arial" w:cs="Arial"/>
                <w:b/>
                <w:bCs/>
                <w:i/>
                <w:iCs/>
              </w:rPr>
              <w:t>I hope that the information provided has been of good use to you and can assist with the development in further research projects in a similar topic area.</w:t>
            </w:r>
          </w:p>
          <w:p w14:paraId="0CE36E5F" w14:textId="77777777" w:rsidR="001D0434" w:rsidRPr="001461CE" w:rsidRDefault="001D0434" w:rsidP="001461CE">
            <w:pPr>
              <w:tabs>
                <w:tab w:val="left" w:pos="6240"/>
              </w:tabs>
              <w:spacing w:line="480" w:lineRule="auto"/>
              <w:jc w:val="center"/>
              <w:rPr>
                <w:rFonts w:ascii="Arial" w:hAnsi="Arial" w:cs="Arial"/>
                <w:b/>
                <w:bCs/>
                <w:i/>
                <w:iCs/>
              </w:rPr>
            </w:pPr>
          </w:p>
          <w:p w14:paraId="04455802" w14:textId="520CB98A" w:rsidR="009A1230" w:rsidRPr="001461CE" w:rsidRDefault="009A1230" w:rsidP="009A1230">
            <w:pPr>
              <w:tabs>
                <w:tab w:val="left" w:pos="6240"/>
              </w:tabs>
              <w:spacing w:line="480" w:lineRule="auto"/>
              <w:jc w:val="center"/>
              <w:rPr>
                <w:rFonts w:ascii="Arial" w:hAnsi="Arial" w:cs="Arial"/>
                <w:b/>
                <w:bCs/>
                <w:i/>
                <w:iCs/>
              </w:rPr>
            </w:pPr>
            <w:r w:rsidRPr="001461CE">
              <w:rPr>
                <w:rFonts w:ascii="Arial" w:hAnsi="Arial" w:cs="Arial"/>
                <w:b/>
                <w:bCs/>
                <w:i/>
                <w:iCs/>
              </w:rPr>
              <w:t>Nathan Edwards</w:t>
            </w:r>
          </w:p>
          <w:p w14:paraId="3A464552" w14:textId="5C636DCD" w:rsidR="009A1230" w:rsidRPr="001461CE" w:rsidRDefault="009A1230" w:rsidP="001461CE">
            <w:pPr>
              <w:tabs>
                <w:tab w:val="left" w:pos="6240"/>
              </w:tabs>
              <w:spacing w:line="480" w:lineRule="auto"/>
              <w:jc w:val="center"/>
              <w:rPr>
                <w:rFonts w:ascii="Arial" w:hAnsi="Arial" w:cs="Arial"/>
                <w:b/>
                <w:bCs/>
                <w:i/>
                <w:iCs/>
              </w:rPr>
            </w:pPr>
            <w:r w:rsidRPr="001461CE">
              <w:rPr>
                <w:rFonts w:ascii="Arial" w:hAnsi="Arial" w:cs="Arial"/>
                <w:b/>
                <w:bCs/>
                <w:i/>
                <w:iCs/>
              </w:rPr>
              <w:t>(University of Wales Trinity St David, 2020)</w:t>
            </w:r>
          </w:p>
        </w:tc>
      </w:tr>
    </w:tbl>
    <w:p w14:paraId="79AACD78" w14:textId="6D78466F" w:rsidR="006E04C9" w:rsidRPr="00E877CB" w:rsidRDefault="006E04C9">
      <w:pPr>
        <w:spacing w:after="200" w:line="276" w:lineRule="auto"/>
        <w:rPr>
          <w:rFonts w:ascii="Arial" w:hAnsi="Arial" w:cs="Arial"/>
          <w:sz w:val="22"/>
          <w:szCs w:val="22"/>
        </w:rPr>
      </w:pPr>
    </w:p>
    <w:p w14:paraId="23059DB7" w14:textId="007ED5D8" w:rsidR="00AB6B41" w:rsidRDefault="00770DC3" w:rsidP="00770DC3">
      <w:pPr>
        <w:spacing w:after="200" w:line="276" w:lineRule="auto"/>
        <w:rPr>
          <w:rFonts w:ascii="Arial" w:hAnsi="Arial" w:cs="Arial"/>
          <w:b/>
          <w:sz w:val="22"/>
          <w:szCs w:val="22"/>
        </w:rPr>
      </w:pPr>
      <w:r>
        <w:rPr>
          <w:rFonts w:ascii="Arial" w:hAnsi="Arial" w:cs="Arial"/>
          <w:noProof/>
          <w:sz w:val="22"/>
          <w:szCs w:val="22"/>
        </w:rPr>
        <w:lastRenderedPageBreak/>
        <w:drawing>
          <wp:anchor distT="0" distB="0" distL="114300" distR="114300" simplePos="0" relativeHeight="251659264" behindDoc="1" locked="0" layoutInCell="1" allowOverlap="1" wp14:anchorId="1BE5022F" wp14:editId="3B919360">
            <wp:simplePos x="0" y="0"/>
            <wp:positionH relativeFrom="page">
              <wp:align>right</wp:align>
            </wp:positionH>
            <wp:positionV relativeFrom="paragraph">
              <wp:posOffset>180975</wp:posOffset>
            </wp:positionV>
            <wp:extent cx="7700010" cy="12732717"/>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Back.jpg"/>
                    <pic:cNvPicPr/>
                  </pic:nvPicPr>
                  <pic:blipFill>
                    <a:blip r:embed="rId121" cstate="print">
                      <a:extLst>
                        <a:ext uri="{28A0092B-C50C-407E-A947-70E740481C1C}">
                          <a14:useLocalDpi xmlns:a14="http://schemas.microsoft.com/office/drawing/2010/main" val="0"/>
                        </a:ext>
                      </a:extLst>
                    </a:blip>
                    <a:stretch>
                      <a:fillRect/>
                    </a:stretch>
                  </pic:blipFill>
                  <pic:spPr>
                    <a:xfrm>
                      <a:off x="0" y="0"/>
                      <a:ext cx="7700010" cy="12732717"/>
                    </a:xfrm>
                    <a:prstGeom prst="rect">
                      <a:avLst/>
                    </a:prstGeom>
                  </pic:spPr>
                </pic:pic>
              </a:graphicData>
            </a:graphic>
            <wp14:sizeRelH relativeFrom="page">
              <wp14:pctWidth>0</wp14:pctWidth>
            </wp14:sizeRelH>
            <wp14:sizeRelV relativeFrom="page">
              <wp14:pctHeight>0</wp14:pctHeight>
            </wp14:sizeRelV>
          </wp:anchor>
        </w:drawing>
      </w:r>
      <w:r w:rsidRPr="00770DC3">
        <w:rPr>
          <w:rFonts w:ascii="Arial" w:hAnsi="Arial" w:cs="Arial"/>
          <w:b/>
          <w:noProof/>
          <w:sz w:val="22"/>
          <w:szCs w:val="22"/>
        </w:rPr>
        <mc:AlternateContent>
          <mc:Choice Requires="wpg">
            <w:drawing>
              <wp:anchor distT="0" distB="0" distL="228600" distR="228600" simplePos="0" relativeHeight="251666944" behindDoc="1" locked="0" layoutInCell="1" allowOverlap="1" wp14:anchorId="5ACF9C98" wp14:editId="69B76170">
                <wp:simplePos x="0" y="0"/>
                <wp:positionH relativeFrom="margin">
                  <wp:posOffset>1457325</wp:posOffset>
                </wp:positionH>
                <wp:positionV relativeFrom="margin">
                  <wp:posOffset>4305300</wp:posOffset>
                </wp:positionV>
                <wp:extent cx="2876550" cy="3429000"/>
                <wp:effectExtent l="0" t="0" r="0" b="0"/>
                <wp:wrapSquare wrapText="bothSides"/>
                <wp:docPr id="201" name="Group 201"/>
                <wp:cNvGraphicFramePr/>
                <a:graphic xmlns:a="http://schemas.openxmlformats.org/drawingml/2006/main">
                  <a:graphicData uri="http://schemas.microsoft.com/office/word/2010/wordprocessingGroup">
                    <wpg:wgp>
                      <wpg:cNvGrpSpPr/>
                      <wpg:grpSpPr>
                        <a:xfrm>
                          <a:off x="0" y="0"/>
                          <a:ext cx="2876550" cy="3429000"/>
                          <a:chOff x="0" y="-76416"/>
                          <a:chExt cx="1828800" cy="8227455"/>
                        </a:xfrm>
                      </wpg:grpSpPr>
                      <wps:wsp>
                        <wps:cNvPr id="202" name="Rectangle 202"/>
                        <wps:cNvSpPr/>
                        <wps:spPr>
                          <a:xfrm>
                            <a:off x="0" y="-76416"/>
                            <a:ext cx="1828800" cy="228601"/>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3" name="Rectangle 203"/>
                        <wps:cNvSpPr/>
                        <wps:spPr>
                          <a:xfrm>
                            <a:off x="0" y="2917463"/>
                            <a:ext cx="1828800" cy="5233576"/>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39BE326" w14:textId="77777777" w:rsidR="00573783" w:rsidRDefault="00573783" w:rsidP="00770DC3">
                              <w:pPr>
                                <w:jc w:val="center"/>
                                <w:rPr>
                                  <w:color w:val="FFFFFF" w:themeColor="background1"/>
                                  <w:sz w:val="32"/>
                                </w:rPr>
                              </w:pPr>
                            </w:p>
                            <w:p w14:paraId="1E660FAF" w14:textId="77777777" w:rsidR="00573783" w:rsidRDefault="00573783" w:rsidP="00770DC3">
                              <w:pPr>
                                <w:jc w:val="center"/>
                                <w:rPr>
                                  <w:color w:val="FFFFFF" w:themeColor="background1"/>
                                  <w:sz w:val="32"/>
                                </w:rPr>
                              </w:pPr>
                              <w:r w:rsidRPr="00770DC3">
                                <w:rPr>
                                  <w:color w:val="FFFFFF" w:themeColor="background1"/>
                                  <w:sz w:val="32"/>
                                </w:rPr>
                                <w:t>BA Sports Management</w:t>
                              </w:r>
                              <w:r>
                                <w:rPr>
                                  <w:color w:val="FFFFFF" w:themeColor="background1"/>
                                  <w:sz w:val="32"/>
                                </w:rPr>
                                <w:t xml:space="preserve"> Portfolio</w:t>
                              </w:r>
                            </w:p>
                            <w:p w14:paraId="4C746F1C" w14:textId="77777777" w:rsidR="00573783" w:rsidRDefault="00573783" w:rsidP="00770DC3">
                              <w:pPr>
                                <w:jc w:val="center"/>
                                <w:rPr>
                                  <w:color w:val="FFFFFF" w:themeColor="background1"/>
                                  <w:sz w:val="32"/>
                                </w:rPr>
                              </w:pPr>
                            </w:p>
                            <w:p w14:paraId="29D76A67" w14:textId="77777777" w:rsidR="00573783" w:rsidRDefault="00573783" w:rsidP="00770DC3">
                              <w:pPr>
                                <w:jc w:val="center"/>
                                <w:rPr>
                                  <w:color w:val="FFFFFF" w:themeColor="background1"/>
                                  <w:sz w:val="32"/>
                                </w:rPr>
                              </w:pPr>
                              <w:r>
                                <w:rPr>
                                  <w:color w:val="FFFFFF" w:themeColor="background1"/>
                                  <w:sz w:val="32"/>
                                </w:rPr>
                                <w:t xml:space="preserve">Research Project </w:t>
                              </w:r>
                            </w:p>
                            <w:p w14:paraId="4819B41B" w14:textId="77777777" w:rsidR="00573783" w:rsidRDefault="00573783" w:rsidP="00770DC3">
                              <w:pPr>
                                <w:jc w:val="center"/>
                                <w:rPr>
                                  <w:color w:val="FFFFFF" w:themeColor="background1"/>
                                  <w:sz w:val="32"/>
                                </w:rPr>
                              </w:pPr>
                              <w:r>
                                <w:rPr>
                                  <w:color w:val="FFFFFF" w:themeColor="background1"/>
                                  <w:sz w:val="32"/>
                                </w:rPr>
                                <w:t>Report</w:t>
                              </w:r>
                            </w:p>
                            <w:p w14:paraId="1D1F3C9D" w14:textId="77777777" w:rsidR="00573783" w:rsidRDefault="00573783" w:rsidP="00770DC3">
                              <w:pPr>
                                <w:jc w:val="center"/>
                                <w:rPr>
                                  <w:color w:val="FFFFFF" w:themeColor="background1"/>
                                  <w:sz w:val="32"/>
                                </w:rPr>
                              </w:pPr>
                            </w:p>
                            <w:p w14:paraId="52650D7A" w14:textId="77777777" w:rsidR="00573783" w:rsidRPr="00770DC3" w:rsidRDefault="00573783" w:rsidP="00770DC3">
                              <w:pPr>
                                <w:jc w:val="center"/>
                                <w:rPr>
                                  <w:color w:val="FFFFFF" w:themeColor="background1"/>
                                  <w:sz w:val="32"/>
                                </w:rPr>
                              </w:pPr>
                            </w:p>
                          </w:txbxContent>
                        </wps:txbx>
                        <wps:bodyPr rot="0" spcFirstLastPara="0" vertOverflow="overflow" horzOverflow="overflow" vert="horz" wrap="square" lIns="91440" tIns="182880" rIns="109728" bIns="228600" numCol="1" spcCol="0" rtlCol="0" fromWordArt="0" anchor="t" anchorCtr="0" forceAA="0" compatLnSpc="1">
                          <a:prstTxWarp prst="textNoShape">
                            <a:avLst/>
                          </a:prstTxWarp>
                          <a:noAutofit/>
                        </wps:bodyPr>
                      </wps:wsp>
                      <wps:wsp>
                        <wps:cNvPr id="204" name="Text Box 204"/>
                        <wps:cNvSpPr txBox="1"/>
                        <wps:spPr>
                          <a:xfrm>
                            <a:off x="0" y="231820"/>
                            <a:ext cx="1828800" cy="2662790"/>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6D890" w14:textId="77777777" w:rsidR="00573783" w:rsidRPr="00770DC3" w:rsidRDefault="00573783">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ACF9C98" id="Group 201" o:spid="_x0000_s1027" style="position:absolute;margin-left:114.75pt;margin-top:339pt;width:226.5pt;height:270pt;z-index:-251649536;mso-wrap-distance-left:18pt;mso-wrap-distance-right:18pt;mso-position-horizontal-relative:margin;mso-position-vertical-relative:margin;mso-width-relative:margin;mso-height-relative:margin" coordorigin=",-764" coordsize="18288,82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JmbWyAMAAO0OAAAOAAAAZHJzL2Uyb0RvYy54bWzsV1tv2zYUfh+w/0DwvZFNy7ItRCmydAkG&#10;BG3QZOgzTVEXTCI5ko6U/vodkpKcpE5buEPXYXuxeTnXj4cfj05f922D7rk2tRQZnp/MMOKCybwW&#10;ZYZ/v7t8tcbIWCpy2kjBM/zADX599vNPp51KOZGVbHKuERgRJu1UhitrVRpFhlW8peZEKi5gs5C6&#10;pRamuoxyTTuw3jYRmc2SqJM6V1oybgysvgmb+MzbLwrO7LuiMNyiJsMQm/W/2v9u3W90dkrTUlNV&#10;1WwIgx4RRUtrAU4nU2+opWin609MtTXT0sjCnjDZRrIoasZ9DpDNfPYsmystd8rnUqZdqSaYANpn&#10;OB1tlr29v9GozjMM/jEStIVD8n6RWwB4OlWmIHWl1a260cNCGWYu477QrfuHXFDvgX2YgOW9RQwW&#10;yXqVLJeAP4O9RUw2s9kAPavgfPZ6r1ZJPE/CqbDq10F9vibrNWh49TUhq3i5dDLR6D1yQU4xdQpq&#10;yezhMt8G121FFfenYBwQE1xkhOs9VBkVZcMBMhIg85ITXiY1AN2LYD1OekTsScqErJNwGFPGNFXa&#10;2CsuW+QGGdYQhK9Aen9tbABnFHGejWzq/LJuGj9x14tfNBrdU7gYlDEurD9tcPBEshFOXkinGYy6&#10;FcB7zMmP7EPDnVwj3vMCqskduQ/G3+NPHfkYKprz4H8J5eDrwXkfQ/PH6w066QL8T7bnn7Mdohzk&#10;nSr3NDApz76sPGl4z1LYSbmthdSHDDQTfEWQH0EK0DiUtjJ/gOLRMpCQUeyyhqO7psbeUA2sAwUO&#10;TGrfwU/RyC7DchhhVEn98dC6k4fqhl2MOmCxDJs/d1RzjJrfBNT9Zh7Hjvb8JF6uCEz0453t4x2x&#10;ay8k1AMQAUTnh07eNuOw0LL9AIR77rzCFhUMfGeYWT1OLmxgV6Bsxs/PvRhQnaL2Wtwq5ow7VF1p&#10;3vUfqFZD/Vqo/LdyvGs0fVbGQdZpCnm+s7KofY3vcR3whnvvKOu7EMDiEAEsjiAAspmv4sRrQrke&#10;Ir0lWSyWK0+M/1OAo5d/JwXYftv7x3Z4WX8AUggPzcgK89lmRaBlC7Tg3x245kfzgv0PskI8ssKd&#10;u8m/yB66gvgZKSDbw4arYnitHFt9tj8gCzikoV86yA4kSchqM76gY0M2vv5/Q4OwLV9oDhC8UskC&#10;OrvAzE+7hPHpHfqRfZ5+dKBn+Iqn+XBD8BWK37shyP8YIXuxIZjYYGoa//EWYegXDrQIw87RVPCD&#10;tQj+iwG+qXyXOXz/uY+2x3PfUuy/Us/+AgAA//8DAFBLAwQUAAYACAAAACEA///CJOAAAAAMAQAA&#10;DwAAAGRycy9kb3ducmV2LnhtbEyPTUvDQBCG74L/YRnBm90k0hhjNqUU9VSEtoJ422anSWh2NmS3&#10;SfrvHU96nHce3o9iNdtOjDj41pGCeBGBQKqcaalW8Hl4e8hA+KDJ6M4RKriih1V5e1Po3LiJdjju&#10;Qy3YhHyuFTQh9LmUvmrQar9wPRL/Tm6wOvA51NIMemJz28kkilJpdUuc0OgeNw1W5/3FKnif9LR+&#10;jF/H7fm0uX4flh9f2xiVur+b1y8gAs7hD4bf+lwdSu50dBcyXnQKkuR5yaiC9CnjUUykWcLKkdEk&#10;ZkmWhfw/ovwBAAD//wMAUEsBAi0AFAAGAAgAAAAhALaDOJL+AAAA4QEAABMAAAAAAAAAAAAAAAAA&#10;AAAAAFtDb250ZW50X1R5cGVzXS54bWxQSwECLQAUAAYACAAAACEAOP0h/9YAAACUAQAACwAAAAAA&#10;AAAAAAAAAAAvAQAAX3JlbHMvLnJlbHNQSwECLQAUAAYACAAAACEAICZm1sgDAADtDgAADgAAAAAA&#10;AAAAAAAAAAAuAgAAZHJzL2Uyb0RvYy54bWxQSwECLQAUAAYACAAAACEA///CJOAAAAAMAQAADwAA&#10;AAAAAAAAAAAAAAAiBgAAZHJzL2Rvd25yZXYueG1sUEsFBgAAAAAEAAQA8wAAAC8HAAAAAA==&#10;">
                <v:rect id="Rectangle 202" o:spid="_x0000_s1028" style="position:absolute;top:-764;width:18288;height:22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Z8jxAAAANwAAAAPAAAAZHJzL2Rvd25yZXYueG1sRI9BawIx&#10;FITvBf9DeEJvNeuCUlajaKHisbVS6u2xeW4WNy9hk3VXf70pFHocZuYbZrkebCOu1IbasYLpJANB&#10;XDpdc6Xg+PX+8goiRGSNjWNScKMA69XoaYmFdj1/0vUQK5EgHApUYGL0hZShNGQxTJwnTt7ZtRZj&#10;km0ldYt9gttG5lk2lxZrTgsGPb0ZKi+Hzirwu+PH6Wy2vp/fvme7oep+7nWn1PN42CxARBrif/iv&#10;vdcK8iyH3zPpCMjVAwAA//8DAFBLAQItABQABgAIAAAAIQDb4fbL7gAAAIUBAAATAAAAAAAAAAAA&#10;AAAAAAAAAABbQ29udGVudF9UeXBlc10ueG1sUEsBAi0AFAAGAAgAAAAhAFr0LFu/AAAAFQEAAAsA&#10;AAAAAAAAAAAAAAAAHwEAAF9yZWxzLy5yZWxzUEsBAi0AFAAGAAgAAAAhAIG9nyPEAAAA3AAAAA8A&#10;AAAAAAAAAAAAAAAABwIAAGRycy9kb3ducmV2LnhtbFBLBQYAAAAAAwADALcAAAD4AgAAAAA=&#10;" fillcolor="#4f81bd [3204]" stroked="f" strokeweight="2pt"/>
                <v:rect id="Rectangle 203" o:spid="_x0000_s1029" style="position:absolute;top:29174;width:18288;height:523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GlsxwAAANwAAAAPAAAAZHJzL2Rvd25yZXYueG1sRI9BawIx&#10;FITvhf6H8AreNLsKYrdGKaUtPRREq9jeXpPX3aWbl20S1/XfG0HocZiZb5j5sreN6MiH2rGCfJSB&#10;INbO1Fwq2H68DGcgQkQ22DgmBScKsFzc3syxMO7Ia+o2sRQJwqFABVWMbSFl0BVZDCPXEifvx3mL&#10;MUlfSuPxmOC2keMsm0qLNaeFClt6qkj/bg5Wwfer13+rXfu1NYf7fP/ZvT/npVZqcNc/PoCI1Mf/&#10;8LX9ZhSMswlczqQjIBdnAAAA//8DAFBLAQItABQABgAIAAAAIQDb4fbL7gAAAIUBAAATAAAAAAAA&#10;AAAAAAAAAAAAAABbQ29udGVudF9UeXBlc10ueG1sUEsBAi0AFAAGAAgAAAAhAFr0LFu/AAAAFQEA&#10;AAsAAAAAAAAAAAAAAAAAHwEAAF9yZWxzLy5yZWxzUEsBAi0AFAAGAAgAAAAhAMnEaWzHAAAA3AAA&#10;AA8AAAAAAAAAAAAAAAAABwIAAGRycy9kb3ducmV2LnhtbFBLBQYAAAAAAwADALcAAAD7AgAAAAA=&#10;" fillcolor="#4f81bd [3204]" stroked="f" strokeweight="2pt">
                  <v:textbox inset=",14.4pt,8.64pt,18pt">
                    <w:txbxContent>
                      <w:p w14:paraId="539BE326" w14:textId="77777777" w:rsidR="00573783" w:rsidRDefault="00573783" w:rsidP="00770DC3">
                        <w:pPr>
                          <w:jc w:val="center"/>
                          <w:rPr>
                            <w:color w:val="FFFFFF" w:themeColor="background1"/>
                            <w:sz w:val="32"/>
                          </w:rPr>
                        </w:pPr>
                      </w:p>
                      <w:p w14:paraId="1E660FAF" w14:textId="77777777" w:rsidR="00573783" w:rsidRDefault="00573783" w:rsidP="00770DC3">
                        <w:pPr>
                          <w:jc w:val="center"/>
                          <w:rPr>
                            <w:color w:val="FFFFFF" w:themeColor="background1"/>
                            <w:sz w:val="32"/>
                          </w:rPr>
                        </w:pPr>
                        <w:r w:rsidRPr="00770DC3">
                          <w:rPr>
                            <w:color w:val="FFFFFF" w:themeColor="background1"/>
                            <w:sz w:val="32"/>
                          </w:rPr>
                          <w:t>BA Sports Management</w:t>
                        </w:r>
                        <w:r>
                          <w:rPr>
                            <w:color w:val="FFFFFF" w:themeColor="background1"/>
                            <w:sz w:val="32"/>
                          </w:rPr>
                          <w:t xml:space="preserve"> Portfolio</w:t>
                        </w:r>
                      </w:p>
                      <w:p w14:paraId="4C746F1C" w14:textId="77777777" w:rsidR="00573783" w:rsidRDefault="00573783" w:rsidP="00770DC3">
                        <w:pPr>
                          <w:jc w:val="center"/>
                          <w:rPr>
                            <w:color w:val="FFFFFF" w:themeColor="background1"/>
                            <w:sz w:val="32"/>
                          </w:rPr>
                        </w:pPr>
                      </w:p>
                      <w:p w14:paraId="29D76A67" w14:textId="77777777" w:rsidR="00573783" w:rsidRDefault="00573783" w:rsidP="00770DC3">
                        <w:pPr>
                          <w:jc w:val="center"/>
                          <w:rPr>
                            <w:color w:val="FFFFFF" w:themeColor="background1"/>
                            <w:sz w:val="32"/>
                          </w:rPr>
                        </w:pPr>
                        <w:r>
                          <w:rPr>
                            <w:color w:val="FFFFFF" w:themeColor="background1"/>
                            <w:sz w:val="32"/>
                          </w:rPr>
                          <w:t xml:space="preserve">Research Project </w:t>
                        </w:r>
                      </w:p>
                      <w:p w14:paraId="4819B41B" w14:textId="77777777" w:rsidR="00573783" w:rsidRDefault="00573783" w:rsidP="00770DC3">
                        <w:pPr>
                          <w:jc w:val="center"/>
                          <w:rPr>
                            <w:color w:val="FFFFFF" w:themeColor="background1"/>
                            <w:sz w:val="32"/>
                          </w:rPr>
                        </w:pPr>
                        <w:r>
                          <w:rPr>
                            <w:color w:val="FFFFFF" w:themeColor="background1"/>
                            <w:sz w:val="32"/>
                          </w:rPr>
                          <w:t>Report</w:t>
                        </w:r>
                      </w:p>
                      <w:p w14:paraId="1D1F3C9D" w14:textId="77777777" w:rsidR="00573783" w:rsidRDefault="00573783" w:rsidP="00770DC3">
                        <w:pPr>
                          <w:jc w:val="center"/>
                          <w:rPr>
                            <w:color w:val="FFFFFF" w:themeColor="background1"/>
                            <w:sz w:val="32"/>
                          </w:rPr>
                        </w:pPr>
                      </w:p>
                      <w:p w14:paraId="52650D7A" w14:textId="77777777" w:rsidR="00573783" w:rsidRPr="00770DC3" w:rsidRDefault="00573783" w:rsidP="00770DC3">
                        <w:pPr>
                          <w:jc w:val="center"/>
                          <w:rPr>
                            <w:color w:val="FFFFFF" w:themeColor="background1"/>
                            <w:sz w:val="32"/>
                          </w:rPr>
                        </w:pPr>
                      </w:p>
                    </w:txbxContent>
                  </v:textbox>
                </v:rect>
                <v:shape id="Text Box 204" o:spid="_x0000_s1030" type="#_x0000_t202" style="position:absolute;top:2318;width:18288;height:2662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cqdKwgAAANwAAAAPAAAAZHJzL2Rvd25yZXYueG1sRI9Ba8JA&#10;FITvBf/D8gRvdRNppETXIC1tvTZ66e2RfSbB7Nuw+6rx33cLhR6HmfmG2VaTG9SVQuw9G8iXGSji&#10;xtueWwOn49vjM6goyBYHz2TgThGq3exhi6X1N/6kay2tShCOJRroRMZS69h05DAu/UicvLMPDiXJ&#10;0Gob8JbgbtCrLFtrhz2nhQ5HeumoudTfzoC8x/xQnORjHb6K18LWmgJpYxbzab8BJTTJf/ivfbAG&#10;VtkT/J5JR0DvfgAAAP//AwBQSwECLQAUAAYACAAAACEA2+H2y+4AAACFAQAAEwAAAAAAAAAAAAAA&#10;AAAAAAAAW0NvbnRlbnRfVHlwZXNdLnhtbFBLAQItABQABgAIAAAAIQBa9CxbvwAAABUBAAALAAAA&#10;AAAAAAAAAAAAAB8BAABfcmVscy8ucmVsc1BLAQItABQABgAIAAAAIQCicqdKwgAAANwAAAAPAAAA&#10;AAAAAAAAAAAAAAcCAABkcnMvZG93bnJldi54bWxQSwUGAAAAAAMAAwC3AAAA9gIAAAAA&#10;" fillcolor="white [3212]" stroked="f" strokeweight=".5pt">
                  <v:textbox inset=",7.2pt,,7.2pt">
                    <w:txbxContent>
                      <w:p w14:paraId="1746D890" w14:textId="77777777" w:rsidR="00573783" w:rsidRPr="00770DC3" w:rsidRDefault="00573783">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v:textbox>
                </v:shape>
                <w10:wrap type="square" anchorx="margin" anchory="margin"/>
              </v:group>
            </w:pict>
          </mc:Fallback>
        </mc:AlternateContent>
      </w:r>
    </w:p>
    <w:sectPr w:rsidR="00AB6B41" w:rsidSect="00884824">
      <w:headerReference w:type="first" r:id="rId122"/>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C88FC84" w14:textId="77777777" w:rsidR="00573783" w:rsidRDefault="00573783" w:rsidP="00290BD5">
      <w:r>
        <w:separator/>
      </w:r>
    </w:p>
  </w:endnote>
  <w:endnote w:type="continuationSeparator" w:id="0">
    <w:p w14:paraId="68639A7F" w14:textId="77777777" w:rsidR="00573783" w:rsidRDefault="00573783" w:rsidP="00290B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Kunstler Script">
    <w:panose1 w:val="030304020206070D0D06"/>
    <w:charset w:val="00"/>
    <w:family w:val="script"/>
    <w:pitch w:val="variable"/>
    <w:sig w:usb0="00000003" w:usb1="00000000" w:usb2="00000000" w:usb3="00000000" w:csb0="00000001" w:csb1="00000000"/>
  </w:font>
  <w:font w:name="Algerian">
    <w:panose1 w:val="04020705040A02060702"/>
    <w:charset w:val="00"/>
    <w:family w:val="decorativ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108850065"/>
      <w:docPartObj>
        <w:docPartGallery w:val="Page Numbers (Bottom of Page)"/>
        <w:docPartUnique/>
      </w:docPartObj>
    </w:sdtPr>
    <w:sdtEndPr>
      <w:rPr>
        <w:noProof/>
      </w:rPr>
    </w:sdtEndPr>
    <w:sdtContent>
      <w:p w14:paraId="2D596130" w14:textId="77777777" w:rsidR="00573783" w:rsidRDefault="00573783">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58F22C2D" w14:textId="77777777" w:rsidR="00573783" w:rsidRDefault="0057378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457CA1A" w14:textId="77777777" w:rsidR="00573783" w:rsidRDefault="00573783" w:rsidP="00290BD5">
      <w:r>
        <w:separator/>
      </w:r>
    </w:p>
  </w:footnote>
  <w:footnote w:type="continuationSeparator" w:id="0">
    <w:p w14:paraId="54A36F3E" w14:textId="77777777" w:rsidR="00573783" w:rsidRDefault="00573783" w:rsidP="00290BD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148834" w14:textId="6FD6F57B" w:rsidR="00573783" w:rsidRDefault="00573783">
    <w:pPr>
      <w:pStyle w:val="Header"/>
    </w:pPr>
    <w:r>
      <w:rPr>
        <w:rFonts w:ascii="Arial" w:hAnsi="Arial" w:cs="Arial"/>
        <w:noProof/>
        <w:sz w:val="22"/>
        <w:szCs w:val="22"/>
      </w:rPr>
      <w:drawing>
        <wp:anchor distT="0" distB="0" distL="114300" distR="114300" simplePos="0" relativeHeight="251659264" behindDoc="1" locked="0" layoutInCell="1" allowOverlap="1" wp14:anchorId="78A7B610" wp14:editId="4A453641">
          <wp:simplePos x="0" y="0"/>
          <wp:positionH relativeFrom="column">
            <wp:posOffset>-518616</wp:posOffset>
          </wp:positionH>
          <wp:positionV relativeFrom="paragraph">
            <wp:posOffset>-315740</wp:posOffset>
          </wp:positionV>
          <wp:extent cx="2122303" cy="849461"/>
          <wp:effectExtent l="0" t="0" r="0" b="825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141721" cy="857233"/>
                  </a:xfrm>
                  <a:prstGeom prst="rect">
                    <a:avLst/>
                  </a:prstGeom>
                </pic:spPr>
              </pic:pic>
            </a:graphicData>
          </a:graphic>
          <wp14:sizeRelH relativeFrom="page">
            <wp14:pctWidth>0</wp14:pctWidth>
          </wp14:sizeRelH>
          <wp14:sizeRelV relativeFrom="page">
            <wp14:pctHeight>0</wp14:pctHeight>
          </wp14:sizeRelV>
        </wp:anchor>
      </w:drawing>
    </w:r>
    <w:r>
      <w:tab/>
    </w:r>
    <w:r>
      <w:tab/>
      <w:t>Nathan Edwards</w:t>
    </w:r>
  </w:p>
  <w:p w14:paraId="24946566" w14:textId="5BF74129" w:rsidR="00573783" w:rsidRDefault="00573783">
    <w:pPr>
      <w:pStyle w:val="Header"/>
    </w:pPr>
    <w:r>
      <w:tab/>
    </w:r>
    <w:r>
      <w:tab/>
      <w:t>1701274</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3F9A9F" w14:textId="77777777" w:rsidR="00573783" w:rsidRDefault="00573783">
    <w:pPr>
      <w:pStyle w:val="Header"/>
    </w:pPr>
    <w:r>
      <w:rPr>
        <w:rFonts w:ascii="Arial" w:hAnsi="Arial" w:cs="Arial"/>
        <w:noProof/>
        <w:sz w:val="22"/>
        <w:szCs w:val="22"/>
      </w:rPr>
      <w:drawing>
        <wp:anchor distT="0" distB="0" distL="114300" distR="114300" simplePos="0" relativeHeight="251661312" behindDoc="1" locked="0" layoutInCell="1" allowOverlap="1" wp14:anchorId="0FAA4111" wp14:editId="118EF3A8">
          <wp:simplePos x="0" y="0"/>
          <wp:positionH relativeFrom="column">
            <wp:posOffset>-895350</wp:posOffset>
          </wp:positionH>
          <wp:positionV relativeFrom="paragraph">
            <wp:posOffset>-438785</wp:posOffset>
          </wp:positionV>
          <wp:extent cx="2491569" cy="997261"/>
          <wp:effectExtent l="0" t="0" r="4445"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FA664A" w14:textId="77777777" w:rsidR="00573783" w:rsidRDefault="00573783">
    <w:pPr>
      <w:pStyle w:val="Header"/>
    </w:pPr>
    <w:r>
      <w:rPr>
        <w:rFonts w:ascii="Arial" w:hAnsi="Arial" w:cs="Arial"/>
        <w:noProof/>
        <w:sz w:val="22"/>
        <w:szCs w:val="22"/>
      </w:rPr>
      <w:drawing>
        <wp:anchor distT="0" distB="0" distL="114300" distR="114300" simplePos="0" relativeHeight="251663360" behindDoc="1" locked="0" layoutInCell="1" allowOverlap="1" wp14:anchorId="34263CA3" wp14:editId="46AEE895">
          <wp:simplePos x="0" y="0"/>
          <wp:positionH relativeFrom="page">
            <wp:posOffset>361950</wp:posOffset>
          </wp:positionH>
          <wp:positionV relativeFrom="paragraph">
            <wp:posOffset>-278130</wp:posOffset>
          </wp:positionV>
          <wp:extent cx="2014542" cy="806329"/>
          <wp:effectExtent l="0" t="0" r="5080" b="0"/>
          <wp:wrapNone/>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014542" cy="806329"/>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B92989"/>
    <w:multiLevelType w:val="multilevel"/>
    <w:tmpl w:val="60FC192A"/>
    <w:lvl w:ilvl="0">
      <w:start w:val="1"/>
      <w:numFmt w:val="decimal"/>
      <w:lvlText w:val="%1."/>
      <w:lvlJc w:val="left"/>
      <w:pPr>
        <w:tabs>
          <w:tab w:val="num" w:pos="360"/>
        </w:tabs>
        <w:ind w:left="360" w:hanging="360"/>
      </w:pPr>
      <w:rPr>
        <w:rFonts w:ascii="Arial" w:hAnsi="Arial" w:hint="default"/>
        <w:b/>
        <w:i w:val="0"/>
        <w:sz w:val="24"/>
      </w:rPr>
    </w:lvl>
    <w:lvl w:ilvl="1">
      <w:start w:val="2"/>
      <w:numFmt w:val="none"/>
      <w:lvlText w:val="2.1"/>
      <w:lvlJc w:val="left"/>
      <w:pPr>
        <w:tabs>
          <w:tab w:val="num" w:pos="576"/>
        </w:tabs>
        <w:ind w:left="57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b w:val="0"/>
        <w:i w:val="0"/>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1" w15:restartNumberingAfterBreak="0">
    <w:nsid w:val="11400973"/>
    <w:multiLevelType w:val="multilevel"/>
    <w:tmpl w:val="4056B3B8"/>
    <w:lvl w:ilvl="0">
      <w:start w:val="1"/>
      <w:numFmt w:val="decimal"/>
      <w:lvlText w:val="%1.0"/>
      <w:lvlJc w:val="left"/>
      <w:pPr>
        <w:ind w:left="720" w:hanging="720"/>
      </w:pPr>
      <w:rPr>
        <w:rFonts w:hint="default"/>
      </w:rPr>
    </w:lvl>
    <w:lvl w:ilvl="1">
      <w:start w:val="1"/>
      <w:numFmt w:val="decimal"/>
      <w:lvlText w:val="%1.%2"/>
      <w:lvlJc w:val="left"/>
      <w:pPr>
        <w:ind w:left="1440" w:hanging="72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120" w:hanging="180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2" w15:restartNumberingAfterBreak="0">
    <w:nsid w:val="15AD4017"/>
    <w:multiLevelType w:val="hybridMultilevel"/>
    <w:tmpl w:val="D45EC02A"/>
    <w:lvl w:ilvl="0" w:tplc="9C7A6830">
      <w:start w:val="1"/>
      <w:numFmt w:val="bullet"/>
      <w:lvlText w:val="•"/>
      <w:lvlJc w:val="left"/>
      <w:pPr>
        <w:tabs>
          <w:tab w:val="num" w:pos="720"/>
        </w:tabs>
        <w:ind w:left="720" w:hanging="360"/>
      </w:pPr>
      <w:rPr>
        <w:rFonts w:ascii="Arial" w:hAnsi="Arial" w:hint="default"/>
      </w:rPr>
    </w:lvl>
    <w:lvl w:ilvl="1" w:tplc="8AD453FC" w:tentative="1">
      <w:start w:val="1"/>
      <w:numFmt w:val="bullet"/>
      <w:lvlText w:val="•"/>
      <w:lvlJc w:val="left"/>
      <w:pPr>
        <w:tabs>
          <w:tab w:val="num" w:pos="1440"/>
        </w:tabs>
        <w:ind w:left="1440" w:hanging="360"/>
      </w:pPr>
      <w:rPr>
        <w:rFonts w:ascii="Arial" w:hAnsi="Arial" w:hint="default"/>
      </w:rPr>
    </w:lvl>
    <w:lvl w:ilvl="2" w:tplc="76D2BD0A" w:tentative="1">
      <w:start w:val="1"/>
      <w:numFmt w:val="bullet"/>
      <w:lvlText w:val="•"/>
      <w:lvlJc w:val="left"/>
      <w:pPr>
        <w:tabs>
          <w:tab w:val="num" w:pos="2160"/>
        </w:tabs>
        <w:ind w:left="2160" w:hanging="360"/>
      </w:pPr>
      <w:rPr>
        <w:rFonts w:ascii="Arial" w:hAnsi="Arial" w:hint="default"/>
      </w:rPr>
    </w:lvl>
    <w:lvl w:ilvl="3" w:tplc="D4E042F2" w:tentative="1">
      <w:start w:val="1"/>
      <w:numFmt w:val="bullet"/>
      <w:lvlText w:val="•"/>
      <w:lvlJc w:val="left"/>
      <w:pPr>
        <w:tabs>
          <w:tab w:val="num" w:pos="2880"/>
        </w:tabs>
        <w:ind w:left="2880" w:hanging="360"/>
      </w:pPr>
      <w:rPr>
        <w:rFonts w:ascii="Arial" w:hAnsi="Arial" w:hint="default"/>
      </w:rPr>
    </w:lvl>
    <w:lvl w:ilvl="4" w:tplc="BAE8EA2E" w:tentative="1">
      <w:start w:val="1"/>
      <w:numFmt w:val="bullet"/>
      <w:lvlText w:val="•"/>
      <w:lvlJc w:val="left"/>
      <w:pPr>
        <w:tabs>
          <w:tab w:val="num" w:pos="3600"/>
        </w:tabs>
        <w:ind w:left="3600" w:hanging="360"/>
      </w:pPr>
      <w:rPr>
        <w:rFonts w:ascii="Arial" w:hAnsi="Arial" w:hint="default"/>
      </w:rPr>
    </w:lvl>
    <w:lvl w:ilvl="5" w:tplc="6EFEA31E" w:tentative="1">
      <w:start w:val="1"/>
      <w:numFmt w:val="bullet"/>
      <w:lvlText w:val="•"/>
      <w:lvlJc w:val="left"/>
      <w:pPr>
        <w:tabs>
          <w:tab w:val="num" w:pos="4320"/>
        </w:tabs>
        <w:ind w:left="4320" w:hanging="360"/>
      </w:pPr>
      <w:rPr>
        <w:rFonts w:ascii="Arial" w:hAnsi="Arial" w:hint="default"/>
      </w:rPr>
    </w:lvl>
    <w:lvl w:ilvl="6" w:tplc="6374D14E" w:tentative="1">
      <w:start w:val="1"/>
      <w:numFmt w:val="bullet"/>
      <w:lvlText w:val="•"/>
      <w:lvlJc w:val="left"/>
      <w:pPr>
        <w:tabs>
          <w:tab w:val="num" w:pos="5040"/>
        </w:tabs>
        <w:ind w:left="5040" w:hanging="360"/>
      </w:pPr>
      <w:rPr>
        <w:rFonts w:ascii="Arial" w:hAnsi="Arial" w:hint="default"/>
      </w:rPr>
    </w:lvl>
    <w:lvl w:ilvl="7" w:tplc="5C3E279E" w:tentative="1">
      <w:start w:val="1"/>
      <w:numFmt w:val="bullet"/>
      <w:lvlText w:val="•"/>
      <w:lvlJc w:val="left"/>
      <w:pPr>
        <w:tabs>
          <w:tab w:val="num" w:pos="5760"/>
        </w:tabs>
        <w:ind w:left="5760" w:hanging="360"/>
      </w:pPr>
      <w:rPr>
        <w:rFonts w:ascii="Arial" w:hAnsi="Arial" w:hint="default"/>
      </w:rPr>
    </w:lvl>
    <w:lvl w:ilvl="8" w:tplc="223468B8" w:tentative="1">
      <w:start w:val="1"/>
      <w:numFmt w:val="bullet"/>
      <w:lvlText w:val="•"/>
      <w:lvlJc w:val="left"/>
      <w:pPr>
        <w:tabs>
          <w:tab w:val="num" w:pos="6480"/>
        </w:tabs>
        <w:ind w:left="6480" w:hanging="360"/>
      </w:pPr>
      <w:rPr>
        <w:rFonts w:ascii="Arial" w:hAnsi="Arial" w:hint="default"/>
      </w:rPr>
    </w:lvl>
  </w:abstractNum>
  <w:abstractNum w:abstractNumId="3" w15:restartNumberingAfterBreak="0">
    <w:nsid w:val="1FFE7CCF"/>
    <w:multiLevelType w:val="hybridMultilevel"/>
    <w:tmpl w:val="AC908818"/>
    <w:lvl w:ilvl="0" w:tplc="6AAE0520">
      <w:start w:val="1"/>
      <w:numFmt w:val="bullet"/>
      <w:lvlText w:val="•"/>
      <w:lvlJc w:val="left"/>
      <w:pPr>
        <w:tabs>
          <w:tab w:val="num" w:pos="720"/>
        </w:tabs>
        <w:ind w:left="720" w:hanging="360"/>
      </w:pPr>
      <w:rPr>
        <w:rFonts w:ascii="Arial" w:hAnsi="Arial" w:hint="default"/>
      </w:rPr>
    </w:lvl>
    <w:lvl w:ilvl="1" w:tplc="FB688772" w:tentative="1">
      <w:start w:val="1"/>
      <w:numFmt w:val="bullet"/>
      <w:lvlText w:val="•"/>
      <w:lvlJc w:val="left"/>
      <w:pPr>
        <w:tabs>
          <w:tab w:val="num" w:pos="1440"/>
        </w:tabs>
        <w:ind w:left="1440" w:hanging="360"/>
      </w:pPr>
      <w:rPr>
        <w:rFonts w:ascii="Arial" w:hAnsi="Arial" w:hint="default"/>
      </w:rPr>
    </w:lvl>
    <w:lvl w:ilvl="2" w:tplc="BBA2E468" w:tentative="1">
      <w:start w:val="1"/>
      <w:numFmt w:val="bullet"/>
      <w:lvlText w:val="•"/>
      <w:lvlJc w:val="left"/>
      <w:pPr>
        <w:tabs>
          <w:tab w:val="num" w:pos="2160"/>
        </w:tabs>
        <w:ind w:left="2160" w:hanging="360"/>
      </w:pPr>
      <w:rPr>
        <w:rFonts w:ascii="Arial" w:hAnsi="Arial" w:hint="default"/>
      </w:rPr>
    </w:lvl>
    <w:lvl w:ilvl="3" w:tplc="2D7A302A" w:tentative="1">
      <w:start w:val="1"/>
      <w:numFmt w:val="bullet"/>
      <w:lvlText w:val="•"/>
      <w:lvlJc w:val="left"/>
      <w:pPr>
        <w:tabs>
          <w:tab w:val="num" w:pos="2880"/>
        </w:tabs>
        <w:ind w:left="2880" w:hanging="360"/>
      </w:pPr>
      <w:rPr>
        <w:rFonts w:ascii="Arial" w:hAnsi="Arial" w:hint="default"/>
      </w:rPr>
    </w:lvl>
    <w:lvl w:ilvl="4" w:tplc="3886FD62" w:tentative="1">
      <w:start w:val="1"/>
      <w:numFmt w:val="bullet"/>
      <w:lvlText w:val="•"/>
      <w:lvlJc w:val="left"/>
      <w:pPr>
        <w:tabs>
          <w:tab w:val="num" w:pos="3600"/>
        </w:tabs>
        <w:ind w:left="3600" w:hanging="360"/>
      </w:pPr>
      <w:rPr>
        <w:rFonts w:ascii="Arial" w:hAnsi="Arial" w:hint="default"/>
      </w:rPr>
    </w:lvl>
    <w:lvl w:ilvl="5" w:tplc="5D445916" w:tentative="1">
      <w:start w:val="1"/>
      <w:numFmt w:val="bullet"/>
      <w:lvlText w:val="•"/>
      <w:lvlJc w:val="left"/>
      <w:pPr>
        <w:tabs>
          <w:tab w:val="num" w:pos="4320"/>
        </w:tabs>
        <w:ind w:left="4320" w:hanging="360"/>
      </w:pPr>
      <w:rPr>
        <w:rFonts w:ascii="Arial" w:hAnsi="Arial" w:hint="default"/>
      </w:rPr>
    </w:lvl>
    <w:lvl w:ilvl="6" w:tplc="18168628" w:tentative="1">
      <w:start w:val="1"/>
      <w:numFmt w:val="bullet"/>
      <w:lvlText w:val="•"/>
      <w:lvlJc w:val="left"/>
      <w:pPr>
        <w:tabs>
          <w:tab w:val="num" w:pos="5040"/>
        </w:tabs>
        <w:ind w:left="5040" w:hanging="360"/>
      </w:pPr>
      <w:rPr>
        <w:rFonts w:ascii="Arial" w:hAnsi="Arial" w:hint="default"/>
      </w:rPr>
    </w:lvl>
    <w:lvl w:ilvl="7" w:tplc="2D2E9226" w:tentative="1">
      <w:start w:val="1"/>
      <w:numFmt w:val="bullet"/>
      <w:lvlText w:val="•"/>
      <w:lvlJc w:val="left"/>
      <w:pPr>
        <w:tabs>
          <w:tab w:val="num" w:pos="5760"/>
        </w:tabs>
        <w:ind w:left="5760" w:hanging="360"/>
      </w:pPr>
      <w:rPr>
        <w:rFonts w:ascii="Arial" w:hAnsi="Arial" w:hint="default"/>
      </w:rPr>
    </w:lvl>
    <w:lvl w:ilvl="8" w:tplc="33BC16D4" w:tentative="1">
      <w:start w:val="1"/>
      <w:numFmt w:val="bullet"/>
      <w:lvlText w:val="•"/>
      <w:lvlJc w:val="left"/>
      <w:pPr>
        <w:tabs>
          <w:tab w:val="num" w:pos="6480"/>
        </w:tabs>
        <w:ind w:left="6480" w:hanging="360"/>
      </w:pPr>
      <w:rPr>
        <w:rFonts w:ascii="Arial" w:hAnsi="Arial" w:hint="default"/>
      </w:rPr>
    </w:lvl>
  </w:abstractNum>
  <w:abstractNum w:abstractNumId="4" w15:restartNumberingAfterBreak="0">
    <w:nsid w:val="269C5D72"/>
    <w:multiLevelType w:val="multilevel"/>
    <w:tmpl w:val="43382B78"/>
    <w:lvl w:ilvl="0">
      <w:start w:val="7"/>
      <w:numFmt w:val="decimal"/>
      <w:lvlText w:val="%1"/>
      <w:lvlJc w:val="left"/>
      <w:pPr>
        <w:ind w:left="435" w:hanging="435"/>
      </w:pPr>
      <w:rPr>
        <w:rFonts w:hint="default"/>
      </w:rPr>
    </w:lvl>
    <w:lvl w:ilvl="1">
      <w:start w:val="4"/>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5" w15:restartNumberingAfterBreak="0">
    <w:nsid w:val="28101AB7"/>
    <w:multiLevelType w:val="multilevel"/>
    <w:tmpl w:val="14F0A2AC"/>
    <w:lvl w:ilvl="0">
      <w:start w:val="1"/>
      <w:numFmt w:val="upperRoman"/>
      <w:lvlText w:val="%1."/>
      <w:lvlJc w:val="left"/>
      <w:pPr>
        <w:ind w:left="1080" w:hanging="720"/>
      </w:pPr>
      <w:rPr>
        <w:rFonts w:hint="default"/>
      </w:rPr>
    </w:lvl>
    <w:lvl w:ilvl="1">
      <w:start w:val="3"/>
      <w:numFmt w:val="decimal"/>
      <w:isLgl/>
      <w:lvlText w:val="%1.%2"/>
      <w:lvlJc w:val="left"/>
      <w:pPr>
        <w:ind w:left="1440" w:hanging="720"/>
      </w:pPr>
      <w:rPr>
        <w:rFonts w:hint="default"/>
      </w:rPr>
    </w:lvl>
    <w:lvl w:ilvl="2">
      <w:start w:val="1"/>
      <w:numFmt w:val="decimal"/>
      <w:isLgl/>
      <w:lvlText w:val="%1.%2.%3"/>
      <w:lvlJc w:val="left"/>
      <w:pPr>
        <w:ind w:left="2160" w:hanging="1080"/>
      </w:pPr>
      <w:rPr>
        <w:rFonts w:hint="default"/>
      </w:rPr>
    </w:lvl>
    <w:lvl w:ilvl="3">
      <w:start w:val="1"/>
      <w:numFmt w:val="decimal"/>
      <w:isLgl/>
      <w:lvlText w:val="%1.%2.%3.%4"/>
      <w:lvlJc w:val="left"/>
      <w:pPr>
        <w:ind w:left="2520" w:hanging="1080"/>
      </w:pPr>
      <w:rPr>
        <w:rFonts w:hint="default"/>
      </w:rPr>
    </w:lvl>
    <w:lvl w:ilvl="4">
      <w:start w:val="1"/>
      <w:numFmt w:val="decimal"/>
      <w:isLgl/>
      <w:lvlText w:val="%1.%2.%3.%4.%5"/>
      <w:lvlJc w:val="left"/>
      <w:pPr>
        <w:ind w:left="3240" w:hanging="1440"/>
      </w:pPr>
      <w:rPr>
        <w:rFonts w:hint="default"/>
      </w:rPr>
    </w:lvl>
    <w:lvl w:ilvl="5">
      <w:start w:val="1"/>
      <w:numFmt w:val="decimal"/>
      <w:isLgl/>
      <w:lvlText w:val="%1.%2.%3.%4.%5.%6"/>
      <w:lvlJc w:val="left"/>
      <w:pPr>
        <w:ind w:left="3960" w:hanging="1800"/>
      </w:pPr>
      <w:rPr>
        <w:rFonts w:hint="default"/>
      </w:rPr>
    </w:lvl>
    <w:lvl w:ilvl="6">
      <w:start w:val="1"/>
      <w:numFmt w:val="decimal"/>
      <w:isLgl/>
      <w:lvlText w:val="%1.%2.%3.%4.%5.%6.%7"/>
      <w:lvlJc w:val="left"/>
      <w:pPr>
        <w:ind w:left="4680" w:hanging="2160"/>
      </w:pPr>
      <w:rPr>
        <w:rFonts w:hint="default"/>
      </w:rPr>
    </w:lvl>
    <w:lvl w:ilvl="7">
      <w:start w:val="1"/>
      <w:numFmt w:val="decimal"/>
      <w:isLgl/>
      <w:lvlText w:val="%1.%2.%3.%4.%5.%6.%7.%8"/>
      <w:lvlJc w:val="left"/>
      <w:pPr>
        <w:ind w:left="5040" w:hanging="2160"/>
      </w:pPr>
      <w:rPr>
        <w:rFonts w:hint="default"/>
      </w:rPr>
    </w:lvl>
    <w:lvl w:ilvl="8">
      <w:start w:val="1"/>
      <w:numFmt w:val="decimal"/>
      <w:isLgl/>
      <w:lvlText w:val="%1.%2.%3.%4.%5.%6.%7.%8.%9"/>
      <w:lvlJc w:val="left"/>
      <w:pPr>
        <w:ind w:left="5760" w:hanging="2520"/>
      </w:pPr>
      <w:rPr>
        <w:rFonts w:hint="default"/>
      </w:rPr>
    </w:lvl>
  </w:abstractNum>
  <w:abstractNum w:abstractNumId="6" w15:restartNumberingAfterBreak="0">
    <w:nsid w:val="42894816"/>
    <w:multiLevelType w:val="multilevel"/>
    <w:tmpl w:val="73CE06EE"/>
    <w:lvl w:ilvl="0">
      <w:start w:val="6"/>
      <w:numFmt w:val="decimal"/>
      <w:lvlText w:val="%1"/>
      <w:lvlJc w:val="left"/>
      <w:pPr>
        <w:ind w:left="435" w:hanging="435"/>
      </w:pPr>
      <w:rPr>
        <w:rFonts w:hint="default"/>
      </w:rPr>
    </w:lvl>
    <w:lvl w:ilvl="1">
      <w:start w:val="4"/>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7" w15:restartNumberingAfterBreak="0">
    <w:nsid w:val="4D2964A6"/>
    <w:multiLevelType w:val="multilevel"/>
    <w:tmpl w:val="E090B618"/>
    <w:lvl w:ilvl="0">
      <w:start w:val="6"/>
      <w:numFmt w:val="decimal"/>
      <w:lvlText w:val="%1"/>
      <w:lvlJc w:val="left"/>
      <w:pPr>
        <w:ind w:left="465" w:hanging="465"/>
      </w:pPr>
      <w:rPr>
        <w:rFonts w:hint="default"/>
      </w:rPr>
    </w:lvl>
    <w:lvl w:ilvl="1">
      <w:start w:val="3"/>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8" w15:restartNumberingAfterBreak="0">
    <w:nsid w:val="583830E3"/>
    <w:multiLevelType w:val="hybridMultilevel"/>
    <w:tmpl w:val="67C4647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69802A7D"/>
    <w:multiLevelType w:val="hybridMultilevel"/>
    <w:tmpl w:val="A7AE57E6"/>
    <w:lvl w:ilvl="0" w:tplc="4B30E458">
      <w:start w:val="1"/>
      <w:numFmt w:val="upp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0" w15:restartNumberingAfterBreak="0">
    <w:nsid w:val="717E4F37"/>
    <w:multiLevelType w:val="multilevel"/>
    <w:tmpl w:val="26BEB29E"/>
    <w:lvl w:ilvl="0">
      <w:start w:val="1"/>
      <w:numFmt w:val="decimal"/>
      <w:lvlText w:val="%1."/>
      <w:lvlJc w:val="left"/>
      <w:pPr>
        <w:ind w:left="720" w:hanging="360"/>
      </w:pPr>
      <w:rPr>
        <w:rFonts w:hint="default"/>
      </w:rPr>
    </w:lvl>
    <w:lvl w:ilvl="1">
      <w:start w:val="3"/>
      <w:numFmt w:val="decimal"/>
      <w:isLgl/>
      <w:lvlText w:val="%1.%2"/>
      <w:lvlJc w:val="left"/>
      <w:pPr>
        <w:ind w:left="1440" w:hanging="720"/>
      </w:pPr>
      <w:rPr>
        <w:rFonts w:hint="default"/>
      </w:rPr>
    </w:lvl>
    <w:lvl w:ilvl="2">
      <w:start w:val="1"/>
      <w:numFmt w:val="decimal"/>
      <w:isLgl/>
      <w:lvlText w:val="%1.%2.%3"/>
      <w:lvlJc w:val="left"/>
      <w:pPr>
        <w:ind w:left="2160" w:hanging="1080"/>
      </w:pPr>
      <w:rPr>
        <w:rFonts w:hint="default"/>
      </w:rPr>
    </w:lvl>
    <w:lvl w:ilvl="3">
      <w:start w:val="1"/>
      <w:numFmt w:val="decimal"/>
      <w:isLgl/>
      <w:lvlText w:val="%1.%2.%3.%4"/>
      <w:lvlJc w:val="left"/>
      <w:pPr>
        <w:ind w:left="2520" w:hanging="1080"/>
      </w:pPr>
      <w:rPr>
        <w:rFonts w:hint="default"/>
      </w:rPr>
    </w:lvl>
    <w:lvl w:ilvl="4">
      <w:start w:val="1"/>
      <w:numFmt w:val="decimal"/>
      <w:isLgl/>
      <w:lvlText w:val="%1.%2.%3.%4.%5"/>
      <w:lvlJc w:val="left"/>
      <w:pPr>
        <w:ind w:left="3240" w:hanging="1440"/>
      </w:pPr>
      <w:rPr>
        <w:rFonts w:hint="default"/>
      </w:rPr>
    </w:lvl>
    <w:lvl w:ilvl="5">
      <w:start w:val="1"/>
      <w:numFmt w:val="decimal"/>
      <w:isLgl/>
      <w:lvlText w:val="%1.%2.%3.%4.%5.%6"/>
      <w:lvlJc w:val="left"/>
      <w:pPr>
        <w:ind w:left="3960" w:hanging="1800"/>
      </w:pPr>
      <w:rPr>
        <w:rFonts w:hint="default"/>
      </w:rPr>
    </w:lvl>
    <w:lvl w:ilvl="6">
      <w:start w:val="1"/>
      <w:numFmt w:val="decimal"/>
      <w:isLgl/>
      <w:lvlText w:val="%1.%2.%3.%4.%5.%6.%7"/>
      <w:lvlJc w:val="left"/>
      <w:pPr>
        <w:ind w:left="4680" w:hanging="2160"/>
      </w:pPr>
      <w:rPr>
        <w:rFonts w:hint="default"/>
      </w:rPr>
    </w:lvl>
    <w:lvl w:ilvl="7">
      <w:start w:val="1"/>
      <w:numFmt w:val="decimal"/>
      <w:isLgl/>
      <w:lvlText w:val="%1.%2.%3.%4.%5.%6.%7.%8"/>
      <w:lvlJc w:val="left"/>
      <w:pPr>
        <w:ind w:left="5400" w:hanging="2520"/>
      </w:pPr>
      <w:rPr>
        <w:rFonts w:hint="default"/>
      </w:rPr>
    </w:lvl>
    <w:lvl w:ilvl="8">
      <w:start w:val="1"/>
      <w:numFmt w:val="decimal"/>
      <w:isLgl/>
      <w:lvlText w:val="%1.%2.%3.%4.%5.%6.%7.%8.%9"/>
      <w:lvlJc w:val="left"/>
      <w:pPr>
        <w:ind w:left="5760" w:hanging="2520"/>
      </w:pPr>
      <w:rPr>
        <w:rFonts w:hint="default"/>
      </w:rPr>
    </w:lvl>
  </w:abstractNum>
  <w:abstractNum w:abstractNumId="11" w15:restartNumberingAfterBreak="0">
    <w:nsid w:val="722B1E49"/>
    <w:multiLevelType w:val="multilevel"/>
    <w:tmpl w:val="3B0C89CA"/>
    <w:lvl w:ilvl="0">
      <w:start w:val="6"/>
      <w:numFmt w:val="decimal"/>
      <w:lvlText w:val="%1"/>
      <w:lvlJc w:val="left"/>
      <w:pPr>
        <w:ind w:left="435" w:hanging="435"/>
      </w:pPr>
      <w:rPr>
        <w:rFonts w:hint="default"/>
      </w:rPr>
    </w:lvl>
    <w:lvl w:ilvl="1">
      <w:start w:val="6"/>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12" w15:restartNumberingAfterBreak="0">
    <w:nsid w:val="7C3833A6"/>
    <w:multiLevelType w:val="multilevel"/>
    <w:tmpl w:val="0FB4B838"/>
    <w:lvl w:ilvl="0">
      <w:start w:val="1"/>
      <w:numFmt w:val="decimal"/>
      <w:lvlText w:val="%1.0"/>
      <w:lvlJc w:val="left"/>
      <w:pPr>
        <w:ind w:left="720" w:hanging="720"/>
      </w:pPr>
      <w:rPr>
        <w:rFonts w:hint="default"/>
        <w:sz w:val="28"/>
        <w:szCs w:val="28"/>
      </w:rPr>
    </w:lvl>
    <w:lvl w:ilvl="1">
      <w:start w:val="1"/>
      <w:numFmt w:val="decimal"/>
      <w:lvlText w:val="%1.%2"/>
      <w:lvlJc w:val="left"/>
      <w:pPr>
        <w:ind w:left="1440" w:hanging="72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040" w:hanging="1440"/>
      </w:pPr>
      <w:rPr>
        <w:rFonts w:hint="default"/>
      </w:rPr>
    </w:lvl>
    <w:lvl w:ilvl="6">
      <w:start w:val="1"/>
      <w:numFmt w:val="decimal"/>
      <w:lvlText w:val="%1.%2.%3.%4.%5.%6.%7"/>
      <w:lvlJc w:val="left"/>
      <w:pPr>
        <w:ind w:left="6120" w:hanging="1800"/>
      </w:pPr>
      <w:rPr>
        <w:rFonts w:hint="default"/>
      </w:rPr>
    </w:lvl>
    <w:lvl w:ilvl="7">
      <w:start w:val="1"/>
      <w:numFmt w:val="decimal"/>
      <w:lvlText w:val="%1.%2.%3.%4.%5.%6.%7.%8"/>
      <w:lvlJc w:val="left"/>
      <w:pPr>
        <w:ind w:left="6840" w:hanging="1800"/>
      </w:pPr>
      <w:rPr>
        <w:rFonts w:hint="default"/>
      </w:rPr>
    </w:lvl>
    <w:lvl w:ilvl="8">
      <w:start w:val="1"/>
      <w:numFmt w:val="decimal"/>
      <w:lvlText w:val="%1.%2.%3.%4.%5.%6.%7.%8.%9"/>
      <w:lvlJc w:val="left"/>
      <w:pPr>
        <w:ind w:left="7920" w:hanging="2160"/>
      </w:pPr>
      <w:rPr>
        <w:rFonts w:hint="default"/>
      </w:rPr>
    </w:lvl>
  </w:abstractNum>
  <w:num w:numId="1">
    <w:abstractNumId w:val="0"/>
  </w:num>
  <w:num w:numId="2">
    <w:abstractNumId w:val="2"/>
  </w:num>
  <w:num w:numId="3">
    <w:abstractNumId w:val="3"/>
  </w:num>
  <w:num w:numId="4">
    <w:abstractNumId w:val="10"/>
  </w:num>
  <w:num w:numId="5">
    <w:abstractNumId w:val="8"/>
  </w:num>
  <w:num w:numId="6">
    <w:abstractNumId w:val="12"/>
  </w:num>
  <w:num w:numId="7">
    <w:abstractNumId w:val="11"/>
  </w:num>
  <w:num w:numId="8">
    <w:abstractNumId w:val="6"/>
  </w:num>
  <w:num w:numId="9">
    <w:abstractNumId w:val="7"/>
  </w:num>
  <w:num w:numId="10">
    <w:abstractNumId w:val="4"/>
  </w:num>
  <w:num w:numId="11">
    <w:abstractNumId w:val="9"/>
  </w:num>
  <w:num w:numId="12">
    <w:abstractNumId w:val="5"/>
  </w:num>
  <w:num w:numId="13">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70"/>
  <w:proofState w:spelling="clean" w:grammar="clean"/>
  <w:attachedTemplate r:id="rId1"/>
  <w:defaultTabStop w:val="720"/>
  <w:characterSpacingControl w:val="doNotCompress"/>
  <w:hdrShapeDefaults>
    <o:shapedefaults v:ext="edit" spidmax="4300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02384"/>
    <w:rsid w:val="000139EA"/>
    <w:rsid w:val="0002001B"/>
    <w:rsid w:val="00024E74"/>
    <w:rsid w:val="00033F32"/>
    <w:rsid w:val="0004394D"/>
    <w:rsid w:val="00052E36"/>
    <w:rsid w:val="00054BC5"/>
    <w:rsid w:val="000567C3"/>
    <w:rsid w:val="000732F4"/>
    <w:rsid w:val="00075A55"/>
    <w:rsid w:val="00075CC2"/>
    <w:rsid w:val="00091F76"/>
    <w:rsid w:val="000925CD"/>
    <w:rsid w:val="00093B10"/>
    <w:rsid w:val="000B21BC"/>
    <w:rsid w:val="000B2306"/>
    <w:rsid w:val="000B3A5F"/>
    <w:rsid w:val="000C1BF3"/>
    <w:rsid w:val="000C43DB"/>
    <w:rsid w:val="000D2374"/>
    <w:rsid w:val="000D3E69"/>
    <w:rsid w:val="000D42CD"/>
    <w:rsid w:val="000D42D0"/>
    <w:rsid w:val="000D51AE"/>
    <w:rsid w:val="000D762C"/>
    <w:rsid w:val="000F0A57"/>
    <w:rsid w:val="000F0FB8"/>
    <w:rsid w:val="000F43B1"/>
    <w:rsid w:val="001013F3"/>
    <w:rsid w:val="00107CAE"/>
    <w:rsid w:val="00110195"/>
    <w:rsid w:val="00110BEB"/>
    <w:rsid w:val="0011118E"/>
    <w:rsid w:val="0011564F"/>
    <w:rsid w:val="00125E78"/>
    <w:rsid w:val="00127270"/>
    <w:rsid w:val="00133027"/>
    <w:rsid w:val="00133523"/>
    <w:rsid w:val="001376A5"/>
    <w:rsid w:val="00140025"/>
    <w:rsid w:val="00141DE8"/>
    <w:rsid w:val="001461CE"/>
    <w:rsid w:val="00151A7A"/>
    <w:rsid w:val="001729D7"/>
    <w:rsid w:val="00172CCF"/>
    <w:rsid w:val="00172F1A"/>
    <w:rsid w:val="00185F57"/>
    <w:rsid w:val="00192C63"/>
    <w:rsid w:val="001A13AB"/>
    <w:rsid w:val="001A318A"/>
    <w:rsid w:val="001D0434"/>
    <w:rsid w:val="001D1817"/>
    <w:rsid w:val="001D2F39"/>
    <w:rsid w:val="001D3BE9"/>
    <w:rsid w:val="001D46CA"/>
    <w:rsid w:val="001E14B3"/>
    <w:rsid w:val="001E3A9B"/>
    <w:rsid w:val="001E49A6"/>
    <w:rsid w:val="001E647D"/>
    <w:rsid w:val="001E6EAB"/>
    <w:rsid w:val="001F2306"/>
    <w:rsid w:val="001F303B"/>
    <w:rsid w:val="001F6115"/>
    <w:rsid w:val="001F64E8"/>
    <w:rsid w:val="00201777"/>
    <w:rsid w:val="00202804"/>
    <w:rsid w:val="0020447F"/>
    <w:rsid w:val="002048FE"/>
    <w:rsid w:val="0020686F"/>
    <w:rsid w:val="0021140E"/>
    <w:rsid w:val="00225D02"/>
    <w:rsid w:val="00233E72"/>
    <w:rsid w:val="0023752D"/>
    <w:rsid w:val="00237E29"/>
    <w:rsid w:val="00242411"/>
    <w:rsid w:val="00244401"/>
    <w:rsid w:val="00247A59"/>
    <w:rsid w:val="00252CED"/>
    <w:rsid w:val="002537FD"/>
    <w:rsid w:val="00264D17"/>
    <w:rsid w:val="00280DEF"/>
    <w:rsid w:val="00283ECB"/>
    <w:rsid w:val="00290BD5"/>
    <w:rsid w:val="002917C5"/>
    <w:rsid w:val="0029415A"/>
    <w:rsid w:val="002A01B9"/>
    <w:rsid w:val="002A0AF5"/>
    <w:rsid w:val="002A3D61"/>
    <w:rsid w:val="002A6677"/>
    <w:rsid w:val="002B7A83"/>
    <w:rsid w:val="002C79E2"/>
    <w:rsid w:val="002D2645"/>
    <w:rsid w:val="002D274E"/>
    <w:rsid w:val="002D27ED"/>
    <w:rsid w:val="002D3B82"/>
    <w:rsid w:val="002D6F65"/>
    <w:rsid w:val="002E5399"/>
    <w:rsid w:val="002F36B5"/>
    <w:rsid w:val="002F381E"/>
    <w:rsid w:val="002F7A0D"/>
    <w:rsid w:val="003005DD"/>
    <w:rsid w:val="00310DDD"/>
    <w:rsid w:val="00314DD2"/>
    <w:rsid w:val="003162D1"/>
    <w:rsid w:val="00316DCC"/>
    <w:rsid w:val="00322F56"/>
    <w:rsid w:val="0032414F"/>
    <w:rsid w:val="00326B74"/>
    <w:rsid w:val="0033024D"/>
    <w:rsid w:val="00337E1C"/>
    <w:rsid w:val="00343164"/>
    <w:rsid w:val="00344C0D"/>
    <w:rsid w:val="0035547C"/>
    <w:rsid w:val="003623FC"/>
    <w:rsid w:val="00362A83"/>
    <w:rsid w:val="00363C3D"/>
    <w:rsid w:val="00376361"/>
    <w:rsid w:val="003806E2"/>
    <w:rsid w:val="0039017A"/>
    <w:rsid w:val="00393D00"/>
    <w:rsid w:val="003A08D3"/>
    <w:rsid w:val="003A1997"/>
    <w:rsid w:val="003A1A02"/>
    <w:rsid w:val="003A220C"/>
    <w:rsid w:val="003A39E1"/>
    <w:rsid w:val="003B008B"/>
    <w:rsid w:val="003C4F40"/>
    <w:rsid w:val="003E1723"/>
    <w:rsid w:val="003E192E"/>
    <w:rsid w:val="003E5041"/>
    <w:rsid w:val="003E53C0"/>
    <w:rsid w:val="003E6739"/>
    <w:rsid w:val="003E7191"/>
    <w:rsid w:val="003F5AB5"/>
    <w:rsid w:val="00400EE4"/>
    <w:rsid w:val="004022DF"/>
    <w:rsid w:val="00402EDB"/>
    <w:rsid w:val="00412689"/>
    <w:rsid w:val="0041549C"/>
    <w:rsid w:val="00424BE7"/>
    <w:rsid w:val="00426EAA"/>
    <w:rsid w:val="004320D4"/>
    <w:rsid w:val="00444306"/>
    <w:rsid w:val="00447441"/>
    <w:rsid w:val="00466F74"/>
    <w:rsid w:val="0048226B"/>
    <w:rsid w:val="00493B98"/>
    <w:rsid w:val="00495445"/>
    <w:rsid w:val="004A7962"/>
    <w:rsid w:val="004B61BF"/>
    <w:rsid w:val="004C0E66"/>
    <w:rsid w:val="004C2AAF"/>
    <w:rsid w:val="004C62B5"/>
    <w:rsid w:val="004C6C6C"/>
    <w:rsid w:val="004D3F7A"/>
    <w:rsid w:val="004D41FD"/>
    <w:rsid w:val="004F0124"/>
    <w:rsid w:val="004F475D"/>
    <w:rsid w:val="00500C1B"/>
    <w:rsid w:val="00503491"/>
    <w:rsid w:val="00506DCB"/>
    <w:rsid w:val="00507441"/>
    <w:rsid w:val="00513C01"/>
    <w:rsid w:val="00517485"/>
    <w:rsid w:val="00527BBD"/>
    <w:rsid w:val="00530B30"/>
    <w:rsid w:val="005365BD"/>
    <w:rsid w:val="0054004F"/>
    <w:rsid w:val="0054616A"/>
    <w:rsid w:val="00546FE0"/>
    <w:rsid w:val="00557501"/>
    <w:rsid w:val="0056223D"/>
    <w:rsid w:val="00567033"/>
    <w:rsid w:val="00567F72"/>
    <w:rsid w:val="00573783"/>
    <w:rsid w:val="00576527"/>
    <w:rsid w:val="00577225"/>
    <w:rsid w:val="00590E4C"/>
    <w:rsid w:val="00591E46"/>
    <w:rsid w:val="005A2943"/>
    <w:rsid w:val="005A5D17"/>
    <w:rsid w:val="005C26F5"/>
    <w:rsid w:val="005D218C"/>
    <w:rsid w:val="005D502C"/>
    <w:rsid w:val="005F1F66"/>
    <w:rsid w:val="006039A2"/>
    <w:rsid w:val="00606B07"/>
    <w:rsid w:val="006149E7"/>
    <w:rsid w:val="006215E5"/>
    <w:rsid w:val="0063420D"/>
    <w:rsid w:val="006455C8"/>
    <w:rsid w:val="00650B3D"/>
    <w:rsid w:val="00653A26"/>
    <w:rsid w:val="00655176"/>
    <w:rsid w:val="0066455A"/>
    <w:rsid w:val="00664E0A"/>
    <w:rsid w:val="00671AF9"/>
    <w:rsid w:val="006763A2"/>
    <w:rsid w:val="0068074E"/>
    <w:rsid w:val="00682A49"/>
    <w:rsid w:val="00682E7D"/>
    <w:rsid w:val="006864F9"/>
    <w:rsid w:val="00686D81"/>
    <w:rsid w:val="006A2816"/>
    <w:rsid w:val="006B5C17"/>
    <w:rsid w:val="006B67B1"/>
    <w:rsid w:val="006C4B0A"/>
    <w:rsid w:val="006C6ACB"/>
    <w:rsid w:val="006C6BBB"/>
    <w:rsid w:val="006E04C9"/>
    <w:rsid w:val="006F54FB"/>
    <w:rsid w:val="006F5D20"/>
    <w:rsid w:val="00701F72"/>
    <w:rsid w:val="007043A9"/>
    <w:rsid w:val="007062D0"/>
    <w:rsid w:val="00711B20"/>
    <w:rsid w:val="00712A65"/>
    <w:rsid w:val="00714741"/>
    <w:rsid w:val="00721952"/>
    <w:rsid w:val="00723232"/>
    <w:rsid w:val="00724F6B"/>
    <w:rsid w:val="0073117B"/>
    <w:rsid w:val="00737F26"/>
    <w:rsid w:val="00743A3F"/>
    <w:rsid w:val="00745504"/>
    <w:rsid w:val="00770DC3"/>
    <w:rsid w:val="007718CE"/>
    <w:rsid w:val="00771991"/>
    <w:rsid w:val="00772D1D"/>
    <w:rsid w:val="00772D6C"/>
    <w:rsid w:val="0077360A"/>
    <w:rsid w:val="00776C70"/>
    <w:rsid w:val="00781917"/>
    <w:rsid w:val="007824D2"/>
    <w:rsid w:val="0079266E"/>
    <w:rsid w:val="00792A58"/>
    <w:rsid w:val="007930A7"/>
    <w:rsid w:val="00794EA3"/>
    <w:rsid w:val="00794F55"/>
    <w:rsid w:val="00796B45"/>
    <w:rsid w:val="007A0B01"/>
    <w:rsid w:val="007A164E"/>
    <w:rsid w:val="007A73E8"/>
    <w:rsid w:val="007B6A80"/>
    <w:rsid w:val="007C4B43"/>
    <w:rsid w:val="007C5A86"/>
    <w:rsid w:val="007E0850"/>
    <w:rsid w:val="007E172E"/>
    <w:rsid w:val="007E76C7"/>
    <w:rsid w:val="007F148B"/>
    <w:rsid w:val="00802DAB"/>
    <w:rsid w:val="00802F24"/>
    <w:rsid w:val="008168A0"/>
    <w:rsid w:val="00820255"/>
    <w:rsid w:val="008238AA"/>
    <w:rsid w:val="00824F3C"/>
    <w:rsid w:val="00832C2C"/>
    <w:rsid w:val="008475E6"/>
    <w:rsid w:val="00863962"/>
    <w:rsid w:val="00874802"/>
    <w:rsid w:val="00874A42"/>
    <w:rsid w:val="00876F01"/>
    <w:rsid w:val="00877038"/>
    <w:rsid w:val="00884824"/>
    <w:rsid w:val="00885C37"/>
    <w:rsid w:val="00891DD1"/>
    <w:rsid w:val="008A5654"/>
    <w:rsid w:val="008B339A"/>
    <w:rsid w:val="008B521D"/>
    <w:rsid w:val="008C1D08"/>
    <w:rsid w:val="008C1F2B"/>
    <w:rsid w:val="008C379A"/>
    <w:rsid w:val="008D0E85"/>
    <w:rsid w:val="008E3156"/>
    <w:rsid w:val="008F0BE2"/>
    <w:rsid w:val="00904D7A"/>
    <w:rsid w:val="00912101"/>
    <w:rsid w:val="00915519"/>
    <w:rsid w:val="0092649B"/>
    <w:rsid w:val="00937351"/>
    <w:rsid w:val="0094057C"/>
    <w:rsid w:val="0094360A"/>
    <w:rsid w:val="00952740"/>
    <w:rsid w:val="00962990"/>
    <w:rsid w:val="00965976"/>
    <w:rsid w:val="009706A9"/>
    <w:rsid w:val="0097538B"/>
    <w:rsid w:val="00984C75"/>
    <w:rsid w:val="00994964"/>
    <w:rsid w:val="00995B2D"/>
    <w:rsid w:val="009961AD"/>
    <w:rsid w:val="009A1230"/>
    <w:rsid w:val="009A2B2F"/>
    <w:rsid w:val="009A3283"/>
    <w:rsid w:val="009A3EA9"/>
    <w:rsid w:val="009C2ADE"/>
    <w:rsid w:val="009D5B20"/>
    <w:rsid w:val="009F4866"/>
    <w:rsid w:val="009F60C8"/>
    <w:rsid w:val="00A02384"/>
    <w:rsid w:val="00A14DFE"/>
    <w:rsid w:val="00A21E60"/>
    <w:rsid w:val="00A222FB"/>
    <w:rsid w:val="00A30341"/>
    <w:rsid w:val="00A30376"/>
    <w:rsid w:val="00A30CD7"/>
    <w:rsid w:val="00A332E0"/>
    <w:rsid w:val="00A4041E"/>
    <w:rsid w:val="00A4053A"/>
    <w:rsid w:val="00A639E8"/>
    <w:rsid w:val="00A63E4B"/>
    <w:rsid w:val="00A64EDD"/>
    <w:rsid w:val="00A653B0"/>
    <w:rsid w:val="00A670EC"/>
    <w:rsid w:val="00A71F7C"/>
    <w:rsid w:val="00A7689E"/>
    <w:rsid w:val="00A77E27"/>
    <w:rsid w:val="00A90B30"/>
    <w:rsid w:val="00A9683E"/>
    <w:rsid w:val="00AA2282"/>
    <w:rsid w:val="00AB353C"/>
    <w:rsid w:val="00AB4B9D"/>
    <w:rsid w:val="00AB5AA9"/>
    <w:rsid w:val="00AB69FD"/>
    <w:rsid w:val="00AB6B41"/>
    <w:rsid w:val="00AC007C"/>
    <w:rsid w:val="00AC04D9"/>
    <w:rsid w:val="00AC3240"/>
    <w:rsid w:val="00AC492D"/>
    <w:rsid w:val="00AC5BA2"/>
    <w:rsid w:val="00AD6907"/>
    <w:rsid w:val="00AE0130"/>
    <w:rsid w:val="00AE7D49"/>
    <w:rsid w:val="00AF3668"/>
    <w:rsid w:val="00AF7C85"/>
    <w:rsid w:val="00B03951"/>
    <w:rsid w:val="00B0539D"/>
    <w:rsid w:val="00B07323"/>
    <w:rsid w:val="00B21720"/>
    <w:rsid w:val="00B22D74"/>
    <w:rsid w:val="00B253FC"/>
    <w:rsid w:val="00B253FF"/>
    <w:rsid w:val="00B26E79"/>
    <w:rsid w:val="00B27977"/>
    <w:rsid w:val="00B34B54"/>
    <w:rsid w:val="00B36C74"/>
    <w:rsid w:val="00B520E5"/>
    <w:rsid w:val="00B52A01"/>
    <w:rsid w:val="00B54EF1"/>
    <w:rsid w:val="00B576E6"/>
    <w:rsid w:val="00B654F5"/>
    <w:rsid w:val="00B70756"/>
    <w:rsid w:val="00B721D3"/>
    <w:rsid w:val="00B82EEA"/>
    <w:rsid w:val="00B9045F"/>
    <w:rsid w:val="00B95F97"/>
    <w:rsid w:val="00B96315"/>
    <w:rsid w:val="00BB2EFC"/>
    <w:rsid w:val="00BB520D"/>
    <w:rsid w:val="00BE1E57"/>
    <w:rsid w:val="00BE66EB"/>
    <w:rsid w:val="00C003EE"/>
    <w:rsid w:val="00C028CC"/>
    <w:rsid w:val="00C157B4"/>
    <w:rsid w:val="00C2030D"/>
    <w:rsid w:val="00C24C76"/>
    <w:rsid w:val="00C34B15"/>
    <w:rsid w:val="00C35E89"/>
    <w:rsid w:val="00C400EE"/>
    <w:rsid w:val="00C42F16"/>
    <w:rsid w:val="00C525B3"/>
    <w:rsid w:val="00C640C3"/>
    <w:rsid w:val="00C6449C"/>
    <w:rsid w:val="00C65A20"/>
    <w:rsid w:val="00C761FF"/>
    <w:rsid w:val="00C969C6"/>
    <w:rsid w:val="00C96CE7"/>
    <w:rsid w:val="00C970B9"/>
    <w:rsid w:val="00CD0350"/>
    <w:rsid w:val="00CD433B"/>
    <w:rsid w:val="00CD4A70"/>
    <w:rsid w:val="00CE0761"/>
    <w:rsid w:val="00CE776A"/>
    <w:rsid w:val="00CF10AD"/>
    <w:rsid w:val="00CF1141"/>
    <w:rsid w:val="00CF201A"/>
    <w:rsid w:val="00CF772E"/>
    <w:rsid w:val="00D0292E"/>
    <w:rsid w:val="00D02B70"/>
    <w:rsid w:val="00D05E9E"/>
    <w:rsid w:val="00D06CB5"/>
    <w:rsid w:val="00D1042F"/>
    <w:rsid w:val="00D32D30"/>
    <w:rsid w:val="00D404CA"/>
    <w:rsid w:val="00D44A78"/>
    <w:rsid w:val="00D460CB"/>
    <w:rsid w:val="00D50BFD"/>
    <w:rsid w:val="00D53027"/>
    <w:rsid w:val="00D53FB6"/>
    <w:rsid w:val="00D56BF8"/>
    <w:rsid w:val="00D6228C"/>
    <w:rsid w:val="00D74B10"/>
    <w:rsid w:val="00D812B9"/>
    <w:rsid w:val="00D91E27"/>
    <w:rsid w:val="00D93D9D"/>
    <w:rsid w:val="00D96059"/>
    <w:rsid w:val="00DB02F7"/>
    <w:rsid w:val="00DB4666"/>
    <w:rsid w:val="00DB7822"/>
    <w:rsid w:val="00DC0A26"/>
    <w:rsid w:val="00DE3AAA"/>
    <w:rsid w:val="00E05169"/>
    <w:rsid w:val="00E122FC"/>
    <w:rsid w:val="00E26D69"/>
    <w:rsid w:val="00E3355D"/>
    <w:rsid w:val="00E373AA"/>
    <w:rsid w:val="00E404E4"/>
    <w:rsid w:val="00E4366C"/>
    <w:rsid w:val="00E530D7"/>
    <w:rsid w:val="00E552A3"/>
    <w:rsid w:val="00E71D37"/>
    <w:rsid w:val="00E71F91"/>
    <w:rsid w:val="00E73AFB"/>
    <w:rsid w:val="00E877CB"/>
    <w:rsid w:val="00E91355"/>
    <w:rsid w:val="00E95D7F"/>
    <w:rsid w:val="00EA2CB7"/>
    <w:rsid w:val="00EA5C5D"/>
    <w:rsid w:val="00EA5E0A"/>
    <w:rsid w:val="00EB5D31"/>
    <w:rsid w:val="00EB6484"/>
    <w:rsid w:val="00EC0125"/>
    <w:rsid w:val="00ED68E7"/>
    <w:rsid w:val="00EE0B44"/>
    <w:rsid w:val="00EE6C85"/>
    <w:rsid w:val="00EF2CC7"/>
    <w:rsid w:val="00EF7BF8"/>
    <w:rsid w:val="00F07F2A"/>
    <w:rsid w:val="00F2131B"/>
    <w:rsid w:val="00F47732"/>
    <w:rsid w:val="00F511B4"/>
    <w:rsid w:val="00F52442"/>
    <w:rsid w:val="00F64417"/>
    <w:rsid w:val="00F70117"/>
    <w:rsid w:val="00F73AFA"/>
    <w:rsid w:val="00F82D4F"/>
    <w:rsid w:val="00F90E95"/>
    <w:rsid w:val="00F91CAB"/>
    <w:rsid w:val="00FB03C0"/>
    <w:rsid w:val="00FB15F7"/>
    <w:rsid w:val="00FB58F4"/>
    <w:rsid w:val="00FB613A"/>
    <w:rsid w:val="00FB77B4"/>
    <w:rsid w:val="00FD14D9"/>
    <w:rsid w:val="00FD2AD3"/>
    <w:rsid w:val="00FE4C18"/>
    <w:rsid w:val="00FE59CB"/>
    <w:rsid w:val="00FE7273"/>
    <w:rsid w:val="00FF5D1E"/>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43009"/>
    <o:shapelayout v:ext="edit">
      <o:idmap v:ext="edit" data="1"/>
    </o:shapelayout>
  </w:shapeDefaults>
  <w:decimalSymbol w:val="."/>
  <w:listSeparator w:val=","/>
  <w14:docId w14:val="4993E967"/>
  <w15:docId w15:val="{43A50973-D806-4EA2-A3D1-CE0912F0716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34B15"/>
    <w:pPr>
      <w:spacing w:after="0" w:line="240" w:lineRule="auto"/>
    </w:pPr>
    <w:rPr>
      <w:rFonts w:ascii="Verdana" w:eastAsia="Times New Roman" w:hAnsi="Verdana" w:cs="Times New Roman"/>
      <w:sz w:val="24"/>
      <w:szCs w:val="24"/>
      <w:lang w:eastAsia="en-GB"/>
    </w:rPr>
  </w:style>
  <w:style w:type="paragraph" w:styleId="Heading1">
    <w:name w:val="heading 1"/>
    <w:basedOn w:val="Normal"/>
    <w:next w:val="Normal"/>
    <w:link w:val="Heading1Char"/>
    <w:uiPriority w:val="9"/>
    <w:qFormat/>
    <w:rsid w:val="00B70756"/>
    <w:pPr>
      <w:keepNext/>
      <w:keepLines/>
      <w:spacing w:before="240" w:line="259" w:lineRule="auto"/>
      <w:outlineLvl w:val="0"/>
    </w:pPr>
    <w:rPr>
      <w:rFonts w:asciiTheme="majorHAnsi" w:eastAsiaTheme="majorEastAsia" w:hAnsiTheme="majorHAnsi" w:cstheme="majorBidi"/>
      <w:color w:val="365F91" w:themeColor="accent1" w:themeShade="BF"/>
      <w:sz w:val="32"/>
      <w:szCs w:val="32"/>
      <w:lang w:val="en-US" w:eastAsia="en-US"/>
    </w:rPr>
  </w:style>
  <w:style w:type="paragraph" w:styleId="Heading2">
    <w:name w:val="heading 2"/>
    <w:basedOn w:val="Normal"/>
    <w:next w:val="Normal"/>
    <w:link w:val="Heading2Char"/>
    <w:uiPriority w:val="9"/>
    <w:unhideWhenUsed/>
    <w:qFormat/>
    <w:rsid w:val="00507441"/>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qFormat/>
    <w:rsid w:val="00C34B15"/>
    <w:pPr>
      <w:keepNext/>
      <w:numPr>
        <w:ilvl w:val="2"/>
        <w:numId w:val="1"/>
      </w:numPr>
      <w:spacing w:before="240" w:after="60"/>
      <w:outlineLvl w:val="2"/>
    </w:pPr>
    <w:rPr>
      <w:rFonts w:cs="Arial"/>
      <w:b/>
      <w:bCs/>
      <w:sz w:val="26"/>
      <w:szCs w:val="26"/>
      <w:lang w:eastAsia="en-US"/>
    </w:rPr>
  </w:style>
  <w:style w:type="paragraph" w:styleId="Heading4">
    <w:name w:val="heading 4"/>
    <w:basedOn w:val="Normal"/>
    <w:next w:val="Normal"/>
    <w:link w:val="Heading4Char"/>
    <w:qFormat/>
    <w:rsid w:val="00C34B15"/>
    <w:pPr>
      <w:keepNext/>
      <w:numPr>
        <w:ilvl w:val="3"/>
        <w:numId w:val="1"/>
      </w:numPr>
      <w:spacing w:before="240" w:after="60"/>
      <w:outlineLvl w:val="3"/>
    </w:pPr>
    <w:rPr>
      <w:b/>
      <w:bCs/>
      <w:sz w:val="28"/>
      <w:szCs w:val="28"/>
      <w:lang w:eastAsia="en-US"/>
    </w:rPr>
  </w:style>
  <w:style w:type="paragraph" w:styleId="Heading5">
    <w:name w:val="heading 5"/>
    <w:basedOn w:val="Normal"/>
    <w:next w:val="Normal"/>
    <w:link w:val="Heading5Char"/>
    <w:qFormat/>
    <w:rsid w:val="00C34B15"/>
    <w:pPr>
      <w:numPr>
        <w:ilvl w:val="4"/>
        <w:numId w:val="1"/>
      </w:numPr>
      <w:spacing w:before="240" w:after="60"/>
      <w:outlineLvl w:val="4"/>
    </w:pPr>
    <w:rPr>
      <w:b/>
      <w:bCs/>
      <w:i/>
      <w:iCs/>
      <w:sz w:val="26"/>
      <w:szCs w:val="26"/>
      <w:lang w:eastAsia="en-US"/>
    </w:rPr>
  </w:style>
  <w:style w:type="paragraph" w:styleId="Heading6">
    <w:name w:val="heading 6"/>
    <w:basedOn w:val="Normal"/>
    <w:next w:val="Normal"/>
    <w:link w:val="Heading6Char"/>
    <w:qFormat/>
    <w:rsid w:val="00C34B15"/>
    <w:pPr>
      <w:numPr>
        <w:ilvl w:val="5"/>
        <w:numId w:val="1"/>
      </w:numPr>
      <w:spacing w:before="240" w:after="60"/>
      <w:outlineLvl w:val="5"/>
    </w:pPr>
    <w:rPr>
      <w:b/>
      <w:bCs/>
      <w:sz w:val="22"/>
      <w:szCs w:val="22"/>
      <w:lang w:eastAsia="en-US"/>
    </w:rPr>
  </w:style>
  <w:style w:type="paragraph" w:styleId="Heading7">
    <w:name w:val="heading 7"/>
    <w:basedOn w:val="Normal"/>
    <w:next w:val="Normal"/>
    <w:link w:val="Heading7Char"/>
    <w:qFormat/>
    <w:rsid w:val="00C34B15"/>
    <w:pPr>
      <w:numPr>
        <w:ilvl w:val="6"/>
        <w:numId w:val="1"/>
      </w:numPr>
      <w:spacing w:before="240" w:after="60"/>
      <w:outlineLvl w:val="6"/>
    </w:pPr>
    <w:rPr>
      <w:lang w:eastAsia="en-US"/>
    </w:rPr>
  </w:style>
  <w:style w:type="paragraph" w:styleId="Heading8">
    <w:name w:val="heading 8"/>
    <w:basedOn w:val="Normal"/>
    <w:next w:val="Normal"/>
    <w:link w:val="Heading8Char"/>
    <w:qFormat/>
    <w:rsid w:val="00C34B15"/>
    <w:pPr>
      <w:numPr>
        <w:ilvl w:val="7"/>
        <w:numId w:val="1"/>
      </w:numPr>
      <w:spacing w:before="240" w:after="60"/>
      <w:outlineLvl w:val="7"/>
    </w:pPr>
    <w:rPr>
      <w:i/>
      <w:iCs/>
      <w:lang w:eastAsia="en-US"/>
    </w:rPr>
  </w:style>
  <w:style w:type="paragraph" w:styleId="Heading9">
    <w:name w:val="heading 9"/>
    <w:basedOn w:val="Normal"/>
    <w:next w:val="Normal"/>
    <w:link w:val="Heading9Char"/>
    <w:qFormat/>
    <w:rsid w:val="00C34B15"/>
    <w:pPr>
      <w:numPr>
        <w:ilvl w:val="8"/>
        <w:numId w:val="1"/>
      </w:numPr>
      <w:spacing w:before="240" w:after="60"/>
      <w:outlineLvl w:val="8"/>
    </w:pPr>
    <w:rPr>
      <w:rFonts w:cs="Arial"/>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sid w:val="00C34B15"/>
    <w:rPr>
      <w:rFonts w:ascii="Verdana" w:eastAsia="Times New Roman" w:hAnsi="Verdana" w:cs="Arial"/>
      <w:b/>
      <w:bCs/>
      <w:sz w:val="26"/>
      <w:szCs w:val="26"/>
    </w:rPr>
  </w:style>
  <w:style w:type="character" w:customStyle="1" w:styleId="Heading4Char">
    <w:name w:val="Heading 4 Char"/>
    <w:basedOn w:val="DefaultParagraphFont"/>
    <w:link w:val="Heading4"/>
    <w:rsid w:val="00C34B15"/>
    <w:rPr>
      <w:rFonts w:ascii="Verdana" w:eastAsia="Times New Roman" w:hAnsi="Verdana" w:cs="Times New Roman"/>
      <w:b/>
      <w:bCs/>
      <w:sz w:val="28"/>
      <w:szCs w:val="28"/>
    </w:rPr>
  </w:style>
  <w:style w:type="character" w:customStyle="1" w:styleId="Heading5Char">
    <w:name w:val="Heading 5 Char"/>
    <w:basedOn w:val="DefaultParagraphFont"/>
    <w:link w:val="Heading5"/>
    <w:rsid w:val="00C34B15"/>
    <w:rPr>
      <w:rFonts w:ascii="Verdana" w:eastAsia="Times New Roman" w:hAnsi="Verdana" w:cs="Times New Roman"/>
      <w:b/>
      <w:bCs/>
      <w:i/>
      <w:iCs/>
      <w:sz w:val="26"/>
      <w:szCs w:val="26"/>
    </w:rPr>
  </w:style>
  <w:style w:type="character" w:customStyle="1" w:styleId="Heading6Char">
    <w:name w:val="Heading 6 Char"/>
    <w:basedOn w:val="DefaultParagraphFont"/>
    <w:link w:val="Heading6"/>
    <w:rsid w:val="00C34B15"/>
    <w:rPr>
      <w:rFonts w:ascii="Verdana" w:eastAsia="Times New Roman" w:hAnsi="Verdana" w:cs="Times New Roman"/>
      <w:b/>
      <w:bCs/>
    </w:rPr>
  </w:style>
  <w:style w:type="character" w:customStyle="1" w:styleId="Heading7Char">
    <w:name w:val="Heading 7 Char"/>
    <w:basedOn w:val="DefaultParagraphFont"/>
    <w:link w:val="Heading7"/>
    <w:rsid w:val="00C34B15"/>
    <w:rPr>
      <w:rFonts w:ascii="Verdana" w:eastAsia="Times New Roman" w:hAnsi="Verdana" w:cs="Times New Roman"/>
      <w:sz w:val="24"/>
      <w:szCs w:val="24"/>
    </w:rPr>
  </w:style>
  <w:style w:type="character" w:customStyle="1" w:styleId="Heading8Char">
    <w:name w:val="Heading 8 Char"/>
    <w:basedOn w:val="DefaultParagraphFont"/>
    <w:link w:val="Heading8"/>
    <w:rsid w:val="00C34B15"/>
    <w:rPr>
      <w:rFonts w:ascii="Verdana" w:eastAsia="Times New Roman" w:hAnsi="Verdana" w:cs="Times New Roman"/>
      <w:i/>
      <w:iCs/>
      <w:sz w:val="24"/>
      <w:szCs w:val="24"/>
    </w:rPr>
  </w:style>
  <w:style w:type="character" w:customStyle="1" w:styleId="Heading9Char">
    <w:name w:val="Heading 9 Char"/>
    <w:basedOn w:val="DefaultParagraphFont"/>
    <w:link w:val="Heading9"/>
    <w:rsid w:val="00C34B15"/>
    <w:rPr>
      <w:rFonts w:ascii="Verdana" w:eastAsia="Times New Roman" w:hAnsi="Verdana" w:cs="Arial"/>
    </w:rPr>
  </w:style>
  <w:style w:type="table" w:styleId="TableGrid">
    <w:name w:val="Table Grid"/>
    <w:basedOn w:val="TableNormal"/>
    <w:uiPriority w:val="59"/>
    <w:rsid w:val="00290BD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290BD5"/>
    <w:rPr>
      <w:rFonts w:ascii="Tahoma" w:hAnsi="Tahoma" w:cs="Tahoma"/>
      <w:sz w:val="16"/>
      <w:szCs w:val="16"/>
    </w:rPr>
  </w:style>
  <w:style w:type="character" w:customStyle="1" w:styleId="BalloonTextChar">
    <w:name w:val="Balloon Text Char"/>
    <w:basedOn w:val="DefaultParagraphFont"/>
    <w:link w:val="BalloonText"/>
    <w:uiPriority w:val="99"/>
    <w:semiHidden/>
    <w:rsid w:val="00290BD5"/>
    <w:rPr>
      <w:rFonts w:ascii="Tahoma" w:eastAsia="Times New Roman" w:hAnsi="Tahoma" w:cs="Tahoma"/>
      <w:sz w:val="16"/>
      <w:szCs w:val="16"/>
      <w:lang w:eastAsia="en-GB"/>
    </w:rPr>
  </w:style>
  <w:style w:type="paragraph" w:styleId="Header">
    <w:name w:val="header"/>
    <w:basedOn w:val="Normal"/>
    <w:link w:val="HeaderChar"/>
    <w:uiPriority w:val="99"/>
    <w:unhideWhenUsed/>
    <w:rsid w:val="00290BD5"/>
    <w:pPr>
      <w:tabs>
        <w:tab w:val="center" w:pos="4513"/>
        <w:tab w:val="right" w:pos="9026"/>
      </w:tabs>
    </w:pPr>
  </w:style>
  <w:style w:type="character" w:customStyle="1" w:styleId="HeaderChar">
    <w:name w:val="Header Char"/>
    <w:basedOn w:val="DefaultParagraphFont"/>
    <w:link w:val="Header"/>
    <w:uiPriority w:val="99"/>
    <w:rsid w:val="00290BD5"/>
    <w:rPr>
      <w:rFonts w:ascii="Verdana" w:eastAsia="Times New Roman" w:hAnsi="Verdana" w:cs="Times New Roman"/>
      <w:sz w:val="24"/>
      <w:szCs w:val="24"/>
      <w:lang w:eastAsia="en-GB"/>
    </w:rPr>
  </w:style>
  <w:style w:type="paragraph" w:styleId="Footer">
    <w:name w:val="footer"/>
    <w:basedOn w:val="Normal"/>
    <w:link w:val="FooterChar"/>
    <w:uiPriority w:val="99"/>
    <w:unhideWhenUsed/>
    <w:rsid w:val="00290BD5"/>
    <w:pPr>
      <w:tabs>
        <w:tab w:val="center" w:pos="4513"/>
        <w:tab w:val="right" w:pos="9026"/>
      </w:tabs>
    </w:pPr>
  </w:style>
  <w:style w:type="character" w:customStyle="1" w:styleId="FooterChar">
    <w:name w:val="Footer Char"/>
    <w:basedOn w:val="DefaultParagraphFont"/>
    <w:link w:val="Footer"/>
    <w:uiPriority w:val="99"/>
    <w:rsid w:val="00290BD5"/>
    <w:rPr>
      <w:rFonts w:ascii="Verdana" w:eastAsia="Times New Roman" w:hAnsi="Verdana" w:cs="Times New Roman"/>
      <w:sz w:val="24"/>
      <w:szCs w:val="24"/>
      <w:lang w:eastAsia="en-GB"/>
    </w:rPr>
  </w:style>
  <w:style w:type="character" w:styleId="Hyperlink">
    <w:name w:val="Hyperlink"/>
    <w:basedOn w:val="DefaultParagraphFont"/>
    <w:uiPriority w:val="99"/>
    <w:unhideWhenUsed/>
    <w:rsid w:val="00D53027"/>
    <w:rPr>
      <w:color w:val="0000FF" w:themeColor="hyperlink"/>
      <w:u w:val="single"/>
    </w:rPr>
  </w:style>
  <w:style w:type="paragraph" w:styleId="NoSpacing">
    <w:name w:val="No Spacing"/>
    <w:link w:val="NoSpacingChar"/>
    <w:uiPriority w:val="1"/>
    <w:qFormat/>
    <w:rsid w:val="00682E7D"/>
    <w:pPr>
      <w:spacing w:after="0" w:line="240" w:lineRule="auto"/>
    </w:pPr>
    <w:rPr>
      <w:rFonts w:eastAsiaTheme="minorEastAsia"/>
      <w:lang w:val="en-US" w:eastAsia="ja-JP"/>
    </w:rPr>
  </w:style>
  <w:style w:type="character" w:customStyle="1" w:styleId="NoSpacingChar">
    <w:name w:val="No Spacing Char"/>
    <w:basedOn w:val="DefaultParagraphFont"/>
    <w:link w:val="NoSpacing"/>
    <w:uiPriority w:val="1"/>
    <w:rsid w:val="00682E7D"/>
    <w:rPr>
      <w:rFonts w:eastAsiaTheme="minorEastAsia"/>
      <w:lang w:val="en-US" w:eastAsia="ja-JP"/>
    </w:rPr>
  </w:style>
  <w:style w:type="character" w:customStyle="1" w:styleId="Heading1Char">
    <w:name w:val="Heading 1 Char"/>
    <w:basedOn w:val="DefaultParagraphFont"/>
    <w:link w:val="Heading1"/>
    <w:uiPriority w:val="9"/>
    <w:rsid w:val="00B70756"/>
    <w:rPr>
      <w:rFonts w:asciiTheme="majorHAnsi" w:eastAsiaTheme="majorEastAsia" w:hAnsiTheme="majorHAnsi" w:cstheme="majorBidi"/>
      <w:color w:val="365F91" w:themeColor="accent1" w:themeShade="BF"/>
      <w:sz w:val="32"/>
      <w:szCs w:val="32"/>
      <w:lang w:val="en-US"/>
    </w:rPr>
  </w:style>
  <w:style w:type="character" w:customStyle="1" w:styleId="Heading2Char">
    <w:name w:val="Heading 2 Char"/>
    <w:basedOn w:val="DefaultParagraphFont"/>
    <w:link w:val="Heading2"/>
    <w:uiPriority w:val="9"/>
    <w:rsid w:val="00507441"/>
    <w:rPr>
      <w:rFonts w:asciiTheme="majorHAnsi" w:eastAsiaTheme="majorEastAsia" w:hAnsiTheme="majorHAnsi" w:cstheme="majorBidi"/>
      <w:color w:val="365F91" w:themeColor="accent1" w:themeShade="BF"/>
      <w:sz w:val="26"/>
      <w:szCs w:val="26"/>
      <w:lang w:eastAsia="en-GB"/>
    </w:rPr>
  </w:style>
  <w:style w:type="paragraph" w:styleId="Subtitle">
    <w:name w:val="Subtitle"/>
    <w:basedOn w:val="Normal"/>
    <w:next w:val="Normal"/>
    <w:link w:val="SubtitleChar"/>
    <w:uiPriority w:val="11"/>
    <w:qFormat/>
    <w:rsid w:val="00507441"/>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uiPriority w:val="11"/>
    <w:rsid w:val="00507441"/>
    <w:rPr>
      <w:rFonts w:eastAsiaTheme="minorEastAsia"/>
      <w:color w:val="5A5A5A" w:themeColor="text1" w:themeTint="A5"/>
      <w:spacing w:val="15"/>
      <w:lang w:eastAsia="en-GB"/>
    </w:rPr>
  </w:style>
  <w:style w:type="paragraph" w:styleId="ListParagraph">
    <w:name w:val="List Paragraph"/>
    <w:basedOn w:val="Normal"/>
    <w:uiPriority w:val="34"/>
    <w:qFormat/>
    <w:rsid w:val="00E122FC"/>
    <w:pPr>
      <w:spacing w:after="160" w:line="259" w:lineRule="auto"/>
      <w:ind w:left="720"/>
      <w:contextualSpacing/>
    </w:pPr>
    <w:rPr>
      <w:rFonts w:asciiTheme="minorHAnsi" w:eastAsiaTheme="minorHAnsi" w:hAnsiTheme="minorHAnsi" w:cstheme="minorBidi"/>
      <w:sz w:val="22"/>
      <w:szCs w:val="22"/>
      <w:lang w:eastAsia="en-US"/>
    </w:rPr>
  </w:style>
  <w:style w:type="paragraph" w:styleId="Title">
    <w:name w:val="Title"/>
    <w:basedOn w:val="Normal"/>
    <w:next w:val="Normal"/>
    <w:link w:val="TitleChar"/>
    <w:uiPriority w:val="10"/>
    <w:qFormat/>
    <w:rsid w:val="00B34B54"/>
    <w:pPr>
      <w:contextualSpacing/>
    </w:pPr>
    <w:rPr>
      <w:rFonts w:asciiTheme="majorHAnsi" w:eastAsiaTheme="majorEastAsia" w:hAnsiTheme="majorHAnsi" w:cstheme="majorBidi"/>
      <w:spacing w:val="-10"/>
      <w:kern w:val="28"/>
      <w:sz w:val="56"/>
      <w:szCs w:val="56"/>
      <w:lang w:eastAsia="en-US"/>
    </w:rPr>
  </w:style>
  <w:style w:type="character" w:customStyle="1" w:styleId="TitleChar">
    <w:name w:val="Title Char"/>
    <w:basedOn w:val="DefaultParagraphFont"/>
    <w:link w:val="Title"/>
    <w:uiPriority w:val="10"/>
    <w:rsid w:val="00B34B54"/>
    <w:rPr>
      <w:rFonts w:asciiTheme="majorHAnsi" w:eastAsiaTheme="majorEastAsia" w:hAnsiTheme="majorHAnsi" w:cstheme="majorBidi"/>
      <w:spacing w:val="-10"/>
      <w:kern w:val="28"/>
      <w:sz w:val="56"/>
      <w:szCs w:val="56"/>
    </w:rPr>
  </w:style>
  <w:style w:type="paragraph" w:styleId="Bibliography">
    <w:name w:val="Bibliography"/>
    <w:basedOn w:val="Normal"/>
    <w:next w:val="Normal"/>
    <w:uiPriority w:val="37"/>
    <w:unhideWhenUsed/>
    <w:rsid w:val="0054616A"/>
    <w:pPr>
      <w:spacing w:after="160" w:line="259" w:lineRule="auto"/>
    </w:pPr>
    <w:rPr>
      <w:rFonts w:asciiTheme="minorHAnsi" w:eastAsiaTheme="minorHAnsi" w:hAnsiTheme="minorHAnsi" w:cstheme="minorBidi"/>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1.xml"/><Relationship Id="rId117" Type="http://schemas.openxmlformats.org/officeDocument/2006/relationships/image" Target="media/image60.png"/><Relationship Id="rId21" Type="http://schemas.openxmlformats.org/officeDocument/2006/relationships/chart" Target="charts/chart6.xml"/><Relationship Id="rId42" Type="http://schemas.openxmlformats.org/officeDocument/2006/relationships/image" Target="media/image4.png"/><Relationship Id="rId47" Type="http://schemas.openxmlformats.org/officeDocument/2006/relationships/chart" Target="charts/chart31.xml"/><Relationship Id="rId63" Type="http://schemas.openxmlformats.org/officeDocument/2006/relationships/chart" Target="charts/chart45.xml"/><Relationship Id="rId68" Type="http://schemas.openxmlformats.org/officeDocument/2006/relationships/image" Target="media/image11.png"/><Relationship Id="rId84" Type="http://schemas.openxmlformats.org/officeDocument/2006/relationships/image" Target="media/image27.png"/><Relationship Id="rId89" Type="http://schemas.openxmlformats.org/officeDocument/2006/relationships/image" Target="media/image32.png"/><Relationship Id="rId112" Type="http://schemas.openxmlformats.org/officeDocument/2006/relationships/image" Target="media/image55.png"/><Relationship Id="rId16" Type="http://schemas.openxmlformats.org/officeDocument/2006/relationships/chart" Target="charts/chart1.xml"/><Relationship Id="rId107" Type="http://schemas.openxmlformats.org/officeDocument/2006/relationships/image" Target="media/image50.png"/><Relationship Id="rId11" Type="http://schemas.openxmlformats.org/officeDocument/2006/relationships/image" Target="media/image1.jpeg"/><Relationship Id="rId32" Type="http://schemas.openxmlformats.org/officeDocument/2006/relationships/chart" Target="charts/chart17.xml"/><Relationship Id="rId37" Type="http://schemas.openxmlformats.org/officeDocument/2006/relationships/chart" Target="charts/chart22.xml"/><Relationship Id="rId53" Type="http://schemas.openxmlformats.org/officeDocument/2006/relationships/chart" Target="charts/chart35.xml"/><Relationship Id="rId58" Type="http://schemas.openxmlformats.org/officeDocument/2006/relationships/chart" Target="charts/chart40.xml"/><Relationship Id="rId74" Type="http://schemas.openxmlformats.org/officeDocument/2006/relationships/image" Target="media/image17.png"/><Relationship Id="rId79" Type="http://schemas.openxmlformats.org/officeDocument/2006/relationships/image" Target="media/image22.png"/><Relationship Id="rId102" Type="http://schemas.openxmlformats.org/officeDocument/2006/relationships/image" Target="media/image45.png"/><Relationship Id="rId123" Type="http://schemas.openxmlformats.org/officeDocument/2006/relationships/fontTable" Target="fontTable.xml"/><Relationship Id="rId5" Type="http://schemas.openxmlformats.org/officeDocument/2006/relationships/numbering" Target="numbering.xml"/><Relationship Id="rId61" Type="http://schemas.openxmlformats.org/officeDocument/2006/relationships/chart" Target="charts/chart43.xml"/><Relationship Id="rId82" Type="http://schemas.openxmlformats.org/officeDocument/2006/relationships/image" Target="media/image25.png"/><Relationship Id="rId90" Type="http://schemas.openxmlformats.org/officeDocument/2006/relationships/image" Target="media/image33.png"/><Relationship Id="rId95" Type="http://schemas.openxmlformats.org/officeDocument/2006/relationships/image" Target="media/image38.png"/><Relationship Id="rId19" Type="http://schemas.openxmlformats.org/officeDocument/2006/relationships/chart" Target="charts/chart4.xml"/><Relationship Id="rId14" Type="http://schemas.openxmlformats.org/officeDocument/2006/relationships/header" Target="header2.xml"/><Relationship Id="rId22" Type="http://schemas.openxmlformats.org/officeDocument/2006/relationships/chart" Target="charts/chart7.xml"/><Relationship Id="rId27" Type="http://schemas.openxmlformats.org/officeDocument/2006/relationships/chart" Target="charts/chart12.xml"/><Relationship Id="rId30" Type="http://schemas.openxmlformats.org/officeDocument/2006/relationships/chart" Target="charts/chart15.xml"/><Relationship Id="rId35" Type="http://schemas.openxmlformats.org/officeDocument/2006/relationships/chart" Target="charts/chart20.xml"/><Relationship Id="rId43" Type="http://schemas.openxmlformats.org/officeDocument/2006/relationships/chart" Target="charts/chart27.xml"/><Relationship Id="rId48" Type="http://schemas.openxmlformats.org/officeDocument/2006/relationships/chart" Target="charts/chart32.xml"/><Relationship Id="rId56" Type="http://schemas.openxmlformats.org/officeDocument/2006/relationships/chart" Target="charts/chart38.xml"/><Relationship Id="rId64" Type="http://schemas.openxmlformats.org/officeDocument/2006/relationships/image" Target="media/image7.png"/><Relationship Id="rId69" Type="http://schemas.openxmlformats.org/officeDocument/2006/relationships/image" Target="media/image12.png"/><Relationship Id="rId77" Type="http://schemas.openxmlformats.org/officeDocument/2006/relationships/image" Target="media/image20.png"/><Relationship Id="rId100" Type="http://schemas.openxmlformats.org/officeDocument/2006/relationships/image" Target="media/image43.png"/><Relationship Id="rId105" Type="http://schemas.openxmlformats.org/officeDocument/2006/relationships/image" Target="media/image48.png"/><Relationship Id="rId113" Type="http://schemas.openxmlformats.org/officeDocument/2006/relationships/image" Target="media/image56.png"/><Relationship Id="rId118" Type="http://schemas.openxmlformats.org/officeDocument/2006/relationships/image" Target="media/image61.png"/><Relationship Id="rId8" Type="http://schemas.openxmlformats.org/officeDocument/2006/relationships/webSettings" Target="webSettings.xml"/><Relationship Id="rId51" Type="http://schemas.openxmlformats.org/officeDocument/2006/relationships/chart" Target="charts/chart33.xml"/><Relationship Id="rId72" Type="http://schemas.openxmlformats.org/officeDocument/2006/relationships/image" Target="media/image15.png"/><Relationship Id="rId80" Type="http://schemas.openxmlformats.org/officeDocument/2006/relationships/image" Target="media/image23.png"/><Relationship Id="rId85" Type="http://schemas.openxmlformats.org/officeDocument/2006/relationships/image" Target="media/image28.png"/><Relationship Id="rId93" Type="http://schemas.openxmlformats.org/officeDocument/2006/relationships/image" Target="media/image36.png"/><Relationship Id="rId98" Type="http://schemas.openxmlformats.org/officeDocument/2006/relationships/image" Target="media/image41.png"/><Relationship Id="rId121" Type="http://schemas.openxmlformats.org/officeDocument/2006/relationships/image" Target="media/image64.jpe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chart" Target="charts/chart2.xml"/><Relationship Id="rId25" Type="http://schemas.openxmlformats.org/officeDocument/2006/relationships/chart" Target="charts/chart10.xml"/><Relationship Id="rId33" Type="http://schemas.openxmlformats.org/officeDocument/2006/relationships/chart" Target="charts/chart18.xml"/><Relationship Id="rId38" Type="http://schemas.openxmlformats.org/officeDocument/2006/relationships/chart" Target="charts/chart23.xml"/><Relationship Id="rId46" Type="http://schemas.openxmlformats.org/officeDocument/2006/relationships/chart" Target="charts/chart30.xml"/><Relationship Id="rId59" Type="http://schemas.openxmlformats.org/officeDocument/2006/relationships/chart" Target="charts/chart41.xml"/><Relationship Id="rId67" Type="http://schemas.openxmlformats.org/officeDocument/2006/relationships/image" Target="media/image10.png"/><Relationship Id="rId103" Type="http://schemas.openxmlformats.org/officeDocument/2006/relationships/image" Target="media/image46.png"/><Relationship Id="rId108" Type="http://schemas.openxmlformats.org/officeDocument/2006/relationships/image" Target="media/image51.png"/><Relationship Id="rId116" Type="http://schemas.openxmlformats.org/officeDocument/2006/relationships/image" Target="media/image59.png"/><Relationship Id="rId124" Type="http://schemas.openxmlformats.org/officeDocument/2006/relationships/theme" Target="theme/theme1.xml"/><Relationship Id="rId20" Type="http://schemas.openxmlformats.org/officeDocument/2006/relationships/chart" Target="charts/chart5.xml"/><Relationship Id="rId41" Type="http://schemas.openxmlformats.org/officeDocument/2006/relationships/chart" Target="charts/chart26.xml"/><Relationship Id="rId54" Type="http://schemas.openxmlformats.org/officeDocument/2006/relationships/chart" Target="charts/chart36.xml"/><Relationship Id="rId62" Type="http://schemas.openxmlformats.org/officeDocument/2006/relationships/chart" Target="charts/chart44.xml"/><Relationship Id="rId70" Type="http://schemas.openxmlformats.org/officeDocument/2006/relationships/image" Target="media/image13.png"/><Relationship Id="rId75" Type="http://schemas.openxmlformats.org/officeDocument/2006/relationships/image" Target="media/image18.png"/><Relationship Id="rId83" Type="http://schemas.openxmlformats.org/officeDocument/2006/relationships/image" Target="media/image26.png"/><Relationship Id="rId88" Type="http://schemas.openxmlformats.org/officeDocument/2006/relationships/image" Target="media/image31.png"/><Relationship Id="rId91" Type="http://schemas.openxmlformats.org/officeDocument/2006/relationships/image" Target="media/image34.png"/><Relationship Id="rId96" Type="http://schemas.openxmlformats.org/officeDocument/2006/relationships/image" Target="media/image39.png"/><Relationship Id="rId111" Type="http://schemas.openxmlformats.org/officeDocument/2006/relationships/image" Target="media/image54.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png"/><Relationship Id="rId23" Type="http://schemas.openxmlformats.org/officeDocument/2006/relationships/chart" Target="charts/chart8.xml"/><Relationship Id="rId28" Type="http://schemas.openxmlformats.org/officeDocument/2006/relationships/chart" Target="charts/chart13.xml"/><Relationship Id="rId36" Type="http://schemas.openxmlformats.org/officeDocument/2006/relationships/chart" Target="charts/chart21.xml"/><Relationship Id="rId49" Type="http://schemas.openxmlformats.org/officeDocument/2006/relationships/image" Target="media/image5.png"/><Relationship Id="rId57" Type="http://schemas.openxmlformats.org/officeDocument/2006/relationships/chart" Target="charts/chart39.xml"/><Relationship Id="rId106" Type="http://schemas.openxmlformats.org/officeDocument/2006/relationships/image" Target="media/image49.png"/><Relationship Id="rId114" Type="http://schemas.openxmlformats.org/officeDocument/2006/relationships/image" Target="media/image57.png"/><Relationship Id="rId119" Type="http://schemas.openxmlformats.org/officeDocument/2006/relationships/image" Target="media/image62.png"/><Relationship Id="rId10" Type="http://schemas.openxmlformats.org/officeDocument/2006/relationships/endnotes" Target="endnotes.xml"/><Relationship Id="rId31" Type="http://schemas.openxmlformats.org/officeDocument/2006/relationships/chart" Target="charts/chart16.xml"/><Relationship Id="rId44" Type="http://schemas.openxmlformats.org/officeDocument/2006/relationships/chart" Target="charts/chart28.xml"/><Relationship Id="rId52" Type="http://schemas.openxmlformats.org/officeDocument/2006/relationships/chart" Target="charts/chart34.xml"/><Relationship Id="rId60" Type="http://schemas.openxmlformats.org/officeDocument/2006/relationships/chart" Target="charts/chart42.xml"/><Relationship Id="rId65" Type="http://schemas.openxmlformats.org/officeDocument/2006/relationships/image" Target="media/image8.png"/><Relationship Id="rId73" Type="http://schemas.openxmlformats.org/officeDocument/2006/relationships/image" Target="media/image16.png"/><Relationship Id="rId78" Type="http://schemas.openxmlformats.org/officeDocument/2006/relationships/image" Target="media/image21.png"/><Relationship Id="rId81" Type="http://schemas.openxmlformats.org/officeDocument/2006/relationships/image" Target="media/image24.png"/><Relationship Id="rId86" Type="http://schemas.openxmlformats.org/officeDocument/2006/relationships/image" Target="media/image29.png"/><Relationship Id="rId94" Type="http://schemas.openxmlformats.org/officeDocument/2006/relationships/image" Target="media/image37.png"/><Relationship Id="rId99" Type="http://schemas.openxmlformats.org/officeDocument/2006/relationships/image" Target="media/image42.png"/><Relationship Id="rId101" Type="http://schemas.openxmlformats.org/officeDocument/2006/relationships/image" Target="media/image44.png"/><Relationship Id="rId122"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chart" Target="charts/chart3.xml"/><Relationship Id="rId39" Type="http://schemas.openxmlformats.org/officeDocument/2006/relationships/chart" Target="charts/chart24.xml"/><Relationship Id="rId109" Type="http://schemas.openxmlformats.org/officeDocument/2006/relationships/image" Target="media/image52.png"/><Relationship Id="rId34" Type="http://schemas.openxmlformats.org/officeDocument/2006/relationships/chart" Target="charts/chart19.xml"/><Relationship Id="rId50" Type="http://schemas.openxmlformats.org/officeDocument/2006/relationships/image" Target="media/image6.png"/><Relationship Id="rId55" Type="http://schemas.openxmlformats.org/officeDocument/2006/relationships/chart" Target="charts/chart37.xml"/><Relationship Id="rId76" Type="http://schemas.openxmlformats.org/officeDocument/2006/relationships/image" Target="media/image19.png"/><Relationship Id="rId97" Type="http://schemas.openxmlformats.org/officeDocument/2006/relationships/image" Target="media/image40.png"/><Relationship Id="rId104" Type="http://schemas.openxmlformats.org/officeDocument/2006/relationships/image" Target="media/image47.png"/><Relationship Id="rId120" Type="http://schemas.openxmlformats.org/officeDocument/2006/relationships/image" Target="media/image63.png"/><Relationship Id="rId7" Type="http://schemas.openxmlformats.org/officeDocument/2006/relationships/settings" Target="settings.xml"/><Relationship Id="rId71" Type="http://schemas.openxmlformats.org/officeDocument/2006/relationships/image" Target="media/image14.png"/><Relationship Id="rId92" Type="http://schemas.openxmlformats.org/officeDocument/2006/relationships/image" Target="media/image35.png"/><Relationship Id="rId2" Type="http://schemas.openxmlformats.org/officeDocument/2006/relationships/customXml" Target="../customXml/item2.xml"/><Relationship Id="rId29" Type="http://schemas.openxmlformats.org/officeDocument/2006/relationships/chart" Target="charts/chart14.xml"/><Relationship Id="rId24" Type="http://schemas.openxmlformats.org/officeDocument/2006/relationships/chart" Target="charts/chart9.xml"/><Relationship Id="rId40" Type="http://schemas.openxmlformats.org/officeDocument/2006/relationships/chart" Target="charts/chart25.xml"/><Relationship Id="rId45" Type="http://schemas.openxmlformats.org/officeDocument/2006/relationships/chart" Target="charts/chart29.xml"/><Relationship Id="rId66" Type="http://schemas.openxmlformats.org/officeDocument/2006/relationships/image" Target="media/image9.png"/><Relationship Id="rId87" Type="http://schemas.openxmlformats.org/officeDocument/2006/relationships/image" Target="media/image30.png"/><Relationship Id="rId110" Type="http://schemas.openxmlformats.org/officeDocument/2006/relationships/image" Target="media/image53.png"/><Relationship Id="rId115" Type="http://schemas.openxmlformats.org/officeDocument/2006/relationships/image" Target="media/image58.png"/></Relationships>
</file>

<file path=word/_rels/header1.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us-at\Downloads\Sports%20Industry%20Research%20Project%20Proposal%20Template%20(1).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33.xml"/><Relationship Id="rId1" Type="http://schemas.microsoft.com/office/2011/relationships/chartStyle" Target="style33.xml"/></Relationships>
</file>

<file path=word/charts/_rels/chart34.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4.xml"/><Relationship Id="rId1" Type="http://schemas.microsoft.com/office/2011/relationships/chartStyle" Target="style34.xml"/></Relationships>
</file>

<file path=word/charts/_rels/chart35.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5.xml"/><Relationship Id="rId1" Type="http://schemas.microsoft.com/office/2011/relationships/chartStyle" Target="style35.xml"/></Relationships>
</file>

<file path=word/charts/_rels/chart36.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6.xml"/><Relationship Id="rId1" Type="http://schemas.microsoft.com/office/2011/relationships/chartStyle" Target="style36.xml"/></Relationships>
</file>

<file path=word/charts/_rels/chart37.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7.xml"/><Relationship Id="rId1" Type="http://schemas.microsoft.com/office/2011/relationships/chartStyle" Target="style37.xml"/></Relationships>
</file>

<file path=word/charts/_rels/chart38.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8.xml"/><Relationship Id="rId1" Type="http://schemas.microsoft.com/office/2011/relationships/chartStyle" Target="style38.xml"/></Relationships>
</file>

<file path=word/charts/_rels/chart39.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9.xml"/><Relationship Id="rId1" Type="http://schemas.microsoft.com/office/2011/relationships/chartStyle" Target="style39.xml"/></Relationships>
</file>

<file path=word/charts/_rels/chart40.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0.xml"/><Relationship Id="rId1" Type="http://schemas.microsoft.com/office/2011/relationships/chartStyle" Target="style40.xml"/></Relationships>
</file>

<file path=word/charts/_rels/chart41.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1.xml"/><Relationship Id="rId1" Type="http://schemas.microsoft.com/office/2011/relationships/chartStyle" Target="style41.xml"/></Relationships>
</file>

<file path=word/charts/_rels/chart42.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2.xml"/><Relationship Id="rId1" Type="http://schemas.microsoft.com/office/2011/relationships/chartStyle" Target="style42.xml"/></Relationships>
</file>

<file path=word/charts/_rels/chart43.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3.xml"/><Relationship Id="rId1" Type="http://schemas.microsoft.com/office/2011/relationships/chartStyle" Target="style43.xml"/></Relationships>
</file>

<file path=word/charts/_rels/chart44.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4.xml"/><Relationship Id="rId1" Type="http://schemas.microsoft.com/office/2011/relationships/chartStyle" Target="style44.xml"/></Relationships>
</file>

<file path=word/charts/_rels/chart45.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5.xml"/><Relationship Id="rId1" Type="http://schemas.microsoft.com/office/2011/relationships/chartStyle" Target="style4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Number</a:t>
            </a:r>
            <a:r>
              <a:rPr lang="en-GB" b="1" u="sng" baseline="0"/>
              <a:t> of Children</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Summary!$B$2:$B$3</c:f>
              <c:strCache>
                <c:ptCount val="2"/>
                <c:pt idx="0">
                  <c:v> 1 child</c:v>
                </c:pt>
                <c:pt idx="1">
                  <c:v>2 children</c:v>
                </c:pt>
              </c:strCache>
            </c:strRef>
          </c:cat>
          <c:val>
            <c:numRef>
              <c:f>Summary!$C$2:$C$3</c:f>
              <c:numCache>
                <c:formatCode>General</c:formatCode>
                <c:ptCount val="2"/>
                <c:pt idx="0">
                  <c:v>2</c:v>
                </c:pt>
                <c:pt idx="1">
                  <c:v>3</c:v>
                </c:pt>
              </c:numCache>
            </c:numRef>
          </c:val>
          <c:extLst>
            <c:ext xmlns:c16="http://schemas.microsoft.com/office/drawing/2014/chart" uri="{C3380CC4-5D6E-409C-BE32-E72D297353CC}">
              <c16:uniqueId val="{00000000-1620-4D60-8B1F-AE7491173B0D}"/>
            </c:ext>
          </c:extLst>
        </c:ser>
        <c:dLbls>
          <c:showLegendKey val="0"/>
          <c:showVal val="0"/>
          <c:showCatName val="0"/>
          <c:showSerName val="0"/>
          <c:showPercent val="0"/>
          <c:showBubbleSize val="0"/>
        </c:dLbls>
        <c:gapWidth val="219"/>
        <c:overlap val="-27"/>
        <c:axId val="471955848"/>
        <c:axId val="471952568"/>
      </c:barChart>
      <c:catAx>
        <c:axId val="471955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2568"/>
        <c:crosses val="autoZero"/>
        <c:auto val="1"/>
        <c:lblAlgn val="ctr"/>
        <c:lblOffset val="100"/>
        <c:noMultiLvlLbl val="0"/>
      </c:catAx>
      <c:valAx>
        <c:axId val="471952568"/>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Families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5848"/>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Number</a:t>
            </a:r>
            <a:r>
              <a:rPr lang="en-GB" b="1" u="sng" baseline="0"/>
              <a:t> of Children with a Disability</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Summary!$B$6:$F$6</c:f>
              <c:strCache>
                <c:ptCount val="5"/>
                <c:pt idx="0">
                  <c:v>None</c:v>
                </c:pt>
                <c:pt idx="1">
                  <c:v>Sensory</c:v>
                </c:pt>
                <c:pt idx="2">
                  <c:v>Physical</c:v>
                </c:pt>
                <c:pt idx="3">
                  <c:v>Learning</c:v>
                </c:pt>
                <c:pt idx="4">
                  <c:v>Sensory + Learning</c:v>
                </c:pt>
              </c:strCache>
            </c:strRef>
          </c:cat>
          <c:val>
            <c:numRef>
              <c:f>Summary!$B$7:$F$7</c:f>
              <c:numCache>
                <c:formatCode>General</c:formatCode>
                <c:ptCount val="5"/>
                <c:pt idx="0">
                  <c:v>0</c:v>
                </c:pt>
                <c:pt idx="1">
                  <c:v>2</c:v>
                </c:pt>
                <c:pt idx="2">
                  <c:v>0</c:v>
                </c:pt>
                <c:pt idx="3">
                  <c:v>0</c:v>
                </c:pt>
                <c:pt idx="4">
                  <c:v>3</c:v>
                </c:pt>
              </c:numCache>
            </c:numRef>
          </c:val>
          <c:extLst>
            <c:ext xmlns:c16="http://schemas.microsoft.com/office/drawing/2014/chart" uri="{C3380CC4-5D6E-409C-BE32-E72D297353CC}">
              <c16:uniqueId val="{00000000-16AF-4376-B97C-C4D346606580}"/>
            </c:ext>
          </c:extLst>
        </c:ser>
        <c:dLbls>
          <c:showLegendKey val="0"/>
          <c:showVal val="0"/>
          <c:showCatName val="0"/>
          <c:showSerName val="0"/>
          <c:showPercent val="0"/>
          <c:showBubbleSize val="0"/>
        </c:dLbls>
        <c:gapWidth val="219"/>
        <c:overlap val="-27"/>
        <c:axId val="477588760"/>
        <c:axId val="470310152"/>
      </c:barChart>
      <c:catAx>
        <c:axId val="477588760"/>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Type</a:t>
                </a:r>
                <a:r>
                  <a:rPr lang="en-GB" b="1" baseline="0"/>
                  <a:t> of Disability</a:t>
                </a:r>
                <a:endParaRPr lang="en-GB" b="1"/>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0310152"/>
        <c:crosses val="autoZero"/>
        <c:auto val="1"/>
        <c:lblAlgn val="ctr"/>
        <c:lblOffset val="100"/>
        <c:noMultiLvlLbl val="0"/>
      </c:catAx>
      <c:valAx>
        <c:axId val="470310152"/>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Number</a:t>
                </a:r>
                <a:r>
                  <a:rPr lang="en-GB" b="1" baseline="0"/>
                  <a:t> of Children</a:t>
                </a:r>
                <a:endParaRPr lang="en-GB" b="1"/>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758876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How</a:t>
            </a:r>
            <a:r>
              <a:rPr lang="en-GB" b="1" u="sng" baseline="0"/>
              <a:t> Accessibly is Venue</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Summary!$B$10:$D$10</c:f>
              <c:strCache>
                <c:ptCount val="3"/>
                <c:pt idx="0">
                  <c:v>Not accessible</c:v>
                </c:pt>
                <c:pt idx="1">
                  <c:v>Somewhat accessible</c:v>
                </c:pt>
                <c:pt idx="2">
                  <c:v>Very accessible</c:v>
                </c:pt>
              </c:strCache>
            </c:strRef>
          </c:cat>
          <c:val>
            <c:numRef>
              <c:f>Summary!$B$11:$D$11</c:f>
              <c:numCache>
                <c:formatCode>General</c:formatCode>
                <c:ptCount val="3"/>
                <c:pt idx="0">
                  <c:v>0</c:v>
                </c:pt>
                <c:pt idx="1">
                  <c:v>0</c:v>
                </c:pt>
                <c:pt idx="2">
                  <c:v>5</c:v>
                </c:pt>
              </c:numCache>
            </c:numRef>
          </c:val>
          <c:extLst>
            <c:ext xmlns:c16="http://schemas.microsoft.com/office/drawing/2014/chart" uri="{C3380CC4-5D6E-409C-BE32-E72D297353CC}">
              <c16:uniqueId val="{00000000-93D2-497F-BABD-69182221CA03}"/>
            </c:ext>
          </c:extLst>
        </c:ser>
        <c:dLbls>
          <c:showLegendKey val="0"/>
          <c:showVal val="0"/>
          <c:showCatName val="0"/>
          <c:showSerName val="0"/>
          <c:showPercent val="0"/>
          <c:showBubbleSize val="0"/>
        </c:dLbls>
        <c:gapWidth val="219"/>
        <c:overlap val="-27"/>
        <c:axId val="471938136"/>
        <c:axId val="471938464"/>
      </c:barChart>
      <c:catAx>
        <c:axId val="4719381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471938464"/>
        <c:crosses val="autoZero"/>
        <c:auto val="1"/>
        <c:lblAlgn val="ctr"/>
        <c:lblOffset val="100"/>
        <c:noMultiLvlLbl val="0"/>
      </c:catAx>
      <c:valAx>
        <c:axId val="4719384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Nuber of Parents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3813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Variety</a:t>
            </a:r>
            <a:r>
              <a:rPr lang="en-GB" b="1" u="sng" baseline="0"/>
              <a:t> of Club</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Summary!$B$14:$D$14</c:f>
              <c:strCache>
                <c:ptCount val="3"/>
                <c:pt idx="0">
                  <c:v>No variety</c:v>
                </c:pt>
                <c:pt idx="1">
                  <c:v>Some variety</c:v>
                </c:pt>
                <c:pt idx="2">
                  <c:v>Big Variety</c:v>
                </c:pt>
              </c:strCache>
            </c:strRef>
          </c:cat>
          <c:val>
            <c:numRef>
              <c:f>Summary!$B$15:$D$15</c:f>
              <c:numCache>
                <c:formatCode>General</c:formatCode>
                <c:ptCount val="3"/>
                <c:pt idx="0">
                  <c:v>0</c:v>
                </c:pt>
                <c:pt idx="1">
                  <c:v>3</c:v>
                </c:pt>
                <c:pt idx="2">
                  <c:v>2</c:v>
                </c:pt>
              </c:numCache>
            </c:numRef>
          </c:val>
          <c:extLst>
            <c:ext xmlns:c16="http://schemas.microsoft.com/office/drawing/2014/chart" uri="{C3380CC4-5D6E-409C-BE32-E72D297353CC}">
              <c16:uniqueId val="{00000000-2498-482F-8FB3-0F5BB86736A9}"/>
            </c:ext>
          </c:extLst>
        </c:ser>
        <c:dLbls>
          <c:showLegendKey val="0"/>
          <c:showVal val="0"/>
          <c:showCatName val="0"/>
          <c:showSerName val="0"/>
          <c:showPercent val="0"/>
          <c:showBubbleSize val="0"/>
        </c:dLbls>
        <c:gapWidth val="182"/>
        <c:axId val="247500024"/>
        <c:axId val="247501336"/>
      </c:barChart>
      <c:catAx>
        <c:axId val="2475000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7501336"/>
        <c:crosses val="autoZero"/>
        <c:auto val="1"/>
        <c:lblAlgn val="ctr"/>
        <c:lblOffset val="100"/>
        <c:noMultiLvlLbl val="0"/>
      </c:catAx>
      <c:valAx>
        <c:axId val="247501336"/>
        <c:scaling>
          <c:orientation val="minMax"/>
          <c:max val="3"/>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Number</a:t>
                </a:r>
                <a:r>
                  <a:rPr lang="en-GB" b="1" baseline="0"/>
                  <a:t> of Parents</a:t>
                </a:r>
                <a:endParaRPr lang="en-GB" b="1"/>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7500024"/>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Does</a:t>
            </a:r>
            <a:r>
              <a:rPr lang="en-GB" b="1" u="sng" baseline="0"/>
              <a:t> you children attend other clubs</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4321-4A6E-8BE8-93E337702F0F}"/>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4321-4A6E-8BE8-93E337702F0F}"/>
              </c:ext>
            </c:extLst>
          </c:dPt>
          <c:dLbls>
            <c:dLbl>
              <c:idx val="0"/>
              <c:layout>
                <c:manualLayout>
                  <c:x val="-0.23259617259734891"/>
                  <c:y val="-5.8608058608058608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321-4A6E-8BE8-93E337702F0F}"/>
                </c:ext>
              </c:extLst>
            </c:dLbl>
            <c:dLbl>
              <c:idx val="1"/>
              <c:layout>
                <c:manualLayout>
                  <c:x val="8.2051282051282051E-2"/>
                  <c:y val="1.6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321-4A6E-8BE8-93E337702F0F}"/>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Summary!$B$18:$C$18</c:f>
              <c:strCache>
                <c:ptCount val="2"/>
                <c:pt idx="0">
                  <c:v>Yes</c:v>
                </c:pt>
                <c:pt idx="1">
                  <c:v>No</c:v>
                </c:pt>
              </c:strCache>
            </c:strRef>
          </c:cat>
          <c:val>
            <c:numRef>
              <c:f>Summary!$B$19:$C$19</c:f>
              <c:numCache>
                <c:formatCode>General</c:formatCode>
                <c:ptCount val="2"/>
                <c:pt idx="0">
                  <c:v>5</c:v>
                </c:pt>
                <c:pt idx="1">
                  <c:v>0</c:v>
                </c:pt>
              </c:numCache>
            </c:numRef>
          </c:val>
          <c:extLst>
            <c:ext xmlns:c16="http://schemas.microsoft.com/office/drawing/2014/chart" uri="{C3380CC4-5D6E-409C-BE32-E72D297353CC}">
              <c16:uniqueId val="{00000004-4321-4A6E-8BE8-93E337702F0F}"/>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Is</a:t>
            </a:r>
            <a:r>
              <a:rPr lang="en-GB" b="1" u="sng" baseline="0"/>
              <a:t> the additional club inclusive</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1087335958005247"/>
          <c:y val="0.22666375036453776"/>
          <c:w val="0.40047572178477692"/>
          <c:h val="0.66745953630796151"/>
        </c:manualLayout>
      </c:layout>
      <c:pieChart>
        <c:varyColors val="1"/>
        <c:ser>
          <c:idx val="0"/>
          <c:order val="0"/>
          <c:spPr>
            <a:solidFill>
              <a:srgbClr val="00B050"/>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1969-44AB-9527-DD99E128BF54}"/>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1969-44AB-9527-DD99E128BF54}"/>
              </c:ext>
            </c:extLst>
          </c:dPt>
          <c:dLbls>
            <c:dLbl>
              <c:idx val="0"/>
              <c:layout>
                <c:manualLayout>
                  <c:x val="-0.23333333333333334"/>
                  <c:y val="-4.1666666666666838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1969-44AB-9527-DD99E128BF54}"/>
                </c:ext>
              </c:extLst>
            </c:dLbl>
            <c:dLbl>
              <c:idx val="1"/>
              <c:layout>
                <c:manualLayout>
                  <c:x val="7.3563218390804597E-2"/>
                  <c:y val="3.7634408602150539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1969-44AB-9527-DD99E128BF54}"/>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Summary!$B$22:$C$22</c:f>
              <c:strCache>
                <c:ptCount val="2"/>
                <c:pt idx="0">
                  <c:v>Yes </c:v>
                </c:pt>
                <c:pt idx="1">
                  <c:v>No</c:v>
                </c:pt>
              </c:strCache>
            </c:strRef>
          </c:cat>
          <c:val>
            <c:numRef>
              <c:f>Summary!$B$23:$C$23</c:f>
              <c:numCache>
                <c:formatCode>General</c:formatCode>
                <c:ptCount val="2"/>
                <c:pt idx="0">
                  <c:v>5</c:v>
                </c:pt>
                <c:pt idx="1">
                  <c:v>0</c:v>
                </c:pt>
              </c:numCache>
            </c:numRef>
          </c:val>
          <c:extLst>
            <c:ext xmlns:c16="http://schemas.microsoft.com/office/drawing/2014/chart" uri="{C3380CC4-5D6E-409C-BE32-E72D297353CC}">
              <c16:uniqueId val="{00000004-1969-44AB-9527-DD99E128BF54}"/>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Reason</a:t>
            </a:r>
            <a:r>
              <a:rPr lang="en-GB" b="1" u="sng" baseline="0"/>
              <a:t> for not taking them to other clubs</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Summary!$B$26:$B$27</c:f>
              <c:strCache>
                <c:ptCount val="2"/>
                <c:pt idx="0">
                  <c:v>N/A</c:v>
                </c:pt>
                <c:pt idx="1">
                  <c:v>Disruptive behaviour of own child</c:v>
                </c:pt>
              </c:strCache>
            </c:strRef>
          </c:cat>
          <c:val>
            <c:numRef>
              <c:f>Summary!$C$26:$C$27</c:f>
              <c:numCache>
                <c:formatCode>General</c:formatCode>
                <c:ptCount val="2"/>
                <c:pt idx="0">
                  <c:v>4</c:v>
                </c:pt>
                <c:pt idx="1">
                  <c:v>1</c:v>
                </c:pt>
              </c:numCache>
            </c:numRef>
          </c:val>
          <c:extLst>
            <c:ext xmlns:c16="http://schemas.microsoft.com/office/drawing/2014/chart" uri="{C3380CC4-5D6E-409C-BE32-E72D297353CC}">
              <c16:uniqueId val="{00000000-D6CC-4515-841A-845AE5AB8FA0}"/>
            </c:ext>
          </c:extLst>
        </c:ser>
        <c:dLbls>
          <c:showLegendKey val="0"/>
          <c:showVal val="0"/>
          <c:showCatName val="0"/>
          <c:showSerName val="0"/>
          <c:showPercent val="0"/>
          <c:showBubbleSize val="0"/>
        </c:dLbls>
        <c:gapWidth val="219"/>
        <c:overlap val="-27"/>
        <c:axId val="473191200"/>
        <c:axId val="473191856"/>
      </c:barChart>
      <c:catAx>
        <c:axId val="4731912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3191856"/>
        <c:crosses val="autoZero"/>
        <c:auto val="1"/>
        <c:lblAlgn val="ctr"/>
        <c:lblOffset val="100"/>
        <c:noMultiLvlLbl val="0"/>
      </c:catAx>
      <c:valAx>
        <c:axId val="473191856"/>
        <c:scaling>
          <c:orientation val="minMax"/>
          <c:max val="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Number</a:t>
                </a:r>
                <a:r>
                  <a:rPr lang="en-GB" b="1" baseline="0"/>
                  <a:t> of Parents</a:t>
                </a:r>
                <a:endParaRPr lang="en-GB" b="1"/>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319120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Benefits</a:t>
            </a:r>
            <a:r>
              <a:rPr lang="en-GB" b="1" u="sng" baseline="0"/>
              <a:t> the club has made to your Child</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Summary!$B$30:$B$35</c:f>
              <c:strCache>
                <c:ptCount val="6"/>
                <c:pt idx="0">
                  <c:v>Better social skills</c:v>
                </c:pt>
                <c:pt idx="1">
                  <c:v>Better interaction with others</c:v>
                </c:pt>
                <c:pt idx="2">
                  <c:v>Increase overall fitness</c:v>
                </c:pt>
                <c:pt idx="3">
                  <c:v>Better teamwork</c:v>
                </c:pt>
                <c:pt idx="4">
                  <c:v>Mixing with children</c:v>
                </c:pt>
                <c:pt idx="5">
                  <c:v>Confidence</c:v>
                </c:pt>
              </c:strCache>
            </c:strRef>
          </c:cat>
          <c:val>
            <c:numRef>
              <c:f>Summary!$C$30:$C$35</c:f>
              <c:numCache>
                <c:formatCode>General</c:formatCode>
                <c:ptCount val="6"/>
                <c:pt idx="0">
                  <c:v>4</c:v>
                </c:pt>
                <c:pt idx="1">
                  <c:v>1</c:v>
                </c:pt>
                <c:pt idx="2">
                  <c:v>1</c:v>
                </c:pt>
                <c:pt idx="3">
                  <c:v>2</c:v>
                </c:pt>
                <c:pt idx="4">
                  <c:v>1</c:v>
                </c:pt>
                <c:pt idx="5">
                  <c:v>1</c:v>
                </c:pt>
              </c:numCache>
            </c:numRef>
          </c:val>
          <c:extLst>
            <c:ext xmlns:c16="http://schemas.microsoft.com/office/drawing/2014/chart" uri="{C3380CC4-5D6E-409C-BE32-E72D297353CC}">
              <c16:uniqueId val="{00000000-F22C-46BC-B25C-39839F28D3B9}"/>
            </c:ext>
          </c:extLst>
        </c:ser>
        <c:dLbls>
          <c:showLegendKey val="0"/>
          <c:showVal val="0"/>
          <c:showCatName val="0"/>
          <c:showSerName val="0"/>
          <c:showPercent val="0"/>
          <c:showBubbleSize val="0"/>
        </c:dLbls>
        <c:gapWidth val="182"/>
        <c:axId val="441039544"/>
        <c:axId val="441038888"/>
      </c:barChart>
      <c:catAx>
        <c:axId val="441039544"/>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Benefits</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1038888"/>
        <c:crosses val="autoZero"/>
        <c:auto val="1"/>
        <c:lblAlgn val="ctr"/>
        <c:lblOffset val="100"/>
        <c:noMultiLvlLbl val="0"/>
      </c:catAx>
      <c:valAx>
        <c:axId val="441038888"/>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Number</a:t>
                </a:r>
                <a:r>
                  <a:rPr lang="en-GB" b="1" baseline="0"/>
                  <a:t> of Parents</a:t>
                </a:r>
                <a:endParaRPr lang="en-GB" b="1"/>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1039544"/>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Benefits</a:t>
            </a:r>
            <a:r>
              <a:rPr lang="en-GB" b="1" u="sng" baseline="0"/>
              <a:t> for the Parents</a:t>
            </a:r>
            <a:endParaRPr lang="en-GB" b="1" u="sng"/>
          </a:p>
        </c:rich>
      </c:tx>
      <c:layout>
        <c:manualLayout>
          <c:xMode val="edge"/>
          <c:yMode val="edge"/>
          <c:x val="0.28631233595800526"/>
          <c:y val="2.7777777777777776E-2"/>
        </c:manualLayout>
      </c:layout>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46618022747156607"/>
          <c:y val="0.15319444444444447"/>
          <c:w val="0.50411154855643048"/>
          <c:h val="0.72088764946048411"/>
        </c:manualLayout>
      </c:layout>
      <c:barChart>
        <c:barDir val="bar"/>
        <c:grouping val="clustered"/>
        <c:varyColors val="0"/>
        <c:ser>
          <c:idx val="0"/>
          <c:order val="0"/>
          <c:spPr>
            <a:solidFill>
              <a:schemeClr val="accent1"/>
            </a:solidFill>
            <a:ln>
              <a:noFill/>
            </a:ln>
            <a:effectLst/>
          </c:spPr>
          <c:invertIfNegative val="0"/>
          <c:cat>
            <c:strRef>
              <c:f>Summary!$B$38:$B$43</c:f>
              <c:strCache>
                <c:ptCount val="6"/>
                <c:pt idx="0">
                  <c:v>Sharing Similar experiences</c:v>
                </c:pt>
                <c:pt idx="1">
                  <c:v>Can relax</c:v>
                </c:pt>
                <c:pt idx="2">
                  <c:v>Gives children independence</c:v>
                </c:pt>
                <c:pt idx="3">
                  <c:v>Hours peace</c:v>
                </c:pt>
                <c:pt idx="4">
                  <c:v>No need to worry because the club suits their needs</c:v>
                </c:pt>
                <c:pt idx="5">
                  <c:v>Learn about more sports</c:v>
                </c:pt>
              </c:strCache>
            </c:strRef>
          </c:cat>
          <c:val>
            <c:numRef>
              <c:f>Summary!$C$38:$C$43</c:f>
              <c:numCache>
                <c:formatCode>General</c:formatCode>
                <c:ptCount val="6"/>
                <c:pt idx="0">
                  <c:v>3</c:v>
                </c:pt>
                <c:pt idx="1">
                  <c:v>1</c:v>
                </c:pt>
                <c:pt idx="2">
                  <c:v>1</c:v>
                </c:pt>
                <c:pt idx="3">
                  <c:v>2</c:v>
                </c:pt>
                <c:pt idx="4">
                  <c:v>1</c:v>
                </c:pt>
                <c:pt idx="5">
                  <c:v>1</c:v>
                </c:pt>
              </c:numCache>
            </c:numRef>
          </c:val>
          <c:extLst>
            <c:ext xmlns:c16="http://schemas.microsoft.com/office/drawing/2014/chart" uri="{C3380CC4-5D6E-409C-BE32-E72D297353CC}">
              <c16:uniqueId val="{00000000-0B97-4CCC-9ECC-C2A0CF7355D9}"/>
            </c:ext>
          </c:extLst>
        </c:ser>
        <c:dLbls>
          <c:showLegendKey val="0"/>
          <c:showVal val="0"/>
          <c:showCatName val="0"/>
          <c:showSerName val="0"/>
          <c:showPercent val="0"/>
          <c:showBubbleSize val="0"/>
        </c:dLbls>
        <c:gapWidth val="182"/>
        <c:axId val="450483944"/>
        <c:axId val="450486240"/>
      </c:barChart>
      <c:catAx>
        <c:axId val="450483944"/>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Reasons</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0486240"/>
        <c:crosses val="autoZero"/>
        <c:auto val="1"/>
        <c:lblAlgn val="ctr"/>
        <c:lblOffset val="100"/>
        <c:noMultiLvlLbl val="0"/>
      </c:catAx>
      <c:valAx>
        <c:axId val="4504862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Number of Parents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048394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On</a:t>
            </a:r>
            <a:r>
              <a:rPr lang="en-GB" b="1" u="sng" baseline="0"/>
              <a:t> a scale 1-5 how knowledgable are the coaches</a:t>
            </a:r>
            <a:endParaRPr lang="en-GB" b="1" u="sng"/>
          </a:p>
        </c:rich>
      </c:tx>
      <c:layout>
        <c:manualLayout>
          <c:xMode val="edge"/>
          <c:yMode val="edge"/>
          <c:x val="0.15366666666666665"/>
          <c:y val="1.8518518518518517E-2"/>
        </c:manualLayout>
      </c:layout>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456038100630195"/>
          <c:y val="0.26492937500957592"/>
          <c:w val="0.73087257886644197"/>
          <c:h val="0.55332078830331477"/>
        </c:manualLayout>
      </c:layout>
      <c:barChart>
        <c:barDir val="bar"/>
        <c:grouping val="clustered"/>
        <c:varyColors val="0"/>
        <c:ser>
          <c:idx val="0"/>
          <c:order val="0"/>
          <c:spPr>
            <a:solidFill>
              <a:schemeClr val="accent1"/>
            </a:solidFill>
            <a:ln>
              <a:noFill/>
            </a:ln>
            <a:effectLst/>
          </c:spPr>
          <c:invertIfNegative val="0"/>
          <c:cat>
            <c:numRef>
              <c:f>Summary!$B$50:$B$53</c:f>
              <c:numCache>
                <c:formatCode>General</c:formatCode>
                <c:ptCount val="4"/>
                <c:pt idx="0">
                  <c:v>1</c:v>
                </c:pt>
                <c:pt idx="1">
                  <c:v>2</c:v>
                </c:pt>
                <c:pt idx="2">
                  <c:v>3</c:v>
                </c:pt>
                <c:pt idx="3">
                  <c:v>4</c:v>
                </c:pt>
              </c:numCache>
            </c:numRef>
          </c:cat>
          <c:val>
            <c:numRef>
              <c:f>Summary!$C$50:$C$53</c:f>
              <c:numCache>
                <c:formatCode>General</c:formatCode>
                <c:ptCount val="4"/>
                <c:pt idx="0">
                  <c:v>0</c:v>
                </c:pt>
                <c:pt idx="1">
                  <c:v>0</c:v>
                </c:pt>
                <c:pt idx="2">
                  <c:v>0</c:v>
                </c:pt>
                <c:pt idx="3">
                  <c:v>5</c:v>
                </c:pt>
              </c:numCache>
            </c:numRef>
          </c:val>
          <c:extLst>
            <c:ext xmlns:c16="http://schemas.microsoft.com/office/drawing/2014/chart" uri="{C3380CC4-5D6E-409C-BE32-E72D297353CC}">
              <c16:uniqueId val="{00000000-0E93-4D74-8536-7AB8649706C8}"/>
            </c:ext>
          </c:extLst>
        </c:ser>
        <c:dLbls>
          <c:showLegendKey val="0"/>
          <c:showVal val="0"/>
          <c:showCatName val="0"/>
          <c:showSerName val="0"/>
          <c:showPercent val="0"/>
          <c:showBubbleSize val="0"/>
        </c:dLbls>
        <c:gapWidth val="182"/>
        <c:axId val="441035440"/>
        <c:axId val="441031832"/>
      </c:barChart>
      <c:catAx>
        <c:axId val="441035440"/>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Number</a:t>
                </a:r>
                <a:r>
                  <a:rPr lang="en-GB" b="1" baseline="0"/>
                  <a:t> of Parents</a:t>
                </a:r>
                <a:endParaRPr lang="en-GB" b="1"/>
              </a:p>
            </c:rich>
          </c:tx>
          <c:layout>
            <c:manualLayout>
              <c:xMode val="edge"/>
              <c:yMode val="edge"/>
              <c:x val="5.9263594185486691E-2"/>
              <c:y val="0.44790249140953303"/>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1031832"/>
        <c:crosses val="autoZero"/>
        <c:auto val="1"/>
        <c:lblAlgn val="ctr"/>
        <c:lblOffset val="100"/>
        <c:noMultiLvlLbl val="0"/>
      </c:catAx>
      <c:valAx>
        <c:axId val="441031832"/>
        <c:scaling>
          <c:orientation val="minMax"/>
          <c:max val="5"/>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How</a:t>
                </a:r>
                <a:r>
                  <a:rPr lang="en-GB" b="1" baseline="0"/>
                  <a:t> Knowledgeable are coaches (5 being very knowledgeable)</a:t>
                </a:r>
                <a:endParaRPr lang="en-GB" b="1"/>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103544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u="sng"/>
              <a:t>Rating of Club</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Summary!$B$56:$B$61</c:f>
              <c:strCache>
                <c:ptCount val="6"/>
                <c:pt idx="0">
                  <c:v>Very Poor</c:v>
                </c:pt>
                <c:pt idx="1">
                  <c:v>Poor</c:v>
                </c:pt>
                <c:pt idx="2">
                  <c:v>Average</c:v>
                </c:pt>
                <c:pt idx="3">
                  <c:v>Good</c:v>
                </c:pt>
                <c:pt idx="4">
                  <c:v>Very Good</c:v>
                </c:pt>
                <c:pt idx="5">
                  <c:v>Excellent</c:v>
                </c:pt>
              </c:strCache>
            </c:strRef>
          </c:cat>
          <c:val>
            <c:numRef>
              <c:f>Summary!$C$56:$C$61</c:f>
              <c:numCache>
                <c:formatCode>General</c:formatCode>
                <c:ptCount val="6"/>
                <c:pt idx="0">
                  <c:v>0</c:v>
                </c:pt>
                <c:pt idx="1">
                  <c:v>0</c:v>
                </c:pt>
                <c:pt idx="2">
                  <c:v>0</c:v>
                </c:pt>
                <c:pt idx="3">
                  <c:v>0</c:v>
                </c:pt>
                <c:pt idx="4">
                  <c:v>4</c:v>
                </c:pt>
                <c:pt idx="5">
                  <c:v>1</c:v>
                </c:pt>
              </c:numCache>
            </c:numRef>
          </c:val>
          <c:extLst>
            <c:ext xmlns:c16="http://schemas.microsoft.com/office/drawing/2014/chart" uri="{C3380CC4-5D6E-409C-BE32-E72D297353CC}">
              <c16:uniqueId val="{00000000-11A0-48E4-A556-421DC2B1B5CA}"/>
            </c:ext>
          </c:extLst>
        </c:ser>
        <c:dLbls>
          <c:showLegendKey val="0"/>
          <c:showVal val="0"/>
          <c:showCatName val="0"/>
          <c:showSerName val="0"/>
          <c:showPercent val="0"/>
          <c:showBubbleSize val="0"/>
        </c:dLbls>
        <c:gapWidth val="182"/>
        <c:axId val="471952568"/>
        <c:axId val="471932232"/>
      </c:barChart>
      <c:catAx>
        <c:axId val="471952568"/>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Rating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32232"/>
        <c:crosses val="autoZero"/>
        <c:auto val="1"/>
        <c:lblAlgn val="ctr"/>
        <c:lblOffset val="100"/>
        <c:noMultiLvlLbl val="0"/>
      </c:catAx>
      <c:valAx>
        <c:axId val="47193223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Number of Parents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256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Explanation</a:t>
            </a:r>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Summary!$E$56:$E$61</c:f>
              <c:strCache>
                <c:ptCount val="6"/>
                <c:pt idx="0">
                  <c:v>More variety of activities</c:v>
                </c:pt>
                <c:pt idx="1">
                  <c:v>Coaches are friendly and kind</c:v>
                </c:pt>
                <c:pt idx="2">
                  <c:v>Coaches are inclusive</c:v>
                </c:pt>
                <c:pt idx="3">
                  <c:v>Safe for the children</c:v>
                </c:pt>
                <c:pt idx="4">
                  <c:v>Children enjoy going</c:v>
                </c:pt>
                <c:pt idx="5">
                  <c:v>Gets the children active</c:v>
                </c:pt>
              </c:strCache>
            </c:strRef>
          </c:cat>
          <c:val>
            <c:numRef>
              <c:f>Summary!$F$56:$F$61</c:f>
              <c:numCache>
                <c:formatCode>General</c:formatCode>
                <c:ptCount val="6"/>
              </c:numCache>
            </c:numRef>
          </c:val>
          <c:extLst>
            <c:ext xmlns:c16="http://schemas.microsoft.com/office/drawing/2014/chart" uri="{C3380CC4-5D6E-409C-BE32-E72D297353CC}">
              <c16:uniqueId val="{00000000-37C9-45BF-AE9C-01501BC49612}"/>
            </c:ext>
          </c:extLst>
        </c:ser>
        <c:ser>
          <c:idx val="1"/>
          <c:order val="1"/>
          <c:spPr>
            <a:solidFill>
              <a:schemeClr val="accent3"/>
            </a:solidFill>
            <a:ln>
              <a:noFill/>
            </a:ln>
            <a:effectLst/>
          </c:spPr>
          <c:invertIfNegative val="0"/>
          <c:cat>
            <c:strRef>
              <c:f>Summary!$E$56:$E$61</c:f>
              <c:strCache>
                <c:ptCount val="6"/>
                <c:pt idx="0">
                  <c:v>More variety of activities</c:v>
                </c:pt>
                <c:pt idx="1">
                  <c:v>Coaches are friendly and kind</c:v>
                </c:pt>
                <c:pt idx="2">
                  <c:v>Coaches are inclusive</c:v>
                </c:pt>
                <c:pt idx="3">
                  <c:v>Safe for the children</c:v>
                </c:pt>
                <c:pt idx="4">
                  <c:v>Children enjoy going</c:v>
                </c:pt>
                <c:pt idx="5">
                  <c:v>Gets the children active</c:v>
                </c:pt>
              </c:strCache>
            </c:strRef>
          </c:cat>
          <c:val>
            <c:numRef>
              <c:f>Summary!$G$56:$G$61</c:f>
              <c:numCache>
                <c:formatCode>General</c:formatCode>
                <c:ptCount val="6"/>
              </c:numCache>
            </c:numRef>
          </c:val>
          <c:extLst>
            <c:ext xmlns:c16="http://schemas.microsoft.com/office/drawing/2014/chart" uri="{C3380CC4-5D6E-409C-BE32-E72D297353CC}">
              <c16:uniqueId val="{00000001-37C9-45BF-AE9C-01501BC49612}"/>
            </c:ext>
          </c:extLst>
        </c:ser>
        <c:ser>
          <c:idx val="2"/>
          <c:order val="2"/>
          <c:spPr>
            <a:solidFill>
              <a:schemeClr val="accent5"/>
            </a:solidFill>
            <a:ln>
              <a:noFill/>
            </a:ln>
            <a:effectLst/>
          </c:spPr>
          <c:invertIfNegative val="0"/>
          <c:cat>
            <c:strRef>
              <c:f>Summary!$E$56:$E$61</c:f>
              <c:strCache>
                <c:ptCount val="6"/>
                <c:pt idx="0">
                  <c:v>More variety of activities</c:v>
                </c:pt>
                <c:pt idx="1">
                  <c:v>Coaches are friendly and kind</c:v>
                </c:pt>
                <c:pt idx="2">
                  <c:v>Coaches are inclusive</c:v>
                </c:pt>
                <c:pt idx="3">
                  <c:v>Safe for the children</c:v>
                </c:pt>
                <c:pt idx="4">
                  <c:v>Children enjoy going</c:v>
                </c:pt>
                <c:pt idx="5">
                  <c:v>Gets the children active</c:v>
                </c:pt>
              </c:strCache>
            </c:strRef>
          </c:cat>
          <c:val>
            <c:numRef>
              <c:f>Summary!$H$56:$H$61</c:f>
              <c:numCache>
                <c:formatCode>General</c:formatCode>
                <c:ptCount val="6"/>
                <c:pt idx="0">
                  <c:v>1</c:v>
                </c:pt>
                <c:pt idx="1">
                  <c:v>2</c:v>
                </c:pt>
                <c:pt idx="2">
                  <c:v>2</c:v>
                </c:pt>
                <c:pt idx="3">
                  <c:v>1</c:v>
                </c:pt>
                <c:pt idx="4">
                  <c:v>2</c:v>
                </c:pt>
                <c:pt idx="5">
                  <c:v>1</c:v>
                </c:pt>
              </c:numCache>
            </c:numRef>
          </c:val>
          <c:extLst>
            <c:ext xmlns:c16="http://schemas.microsoft.com/office/drawing/2014/chart" uri="{C3380CC4-5D6E-409C-BE32-E72D297353CC}">
              <c16:uniqueId val="{00000002-37C9-45BF-AE9C-01501BC49612}"/>
            </c:ext>
          </c:extLst>
        </c:ser>
        <c:dLbls>
          <c:showLegendKey val="0"/>
          <c:showVal val="0"/>
          <c:showCatName val="0"/>
          <c:showSerName val="0"/>
          <c:showPercent val="0"/>
          <c:showBubbleSize val="0"/>
        </c:dLbls>
        <c:gapWidth val="182"/>
        <c:axId val="471958144"/>
        <c:axId val="471958800"/>
      </c:barChart>
      <c:catAx>
        <c:axId val="471958144"/>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Reasons</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8800"/>
        <c:crosses val="autoZero"/>
        <c:auto val="1"/>
        <c:lblAlgn val="ctr"/>
        <c:lblOffset val="100"/>
        <c:noMultiLvlLbl val="0"/>
      </c:catAx>
      <c:valAx>
        <c:axId val="471958800"/>
        <c:scaling>
          <c:orientation val="minMax"/>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Number of Parents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8144"/>
        <c:crosses val="autoZero"/>
        <c:crossBetween val="between"/>
        <c:majorUnit val="1"/>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u="sng"/>
              <a:t>Number of Children and their Ages</a:t>
            </a:r>
          </a:p>
        </c:rich>
      </c:tx>
      <c:layout>
        <c:manualLayout>
          <c:xMode val="edge"/>
          <c:yMode val="edge"/>
          <c:x val="0.21484556625705745"/>
          <c:y val="8.2848020486305088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Summary!$A$4</c:f>
              <c:strCache>
                <c:ptCount val="1"/>
                <c:pt idx="0">
                  <c:v>No of Children</c:v>
                </c:pt>
              </c:strCache>
            </c:strRef>
          </c:tx>
          <c:spPr>
            <a:solidFill>
              <a:schemeClr val="accent1"/>
            </a:solidFill>
            <a:ln>
              <a:noFill/>
            </a:ln>
            <a:effectLst/>
          </c:spPr>
          <c:invertIfNegative val="0"/>
          <c:cat>
            <c:numRef>
              <c:f>Summary!$B$3:$G$3</c:f>
              <c:numCache>
                <c:formatCode>General</c:formatCode>
                <c:ptCount val="6"/>
                <c:pt idx="0">
                  <c:v>6</c:v>
                </c:pt>
                <c:pt idx="1">
                  <c:v>7</c:v>
                </c:pt>
                <c:pt idx="2">
                  <c:v>8</c:v>
                </c:pt>
                <c:pt idx="3">
                  <c:v>9</c:v>
                </c:pt>
                <c:pt idx="4">
                  <c:v>10</c:v>
                </c:pt>
                <c:pt idx="5">
                  <c:v>11</c:v>
                </c:pt>
              </c:numCache>
            </c:numRef>
          </c:cat>
          <c:val>
            <c:numRef>
              <c:f>Summary!$B$4:$G$4</c:f>
              <c:numCache>
                <c:formatCode>General</c:formatCode>
                <c:ptCount val="6"/>
                <c:pt idx="0">
                  <c:v>3</c:v>
                </c:pt>
                <c:pt idx="1">
                  <c:v>0</c:v>
                </c:pt>
                <c:pt idx="2">
                  <c:v>2</c:v>
                </c:pt>
                <c:pt idx="3">
                  <c:v>2</c:v>
                </c:pt>
                <c:pt idx="4">
                  <c:v>0</c:v>
                </c:pt>
                <c:pt idx="5">
                  <c:v>1</c:v>
                </c:pt>
              </c:numCache>
            </c:numRef>
          </c:val>
          <c:extLst>
            <c:ext xmlns:c16="http://schemas.microsoft.com/office/drawing/2014/chart" uri="{C3380CC4-5D6E-409C-BE32-E72D297353CC}">
              <c16:uniqueId val="{00000000-8AA3-4662-8E82-73C14B3080F4}"/>
            </c:ext>
          </c:extLst>
        </c:ser>
        <c:dLbls>
          <c:showLegendKey val="0"/>
          <c:showVal val="0"/>
          <c:showCatName val="0"/>
          <c:showSerName val="0"/>
          <c:showPercent val="0"/>
          <c:showBubbleSize val="0"/>
        </c:dLbls>
        <c:gapWidth val="219"/>
        <c:overlap val="-27"/>
        <c:axId val="475951272"/>
        <c:axId val="475945040"/>
      </c:barChart>
      <c:catAx>
        <c:axId val="47595127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5945040"/>
        <c:crosses val="autoZero"/>
        <c:auto val="1"/>
        <c:lblAlgn val="ctr"/>
        <c:lblOffset val="100"/>
        <c:noMultiLvlLbl val="0"/>
      </c:catAx>
      <c:valAx>
        <c:axId val="475945040"/>
        <c:scaling>
          <c:orientation val="minMax"/>
          <c:max val="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No</a:t>
                </a:r>
                <a:r>
                  <a:rPr lang="en-GB" baseline="0"/>
                  <a:t>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5951272"/>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u="sng"/>
              <a:t>Gender</a:t>
            </a:r>
          </a:p>
        </c:rich>
      </c:tx>
      <c:layout>
        <c:manualLayout>
          <c:xMode val="edge"/>
          <c:yMode val="edge"/>
          <c:x val="0.41539807524059497"/>
          <c:y val="5.529953917050691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2-D19C-4958-BCA2-1298F4FA53FB}"/>
              </c:ext>
            </c:extLst>
          </c:dPt>
          <c:dPt>
            <c:idx val="1"/>
            <c:invertIfNegative val="0"/>
            <c:bubble3D val="0"/>
            <c:spPr>
              <a:solidFill>
                <a:srgbClr val="FFFF00"/>
              </a:solidFill>
              <a:ln>
                <a:noFill/>
              </a:ln>
              <a:effectLst/>
            </c:spPr>
            <c:extLst>
              <c:ext xmlns:c16="http://schemas.microsoft.com/office/drawing/2014/chart" uri="{C3380CC4-5D6E-409C-BE32-E72D297353CC}">
                <c16:uniqueId val="{00000001-30AF-43AA-92D2-A0D8B25323E0}"/>
              </c:ext>
            </c:extLst>
          </c:dPt>
          <c:cat>
            <c:strRef>
              <c:f>Summary!$B$6:$C$6</c:f>
              <c:strCache>
                <c:ptCount val="2"/>
                <c:pt idx="0">
                  <c:v>Male</c:v>
                </c:pt>
                <c:pt idx="1">
                  <c:v>Female</c:v>
                </c:pt>
              </c:strCache>
            </c:strRef>
          </c:cat>
          <c:val>
            <c:numRef>
              <c:f>Summary!$B$7:$C$7</c:f>
              <c:numCache>
                <c:formatCode>General</c:formatCode>
                <c:ptCount val="2"/>
                <c:pt idx="0">
                  <c:v>5</c:v>
                </c:pt>
                <c:pt idx="1">
                  <c:v>3</c:v>
                </c:pt>
              </c:numCache>
            </c:numRef>
          </c:val>
          <c:extLst>
            <c:ext xmlns:c16="http://schemas.microsoft.com/office/drawing/2014/chart" uri="{C3380CC4-5D6E-409C-BE32-E72D297353CC}">
              <c16:uniqueId val="{00000002-30AF-43AA-92D2-A0D8B25323E0}"/>
            </c:ext>
          </c:extLst>
        </c:ser>
        <c:dLbls>
          <c:showLegendKey val="0"/>
          <c:showVal val="0"/>
          <c:showCatName val="0"/>
          <c:showSerName val="0"/>
          <c:showPercent val="0"/>
          <c:showBubbleSize val="0"/>
        </c:dLbls>
        <c:gapWidth val="219"/>
        <c:overlap val="-27"/>
        <c:axId val="297060416"/>
        <c:axId val="275963664"/>
      </c:barChart>
      <c:catAx>
        <c:axId val="297060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75963664"/>
        <c:crosses val="autoZero"/>
        <c:auto val="1"/>
        <c:lblAlgn val="ctr"/>
        <c:lblOffset val="100"/>
        <c:noMultiLvlLbl val="0"/>
      </c:catAx>
      <c:valAx>
        <c:axId val="275963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70604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u="sng"/>
              <a:t>Has coming to the club increased your confidence</a:t>
            </a:r>
          </a:p>
        </c:rich>
      </c:tx>
      <c:layout>
        <c:manualLayout>
          <c:xMode val="edge"/>
          <c:yMode val="edge"/>
          <c:x val="0.11155710280399604"/>
          <c:y val="5.896807417905142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rgbClr val="00B050"/>
            </a:solidFill>
            <a:ln>
              <a:noFill/>
            </a:ln>
            <a:effectLst/>
          </c:spPr>
          <c:invertIfNegative val="0"/>
          <c:dPt>
            <c:idx val="0"/>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0-2E3A-4DC6-B078-EFFBB9D82DB7}"/>
              </c:ext>
            </c:extLst>
          </c:dPt>
          <c:cat>
            <c:strRef>
              <c:f>Summary!$B$8:$C$8</c:f>
              <c:strCache>
                <c:ptCount val="2"/>
                <c:pt idx="0">
                  <c:v>Yes</c:v>
                </c:pt>
                <c:pt idx="1">
                  <c:v>No</c:v>
                </c:pt>
              </c:strCache>
            </c:strRef>
          </c:cat>
          <c:val>
            <c:numRef>
              <c:f>Summary!$B$9:$C$9</c:f>
              <c:numCache>
                <c:formatCode>General</c:formatCode>
                <c:ptCount val="2"/>
                <c:pt idx="0">
                  <c:v>8</c:v>
                </c:pt>
                <c:pt idx="1">
                  <c:v>0</c:v>
                </c:pt>
              </c:numCache>
            </c:numRef>
          </c:val>
          <c:extLst>
            <c:ext xmlns:c16="http://schemas.microsoft.com/office/drawing/2014/chart" uri="{C3380CC4-5D6E-409C-BE32-E72D297353CC}">
              <c16:uniqueId val="{00000000-1FEB-4CE8-82AE-B5878ADFF84A}"/>
            </c:ext>
          </c:extLst>
        </c:ser>
        <c:dLbls>
          <c:showLegendKey val="0"/>
          <c:showVal val="0"/>
          <c:showCatName val="0"/>
          <c:showSerName val="0"/>
          <c:showPercent val="0"/>
          <c:showBubbleSize val="0"/>
        </c:dLbls>
        <c:gapWidth val="219"/>
        <c:axId val="455757040"/>
        <c:axId val="455757368"/>
      </c:barChart>
      <c:catAx>
        <c:axId val="45575704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5757368"/>
        <c:crosses val="autoZero"/>
        <c:auto val="1"/>
        <c:lblAlgn val="ctr"/>
        <c:lblOffset val="100"/>
        <c:noMultiLvlLbl val="0"/>
      </c:catAx>
      <c:valAx>
        <c:axId val="455757368"/>
        <c:scaling>
          <c:orientation val="minMax"/>
          <c:max val="8"/>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575704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baseline="0"/>
              <a:t>How has it increased your confidence?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2"/>
          <c:order val="2"/>
          <c:spPr>
            <a:solidFill>
              <a:schemeClr val="accent5"/>
            </a:solidFill>
            <a:ln>
              <a:noFill/>
            </a:ln>
            <a:effectLst/>
          </c:spPr>
          <c:invertIfNegative val="0"/>
          <c:cat>
            <c:strRef>
              <c:f>Summary!$B$11:$B$14</c:f>
              <c:strCache>
                <c:ptCount val="4"/>
                <c:pt idx="0">
                  <c:v>Got better at sport</c:v>
                </c:pt>
                <c:pt idx="1">
                  <c:v>Makes me happy</c:v>
                </c:pt>
                <c:pt idx="2">
                  <c:v>Enjoys using equipment</c:v>
                </c:pt>
                <c:pt idx="3">
                  <c:v>N/A</c:v>
                </c:pt>
              </c:strCache>
            </c:strRef>
          </c:cat>
          <c:val>
            <c:numRef>
              <c:f>Summary!$E$11:$E$14</c:f>
              <c:numCache>
                <c:formatCode>General</c:formatCode>
                <c:ptCount val="4"/>
                <c:pt idx="0">
                  <c:v>3</c:v>
                </c:pt>
                <c:pt idx="1">
                  <c:v>2</c:v>
                </c:pt>
                <c:pt idx="2">
                  <c:v>1</c:v>
                </c:pt>
                <c:pt idx="3">
                  <c:v>1</c:v>
                </c:pt>
              </c:numCache>
            </c:numRef>
          </c:val>
          <c:extLst>
            <c:ext xmlns:c16="http://schemas.microsoft.com/office/drawing/2014/chart" uri="{C3380CC4-5D6E-409C-BE32-E72D297353CC}">
              <c16:uniqueId val="{00000000-AD09-427C-AF47-72585EDCB836}"/>
            </c:ext>
          </c:extLst>
        </c:ser>
        <c:dLbls>
          <c:showLegendKey val="0"/>
          <c:showVal val="0"/>
          <c:showCatName val="0"/>
          <c:showSerName val="0"/>
          <c:showPercent val="0"/>
          <c:showBubbleSize val="0"/>
        </c:dLbls>
        <c:gapWidth val="219"/>
        <c:overlap val="-27"/>
        <c:axId val="450818816"/>
        <c:axId val="450821112"/>
        <c:extLst>
          <c:ext xmlns:c15="http://schemas.microsoft.com/office/drawing/2012/chart" uri="{02D57815-91ED-43cb-92C2-25804820EDAC}">
            <c15:filteredBarSeries>
              <c15:ser>
                <c:idx val="0"/>
                <c:order val="0"/>
                <c:spPr>
                  <a:solidFill>
                    <a:schemeClr val="accent1"/>
                  </a:solidFill>
                  <a:ln>
                    <a:noFill/>
                  </a:ln>
                  <a:effectLst/>
                </c:spPr>
                <c:invertIfNegative val="0"/>
                <c:cat>
                  <c:strRef>
                    <c:extLst>
                      <c:ext uri="{02D57815-91ED-43cb-92C2-25804820EDAC}">
                        <c15:formulaRef>
                          <c15:sqref>Summary!$B$11:$B$14</c15:sqref>
                        </c15:formulaRef>
                      </c:ext>
                    </c:extLst>
                    <c:strCache>
                      <c:ptCount val="4"/>
                      <c:pt idx="0">
                        <c:v>Got better at sport</c:v>
                      </c:pt>
                      <c:pt idx="1">
                        <c:v>Makes me happy</c:v>
                      </c:pt>
                      <c:pt idx="2">
                        <c:v>Enjoys using equipment</c:v>
                      </c:pt>
                      <c:pt idx="3">
                        <c:v>N/A</c:v>
                      </c:pt>
                    </c:strCache>
                  </c:strRef>
                </c:cat>
                <c:val>
                  <c:numRef>
                    <c:extLst>
                      <c:ext uri="{02D57815-91ED-43cb-92C2-25804820EDAC}">
                        <c15:formulaRef>
                          <c15:sqref>Summary!$C$11:$C$14</c15:sqref>
                        </c15:formulaRef>
                      </c:ext>
                    </c:extLst>
                    <c:numCache>
                      <c:formatCode>General</c:formatCode>
                      <c:ptCount val="4"/>
                    </c:numCache>
                  </c:numRef>
                </c:val>
                <c:extLst>
                  <c:ext xmlns:c16="http://schemas.microsoft.com/office/drawing/2014/chart" uri="{C3380CC4-5D6E-409C-BE32-E72D297353CC}">
                    <c16:uniqueId val="{00000001-AD09-427C-AF47-72585EDCB836}"/>
                  </c:ext>
                </c:extLst>
              </c15:ser>
            </c15:filteredBarSeries>
            <c15:filteredBarSeries>
              <c15:ser>
                <c:idx val="1"/>
                <c:order val="1"/>
                <c:spPr>
                  <a:solidFill>
                    <a:schemeClr val="accent3"/>
                  </a:solidFill>
                  <a:ln>
                    <a:noFill/>
                  </a:ln>
                  <a:effectLst/>
                </c:spPr>
                <c:invertIfNegative val="0"/>
                <c:cat>
                  <c:strRef>
                    <c:extLst xmlns:c15="http://schemas.microsoft.com/office/drawing/2012/chart">
                      <c:ext xmlns:c15="http://schemas.microsoft.com/office/drawing/2012/chart" uri="{02D57815-91ED-43cb-92C2-25804820EDAC}">
                        <c15:formulaRef>
                          <c15:sqref>Summary!$B$11:$B$14</c15:sqref>
                        </c15:formulaRef>
                      </c:ext>
                    </c:extLst>
                    <c:strCache>
                      <c:ptCount val="4"/>
                      <c:pt idx="0">
                        <c:v>Got better at sport</c:v>
                      </c:pt>
                      <c:pt idx="1">
                        <c:v>Makes me happy</c:v>
                      </c:pt>
                      <c:pt idx="2">
                        <c:v>Enjoys using equipment</c:v>
                      </c:pt>
                      <c:pt idx="3">
                        <c:v>N/A</c:v>
                      </c:pt>
                    </c:strCache>
                  </c:strRef>
                </c:cat>
                <c:val>
                  <c:numRef>
                    <c:extLst xmlns:c15="http://schemas.microsoft.com/office/drawing/2012/chart">
                      <c:ext xmlns:c15="http://schemas.microsoft.com/office/drawing/2012/chart" uri="{02D57815-91ED-43cb-92C2-25804820EDAC}">
                        <c15:formulaRef>
                          <c15:sqref>Summary!$D$11:$D$14</c15:sqref>
                        </c15:formulaRef>
                      </c:ext>
                    </c:extLst>
                    <c:numCache>
                      <c:formatCode>General</c:formatCode>
                      <c:ptCount val="4"/>
                    </c:numCache>
                  </c:numRef>
                </c:val>
                <c:extLst xmlns:c15="http://schemas.microsoft.com/office/drawing/2012/chart">
                  <c:ext xmlns:c16="http://schemas.microsoft.com/office/drawing/2014/chart" uri="{C3380CC4-5D6E-409C-BE32-E72D297353CC}">
                    <c16:uniqueId val="{00000002-AD09-427C-AF47-72585EDCB836}"/>
                  </c:ext>
                </c:extLst>
              </c15:ser>
            </c15:filteredBarSeries>
          </c:ext>
        </c:extLst>
      </c:barChart>
      <c:catAx>
        <c:axId val="45081881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Reason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0821112"/>
        <c:crosses val="autoZero"/>
        <c:auto val="1"/>
        <c:lblAlgn val="ctr"/>
        <c:lblOffset val="100"/>
        <c:noMultiLvlLbl val="0"/>
      </c:catAx>
      <c:valAx>
        <c:axId val="450821112"/>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0818816"/>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en-US" b="1" u="sng"/>
              <a:t>Do you know of any other clubs in area?</a:t>
            </a:r>
          </a:p>
        </c:rich>
      </c:tx>
      <c:layout>
        <c:manualLayout>
          <c:xMode val="edge"/>
          <c:yMode val="edge"/>
          <c:x val="0.17341524150344323"/>
          <c:y val="3.2258064516129031E-2"/>
        </c:manualLayout>
      </c:layout>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FF0000"/>
            </a:solidFill>
            <a:ln>
              <a:noFill/>
            </a:ln>
            <a:effectLst/>
          </c:spPr>
          <c:invertIfNegative val="0"/>
          <c:dPt>
            <c:idx val="0"/>
            <c:invertIfNegative val="0"/>
            <c:bubble3D val="0"/>
            <c:spPr>
              <a:solidFill>
                <a:schemeClr val="tx1"/>
              </a:solidFill>
              <a:ln>
                <a:noFill/>
              </a:ln>
              <a:effectLst/>
            </c:spPr>
            <c:extLst>
              <c:ext xmlns:c16="http://schemas.microsoft.com/office/drawing/2014/chart" uri="{C3380CC4-5D6E-409C-BE32-E72D297353CC}">
                <c16:uniqueId val="{00000001-1300-4746-89EF-EC076BD4E787}"/>
              </c:ext>
            </c:extLst>
          </c:dPt>
          <c:dPt>
            <c:idx val="1"/>
            <c:invertIfNegative val="0"/>
            <c:bubble3D val="0"/>
            <c:spPr>
              <a:solidFill>
                <a:srgbClr val="FFFF00"/>
              </a:solidFill>
              <a:ln>
                <a:noFill/>
              </a:ln>
              <a:effectLst/>
            </c:spPr>
            <c:extLst>
              <c:ext xmlns:c16="http://schemas.microsoft.com/office/drawing/2014/chart" uri="{C3380CC4-5D6E-409C-BE32-E72D297353CC}">
                <c16:uniqueId val="{00000002-672B-464E-8E5F-AEA7C4B3BD65}"/>
              </c:ext>
            </c:extLst>
          </c:dPt>
          <c:cat>
            <c:strRef>
              <c:f>Summary!$B$17:$C$17</c:f>
              <c:strCache>
                <c:ptCount val="2"/>
                <c:pt idx="0">
                  <c:v>Yes</c:v>
                </c:pt>
                <c:pt idx="1">
                  <c:v>No</c:v>
                </c:pt>
              </c:strCache>
            </c:strRef>
          </c:cat>
          <c:val>
            <c:numRef>
              <c:f>Summary!$B$18:$C$18</c:f>
              <c:numCache>
                <c:formatCode>General</c:formatCode>
                <c:ptCount val="2"/>
                <c:pt idx="0">
                  <c:v>2</c:v>
                </c:pt>
                <c:pt idx="1">
                  <c:v>6</c:v>
                </c:pt>
              </c:numCache>
            </c:numRef>
          </c:val>
          <c:extLst>
            <c:ext xmlns:c16="http://schemas.microsoft.com/office/drawing/2014/chart" uri="{C3380CC4-5D6E-409C-BE32-E72D297353CC}">
              <c16:uniqueId val="{00000002-1300-4746-89EF-EC076BD4E787}"/>
            </c:ext>
          </c:extLst>
        </c:ser>
        <c:dLbls>
          <c:showLegendKey val="0"/>
          <c:showVal val="0"/>
          <c:showCatName val="0"/>
          <c:showSerName val="0"/>
          <c:showPercent val="0"/>
          <c:showBubbleSize val="0"/>
        </c:dLbls>
        <c:gapWidth val="219"/>
        <c:overlap val="-27"/>
        <c:axId val="446905424"/>
        <c:axId val="446905752"/>
      </c:barChart>
      <c:catAx>
        <c:axId val="4469054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905752"/>
        <c:crosses val="autoZero"/>
        <c:auto val="1"/>
        <c:lblAlgn val="ctr"/>
        <c:lblOffset val="100"/>
        <c:noMultiLvlLbl val="0"/>
      </c:catAx>
      <c:valAx>
        <c:axId val="446905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90542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u="sng"/>
              <a:t>Do</a:t>
            </a:r>
            <a:r>
              <a:rPr lang="en-GB" b="1" u="sng" baseline="0"/>
              <a:t> you attend any other Clubs?</a:t>
            </a:r>
            <a:endParaRPr lang="en-GB" b="1" u="sng"/>
          </a:p>
        </c:rich>
      </c:tx>
      <c:layout>
        <c:manualLayout>
          <c:xMode val="edge"/>
          <c:yMode val="edge"/>
          <c:x val="0.1754055743032121"/>
          <c:y val="4.7377326565143825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B050"/>
            </a:solidFill>
            <a:ln>
              <a:noFill/>
            </a:ln>
            <a:effectLst/>
          </c:spPr>
          <c:invertIfNegative val="0"/>
          <c:dPt>
            <c:idx val="0"/>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2-E77D-4A2E-9FE1-7E9B02CC7D9F}"/>
              </c:ext>
            </c:extLst>
          </c:dPt>
          <c:dPt>
            <c:idx val="1"/>
            <c:invertIfNegative val="0"/>
            <c:bubble3D val="0"/>
            <c:spPr>
              <a:solidFill>
                <a:srgbClr val="FFFF00"/>
              </a:solidFill>
              <a:ln>
                <a:noFill/>
              </a:ln>
              <a:effectLst/>
            </c:spPr>
            <c:extLst>
              <c:ext xmlns:c16="http://schemas.microsoft.com/office/drawing/2014/chart" uri="{C3380CC4-5D6E-409C-BE32-E72D297353CC}">
                <c16:uniqueId val="{00000001-E12D-4611-B52B-54132E91CEB9}"/>
              </c:ext>
            </c:extLst>
          </c:dPt>
          <c:cat>
            <c:strRef>
              <c:f>Summary!$B$20:$C$20</c:f>
              <c:strCache>
                <c:ptCount val="2"/>
                <c:pt idx="0">
                  <c:v>Yes</c:v>
                </c:pt>
                <c:pt idx="1">
                  <c:v>No</c:v>
                </c:pt>
              </c:strCache>
            </c:strRef>
          </c:cat>
          <c:val>
            <c:numRef>
              <c:f>Summary!$B$21:$C$21</c:f>
              <c:numCache>
                <c:formatCode>General</c:formatCode>
                <c:ptCount val="2"/>
                <c:pt idx="0">
                  <c:v>7</c:v>
                </c:pt>
                <c:pt idx="1">
                  <c:v>1</c:v>
                </c:pt>
              </c:numCache>
            </c:numRef>
          </c:val>
          <c:extLst>
            <c:ext xmlns:c16="http://schemas.microsoft.com/office/drawing/2014/chart" uri="{C3380CC4-5D6E-409C-BE32-E72D297353CC}">
              <c16:uniqueId val="{00000002-E12D-4611-B52B-54132E91CEB9}"/>
            </c:ext>
          </c:extLst>
        </c:ser>
        <c:dLbls>
          <c:showLegendKey val="0"/>
          <c:showVal val="0"/>
          <c:showCatName val="0"/>
          <c:showSerName val="0"/>
          <c:showPercent val="0"/>
          <c:showBubbleSize val="0"/>
        </c:dLbls>
        <c:gapWidth val="219"/>
        <c:overlap val="-27"/>
        <c:axId val="446893680"/>
        <c:axId val="446892368"/>
      </c:barChart>
      <c:catAx>
        <c:axId val="446893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892368"/>
        <c:crosses val="autoZero"/>
        <c:auto val="1"/>
        <c:lblAlgn val="ctr"/>
        <c:lblOffset val="100"/>
        <c:noMultiLvlLbl val="0"/>
      </c:catAx>
      <c:valAx>
        <c:axId val="4468923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89368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Which</a:t>
            </a:r>
            <a:r>
              <a:rPr lang="en-GB" b="1" u="sng" baseline="0"/>
              <a:t> Clubs do you attend?</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725393700787401"/>
          <c:y val="0.22822764227642275"/>
          <c:w val="0.81455161854768166"/>
          <c:h val="0.60788118558350934"/>
        </c:manualLayout>
      </c:layout>
      <c:barChart>
        <c:barDir val="col"/>
        <c:grouping val="clustered"/>
        <c:varyColors val="0"/>
        <c:ser>
          <c:idx val="0"/>
          <c:order val="0"/>
          <c:tx>
            <c:strRef>
              <c:f>Summary!$C$23</c:f>
              <c:strCache>
                <c:ptCount val="1"/>
              </c:strCache>
            </c:strRef>
          </c:tx>
          <c:spPr>
            <a:solidFill>
              <a:schemeClr val="accent6"/>
            </a:solidFill>
            <a:ln>
              <a:noFill/>
            </a:ln>
            <a:effectLst/>
          </c:spPr>
          <c:invertIfNegative val="0"/>
          <c:cat>
            <c:strRef>
              <c:f>Summary!$B$24:$B$28</c:f>
              <c:strCache>
                <c:ptCount val="5"/>
                <c:pt idx="0">
                  <c:v>Swimming</c:v>
                </c:pt>
                <c:pt idx="1">
                  <c:v>Gymnastics</c:v>
                </c:pt>
                <c:pt idx="2">
                  <c:v>Ballet</c:v>
                </c:pt>
                <c:pt idx="3">
                  <c:v>Baking</c:v>
                </c:pt>
                <c:pt idx="4">
                  <c:v>Judo</c:v>
                </c:pt>
              </c:strCache>
            </c:strRef>
          </c:cat>
          <c:val>
            <c:numRef>
              <c:f>Summary!$C$24:$C$28</c:f>
              <c:numCache>
                <c:formatCode>General</c:formatCode>
                <c:ptCount val="5"/>
              </c:numCache>
            </c:numRef>
          </c:val>
          <c:extLst>
            <c:ext xmlns:c16="http://schemas.microsoft.com/office/drawing/2014/chart" uri="{C3380CC4-5D6E-409C-BE32-E72D297353CC}">
              <c16:uniqueId val="{00000000-7016-4B94-80F2-8EC11FDD429F}"/>
            </c:ext>
          </c:extLst>
        </c:ser>
        <c:ser>
          <c:idx val="1"/>
          <c:order val="1"/>
          <c:tx>
            <c:strRef>
              <c:f>Summary!$D$23</c:f>
              <c:strCache>
                <c:ptCount val="1"/>
                <c:pt idx="0">
                  <c:v>No:</c:v>
                </c:pt>
              </c:strCache>
            </c:strRef>
          </c:tx>
          <c:spPr>
            <a:solidFill>
              <a:schemeClr val="accent5"/>
            </a:solidFill>
            <a:ln>
              <a:noFill/>
            </a:ln>
            <a:effectLst/>
          </c:spPr>
          <c:invertIfNegative val="0"/>
          <c:cat>
            <c:strRef>
              <c:f>Summary!$B$24:$B$28</c:f>
              <c:strCache>
                <c:ptCount val="5"/>
                <c:pt idx="0">
                  <c:v>Swimming</c:v>
                </c:pt>
                <c:pt idx="1">
                  <c:v>Gymnastics</c:v>
                </c:pt>
                <c:pt idx="2">
                  <c:v>Ballet</c:v>
                </c:pt>
                <c:pt idx="3">
                  <c:v>Baking</c:v>
                </c:pt>
                <c:pt idx="4">
                  <c:v>Judo</c:v>
                </c:pt>
              </c:strCache>
            </c:strRef>
          </c:cat>
          <c:val>
            <c:numRef>
              <c:f>Summary!$D$24:$D$28</c:f>
              <c:numCache>
                <c:formatCode>General</c:formatCode>
                <c:ptCount val="5"/>
                <c:pt idx="0">
                  <c:v>5</c:v>
                </c:pt>
                <c:pt idx="1">
                  <c:v>1</c:v>
                </c:pt>
                <c:pt idx="2">
                  <c:v>1</c:v>
                </c:pt>
                <c:pt idx="3">
                  <c:v>1</c:v>
                </c:pt>
                <c:pt idx="4">
                  <c:v>3</c:v>
                </c:pt>
              </c:numCache>
            </c:numRef>
          </c:val>
          <c:extLst>
            <c:ext xmlns:c16="http://schemas.microsoft.com/office/drawing/2014/chart" uri="{C3380CC4-5D6E-409C-BE32-E72D297353CC}">
              <c16:uniqueId val="{00000001-7016-4B94-80F2-8EC11FDD429F}"/>
            </c:ext>
          </c:extLst>
        </c:ser>
        <c:dLbls>
          <c:showLegendKey val="0"/>
          <c:showVal val="0"/>
          <c:showCatName val="0"/>
          <c:showSerName val="0"/>
          <c:showPercent val="0"/>
          <c:showBubbleSize val="0"/>
        </c:dLbls>
        <c:gapWidth val="219"/>
        <c:overlap val="-27"/>
        <c:axId val="296969496"/>
        <c:axId val="300547048"/>
      </c:barChart>
      <c:catAx>
        <c:axId val="2969694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0547048"/>
        <c:crosses val="autoZero"/>
        <c:auto val="1"/>
        <c:lblAlgn val="ctr"/>
        <c:lblOffset val="100"/>
        <c:noMultiLvlLbl val="0"/>
      </c:catAx>
      <c:valAx>
        <c:axId val="3005470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696949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enjoy attending this Club?</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B050"/>
            </a:solidFill>
            <a:ln>
              <a:noFill/>
            </a:ln>
            <a:effectLst/>
          </c:spPr>
          <c:invertIfNegative val="0"/>
          <c:dPt>
            <c:idx val="0"/>
            <c:invertIfNegative val="0"/>
            <c:bubble3D val="0"/>
            <c:spPr>
              <a:solidFill>
                <a:schemeClr val="tx1"/>
              </a:solidFill>
              <a:ln>
                <a:noFill/>
              </a:ln>
              <a:effectLst/>
            </c:spPr>
            <c:extLst>
              <c:ext xmlns:c16="http://schemas.microsoft.com/office/drawing/2014/chart" uri="{C3380CC4-5D6E-409C-BE32-E72D297353CC}">
                <c16:uniqueId val="{00000000-C19C-4111-9EA7-DC322D52F30E}"/>
              </c:ext>
            </c:extLst>
          </c:dPt>
          <c:cat>
            <c:strRef>
              <c:f>Summary!$B$30:$C$30</c:f>
              <c:strCache>
                <c:ptCount val="2"/>
                <c:pt idx="0">
                  <c:v>Yes</c:v>
                </c:pt>
                <c:pt idx="1">
                  <c:v>No</c:v>
                </c:pt>
              </c:strCache>
            </c:strRef>
          </c:cat>
          <c:val>
            <c:numRef>
              <c:f>Summary!$B$31:$C$31</c:f>
              <c:numCache>
                <c:formatCode>General</c:formatCode>
                <c:ptCount val="2"/>
                <c:pt idx="0">
                  <c:v>8</c:v>
                </c:pt>
                <c:pt idx="1">
                  <c:v>0</c:v>
                </c:pt>
              </c:numCache>
            </c:numRef>
          </c:val>
          <c:extLst>
            <c:ext xmlns:c16="http://schemas.microsoft.com/office/drawing/2014/chart" uri="{C3380CC4-5D6E-409C-BE32-E72D297353CC}">
              <c16:uniqueId val="{00000000-D8D3-417A-BD3C-6EEA92FDCB67}"/>
            </c:ext>
          </c:extLst>
        </c:ser>
        <c:dLbls>
          <c:showLegendKey val="0"/>
          <c:showVal val="0"/>
          <c:showCatName val="0"/>
          <c:showSerName val="0"/>
          <c:showPercent val="0"/>
          <c:showBubbleSize val="0"/>
        </c:dLbls>
        <c:gapWidth val="219"/>
        <c:overlap val="-27"/>
        <c:axId val="482916664"/>
        <c:axId val="447617288"/>
      </c:barChart>
      <c:catAx>
        <c:axId val="4829166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7617288"/>
        <c:crosses val="autoZero"/>
        <c:auto val="1"/>
        <c:lblAlgn val="ctr"/>
        <c:lblOffset val="100"/>
        <c:noMultiLvlLbl val="0"/>
      </c:catAx>
      <c:valAx>
        <c:axId val="4476172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children</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16664"/>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If</a:t>
            </a:r>
            <a:r>
              <a:rPr lang="en-GB" b="1" u="sng" baseline="0"/>
              <a:t> there was a club on a different evening as well as a Tuesday would you join?</a:t>
            </a:r>
          </a:p>
        </c:rich>
      </c:tx>
      <c:layout>
        <c:manualLayout>
          <c:xMode val="edge"/>
          <c:yMode val="edge"/>
          <c:x val="0.17720920506418705"/>
          <c:y val="3.747071678235709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B050"/>
            </a:solidFill>
            <a:ln>
              <a:noFill/>
            </a:ln>
            <a:effectLst/>
          </c:spPr>
          <c:invertIfNegative val="0"/>
          <c:dPt>
            <c:idx val="0"/>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2-3BEF-45AD-AF9A-12C320991D09}"/>
              </c:ext>
            </c:extLst>
          </c:dPt>
          <c:dPt>
            <c:idx val="1"/>
            <c:invertIfNegative val="0"/>
            <c:bubble3D val="0"/>
            <c:spPr>
              <a:solidFill>
                <a:srgbClr val="FFFF00"/>
              </a:solidFill>
              <a:ln>
                <a:noFill/>
              </a:ln>
              <a:effectLst/>
            </c:spPr>
            <c:extLst>
              <c:ext xmlns:c16="http://schemas.microsoft.com/office/drawing/2014/chart" uri="{C3380CC4-5D6E-409C-BE32-E72D297353CC}">
                <c16:uniqueId val="{00000001-B5B3-4D47-8FEF-1F44EDC8B112}"/>
              </c:ext>
            </c:extLst>
          </c:dPt>
          <c:cat>
            <c:strRef>
              <c:f>Summary!$B$33:$C$33</c:f>
              <c:strCache>
                <c:ptCount val="2"/>
                <c:pt idx="0">
                  <c:v>Yes</c:v>
                </c:pt>
                <c:pt idx="1">
                  <c:v>No</c:v>
                </c:pt>
              </c:strCache>
            </c:strRef>
          </c:cat>
          <c:val>
            <c:numRef>
              <c:f>Summary!$B$34:$C$34</c:f>
              <c:numCache>
                <c:formatCode>General</c:formatCode>
                <c:ptCount val="2"/>
                <c:pt idx="0">
                  <c:v>6</c:v>
                </c:pt>
                <c:pt idx="1">
                  <c:v>2</c:v>
                </c:pt>
              </c:numCache>
            </c:numRef>
          </c:val>
          <c:extLst>
            <c:ext xmlns:c16="http://schemas.microsoft.com/office/drawing/2014/chart" uri="{C3380CC4-5D6E-409C-BE32-E72D297353CC}">
              <c16:uniqueId val="{00000002-B5B3-4D47-8FEF-1F44EDC8B112}"/>
            </c:ext>
          </c:extLst>
        </c:ser>
        <c:dLbls>
          <c:showLegendKey val="0"/>
          <c:showVal val="0"/>
          <c:showCatName val="0"/>
          <c:showSerName val="0"/>
          <c:showPercent val="0"/>
          <c:showBubbleSize val="0"/>
        </c:dLbls>
        <c:gapWidth val="219"/>
        <c:overlap val="-27"/>
        <c:axId val="482907800"/>
        <c:axId val="482908128"/>
      </c:barChart>
      <c:catAx>
        <c:axId val="4829078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08128"/>
        <c:crosses val="autoZero"/>
        <c:auto val="1"/>
        <c:lblAlgn val="ctr"/>
        <c:lblOffset val="100"/>
        <c:noMultiLvlLbl val="0"/>
      </c:catAx>
      <c:valAx>
        <c:axId val="4829081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0780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feel included in all Activities at the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0293660936362013E-2"/>
          <c:y val="0.41529824561403511"/>
          <c:w val="0.89385991672506904"/>
          <c:h val="0.4569946125155408"/>
        </c:manualLayout>
      </c:layout>
      <c:barChart>
        <c:barDir val="col"/>
        <c:grouping val="clustered"/>
        <c:varyColors val="0"/>
        <c:ser>
          <c:idx val="0"/>
          <c:order val="0"/>
          <c:spPr>
            <a:solidFill>
              <a:srgbClr val="00B050"/>
            </a:solidFill>
            <a:ln>
              <a:noFill/>
            </a:ln>
            <a:effectLst/>
          </c:spPr>
          <c:invertIfNegative val="0"/>
          <c:dPt>
            <c:idx val="0"/>
            <c:invertIfNegative val="0"/>
            <c:bubble3D val="0"/>
            <c:spPr>
              <a:solidFill>
                <a:schemeClr val="tx1"/>
              </a:solidFill>
              <a:ln>
                <a:noFill/>
              </a:ln>
              <a:effectLst/>
            </c:spPr>
            <c:extLst>
              <c:ext xmlns:c16="http://schemas.microsoft.com/office/drawing/2014/chart" uri="{C3380CC4-5D6E-409C-BE32-E72D297353CC}">
                <c16:uniqueId val="{00000000-9306-4B4F-9FD3-79CBA1FD194B}"/>
              </c:ext>
            </c:extLst>
          </c:dPt>
          <c:cat>
            <c:strRef>
              <c:f>Summary!$B$36:$C$36</c:f>
              <c:strCache>
                <c:ptCount val="2"/>
                <c:pt idx="0">
                  <c:v>Yes</c:v>
                </c:pt>
                <c:pt idx="1">
                  <c:v>No</c:v>
                </c:pt>
              </c:strCache>
            </c:strRef>
          </c:cat>
          <c:val>
            <c:numRef>
              <c:f>Summary!$B$37:$C$37</c:f>
              <c:numCache>
                <c:formatCode>General</c:formatCode>
                <c:ptCount val="2"/>
                <c:pt idx="0">
                  <c:v>7</c:v>
                </c:pt>
                <c:pt idx="1">
                  <c:v>0</c:v>
                </c:pt>
              </c:numCache>
            </c:numRef>
          </c:val>
          <c:extLst>
            <c:ext xmlns:c16="http://schemas.microsoft.com/office/drawing/2014/chart" uri="{C3380CC4-5D6E-409C-BE32-E72D297353CC}">
              <c16:uniqueId val="{00000000-80D6-409B-B57A-95EBB71677BB}"/>
            </c:ext>
          </c:extLst>
        </c:ser>
        <c:dLbls>
          <c:showLegendKey val="0"/>
          <c:showVal val="0"/>
          <c:showCatName val="0"/>
          <c:showSerName val="0"/>
          <c:showPercent val="0"/>
          <c:showBubbleSize val="0"/>
        </c:dLbls>
        <c:gapWidth val="219"/>
        <c:overlap val="-27"/>
        <c:axId val="474366480"/>
        <c:axId val="454302456"/>
      </c:barChart>
      <c:catAx>
        <c:axId val="4743664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4302456"/>
        <c:crosses val="autoZero"/>
        <c:auto val="1"/>
        <c:lblAlgn val="ctr"/>
        <c:lblOffset val="100"/>
        <c:noMultiLvlLbl val="0"/>
      </c:catAx>
      <c:valAx>
        <c:axId val="4543024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36648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What</a:t>
            </a:r>
            <a:r>
              <a:rPr lang="en-GB" b="1" u="sng" baseline="0"/>
              <a:t> do you enjoy most about the </a:t>
            </a:r>
          </a:p>
          <a:p>
            <a:pPr>
              <a:defRPr/>
            </a:pPr>
            <a:r>
              <a:rPr lang="en-GB" b="1" u="sng" baseline="0"/>
              <a:t>Club?</a:t>
            </a:r>
            <a:endParaRPr lang="en-GB" b="1" u="sng"/>
          </a:p>
        </c:rich>
      </c:tx>
      <c:layout>
        <c:manualLayout>
          <c:xMode val="edge"/>
          <c:yMode val="edge"/>
          <c:x val="0.16242186262150302"/>
          <c:y val="5.115889359983848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Summary!$C$45</c:f>
              <c:strCache>
                <c:ptCount val="1"/>
              </c:strCache>
            </c:strRef>
          </c:tx>
          <c:spPr>
            <a:solidFill>
              <a:schemeClr val="accent6"/>
            </a:solidFill>
            <a:ln>
              <a:noFill/>
            </a:ln>
            <a:effectLst/>
          </c:spPr>
          <c:invertIfNegative val="0"/>
          <c:cat>
            <c:strRef>
              <c:f>Summary!$B$46:$B$48</c:f>
              <c:strCache>
                <c:ptCount val="3"/>
                <c:pt idx="0">
                  <c:v>Playing</c:v>
                </c:pt>
                <c:pt idx="1">
                  <c:v>Variety</c:v>
                </c:pt>
                <c:pt idx="2">
                  <c:v>N/A</c:v>
                </c:pt>
              </c:strCache>
            </c:strRef>
          </c:cat>
          <c:val>
            <c:numRef>
              <c:f>Summary!$C$46:$C$48</c:f>
              <c:numCache>
                <c:formatCode>General</c:formatCode>
                <c:ptCount val="3"/>
              </c:numCache>
            </c:numRef>
          </c:val>
          <c:extLst>
            <c:ext xmlns:c16="http://schemas.microsoft.com/office/drawing/2014/chart" uri="{C3380CC4-5D6E-409C-BE32-E72D297353CC}">
              <c16:uniqueId val="{00000000-B941-4474-AD7B-435C9257E6B0}"/>
            </c:ext>
          </c:extLst>
        </c:ser>
        <c:ser>
          <c:idx val="1"/>
          <c:order val="1"/>
          <c:tx>
            <c:strRef>
              <c:f>Summary!$D$45</c:f>
              <c:strCache>
                <c:ptCount val="1"/>
                <c:pt idx="0">
                  <c:v>No:</c:v>
                </c:pt>
              </c:strCache>
            </c:strRef>
          </c:tx>
          <c:spPr>
            <a:solidFill>
              <a:schemeClr val="accent5"/>
            </a:solidFill>
            <a:ln>
              <a:noFill/>
            </a:ln>
            <a:effectLst/>
          </c:spPr>
          <c:invertIfNegative val="0"/>
          <c:cat>
            <c:strRef>
              <c:f>Summary!$B$46:$B$48</c:f>
              <c:strCache>
                <c:ptCount val="3"/>
                <c:pt idx="0">
                  <c:v>Playing</c:v>
                </c:pt>
                <c:pt idx="1">
                  <c:v>Variety</c:v>
                </c:pt>
                <c:pt idx="2">
                  <c:v>N/A</c:v>
                </c:pt>
              </c:strCache>
            </c:strRef>
          </c:cat>
          <c:val>
            <c:numRef>
              <c:f>Summary!$D$46:$D$48</c:f>
              <c:numCache>
                <c:formatCode>General</c:formatCode>
                <c:ptCount val="3"/>
                <c:pt idx="0">
                  <c:v>3</c:v>
                </c:pt>
                <c:pt idx="1">
                  <c:v>3</c:v>
                </c:pt>
                <c:pt idx="2">
                  <c:v>1</c:v>
                </c:pt>
              </c:numCache>
            </c:numRef>
          </c:val>
          <c:extLst>
            <c:ext xmlns:c16="http://schemas.microsoft.com/office/drawing/2014/chart" uri="{C3380CC4-5D6E-409C-BE32-E72D297353CC}">
              <c16:uniqueId val="{00000001-B941-4474-AD7B-435C9257E6B0}"/>
            </c:ext>
          </c:extLst>
        </c:ser>
        <c:dLbls>
          <c:showLegendKey val="0"/>
          <c:showVal val="0"/>
          <c:showCatName val="0"/>
          <c:showSerName val="0"/>
          <c:showPercent val="0"/>
          <c:showBubbleSize val="0"/>
        </c:dLbls>
        <c:gapWidth val="219"/>
        <c:overlap val="-27"/>
        <c:axId val="298951488"/>
        <c:axId val="298953784"/>
      </c:barChart>
      <c:catAx>
        <c:axId val="2989514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8953784"/>
        <c:crosses val="autoZero"/>
        <c:auto val="1"/>
        <c:lblAlgn val="ctr"/>
        <c:lblOffset val="100"/>
        <c:noMultiLvlLbl val="0"/>
      </c:catAx>
      <c:valAx>
        <c:axId val="2989537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895148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What</a:t>
            </a:r>
            <a:r>
              <a:rPr lang="en-GB" b="1" u="sng" baseline="0"/>
              <a:t> stops you from going to other clubs?</a:t>
            </a:r>
            <a:endParaRPr lang="en-GB" b="1" u="sng"/>
          </a:p>
        </c:rich>
      </c:tx>
      <c:layout>
        <c:manualLayout>
          <c:xMode val="edge"/>
          <c:yMode val="edge"/>
          <c:x val="0.15655388037735593"/>
          <c:y val="4.280196107562027E-3"/>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Summary!$C$50</c:f>
              <c:strCache>
                <c:ptCount val="1"/>
              </c:strCache>
            </c:strRef>
          </c:tx>
          <c:spPr>
            <a:solidFill>
              <a:schemeClr val="accent1"/>
            </a:solidFill>
            <a:ln>
              <a:noFill/>
            </a:ln>
            <a:effectLst/>
          </c:spPr>
          <c:invertIfNegative val="0"/>
          <c:cat>
            <c:strRef>
              <c:f>Summary!$B$51:$B$55</c:f>
              <c:strCache>
                <c:ptCount val="5"/>
                <c:pt idx="0">
                  <c:v>Other Clubs</c:v>
                </c:pt>
                <c:pt idx="1">
                  <c:v>Not suitable</c:v>
                </c:pt>
                <c:pt idx="2">
                  <c:v>Too many people</c:v>
                </c:pt>
                <c:pt idx="3">
                  <c:v>Nothing</c:v>
                </c:pt>
                <c:pt idx="4">
                  <c:v>Too Far</c:v>
                </c:pt>
              </c:strCache>
            </c:strRef>
          </c:cat>
          <c:val>
            <c:numRef>
              <c:f>Summary!$C$51:$C$55</c:f>
              <c:numCache>
                <c:formatCode>General</c:formatCode>
                <c:ptCount val="5"/>
              </c:numCache>
            </c:numRef>
          </c:val>
          <c:extLst>
            <c:ext xmlns:c16="http://schemas.microsoft.com/office/drawing/2014/chart" uri="{C3380CC4-5D6E-409C-BE32-E72D297353CC}">
              <c16:uniqueId val="{00000000-0877-4078-8066-E9B4AA718F28}"/>
            </c:ext>
          </c:extLst>
        </c:ser>
        <c:ser>
          <c:idx val="1"/>
          <c:order val="1"/>
          <c:tx>
            <c:strRef>
              <c:f>Summary!$D$50</c:f>
              <c:strCache>
                <c:ptCount val="1"/>
              </c:strCache>
            </c:strRef>
          </c:tx>
          <c:spPr>
            <a:solidFill>
              <a:schemeClr val="accent3"/>
            </a:solidFill>
            <a:ln>
              <a:noFill/>
            </a:ln>
            <a:effectLst/>
          </c:spPr>
          <c:invertIfNegative val="0"/>
          <c:cat>
            <c:strRef>
              <c:f>Summary!$B$51:$B$55</c:f>
              <c:strCache>
                <c:ptCount val="5"/>
                <c:pt idx="0">
                  <c:v>Other Clubs</c:v>
                </c:pt>
                <c:pt idx="1">
                  <c:v>Not suitable</c:v>
                </c:pt>
                <c:pt idx="2">
                  <c:v>Too many people</c:v>
                </c:pt>
                <c:pt idx="3">
                  <c:v>Nothing</c:v>
                </c:pt>
                <c:pt idx="4">
                  <c:v>Too Far</c:v>
                </c:pt>
              </c:strCache>
            </c:strRef>
          </c:cat>
          <c:val>
            <c:numRef>
              <c:f>Summary!$D$51:$D$55</c:f>
              <c:numCache>
                <c:formatCode>General</c:formatCode>
                <c:ptCount val="5"/>
              </c:numCache>
            </c:numRef>
          </c:val>
          <c:extLst>
            <c:ext xmlns:c16="http://schemas.microsoft.com/office/drawing/2014/chart" uri="{C3380CC4-5D6E-409C-BE32-E72D297353CC}">
              <c16:uniqueId val="{00000001-0877-4078-8066-E9B4AA718F28}"/>
            </c:ext>
          </c:extLst>
        </c:ser>
        <c:ser>
          <c:idx val="2"/>
          <c:order val="2"/>
          <c:tx>
            <c:strRef>
              <c:f>Summary!$E$50</c:f>
              <c:strCache>
                <c:ptCount val="1"/>
                <c:pt idx="0">
                  <c:v>No:</c:v>
                </c:pt>
              </c:strCache>
            </c:strRef>
          </c:tx>
          <c:spPr>
            <a:solidFill>
              <a:schemeClr val="accent5"/>
            </a:solidFill>
            <a:ln>
              <a:noFill/>
            </a:ln>
            <a:effectLst/>
          </c:spPr>
          <c:invertIfNegative val="0"/>
          <c:cat>
            <c:strRef>
              <c:f>Summary!$B$51:$B$55</c:f>
              <c:strCache>
                <c:ptCount val="5"/>
                <c:pt idx="0">
                  <c:v>Other Clubs</c:v>
                </c:pt>
                <c:pt idx="1">
                  <c:v>Not suitable</c:v>
                </c:pt>
                <c:pt idx="2">
                  <c:v>Too many people</c:v>
                </c:pt>
                <c:pt idx="3">
                  <c:v>Nothing</c:v>
                </c:pt>
                <c:pt idx="4">
                  <c:v>Too Far</c:v>
                </c:pt>
              </c:strCache>
            </c:strRef>
          </c:cat>
          <c:val>
            <c:numRef>
              <c:f>Summary!$E$51:$E$55</c:f>
              <c:numCache>
                <c:formatCode>General</c:formatCode>
                <c:ptCount val="5"/>
                <c:pt idx="0">
                  <c:v>1</c:v>
                </c:pt>
                <c:pt idx="1">
                  <c:v>2</c:v>
                </c:pt>
                <c:pt idx="2">
                  <c:v>1</c:v>
                </c:pt>
                <c:pt idx="3">
                  <c:v>1</c:v>
                </c:pt>
                <c:pt idx="4">
                  <c:v>1</c:v>
                </c:pt>
              </c:numCache>
            </c:numRef>
          </c:val>
          <c:extLst>
            <c:ext xmlns:c16="http://schemas.microsoft.com/office/drawing/2014/chart" uri="{C3380CC4-5D6E-409C-BE32-E72D297353CC}">
              <c16:uniqueId val="{00000002-0877-4078-8066-E9B4AA718F28}"/>
            </c:ext>
          </c:extLst>
        </c:ser>
        <c:dLbls>
          <c:showLegendKey val="0"/>
          <c:showVal val="0"/>
          <c:showCatName val="0"/>
          <c:showSerName val="0"/>
          <c:showPercent val="0"/>
          <c:showBubbleSize val="0"/>
        </c:dLbls>
        <c:gapWidth val="219"/>
        <c:overlap val="-27"/>
        <c:axId val="300550000"/>
        <c:axId val="300549672"/>
      </c:barChart>
      <c:catAx>
        <c:axId val="3005500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0549672"/>
        <c:crosses val="autoZero"/>
        <c:auto val="1"/>
        <c:lblAlgn val="ctr"/>
        <c:lblOffset val="100"/>
        <c:noMultiLvlLbl val="0"/>
      </c:catAx>
      <c:valAx>
        <c:axId val="3005496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0550000"/>
        <c:crosses val="autoZero"/>
        <c:crossBetween val="between"/>
        <c:majorUnit val="1"/>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u="sng"/>
              <a:t>Ages of Children in Questionnaire</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8.0708527981857625E-2"/>
          <c:y val="0.1161574074074074"/>
          <c:w val="0.90286351706036749"/>
          <c:h val="0.72088764946048411"/>
        </c:manualLayout>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Summary!$B$3:$I$3</c:f>
              <c:strCache>
                <c:ptCount val="8"/>
                <c:pt idx="0">
                  <c:v>N/A</c:v>
                </c:pt>
                <c:pt idx="1">
                  <c:v>10</c:v>
                </c:pt>
                <c:pt idx="2">
                  <c:v>11</c:v>
                </c:pt>
                <c:pt idx="3">
                  <c:v>12</c:v>
                </c:pt>
                <c:pt idx="4">
                  <c:v>13</c:v>
                </c:pt>
                <c:pt idx="5">
                  <c:v>14</c:v>
                </c:pt>
                <c:pt idx="6">
                  <c:v>15</c:v>
                </c:pt>
                <c:pt idx="7">
                  <c:v>16</c:v>
                </c:pt>
              </c:strCache>
            </c:strRef>
          </c:cat>
          <c:val>
            <c:numRef>
              <c:f>Summary!$B$4:$I$4</c:f>
              <c:numCache>
                <c:formatCode>General</c:formatCode>
                <c:ptCount val="8"/>
                <c:pt idx="0">
                  <c:v>2</c:v>
                </c:pt>
                <c:pt idx="1">
                  <c:v>1</c:v>
                </c:pt>
                <c:pt idx="2">
                  <c:v>10</c:v>
                </c:pt>
                <c:pt idx="3">
                  <c:v>9</c:v>
                </c:pt>
                <c:pt idx="4">
                  <c:v>38</c:v>
                </c:pt>
                <c:pt idx="5">
                  <c:v>32</c:v>
                </c:pt>
                <c:pt idx="6">
                  <c:v>7</c:v>
                </c:pt>
                <c:pt idx="7">
                  <c:v>4</c:v>
                </c:pt>
              </c:numCache>
            </c:numRef>
          </c:val>
          <c:extLst>
            <c:ext xmlns:c16="http://schemas.microsoft.com/office/drawing/2014/chart" uri="{C3380CC4-5D6E-409C-BE32-E72D297353CC}">
              <c16:uniqueId val="{00000000-0B25-4FA6-A7D8-FFFF17187BAF}"/>
            </c:ext>
          </c:extLst>
        </c:ser>
        <c:dLbls>
          <c:showLegendKey val="0"/>
          <c:showVal val="0"/>
          <c:showCatName val="0"/>
          <c:showSerName val="0"/>
          <c:showPercent val="0"/>
          <c:showBubbleSize val="0"/>
        </c:dLbls>
        <c:gapWidth val="100"/>
        <c:overlap val="-24"/>
        <c:axId val="320406128"/>
        <c:axId val="386480072"/>
      </c:barChart>
      <c:catAx>
        <c:axId val="320406128"/>
        <c:scaling>
          <c:orientation val="minMax"/>
        </c:scaling>
        <c:delete val="0"/>
        <c:axPos val="b"/>
        <c:title>
          <c:tx>
            <c:rich>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Ages of Children</a:t>
                </a:r>
              </a:p>
            </c:rich>
          </c:tx>
          <c:layout>
            <c:manualLayout>
              <c:xMode val="edge"/>
              <c:yMode val="edge"/>
              <c:x val="0.41706238125052897"/>
              <c:y val="0.92960629921259841"/>
            </c:manualLayout>
          </c:layout>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386480072"/>
        <c:crosses val="autoZero"/>
        <c:auto val="1"/>
        <c:lblAlgn val="ctr"/>
        <c:lblOffset val="100"/>
        <c:noMultiLvlLbl val="0"/>
      </c:catAx>
      <c:valAx>
        <c:axId val="386480072"/>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320406128"/>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u="sng">
                <a:solidFill>
                  <a:schemeClr val="tx1"/>
                </a:solidFill>
              </a:rPr>
              <a:t>Gender</a:t>
            </a:r>
          </a:p>
        </c:rich>
      </c:tx>
      <c:overlay val="0"/>
      <c:spPr>
        <a:noFill/>
        <a:ln>
          <a:noFill/>
        </a:ln>
        <a:effectLst/>
      </c:spPr>
      <c:txPr>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0070C0"/>
            </a:solidFill>
          </c:spPr>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ABD1-461A-8A15-91CF3042CC4D}"/>
              </c:ext>
            </c:extLst>
          </c:dPt>
          <c:dPt>
            <c:idx val="1"/>
            <c:bubble3D val="0"/>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ABD1-461A-8A15-91CF3042CC4D}"/>
              </c:ext>
            </c:extLst>
          </c:dPt>
          <c:dPt>
            <c:idx val="2"/>
            <c:bubble3D val="0"/>
            <c:spPr>
              <a:solidFill>
                <a:srgbClr val="0070C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5-ABD1-461A-8A15-91CF3042CC4D}"/>
              </c:ext>
            </c:extLst>
          </c:dPt>
          <c:dLbls>
            <c:dLbl>
              <c:idx val="0"/>
              <c:layout>
                <c:manualLayout>
                  <c:x val="-0.12237818098824603"/>
                  <c:y val="6.56051772154434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BD1-461A-8A15-91CF3042CC4D}"/>
                </c:ext>
              </c:extLst>
            </c:dLbl>
            <c:dLbl>
              <c:idx val="1"/>
              <c:layout>
                <c:manualLayout>
                  <c:x val="0.11981848816212551"/>
                  <c:y val="-7.4408046322453972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BD1-461A-8A15-91CF3042CC4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s>
          <c:cat>
            <c:strRef>
              <c:f>Summary!$B$6:$D$6</c:f>
              <c:strCache>
                <c:ptCount val="3"/>
                <c:pt idx="0">
                  <c:v>Male</c:v>
                </c:pt>
                <c:pt idx="1">
                  <c:v>Female</c:v>
                </c:pt>
                <c:pt idx="2">
                  <c:v>Did not Specify</c:v>
                </c:pt>
              </c:strCache>
            </c:strRef>
          </c:cat>
          <c:val>
            <c:numRef>
              <c:f>Summary!$B$7:$D$7</c:f>
              <c:numCache>
                <c:formatCode>General</c:formatCode>
                <c:ptCount val="3"/>
                <c:pt idx="0">
                  <c:v>44</c:v>
                </c:pt>
                <c:pt idx="1">
                  <c:v>59</c:v>
                </c:pt>
                <c:pt idx="2">
                  <c:v>0</c:v>
                </c:pt>
              </c:numCache>
            </c:numRef>
          </c:val>
          <c:extLst>
            <c:ext xmlns:c16="http://schemas.microsoft.com/office/drawing/2014/chart" uri="{C3380CC4-5D6E-409C-BE32-E72D297353CC}">
              <c16:uniqueId val="{00000006-ABD1-461A-8A15-91CF3042CC4D}"/>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75000"/>
      </a:schemeClr>
    </a:solidFill>
    <a:ln>
      <a:noFill/>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Do you attend Enrichment hour on Wednesdays?</a:t>
            </a:r>
          </a:p>
        </c:rich>
      </c:tx>
      <c:layout>
        <c:manualLayout>
          <c:xMode val="edge"/>
          <c:yMode val="edge"/>
          <c:x val="0.10756052141527002"/>
          <c:y val="4.7619047619047616E-2"/>
        </c:manualLayout>
      </c:layout>
      <c:overlay val="0"/>
      <c:spPr>
        <a:noFill/>
        <a:ln>
          <a:noFill/>
        </a:ln>
        <a:effectLst/>
      </c:spPr>
      <c:txPr>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FF0000"/>
            </a:solidFill>
          </c:spPr>
          <c:explosion val="1"/>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5D07-4194-A43C-1D3B1971C4B6}"/>
              </c:ext>
            </c:extLst>
          </c:dPt>
          <c:dPt>
            <c:idx val="1"/>
            <c:bubble3D val="0"/>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5D07-4194-A43C-1D3B1971C4B6}"/>
              </c:ext>
            </c:extLst>
          </c:dPt>
          <c:dLbls>
            <c:dLbl>
              <c:idx val="0"/>
              <c:layout>
                <c:manualLayout>
                  <c:x val="-0.10620166229221348"/>
                  <c:y val="-7.41393263342082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D07-4194-A43C-1D3B1971C4B6}"/>
                </c:ext>
              </c:extLst>
            </c:dLbl>
            <c:dLbl>
              <c:idx val="1"/>
              <c:layout>
                <c:manualLayout>
                  <c:x val="0.10411636045494313"/>
                  <c:y val="9.4185622630504513E-3"/>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highlight>
                        <a:srgbClr val="FFFF00"/>
                      </a:highlight>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D07-4194-A43C-1D3B1971C4B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Summary!$B$11:$C$11</c:f>
              <c:strCache>
                <c:ptCount val="2"/>
                <c:pt idx="0">
                  <c:v>Yes</c:v>
                </c:pt>
                <c:pt idx="1">
                  <c:v>No</c:v>
                </c:pt>
              </c:strCache>
            </c:strRef>
          </c:cat>
          <c:val>
            <c:numRef>
              <c:f>Summary!$B$12:$C$12</c:f>
              <c:numCache>
                <c:formatCode>General</c:formatCode>
                <c:ptCount val="2"/>
                <c:pt idx="0">
                  <c:v>60</c:v>
                </c:pt>
                <c:pt idx="1">
                  <c:v>43</c:v>
                </c:pt>
              </c:numCache>
            </c:numRef>
          </c:val>
          <c:extLst>
            <c:ext xmlns:c16="http://schemas.microsoft.com/office/drawing/2014/chart" uri="{C3380CC4-5D6E-409C-BE32-E72D297353CC}">
              <c16:uniqueId val="{00000004-5D07-4194-A43C-1D3B1971C4B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Do you attend any other after school clubs?</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00B050"/>
            </a:solidFill>
          </c:spPr>
          <c:dPt>
            <c:idx val="0"/>
            <c:bubble3D val="0"/>
            <c:spPr>
              <a:solidFill>
                <a:schemeClr val="tx1">
                  <a:lumMod val="95000"/>
                  <a:lumOff val="5000"/>
                </a:schemeClr>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590D-49E9-A170-84367A8783D8}"/>
              </c:ext>
            </c:extLst>
          </c:dPt>
          <c:dPt>
            <c:idx val="1"/>
            <c:bubble3D val="0"/>
            <c:explosion val="7"/>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590D-49E9-A170-84367A8783D8}"/>
              </c:ext>
            </c:extLst>
          </c:dPt>
          <c:dLbls>
            <c:dLbl>
              <c:idx val="0"/>
              <c:layout>
                <c:manualLayout>
                  <c:x val="-9.7836176727909008E-2"/>
                  <c:y val="5.383092738407699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90D-49E9-A170-84367A8783D8}"/>
                </c:ext>
              </c:extLst>
            </c:dLbl>
            <c:dLbl>
              <c:idx val="1"/>
              <c:layout>
                <c:manualLayout>
                  <c:x val="0.10686198600174979"/>
                  <c:y val="-0.10466316710411198"/>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90D-49E9-A170-84367A8783D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Summary!$B$14:$C$14</c:f>
              <c:strCache>
                <c:ptCount val="2"/>
                <c:pt idx="0">
                  <c:v>Yes</c:v>
                </c:pt>
                <c:pt idx="1">
                  <c:v>No</c:v>
                </c:pt>
              </c:strCache>
            </c:strRef>
          </c:cat>
          <c:val>
            <c:numRef>
              <c:f>Summary!$B$15:$C$15</c:f>
              <c:numCache>
                <c:formatCode>General</c:formatCode>
                <c:ptCount val="2"/>
                <c:pt idx="0">
                  <c:v>40</c:v>
                </c:pt>
                <c:pt idx="1">
                  <c:v>63</c:v>
                </c:pt>
              </c:numCache>
            </c:numRef>
          </c:val>
          <c:extLst>
            <c:ext xmlns:c16="http://schemas.microsoft.com/office/drawing/2014/chart" uri="{C3380CC4-5D6E-409C-BE32-E72D297353CC}">
              <c16:uniqueId val="{00000004-590D-49E9-A170-84367A8783D8}"/>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Have you heard of The Festival of Sport Club?</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02DB-4CAD-BD31-21811081374C}"/>
              </c:ext>
            </c:extLst>
          </c:dPt>
          <c:dPt>
            <c:idx val="1"/>
            <c:bubble3D val="0"/>
            <c:explosion val="6"/>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02DB-4CAD-BD31-21811081374C}"/>
              </c:ext>
            </c:extLst>
          </c:dPt>
          <c:dLbls>
            <c:dLbl>
              <c:idx val="0"/>
              <c:layout>
                <c:manualLayout>
                  <c:x val="-3.8372156605424319E-2"/>
                  <c:y val="0.12193897637795276"/>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2DB-4CAD-BD31-21811081374C}"/>
                </c:ext>
              </c:extLst>
            </c:dLbl>
            <c:dLbl>
              <c:idx val="1"/>
              <c:layout>
                <c:manualLayout>
                  <c:x val="4.9134076990376203E-2"/>
                  <c:y val="-0.21096529600466607"/>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2DB-4CAD-BD31-21811081374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Summary!$B$17:$C$17</c:f>
              <c:strCache>
                <c:ptCount val="2"/>
                <c:pt idx="0">
                  <c:v>Yes</c:v>
                </c:pt>
                <c:pt idx="1">
                  <c:v>No</c:v>
                </c:pt>
              </c:strCache>
            </c:strRef>
          </c:cat>
          <c:val>
            <c:numRef>
              <c:f>Summary!$B$18:$C$18</c:f>
              <c:numCache>
                <c:formatCode>General</c:formatCode>
                <c:ptCount val="2"/>
                <c:pt idx="0">
                  <c:v>11</c:v>
                </c:pt>
                <c:pt idx="1">
                  <c:v>92</c:v>
                </c:pt>
              </c:numCache>
            </c:numRef>
          </c:val>
          <c:extLst>
            <c:ext xmlns:c16="http://schemas.microsoft.com/office/drawing/2014/chart" uri="{C3380CC4-5D6E-409C-BE32-E72D297353CC}">
              <c16:uniqueId val="{00000004-02DB-4CAD-BD31-21811081374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If YES, do you attend?</a:t>
            </a:r>
          </a:p>
        </c:rich>
      </c:tx>
      <c:layout>
        <c:manualLayout>
          <c:xMode val="edge"/>
          <c:yMode val="edge"/>
          <c:x val="0.19796049168264324"/>
          <c:y val="3.3472803347280332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00B050"/>
            </a:solidFill>
          </c:spPr>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C8B7-4E57-AAA4-EE27477D4AD4}"/>
              </c:ext>
            </c:extLst>
          </c:dPt>
          <c:dPt>
            <c:idx val="1"/>
            <c:bubble3D val="0"/>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C8B7-4E57-AAA4-EE27477D4AD4}"/>
              </c:ext>
            </c:extLst>
          </c:dPt>
          <c:dLbls>
            <c:dLbl>
              <c:idx val="0"/>
              <c:layout>
                <c:manualLayout>
                  <c:x val="-0.10686789151356081"/>
                  <c:y val="5.276902887139107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8B7-4E57-AAA4-EE27477D4AD4}"/>
                </c:ext>
              </c:extLst>
            </c:dLbl>
            <c:dLbl>
              <c:idx val="1"/>
              <c:layout>
                <c:manualLayout>
                  <c:x val="9.0893482064741904E-2"/>
                  <c:y val="-9.3184237386993288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8B7-4E57-AAA4-EE27477D4AD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Summary!$B$20:$C$20</c:f>
              <c:strCache>
                <c:ptCount val="2"/>
                <c:pt idx="0">
                  <c:v>Yes</c:v>
                </c:pt>
                <c:pt idx="1">
                  <c:v>No</c:v>
                </c:pt>
              </c:strCache>
            </c:strRef>
          </c:cat>
          <c:val>
            <c:numRef>
              <c:f>Summary!$B$21:$C$21</c:f>
              <c:numCache>
                <c:formatCode>General</c:formatCode>
                <c:ptCount val="2"/>
                <c:pt idx="0">
                  <c:v>4</c:v>
                </c:pt>
                <c:pt idx="1">
                  <c:v>7</c:v>
                </c:pt>
              </c:numCache>
            </c:numRef>
          </c:val>
          <c:extLst>
            <c:ext xmlns:c16="http://schemas.microsoft.com/office/drawing/2014/chart" uri="{C3380CC4-5D6E-409C-BE32-E72D297353CC}">
              <c16:uniqueId val="{00000004-C8B7-4E57-AAA4-EE27477D4AD4}"/>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t>How many times a week do you take part in Physical Activity?</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bar"/>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Summary!$B$23:$H$23</c:f>
              <c:strCache>
                <c:ptCount val="7"/>
                <c:pt idx="0">
                  <c:v>0</c:v>
                </c:pt>
                <c:pt idx="1">
                  <c:v>&lt;1</c:v>
                </c:pt>
                <c:pt idx="2">
                  <c:v>1 to 2</c:v>
                </c:pt>
                <c:pt idx="3">
                  <c:v>2 to 3</c:v>
                </c:pt>
                <c:pt idx="4">
                  <c:v>3 to 4</c:v>
                </c:pt>
                <c:pt idx="5">
                  <c:v>4 to 5</c:v>
                </c:pt>
                <c:pt idx="6">
                  <c:v>&gt;5</c:v>
                </c:pt>
              </c:strCache>
            </c:strRef>
          </c:cat>
          <c:val>
            <c:numRef>
              <c:f>Summary!$B$24:$H$24</c:f>
              <c:numCache>
                <c:formatCode>General</c:formatCode>
                <c:ptCount val="7"/>
                <c:pt idx="0">
                  <c:v>4</c:v>
                </c:pt>
                <c:pt idx="1">
                  <c:v>20</c:v>
                </c:pt>
                <c:pt idx="2">
                  <c:v>21</c:v>
                </c:pt>
                <c:pt idx="3">
                  <c:v>20</c:v>
                </c:pt>
                <c:pt idx="4">
                  <c:v>12</c:v>
                </c:pt>
                <c:pt idx="5">
                  <c:v>10</c:v>
                </c:pt>
                <c:pt idx="6">
                  <c:v>16</c:v>
                </c:pt>
              </c:numCache>
            </c:numRef>
          </c:val>
          <c:extLst>
            <c:ext xmlns:c16="http://schemas.microsoft.com/office/drawing/2014/chart" uri="{C3380CC4-5D6E-409C-BE32-E72D297353CC}">
              <c16:uniqueId val="{00000000-00C7-42C2-B89E-4D6EE3E593C9}"/>
            </c:ext>
          </c:extLst>
        </c:ser>
        <c:dLbls>
          <c:dLblPos val="outEnd"/>
          <c:showLegendKey val="0"/>
          <c:showVal val="1"/>
          <c:showCatName val="0"/>
          <c:showSerName val="0"/>
          <c:showPercent val="0"/>
          <c:showBubbleSize val="0"/>
        </c:dLbls>
        <c:gapWidth val="115"/>
        <c:overlap val="-20"/>
        <c:axId val="483247112"/>
        <c:axId val="483248424"/>
      </c:barChart>
      <c:catAx>
        <c:axId val="483247112"/>
        <c:scaling>
          <c:orientation val="minMax"/>
        </c:scaling>
        <c:delete val="0"/>
        <c:axPos val="l"/>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US"/>
                  <a:t>No. of hours</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83248424"/>
        <c:crosses val="autoZero"/>
        <c:auto val="1"/>
        <c:lblAlgn val="ctr"/>
        <c:lblOffset val="100"/>
        <c:noMultiLvlLbl val="0"/>
      </c:catAx>
      <c:valAx>
        <c:axId val="483248424"/>
        <c:scaling>
          <c:orientation val="minMax"/>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Number of Pupils</a:t>
                </a:r>
              </a:p>
            </c:rich>
          </c:tx>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83247112"/>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Do</a:t>
            </a:r>
            <a:r>
              <a:rPr lang="en-GB" u="sng" baseline="0">
                <a:solidFill>
                  <a:schemeClr val="tx1"/>
                </a:solidFill>
              </a:rPr>
              <a:t> you enjoy physical activity?</a:t>
            </a:r>
            <a:endParaRPr lang="en-GB" u="sng">
              <a:solidFill>
                <a:schemeClr val="tx1"/>
              </a:solidFill>
            </a:endParaRP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82C5-40A0-A326-E23DA35B3F78}"/>
              </c:ext>
            </c:extLst>
          </c:dPt>
          <c:dPt>
            <c:idx val="1"/>
            <c:bubble3D val="0"/>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82C5-40A0-A326-E23DA35B3F78}"/>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3-82C5-40A0-A326-E23DA35B3F7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Summary!$B$26:$C$26</c:f>
              <c:strCache>
                <c:ptCount val="2"/>
                <c:pt idx="0">
                  <c:v>Yes</c:v>
                </c:pt>
                <c:pt idx="1">
                  <c:v>No</c:v>
                </c:pt>
              </c:strCache>
            </c:strRef>
          </c:cat>
          <c:val>
            <c:numRef>
              <c:f>Summary!$B$27:$C$27</c:f>
              <c:numCache>
                <c:formatCode>General</c:formatCode>
                <c:ptCount val="2"/>
                <c:pt idx="0">
                  <c:v>73</c:v>
                </c:pt>
                <c:pt idx="1">
                  <c:v>29</c:v>
                </c:pt>
              </c:numCache>
            </c:numRef>
          </c:val>
          <c:extLst>
            <c:ext xmlns:c16="http://schemas.microsoft.com/office/drawing/2014/chart" uri="{C3380CC4-5D6E-409C-BE32-E72D297353CC}">
              <c16:uniqueId val="{00000004-82C5-40A0-A326-E23DA35B3F78}"/>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t>How does it make you feel after Sport/Activity?</a:t>
            </a:r>
          </a:p>
        </c:rich>
      </c:tx>
      <c:overlay val="0"/>
      <c:spPr>
        <a:noFill/>
        <a:ln>
          <a:noFill/>
        </a:ln>
        <a:effectLst/>
      </c:spPr>
      <c:txPr>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bar"/>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Summary!$B$31:$G$31</c:f>
              <c:strCache>
                <c:ptCount val="6"/>
                <c:pt idx="0">
                  <c:v>Happy</c:v>
                </c:pt>
                <c:pt idx="1">
                  <c:v>Sad</c:v>
                </c:pt>
                <c:pt idx="2">
                  <c:v>Tired</c:v>
                </c:pt>
                <c:pt idx="3">
                  <c:v>Sweaty</c:v>
                </c:pt>
                <c:pt idx="4">
                  <c:v>Strong</c:v>
                </c:pt>
                <c:pt idx="5">
                  <c:v>Fit</c:v>
                </c:pt>
              </c:strCache>
            </c:strRef>
          </c:cat>
          <c:val>
            <c:numRef>
              <c:f>Summary!$B$32:$G$32</c:f>
              <c:numCache>
                <c:formatCode>General</c:formatCode>
                <c:ptCount val="6"/>
                <c:pt idx="0">
                  <c:v>40</c:v>
                </c:pt>
                <c:pt idx="1">
                  <c:v>7</c:v>
                </c:pt>
                <c:pt idx="2">
                  <c:v>24</c:v>
                </c:pt>
                <c:pt idx="3">
                  <c:v>28</c:v>
                </c:pt>
                <c:pt idx="4">
                  <c:v>17</c:v>
                </c:pt>
                <c:pt idx="5">
                  <c:v>12</c:v>
                </c:pt>
              </c:numCache>
            </c:numRef>
          </c:val>
          <c:extLst>
            <c:ext xmlns:c16="http://schemas.microsoft.com/office/drawing/2014/chart" uri="{C3380CC4-5D6E-409C-BE32-E72D297353CC}">
              <c16:uniqueId val="{00000000-6D3D-4CAD-A363-BEE5CD1BD79E}"/>
            </c:ext>
          </c:extLst>
        </c:ser>
        <c:dLbls>
          <c:dLblPos val="outEnd"/>
          <c:showLegendKey val="0"/>
          <c:showVal val="1"/>
          <c:showCatName val="0"/>
          <c:showSerName val="0"/>
          <c:showPercent val="0"/>
          <c:showBubbleSize val="0"/>
        </c:dLbls>
        <c:gapWidth val="115"/>
        <c:overlap val="-20"/>
        <c:axId val="488039480"/>
        <c:axId val="488038824"/>
      </c:barChart>
      <c:catAx>
        <c:axId val="488039480"/>
        <c:scaling>
          <c:orientation val="minMax"/>
        </c:scaling>
        <c:delete val="0"/>
        <c:axPos val="l"/>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Feelings</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88038824"/>
        <c:crosses val="autoZero"/>
        <c:auto val="1"/>
        <c:lblAlgn val="ctr"/>
        <c:lblOffset val="100"/>
        <c:noMultiLvlLbl val="0"/>
      </c:catAx>
      <c:valAx>
        <c:axId val="488038824"/>
        <c:scaling>
          <c:orientation val="minMax"/>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Numbere of children</a:t>
                </a:r>
              </a:p>
            </c:rich>
          </c:tx>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88039480"/>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Age of Participants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Sheet1!$B$2:$F$2</c:f>
              <c:strCache>
                <c:ptCount val="5"/>
                <c:pt idx="0">
                  <c:v>7-11 years</c:v>
                </c:pt>
                <c:pt idx="1">
                  <c:v>12-16 years</c:v>
                </c:pt>
                <c:pt idx="2">
                  <c:v>17-25 years</c:v>
                </c:pt>
                <c:pt idx="3">
                  <c:v>26-60 years</c:v>
                </c:pt>
                <c:pt idx="4">
                  <c:v>61+ years</c:v>
                </c:pt>
              </c:strCache>
            </c:strRef>
          </c:cat>
          <c:val>
            <c:numRef>
              <c:f>Sheet1!$B$3:$F$3</c:f>
              <c:numCache>
                <c:formatCode>General</c:formatCode>
                <c:ptCount val="5"/>
                <c:pt idx="0">
                  <c:v>0</c:v>
                </c:pt>
                <c:pt idx="1">
                  <c:v>0</c:v>
                </c:pt>
                <c:pt idx="2">
                  <c:v>6</c:v>
                </c:pt>
                <c:pt idx="3">
                  <c:v>5</c:v>
                </c:pt>
                <c:pt idx="4">
                  <c:v>0</c:v>
                </c:pt>
              </c:numCache>
            </c:numRef>
          </c:val>
          <c:extLst>
            <c:ext xmlns:c16="http://schemas.microsoft.com/office/drawing/2014/chart" uri="{C3380CC4-5D6E-409C-BE32-E72D297353CC}">
              <c16:uniqueId val="{00000000-7EF1-457C-BAC9-5DD7074EDF72}"/>
            </c:ext>
          </c:extLst>
        </c:ser>
        <c:dLbls>
          <c:dLblPos val="inEnd"/>
          <c:showLegendKey val="0"/>
          <c:showVal val="1"/>
          <c:showCatName val="0"/>
          <c:showSerName val="0"/>
          <c:showPercent val="0"/>
          <c:showBubbleSize val="0"/>
        </c:dLbls>
        <c:gapWidth val="219"/>
        <c:overlap val="-27"/>
        <c:axId val="446274232"/>
        <c:axId val="446274888"/>
      </c:barChart>
      <c:catAx>
        <c:axId val="44627423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 brackets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27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274888"/>
        <c:crosses val="autoZero"/>
        <c:auto val="1"/>
        <c:lblAlgn val="ctr"/>
        <c:lblOffset val="100"/>
        <c:noMultiLvlLbl val="0"/>
      </c:catAx>
      <c:valAx>
        <c:axId val="4462748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particiants</a:t>
                </a:r>
              </a:p>
            </c:rich>
          </c:tx>
          <c:layout>
            <c:manualLayout>
              <c:xMode val="edge"/>
              <c:yMode val="edge"/>
              <c:x val="3.0525467871026456E-2"/>
              <c:y val="0.18794923491299559"/>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274232"/>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Gender of Participants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1-AEA9-4EA4-B5B0-99E7A6070FFC}"/>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3-AEA9-4EA4-B5B0-99E7A6070FFC}"/>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1-AEA9-4EA4-B5B0-99E7A6070FF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Sheet1!$B$5:$C$5</c:f>
              <c:strCache>
                <c:ptCount val="2"/>
                <c:pt idx="0">
                  <c:v>Male</c:v>
                </c:pt>
                <c:pt idx="1">
                  <c:v>Female</c:v>
                </c:pt>
              </c:strCache>
            </c:strRef>
          </c:cat>
          <c:val>
            <c:numRef>
              <c:f>Sheet1!$B$6:$C$6</c:f>
              <c:numCache>
                <c:formatCode>General</c:formatCode>
                <c:ptCount val="2"/>
                <c:pt idx="0">
                  <c:v>10</c:v>
                </c:pt>
                <c:pt idx="1">
                  <c:v>1</c:v>
                </c:pt>
              </c:numCache>
            </c:numRef>
          </c:val>
          <c:extLst>
            <c:ext xmlns:c16="http://schemas.microsoft.com/office/drawing/2014/chart" uri="{C3380CC4-5D6E-409C-BE32-E72D297353CC}">
              <c16:uniqueId val="{00000004-AEA9-4EA4-B5B0-99E7A6070FF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Has</a:t>
            </a:r>
            <a:r>
              <a:rPr lang="en-GB" b="1" u="sng" baseline="0"/>
              <a:t> coming to the club increased your confidence?</a:t>
            </a:r>
            <a:endParaRPr lang="en-GB" b="1" u="sng"/>
          </a:p>
        </c:rich>
      </c:tx>
      <c:layout>
        <c:manualLayout>
          <c:xMode val="edge"/>
          <c:yMode val="edge"/>
          <c:x val="0.15545269301401224"/>
          <c:y val="5.458089668615984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98C3-4479-BCA1-578BC89B98F9}"/>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98C3-4479-BCA1-578BC89B98F9}"/>
              </c:ext>
            </c:extLst>
          </c:dPt>
          <c:dLbls>
            <c:dLbl>
              <c:idx val="0"/>
              <c:layout>
                <c:manualLayout>
                  <c:x val="-8.0937167199148036E-2"/>
                  <c:y val="1.1284229088656618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r>
                      <a:rPr lang="en-US" baseline="0"/>
                      <a:t> </a:t>
                    </a:r>
                    <a:fld id="{276AA947-CA92-4958-A799-7DF61C8CB45C}" type="PERCENTAGE">
                      <a:rPr lang="en-US" baseline="0"/>
                      <a:pPr>
                        <a:defRPr/>
                      </a:pPr>
                      <a:t>[PERCENTAGE]</a:t>
                    </a:fld>
                    <a:endParaRPr lang="en-US" baseline="0"/>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1"/>
              <c:showBubbleSize val="0"/>
              <c:extLst>
                <c:ext xmlns:c15="http://schemas.microsoft.com/office/drawing/2012/chart" uri="{CE6537A1-D6FC-4f65-9D91-7224C49458BB}">
                  <c15:layout>
                    <c:manualLayout>
                      <c:w val="0.22044728434504793"/>
                      <c:h val="0.17186392629340894"/>
                    </c:manualLayout>
                  </c15:layout>
                  <c15:dlblFieldTable/>
                  <c15:showDataLabelsRange val="0"/>
                </c:ext>
                <c:ext xmlns:c16="http://schemas.microsoft.com/office/drawing/2014/chart" uri="{C3380CC4-5D6E-409C-BE32-E72D297353CC}">
                  <c16:uniqueId val="{00000001-98C3-4479-BCA1-578BC89B98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Sheet1!$B$9:$C$9</c:f>
              <c:strCache>
                <c:ptCount val="2"/>
                <c:pt idx="0">
                  <c:v>Yes</c:v>
                </c:pt>
                <c:pt idx="1">
                  <c:v>No</c:v>
                </c:pt>
              </c:strCache>
            </c:strRef>
          </c:cat>
          <c:val>
            <c:numRef>
              <c:f>Sheet1!$B$10:$C$10</c:f>
              <c:numCache>
                <c:formatCode>General</c:formatCode>
                <c:ptCount val="2"/>
                <c:pt idx="0">
                  <c:v>11</c:v>
                </c:pt>
                <c:pt idx="1">
                  <c:v>0</c:v>
                </c:pt>
              </c:numCache>
            </c:numRef>
          </c:val>
          <c:extLst>
            <c:ext xmlns:c16="http://schemas.microsoft.com/office/drawing/2014/chart" uri="{C3380CC4-5D6E-409C-BE32-E72D297353CC}">
              <c16:uniqueId val="{00000004-98C3-4479-BCA1-578BC89B98F9}"/>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How</a:t>
            </a:r>
            <a:r>
              <a:rPr lang="en-GB" b="1" u="sng" baseline="0"/>
              <a:t> has the club improved your confidence?</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Sheet1!$G$8:$M$8</c:f>
              <c:strCache>
                <c:ptCount val="7"/>
                <c:pt idx="0">
                  <c:v>Meeting new people</c:v>
                </c:pt>
                <c:pt idx="1">
                  <c:v>Developed own skillset in rugby</c:v>
                </c:pt>
                <c:pt idx="2">
                  <c:v>Developed Social Interaction</c:v>
                </c:pt>
                <c:pt idx="3">
                  <c:v>Personal Understanding of Disabilities</c:v>
                </c:pt>
                <c:pt idx="4">
                  <c:v>Improved Fitness</c:v>
                </c:pt>
                <c:pt idx="5">
                  <c:v>Enjoyment</c:v>
                </c:pt>
                <c:pt idx="6">
                  <c:v>Game Time</c:v>
                </c:pt>
              </c:strCache>
            </c:strRef>
          </c:cat>
          <c:val>
            <c:numRef>
              <c:f>Sheet1!$G$9:$M$9</c:f>
              <c:numCache>
                <c:formatCode>General</c:formatCode>
                <c:ptCount val="7"/>
                <c:pt idx="0">
                  <c:v>3</c:v>
                </c:pt>
                <c:pt idx="1">
                  <c:v>1</c:v>
                </c:pt>
                <c:pt idx="2">
                  <c:v>3</c:v>
                </c:pt>
                <c:pt idx="3">
                  <c:v>1</c:v>
                </c:pt>
                <c:pt idx="4">
                  <c:v>1</c:v>
                </c:pt>
                <c:pt idx="5">
                  <c:v>1</c:v>
                </c:pt>
                <c:pt idx="6">
                  <c:v>1</c:v>
                </c:pt>
              </c:numCache>
            </c:numRef>
          </c:val>
          <c:extLst>
            <c:ext xmlns:c16="http://schemas.microsoft.com/office/drawing/2014/chart" uri="{C3380CC4-5D6E-409C-BE32-E72D297353CC}">
              <c16:uniqueId val="{00000000-5662-46C0-9F0B-3581570A88D6}"/>
            </c:ext>
          </c:extLst>
        </c:ser>
        <c:dLbls>
          <c:showLegendKey val="0"/>
          <c:showVal val="0"/>
          <c:showCatName val="0"/>
          <c:showSerName val="0"/>
          <c:showPercent val="0"/>
          <c:showBubbleSize val="0"/>
        </c:dLbls>
        <c:gapWidth val="182"/>
        <c:axId val="460674360"/>
        <c:axId val="460674688"/>
      </c:barChart>
      <c:catAx>
        <c:axId val="460674360"/>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Reasons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0674688"/>
        <c:crosses val="autoZero"/>
        <c:auto val="1"/>
        <c:lblAlgn val="ctr"/>
        <c:lblOffset val="100"/>
        <c:noMultiLvlLbl val="0"/>
      </c:catAx>
      <c:valAx>
        <c:axId val="460674688"/>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participants</a:t>
                </a:r>
              </a:p>
            </c:rich>
          </c:tx>
          <c:layout>
            <c:manualLayout>
              <c:xMode val="edge"/>
              <c:yMode val="edge"/>
              <c:x val="0.56763118727806083"/>
              <c:y val="0.887280115090216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067436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know of any other clubs?</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BFD4-4CCF-9231-259D2217946E}"/>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3-BFD4-4CCF-9231-259D2217946E}"/>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1-BFD4-4CCF-9231-259D2217946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Sheet1!$E$30:$F$30</c:f>
              <c:strCache>
                <c:ptCount val="2"/>
                <c:pt idx="0">
                  <c:v>Yes</c:v>
                </c:pt>
                <c:pt idx="1">
                  <c:v>No</c:v>
                </c:pt>
              </c:strCache>
            </c:strRef>
          </c:cat>
          <c:val>
            <c:numRef>
              <c:f>Sheet1!$E$31:$F$31</c:f>
              <c:numCache>
                <c:formatCode>General</c:formatCode>
                <c:ptCount val="2"/>
                <c:pt idx="0">
                  <c:v>10</c:v>
                </c:pt>
                <c:pt idx="1">
                  <c:v>1</c:v>
                </c:pt>
              </c:numCache>
            </c:numRef>
          </c:val>
          <c:extLst>
            <c:ext xmlns:c16="http://schemas.microsoft.com/office/drawing/2014/chart" uri="{C3380CC4-5D6E-409C-BE32-E72D297353CC}">
              <c16:uniqueId val="{00000004-BFD4-4CCF-9231-259D2217946E}"/>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attend any other clubs?</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1-D68E-421D-B89B-733444E9AE72}"/>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3-D68E-421D-B89B-733444E9AE72}"/>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1-D68E-421D-B89B-733444E9AE7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Sheet1!$B$13:$C$13</c:f>
              <c:strCache>
                <c:ptCount val="2"/>
                <c:pt idx="0">
                  <c:v>Yes</c:v>
                </c:pt>
                <c:pt idx="1">
                  <c:v>No</c:v>
                </c:pt>
              </c:strCache>
            </c:strRef>
          </c:cat>
          <c:val>
            <c:numRef>
              <c:f>Sheet1!$B$14:$C$14</c:f>
              <c:numCache>
                <c:formatCode>General</c:formatCode>
                <c:ptCount val="2"/>
                <c:pt idx="0">
                  <c:v>5</c:v>
                </c:pt>
                <c:pt idx="1">
                  <c:v>6</c:v>
                </c:pt>
              </c:numCache>
            </c:numRef>
          </c:val>
          <c:extLst>
            <c:ext xmlns:c16="http://schemas.microsoft.com/office/drawing/2014/chart" uri="{C3380CC4-5D6E-409C-BE32-E72D297353CC}">
              <c16:uniqueId val="{00000004-D68E-421D-B89B-733444E9AE7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What</a:t>
            </a:r>
            <a:r>
              <a:rPr lang="en-GB" b="1" u="sng" baseline="0"/>
              <a:t> clubs do you attend?</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Sheet1!$G$13:$I$13</c:f>
              <c:strCache>
                <c:ptCount val="3"/>
                <c:pt idx="0">
                  <c:v>Green Stars Rugby</c:v>
                </c:pt>
                <c:pt idx="1">
                  <c:v>Aberafan Quins Rugby</c:v>
                </c:pt>
                <c:pt idx="2">
                  <c:v>Coach Tata U15s</c:v>
                </c:pt>
              </c:strCache>
            </c:strRef>
          </c:cat>
          <c:val>
            <c:numRef>
              <c:f>Sheet1!$G$14:$I$14</c:f>
              <c:numCache>
                <c:formatCode>General</c:formatCode>
                <c:ptCount val="3"/>
                <c:pt idx="0">
                  <c:v>4</c:v>
                </c:pt>
                <c:pt idx="1">
                  <c:v>2</c:v>
                </c:pt>
                <c:pt idx="2">
                  <c:v>1</c:v>
                </c:pt>
              </c:numCache>
            </c:numRef>
          </c:val>
          <c:extLst>
            <c:ext xmlns:c16="http://schemas.microsoft.com/office/drawing/2014/chart" uri="{C3380CC4-5D6E-409C-BE32-E72D297353CC}">
              <c16:uniqueId val="{00000000-3883-483D-B4E5-D580C1A02F0A}"/>
            </c:ext>
          </c:extLst>
        </c:ser>
        <c:dLbls>
          <c:showLegendKey val="0"/>
          <c:showVal val="0"/>
          <c:showCatName val="0"/>
          <c:showSerName val="0"/>
          <c:showPercent val="0"/>
          <c:showBubbleSize val="0"/>
        </c:dLbls>
        <c:gapWidth val="182"/>
        <c:axId val="306169672"/>
        <c:axId val="306169344"/>
      </c:barChart>
      <c:catAx>
        <c:axId val="306169672"/>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Name of</a:t>
                </a:r>
                <a:r>
                  <a:rPr lang="en-GB" baseline="0"/>
                  <a:t> club</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6169344"/>
        <c:crosses val="autoZero"/>
        <c:auto val="1"/>
        <c:lblAlgn val="ctr"/>
        <c:lblOffset val="100"/>
        <c:noMultiLvlLbl val="0"/>
      </c:catAx>
      <c:valAx>
        <c:axId val="3061693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participants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616967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enjoy attending the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lumMod val="95000"/>
                <a:lumOff val="5000"/>
              </a:schemeClr>
            </a:solidFill>
          </c:spPr>
          <c:dPt>
            <c:idx val="0"/>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1-3618-4412-88F1-A5177A6392E9}"/>
              </c:ext>
            </c:extLst>
          </c:dPt>
          <c:dPt>
            <c:idx val="1"/>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3-3618-4412-88F1-A5177A6392E9}"/>
              </c:ext>
            </c:extLst>
          </c:dPt>
          <c:dLbls>
            <c:dLbl>
              <c:idx val="0"/>
              <c:layout>
                <c:manualLayout>
                  <c:x val="-9.2772717473739066E-2"/>
                  <c:y val="-2.1073410391946133E-2"/>
                </c:manualLayout>
              </c:layout>
              <c:tx>
                <c:rich>
                  <a:bodyPr/>
                  <a:lstStyle/>
                  <a:p>
                    <a:r>
                      <a:rPr lang="en-US"/>
                      <a:t>100%</a:t>
                    </a:r>
                  </a:p>
                </c:rich>
              </c:tx>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3618-4412-88F1-A5177A6392E9}"/>
                </c:ext>
              </c:extLst>
            </c:dLbl>
            <c:dLbl>
              <c:idx val="1"/>
              <c:delete val="1"/>
              <c:extLst>
                <c:ext xmlns:c15="http://schemas.microsoft.com/office/drawing/2012/chart" uri="{CE6537A1-D6FC-4f65-9D91-7224C49458BB}"/>
                <c:ext xmlns:c16="http://schemas.microsoft.com/office/drawing/2014/chart" uri="{C3380CC4-5D6E-409C-BE32-E72D297353CC}">
                  <c16:uniqueId val="{00000003-3618-4412-88F1-A5177A6392E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Sheet1!$B$17:$C$17</c:f>
              <c:strCache>
                <c:ptCount val="2"/>
                <c:pt idx="0">
                  <c:v>Yes</c:v>
                </c:pt>
                <c:pt idx="1">
                  <c:v>No</c:v>
                </c:pt>
              </c:strCache>
            </c:strRef>
          </c:cat>
          <c:val>
            <c:numRef>
              <c:f>Sheet1!$B$18:$C$18</c:f>
              <c:numCache>
                <c:formatCode>General</c:formatCode>
                <c:ptCount val="2"/>
                <c:pt idx="0">
                  <c:v>11</c:v>
                </c:pt>
                <c:pt idx="1">
                  <c:v>0</c:v>
                </c:pt>
              </c:numCache>
            </c:numRef>
          </c:val>
          <c:extLst>
            <c:ext xmlns:c16="http://schemas.microsoft.com/office/drawing/2014/chart" uri="{C3380CC4-5D6E-409C-BE32-E72D297353CC}">
              <c16:uniqueId val="{00000004-3618-4412-88F1-A5177A6392E9}"/>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Would</a:t>
            </a:r>
            <a:r>
              <a:rPr lang="en-GB" b="1" u="sng" baseline="0"/>
              <a:t> you attend another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79AE-4FD2-81FB-AE4A6B8BA409}"/>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3-79AE-4FD2-81FB-AE4A6B8BA409}"/>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1-79AE-4FD2-81FB-AE4A6B8BA409}"/>
                </c:ext>
              </c:extLst>
            </c:dLbl>
            <c:dLbl>
              <c:idx val="1"/>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5.0586806960744635E-2"/>
                      <c:h val="0.15128875607022788"/>
                    </c:manualLayout>
                  </c15:layout>
                </c:ext>
                <c:ext xmlns:c16="http://schemas.microsoft.com/office/drawing/2014/chart" uri="{C3380CC4-5D6E-409C-BE32-E72D297353CC}">
                  <c16:uniqueId val="{00000003-79AE-4FD2-81FB-AE4A6B8BA40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Sheet1!$F$17:$G$17</c:f>
              <c:strCache>
                <c:ptCount val="2"/>
                <c:pt idx="0">
                  <c:v>Yes</c:v>
                </c:pt>
                <c:pt idx="1">
                  <c:v>No</c:v>
                </c:pt>
              </c:strCache>
            </c:strRef>
          </c:cat>
          <c:val>
            <c:numRef>
              <c:f>Sheet1!$F$18:$G$18</c:f>
              <c:numCache>
                <c:formatCode>General</c:formatCode>
                <c:ptCount val="2"/>
                <c:pt idx="0">
                  <c:v>9</c:v>
                </c:pt>
                <c:pt idx="1">
                  <c:v>2</c:v>
                </c:pt>
              </c:numCache>
            </c:numRef>
          </c:val>
          <c:extLst>
            <c:ext xmlns:c16="http://schemas.microsoft.com/office/drawing/2014/chart" uri="{C3380CC4-5D6E-409C-BE32-E72D297353CC}">
              <c16:uniqueId val="{00000004-79AE-4FD2-81FB-AE4A6B8BA409}"/>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feel all of the activities at the club are inclusive?</a:t>
            </a:r>
            <a:endParaRPr lang="en-GB" b="1" u="sng"/>
          </a:p>
        </c:rich>
      </c:tx>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C06A-4759-9DD3-DD1E70C52516}"/>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C06A-4759-9DD3-DD1E70C52516}"/>
              </c:ext>
            </c:extLst>
          </c:dPt>
          <c:dLbls>
            <c:dLbl>
              <c:idx val="0"/>
              <c:layout>
                <c:manualLayout>
                  <c:x val="-0.10459072023127304"/>
                  <c:y val="-2.1206654530300705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C06A-4759-9DD3-DD1E70C52516}"/>
                </c:ext>
              </c:extLst>
            </c:dLbl>
            <c:dLbl>
              <c:idx val="1"/>
              <c:delete val="1"/>
              <c:extLst>
                <c:ext xmlns:c15="http://schemas.microsoft.com/office/drawing/2012/chart" uri="{CE6537A1-D6FC-4f65-9D91-7224C49458BB}"/>
                <c:ext xmlns:c16="http://schemas.microsoft.com/office/drawing/2014/chart" uri="{C3380CC4-5D6E-409C-BE32-E72D297353CC}">
                  <c16:uniqueId val="{00000003-C06A-4759-9DD3-DD1E70C5251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Sheet1!$B$17:$C$17</c:f>
              <c:strCache>
                <c:ptCount val="2"/>
                <c:pt idx="0">
                  <c:v>Yes</c:v>
                </c:pt>
                <c:pt idx="1">
                  <c:v>No</c:v>
                </c:pt>
              </c:strCache>
            </c:strRef>
          </c:cat>
          <c:val>
            <c:numRef>
              <c:f>Sheet1!$B$18:$C$18</c:f>
              <c:numCache>
                <c:formatCode>General</c:formatCode>
                <c:ptCount val="2"/>
                <c:pt idx="0">
                  <c:v>11</c:v>
                </c:pt>
                <c:pt idx="1">
                  <c:v>0</c:v>
                </c:pt>
              </c:numCache>
            </c:numRef>
          </c:val>
          <c:extLst>
            <c:ext xmlns:c16="http://schemas.microsoft.com/office/drawing/2014/chart" uri="{C3380CC4-5D6E-409C-BE32-E72D297353CC}">
              <c16:uniqueId val="{00000004-C06A-4759-9DD3-DD1E70C52516}"/>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What</a:t>
            </a:r>
            <a:r>
              <a:rPr lang="en-GB" b="1" u="sng" baseline="0"/>
              <a:t> do you enjoy most about the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Sheet1!$B$24:$B$33</c:f>
              <c:strCache>
                <c:ptCount val="10"/>
                <c:pt idx="0">
                  <c:v>Rugby Socials</c:v>
                </c:pt>
                <c:pt idx="1">
                  <c:v>Having a game</c:v>
                </c:pt>
                <c:pt idx="2">
                  <c:v>Laugh</c:v>
                </c:pt>
                <c:pt idx="3">
                  <c:v>Fun</c:v>
                </c:pt>
                <c:pt idx="4">
                  <c:v>Banter</c:v>
                </c:pt>
                <c:pt idx="5">
                  <c:v>Opportunities</c:v>
                </c:pt>
                <c:pt idx="6">
                  <c:v>Atmosphere</c:v>
                </c:pt>
                <c:pt idx="7">
                  <c:v>Beer</c:v>
                </c:pt>
                <c:pt idx="8">
                  <c:v>Friendship</c:v>
                </c:pt>
                <c:pt idx="9">
                  <c:v>Helping Development of others</c:v>
                </c:pt>
              </c:strCache>
            </c:strRef>
          </c:cat>
          <c:val>
            <c:numRef>
              <c:f>Sheet1!$C$24:$C$33</c:f>
              <c:numCache>
                <c:formatCode>General</c:formatCode>
                <c:ptCount val="10"/>
                <c:pt idx="0">
                  <c:v>1</c:v>
                </c:pt>
                <c:pt idx="1">
                  <c:v>2</c:v>
                </c:pt>
                <c:pt idx="2">
                  <c:v>1</c:v>
                </c:pt>
                <c:pt idx="3">
                  <c:v>1</c:v>
                </c:pt>
                <c:pt idx="4">
                  <c:v>1</c:v>
                </c:pt>
                <c:pt idx="5">
                  <c:v>1</c:v>
                </c:pt>
                <c:pt idx="6">
                  <c:v>1</c:v>
                </c:pt>
                <c:pt idx="7">
                  <c:v>1</c:v>
                </c:pt>
                <c:pt idx="8">
                  <c:v>2</c:v>
                </c:pt>
                <c:pt idx="9">
                  <c:v>2</c:v>
                </c:pt>
              </c:numCache>
            </c:numRef>
          </c:val>
          <c:extLst>
            <c:ext xmlns:c16="http://schemas.microsoft.com/office/drawing/2014/chart" uri="{C3380CC4-5D6E-409C-BE32-E72D297353CC}">
              <c16:uniqueId val="{00000000-50C5-4BDB-BDBD-C08F5073E966}"/>
            </c:ext>
          </c:extLst>
        </c:ser>
        <c:dLbls>
          <c:showLegendKey val="0"/>
          <c:showVal val="0"/>
          <c:showCatName val="0"/>
          <c:showSerName val="0"/>
          <c:showPercent val="0"/>
          <c:showBubbleSize val="0"/>
        </c:dLbls>
        <c:gapWidth val="182"/>
        <c:axId val="460061672"/>
        <c:axId val="460060688"/>
      </c:barChart>
      <c:catAx>
        <c:axId val="460061672"/>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Reasons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0060688"/>
        <c:crosses val="autoZero"/>
        <c:auto val="1"/>
        <c:lblAlgn val="ctr"/>
        <c:lblOffset val="100"/>
        <c:noMultiLvlLbl val="0"/>
      </c:catAx>
      <c:valAx>
        <c:axId val="460060688"/>
        <c:scaling>
          <c:orientation val="minMax"/>
          <c:max val="3"/>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participants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0061672"/>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Is</a:t>
            </a:r>
            <a:r>
              <a:rPr lang="en-GB" b="1" u="sng" baseline="0"/>
              <a:t> there anything stopping you from joining another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5165653073853576"/>
          <c:y val="0.33481516302999437"/>
          <c:w val="0.27500672172076046"/>
          <c:h val="0.50486308614408271"/>
        </c:manualLayout>
      </c:layout>
      <c:pieChart>
        <c:varyColors val="1"/>
        <c:ser>
          <c:idx val="0"/>
          <c:order val="0"/>
          <c:dPt>
            <c:idx val="0"/>
            <c:bubble3D val="0"/>
            <c:spPr>
              <a:solidFill>
                <a:srgbClr val="FFFF00"/>
              </a:solidFill>
              <a:ln w="19050">
                <a:solidFill>
                  <a:schemeClr val="lt1"/>
                </a:solidFill>
              </a:ln>
              <a:effectLst/>
            </c:spPr>
            <c:extLst>
              <c:ext xmlns:c16="http://schemas.microsoft.com/office/drawing/2014/chart" uri="{C3380CC4-5D6E-409C-BE32-E72D297353CC}">
                <c16:uniqueId val="{00000001-B9FD-40C6-A4B6-A507CC153052}"/>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B9FD-40C6-A4B6-A507CC153052}"/>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3-B9FD-40C6-A4B6-A507CC15305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Sheet1!$F$24:$G$24</c:f>
              <c:strCache>
                <c:ptCount val="2"/>
                <c:pt idx="0">
                  <c:v>No</c:v>
                </c:pt>
                <c:pt idx="1">
                  <c:v>Yes</c:v>
                </c:pt>
              </c:strCache>
            </c:strRef>
          </c:cat>
          <c:val>
            <c:numRef>
              <c:f>Sheet1!$F$25:$G$25</c:f>
              <c:numCache>
                <c:formatCode>General</c:formatCode>
                <c:ptCount val="2"/>
                <c:pt idx="0">
                  <c:v>10</c:v>
                </c:pt>
                <c:pt idx="1">
                  <c:v>1</c:v>
                </c:pt>
              </c:numCache>
            </c:numRef>
          </c:val>
          <c:extLst>
            <c:ext xmlns:c16="http://schemas.microsoft.com/office/drawing/2014/chart" uri="{C3380CC4-5D6E-409C-BE32-E72D297353CC}">
              <c16:uniqueId val="{00000004-B9FD-40C6-A4B6-A507CC15305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word/charts/style26.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27.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28.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29.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0.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1.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2.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3.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HarvardAnglia2008OfficeOnline.xsl" StyleName="Harvard - Anglia" Version="2008"/>
</file>

<file path=customXml/itemProps1.xml><?xml version="1.0" encoding="utf-8"?>
<ds:datastoreItem xmlns:ds="http://schemas.openxmlformats.org/officeDocument/2006/customXml" ds:itemID="{0233FE8F-A013-4520-834B-699B204B39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ABD6A-A579-45BE-85E1-97C07897E876}">
  <ds:schemaRefs>
    <ds:schemaRef ds:uri="http://schemas.microsoft.com/sharepoint/v3/contenttype/forms"/>
  </ds:schemaRefs>
</ds:datastoreItem>
</file>

<file path=customXml/itemProps3.xml><?xml version="1.0" encoding="utf-8"?>
<ds:datastoreItem xmlns:ds="http://schemas.openxmlformats.org/officeDocument/2006/customXml" ds:itemID="{5414DB9C-F17F-413E-91F1-E72D3FF2709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A6718AA6-8C3D-4088-8398-FBE0B7CC6E91}">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Sports Industry Research Project Proposal Template (1)</Template>
  <TotalTime>9640</TotalTime>
  <Pages>152</Pages>
  <Words>14730</Words>
  <Characters>83963</Characters>
  <Application>Microsoft Office Word</Application>
  <DocSecurity>0</DocSecurity>
  <Lines>699</Lines>
  <Paragraphs>196</Paragraphs>
  <ScaleCrop>false</ScaleCrop>
  <HeadingPairs>
    <vt:vector size="2" baseType="variant">
      <vt:variant>
        <vt:lpstr>Title</vt:lpstr>
      </vt:variant>
      <vt:variant>
        <vt:i4>1</vt:i4>
      </vt:variant>
    </vt:vector>
  </HeadingPairs>
  <TitlesOfParts>
    <vt:vector size="1" baseType="lpstr">
      <vt:lpstr>UWTSD Policy Template with blank pages &amp; covers</vt:lpstr>
    </vt:vector>
  </TitlesOfParts>
  <Company/>
  <LinksUpToDate>false</LinksUpToDate>
  <CharactersWithSpaces>98497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Policy Template with blank pages &amp; covers</dc:title>
  <dc:creator>Nathan Edwards (1701274)</dc:creator>
  <cp:lastModifiedBy>Nathan Edwards</cp:lastModifiedBy>
  <cp:revision>89</cp:revision>
  <cp:lastPrinted>2015-02-09T16:35:00Z</cp:lastPrinted>
  <dcterms:created xsi:type="dcterms:W3CDTF">2020-04-04T15:46:00Z</dcterms:created>
  <dcterms:modified xsi:type="dcterms:W3CDTF">2020-04-29T17:49:00Z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