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56463" autoAdjust="0"/>
  </p:normalViewPr>
  <p:slideViewPr>
    <p:cSldViewPr snapToGrid="0">
      <p:cViewPr varScale="1">
        <p:scale>
          <a:sx n="69" d="100"/>
          <a:sy n="69" d="100"/>
        </p:scale>
        <p:origin x="277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B74D7F-D2E7-4E3A-A755-4672EEF18212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6AA92B-DD84-4ACE-8C51-E715FA8716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962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AA92B-DD84-4ACE-8C51-E715FA8716C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0123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AA92B-DD84-4ACE-8C51-E715FA8716C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869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AA92B-DD84-4ACE-8C51-E715FA8716C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3777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AA92B-DD84-4ACE-8C51-E715FA8716C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4714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AA92B-DD84-4ACE-8C51-E715FA8716C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0792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AA92B-DD84-4ACE-8C51-E715FA8716C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6310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AA92B-DD84-4ACE-8C51-E715FA8716C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1650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AA92B-DD84-4ACE-8C51-E715FA8716C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3202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AA92B-DD84-4ACE-8C51-E715FA8716C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8792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AA92B-DD84-4ACE-8C51-E715FA8716C0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8425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AA92B-DD84-4ACE-8C51-E715FA8716C0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83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1824D-881A-4EA4-8387-4F135D63C1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B1387B-E863-83BB-D722-71091D2260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BDD1CB-A0C6-AA77-4CF2-1AB34C1A4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EEF04-B861-4E5F-A409-D1022E27BD88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9A82C-D536-8C26-3F09-6B1E07E1F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E9625F-3DAD-98E2-0913-91C0E483C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5C8DD-1D0D-422E-A8E6-3C95A94A2D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486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818C7-2F1D-1776-9F51-4EB0F9532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AC26A-7FA1-16C4-491D-75631450D7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D562DB-F400-5728-7314-94214C792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EEF04-B861-4E5F-A409-D1022E27BD88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9A9FD8-9D44-BE22-CFBC-BEFCBA300E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E6B4FF-55D3-5D75-D664-A07E28A74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5C8DD-1D0D-422E-A8E6-3C95A94A2D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033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2C5F1-5E74-2749-2E5E-7C5A5B3A4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7FCD62-1E22-7E3B-8CD2-7DAA21FDB1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F20872-A29A-300A-AC79-7264DE220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EEF04-B861-4E5F-A409-D1022E27BD88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512816-3FDA-213B-1247-1913DD183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79E05E-20D5-206B-BA49-840750A6A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5C8DD-1D0D-422E-A8E6-3C95A94A2D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401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A60F1-9BAB-7798-BD36-83B489D9B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364D0-2DE8-CEB9-A872-222A7654AB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929FBD-C538-2810-57CC-C0AF897358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50E01C-36E4-CB97-8D58-2B5A46071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EEF04-B861-4E5F-A409-D1022E27BD88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A64E78-3778-85AD-3B2C-14345968E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8B8F12-084F-5B39-425D-15D2BBC95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5C8DD-1D0D-422E-A8E6-3C95A94A2D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607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8E169-8603-BEED-AB17-792E4ABBD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AB774E-236A-9D1B-1E0B-25A3240569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5E3051-E8F3-3987-0BCC-803BD40458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B4EC59-74CF-3286-DEA1-993933DF67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0C2059-F533-E7ED-0CFA-0E14EF8A61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9472CC-3B9D-C9D4-F498-2AD4D61A7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EEF04-B861-4E5F-A409-D1022E27BD88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13278A-070E-33C6-56F7-75B4718EA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6CABB2-316F-9CF1-5A19-3F51043EA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5C8DD-1D0D-422E-A8E6-3C95A94A2D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000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FF2B7-5C5C-AD52-B135-7C9BE53E9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E467A4-FA30-070B-8D5F-168C6864D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EEF04-B861-4E5F-A409-D1022E27BD88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ABF337-7FC2-5F7A-7994-AB6AA474D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C79D1F-8503-04AE-A59E-C251C206E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5C8DD-1D0D-422E-A8E6-3C95A94A2D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769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41790E-1663-F7FA-FC21-98A59F5A4E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EEF04-B861-4E5F-A409-D1022E27BD88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32461F-185A-15BB-9379-3A4DAA849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4A741B-C20F-C4E8-0E83-59523098C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5C8DD-1D0D-422E-A8E6-3C95A94A2D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72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47DF9-ACD5-3689-44ED-76C6EDD1D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2B92B-C73C-E180-8035-DF39EDED51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E55BA5-BB30-5485-586E-8371244E1E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698181-4252-544E-CDD3-FF41EBF02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EEF04-B861-4E5F-A409-D1022E27BD88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0446D9-555F-3959-AD2D-2B0DB9999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42CB01-2EB9-6D9C-BD2B-933F90853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5C8DD-1D0D-422E-A8E6-3C95A94A2D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907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51003-AE0E-F16E-AC6A-48E12FEB5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945536-82E3-5F99-8F15-682AAEB98F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E31D34-397A-D615-6885-FD8E22EBCD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B799E2-C628-CBA1-2A2A-0BA0B5F69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EEF04-B861-4E5F-A409-D1022E27BD88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B78DA8-6426-9163-E6BE-34BC641CD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85B0A0-A56C-6765-05BB-7B12A89B3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5C8DD-1D0D-422E-A8E6-3C95A94A2D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701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A9468-668D-7210-952F-66B7755C3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ED4D8D-96E8-3282-F0E1-D983661F90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74A4BA-FC4C-0B89-3D27-5D4DA81598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EEF04-B861-4E5F-A409-D1022E27BD88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E462C7-05AB-3704-F2FA-D31714394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7A935E-8263-5CEE-0E2E-AD68DB43C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5C8DD-1D0D-422E-A8E6-3C95A94A2D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204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BB7A48-5F70-3605-F04F-74BB8536B6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E25E53-DF98-7FAE-43FA-1FD6C81FA2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29A36-88B6-1407-635F-6E80107E4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EEF04-B861-4E5F-A409-D1022E27BD88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B2B907-E2B0-261C-DBDE-56B5785F5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0DB54D-8AAE-CC2C-3E2D-1C5DDCE6E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15C8DD-1D0D-422E-A8E6-3C95A94A2D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550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5000"/>
                <a:lumOff val="95000"/>
              </a:schemeClr>
            </a:gs>
            <a:gs pos="74000">
              <a:schemeClr val="accent3">
                <a:lumMod val="45000"/>
                <a:lumOff val="55000"/>
              </a:schemeClr>
            </a:gs>
            <a:gs pos="83000">
              <a:schemeClr val="accent3">
                <a:lumMod val="45000"/>
                <a:lumOff val="55000"/>
              </a:schemeClr>
            </a:gs>
            <a:gs pos="100000">
              <a:schemeClr val="accent3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A94E09-3A9B-1CFA-865D-95B5E31FD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462013-8C5C-5D59-5C43-B48BB5C25E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DD022A-E93D-789B-ECB5-680AF93EE8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EEF04-B861-4E5F-A409-D1022E27BD88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78D29-D1C9-1E50-8BA7-0FAB17D590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01D55E-E8EC-6E98-221B-8ECF494B69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15C8DD-1D0D-422E-A8E6-3C95A94A2D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977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72A08-B992-2A45-7E40-0A8A02ECCF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0032" y="756603"/>
            <a:ext cx="9144000" cy="2387600"/>
          </a:xfrm>
        </p:spPr>
        <p:txBody>
          <a:bodyPr>
            <a:noAutofit/>
          </a:bodyPr>
          <a:lstStyle/>
          <a:p>
            <a:r>
              <a:rPr lang="en-GB" sz="3600" b="1" dirty="0"/>
              <a:t>Contemporary Themes in Leadership and Management</a:t>
            </a:r>
            <a:br>
              <a:rPr lang="en-IN" sz="3600" dirty="0"/>
            </a:br>
            <a:r>
              <a:rPr lang="en-IN" sz="3600" b="1" dirty="0"/>
              <a:t>Progression of women to leadership roles in the professional motorsports industry</a:t>
            </a:r>
            <a:br>
              <a:rPr lang="en-IN" sz="3600" dirty="0"/>
            </a:br>
            <a:endParaRPr lang="en-US" sz="3600" dirty="0"/>
          </a:p>
        </p:txBody>
      </p:sp>
      <p:pic>
        <p:nvPicPr>
          <p:cNvPr id="1026" name="Picture 2" descr="Women In Automotive: Empowering, Inspiring + Succeeding">
            <a:extLst>
              <a:ext uri="{FF2B5EF4-FFF2-40B4-BE49-F238E27FC236}">
                <a16:creationId xmlns:a16="http://schemas.microsoft.com/office/drawing/2014/main" id="{69D14BA8-F983-EED7-93A0-6FD031A90F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43" y="3429000"/>
            <a:ext cx="5029200" cy="282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9D9925-6E29-BA48-8B5C-0C85D3A31CFF}"/>
              </a:ext>
            </a:extLst>
          </p:cNvPr>
          <p:cNvSpPr txBox="1"/>
          <p:nvPr/>
        </p:nvSpPr>
        <p:spPr>
          <a:xfrm>
            <a:off x="6585859" y="4843462"/>
            <a:ext cx="39017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Student : Alina Olaru 2123361</a:t>
            </a:r>
          </a:p>
          <a:p>
            <a:r>
              <a:rPr lang="en-US" dirty="0"/>
              <a:t>Lecturer: Marie </a:t>
            </a:r>
            <a:r>
              <a:rPr lang="en-US" dirty="0" err="1"/>
              <a:t>Pitson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7455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7B3FE-E83A-53DA-2C99-4A24ECB584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Introduction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41CF4-A3B2-84DF-8E81-0138936BB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818632" cy="4351338"/>
          </a:xfrm>
        </p:spPr>
        <p:txBody>
          <a:bodyPr/>
          <a:lstStyle/>
          <a:p>
            <a:pPr lvl="0" algn="just"/>
            <a:r>
              <a:rPr lang="en-GB" dirty="0"/>
              <a:t>Professional motorsport is a high-performance industry that has a global dimension (Henry et al., 2021).</a:t>
            </a:r>
            <a:endParaRPr lang="en-IN" dirty="0"/>
          </a:p>
          <a:p>
            <a:pPr lvl="0" algn="just"/>
            <a:r>
              <a:rPr lang="en-GB" dirty="0"/>
              <a:t>Traditionally male-dominated at all levels of the organisation.</a:t>
            </a:r>
            <a:endParaRPr lang="en-IN" dirty="0"/>
          </a:p>
          <a:p>
            <a:pPr lvl="0" algn="just"/>
            <a:r>
              <a:rPr lang="en-GB" dirty="0"/>
              <a:t>This is an attempt to examine the ways in which culture and politics influence leadership opportunities (Kezar, 2023).</a:t>
            </a:r>
            <a:endParaRPr lang="en-IN" dirty="0"/>
          </a:p>
          <a:p>
            <a:pPr algn="just"/>
            <a:endParaRPr lang="en-US" dirty="0"/>
          </a:p>
        </p:txBody>
      </p:sp>
      <p:pic>
        <p:nvPicPr>
          <p:cNvPr id="2050" name="Picture 2" descr="Women in Motorsport: Accelerating Change and Breaking Barriers | Mane">
            <a:extLst>
              <a:ext uri="{FF2B5EF4-FFF2-40B4-BE49-F238E27FC236}">
                <a16:creationId xmlns:a16="http://schemas.microsoft.com/office/drawing/2014/main" id="{0F3014B7-44A3-3468-3F2E-4803E402B0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8080" y="2386870"/>
            <a:ext cx="4072128" cy="2714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36391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762A2-F685-B975-387A-A6F41CDCB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Overview of the Motorsport sector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279FA-718E-E0AF-58E6-77D42F24A6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3506" y="1917065"/>
            <a:ext cx="6094510" cy="4351338"/>
          </a:xfrm>
        </p:spPr>
        <p:txBody>
          <a:bodyPr/>
          <a:lstStyle/>
          <a:p>
            <a:pPr lvl="0" algn="just"/>
            <a:r>
              <a:rPr lang="en-GB" dirty="0"/>
              <a:t>Global business of this industry depend on engineering, racing, management and commercial management.</a:t>
            </a:r>
            <a:endParaRPr lang="en-IN" dirty="0"/>
          </a:p>
          <a:p>
            <a:pPr lvl="0" algn="just"/>
            <a:r>
              <a:rPr lang="en-GB" dirty="0"/>
              <a:t>Innovation-focused and highly competitive (Harris et al., 2020).</a:t>
            </a:r>
            <a:endParaRPr lang="en-IN" dirty="0"/>
          </a:p>
          <a:p>
            <a:pPr lvl="0" algn="just"/>
            <a:r>
              <a:rPr lang="en-GB" dirty="0"/>
              <a:t>Vigorous tradition and manly professional identity.</a:t>
            </a:r>
            <a:endParaRPr lang="en-IN" dirty="0"/>
          </a:p>
          <a:p>
            <a:pPr lvl="0" algn="just"/>
            <a:r>
              <a:rPr lang="en-GB" dirty="0"/>
              <a:t>Gender diversity change is too slow (</a:t>
            </a:r>
            <a:r>
              <a:rPr lang="en-GB" dirty="0" err="1"/>
              <a:t>Ambrazaityte</a:t>
            </a:r>
            <a:r>
              <a:rPr lang="en-GB" dirty="0"/>
              <a:t>, 2024).</a:t>
            </a:r>
            <a:endParaRPr lang="en-IN" dirty="0"/>
          </a:p>
          <a:p>
            <a:pPr algn="just"/>
            <a:endParaRPr lang="en-US" dirty="0"/>
          </a:p>
        </p:txBody>
      </p:sp>
      <p:pic>
        <p:nvPicPr>
          <p:cNvPr id="3074" name="Picture 2" descr="Special Report: Women In MotorsportsPerformance Racing Industry">
            <a:extLst>
              <a:ext uri="{FF2B5EF4-FFF2-40B4-BE49-F238E27FC236}">
                <a16:creationId xmlns:a16="http://schemas.microsoft.com/office/drawing/2014/main" id="{DA5D5DA3-B6FE-4823-0EEE-CA1A6A97CE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984" y="2359152"/>
            <a:ext cx="4829522" cy="321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97962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B83EF7-5574-5A3C-6740-F0654B5BA1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4735C-E8A1-ECE2-6B94-CC830C219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Current status of women in Motorsport leadership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91290-3724-FADC-26D2-2BB3A2EA98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745480" cy="4351338"/>
          </a:xfrm>
        </p:spPr>
        <p:txBody>
          <a:bodyPr/>
          <a:lstStyle/>
          <a:p>
            <a:pPr lvl="0" algn="just"/>
            <a:r>
              <a:rPr lang="en-GB" dirty="0"/>
              <a:t>Limited presence of women in senior leadership roles</a:t>
            </a:r>
            <a:endParaRPr lang="en-IN" dirty="0"/>
          </a:p>
          <a:p>
            <a:pPr lvl="0" algn="just"/>
            <a:r>
              <a:rPr lang="en-GB" dirty="0"/>
              <a:t>Increased opportunities in communications and support functions (Pedro Lopes, 2022) .</a:t>
            </a:r>
            <a:endParaRPr lang="en-IN" dirty="0"/>
          </a:p>
          <a:p>
            <a:pPr lvl="0" algn="just"/>
            <a:r>
              <a:rPr lang="en-GB" dirty="0"/>
              <a:t>Poor representation in technical and engineering leadership.</a:t>
            </a:r>
            <a:endParaRPr lang="en-IN" dirty="0"/>
          </a:p>
          <a:p>
            <a:pPr lvl="0" algn="just"/>
            <a:r>
              <a:rPr lang="en-GB" dirty="0"/>
              <a:t>Slow but steady increase in female participation in the past 10 years (Colegrove, 2022).</a:t>
            </a:r>
            <a:endParaRPr lang="en-IN" dirty="0"/>
          </a:p>
          <a:p>
            <a:pPr algn="just"/>
            <a:endParaRPr lang="en-US" dirty="0"/>
          </a:p>
        </p:txBody>
      </p:sp>
      <p:pic>
        <p:nvPicPr>
          <p:cNvPr id="4098" name="Picture 2" descr="Impact of Women in Leadership Roles Within the Auto Retail Industry | by  Kathi Kruse | Medium">
            <a:extLst>
              <a:ext uri="{FF2B5EF4-FFF2-40B4-BE49-F238E27FC236}">
                <a16:creationId xmlns:a16="http://schemas.microsoft.com/office/drawing/2014/main" id="{A3CFAE64-4CCC-62F8-53F6-3AB3A54AA7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2654" y="2254250"/>
            <a:ext cx="3831146" cy="2557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40533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B394FD-1C24-E355-7E0D-9597863ABE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6DFD4-450B-5790-3585-9A36F9B5E6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Cultural barriers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9A579-E0A5-8D9D-525D-2B12D0B64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0368" y="1825625"/>
            <a:ext cx="6123432" cy="4351338"/>
          </a:xfrm>
        </p:spPr>
        <p:txBody>
          <a:bodyPr/>
          <a:lstStyle/>
          <a:p>
            <a:pPr lvl="0" algn="just"/>
            <a:r>
              <a:rPr lang="en-GB" dirty="0"/>
              <a:t>Masculine culture and identity are strong (R.J. House, 2024).</a:t>
            </a:r>
            <a:endParaRPr lang="en-IN" dirty="0"/>
          </a:p>
          <a:p>
            <a:pPr lvl="0" algn="just"/>
            <a:r>
              <a:rPr lang="en-GB" dirty="0"/>
              <a:t>Technical role stereotypes in terms of competence.</a:t>
            </a:r>
            <a:endParaRPr lang="en-IN" dirty="0"/>
          </a:p>
          <a:p>
            <a:pPr lvl="0" algn="just"/>
            <a:r>
              <a:rPr lang="en-GB" dirty="0"/>
              <a:t>The role expectations do not allow the acceptance of women as leaders.</a:t>
            </a:r>
            <a:endParaRPr lang="en-IN" dirty="0"/>
          </a:p>
          <a:p>
            <a:pPr lvl="0" algn="just"/>
            <a:r>
              <a:rPr lang="en-GB" dirty="0"/>
              <a:t>Informality, which was dominated by men (Sturm, 2021).</a:t>
            </a:r>
            <a:endParaRPr lang="en-IN" dirty="0"/>
          </a:p>
          <a:p>
            <a:pPr algn="just"/>
            <a:endParaRPr lang="en-US" dirty="0"/>
          </a:p>
        </p:txBody>
      </p:sp>
      <p:pic>
        <p:nvPicPr>
          <p:cNvPr id="5122" name="Picture 2" descr="8 tips to help new car salespeople dress for success">
            <a:extLst>
              <a:ext uri="{FF2B5EF4-FFF2-40B4-BE49-F238E27FC236}">
                <a16:creationId xmlns:a16="http://schemas.microsoft.com/office/drawing/2014/main" id="{ADA1FDFB-DC8E-DE33-B6E8-6A96D17E80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48" y="1896597"/>
            <a:ext cx="4594912" cy="3064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1258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C3239A-1921-7487-764E-ECA242A273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F8E23-4B6F-D4D4-E370-457B88FB5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Political barriers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D8E08-E345-CC93-C588-1853664CA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056376" cy="4351338"/>
          </a:xfrm>
        </p:spPr>
        <p:txBody>
          <a:bodyPr/>
          <a:lstStyle/>
          <a:p>
            <a:pPr lvl="0" algn="just"/>
            <a:r>
              <a:rPr lang="en-GB" dirty="0"/>
              <a:t>Leadership pipelines that are dominated by males (Gray, 2020).</a:t>
            </a:r>
            <a:endParaRPr lang="en-IN" dirty="0"/>
          </a:p>
          <a:p>
            <a:pPr lvl="0" algn="just"/>
            <a:r>
              <a:rPr lang="en-GB" dirty="0"/>
              <a:t>The authority was concentrated in the hands of old senior men.</a:t>
            </a:r>
            <a:endParaRPr lang="en-IN" dirty="0"/>
          </a:p>
          <a:p>
            <a:pPr lvl="0" algn="just"/>
            <a:r>
              <a:rPr lang="en-GB" dirty="0"/>
              <a:t>Promotions and decision making: gatekeeping (Koren, 2024).</a:t>
            </a:r>
            <a:endParaRPr lang="en-IN" dirty="0"/>
          </a:p>
          <a:p>
            <a:pPr lvl="0" algn="just"/>
            <a:r>
              <a:rPr lang="en-GB" dirty="0"/>
              <a:t>Absence of good female role models minimises the motivation to progress.</a:t>
            </a:r>
            <a:endParaRPr lang="en-IN" dirty="0"/>
          </a:p>
          <a:p>
            <a:pPr algn="just"/>
            <a:endParaRPr lang="en-US" dirty="0"/>
          </a:p>
        </p:txBody>
      </p:sp>
      <p:pic>
        <p:nvPicPr>
          <p:cNvPr id="6146" name="Picture 2" descr="Women in Motorsports – The Race to Equality | CarCovers.com">
            <a:extLst>
              <a:ext uri="{FF2B5EF4-FFF2-40B4-BE49-F238E27FC236}">
                <a16:creationId xmlns:a16="http://schemas.microsoft.com/office/drawing/2014/main" id="{B7DCF02D-2856-E0C1-1707-0816E82000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8352" y="2388108"/>
            <a:ext cx="4163568" cy="2081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6187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EB8533-0BDC-A0A6-8C67-AB75354DF0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71E5D-DE6C-6F37-6B1F-0CBD5132E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How culture and politics interact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75596-3B4E-96D1-94AB-254CF1F9EB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0" y="1825625"/>
            <a:ext cx="5593080" cy="4351338"/>
          </a:xfrm>
        </p:spPr>
        <p:txBody>
          <a:bodyPr/>
          <a:lstStyle/>
          <a:p>
            <a:pPr lvl="0" algn="just"/>
            <a:r>
              <a:rPr lang="en-GB" dirty="0"/>
              <a:t>Political decisions are made based on cultural norms (Armstrong, 2016).</a:t>
            </a:r>
            <a:endParaRPr lang="en-IN" dirty="0"/>
          </a:p>
          <a:p>
            <a:pPr lvl="0" algn="just"/>
            <a:r>
              <a:rPr lang="en-GB" dirty="0"/>
              <a:t>Prejudice influences recruitment, assessment, and promotion.</a:t>
            </a:r>
            <a:endParaRPr lang="en-IN" dirty="0"/>
          </a:p>
          <a:p>
            <a:pPr lvl="0" algn="just"/>
            <a:r>
              <a:rPr lang="en-GB" dirty="0"/>
              <a:t>Women were pushed into a support position.</a:t>
            </a:r>
            <a:endParaRPr lang="en-IN" dirty="0"/>
          </a:p>
          <a:p>
            <a:pPr lvl="0" algn="just"/>
            <a:r>
              <a:rPr lang="en-GB" dirty="0"/>
              <a:t>Thorough access to high-responsibility routes (Rost, 1991).</a:t>
            </a:r>
            <a:endParaRPr lang="en-IN" dirty="0"/>
          </a:p>
          <a:p>
            <a:pPr algn="just"/>
            <a:endParaRPr lang="en-US" dirty="0"/>
          </a:p>
        </p:txBody>
      </p:sp>
      <p:pic>
        <p:nvPicPr>
          <p:cNvPr id="7170" name="Picture 2" descr="Women in Leadership Roles by Vinsys">
            <a:extLst>
              <a:ext uri="{FF2B5EF4-FFF2-40B4-BE49-F238E27FC236}">
                <a16:creationId xmlns:a16="http://schemas.microsoft.com/office/drawing/2014/main" id="{DA1E6845-6644-1000-EB20-BB8A6D7B9F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44" y="2578465"/>
            <a:ext cx="5411986" cy="2845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6628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38BCE2-2A45-EC26-BDDB-6FF5581074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4AFB0-7E66-4EC6-79D8-7CA8DDB82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Benefits of diversity for motorsport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371DA-9E1F-8935-0CF1-A28EEF284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001512" cy="4351338"/>
          </a:xfrm>
        </p:spPr>
        <p:txBody>
          <a:bodyPr/>
          <a:lstStyle/>
          <a:p>
            <a:pPr lvl="0" algn="just"/>
            <a:r>
              <a:rPr lang="en-GB" dirty="0"/>
              <a:t>More innovation and problem-solving (Cameron, 2021)</a:t>
            </a:r>
            <a:endParaRPr lang="en-IN" dirty="0"/>
          </a:p>
          <a:p>
            <a:pPr lvl="0" algn="just"/>
            <a:r>
              <a:rPr lang="en-GB" dirty="0"/>
              <a:t>Much better and adequate decision-making (Hayfield and Sansbury, 2025)</a:t>
            </a:r>
            <a:endParaRPr lang="en-IN" dirty="0"/>
          </a:p>
          <a:p>
            <a:pPr lvl="0" algn="just"/>
            <a:r>
              <a:rPr lang="en-GB" dirty="0"/>
              <a:t>Improved organisational image.</a:t>
            </a:r>
            <a:endParaRPr lang="en-IN" dirty="0"/>
          </a:p>
          <a:p>
            <a:pPr lvl="0" algn="just"/>
            <a:r>
              <a:rPr lang="en-GB" dirty="0"/>
              <a:t>Expanded acquisition and retention of talent.</a:t>
            </a:r>
            <a:endParaRPr lang="en-IN" dirty="0"/>
          </a:p>
          <a:p>
            <a:pPr algn="just"/>
            <a:endParaRPr lang="en-US" dirty="0"/>
          </a:p>
        </p:txBody>
      </p:sp>
      <p:pic>
        <p:nvPicPr>
          <p:cNvPr id="8194" name="Picture 2" descr="Cultivating Women Leadership: Strategies for Retention and Development | TMI">
            <a:extLst>
              <a:ext uri="{FF2B5EF4-FFF2-40B4-BE49-F238E27FC236}">
                <a16:creationId xmlns:a16="http://schemas.microsoft.com/office/drawing/2014/main" id="{5BB82D35-DBC1-B320-E813-D0AD57E9FC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994" y="2328299"/>
            <a:ext cx="3845979" cy="2201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41252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8C6651-DFA8-BD4A-734D-78086CABE0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C64CF-4CAE-5D8D-25C1-F31784DF1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Contemporary leadership approaches as solutions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FD58C-AE89-628F-A99F-1FF7CD661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3168" y="1825625"/>
            <a:ext cx="6580632" cy="4351338"/>
          </a:xfrm>
        </p:spPr>
        <p:txBody>
          <a:bodyPr/>
          <a:lstStyle/>
          <a:p>
            <a:pPr lvl="0"/>
            <a:r>
              <a:rPr lang="en-GB" dirty="0"/>
              <a:t>Transformational leadership promotes Inclusion (Thomson, 2024)</a:t>
            </a:r>
            <a:endParaRPr lang="en-IN" dirty="0"/>
          </a:p>
          <a:p>
            <a:pPr lvl="0"/>
            <a:r>
              <a:rPr lang="en-GB" dirty="0"/>
              <a:t>In relational leadership, teamwork is enhanced.</a:t>
            </a:r>
            <a:endParaRPr lang="en-IN" dirty="0"/>
          </a:p>
          <a:p>
            <a:pPr lvl="0"/>
            <a:r>
              <a:rPr lang="en-GB" dirty="0"/>
              <a:t>Distributed leadership minimises hierarchy.</a:t>
            </a:r>
            <a:endParaRPr lang="en-IN" dirty="0"/>
          </a:p>
          <a:p>
            <a:pPr lvl="0"/>
            <a:r>
              <a:rPr lang="en-GB" dirty="0"/>
              <a:t>Equality practices managed by HRs encourage equitable progress (</a:t>
            </a:r>
            <a:r>
              <a:rPr lang="en-GB" dirty="0" err="1"/>
              <a:t>Ghayas</a:t>
            </a:r>
            <a:r>
              <a:rPr lang="en-GB" dirty="0"/>
              <a:t> et al., 2024).</a:t>
            </a:r>
            <a:endParaRPr lang="en-IN" dirty="0"/>
          </a:p>
          <a:p>
            <a:endParaRPr lang="en-US" dirty="0"/>
          </a:p>
        </p:txBody>
      </p:sp>
      <p:pic>
        <p:nvPicPr>
          <p:cNvPr id="9218" name="Picture 2" descr="Importance of Women in Leadership">
            <a:extLst>
              <a:ext uri="{FF2B5EF4-FFF2-40B4-BE49-F238E27FC236}">
                <a16:creationId xmlns:a16="http://schemas.microsoft.com/office/drawing/2014/main" id="{1A1E17B2-1EDC-2170-F120-6094CCEC06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216" y="2302573"/>
            <a:ext cx="3220403" cy="3220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31308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E3278B-3FF3-86D0-7A88-19A7FFA4DE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BF6DA-B4D4-C509-ABEC-CAD353274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Industry attempts and remaining gaps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60752-6517-4B8E-B1D5-CD8D305417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294120" cy="4351338"/>
          </a:xfrm>
        </p:spPr>
        <p:txBody>
          <a:bodyPr/>
          <a:lstStyle/>
          <a:p>
            <a:pPr lvl="0" algn="just"/>
            <a:r>
              <a:rPr lang="en-GB" dirty="0"/>
              <a:t>More attention to women in the STEM programs.</a:t>
            </a:r>
            <a:endParaRPr lang="en-IN" dirty="0"/>
          </a:p>
          <a:p>
            <a:pPr lvl="0" algn="just"/>
            <a:r>
              <a:rPr lang="en-GB" dirty="0"/>
              <a:t>Diversity programmes, which are initiated by governing bodies.</a:t>
            </a:r>
            <a:endParaRPr lang="en-IN" dirty="0"/>
          </a:p>
          <a:p>
            <a:pPr lvl="0" algn="just"/>
            <a:r>
              <a:rPr lang="en-GB" dirty="0"/>
              <a:t>The development remains sluggish and bumpy (Pedro, 2024).</a:t>
            </a:r>
            <a:endParaRPr lang="en-IN" dirty="0"/>
          </a:p>
          <a:p>
            <a:pPr lvl="0" algn="just"/>
            <a:r>
              <a:rPr lang="en-GB" dirty="0"/>
              <a:t>Structural and cultural change is needed (ABUHARRIS and KIDIRYUZ, 2024).</a:t>
            </a:r>
            <a:endParaRPr lang="en-IN" dirty="0"/>
          </a:p>
          <a:p>
            <a:pPr algn="just"/>
            <a:endParaRPr lang="en-US" dirty="0"/>
          </a:p>
        </p:txBody>
      </p:sp>
      <p:pic>
        <p:nvPicPr>
          <p:cNvPr id="10242" name="Picture 2" descr="Supporting Women In Leadership; Strategies and Initiatives For Success">
            <a:extLst>
              <a:ext uri="{FF2B5EF4-FFF2-40B4-BE49-F238E27FC236}">
                <a16:creationId xmlns:a16="http://schemas.microsoft.com/office/drawing/2014/main" id="{7B10315D-1A1E-EC4B-BF70-68F0D7A94E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7264" y="2182196"/>
            <a:ext cx="3739833" cy="2493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76819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303787-9566-FB27-3907-38A899C8D7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96ED3-6BB3-C678-D096-BD96F1E860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Conclusion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D3A02-A47C-8038-B77B-38009B8E6C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0" y="1825625"/>
            <a:ext cx="6141720" cy="4351338"/>
          </a:xfrm>
        </p:spPr>
        <p:txBody>
          <a:bodyPr/>
          <a:lstStyle/>
          <a:p>
            <a:pPr lvl="0"/>
            <a:r>
              <a:rPr lang="en-GB" dirty="0"/>
              <a:t>Motorsport is still among the most male-dominated industries.</a:t>
            </a:r>
            <a:endParaRPr lang="en-IN" dirty="0"/>
          </a:p>
          <a:p>
            <a:pPr lvl="0"/>
            <a:r>
              <a:rPr lang="en-GB" dirty="0"/>
              <a:t>The impact of culture and politics on leadership is very high.</a:t>
            </a:r>
            <a:endParaRPr lang="en-IN" dirty="0"/>
          </a:p>
          <a:p>
            <a:pPr lvl="0"/>
            <a:r>
              <a:rPr lang="en-GB" dirty="0"/>
              <a:t>Diversity is good for performance and innovation.</a:t>
            </a:r>
            <a:endParaRPr lang="en-IN" dirty="0"/>
          </a:p>
          <a:p>
            <a:pPr lvl="0"/>
            <a:r>
              <a:rPr lang="en-GB" dirty="0"/>
              <a:t>Inclusion is facilitated by leadership approaches of today.</a:t>
            </a:r>
            <a:endParaRPr lang="en-IN" dirty="0"/>
          </a:p>
          <a:p>
            <a:endParaRPr lang="en-US" dirty="0"/>
          </a:p>
        </p:txBody>
      </p:sp>
      <p:pic>
        <p:nvPicPr>
          <p:cNvPr id="11266" name="Picture 2" descr="The changing role of women leaders amidst the pandemic - Shardul Amarchand  Mangaldas &amp; Co">
            <a:extLst>
              <a:ext uri="{FF2B5EF4-FFF2-40B4-BE49-F238E27FC236}">
                <a16:creationId xmlns:a16="http://schemas.microsoft.com/office/drawing/2014/main" id="{F2CFF7EE-F334-2E6A-43A6-CF2A115414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29" y="2512219"/>
            <a:ext cx="4387904" cy="1833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39469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269201-D56C-D852-177A-51F4DAE09F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36E1F-66A7-DED8-E2E2-5A46D6222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References </a:t>
            </a:r>
            <a:br>
              <a:rPr lang="en-IN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CC8CF-35D9-0DB3-41B2-CED3C8078E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/>
              <a:t>ABUHARRIS, A. and KIDIRYÜZ, M., 2024. ATLAS.</a:t>
            </a:r>
            <a:endParaRPr lang="en-IN" dirty="0"/>
          </a:p>
          <a:p>
            <a:r>
              <a:rPr lang="en-GB" dirty="0" err="1"/>
              <a:t>Ambrazaitytė</a:t>
            </a:r>
            <a:r>
              <a:rPr lang="en-GB" dirty="0"/>
              <a:t>, K. (2024) </a:t>
            </a:r>
            <a:r>
              <a:rPr lang="en-GB" i="1" dirty="0"/>
              <a:t>GENDER INEQUALITY DISCOURSE IN MOTORSPORTS MEDIA: THE CASE OF FORMULA RACING</a:t>
            </a:r>
            <a:r>
              <a:rPr lang="en-GB" dirty="0"/>
              <a:t> (Doctoral dissertation, VYTAUTAS MAGNUS UNIVERSITY).</a:t>
            </a:r>
            <a:endParaRPr lang="en-IN" dirty="0"/>
          </a:p>
          <a:p>
            <a:r>
              <a:rPr lang="en-IN" dirty="0"/>
              <a:t>Armstrong, M. (2016) </a:t>
            </a:r>
            <a:r>
              <a:rPr lang="en-IN" i="1" dirty="0"/>
              <a:t>Armstrong’s handbook of management and leadership for HR : developing effective people skills for better leadership and management </a:t>
            </a:r>
            <a:r>
              <a:rPr lang="en-IN" dirty="0"/>
              <a:t>. Fourth edition. London ; Philadelphia:; London ; Philadelphia:, Kogan Page.</a:t>
            </a:r>
          </a:p>
          <a:p>
            <a:r>
              <a:rPr lang="en-GB" dirty="0" err="1"/>
              <a:t>Asbari</a:t>
            </a:r>
            <a:r>
              <a:rPr lang="en-GB" dirty="0"/>
              <a:t>, M., Santoso, P.B. and </a:t>
            </a:r>
            <a:r>
              <a:rPr lang="en-GB" dirty="0" err="1"/>
              <a:t>Prasetya</a:t>
            </a:r>
            <a:r>
              <a:rPr lang="en-GB" dirty="0"/>
              <a:t>, A.B., 2020. </a:t>
            </a:r>
            <a:r>
              <a:rPr lang="en-GB" dirty="0" err="1"/>
              <a:t>Elitical</a:t>
            </a:r>
            <a:r>
              <a:rPr lang="en-GB" dirty="0"/>
              <a:t> and antidemocratic transformational leadership critics: is it still relevant?(A literature study). </a:t>
            </a:r>
            <a:r>
              <a:rPr lang="en-GB" i="1" dirty="0"/>
              <a:t>International Journal of Social, Policy and Law</a:t>
            </a:r>
            <a:r>
              <a:rPr lang="en-GB" dirty="0"/>
              <a:t>, </a:t>
            </a:r>
            <a:r>
              <a:rPr lang="en-GB" i="1" dirty="0"/>
              <a:t>1</a:t>
            </a:r>
            <a:r>
              <a:rPr lang="en-GB" dirty="0"/>
              <a:t>(1), pp.12-16.</a:t>
            </a:r>
            <a:endParaRPr lang="en-IN" dirty="0"/>
          </a:p>
          <a:p>
            <a:r>
              <a:rPr lang="en-GB" dirty="0" err="1"/>
              <a:t>Asenbaum</a:t>
            </a:r>
            <a:r>
              <a:rPr lang="en-GB" dirty="0"/>
              <a:t>, H. (2023) </a:t>
            </a:r>
            <a:r>
              <a:rPr lang="en-GB" i="1" dirty="0"/>
              <a:t>The politics of becoming: Anonymity and democracy in the digital age</a:t>
            </a:r>
            <a:r>
              <a:rPr lang="en-GB" dirty="0"/>
              <a:t>. Oxford University Press.</a:t>
            </a:r>
            <a:endParaRPr lang="en-IN" dirty="0"/>
          </a:p>
          <a:p>
            <a:r>
              <a:rPr lang="en-IN" dirty="0"/>
              <a:t>Association of Leadership Educators. (ed.) (2002) Journal of leadership education : JOLE. 1 online resource.</a:t>
            </a:r>
          </a:p>
          <a:p>
            <a:r>
              <a:rPr lang="en-GB" dirty="0"/>
              <a:t>Cameron, B.W., 2021. </a:t>
            </a:r>
            <a:r>
              <a:rPr lang="en-GB" i="1" dirty="0"/>
              <a:t>Talent and Teams in Elite Motor Sport: Driving Development Through An Interpersonal Focus</a:t>
            </a:r>
            <a:r>
              <a:rPr lang="en-GB" dirty="0"/>
              <a:t> (Doctoral dissertation, University of Central Lancashire).</a:t>
            </a:r>
            <a:endParaRPr lang="en-IN" dirty="0"/>
          </a:p>
          <a:p>
            <a:r>
              <a:rPr lang="en-GB" dirty="0" err="1"/>
              <a:t>Cicea</a:t>
            </a:r>
            <a:r>
              <a:rPr lang="en-GB" dirty="0"/>
              <a:t>, C., </a:t>
            </a:r>
            <a:r>
              <a:rPr lang="en-GB" dirty="0" err="1"/>
              <a:t>Țurlea</a:t>
            </a:r>
            <a:r>
              <a:rPr lang="en-GB" dirty="0"/>
              <a:t>, C., Marinescu, C. and Pintilie, N. (2022) Organizational culture: A concept captive between determinants and its own power of influence. </a:t>
            </a:r>
            <a:r>
              <a:rPr lang="en-GB" i="1" dirty="0"/>
              <a:t>Sustainability</a:t>
            </a:r>
            <a:r>
              <a:rPr lang="en-GB" dirty="0"/>
              <a:t>, </a:t>
            </a:r>
            <a:r>
              <a:rPr lang="en-GB" i="1" dirty="0"/>
              <a:t>14</a:t>
            </a:r>
            <a:r>
              <a:rPr lang="en-GB" dirty="0"/>
              <a:t>(4), p.2021.</a:t>
            </a:r>
            <a:endParaRPr lang="en-IN" dirty="0"/>
          </a:p>
          <a:p>
            <a:r>
              <a:rPr lang="en-GB" dirty="0"/>
              <a:t>Colegrove, L. (2022) Racing to Equality: A Critique of Female Exclusion in Motorsports. </a:t>
            </a:r>
            <a:r>
              <a:rPr lang="en-GB" i="1" dirty="0"/>
              <a:t>Line by Line: A Journal of Beginning Student Writing</a:t>
            </a:r>
            <a:r>
              <a:rPr lang="en-GB" dirty="0"/>
              <a:t>, </a:t>
            </a:r>
            <a:r>
              <a:rPr lang="en-GB" i="1" dirty="0"/>
              <a:t>8</a:t>
            </a:r>
            <a:r>
              <a:rPr lang="en-GB" dirty="0"/>
              <a:t>(1), p.11.</a:t>
            </a:r>
            <a:endParaRPr lang="en-IN" dirty="0"/>
          </a:p>
          <a:p>
            <a:r>
              <a:rPr lang="en-GB" dirty="0"/>
              <a:t>Dahlquist, R., Ericsson, O. and Persson, A., 2024. Teammates That Are Destined to Become Rivals-A discourse analysis of team dynamics and performance in the pinnacle of motorsport.</a:t>
            </a:r>
            <a:endParaRPr lang="en-IN" dirty="0"/>
          </a:p>
          <a:p>
            <a:r>
              <a:rPr lang="en-GB" dirty="0"/>
              <a:t>Dewi, N.N. and Wibowo, R., 2020. The effect of leadership style, organizational culture and motivation on employee performance. Management Science Letters, 10(9), pp.2037-2044.</a:t>
            </a:r>
            <a:endParaRPr lang="en-IN" dirty="0"/>
          </a:p>
          <a:p>
            <a:r>
              <a:rPr lang="en-GB" dirty="0" err="1"/>
              <a:t>Ghayas</a:t>
            </a:r>
            <a:r>
              <a:rPr lang="en-GB" dirty="0"/>
              <a:t>, M., </a:t>
            </a:r>
            <a:r>
              <a:rPr lang="en-GB" dirty="0" err="1"/>
              <a:t>Tehar</a:t>
            </a:r>
            <a:r>
              <a:rPr lang="en-GB" dirty="0"/>
              <a:t>, S.N. and Saati, H., 2024. THE ROLE OF HR IN PROMOTING GENDER EQUALITY IN THE SOFTWARE INDUSTRY. </a:t>
            </a:r>
            <a:r>
              <a:rPr lang="en-GB" i="1" dirty="0"/>
              <a:t>Priority-The International Business Review</a:t>
            </a:r>
            <a:r>
              <a:rPr lang="en-GB" dirty="0"/>
              <a:t>, </a:t>
            </a:r>
            <a:r>
              <a:rPr lang="en-GB" i="1" dirty="0"/>
              <a:t>2</a:t>
            </a:r>
            <a:r>
              <a:rPr lang="en-GB" dirty="0"/>
              <a:t>(2), pp.432-440.</a:t>
            </a:r>
            <a:endParaRPr lang="en-IN" dirty="0"/>
          </a:p>
          <a:p>
            <a:r>
              <a:rPr lang="en-GB" dirty="0"/>
              <a:t>Gray, E. (2020) </a:t>
            </a:r>
            <a:r>
              <a:rPr lang="en-GB" i="1" dirty="0"/>
              <a:t>Feminized Automobility: Racing the Car as a Cultural and Technological Artifact</a:t>
            </a:r>
            <a:r>
              <a:rPr lang="en-GB" dirty="0"/>
              <a:t> (Doctoral dissertation, Vassar College).</a:t>
            </a:r>
            <a:endParaRPr lang="en-IN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6858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8B615-E2CF-BE65-4085-817B14F6E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References </a:t>
            </a:r>
            <a:br>
              <a:rPr lang="en-IN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F8C82-99FC-6A22-6713-92DDBFAFD9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Harris, M., Ndiaye, M. and Farrell, P. (2020) </a:t>
            </a:r>
            <a:r>
              <a:rPr lang="en-GB" i="1" dirty="0"/>
              <a:t>Integration of industry 4.0 and internet of things in the automotive and motorsports sectors: An empirical analysis</a:t>
            </a:r>
            <a:r>
              <a:rPr lang="en-GB" dirty="0"/>
              <a:t> (No. 2020-01-5079). SAE Technical Paper.</a:t>
            </a:r>
            <a:endParaRPr lang="en-IN" dirty="0"/>
          </a:p>
          <a:p>
            <a:r>
              <a:rPr lang="en-GB" dirty="0"/>
              <a:t>Hassan, D. and O'Connor, S. (2021) Diversity &amp; Inclusion: Africa &amp; Middle East Motorsport.</a:t>
            </a:r>
            <a:endParaRPr lang="en-IN" dirty="0"/>
          </a:p>
          <a:p>
            <a:r>
              <a:rPr lang="en-GB" dirty="0"/>
              <a:t>Hayfield, N. and Sansbury, R., 2025. ‘One team member doesn’t make a Pride parade’: an international study of people’s experiences of being lesbian, gay, bisexual, trans, and queer in motorsport. Psychology &amp; Sexuality, pp.1-16.</a:t>
            </a:r>
            <a:endParaRPr lang="en-IN" dirty="0"/>
          </a:p>
          <a:p>
            <a:r>
              <a:rPr lang="en-GB" dirty="0"/>
              <a:t>Henry, N., Angus, T. and Jenkins, M. (2021) Motorsport Valley revisited: Cluster evolution, strategic cluster coupling and resilience. </a:t>
            </a:r>
            <a:r>
              <a:rPr lang="en-GB" i="1" dirty="0"/>
              <a:t>European Urban and Regional Studies</a:t>
            </a:r>
            <a:r>
              <a:rPr lang="en-GB" dirty="0"/>
              <a:t>, </a:t>
            </a:r>
            <a:r>
              <a:rPr lang="en-GB" i="1" dirty="0"/>
              <a:t>28</a:t>
            </a:r>
            <a:r>
              <a:rPr lang="en-GB" dirty="0"/>
              <a:t>(4), pp.466-486.</a:t>
            </a:r>
            <a:endParaRPr lang="en-IN" dirty="0"/>
          </a:p>
          <a:p>
            <a:r>
              <a:rPr lang="en-GB" dirty="0"/>
              <a:t>Kezar, A.J. ed. (2023) </a:t>
            </a:r>
            <a:r>
              <a:rPr lang="en-GB" i="1" dirty="0"/>
              <a:t>Rethinking leadership in a complex, multicultural, and global environment: New concepts and models for higher education</a:t>
            </a:r>
            <a:r>
              <a:rPr lang="en-GB" dirty="0"/>
              <a:t>. Taylor &amp; Francis.</a:t>
            </a:r>
            <a:endParaRPr lang="en-IN" dirty="0"/>
          </a:p>
          <a:p>
            <a:r>
              <a:rPr lang="en-GB" dirty="0"/>
              <a:t>Kochanek, J., Davis, M., Erickson, K. and Ferguson, D., 2021. More than “just a driver”: A study of professional women </a:t>
            </a:r>
            <a:r>
              <a:rPr lang="en-GB" dirty="0" err="1"/>
              <a:t>racecar</a:t>
            </a:r>
            <a:r>
              <a:rPr lang="en-GB" dirty="0"/>
              <a:t> drivers' agency in motorsport. </a:t>
            </a:r>
            <a:r>
              <a:rPr lang="en-GB" i="1" dirty="0"/>
              <a:t>Psychology of Sport and Exercise</a:t>
            </a:r>
            <a:r>
              <a:rPr lang="en-GB" dirty="0"/>
              <a:t>, </a:t>
            </a:r>
            <a:r>
              <a:rPr lang="en-GB" i="1" dirty="0"/>
              <a:t>52</a:t>
            </a:r>
            <a:r>
              <a:rPr lang="en-GB" dirty="0"/>
              <a:t>, p.101838.</a:t>
            </a:r>
            <a:endParaRPr lang="en-IN" dirty="0"/>
          </a:p>
          <a:p>
            <a:r>
              <a:rPr lang="en-GB" dirty="0"/>
              <a:t>Koren, M., 2024. The gatekeeper effect: The implications of pre-screening, self-selection, and bias for hiring processes. </a:t>
            </a:r>
            <a:r>
              <a:rPr lang="en-GB" i="1" dirty="0"/>
              <a:t>Management Science</a:t>
            </a:r>
            <a:r>
              <a:rPr lang="en-GB" dirty="0"/>
              <a:t>.</a:t>
            </a:r>
            <a:endParaRPr lang="en-IN" dirty="0"/>
          </a:p>
          <a:p>
            <a:r>
              <a:rPr lang="en-IN" dirty="0"/>
              <a:t>M.G. Rumsey (ed.) (2013) </a:t>
            </a:r>
            <a:r>
              <a:rPr lang="en-IN" i="1" dirty="0"/>
              <a:t>The Oxford handbook of leadership [electronic resource] </a:t>
            </a:r>
            <a:r>
              <a:rPr lang="en-IN" dirty="0"/>
              <a:t>. New York ;; Oxford :, Oxford University Press.</a:t>
            </a:r>
          </a:p>
          <a:p>
            <a:r>
              <a:rPr lang="en-IN" dirty="0"/>
              <a:t>Mullins, L.J. (2019) </a:t>
            </a:r>
            <a:r>
              <a:rPr lang="en-IN" i="1" dirty="0"/>
              <a:t>Organisational behaviour in the workplace </a:t>
            </a:r>
            <a:r>
              <a:rPr lang="en-IN" dirty="0"/>
              <a:t>. Twelfth edition. Harlow, United Kingdom :, Pearson Education Limited.</a:t>
            </a:r>
          </a:p>
          <a:p>
            <a:r>
              <a:rPr lang="en-GB" dirty="0"/>
              <a:t>Næss, H.E. and </a:t>
            </a:r>
            <a:r>
              <a:rPr lang="en-GB" dirty="0" err="1"/>
              <a:t>Tjønndal</a:t>
            </a:r>
            <a:r>
              <a:rPr lang="en-GB" dirty="0"/>
              <a:t>, A. (2021) </a:t>
            </a:r>
            <a:r>
              <a:rPr lang="en-GB" i="1" dirty="0"/>
              <a:t>Innovation, sustainability and management in motorsports: The case of Formula E</a:t>
            </a:r>
            <a:r>
              <a:rPr lang="en-GB" dirty="0"/>
              <a:t> (p. 140). Springer Nature.</a:t>
            </a:r>
            <a:endParaRPr lang="en-IN" dirty="0"/>
          </a:p>
          <a:p>
            <a:r>
              <a:rPr lang="en-GB" dirty="0"/>
              <a:t>Parveen, M. (2023) Reflection of Saudi women’s participation and leadership: A study on the gender differences in leadership and structural barriers. </a:t>
            </a:r>
            <a:r>
              <a:rPr lang="en-GB" i="1" dirty="0"/>
              <a:t>Rupkatha Journal on Interdisciplinary Studies in Humanities</a:t>
            </a:r>
            <a:r>
              <a:rPr lang="en-GB" dirty="0"/>
              <a:t>, </a:t>
            </a:r>
            <a:r>
              <a:rPr lang="en-GB" i="1" dirty="0"/>
              <a:t>15</a:t>
            </a:r>
            <a:r>
              <a:rPr lang="en-GB" dirty="0"/>
              <a:t>(2), pp.1-12.</a:t>
            </a:r>
            <a:endParaRPr lang="en-IN" dirty="0"/>
          </a:p>
          <a:p>
            <a:r>
              <a:rPr lang="en-GB" dirty="0" err="1"/>
              <a:t>Pedo</a:t>
            </a:r>
            <a:r>
              <a:rPr lang="en-GB" dirty="0"/>
              <a:t> Lopes, A. (2022) “No Tits in the Pits!”: An Exploratory Analysis of the Experiences of Female Decision Makers in Motorsports in the United States.</a:t>
            </a:r>
            <a:endParaRPr lang="en-IN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45205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75E0D-9980-6522-77E9-06A4A24637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References </a:t>
            </a:r>
            <a:br>
              <a:rPr lang="en-IN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1E7C1-6840-9295-3731-5AC4E7FCFB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Pedro, C., 2024. (No) Women On Track: An exploration of women’s experiences in motorsports through poetry.</a:t>
            </a:r>
            <a:endParaRPr lang="en-IN" dirty="0"/>
          </a:p>
          <a:p>
            <a:r>
              <a:rPr lang="en-IN" dirty="0"/>
              <a:t>R.J. House (ed.) (2004) </a:t>
            </a:r>
            <a:r>
              <a:rPr lang="en-IN" i="1" dirty="0"/>
              <a:t>Culture, leadership, and organizations : the GLOBE study of 62 societies </a:t>
            </a:r>
            <a:r>
              <a:rPr lang="en-IN" dirty="0"/>
              <a:t>. Thousand Oaks, Calif. :, Sage Publications.</a:t>
            </a:r>
          </a:p>
          <a:p>
            <a:r>
              <a:rPr lang="en-IN" dirty="0"/>
              <a:t>Rost, J.C. (1991) </a:t>
            </a:r>
            <a:r>
              <a:rPr lang="en-IN" i="1" dirty="0"/>
              <a:t>Leadership for the twenty-first century [electronic resource] </a:t>
            </a:r>
            <a:r>
              <a:rPr lang="en-IN" dirty="0"/>
              <a:t>. New York :, Praeger.</a:t>
            </a:r>
          </a:p>
          <a:p>
            <a:r>
              <a:rPr lang="en-IN" dirty="0" err="1"/>
              <a:t>Schedlitzki</a:t>
            </a:r>
            <a:r>
              <a:rPr lang="en-IN" dirty="0"/>
              <a:t>, D. (2014) </a:t>
            </a:r>
            <a:r>
              <a:rPr lang="en-IN" i="1" dirty="0"/>
              <a:t>Studying leadership : Traditional &amp; critical approaches</a:t>
            </a:r>
            <a:r>
              <a:rPr lang="en-IN" dirty="0"/>
              <a:t>. Los Angeles :, SAGE.</a:t>
            </a:r>
          </a:p>
          <a:p>
            <a:r>
              <a:rPr lang="en-GB" dirty="0"/>
              <a:t>Shaukat, R., 2024. Impact of group think in decision making process across different professional groups. </a:t>
            </a:r>
            <a:r>
              <a:rPr lang="en-GB" i="1" dirty="0"/>
              <a:t>International Research Journal of Management and Social Sciences</a:t>
            </a:r>
            <a:r>
              <a:rPr lang="en-GB" dirty="0"/>
              <a:t>, </a:t>
            </a:r>
            <a:r>
              <a:rPr lang="en-GB" i="1" dirty="0"/>
              <a:t>5</a:t>
            </a:r>
            <a:r>
              <a:rPr lang="en-GB" dirty="0"/>
              <a:t>(2), pp.410-432.</a:t>
            </a:r>
            <a:endParaRPr lang="en-IN" dirty="0"/>
          </a:p>
          <a:p>
            <a:r>
              <a:rPr lang="en-GB" dirty="0"/>
              <a:t>Sturm, D. (2021) The Formula One paradox: Macho male racers and ornamental glamour ‘girls’. In </a:t>
            </a:r>
            <a:r>
              <a:rPr lang="en-GB" i="1" dirty="0"/>
              <a:t>Sport, gender and mega-events</a:t>
            </a:r>
            <a:r>
              <a:rPr lang="en-GB" dirty="0"/>
              <a:t> (pp. 113-130). Emerald Publishing Limited.</a:t>
            </a:r>
            <a:endParaRPr lang="en-IN" dirty="0"/>
          </a:p>
          <a:p>
            <a:r>
              <a:rPr lang="en-GB" dirty="0" err="1"/>
              <a:t>Syarizal</a:t>
            </a:r>
            <a:r>
              <a:rPr lang="en-GB" dirty="0"/>
              <a:t>, A.R., </a:t>
            </a:r>
            <a:r>
              <a:rPr lang="en-GB" dirty="0" err="1"/>
              <a:t>Norailis</a:t>
            </a:r>
            <a:r>
              <a:rPr lang="en-GB" dirty="0"/>
              <a:t>, A.W., Firdaus, M.M., </a:t>
            </a:r>
            <a:r>
              <a:rPr lang="en-GB" dirty="0" err="1"/>
              <a:t>Khir</a:t>
            </a:r>
            <a:r>
              <a:rPr lang="en-GB" dirty="0"/>
              <a:t>, A.M. and </a:t>
            </a:r>
            <a:r>
              <a:rPr lang="en-GB" dirty="0" err="1"/>
              <a:t>Hafzal</a:t>
            </a:r>
            <a:r>
              <a:rPr lang="en-GB" dirty="0"/>
              <a:t>, A.M. (2021) Long-Term Talent Development in Motorsports.</a:t>
            </a:r>
            <a:endParaRPr lang="en-IN" dirty="0"/>
          </a:p>
          <a:p>
            <a:r>
              <a:rPr lang="en-IN" dirty="0"/>
              <a:t>Thomson, B. (2024) </a:t>
            </a:r>
            <a:r>
              <a:rPr lang="en-IN" i="1" dirty="0"/>
              <a:t>Management from A to Z and back again : 52 ideas, tools and models for managing people </a:t>
            </a:r>
            <a:r>
              <a:rPr lang="en-IN" dirty="0"/>
              <a:t>. St Albans :, Critical Publishing.</a:t>
            </a:r>
          </a:p>
          <a:p>
            <a:r>
              <a:rPr lang="en-GB" dirty="0"/>
              <a:t>Wong, S.C., 2020. Competency definitions, development and assessment: A brief review. International Journal of Academic Research in Progressive Education and Development, 9(3), pp.95-114.</a:t>
            </a:r>
            <a:endParaRPr lang="en-IN" dirty="0"/>
          </a:p>
          <a:p>
            <a:r>
              <a:rPr lang="en-GB" dirty="0"/>
              <a:t>Xu, Y. (2024) Management of Globalization of motorsport and future development. </a:t>
            </a:r>
            <a:r>
              <a:rPr lang="en-GB" i="1" dirty="0"/>
              <a:t>highlights in business, Economics and Management,</a:t>
            </a:r>
            <a:r>
              <a:rPr lang="en-GB" dirty="0"/>
              <a:t>, </a:t>
            </a:r>
            <a:r>
              <a:rPr lang="en-GB" i="1" dirty="0"/>
              <a:t>28</a:t>
            </a:r>
            <a:r>
              <a:rPr lang="en-GB" dirty="0"/>
              <a:t>, pp.33-41.</a:t>
            </a:r>
            <a:endParaRPr lang="en-IN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27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1673</Words>
  <Application>Microsoft Macintosh PowerPoint</Application>
  <PresentationFormat>Widescreen</PresentationFormat>
  <Paragraphs>101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Contemporary Themes in Leadership and Management Progression of women to leadership roles in the professional motorsports industry </vt:lpstr>
      <vt:lpstr>Introduction</vt:lpstr>
      <vt:lpstr>Overview of the Motorsport sector</vt:lpstr>
      <vt:lpstr>Current status of women in Motorsport leadership</vt:lpstr>
      <vt:lpstr>Cultural barriers</vt:lpstr>
      <vt:lpstr>Political barriers</vt:lpstr>
      <vt:lpstr>How culture and politics interact</vt:lpstr>
      <vt:lpstr>Benefits of diversity for motorsport</vt:lpstr>
      <vt:lpstr>Contemporary leadership approaches as solutions</vt:lpstr>
      <vt:lpstr>Industry attempts and remaining gaps</vt:lpstr>
      <vt:lpstr>Conclusion</vt:lpstr>
      <vt:lpstr>References  </vt:lpstr>
      <vt:lpstr>References  </vt:lpstr>
      <vt:lpstr>References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Themes in Leadership and Management Progression of women to leadership roles in the professional motorsports industry </dc:title>
  <cp:lastModifiedBy>alina olaru</cp:lastModifiedBy>
  <cp:revision>4</cp:revision>
  <dcterms:created xsi:type="dcterms:W3CDTF">2025-11-22T18:13:03Z</dcterms:created>
  <dcterms:modified xsi:type="dcterms:W3CDTF">2025-11-30T09:31:16Z</dcterms:modified>
</cp:coreProperties>
</file>