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5"/>
  </p:notesMasterIdLst>
  <p:sldIdLst>
    <p:sldId id="719" r:id="rId7"/>
    <p:sldId id="301" r:id="rId8"/>
    <p:sldId id="554" r:id="rId9"/>
    <p:sldId id="559" r:id="rId10"/>
    <p:sldId id="557" r:id="rId11"/>
    <p:sldId id="590" r:id="rId12"/>
    <p:sldId id="722" r:id="rId13"/>
    <p:sldId id="558" r:id="rId14"/>
    <p:sldId id="561" r:id="rId15"/>
    <p:sldId id="593" r:id="rId16"/>
    <p:sldId id="723" r:id="rId17"/>
    <p:sldId id="625" r:id="rId18"/>
    <p:sldId id="562" r:id="rId19"/>
    <p:sldId id="564" r:id="rId20"/>
    <p:sldId id="624" r:id="rId21"/>
    <p:sldId id="626" r:id="rId22"/>
    <p:sldId id="627" r:id="rId23"/>
    <p:sldId id="724" r:id="rId24"/>
    <p:sldId id="563" r:id="rId25"/>
    <p:sldId id="574" r:id="rId26"/>
    <p:sldId id="575" r:id="rId27"/>
    <p:sldId id="729" r:id="rId28"/>
    <p:sldId id="730" r:id="rId29"/>
    <p:sldId id="736" r:id="rId30"/>
    <p:sldId id="733" r:id="rId31"/>
    <p:sldId id="732" r:id="rId32"/>
    <p:sldId id="734" r:id="rId33"/>
    <p:sldId id="72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D2BB6F-4CE5-49FA-A1CA-8FF42FA78E28}" v="7" dt="2026-04-27T11:40:44.641"/>
    <p1510:client id="{B3ADA325-4809-4362-9C27-D4B866DD486D}" v="1" dt="2026-04-27T12:22:47.7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5" d="100"/>
          <a:sy n="75" d="100"/>
        </p:scale>
        <p:origin x="1037" y="2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custSel addSld modSld">
      <pc:chgData name="Stalin Jacob Wilson Packia Dhas" userId="050d7d71-3621-4503-95e8-1c9a9d962492" providerId="ADAL" clId="{3FBC77E1-FE42-4F9E-B4B2-3759F3328945}" dt="2026-04-27T12:22:47.722" v="129"/>
      <pc:docMkLst>
        <pc:docMk/>
      </pc:docMkLst>
      <pc:sldChg chg="modSp mod">
        <pc:chgData name="Stalin Jacob Wilson Packia Dhas" userId="050d7d71-3621-4503-95e8-1c9a9d962492" providerId="ADAL" clId="{3FBC77E1-FE42-4F9E-B4B2-3759F3328945}" dt="2026-04-27T11:41:58.937" v="125" actId="14100"/>
        <pc:sldMkLst>
          <pc:docMk/>
          <pc:sldMk cId="3756976179" sldId="574"/>
        </pc:sldMkLst>
        <pc:spChg chg="mod">
          <ac:chgData name="Stalin Jacob Wilson Packia Dhas" userId="050d7d71-3621-4503-95e8-1c9a9d962492" providerId="ADAL" clId="{3FBC77E1-FE42-4F9E-B4B2-3759F3328945}" dt="2026-04-27T11:41:52.358" v="123" actId="27636"/>
          <ac:spMkLst>
            <pc:docMk/>
            <pc:sldMk cId="3756976179" sldId="574"/>
            <ac:spMk id="24" creationId="{00000000-0000-0000-0000-000000000000}"/>
          </ac:spMkLst>
        </pc:spChg>
        <pc:picChg chg="mod">
          <ac:chgData name="Stalin Jacob Wilson Packia Dhas" userId="050d7d71-3621-4503-95e8-1c9a9d962492" providerId="ADAL" clId="{3FBC77E1-FE42-4F9E-B4B2-3759F3328945}" dt="2026-04-27T11:41:58.937" v="125" actId="14100"/>
          <ac:picMkLst>
            <pc:docMk/>
            <pc:sldMk cId="3756976179" sldId="574"/>
            <ac:picMk id="30" creationId="{00000000-0000-0000-0000-000000000000}"/>
          </ac:picMkLst>
        </pc:picChg>
      </pc:sldChg>
      <pc:sldChg chg="modSp mod">
        <pc:chgData name="Stalin Jacob Wilson Packia Dhas" userId="050d7d71-3621-4503-95e8-1c9a9d962492" providerId="ADAL" clId="{3FBC77E1-FE42-4F9E-B4B2-3759F3328945}" dt="2026-04-27T10:58:22.548" v="4" actId="20577"/>
        <pc:sldMkLst>
          <pc:docMk/>
          <pc:sldMk cId="3523331274" sldId="590"/>
        </pc:sldMkLst>
        <pc:spChg chg="mod">
          <ac:chgData name="Stalin Jacob Wilson Packia Dhas" userId="050d7d71-3621-4503-95e8-1c9a9d962492" providerId="ADAL" clId="{3FBC77E1-FE42-4F9E-B4B2-3759F3328945}" dt="2026-04-27T10:58:22.548" v="4" actId="20577"/>
          <ac:spMkLst>
            <pc:docMk/>
            <pc:sldMk cId="3523331274" sldId="590"/>
            <ac:spMk id="4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4-27T11:46:12.499" v="128" actId="6549"/>
        <pc:sldMkLst>
          <pc:docMk/>
          <pc:sldMk cId="1331551122" sldId="627"/>
        </pc:sldMkLst>
      </pc:sldChg>
      <pc:sldChg chg="modSp mod">
        <pc:chgData name="Stalin Jacob Wilson Packia Dhas" userId="050d7d71-3621-4503-95e8-1c9a9d962492" providerId="ADAL" clId="{3FBC77E1-FE42-4F9E-B4B2-3759F3328945}" dt="2026-04-27T10:57:41.725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BC77E1-FE42-4F9E-B4B2-3759F3328945}" dt="2026-04-27T10:57:41.725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4-27T11:20:01.986" v="9" actId="5793"/>
        <pc:sldMkLst>
          <pc:docMk/>
          <pc:sldMk cId="2484814055" sldId="722"/>
        </pc:sldMkLst>
        <pc:spChg chg="mod">
          <ac:chgData name="Stalin Jacob Wilson Packia Dhas" userId="050d7d71-3621-4503-95e8-1c9a9d962492" providerId="ADAL" clId="{3FBC77E1-FE42-4F9E-B4B2-3759F3328945}" dt="2026-04-27T11:20:01.986" v="9" actId="5793"/>
          <ac:spMkLst>
            <pc:docMk/>
            <pc:sldMk cId="2484814055" sldId="722"/>
            <ac:spMk id="3" creationId="{A7D61CC9-806F-333A-CD6B-C60A91D77801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4-27T11:42:16.858" v="126" actId="404"/>
        <pc:sldMkLst>
          <pc:docMk/>
          <pc:sldMk cId="1399182338" sldId="729"/>
        </pc:sldMkLst>
        <pc:spChg chg="mod">
          <ac:chgData name="Stalin Jacob Wilson Packia Dhas" userId="050d7d71-3621-4503-95e8-1c9a9d962492" providerId="ADAL" clId="{3FBC77E1-FE42-4F9E-B4B2-3759F3328945}" dt="2026-04-27T11:42:16.858" v="126" actId="404"/>
          <ac:spMkLst>
            <pc:docMk/>
            <pc:sldMk cId="1399182338" sldId="729"/>
            <ac:spMk id="2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4-27T11:42:22.506" v="127" actId="404"/>
        <pc:sldMkLst>
          <pc:docMk/>
          <pc:sldMk cId="1781386632" sldId="730"/>
        </pc:sldMkLst>
        <pc:spChg chg="mod">
          <ac:chgData name="Stalin Jacob Wilson Packia Dhas" userId="050d7d71-3621-4503-95e8-1c9a9d962492" providerId="ADAL" clId="{3FBC77E1-FE42-4F9E-B4B2-3759F3328945}" dt="2026-04-27T11:42:22.506" v="127" actId="404"/>
          <ac:spMkLst>
            <pc:docMk/>
            <pc:sldMk cId="1781386632" sldId="730"/>
            <ac:spMk id="2" creationId="{00000000-0000-0000-0000-000000000000}"/>
          </ac:spMkLst>
        </pc:spChg>
      </pc:sldChg>
      <pc:sldChg chg="modSp">
        <pc:chgData name="Stalin Jacob Wilson Packia Dhas" userId="050d7d71-3621-4503-95e8-1c9a9d962492" providerId="ADAL" clId="{3FBC77E1-FE42-4F9E-B4B2-3759F3328945}" dt="2026-04-27T11:31:10.385" v="11" actId="1076"/>
        <pc:sldMkLst>
          <pc:docMk/>
          <pc:sldMk cId="3945061057" sldId="733"/>
        </pc:sldMkLst>
        <pc:picChg chg="mod">
          <ac:chgData name="Stalin Jacob Wilson Packia Dhas" userId="050d7d71-3621-4503-95e8-1c9a9d962492" providerId="ADAL" clId="{3FBC77E1-FE42-4F9E-B4B2-3759F3328945}" dt="2026-04-27T11:31:10.385" v="11" actId="1076"/>
          <ac:picMkLst>
            <pc:docMk/>
            <pc:sldMk cId="3945061057" sldId="733"/>
            <ac:picMk id="1026" creationId="{B5A762DE-267C-B435-03FA-AE091C692740}"/>
          </ac:picMkLst>
        </pc:picChg>
      </pc:sldChg>
      <pc:sldChg chg="modSp add mod">
        <pc:chgData name="Stalin Jacob Wilson Packia Dhas" userId="050d7d71-3621-4503-95e8-1c9a9d962492" providerId="ADAL" clId="{3FBC77E1-FE42-4F9E-B4B2-3759F3328945}" dt="2026-04-27T11:32:49.875" v="44" actId="5793"/>
        <pc:sldMkLst>
          <pc:docMk/>
          <pc:sldMk cId="1147429451" sldId="734"/>
        </pc:sldMkLst>
        <pc:spChg chg="mod">
          <ac:chgData name="Stalin Jacob Wilson Packia Dhas" userId="050d7d71-3621-4503-95e8-1c9a9d962492" providerId="ADAL" clId="{3FBC77E1-FE42-4F9E-B4B2-3759F3328945}" dt="2026-04-27T11:32:41.118" v="39" actId="20577"/>
          <ac:spMkLst>
            <pc:docMk/>
            <pc:sldMk cId="1147429451" sldId="734"/>
            <ac:spMk id="2" creationId="{BB69FBB2-2488-FB6D-DAFD-8EF5C8A4BD92}"/>
          </ac:spMkLst>
        </pc:spChg>
        <pc:spChg chg="mod">
          <ac:chgData name="Stalin Jacob Wilson Packia Dhas" userId="050d7d71-3621-4503-95e8-1c9a9d962492" providerId="ADAL" clId="{3FBC77E1-FE42-4F9E-B4B2-3759F3328945}" dt="2026-04-27T11:32:49.875" v="44" actId="5793"/>
          <ac:spMkLst>
            <pc:docMk/>
            <pc:sldMk cId="1147429451" sldId="734"/>
            <ac:spMk id="3" creationId="{666EC8DE-BF33-50F3-1338-8AD8C4E40162}"/>
          </ac:spMkLst>
        </pc:spChg>
      </pc:sldChg>
      <pc:sldChg chg="add">
        <pc:chgData name="Stalin Jacob Wilson Packia Dhas" userId="050d7d71-3621-4503-95e8-1c9a9d962492" providerId="ADAL" clId="{3FBC77E1-FE42-4F9E-B4B2-3759F3328945}" dt="2026-04-27T12:22:47.722" v="129"/>
        <pc:sldMkLst>
          <pc:docMk/>
          <pc:sldMk cId="767787577" sldId="73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080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48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45020-B8B1-4055-86CB-6AFFE12CFF56}" type="datetime1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Electronic </a:t>
            </a:r>
          </a:p>
          <a:p>
            <a:r>
              <a:rPr lang="en-GB" sz="4800" dirty="0"/>
              <a:t>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PN Junction Diode</a:t>
            </a:r>
          </a:p>
          <a:p>
            <a:pPr marL="536575" indent="-536575" algn="just"/>
            <a:r>
              <a:rPr lang="en-IN" sz="4300" b="1" dirty="0"/>
              <a:t>Reverse biasing </a:t>
            </a:r>
          </a:p>
          <a:p>
            <a:pPr marL="536575" indent="-536575" algn="just"/>
            <a:r>
              <a:rPr lang="en-IN" sz="4300" b="1" dirty="0"/>
              <a:t>Forward Biasing</a:t>
            </a:r>
          </a:p>
          <a:p>
            <a:pPr marL="536575" indent="-536575" algn="just"/>
            <a:r>
              <a:rPr lang="en-IN" sz="4300" b="1" dirty="0"/>
              <a:t>VI Characteristics</a:t>
            </a:r>
          </a:p>
          <a:p>
            <a:pPr marL="0" indent="0" algn="just">
              <a:buNone/>
            </a:pPr>
            <a:endParaRPr lang="en-IN" sz="43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13/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4" y="106829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A junction formed between a sample of P type semiconductor and N type semiconductor is known as </a:t>
            </a:r>
            <a:r>
              <a:rPr lang="en-IN" sz="3200" b="1" dirty="0"/>
              <a:t>PN junction (or) Junction diode</a:t>
            </a:r>
            <a:r>
              <a:rPr lang="en-IN" sz="3200" dirty="0"/>
              <a:t>.</a:t>
            </a:r>
          </a:p>
          <a:p>
            <a:pPr marL="0" indent="0">
              <a:buNone/>
            </a:pPr>
            <a:r>
              <a:rPr lang="en-IN" sz="3200" dirty="0"/>
              <a:t>It has two electrodes</a:t>
            </a:r>
          </a:p>
          <a:p>
            <a:r>
              <a:rPr lang="en-IN" sz="3200" b="1" dirty="0"/>
              <a:t>P</a:t>
            </a:r>
            <a:r>
              <a:rPr lang="en-IN" sz="3200" dirty="0"/>
              <a:t> region named as </a:t>
            </a:r>
            <a:r>
              <a:rPr lang="en-IN" sz="3200" b="1" dirty="0"/>
              <a:t>Anode</a:t>
            </a:r>
          </a:p>
          <a:p>
            <a:r>
              <a:rPr lang="en-IN" sz="3200" b="1" dirty="0"/>
              <a:t>N</a:t>
            </a:r>
            <a:r>
              <a:rPr lang="en-IN" sz="3200" dirty="0"/>
              <a:t> region Named as </a:t>
            </a:r>
            <a:r>
              <a:rPr lang="en-IN" sz="3200" b="1" dirty="0"/>
              <a:t>Cathode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6178" y="5116428"/>
            <a:ext cx="2764169" cy="801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29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669" y="89216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75786" y="6495393"/>
            <a:ext cx="5270911" cy="331513"/>
          </a:xfrm>
        </p:spPr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D5252-7CEF-F136-E481-EBFD96A642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833CBC-70B8-4052-AC02-4B1AD680BE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0347" y="2370827"/>
            <a:ext cx="6246853" cy="329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902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7711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Open circuited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When no power supply is given to the  PN junction diode.  </a:t>
            </a:r>
          </a:p>
          <a:p>
            <a:pPr marL="0" indent="0">
              <a:buNone/>
            </a:pPr>
            <a:endParaRPr lang="en-IN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095" y="2530723"/>
            <a:ext cx="6279228" cy="3417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732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432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Open circuited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514" y="1600201"/>
            <a:ext cx="10899156" cy="4757490"/>
          </a:xfrm>
        </p:spPr>
        <p:txBody>
          <a:bodyPr>
            <a:normAutofit/>
          </a:bodyPr>
          <a:lstStyle/>
          <a:p>
            <a:r>
              <a:rPr lang="en-GB" dirty="0"/>
              <a:t>At the junction, electrons in the </a:t>
            </a:r>
            <a:r>
              <a:rPr lang="en-GB" b="1" dirty="0"/>
              <a:t>N-type semiconductor move toward holes in the P-type region, and holes in the P-type region move toward electrons in the N-type region </a:t>
            </a:r>
            <a:r>
              <a:rPr lang="en-GB" dirty="0"/>
              <a:t>due to the diffusion process.</a:t>
            </a:r>
          </a:p>
          <a:p>
            <a:r>
              <a:rPr lang="en-GB" b="1" dirty="0"/>
              <a:t>Electrons from the N-region diffuse into the P-region </a:t>
            </a:r>
            <a:r>
              <a:rPr lang="en-GB" dirty="0"/>
              <a:t>and recombine with holes, leaving behind negatively charged immobile ions near the junction in the N-region.</a:t>
            </a:r>
          </a:p>
          <a:p>
            <a:r>
              <a:rPr lang="en-GB" dirty="0"/>
              <a:t>Similarly, </a:t>
            </a:r>
            <a:r>
              <a:rPr lang="en-GB" b="1" dirty="0"/>
              <a:t>holes from the P-region diffuse into the N-region </a:t>
            </a:r>
            <a:r>
              <a:rPr lang="en-GB" dirty="0"/>
              <a:t>and recombine with electrons, leaving behind positively charged immobile ions near the junction in the P-region.</a:t>
            </a:r>
          </a:p>
        </p:txBody>
      </p:sp>
    </p:spTree>
    <p:extLst>
      <p:ext uri="{BB962C8B-B14F-4D97-AF65-F5344CB8AC3E}">
        <p14:creationId xmlns:p14="http://schemas.microsoft.com/office/powerpoint/2010/main" val="3523331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2D6A0F-7B1F-3C91-F847-78B7B8C1E0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9B-7496-D569-50F2-5481669C5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432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Open circuited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5512C7-3CCA-6389-927E-3A6603086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0D531-8020-27A9-0B94-E8434D26F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61CC9-806F-333A-CD6B-C60A91D77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514" y="1600201"/>
            <a:ext cx="10899156" cy="4757490"/>
          </a:xfrm>
        </p:spPr>
        <p:txBody>
          <a:bodyPr>
            <a:normAutofit/>
          </a:bodyPr>
          <a:lstStyle/>
          <a:p>
            <a:r>
              <a:rPr lang="en-GB" dirty="0"/>
              <a:t>These </a:t>
            </a:r>
            <a:r>
              <a:rPr lang="en-GB" b="1" dirty="0"/>
              <a:t>immobile ions create an electric field </a:t>
            </a:r>
            <a:r>
              <a:rPr lang="en-GB" dirty="0"/>
              <a:t>that opposes further diffusion, forming the </a:t>
            </a:r>
            <a:r>
              <a:rPr lang="en-GB" b="1" dirty="0"/>
              <a:t>depletion region </a:t>
            </a:r>
            <a:r>
              <a:rPr lang="en-GB" dirty="0"/>
              <a:t>(or space charge region).</a:t>
            </a:r>
          </a:p>
          <a:p>
            <a:r>
              <a:rPr lang="en-GB" dirty="0"/>
              <a:t>Once equilibrium is reached, the </a:t>
            </a:r>
            <a:r>
              <a:rPr lang="en-GB" b="1" dirty="0"/>
              <a:t>electric field due to the negative ions in the P-region and positive ions in the N-region prevents further movement</a:t>
            </a:r>
            <a:r>
              <a:rPr lang="en-GB" dirty="0"/>
              <a:t> of majority carriers from one region to another.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484814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163" y="12603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Biasing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Voltage can be applied in PN junction diode in two ways to control the width of the depletion region. They are</a:t>
            </a:r>
          </a:p>
          <a:p>
            <a:r>
              <a:rPr lang="en-IN" sz="3200" b="1" dirty="0"/>
              <a:t>Forward biasing</a:t>
            </a:r>
          </a:p>
          <a:p>
            <a:r>
              <a:rPr lang="en-IN" sz="3200" b="1" dirty="0"/>
              <a:t>Reverse Biasing</a:t>
            </a:r>
          </a:p>
          <a:p>
            <a:pPr marL="0" indent="0">
              <a:buNone/>
            </a:pPr>
            <a:r>
              <a:rPr lang="en-IN" sz="3200" dirty="0"/>
              <a:t>When an external voltage is applied to the PN junction in such a way that its cancels the potential barrier and permits the current flow, it is called </a:t>
            </a:r>
            <a:r>
              <a:rPr lang="en-IN" sz="3200" b="1" dirty="0"/>
              <a:t>Biasing</a:t>
            </a:r>
          </a:p>
        </p:txBody>
      </p:sp>
    </p:spTree>
    <p:extLst>
      <p:ext uri="{BB962C8B-B14F-4D97-AF65-F5344CB8AC3E}">
        <p14:creationId xmlns:p14="http://schemas.microsoft.com/office/powerpoint/2010/main" val="3097475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396" y="9535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4000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1538" y="2400183"/>
            <a:ext cx="6357038" cy="391593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F141EEA-EA6E-A654-6A3E-F013CA5B615A}"/>
              </a:ext>
            </a:extLst>
          </p:cNvPr>
          <p:cNvSpPr txBox="1"/>
          <p:nvPr/>
        </p:nvSpPr>
        <p:spPr>
          <a:xfrm>
            <a:off x="578594" y="1331190"/>
            <a:ext cx="1088609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dirty="0"/>
              <a:t>Connecting, </a:t>
            </a:r>
            <a:r>
              <a:rPr lang="en-IN" sz="2800" b="1" dirty="0"/>
              <a:t>Positive terminal of battery to P region </a:t>
            </a:r>
            <a:r>
              <a:rPr lang="en-IN" sz="2800" dirty="0"/>
              <a:t>and </a:t>
            </a:r>
            <a:r>
              <a:rPr lang="en-IN" sz="2800" b="1" dirty="0"/>
              <a:t>Negative terminal of battery to N region</a:t>
            </a:r>
            <a:r>
              <a:rPr lang="en-IN" sz="2800" dirty="0"/>
              <a:t> is called </a:t>
            </a:r>
            <a:r>
              <a:rPr lang="en-IN" sz="2800" b="1" dirty="0"/>
              <a:t>Forward biasing</a:t>
            </a:r>
            <a:r>
              <a:rPr lang="en-IN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36551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437" y="2174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787343" y="6461781"/>
            <a:ext cx="5249244" cy="365125"/>
          </a:xfrm>
        </p:spPr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2A0B80-6A1F-5D39-9FFC-252D761951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650" y="2676826"/>
            <a:ext cx="7541401" cy="41500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48AE3A-5F9C-8607-1A19-39027CC8EE57}"/>
              </a:ext>
            </a:extLst>
          </p:cNvPr>
          <p:cNvSpPr txBox="1"/>
          <p:nvPr/>
        </p:nvSpPr>
        <p:spPr>
          <a:xfrm>
            <a:off x="381437" y="1229320"/>
            <a:ext cx="1106432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IN" sz="2800" dirty="0"/>
              <a:t>Forward biasing establishes an </a:t>
            </a:r>
            <a:r>
              <a:rPr lang="en-IN" sz="2800" b="1" dirty="0"/>
              <a:t>electric field opposite to potential barrier</a:t>
            </a:r>
            <a:r>
              <a:rPr lang="en-IN" sz="2800" dirty="0"/>
              <a:t>, So the </a:t>
            </a:r>
            <a:r>
              <a:rPr lang="en-IN" sz="2800" b="1" dirty="0"/>
              <a:t>potential barrier width decreases</a:t>
            </a:r>
            <a:r>
              <a:rPr lang="en-IN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IN" sz="2800" b="1" dirty="0"/>
              <a:t>0.3V for Germanium and 0.7V for Silicon</a:t>
            </a:r>
            <a:r>
              <a:rPr lang="en-IN" sz="2800" dirty="0"/>
              <a:t>, is </a:t>
            </a:r>
            <a:r>
              <a:rPr lang="en-GB" sz="2800" dirty="0"/>
              <a:t>sufficient to significantly reduce the barrier, allowing current to flow through the junction.</a:t>
            </a:r>
            <a:r>
              <a:rPr lang="en-IN" sz="2800" dirty="0"/>
              <a:t>.</a:t>
            </a:r>
          </a:p>
          <a:p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3362680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A4A160-1563-6FB8-4295-050A964EB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6D7AA-2ADC-37CC-E17A-2E8EFA116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628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46B95-567D-9D68-DE52-A3B9D2EFC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F32915-00ED-C135-3755-B75F23FF9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DE000-3CBC-DBC1-82A2-3B292E71C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060" y="1600201"/>
            <a:ext cx="11021896" cy="4757490"/>
          </a:xfrm>
        </p:spPr>
        <p:txBody>
          <a:bodyPr>
            <a:normAutofit/>
          </a:bodyPr>
          <a:lstStyle/>
          <a:p>
            <a:r>
              <a:rPr lang="en-IN" dirty="0"/>
              <a:t>When the </a:t>
            </a:r>
            <a:r>
              <a:rPr lang="en-IN" b="1" dirty="0"/>
              <a:t>supply is given</a:t>
            </a:r>
            <a:r>
              <a:rPr lang="en-IN" dirty="0"/>
              <a:t>, the </a:t>
            </a:r>
            <a:r>
              <a:rPr lang="en-IN" b="1" dirty="0"/>
              <a:t>holes</a:t>
            </a:r>
            <a:r>
              <a:rPr lang="en-IN" dirty="0"/>
              <a:t> in the P region are repelled by the </a:t>
            </a:r>
            <a:r>
              <a:rPr lang="en-IN" b="1" dirty="0"/>
              <a:t>Positive charges from the positive terminal of the battery.</a:t>
            </a:r>
          </a:p>
          <a:p>
            <a:r>
              <a:rPr lang="en-IN" b="1" dirty="0"/>
              <a:t>Electrons</a:t>
            </a:r>
            <a:r>
              <a:rPr lang="en-IN" dirty="0"/>
              <a:t> in the N region are repelled by the </a:t>
            </a:r>
            <a:r>
              <a:rPr lang="en-IN" b="1" dirty="0"/>
              <a:t>Negative charges from the negative terminal of the battery.</a:t>
            </a:r>
          </a:p>
          <a:p>
            <a:r>
              <a:rPr lang="en-IN" dirty="0"/>
              <a:t>Which drives the electrons and holes towards the junction, </a:t>
            </a:r>
            <a:r>
              <a:rPr lang="en-GB" dirty="0"/>
              <a:t>reducing the depletion region and lowering the barrier potential</a:t>
            </a:r>
            <a:r>
              <a:rPr lang="en-IN" b="1" dirty="0"/>
              <a:t> </a:t>
            </a:r>
            <a:r>
              <a:rPr lang="en-IN" dirty="0"/>
              <a:t>and which allows </a:t>
            </a:r>
            <a:r>
              <a:rPr lang="en-IN" b="1" dirty="0"/>
              <a:t>current flow across the junction.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856686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62" y="174665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617" y="2405248"/>
            <a:ext cx="6944948" cy="427808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777FC8-FA9B-6786-B2AC-F8E3DC490B28}"/>
              </a:ext>
            </a:extLst>
          </p:cNvPr>
          <p:cNvSpPr txBox="1"/>
          <p:nvPr/>
        </p:nvSpPr>
        <p:spPr>
          <a:xfrm>
            <a:off x="653770" y="1357265"/>
            <a:ext cx="1069109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IN" sz="2800" dirty="0"/>
              <a:t>Connecting Positive terminal of the battery to N region and Negative terminal of the battery to P region is called reverse biasing.</a:t>
            </a:r>
          </a:p>
        </p:txBody>
      </p:sp>
    </p:spTree>
    <p:extLst>
      <p:ext uri="{BB962C8B-B14F-4D97-AF65-F5344CB8AC3E}">
        <p14:creationId xmlns:p14="http://schemas.microsoft.com/office/powerpoint/2010/main" val="2083534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027" y="5122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03809"/>
            <a:ext cx="10972800" cy="3917032"/>
          </a:xfrm>
        </p:spPr>
        <p:txBody>
          <a:bodyPr/>
          <a:lstStyle/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7D73F8-DA3E-33C8-4B02-488207445E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6188" y="1637159"/>
            <a:ext cx="7271746" cy="3752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7279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62" y="13831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434" y="1600201"/>
            <a:ext cx="11370092" cy="4869122"/>
          </a:xfrm>
        </p:spPr>
        <p:txBody>
          <a:bodyPr>
            <a:normAutofit/>
          </a:bodyPr>
          <a:lstStyle/>
          <a:p>
            <a:r>
              <a:rPr lang="en-GB" dirty="0"/>
              <a:t>When a reverse bias is applied, the </a:t>
            </a:r>
            <a:r>
              <a:rPr lang="en-GB" b="1" dirty="0"/>
              <a:t>holes in the P-region are attracted to the negative terminal </a:t>
            </a:r>
            <a:r>
              <a:rPr lang="en-GB" dirty="0"/>
              <a:t>of the battery, and the </a:t>
            </a:r>
            <a:r>
              <a:rPr lang="en-GB" b="1" dirty="0"/>
              <a:t>electrons in the N-region are attracted to the positive terminal </a:t>
            </a:r>
            <a:r>
              <a:rPr lang="en-GB" dirty="0"/>
              <a:t>of the battery.</a:t>
            </a:r>
          </a:p>
          <a:p>
            <a:r>
              <a:rPr lang="en-GB" dirty="0"/>
              <a:t>This movement </a:t>
            </a:r>
            <a:r>
              <a:rPr lang="en-GB" b="1" dirty="0"/>
              <a:t>pulls the majority carriers away from the junction</a:t>
            </a:r>
            <a:r>
              <a:rPr lang="en-GB" dirty="0"/>
              <a:t>, </a:t>
            </a:r>
            <a:r>
              <a:rPr lang="en-GB" b="1" dirty="0"/>
              <a:t>increasing the width of the depletion region </a:t>
            </a:r>
            <a:r>
              <a:rPr lang="en-GB" dirty="0"/>
              <a:t>and the </a:t>
            </a:r>
            <a:r>
              <a:rPr lang="en-GB" b="1" dirty="0"/>
              <a:t>resistance of the junction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small current flows through the junction due to the movement of minority carriers </a:t>
            </a:r>
            <a:r>
              <a:rPr lang="en-GB" dirty="0"/>
              <a:t>(holes in the N-region and electrons in the P-region). This current is called </a:t>
            </a:r>
            <a:r>
              <a:rPr lang="en-GB" b="1" dirty="0"/>
              <a:t>reverse saturation current</a:t>
            </a:r>
            <a:r>
              <a:rPr lang="en-GB" dirty="0"/>
              <a:t>.</a:t>
            </a:r>
          </a:p>
          <a:p>
            <a:r>
              <a:rPr lang="en-GB" dirty="0"/>
              <a:t>If the </a:t>
            </a:r>
            <a:r>
              <a:rPr lang="en-GB" b="1" dirty="0"/>
              <a:t>reverse voltage exceeds the breakdown voltage</a:t>
            </a:r>
            <a:r>
              <a:rPr lang="en-GB" dirty="0"/>
              <a:t>, the junction enters reverse breakdown, allowing a </a:t>
            </a:r>
            <a:r>
              <a:rPr lang="en-GB" b="1" dirty="0"/>
              <a:t>large current to flow.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1681933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714" y="197522"/>
            <a:ext cx="6603639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The two types of breakdown taking place in PN junction diode are</a:t>
            </a:r>
          </a:p>
          <a:p>
            <a:r>
              <a:rPr lang="en-IN" dirty="0"/>
              <a:t>Breakdown due to Avalanche effect (Avalanche Breakdown)</a:t>
            </a:r>
          </a:p>
          <a:p>
            <a:r>
              <a:rPr lang="en-IN" dirty="0"/>
              <a:t>Breakdown due to Zener effect (Zener Breakdown)</a:t>
            </a:r>
          </a:p>
        </p:txBody>
      </p:sp>
    </p:spTree>
    <p:extLst>
      <p:ext uri="{BB962C8B-B14F-4D97-AF65-F5344CB8AC3E}">
        <p14:creationId xmlns:p14="http://schemas.microsoft.com/office/powerpoint/2010/main" val="13579573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556" y="6767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7194" y="1417639"/>
            <a:ext cx="10998025" cy="50441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b="1" dirty="0"/>
              <a:t>Breakdown due to Avalanche effect</a:t>
            </a:r>
          </a:p>
          <a:p>
            <a:r>
              <a:rPr lang="en-GB" dirty="0"/>
              <a:t>Avalanche breakdown occurs in a </a:t>
            </a:r>
            <a:r>
              <a:rPr lang="en-GB" b="1" dirty="0"/>
              <a:t>reverse-biased PN junction diode</a:t>
            </a:r>
            <a:r>
              <a:rPr lang="en-GB" dirty="0"/>
              <a:t>.</a:t>
            </a:r>
          </a:p>
          <a:p>
            <a:r>
              <a:rPr lang="en-IN" dirty="0"/>
              <a:t>If </a:t>
            </a:r>
            <a:r>
              <a:rPr lang="en-IN" b="1" dirty="0"/>
              <a:t>reverse voltage is increased, </a:t>
            </a:r>
            <a:r>
              <a:rPr lang="en-GB" b="1" dirty="0"/>
              <a:t>the electric field in the depletion region strengthens</a:t>
            </a:r>
            <a:r>
              <a:rPr lang="en-GB" dirty="0"/>
              <a:t>, accelerating minority carriers.</a:t>
            </a:r>
            <a:endParaRPr lang="en-IN" dirty="0"/>
          </a:p>
          <a:p>
            <a:r>
              <a:rPr lang="en-GB" b="1" dirty="0"/>
              <a:t>At higher velocities</a:t>
            </a:r>
            <a:r>
              <a:rPr lang="en-GB" dirty="0"/>
              <a:t>, minority carriers collide, </a:t>
            </a:r>
            <a:r>
              <a:rPr lang="en-GB" b="1" dirty="0"/>
              <a:t>breaking covalent bonds and generating more electron-hole pairs</a:t>
            </a:r>
            <a:r>
              <a:rPr lang="en-GB" dirty="0"/>
              <a:t>. This process is called </a:t>
            </a:r>
            <a:r>
              <a:rPr lang="en-GB" b="1" dirty="0"/>
              <a:t>carrier multiplication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chain reaction of carrier multiplication </a:t>
            </a:r>
            <a:r>
              <a:rPr lang="en-GB" dirty="0"/>
              <a:t>produces a </a:t>
            </a:r>
            <a:r>
              <a:rPr lang="en-GB" b="1" dirty="0"/>
              <a:t>large reverse current</a:t>
            </a:r>
            <a:r>
              <a:rPr lang="en-GB" dirty="0"/>
              <a:t>, which is known as the </a:t>
            </a:r>
            <a:r>
              <a:rPr lang="en-GB" b="1" dirty="0"/>
              <a:t>Avalanche effect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reverse current increases rapidly and can damage the diode </a:t>
            </a:r>
            <a:r>
              <a:rPr lang="en-GB" dirty="0"/>
              <a:t>if the current is not limited.</a:t>
            </a:r>
          </a:p>
        </p:txBody>
      </p:sp>
    </p:spTree>
    <p:extLst>
      <p:ext uri="{BB962C8B-B14F-4D97-AF65-F5344CB8AC3E}">
        <p14:creationId xmlns:p14="http://schemas.microsoft.com/office/powerpoint/2010/main" val="27337529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439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784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/>
              <a:t>Breakdown due to </a:t>
            </a:r>
            <a:r>
              <a:rPr lang="en-IN" b="1" dirty="0" err="1"/>
              <a:t>Zener</a:t>
            </a:r>
            <a:r>
              <a:rPr lang="en-IN" b="1" dirty="0"/>
              <a:t> effect</a:t>
            </a:r>
          </a:p>
          <a:p>
            <a:r>
              <a:rPr lang="en-GB" dirty="0"/>
              <a:t>Zener breakdown occurs in </a:t>
            </a:r>
            <a:r>
              <a:rPr lang="en-GB" b="1" dirty="0"/>
              <a:t>a reverse-biased PN junction diode </a:t>
            </a:r>
            <a:r>
              <a:rPr lang="en-GB" dirty="0"/>
              <a:t>when the reverse voltage exceeds a certain value.</a:t>
            </a:r>
          </a:p>
          <a:p>
            <a:r>
              <a:rPr lang="en-GB" dirty="0"/>
              <a:t>In heavily doped diodes, the </a:t>
            </a:r>
            <a:r>
              <a:rPr lang="en-GB" b="1" dirty="0"/>
              <a:t>depletion region is very narrow</a:t>
            </a:r>
            <a:r>
              <a:rPr lang="en-GB" dirty="0"/>
              <a:t>, so even a </a:t>
            </a:r>
            <a:r>
              <a:rPr lang="en-GB" b="1" dirty="0"/>
              <a:t>small reverse voltage generates a very strong electric field.</a:t>
            </a:r>
          </a:p>
          <a:p>
            <a:r>
              <a:rPr lang="en-GB" dirty="0"/>
              <a:t>The strong electric field allows </a:t>
            </a:r>
            <a:r>
              <a:rPr lang="en-GB" b="1" dirty="0"/>
              <a:t>electrons in the valence band of the P-region to tunnel through the narrow energy barrier to the conduction band of the N-region.</a:t>
            </a:r>
            <a:endParaRPr lang="en-IN" b="1" dirty="0"/>
          </a:p>
          <a:p>
            <a:r>
              <a:rPr lang="en-GB" dirty="0"/>
              <a:t>The </a:t>
            </a:r>
            <a:r>
              <a:rPr lang="en-GB" dirty="0" err="1"/>
              <a:t>tunneling</a:t>
            </a:r>
            <a:r>
              <a:rPr lang="en-GB" dirty="0"/>
              <a:t> process leads to a </a:t>
            </a:r>
            <a:r>
              <a:rPr lang="en-GB" b="1" dirty="0"/>
              <a:t>sudden increase in reverse current while the voltage across the diode remains constant </a:t>
            </a:r>
            <a:r>
              <a:rPr lang="en-GB" dirty="0"/>
              <a:t>at the breakdown voltage.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13315511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85FA6C-37A4-9D31-FFDB-B2A9E1D48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7F841-ACF2-C7DC-E1EA-889753FC1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439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6A2820-8914-FFEB-BA3A-AEC2966B0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E55A90-AA62-D133-A308-26CC721B8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C9A87-B3CB-A121-9041-1D31047D7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78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Peak inverse voltage:</a:t>
            </a:r>
          </a:p>
          <a:p>
            <a:pPr marL="0" indent="0">
              <a:buNone/>
            </a:pPr>
            <a:r>
              <a:rPr lang="en-GB" dirty="0"/>
              <a:t>The Peak Inverse Voltage (PIV) is the </a:t>
            </a:r>
            <a:r>
              <a:rPr lang="en-GB" b="1" dirty="0"/>
              <a:t>maximum reverse voltage that a diode can withstand without breaking down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If the reverse voltage across a diode exceeds its PIV, it enters reverse breakdown, which may </a:t>
            </a:r>
            <a:r>
              <a:rPr lang="en-GB" b="1" dirty="0"/>
              <a:t>permanently damage the diode unless it is designed for breakdown operation.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2864422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847" y="138617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VI  characteristics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7170" name="Picture 2" descr="Image result for pn junction dio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857" y="1839740"/>
            <a:ext cx="5817680" cy="424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578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633" y="968806"/>
            <a:ext cx="11267336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+mn-lt"/>
                <a:ea typeface="Cambria" panose="02040503050406030204" pitchFamily="18" charset="0"/>
              </a:rPr>
              <a:t>Diode resistance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348007" y="1919690"/>
            <a:ext cx="6888922" cy="3917032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IN" dirty="0">
                <a:ea typeface="Cambria" panose="02040503050406030204" pitchFamily="18" charset="0"/>
              </a:rPr>
              <a:t>Ideal diode has </a:t>
            </a:r>
            <a:r>
              <a:rPr lang="en-IN" b="1" dirty="0">
                <a:ea typeface="Cambria" panose="02040503050406030204" pitchFamily="18" charset="0"/>
              </a:rPr>
              <a:t>zero resistance </a:t>
            </a:r>
            <a:r>
              <a:rPr lang="en-IN" dirty="0">
                <a:ea typeface="Cambria" panose="02040503050406030204" pitchFamily="18" charset="0"/>
              </a:rPr>
              <a:t>in forward biased and infinite resistance in reverse biased condition.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ea typeface="Cambria" panose="02040503050406030204" pitchFamily="18" charset="0"/>
              </a:rPr>
              <a:t>Diode acts as a switch.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ea typeface="Cambria" panose="02040503050406030204" pitchFamily="18" charset="0"/>
              </a:rPr>
              <a:t>When forward biased, the resistance offered by the diode reduces.</a:t>
            </a:r>
          </a:p>
          <a:p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929" y="2678804"/>
            <a:ext cx="4899191" cy="277348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5C8F5E0-1989-96F1-5D0C-E27B2D6CD0B5}"/>
              </a:ext>
            </a:extLst>
          </p:cNvPr>
          <p:cNvSpPr txBox="1">
            <a:spLocks/>
          </p:cNvSpPr>
          <p:nvPr/>
        </p:nvSpPr>
        <p:spPr>
          <a:xfrm>
            <a:off x="2232061" y="62962"/>
            <a:ext cx="747319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>
                <a:solidFill>
                  <a:schemeClr val="bg1"/>
                </a:solidFill>
                <a:latin typeface="+mn-lt"/>
              </a:rPr>
              <a:t>PN Junction Diode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D889709-0D0B-436C-5AEC-32A469B74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01216"/>
            <a:ext cx="7096539" cy="480701"/>
          </a:xfrm>
        </p:spPr>
        <p:txBody>
          <a:bodyPr/>
          <a:lstStyle/>
          <a:p>
            <a:r>
              <a:rPr lang="en-GB" sz="800" b="1" i="1"/>
              <a:t>Lecture – 13/ Electrical and Electronic Principles</a:t>
            </a:r>
            <a:endParaRPr lang="en-GB" sz="800" b="1" i="1" dirty="0"/>
          </a:p>
        </p:txBody>
      </p:sp>
    </p:spTree>
    <p:extLst>
      <p:ext uri="{BB962C8B-B14F-4D97-AF65-F5344CB8AC3E}">
        <p14:creationId xmlns:p14="http://schemas.microsoft.com/office/powerpoint/2010/main" val="37569761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5" y="210016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diode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Applications:</a:t>
            </a:r>
          </a:p>
          <a:p>
            <a:r>
              <a:rPr lang="en-IN" dirty="0"/>
              <a:t>Used as switch</a:t>
            </a:r>
          </a:p>
          <a:p>
            <a:r>
              <a:rPr lang="en-IN" dirty="0"/>
              <a:t>Used as rectifier</a:t>
            </a:r>
          </a:p>
          <a:p>
            <a:r>
              <a:rPr lang="en-IN" dirty="0"/>
              <a:t>Detector in RF circuits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14338" name="AutoShape 2" descr="Related image"/>
          <p:cNvSpPr>
            <a:spLocks noChangeAspect="1" noChangeArrowheads="1"/>
          </p:cNvSpPr>
          <p:nvPr/>
        </p:nvSpPr>
        <p:spPr bwMode="auto">
          <a:xfrm>
            <a:off x="1390842" y="-130999"/>
            <a:ext cx="276393" cy="276394"/>
          </a:xfrm>
          <a:prstGeom prst="rect">
            <a:avLst/>
          </a:prstGeom>
          <a:noFill/>
        </p:spPr>
        <p:txBody>
          <a:bodyPr vert="horz" wrap="square" lIns="82918" tIns="41459" rIns="82918" bIns="41459" numCol="1" anchor="t" anchorCtr="0" compatLnSpc="1">
            <a:prstTxWarp prst="textNoShape">
              <a:avLst/>
            </a:prstTxWarp>
          </a:bodyPr>
          <a:lstStyle/>
          <a:p>
            <a:endParaRPr lang="en-US" sz="1632"/>
          </a:p>
        </p:txBody>
      </p:sp>
      <p:pic>
        <p:nvPicPr>
          <p:cNvPr id="7" name="Picture 6" descr="Application of diod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1901" y="1600201"/>
            <a:ext cx="4225709" cy="422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0657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10" y="92269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diode – Switch 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CC8DF18-424E-E3E9-694F-228A3D05A573}"/>
              </a:ext>
            </a:extLst>
          </p:cNvPr>
          <p:cNvSpPr txBox="1">
            <a:spLocks/>
          </p:cNvSpPr>
          <p:nvPr/>
        </p:nvSpPr>
        <p:spPr>
          <a:xfrm>
            <a:off x="3354565" y="0"/>
            <a:ext cx="54741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Diode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49773C01-1160-CB5B-C3F1-20F536EED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01216"/>
            <a:ext cx="7096539" cy="480701"/>
          </a:xfrm>
        </p:spPr>
        <p:txBody>
          <a:bodyPr/>
          <a:lstStyle/>
          <a:p>
            <a:r>
              <a:rPr lang="en-GB" sz="800" b="1" i="1"/>
              <a:t>Lecture – 13/ Electrical and Electronic Principles</a:t>
            </a:r>
            <a:endParaRPr lang="en-GB" sz="800" b="1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8B7C0E-2AB0-A435-CCE9-59602700F5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721" y="2184560"/>
            <a:ext cx="11138863" cy="3222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1823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10" y="92269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diode – Switch OFF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CC8DF18-424E-E3E9-694F-228A3D05A573}"/>
              </a:ext>
            </a:extLst>
          </p:cNvPr>
          <p:cNvSpPr txBox="1">
            <a:spLocks/>
          </p:cNvSpPr>
          <p:nvPr/>
        </p:nvSpPr>
        <p:spPr>
          <a:xfrm>
            <a:off x="3354566" y="0"/>
            <a:ext cx="544259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Diode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49773C01-1160-CB5B-C3F1-20F536EED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01216"/>
            <a:ext cx="7096539" cy="480701"/>
          </a:xfrm>
        </p:spPr>
        <p:txBody>
          <a:bodyPr/>
          <a:lstStyle/>
          <a:p>
            <a:r>
              <a:rPr lang="en-GB" sz="800" b="1" i="1"/>
              <a:t>Lecture – 13/ Electrical and Electronic Principles</a:t>
            </a:r>
            <a:endParaRPr lang="en-GB" sz="800" b="1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359E55-38F9-0F9A-D63F-B42710957D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78" y="2248253"/>
            <a:ext cx="11176701" cy="346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3866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8E6014-4F69-1971-C0FE-A81AF9064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AB08A-51CD-58BE-8C08-F99FC6184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65" y="210016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diode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>
                <a:extLst>
                  <a:ext uri="{FF2B5EF4-FFF2-40B4-BE49-F238E27FC236}">
                    <a16:creationId xmlns:a16="http://schemas.microsoft.com/office/drawing/2014/main" id="{44FB3ED4-6C80-E308-E0FD-BEBDBF41838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A forward biased diode allows current to flow</a:t>
                </a:r>
              </a:p>
              <a:p>
                <a:r>
                  <a:rPr lang="en-GB" dirty="0"/>
                  <a:t>A forward biased silicon diode drops approximately 0.7 V.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𝐷</m:t>
                        </m:r>
                      </m:sub>
                    </m:sSub>
                  </m:oMath>
                </a14:m>
                <a:r>
                  <a:rPr lang="en-GB" i="1" dirty="0"/>
                  <a:t> 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 -  Voltage across Resistor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 -  Source Voltage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𝐷</m:t>
                        </m:r>
                      </m:sub>
                    </m:sSub>
                  </m:oMath>
                </a14:m>
                <a:r>
                  <a:rPr lang="en-GB" i="1" dirty="0"/>
                  <a:t> - </a:t>
                </a:r>
                <a:r>
                  <a:rPr lang="en-GB" dirty="0"/>
                  <a:t>Voltage drop across diode.</a:t>
                </a:r>
                <a:endParaRPr lang="en-GB" i="1" dirty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24" name="Content Placeholder 23">
                <a:extLst>
                  <a:ext uri="{FF2B5EF4-FFF2-40B4-BE49-F238E27FC236}">
                    <a16:creationId xmlns:a16="http://schemas.microsoft.com/office/drawing/2014/main" id="{44FB3ED4-6C80-E308-E0FD-BEBDBF41838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595C01-F205-9F2E-F3BD-70246D879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C14E3B-70B1-AFFE-0B53-ACA5FC8D1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14338" name="AutoShape 2" descr="Related image">
            <a:extLst>
              <a:ext uri="{FF2B5EF4-FFF2-40B4-BE49-F238E27FC236}">
                <a16:creationId xmlns:a16="http://schemas.microsoft.com/office/drawing/2014/main" id="{47CBA4A8-8CBA-8E1F-2370-AFF9998B0A1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390842" y="-130999"/>
            <a:ext cx="276393" cy="276394"/>
          </a:xfrm>
          <a:prstGeom prst="rect">
            <a:avLst/>
          </a:prstGeom>
          <a:noFill/>
        </p:spPr>
        <p:txBody>
          <a:bodyPr vert="horz" wrap="square" lIns="82918" tIns="41459" rIns="82918" bIns="41459" numCol="1" anchor="t" anchorCtr="0" compatLnSpc="1">
            <a:prstTxWarp prst="textNoShape">
              <a:avLst/>
            </a:prstTxWarp>
          </a:bodyPr>
          <a:lstStyle/>
          <a:p>
            <a:endParaRPr lang="en-US" sz="1632"/>
          </a:p>
        </p:txBody>
      </p:sp>
    </p:spTree>
    <p:extLst>
      <p:ext uri="{BB962C8B-B14F-4D97-AF65-F5344CB8AC3E}">
        <p14:creationId xmlns:p14="http://schemas.microsoft.com/office/powerpoint/2010/main" val="7677875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7069FC-1E04-5C7F-0BA1-C2F4B04E7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C1035-A9D8-556F-798D-D23C95FFA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439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Zener Diode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6D8C1C-6F0D-CA22-1F1D-2809FEAE2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FF4539-86A8-426F-3A5E-E0E90D017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070E2-3955-09E2-CC87-3ED70893C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784696"/>
          </a:xfrm>
        </p:spPr>
        <p:txBody>
          <a:bodyPr>
            <a:normAutofit/>
          </a:bodyPr>
          <a:lstStyle/>
          <a:p>
            <a:r>
              <a:rPr lang="en-GB" dirty="0"/>
              <a:t>A Zener diode is a </a:t>
            </a:r>
            <a:r>
              <a:rPr lang="en-GB" b="1" dirty="0"/>
              <a:t>highly doped PN junction diode </a:t>
            </a:r>
            <a:r>
              <a:rPr lang="en-GB" dirty="0"/>
              <a:t>specifically designed to </a:t>
            </a:r>
            <a:r>
              <a:rPr lang="en-GB" b="1" dirty="0"/>
              <a:t>operate in the reverse breakdown region.</a:t>
            </a:r>
          </a:p>
          <a:p>
            <a:r>
              <a:rPr lang="en-GB" b="1" dirty="0"/>
              <a:t>Allow current to flow in the reverse direction </a:t>
            </a:r>
            <a:r>
              <a:rPr lang="en-GB" dirty="0"/>
              <a:t>when the voltage exceeds the Zener breakdown voltage.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5A762DE-267C-B435-03FA-AE091C6927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8844" y="3860985"/>
            <a:ext cx="2534199" cy="108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0610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6D208C-9CBC-94A9-8FAE-D39701362C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860DC-A374-2577-092B-8FE3CAF4E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439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Zener Diode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E02E1-1E52-CF40-AD16-C2B0EA4E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711F2E-6575-1207-6225-E994DDB25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89FD9-C510-85BA-1B3E-D9134D428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784696"/>
          </a:xfrm>
        </p:spPr>
        <p:txBody>
          <a:bodyPr>
            <a:normAutofit/>
          </a:bodyPr>
          <a:lstStyle/>
          <a:p>
            <a:r>
              <a:rPr lang="en-GB"/>
              <a:t>Zener </a:t>
            </a:r>
            <a:r>
              <a:rPr lang="en-GB" dirty="0"/>
              <a:t>breakdown voltages range from </a:t>
            </a:r>
            <a:r>
              <a:rPr lang="en-GB" b="1" dirty="0"/>
              <a:t>2.4V to 200V or more.</a:t>
            </a:r>
          </a:p>
          <a:p>
            <a:r>
              <a:rPr lang="en-GB" b="1" dirty="0"/>
              <a:t>In forward biased, </a:t>
            </a:r>
            <a:r>
              <a:rPr lang="en-GB" dirty="0"/>
              <a:t>Zener diode behaves like </a:t>
            </a:r>
            <a:r>
              <a:rPr lang="en-GB" b="1" dirty="0"/>
              <a:t>an ordinary PN junction diode.</a:t>
            </a:r>
          </a:p>
          <a:p>
            <a:r>
              <a:rPr lang="en-GB" dirty="0"/>
              <a:t>Zener diodes are commonly used to maintain </a:t>
            </a:r>
            <a:r>
              <a:rPr lang="en-GB" b="1" dirty="0"/>
              <a:t>a constant output voltage in power supply circuits.</a:t>
            </a:r>
          </a:p>
          <a:p>
            <a:r>
              <a:rPr lang="en-GB" b="1" dirty="0"/>
              <a:t>Used as Voltage regulator, over voltage protection, voltage reference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16517404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C137F5-B696-6736-878A-F40D49B669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9FBB2-2488-FB6D-DAFD-8EF5C8A4B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439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FD909D-B099-5F61-DCC0-699A7C33D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E31A53-A7EF-439C-0C09-A9DA195E9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EC8DE-BF33-50F3-1338-8AD8C4E40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78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P. Horowitz and W. Hill, </a:t>
            </a:r>
            <a:r>
              <a:rPr lang="en-US" i="1" dirty="0"/>
              <a:t>The Art of Electronics</a:t>
            </a:r>
            <a:r>
              <a:rPr lang="en-US" dirty="0"/>
              <a:t>, 3rd ed. Cambridge, U.K.: Cambridge University Press, 2015.</a:t>
            </a:r>
          </a:p>
          <a:p>
            <a:pPr marL="0" indent="0">
              <a:buNone/>
            </a:pPr>
            <a:r>
              <a:rPr lang="en-US" dirty="0"/>
              <a:t>[2] C. Simpson, </a:t>
            </a:r>
            <a:r>
              <a:rPr lang="en-US" i="1" dirty="0"/>
              <a:t>Principles of Electronics</a:t>
            </a:r>
            <a:r>
              <a:rPr lang="en-US" dirty="0"/>
              <a:t>, 4th ed. London, U.K.: Routledge, 1999.</a:t>
            </a:r>
          </a:p>
          <a:p>
            <a:pPr marL="0" indent="0">
              <a:buNone/>
            </a:pPr>
            <a:r>
              <a:rPr lang="en-US" dirty="0"/>
              <a:t>[3] K. F. Brennan, </a:t>
            </a:r>
            <a:r>
              <a:rPr lang="en-US" i="1" dirty="0"/>
              <a:t>Understanding Modern Transistors and Diodes</a:t>
            </a:r>
            <a:r>
              <a:rPr lang="en-US" dirty="0"/>
              <a:t>. Cambridge, U.K.: Cambridge University Press, 2002.</a:t>
            </a:r>
          </a:p>
          <a:p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11474294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13/ Electrical and Electronic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1451</Words>
  <Application>Microsoft Office PowerPoint</Application>
  <PresentationFormat>Widescreen</PresentationFormat>
  <Paragraphs>161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PN junction</vt:lpstr>
      <vt:lpstr>PN junction</vt:lpstr>
      <vt:lpstr>PN junction – Open circuited</vt:lpstr>
      <vt:lpstr>PN junction – Open circuited</vt:lpstr>
      <vt:lpstr>PN junction – Open circuited</vt:lpstr>
      <vt:lpstr>PN junction – Biasing</vt:lpstr>
      <vt:lpstr>PN junction – Forward biased</vt:lpstr>
      <vt:lpstr>PN junction – Forward biased</vt:lpstr>
      <vt:lpstr>PN junction – Forward biased</vt:lpstr>
      <vt:lpstr>PN junction – reverse biased</vt:lpstr>
      <vt:lpstr>PN junction – reverse biased</vt:lpstr>
      <vt:lpstr>PN junction – reverse biased</vt:lpstr>
      <vt:lpstr>PN junction – reverse biased</vt:lpstr>
      <vt:lpstr>PN junction – reverse biased</vt:lpstr>
      <vt:lpstr>PN junction – reverse biased</vt:lpstr>
      <vt:lpstr>PN junction – reverse biased</vt:lpstr>
      <vt:lpstr>VI  characteristics</vt:lpstr>
      <vt:lpstr>Diode resistance</vt:lpstr>
      <vt:lpstr>PN junction diode</vt:lpstr>
      <vt:lpstr>PN junction diode – Switch ON</vt:lpstr>
      <vt:lpstr>PN junction diode – Switch OFF</vt:lpstr>
      <vt:lpstr>PN junction diode</vt:lpstr>
      <vt:lpstr>Zener Diode</vt:lpstr>
      <vt:lpstr>Zener Diode</vt:lpstr>
      <vt:lpstr>Reference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152</cp:revision>
  <dcterms:created xsi:type="dcterms:W3CDTF">2021-03-09T15:35:42Z</dcterms:created>
  <dcterms:modified xsi:type="dcterms:W3CDTF">2026-04-27T12:22:51Z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