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24" r:id="rId2"/>
    <p:sldId id="363" r:id="rId3"/>
    <p:sldId id="365" r:id="rId4"/>
    <p:sldId id="366" r:id="rId5"/>
    <p:sldId id="262" r:id="rId6"/>
    <p:sldId id="358" r:id="rId7"/>
    <p:sldId id="325" r:id="rId8"/>
    <p:sldId id="335" r:id="rId9"/>
    <p:sldId id="336" r:id="rId10"/>
    <p:sldId id="338" r:id="rId11"/>
    <p:sldId id="326" r:id="rId12"/>
    <p:sldId id="346" r:id="rId13"/>
    <p:sldId id="367" r:id="rId14"/>
    <p:sldId id="368" r:id="rId15"/>
    <p:sldId id="370" r:id="rId16"/>
    <p:sldId id="360" r:id="rId17"/>
    <p:sldId id="339" r:id="rId18"/>
    <p:sldId id="361" r:id="rId19"/>
    <p:sldId id="359" r:id="rId20"/>
    <p:sldId id="362" r:id="rId21"/>
    <p:sldId id="341" r:id="rId22"/>
    <p:sldId id="342" r:id="rId23"/>
    <p:sldId id="343" r:id="rId24"/>
    <p:sldId id="344" r:id="rId25"/>
    <p:sldId id="345" r:id="rId26"/>
    <p:sldId id="340" r:id="rId27"/>
    <p:sldId id="355" r:id="rId28"/>
    <p:sldId id="353" r:id="rId29"/>
    <p:sldId id="350" r:id="rId30"/>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64B8B1-5F46-4146-B9AA-D3B4BF0108ED}" v="86" dt="2025-04-15T16:32:09.4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145" autoAdjust="0"/>
    <p:restoredTop sz="95974" autoAdjust="0"/>
  </p:normalViewPr>
  <p:slideViewPr>
    <p:cSldViewPr>
      <p:cViewPr varScale="1">
        <p:scale>
          <a:sx n="99" d="100"/>
          <a:sy n="99" d="100"/>
        </p:scale>
        <p:origin x="127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BD64B8B1-5F46-4146-B9AA-D3B4BF0108ED}"/>
    <pc:docChg chg="undo custSel addSld delSld modSld sldOrd">
      <pc:chgData name="Laila Maazouz" userId="78f83201-ce9e-46c5-9371-8a0736bf557c" providerId="ADAL" clId="{BD64B8B1-5F46-4146-B9AA-D3B4BF0108ED}" dt="2025-04-15T16:33:16.432" v="443" actId="14100"/>
      <pc:docMkLst>
        <pc:docMk/>
      </pc:docMkLst>
      <pc:sldChg chg="addSp modSp mod">
        <pc:chgData name="Laila Maazouz" userId="78f83201-ce9e-46c5-9371-8a0736bf557c" providerId="ADAL" clId="{BD64B8B1-5F46-4146-B9AA-D3B4BF0108ED}" dt="2025-04-15T16:32:58.712" v="442" actId="1076"/>
        <pc:sldMkLst>
          <pc:docMk/>
          <pc:sldMk cId="2061654705" sldId="262"/>
        </pc:sldMkLst>
        <pc:spChg chg="mod">
          <ac:chgData name="Laila Maazouz" userId="78f83201-ce9e-46c5-9371-8a0736bf557c" providerId="ADAL" clId="{BD64B8B1-5F46-4146-B9AA-D3B4BF0108ED}" dt="2025-04-15T16:32:01.073" v="431" actId="21"/>
          <ac:spMkLst>
            <pc:docMk/>
            <pc:sldMk cId="2061654705" sldId="262"/>
            <ac:spMk id="3" creationId="{00000000-0000-0000-0000-000000000000}"/>
          </ac:spMkLst>
        </pc:spChg>
        <pc:spChg chg="add mod">
          <ac:chgData name="Laila Maazouz" userId="78f83201-ce9e-46c5-9371-8a0736bf557c" providerId="ADAL" clId="{BD64B8B1-5F46-4146-B9AA-D3B4BF0108ED}" dt="2025-04-15T16:32:58.712" v="442" actId="1076"/>
          <ac:spMkLst>
            <pc:docMk/>
            <pc:sldMk cId="2061654705" sldId="262"/>
            <ac:spMk id="4" creationId="{DCCBE488-10A1-AA27-428B-9FD626B07E18}"/>
          </ac:spMkLst>
        </pc:spChg>
      </pc:sldChg>
      <pc:sldChg chg="addSp delSp modSp mod">
        <pc:chgData name="Laila Maazouz" userId="78f83201-ce9e-46c5-9371-8a0736bf557c" providerId="ADAL" clId="{BD64B8B1-5F46-4146-B9AA-D3B4BF0108ED}" dt="2025-04-14T10:57:45.519" v="6" actId="478"/>
        <pc:sldMkLst>
          <pc:docMk/>
          <pc:sldMk cId="2643418593" sldId="325"/>
        </pc:sldMkLst>
        <pc:spChg chg="mod">
          <ac:chgData name="Laila Maazouz" userId="78f83201-ce9e-46c5-9371-8a0736bf557c" providerId="ADAL" clId="{BD64B8B1-5F46-4146-B9AA-D3B4BF0108ED}" dt="2025-04-14T10:53:55.146" v="2" actId="207"/>
          <ac:spMkLst>
            <pc:docMk/>
            <pc:sldMk cId="2643418593" sldId="325"/>
            <ac:spMk id="3" creationId="{DEE4A02A-6CE2-57A2-676E-F8845501FE25}"/>
          </ac:spMkLst>
        </pc:spChg>
        <pc:picChg chg="add del">
          <ac:chgData name="Laila Maazouz" userId="78f83201-ce9e-46c5-9371-8a0736bf557c" providerId="ADAL" clId="{BD64B8B1-5F46-4146-B9AA-D3B4BF0108ED}" dt="2025-04-14T10:57:45.519" v="6" actId="478"/>
          <ac:picMkLst>
            <pc:docMk/>
            <pc:sldMk cId="2643418593" sldId="325"/>
            <ac:picMk id="6" creationId="{84A84388-5A08-D5FB-5A5E-1DD679173AE0}"/>
          </ac:picMkLst>
        </pc:picChg>
      </pc:sldChg>
      <pc:sldChg chg="addSp modSp mod modAnim">
        <pc:chgData name="Laila Maazouz" userId="78f83201-ce9e-46c5-9371-8a0736bf557c" providerId="ADAL" clId="{BD64B8B1-5F46-4146-B9AA-D3B4BF0108ED}" dt="2025-04-14T11:17:41.667" v="208" actId="1076"/>
        <pc:sldMkLst>
          <pc:docMk/>
          <pc:sldMk cId="1153803403" sldId="338"/>
        </pc:sldMkLst>
        <pc:spChg chg="mod">
          <ac:chgData name="Laila Maazouz" userId="78f83201-ce9e-46c5-9371-8a0736bf557c" providerId="ADAL" clId="{BD64B8B1-5F46-4146-B9AA-D3B4BF0108ED}" dt="2025-04-14T10:54:41.347" v="4" actId="113"/>
          <ac:spMkLst>
            <pc:docMk/>
            <pc:sldMk cId="1153803403" sldId="338"/>
            <ac:spMk id="3" creationId="{C2A73B26-48DA-94C6-7903-DCF71B50B6B7}"/>
          </ac:spMkLst>
        </pc:spChg>
        <pc:picChg chg="add mod">
          <ac:chgData name="Laila Maazouz" userId="78f83201-ce9e-46c5-9371-8a0736bf557c" providerId="ADAL" clId="{BD64B8B1-5F46-4146-B9AA-D3B4BF0108ED}" dt="2025-04-14T11:17:35.284" v="206" actId="1076"/>
          <ac:picMkLst>
            <pc:docMk/>
            <pc:sldMk cId="1153803403" sldId="338"/>
            <ac:picMk id="6" creationId="{4E7580C6-0774-E44C-F98C-002CC4B7C5BE}"/>
          </ac:picMkLst>
        </pc:picChg>
        <pc:picChg chg="add mod">
          <ac:chgData name="Laila Maazouz" userId="78f83201-ce9e-46c5-9371-8a0736bf557c" providerId="ADAL" clId="{BD64B8B1-5F46-4146-B9AA-D3B4BF0108ED}" dt="2025-04-14T11:17:41.667" v="208" actId="1076"/>
          <ac:picMkLst>
            <pc:docMk/>
            <pc:sldMk cId="1153803403" sldId="338"/>
            <ac:picMk id="7" creationId="{9706CA2A-997F-4F69-0E8C-4A48C62D8E95}"/>
          </ac:picMkLst>
        </pc:picChg>
      </pc:sldChg>
      <pc:sldChg chg="addSp delSp modSp mod">
        <pc:chgData name="Laila Maazouz" userId="78f83201-ce9e-46c5-9371-8a0736bf557c" providerId="ADAL" clId="{BD64B8B1-5F46-4146-B9AA-D3B4BF0108ED}" dt="2025-04-14T11:49:35.316" v="362" actId="14100"/>
        <pc:sldMkLst>
          <pc:docMk/>
          <pc:sldMk cId="3175155278" sldId="341"/>
        </pc:sldMkLst>
        <pc:spChg chg="add del">
          <ac:chgData name="Laila Maazouz" userId="78f83201-ce9e-46c5-9371-8a0736bf557c" providerId="ADAL" clId="{BD64B8B1-5F46-4146-B9AA-D3B4BF0108ED}" dt="2025-04-14T11:48:05.917" v="342" actId="11529"/>
          <ac:spMkLst>
            <pc:docMk/>
            <pc:sldMk cId="3175155278" sldId="341"/>
            <ac:spMk id="6" creationId="{9E0ED624-FAE2-066E-AA84-0D44E1420B2C}"/>
          </ac:spMkLst>
        </pc:spChg>
        <pc:spChg chg="mod">
          <ac:chgData name="Laila Maazouz" userId="78f83201-ce9e-46c5-9371-8a0736bf557c" providerId="ADAL" clId="{BD64B8B1-5F46-4146-B9AA-D3B4BF0108ED}" dt="2025-04-14T11:49:21.872" v="358" actId="1076"/>
          <ac:spMkLst>
            <pc:docMk/>
            <pc:sldMk cId="3175155278" sldId="341"/>
            <ac:spMk id="8" creationId="{1ECBBF0B-61EF-F8A8-01D4-CCEA021D0941}"/>
          </ac:spMkLst>
        </pc:spChg>
        <pc:spChg chg="add del mod">
          <ac:chgData name="Laila Maazouz" userId="78f83201-ce9e-46c5-9371-8a0736bf557c" providerId="ADAL" clId="{BD64B8B1-5F46-4146-B9AA-D3B4BF0108ED}" dt="2025-04-14T11:48:20.509" v="345" actId="478"/>
          <ac:spMkLst>
            <pc:docMk/>
            <pc:sldMk cId="3175155278" sldId="341"/>
            <ac:spMk id="9" creationId="{5F74215E-8BB9-1FDF-0316-FAE7A2F19DE7}"/>
          </ac:spMkLst>
        </pc:spChg>
        <pc:spChg chg="add mod">
          <ac:chgData name="Laila Maazouz" userId="78f83201-ce9e-46c5-9371-8a0736bf557c" providerId="ADAL" clId="{BD64B8B1-5F46-4146-B9AA-D3B4BF0108ED}" dt="2025-04-14T11:48:53.454" v="352" actId="1076"/>
          <ac:spMkLst>
            <pc:docMk/>
            <pc:sldMk cId="3175155278" sldId="341"/>
            <ac:spMk id="10" creationId="{2C9C85F1-463F-F349-FA6C-1339000773F9}"/>
          </ac:spMkLst>
        </pc:spChg>
        <pc:picChg chg="add mod">
          <ac:chgData name="Laila Maazouz" userId="78f83201-ce9e-46c5-9371-8a0736bf557c" providerId="ADAL" clId="{BD64B8B1-5F46-4146-B9AA-D3B4BF0108ED}" dt="2025-04-14T11:49:32.987" v="361" actId="14100"/>
          <ac:picMkLst>
            <pc:docMk/>
            <pc:sldMk cId="3175155278" sldId="341"/>
            <ac:picMk id="3" creationId="{E4465D19-10FB-3CF7-650E-FF6A38E930DF}"/>
          </ac:picMkLst>
        </pc:picChg>
        <pc:picChg chg="mod">
          <ac:chgData name="Laila Maazouz" userId="78f83201-ce9e-46c5-9371-8a0736bf557c" providerId="ADAL" clId="{BD64B8B1-5F46-4146-B9AA-D3B4BF0108ED}" dt="2025-04-14T11:49:35.316" v="362" actId="14100"/>
          <ac:picMkLst>
            <pc:docMk/>
            <pc:sldMk cId="3175155278" sldId="341"/>
            <ac:picMk id="7" creationId="{19D96CC9-7F5C-917C-53B1-EB664D1AC8C6}"/>
          </ac:picMkLst>
        </pc:picChg>
      </pc:sldChg>
      <pc:sldChg chg="addSp delSp modSp mod">
        <pc:chgData name="Laila Maazouz" userId="78f83201-ce9e-46c5-9371-8a0736bf557c" providerId="ADAL" clId="{BD64B8B1-5F46-4146-B9AA-D3B4BF0108ED}" dt="2025-04-14T11:55:31.148" v="394" actId="478"/>
        <pc:sldMkLst>
          <pc:docMk/>
          <pc:sldMk cId="61028842" sldId="342"/>
        </pc:sldMkLst>
        <pc:spChg chg="mod">
          <ac:chgData name="Laila Maazouz" userId="78f83201-ce9e-46c5-9371-8a0736bf557c" providerId="ADAL" clId="{BD64B8B1-5F46-4146-B9AA-D3B4BF0108ED}" dt="2025-04-14T11:54:39.121" v="387" actId="255"/>
          <ac:spMkLst>
            <pc:docMk/>
            <pc:sldMk cId="61028842" sldId="342"/>
            <ac:spMk id="3" creationId="{3C1AA405-AB24-B8F4-733B-B73DB06F6FD6}"/>
          </ac:spMkLst>
        </pc:spChg>
        <pc:spChg chg="add mod">
          <ac:chgData name="Laila Maazouz" userId="78f83201-ce9e-46c5-9371-8a0736bf557c" providerId="ADAL" clId="{BD64B8B1-5F46-4146-B9AA-D3B4BF0108ED}" dt="2025-04-14T11:54:54.217" v="391" actId="1076"/>
          <ac:spMkLst>
            <pc:docMk/>
            <pc:sldMk cId="61028842" sldId="342"/>
            <ac:spMk id="8" creationId="{7922DA4D-8357-9B53-CADB-A1EF3305C3AB}"/>
          </ac:spMkLst>
        </pc:spChg>
        <pc:picChg chg="add mod">
          <ac:chgData name="Laila Maazouz" userId="78f83201-ce9e-46c5-9371-8a0736bf557c" providerId="ADAL" clId="{BD64B8B1-5F46-4146-B9AA-D3B4BF0108ED}" dt="2025-04-14T11:54:50.860" v="390" actId="1076"/>
          <ac:picMkLst>
            <pc:docMk/>
            <pc:sldMk cId="61028842" sldId="342"/>
            <ac:picMk id="6" creationId="{547C1D0D-AF49-49E4-77E9-410E20D2CE11}"/>
          </ac:picMkLst>
        </pc:picChg>
        <pc:picChg chg="add del mod">
          <ac:chgData name="Laila Maazouz" userId="78f83201-ce9e-46c5-9371-8a0736bf557c" providerId="ADAL" clId="{BD64B8B1-5F46-4146-B9AA-D3B4BF0108ED}" dt="2025-04-14T11:51:31.241" v="369" actId="478"/>
          <ac:picMkLst>
            <pc:docMk/>
            <pc:sldMk cId="61028842" sldId="342"/>
            <ac:picMk id="7" creationId="{81437570-C85D-C051-4C20-8BF5093BB109}"/>
          </ac:picMkLst>
        </pc:picChg>
        <pc:picChg chg="add del mod">
          <ac:chgData name="Laila Maazouz" userId="78f83201-ce9e-46c5-9371-8a0736bf557c" providerId="ADAL" clId="{BD64B8B1-5F46-4146-B9AA-D3B4BF0108ED}" dt="2025-04-14T11:55:31.148" v="394" actId="478"/>
          <ac:picMkLst>
            <pc:docMk/>
            <pc:sldMk cId="61028842" sldId="342"/>
            <ac:picMk id="9" creationId="{04CD4EEE-03AB-69D2-A0A5-E8995BA326F0}"/>
          </ac:picMkLst>
        </pc:picChg>
        <pc:picChg chg="mod">
          <ac:chgData name="Laila Maazouz" userId="78f83201-ce9e-46c5-9371-8a0736bf557c" providerId="ADAL" clId="{BD64B8B1-5F46-4146-B9AA-D3B4BF0108ED}" dt="2025-04-14T11:54:48.249" v="389" actId="1076"/>
          <ac:picMkLst>
            <pc:docMk/>
            <pc:sldMk cId="61028842" sldId="342"/>
            <ac:picMk id="2052" creationId="{38F22872-599A-C5EA-C7A6-C1EA3DA9F8C3}"/>
          </ac:picMkLst>
        </pc:picChg>
      </pc:sldChg>
      <pc:sldChg chg="addSp modSp mod">
        <pc:chgData name="Laila Maazouz" userId="78f83201-ce9e-46c5-9371-8a0736bf557c" providerId="ADAL" clId="{BD64B8B1-5F46-4146-B9AA-D3B4BF0108ED}" dt="2025-04-14T11:55:48.708" v="398" actId="1076"/>
        <pc:sldMkLst>
          <pc:docMk/>
          <pc:sldMk cId="4132174344" sldId="343"/>
        </pc:sldMkLst>
        <pc:spChg chg="mod">
          <ac:chgData name="Laila Maazouz" userId="78f83201-ce9e-46c5-9371-8a0736bf557c" providerId="ADAL" clId="{BD64B8B1-5F46-4146-B9AA-D3B4BF0108ED}" dt="2025-04-14T11:55:38.607" v="395" actId="255"/>
          <ac:spMkLst>
            <pc:docMk/>
            <pc:sldMk cId="4132174344" sldId="343"/>
            <ac:spMk id="3" creationId="{F7602BAF-4CA0-96B2-AD97-FA3AF51EBA72}"/>
          </ac:spMkLst>
        </pc:spChg>
        <pc:spChg chg="add mod">
          <ac:chgData name="Laila Maazouz" userId="78f83201-ce9e-46c5-9371-8a0736bf557c" providerId="ADAL" clId="{BD64B8B1-5F46-4146-B9AA-D3B4BF0108ED}" dt="2025-04-14T11:55:48.708" v="398" actId="1076"/>
          <ac:spMkLst>
            <pc:docMk/>
            <pc:sldMk cId="4132174344" sldId="343"/>
            <ac:spMk id="7" creationId="{721FD631-BA1C-D9E8-E1DC-3010CA024550}"/>
          </ac:spMkLst>
        </pc:spChg>
        <pc:picChg chg="add mod">
          <ac:chgData name="Laila Maazouz" userId="78f83201-ce9e-46c5-9371-8a0736bf557c" providerId="ADAL" clId="{BD64B8B1-5F46-4146-B9AA-D3B4BF0108ED}" dt="2025-04-14T11:55:43.736" v="396" actId="14100"/>
          <ac:picMkLst>
            <pc:docMk/>
            <pc:sldMk cId="4132174344" sldId="343"/>
            <ac:picMk id="6" creationId="{68803DFA-EF5D-B922-BE20-082FC85D11BC}"/>
          </ac:picMkLst>
        </pc:picChg>
      </pc:sldChg>
      <pc:sldChg chg="addSp modSp mod">
        <pc:chgData name="Laila Maazouz" userId="78f83201-ce9e-46c5-9371-8a0736bf557c" providerId="ADAL" clId="{BD64B8B1-5F46-4146-B9AA-D3B4BF0108ED}" dt="2025-04-14T11:56:46.766" v="406" actId="1076"/>
        <pc:sldMkLst>
          <pc:docMk/>
          <pc:sldMk cId="2810258743" sldId="344"/>
        </pc:sldMkLst>
        <pc:spChg chg="mod">
          <ac:chgData name="Laila Maazouz" userId="78f83201-ce9e-46c5-9371-8a0736bf557c" providerId="ADAL" clId="{BD64B8B1-5F46-4146-B9AA-D3B4BF0108ED}" dt="2025-04-14T11:55:57.426" v="399" actId="255"/>
          <ac:spMkLst>
            <pc:docMk/>
            <pc:sldMk cId="2810258743" sldId="344"/>
            <ac:spMk id="3" creationId="{236A9519-F1BE-08C6-00DA-8CA03AF72F65}"/>
          </ac:spMkLst>
        </pc:spChg>
        <pc:spChg chg="add mod">
          <ac:chgData name="Laila Maazouz" userId="78f83201-ce9e-46c5-9371-8a0736bf557c" providerId="ADAL" clId="{BD64B8B1-5F46-4146-B9AA-D3B4BF0108ED}" dt="2025-04-14T11:56:46.766" v="406" actId="1076"/>
          <ac:spMkLst>
            <pc:docMk/>
            <pc:sldMk cId="2810258743" sldId="344"/>
            <ac:spMk id="7" creationId="{83E33E70-3909-8FD1-4CCC-EFA4673A72BD}"/>
          </ac:spMkLst>
        </pc:spChg>
        <pc:picChg chg="add mod">
          <ac:chgData name="Laila Maazouz" userId="78f83201-ce9e-46c5-9371-8a0736bf557c" providerId="ADAL" clId="{BD64B8B1-5F46-4146-B9AA-D3B4BF0108ED}" dt="2025-04-14T11:56:18.350" v="404" actId="1038"/>
          <ac:picMkLst>
            <pc:docMk/>
            <pc:sldMk cId="2810258743" sldId="344"/>
            <ac:picMk id="6" creationId="{CA014FAD-604D-2615-2548-376426EE0EBA}"/>
          </ac:picMkLst>
        </pc:picChg>
      </pc:sldChg>
      <pc:sldChg chg="addSp delSp modSp mod modNotesTx">
        <pc:chgData name="Laila Maazouz" userId="78f83201-ce9e-46c5-9371-8a0736bf557c" providerId="ADAL" clId="{BD64B8B1-5F46-4146-B9AA-D3B4BF0108ED}" dt="2025-04-14T11:58:20.725" v="416"/>
        <pc:sldMkLst>
          <pc:docMk/>
          <pc:sldMk cId="1969097109" sldId="345"/>
        </pc:sldMkLst>
        <pc:spChg chg="mod">
          <ac:chgData name="Laila Maazouz" userId="78f83201-ce9e-46c5-9371-8a0736bf557c" providerId="ADAL" clId="{BD64B8B1-5F46-4146-B9AA-D3B4BF0108ED}" dt="2025-04-14T11:57:02.685" v="408" actId="255"/>
          <ac:spMkLst>
            <pc:docMk/>
            <pc:sldMk cId="1969097109" sldId="345"/>
            <ac:spMk id="3" creationId="{C1438BF9-4F6B-D8F1-AF6A-A14A770811EF}"/>
          </ac:spMkLst>
        </pc:spChg>
        <pc:spChg chg="add mod">
          <ac:chgData name="Laila Maazouz" userId="78f83201-ce9e-46c5-9371-8a0736bf557c" providerId="ADAL" clId="{BD64B8B1-5F46-4146-B9AA-D3B4BF0108ED}" dt="2025-04-14T11:57:39.675" v="415" actId="1076"/>
          <ac:spMkLst>
            <pc:docMk/>
            <pc:sldMk cId="1969097109" sldId="345"/>
            <ac:spMk id="7" creationId="{762F8BDA-E89F-C9C1-DD11-905177F2E9B9}"/>
          </ac:spMkLst>
        </pc:spChg>
        <pc:picChg chg="add mod">
          <ac:chgData name="Laila Maazouz" userId="78f83201-ce9e-46c5-9371-8a0736bf557c" providerId="ADAL" clId="{BD64B8B1-5F46-4146-B9AA-D3B4BF0108ED}" dt="2025-04-14T11:57:23.398" v="413" actId="962"/>
          <ac:picMkLst>
            <pc:docMk/>
            <pc:sldMk cId="1969097109" sldId="345"/>
            <ac:picMk id="6" creationId="{F8C3DB03-C46E-EB31-C677-B3D03F28CCBF}"/>
          </ac:picMkLst>
        </pc:picChg>
        <pc:picChg chg="del">
          <ac:chgData name="Laila Maazouz" userId="78f83201-ce9e-46c5-9371-8a0736bf557c" providerId="ADAL" clId="{BD64B8B1-5F46-4146-B9AA-D3B4BF0108ED}" dt="2025-04-14T11:56:57.369" v="407" actId="478"/>
          <ac:picMkLst>
            <pc:docMk/>
            <pc:sldMk cId="1969097109" sldId="345"/>
            <ac:picMk id="1026" creationId="{44AFE267-16AC-5D48-56BF-116711BA936A}"/>
          </ac:picMkLst>
        </pc:picChg>
      </pc:sldChg>
      <pc:sldChg chg="modSp add mod">
        <pc:chgData name="Laila Maazouz" userId="78f83201-ce9e-46c5-9371-8a0736bf557c" providerId="ADAL" clId="{BD64B8B1-5F46-4146-B9AA-D3B4BF0108ED}" dt="2025-04-14T11:36:41.466" v="257" actId="1035"/>
        <pc:sldMkLst>
          <pc:docMk/>
          <pc:sldMk cId="3419274056" sldId="346"/>
        </pc:sldMkLst>
        <pc:spChg chg="mod">
          <ac:chgData name="Laila Maazouz" userId="78f83201-ce9e-46c5-9371-8a0736bf557c" providerId="ADAL" clId="{BD64B8B1-5F46-4146-B9AA-D3B4BF0108ED}" dt="2025-04-14T11:36:21.941" v="246" actId="255"/>
          <ac:spMkLst>
            <pc:docMk/>
            <pc:sldMk cId="3419274056" sldId="346"/>
            <ac:spMk id="2" creationId="{CB0A7185-D4DB-D1BF-4AA3-CEF765C88F2E}"/>
          </ac:spMkLst>
        </pc:spChg>
        <pc:spChg chg="mod">
          <ac:chgData name="Laila Maazouz" userId="78f83201-ce9e-46c5-9371-8a0736bf557c" providerId="ADAL" clId="{BD64B8B1-5F46-4146-B9AA-D3B4BF0108ED}" dt="2025-04-14T11:36:41.466" v="257" actId="1035"/>
          <ac:spMkLst>
            <pc:docMk/>
            <pc:sldMk cId="3419274056" sldId="346"/>
            <ac:spMk id="8" creationId="{93A63CDA-1843-DE1F-FA77-BF5CE6AB5547}"/>
          </ac:spMkLst>
        </pc:spChg>
      </pc:sldChg>
      <pc:sldChg chg="modSp mod">
        <pc:chgData name="Laila Maazouz" userId="78f83201-ce9e-46c5-9371-8a0736bf557c" providerId="ADAL" clId="{BD64B8B1-5F46-4146-B9AA-D3B4BF0108ED}" dt="2025-04-14T12:00:14.926" v="427" actId="20577"/>
        <pc:sldMkLst>
          <pc:docMk/>
          <pc:sldMk cId="1928105114" sldId="353"/>
        </pc:sldMkLst>
        <pc:spChg chg="mod">
          <ac:chgData name="Laila Maazouz" userId="78f83201-ce9e-46c5-9371-8a0736bf557c" providerId="ADAL" clId="{BD64B8B1-5F46-4146-B9AA-D3B4BF0108ED}" dt="2025-04-14T12:00:14.926" v="427" actId="20577"/>
          <ac:spMkLst>
            <pc:docMk/>
            <pc:sldMk cId="1928105114" sldId="353"/>
            <ac:spMk id="3" creationId="{50025627-8AFA-18FD-567C-13AC386EF50E}"/>
          </ac:spMkLst>
        </pc:spChg>
      </pc:sldChg>
      <pc:sldChg chg="addSp delSp modSp add mod">
        <pc:chgData name="Laila Maazouz" userId="78f83201-ce9e-46c5-9371-8a0736bf557c" providerId="ADAL" clId="{BD64B8B1-5F46-4146-B9AA-D3B4BF0108ED}" dt="2025-04-15T16:33:16.432" v="443" actId="14100"/>
        <pc:sldMkLst>
          <pc:docMk/>
          <pc:sldMk cId="1109484872" sldId="358"/>
        </pc:sldMkLst>
        <pc:spChg chg="mod">
          <ac:chgData name="Laila Maazouz" userId="78f83201-ce9e-46c5-9371-8a0736bf557c" providerId="ADAL" clId="{BD64B8B1-5F46-4146-B9AA-D3B4BF0108ED}" dt="2025-04-14T11:09:09.320" v="114" actId="20577"/>
          <ac:spMkLst>
            <pc:docMk/>
            <pc:sldMk cId="1109484872" sldId="358"/>
            <ac:spMk id="2" creationId="{DD97CFBC-F695-3969-ACDF-729FFB3CB0BF}"/>
          </ac:spMkLst>
        </pc:spChg>
        <pc:spChg chg="mod">
          <ac:chgData name="Laila Maazouz" userId="78f83201-ce9e-46c5-9371-8a0736bf557c" providerId="ADAL" clId="{BD64B8B1-5F46-4146-B9AA-D3B4BF0108ED}" dt="2025-04-14T11:12:22.373" v="174" actId="207"/>
          <ac:spMkLst>
            <pc:docMk/>
            <pc:sldMk cId="1109484872" sldId="358"/>
            <ac:spMk id="6" creationId="{71CDD981-D23A-E737-88BE-D44FDB013EFF}"/>
          </ac:spMkLst>
        </pc:spChg>
        <pc:picChg chg="add mod">
          <ac:chgData name="Laila Maazouz" userId="78f83201-ce9e-46c5-9371-8a0736bf557c" providerId="ADAL" clId="{BD64B8B1-5F46-4146-B9AA-D3B4BF0108ED}" dt="2025-04-14T11:16:25.412" v="198" actId="1076"/>
          <ac:picMkLst>
            <pc:docMk/>
            <pc:sldMk cId="1109484872" sldId="358"/>
            <ac:picMk id="3" creationId="{BD4B93E5-A65F-ED91-1E10-36C5D982FF8F}"/>
          </ac:picMkLst>
        </pc:picChg>
        <pc:picChg chg="mod">
          <ac:chgData name="Laila Maazouz" userId="78f83201-ce9e-46c5-9371-8a0736bf557c" providerId="ADAL" clId="{BD64B8B1-5F46-4146-B9AA-D3B4BF0108ED}" dt="2025-04-15T16:33:16.432" v="443" actId="14100"/>
          <ac:picMkLst>
            <pc:docMk/>
            <pc:sldMk cId="1109484872" sldId="358"/>
            <ac:picMk id="7" creationId="{E385CD7D-F6E4-4A83-79DD-3435F9E862D4}"/>
          </ac:picMkLst>
        </pc:picChg>
        <pc:picChg chg="mod">
          <ac:chgData name="Laila Maazouz" userId="78f83201-ce9e-46c5-9371-8a0736bf557c" providerId="ADAL" clId="{BD64B8B1-5F46-4146-B9AA-D3B4BF0108ED}" dt="2025-04-14T11:09:25.109" v="119" actId="1076"/>
          <ac:picMkLst>
            <pc:docMk/>
            <pc:sldMk cId="1109484872" sldId="358"/>
            <ac:picMk id="8" creationId="{99A2453B-FA41-97C1-6FF9-7CD1CF2E4BDD}"/>
          </ac:picMkLst>
        </pc:picChg>
        <pc:picChg chg="add del mod">
          <ac:chgData name="Laila Maazouz" userId="78f83201-ce9e-46c5-9371-8a0736bf557c" providerId="ADAL" clId="{BD64B8B1-5F46-4146-B9AA-D3B4BF0108ED}" dt="2025-04-14T11:43:35.902" v="258" actId="478"/>
          <ac:picMkLst>
            <pc:docMk/>
            <pc:sldMk cId="1109484872" sldId="358"/>
            <ac:picMk id="9" creationId="{9DE325D8-837E-9003-1A12-E2D873807B0A}"/>
          </ac:picMkLst>
        </pc:picChg>
        <pc:picChg chg="add mod">
          <ac:chgData name="Laila Maazouz" userId="78f83201-ce9e-46c5-9371-8a0736bf557c" providerId="ADAL" clId="{BD64B8B1-5F46-4146-B9AA-D3B4BF0108ED}" dt="2025-04-14T11:16:23.585" v="197" actId="1076"/>
          <ac:picMkLst>
            <pc:docMk/>
            <pc:sldMk cId="1109484872" sldId="358"/>
            <ac:picMk id="10" creationId="{2E97C9E9-CE06-5C72-5FAF-32A88C1D00FD}"/>
          </ac:picMkLst>
        </pc:picChg>
      </pc:sldChg>
      <pc:sldChg chg="modSp mod">
        <pc:chgData name="Laila Maazouz" userId="78f83201-ce9e-46c5-9371-8a0736bf557c" providerId="ADAL" clId="{BD64B8B1-5F46-4146-B9AA-D3B4BF0108ED}" dt="2025-04-15T16:31:39.138" v="428" actId="404"/>
        <pc:sldMkLst>
          <pc:docMk/>
          <pc:sldMk cId="2485682240" sldId="363"/>
        </pc:sldMkLst>
        <pc:spChg chg="mod">
          <ac:chgData name="Laila Maazouz" userId="78f83201-ce9e-46c5-9371-8a0736bf557c" providerId="ADAL" clId="{BD64B8B1-5F46-4146-B9AA-D3B4BF0108ED}" dt="2025-04-15T16:31:39.138" v="428" actId="404"/>
          <ac:spMkLst>
            <pc:docMk/>
            <pc:sldMk cId="2485682240" sldId="363"/>
            <ac:spMk id="3" creationId="{8ADFC031-0F9F-796E-A239-D2FAB728DB59}"/>
          </ac:spMkLst>
        </pc:spChg>
      </pc:sldChg>
      <pc:sldChg chg="new del">
        <pc:chgData name="Laila Maazouz" userId="78f83201-ce9e-46c5-9371-8a0736bf557c" providerId="ADAL" clId="{BD64B8B1-5F46-4146-B9AA-D3B4BF0108ED}" dt="2025-04-14T10:57:58.859" v="9" actId="47"/>
        <pc:sldMkLst>
          <pc:docMk/>
          <pc:sldMk cId="369206049" sldId="364"/>
        </pc:sldMkLst>
      </pc:sldChg>
      <pc:sldChg chg="modSp add mod ord">
        <pc:chgData name="Laila Maazouz" userId="78f83201-ce9e-46c5-9371-8a0736bf557c" providerId="ADAL" clId="{BD64B8B1-5F46-4146-B9AA-D3B4BF0108ED}" dt="2025-04-15T16:31:49.059" v="430" actId="404"/>
        <pc:sldMkLst>
          <pc:docMk/>
          <pc:sldMk cId="247831326" sldId="365"/>
        </pc:sldMkLst>
        <pc:spChg chg="mod">
          <ac:chgData name="Laila Maazouz" userId="78f83201-ce9e-46c5-9371-8a0736bf557c" providerId="ADAL" clId="{BD64B8B1-5F46-4146-B9AA-D3B4BF0108ED}" dt="2025-04-14T10:58:20.818" v="20" actId="20577"/>
          <ac:spMkLst>
            <pc:docMk/>
            <pc:sldMk cId="247831326" sldId="365"/>
            <ac:spMk id="2" creationId="{F76BC093-749E-CE61-1E05-9C1222688D7D}"/>
          </ac:spMkLst>
        </pc:spChg>
        <pc:spChg chg="mod">
          <ac:chgData name="Laila Maazouz" userId="78f83201-ce9e-46c5-9371-8a0736bf557c" providerId="ADAL" clId="{BD64B8B1-5F46-4146-B9AA-D3B4BF0108ED}" dt="2025-04-15T16:31:49.059" v="430" actId="404"/>
          <ac:spMkLst>
            <pc:docMk/>
            <pc:sldMk cId="247831326" sldId="365"/>
            <ac:spMk id="3" creationId="{BF00A628-1B2B-CFBC-440D-45211A8CA01C}"/>
          </ac:spMkLst>
        </pc:spChg>
      </pc:sldChg>
      <pc:sldChg chg="addSp delSp modSp new mod modAnim">
        <pc:chgData name="Laila Maazouz" userId="78f83201-ce9e-46c5-9371-8a0736bf557c" providerId="ADAL" clId="{BD64B8B1-5F46-4146-B9AA-D3B4BF0108ED}" dt="2025-04-14T11:06:54.713" v="93" actId="1076"/>
        <pc:sldMkLst>
          <pc:docMk/>
          <pc:sldMk cId="1718586738" sldId="366"/>
        </pc:sldMkLst>
        <pc:spChg chg="del">
          <ac:chgData name="Laila Maazouz" userId="78f83201-ce9e-46c5-9371-8a0736bf557c" providerId="ADAL" clId="{BD64B8B1-5F46-4146-B9AA-D3B4BF0108ED}" dt="2025-04-14T11:02:30.064" v="61" actId="478"/>
          <ac:spMkLst>
            <pc:docMk/>
            <pc:sldMk cId="1718586738" sldId="366"/>
            <ac:spMk id="2" creationId="{94EFDC02-3D84-028E-7AF3-384DBFB17267}"/>
          </ac:spMkLst>
        </pc:spChg>
        <pc:spChg chg="del mod">
          <ac:chgData name="Laila Maazouz" userId="78f83201-ce9e-46c5-9371-8a0736bf557c" providerId="ADAL" clId="{BD64B8B1-5F46-4146-B9AA-D3B4BF0108ED}" dt="2025-04-14T11:01:51.402" v="46" actId="478"/>
          <ac:spMkLst>
            <pc:docMk/>
            <pc:sldMk cId="1718586738" sldId="366"/>
            <ac:spMk id="3" creationId="{07BE5358-56E6-8D93-EC0A-575544BF1BDA}"/>
          </ac:spMkLst>
        </pc:spChg>
        <pc:spChg chg="add mod">
          <ac:chgData name="Laila Maazouz" userId="78f83201-ce9e-46c5-9371-8a0736bf557c" providerId="ADAL" clId="{BD64B8B1-5F46-4146-B9AA-D3B4BF0108ED}" dt="2025-04-14T11:03:20.468" v="67" actId="20577"/>
          <ac:spMkLst>
            <pc:docMk/>
            <pc:sldMk cId="1718586738" sldId="366"/>
            <ac:spMk id="6" creationId="{5AFB6552-F941-9663-B602-1121A4B0AAC5}"/>
          </ac:spMkLst>
        </pc:spChg>
        <pc:picChg chg="add mod">
          <ac:chgData name="Laila Maazouz" userId="78f83201-ce9e-46c5-9371-8a0736bf557c" providerId="ADAL" clId="{BD64B8B1-5F46-4146-B9AA-D3B4BF0108ED}" dt="2025-04-14T11:04:19.081" v="71" actId="1076"/>
          <ac:picMkLst>
            <pc:docMk/>
            <pc:sldMk cId="1718586738" sldId="366"/>
            <ac:picMk id="7" creationId="{C071ABAF-4173-76AD-0336-65E49A42AFFC}"/>
          </ac:picMkLst>
        </pc:picChg>
        <pc:picChg chg="add del mod">
          <ac:chgData name="Laila Maazouz" userId="78f83201-ce9e-46c5-9371-8a0736bf557c" providerId="ADAL" clId="{BD64B8B1-5F46-4146-B9AA-D3B4BF0108ED}" dt="2025-04-14T11:05:00.601" v="75" actId="478"/>
          <ac:picMkLst>
            <pc:docMk/>
            <pc:sldMk cId="1718586738" sldId="366"/>
            <ac:picMk id="8" creationId="{B2E7DAB4-43A8-AB11-D980-F8ECCC9C4E43}"/>
          </ac:picMkLst>
        </pc:picChg>
        <pc:picChg chg="add mod">
          <ac:chgData name="Laila Maazouz" userId="78f83201-ce9e-46c5-9371-8a0736bf557c" providerId="ADAL" clId="{BD64B8B1-5F46-4146-B9AA-D3B4BF0108ED}" dt="2025-04-14T11:05:17.864" v="78" actId="1076"/>
          <ac:picMkLst>
            <pc:docMk/>
            <pc:sldMk cId="1718586738" sldId="366"/>
            <ac:picMk id="9" creationId="{FFAE5BDA-AE99-F85C-A7DB-D0F8C3B7696C}"/>
          </ac:picMkLst>
        </pc:picChg>
        <pc:picChg chg="add mod">
          <ac:chgData name="Laila Maazouz" userId="78f83201-ce9e-46c5-9371-8a0736bf557c" providerId="ADAL" clId="{BD64B8B1-5F46-4146-B9AA-D3B4BF0108ED}" dt="2025-04-14T11:05:38.128" v="81" actId="1076"/>
          <ac:picMkLst>
            <pc:docMk/>
            <pc:sldMk cId="1718586738" sldId="366"/>
            <ac:picMk id="10" creationId="{7DFCC282-5A42-0C7D-A230-3948A4AA7BE5}"/>
          </ac:picMkLst>
        </pc:picChg>
        <pc:picChg chg="add mod">
          <ac:chgData name="Laila Maazouz" userId="78f83201-ce9e-46c5-9371-8a0736bf557c" providerId="ADAL" clId="{BD64B8B1-5F46-4146-B9AA-D3B4BF0108ED}" dt="2025-04-14T11:05:54.470" v="84" actId="1076"/>
          <ac:picMkLst>
            <pc:docMk/>
            <pc:sldMk cId="1718586738" sldId="366"/>
            <ac:picMk id="11" creationId="{37C49355-4A4A-193D-F440-734BB1CD33D1}"/>
          </ac:picMkLst>
        </pc:picChg>
        <pc:picChg chg="add mod">
          <ac:chgData name="Laila Maazouz" userId="78f83201-ce9e-46c5-9371-8a0736bf557c" providerId="ADAL" clId="{BD64B8B1-5F46-4146-B9AA-D3B4BF0108ED}" dt="2025-04-14T11:06:14.013" v="87" actId="1076"/>
          <ac:picMkLst>
            <pc:docMk/>
            <pc:sldMk cId="1718586738" sldId="366"/>
            <ac:picMk id="12" creationId="{8332253E-BF09-CD98-7BCC-98A522B066FE}"/>
          </ac:picMkLst>
        </pc:picChg>
        <pc:picChg chg="add mod">
          <ac:chgData name="Laila Maazouz" userId="78f83201-ce9e-46c5-9371-8a0736bf557c" providerId="ADAL" clId="{BD64B8B1-5F46-4146-B9AA-D3B4BF0108ED}" dt="2025-04-14T11:06:32.957" v="90" actId="1076"/>
          <ac:picMkLst>
            <pc:docMk/>
            <pc:sldMk cId="1718586738" sldId="366"/>
            <ac:picMk id="13" creationId="{6260E966-A583-AFB5-9836-67C4E2B95C7D}"/>
          </ac:picMkLst>
        </pc:picChg>
        <pc:picChg chg="add mod">
          <ac:chgData name="Laila Maazouz" userId="78f83201-ce9e-46c5-9371-8a0736bf557c" providerId="ADAL" clId="{BD64B8B1-5F46-4146-B9AA-D3B4BF0108ED}" dt="2025-04-14T11:06:54.713" v="93" actId="1076"/>
          <ac:picMkLst>
            <pc:docMk/>
            <pc:sldMk cId="1718586738" sldId="366"/>
            <ac:picMk id="14" creationId="{1BDD7CFC-1AD4-8230-39B9-2BF440135811}"/>
          </ac:picMkLst>
        </pc:picChg>
      </pc:sldChg>
      <pc:sldChg chg="add">
        <pc:chgData name="Laila Maazouz" userId="78f83201-ce9e-46c5-9371-8a0736bf557c" providerId="ADAL" clId="{BD64B8B1-5F46-4146-B9AA-D3B4BF0108ED}" dt="2025-04-14T11:43:47.550" v="259"/>
        <pc:sldMkLst>
          <pc:docMk/>
          <pc:sldMk cId="1103075667" sldId="367"/>
        </pc:sldMkLst>
      </pc:sldChg>
      <pc:sldChg chg="addSp delSp new del mod">
        <pc:chgData name="Laila Maazouz" userId="78f83201-ce9e-46c5-9371-8a0736bf557c" providerId="ADAL" clId="{BD64B8B1-5F46-4146-B9AA-D3B4BF0108ED}" dt="2025-04-14T11:35:19.086" v="213" actId="47"/>
        <pc:sldMkLst>
          <pc:docMk/>
          <pc:sldMk cId="1650999996" sldId="367"/>
        </pc:sldMkLst>
        <pc:spChg chg="add del">
          <ac:chgData name="Laila Maazouz" userId="78f83201-ce9e-46c5-9371-8a0736bf557c" providerId="ADAL" clId="{BD64B8B1-5F46-4146-B9AA-D3B4BF0108ED}" dt="2025-04-14T11:33:14.634" v="211" actId="478"/>
          <ac:spMkLst>
            <pc:docMk/>
            <pc:sldMk cId="1650999996" sldId="367"/>
            <ac:spMk id="7" creationId="{20D48B4E-9BDD-272E-2264-7DA461A06869}"/>
          </ac:spMkLst>
        </pc:spChg>
      </pc:sldChg>
      <pc:sldChg chg="new del">
        <pc:chgData name="Laila Maazouz" userId="78f83201-ce9e-46c5-9371-8a0736bf557c" providerId="ADAL" clId="{BD64B8B1-5F46-4146-B9AA-D3B4BF0108ED}" dt="2025-04-14T11:08:31.956" v="96" actId="47"/>
        <pc:sldMkLst>
          <pc:docMk/>
          <pc:sldMk cId="3917620622" sldId="367"/>
        </pc:sldMkLst>
      </pc:sldChg>
      <pc:sldChg chg="addSp delSp modSp new mod">
        <pc:chgData name="Laila Maazouz" userId="78f83201-ce9e-46c5-9371-8a0736bf557c" providerId="ADAL" clId="{BD64B8B1-5F46-4146-B9AA-D3B4BF0108ED}" dt="2025-04-14T11:45:28.344" v="321" actId="113"/>
        <pc:sldMkLst>
          <pc:docMk/>
          <pc:sldMk cId="215390723" sldId="368"/>
        </pc:sldMkLst>
        <pc:spChg chg="mod">
          <ac:chgData name="Laila Maazouz" userId="78f83201-ce9e-46c5-9371-8a0736bf557c" providerId="ADAL" clId="{BD64B8B1-5F46-4146-B9AA-D3B4BF0108ED}" dt="2025-04-14T11:45:28.344" v="321" actId="113"/>
          <ac:spMkLst>
            <pc:docMk/>
            <pc:sldMk cId="215390723" sldId="368"/>
            <ac:spMk id="2" creationId="{514BC7D4-D268-4D4D-938E-37823883F50E}"/>
          </ac:spMkLst>
        </pc:spChg>
        <pc:spChg chg="del mod">
          <ac:chgData name="Laila Maazouz" userId="78f83201-ce9e-46c5-9371-8a0736bf557c" providerId="ADAL" clId="{BD64B8B1-5F46-4146-B9AA-D3B4BF0108ED}" dt="2025-04-14T11:44:53.866" v="266" actId="478"/>
          <ac:spMkLst>
            <pc:docMk/>
            <pc:sldMk cId="215390723" sldId="368"/>
            <ac:spMk id="3" creationId="{85A28204-1189-3074-8535-C7399FEE75B4}"/>
          </ac:spMkLst>
        </pc:spChg>
        <pc:picChg chg="add mod">
          <ac:chgData name="Laila Maazouz" userId="78f83201-ce9e-46c5-9371-8a0736bf557c" providerId="ADAL" clId="{BD64B8B1-5F46-4146-B9AA-D3B4BF0108ED}" dt="2025-04-14T11:45:07.103" v="271" actId="1036"/>
          <ac:picMkLst>
            <pc:docMk/>
            <pc:sldMk cId="215390723" sldId="368"/>
            <ac:picMk id="6" creationId="{D390CCAD-48E4-7045-AFBF-82BBA3356DE7}"/>
          </ac:picMkLst>
        </pc:picChg>
      </pc:sldChg>
      <pc:sldChg chg="new del">
        <pc:chgData name="Laila Maazouz" userId="78f83201-ce9e-46c5-9371-8a0736bf557c" providerId="ADAL" clId="{BD64B8B1-5F46-4146-B9AA-D3B4BF0108ED}" dt="2025-04-14T11:45:49.766" v="324" actId="47"/>
        <pc:sldMkLst>
          <pc:docMk/>
          <pc:sldMk cId="3613817782" sldId="369"/>
        </pc:sldMkLst>
      </pc:sldChg>
      <pc:sldChg chg="add">
        <pc:chgData name="Laila Maazouz" userId="78f83201-ce9e-46c5-9371-8a0736bf557c" providerId="ADAL" clId="{BD64B8B1-5F46-4146-B9AA-D3B4BF0108ED}" dt="2025-04-14T11:45:47.889" v="323"/>
        <pc:sldMkLst>
          <pc:docMk/>
          <pc:sldMk cId="541701363" sldId="37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outu.be/uQHhYRuaEtM"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youtu.be/AAR1j6UfoG0"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solidFill>
                  <a:schemeClr val="tx1"/>
                </a:solidFill>
                <a:hlinkClick r:id="rId3">
                  <a:extLst>
                    <a:ext uri="{A12FA001-AC4F-418D-AE19-62706E023703}">
                      <ahyp:hlinkClr xmlns:ahyp="http://schemas.microsoft.com/office/drawing/2018/hyperlinkcolor" val="tx"/>
                    </a:ext>
                  </a:extLst>
                </a:hlinkClick>
              </a:rPr>
              <a:t>Emirate Airline:</a:t>
            </a:r>
          </a:p>
          <a:p>
            <a:r>
              <a:rPr lang="en-GB" dirty="0">
                <a:solidFill>
                  <a:schemeClr val="tx1"/>
                </a:solidFill>
                <a:hlinkClick r:id="rId3">
                  <a:extLst>
                    <a:ext uri="{A12FA001-AC4F-418D-AE19-62706E023703}">
                      <ahyp:hlinkClr xmlns:ahyp="http://schemas.microsoft.com/office/drawing/2018/hyperlinkcolor" val="tx"/>
                    </a:ext>
                  </a:extLst>
                </a:hlinkClick>
              </a:rPr>
              <a:t>Video 1 – The advert for Emirate Airline: https://youtu.be/uQHhYRuaEtM</a:t>
            </a:r>
            <a:r>
              <a:rPr lang="en-GB" dirty="0">
                <a:solidFill>
                  <a:schemeClr val="tx1"/>
                </a:solidFill>
              </a:rPr>
              <a:t> </a:t>
            </a:r>
          </a:p>
          <a:p>
            <a:r>
              <a:rPr lang="en-GB" dirty="0">
                <a:solidFill>
                  <a:schemeClr val="tx1"/>
                </a:solidFill>
                <a:hlinkClick r:id="rId4">
                  <a:extLst>
                    <a:ext uri="{A12FA001-AC4F-418D-AE19-62706E023703}">
                      <ahyp:hlinkClr xmlns:ahyp="http://schemas.microsoft.com/office/drawing/2018/hyperlinkcolor" val="tx"/>
                    </a:ext>
                  </a:extLst>
                </a:hlinkClick>
              </a:rPr>
              <a:t>Video 2 – Behind the scenes: https://youtu.be/AAR1j6UfoG0</a:t>
            </a:r>
            <a:endParaRPr lang="en-GB" dirty="0">
              <a:solidFill>
                <a:schemeClr val="tx1"/>
              </a:solidFill>
            </a:endParaRPr>
          </a:p>
          <a:p>
            <a:endParaRPr lang="en-GB" dirty="0">
              <a:solidFill>
                <a:schemeClr val="tx1"/>
              </a:solidFill>
            </a:endParaRPr>
          </a:p>
          <a:p>
            <a:r>
              <a:rPr lang="en-GB" dirty="0">
                <a:solidFill>
                  <a:schemeClr val="tx1"/>
                </a:solidFill>
              </a:rPr>
              <a:t>Critical Thinking Question: </a:t>
            </a:r>
            <a:r>
              <a:rPr lang="en-GB" b="0" i="0" u="none" strike="noStrike" dirty="0">
                <a:solidFill>
                  <a:srgbClr val="000000"/>
                </a:solidFill>
                <a:effectLst/>
                <a:latin typeface="-webkit-standard"/>
              </a:rPr>
              <a:t>Why do you think companies go the extra mile in their advertising to reinforce their brand identity? Do you think such high-cost, high-visibility campaigns are effective in building long-term brand loyalty, or are they more about gaining short-term attention?</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174442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Over time, these brands become part of our ‘extended self’. As Belk explains “we learn, define, and remind ourselves of who we are by our possessions … we seek to express ourselves through possessions, and use material possessions to seek happiness, remind ourselves of experiences, accomplishments, and other people in our lives, and even create a sense of immortality after death. Our accumulation of possessions provides a sense of past and tells us who we are, where we have come from, and perhaps where we are going (Belk, 1988, p. 160).</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868330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D</a:t>
            </a:r>
          </a:p>
          <a:p>
            <a:r>
              <a:rPr lang="en-GB" dirty="0"/>
              <a:t>2 – E</a:t>
            </a:r>
          </a:p>
          <a:p>
            <a:r>
              <a:rPr lang="en-GB" dirty="0"/>
              <a:t>3 – C</a:t>
            </a:r>
          </a:p>
          <a:p>
            <a:r>
              <a:rPr lang="en-GB" dirty="0"/>
              <a:t>4 – A</a:t>
            </a:r>
          </a:p>
          <a:p>
            <a:r>
              <a:rPr lang="en-GB" dirty="0"/>
              <a:t>5 – B</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708966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D</a:t>
            </a:r>
          </a:p>
          <a:p>
            <a:r>
              <a:rPr lang="en-GB" dirty="0"/>
              <a:t>2 – E</a:t>
            </a:r>
          </a:p>
          <a:p>
            <a:r>
              <a:rPr lang="en-GB" dirty="0"/>
              <a:t>3 – C</a:t>
            </a:r>
          </a:p>
          <a:p>
            <a:r>
              <a:rPr lang="en-GB" dirty="0"/>
              <a:t>4 – A</a:t>
            </a:r>
          </a:p>
          <a:p>
            <a:r>
              <a:rPr lang="en-GB" dirty="0"/>
              <a:t>5 – B</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708966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var(--font-fk-grotesk)"/>
              </a:rPr>
              <a:t>Key Points on Measuring Brand Equity</a:t>
            </a:r>
          </a:p>
          <a:p>
            <a:pPr algn="l">
              <a:buFont typeface="+mj-lt"/>
              <a:buNone/>
            </a:pPr>
            <a:r>
              <a:rPr lang="en-GB" b="0" i="0" u="none" strike="noStrike" dirty="0">
                <a:effectLst/>
                <a:latin typeface="fkGroteskNeue"/>
              </a:rPr>
              <a:t>There is no universally agreed-upon method for accurately assessing brand equity.</a:t>
            </a:r>
          </a:p>
          <a:p>
            <a:pPr algn="l">
              <a:buFont typeface="+mj-lt"/>
              <a:buNone/>
            </a:pPr>
            <a:r>
              <a:rPr lang="en-GB" b="0" i="0" u="none" strike="noStrike" dirty="0">
                <a:effectLst/>
                <a:latin typeface="fkGroteskNeue"/>
              </a:rPr>
              <a:t>Three common approaches to measuring brand equity are:</a:t>
            </a:r>
          </a:p>
          <a:p>
            <a:pPr marL="742950" lvl="1" indent="-285750" algn="l">
              <a:buFont typeface="+mj-lt"/>
              <a:buAutoNum type="arabicPeriod"/>
            </a:pPr>
            <a:r>
              <a:rPr lang="en-GB" b="1" i="0" u="none" strike="noStrike" dirty="0">
                <a:effectLst/>
                <a:latin typeface="fkGroteskNeue"/>
              </a:rPr>
              <a:t>Cost approach</a:t>
            </a:r>
          </a:p>
          <a:p>
            <a:pPr marL="742950" lvl="1" indent="-285750" algn="l">
              <a:buFont typeface="+mj-lt"/>
              <a:buAutoNum type="arabicPeriod"/>
            </a:pPr>
            <a:r>
              <a:rPr lang="en-GB" b="1" i="0" u="none" strike="noStrike" dirty="0">
                <a:effectLst/>
                <a:latin typeface="fkGroteskNeue"/>
              </a:rPr>
              <a:t>Market approach</a:t>
            </a:r>
          </a:p>
          <a:p>
            <a:pPr marL="742950" lvl="1" indent="-285750" algn="l">
              <a:buFont typeface="+mj-lt"/>
              <a:buAutoNum type="arabicPeriod"/>
            </a:pPr>
            <a:r>
              <a:rPr lang="en-GB" b="1" i="0" u="none" strike="noStrike" dirty="0">
                <a:effectLst/>
                <a:latin typeface="fkGroteskNeue"/>
              </a:rPr>
              <a:t>Financial approach</a:t>
            </a:r>
          </a:p>
          <a:p>
            <a:pPr algn="l"/>
            <a:r>
              <a:rPr lang="en-GB" b="0" i="0" u="none" strike="noStrike" dirty="0">
                <a:effectLst/>
                <a:latin typeface="var(--font-fk-grotesk)"/>
              </a:rPr>
              <a:t>The Three Approaches</a:t>
            </a:r>
          </a:p>
          <a:p>
            <a:pPr algn="l"/>
            <a:r>
              <a:rPr lang="en-GB" b="1" i="0" u="none" strike="noStrike" dirty="0">
                <a:effectLst/>
                <a:latin typeface="var(--font-fk-grotesk)"/>
              </a:rPr>
              <a:t>Cost Approach</a:t>
            </a:r>
          </a:p>
          <a:p>
            <a:pPr algn="l">
              <a:buFont typeface="Arial" panose="020B0604020202020204" pitchFamily="34" charset="0"/>
              <a:buChar char="•"/>
            </a:pPr>
            <a:r>
              <a:rPr lang="en-GB" b="0" i="0" u="none" strike="noStrike" dirty="0">
                <a:effectLst/>
                <a:latin typeface="fkGroteskNeue"/>
              </a:rPr>
              <a:t>Calculates brand equity by examining costs of developing the brand</a:t>
            </a:r>
          </a:p>
          <a:p>
            <a:pPr algn="l">
              <a:buFont typeface="Arial" panose="020B0604020202020204" pitchFamily="34" charset="0"/>
              <a:buChar char="•"/>
            </a:pPr>
            <a:r>
              <a:rPr lang="en-GB" b="0" i="0" u="none" strike="noStrike" dirty="0">
                <a:effectLst/>
                <a:latin typeface="fkGroteskNeue"/>
              </a:rPr>
              <a:t>Includes marketing research, design, communication, management, and legal costs</a:t>
            </a:r>
          </a:p>
          <a:p>
            <a:pPr algn="l">
              <a:buFont typeface="Arial" panose="020B0604020202020204" pitchFamily="34" charset="0"/>
              <a:buChar char="•"/>
            </a:pPr>
            <a:r>
              <a:rPr lang="en-GB" b="0" i="0" u="none" strike="noStrike" dirty="0">
                <a:effectLst/>
                <a:latin typeface="fkGroteskNeue"/>
              </a:rPr>
              <a:t>Can be based on historical costs or replacement costs</a:t>
            </a:r>
          </a:p>
          <a:p>
            <a:pPr algn="l"/>
            <a:r>
              <a:rPr lang="en-GB" b="1" i="0" u="none" strike="noStrike" dirty="0">
                <a:effectLst/>
                <a:latin typeface="var(--font-fk-grotesk)"/>
              </a:rPr>
              <a:t>Market Approach</a:t>
            </a:r>
          </a:p>
          <a:p>
            <a:pPr algn="l">
              <a:buFont typeface="Arial" panose="020B0604020202020204" pitchFamily="34" charset="0"/>
              <a:buChar char="•"/>
            </a:pPr>
            <a:r>
              <a:rPr lang="en-GB" b="0" i="0" u="none" strike="noStrike" dirty="0">
                <a:effectLst/>
                <a:latin typeface="fkGroteskNeue"/>
              </a:rPr>
              <a:t>Estimates brand equity by comparing sales revenues of branded products to unbranded equivalents</a:t>
            </a:r>
          </a:p>
          <a:p>
            <a:pPr algn="l">
              <a:buFont typeface="Arial" panose="020B0604020202020204" pitchFamily="34" charset="0"/>
              <a:buChar char="•"/>
            </a:pPr>
            <a:r>
              <a:rPr lang="en-GB" b="0" i="0" u="none" strike="noStrike" dirty="0">
                <a:effectLst/>
                <a:latin typeface="fkGroteskNeue"/>
              </a:rPr>
              <a:t>Adjusts for the expense of building the brand</a:t>
            </a:r>
          </a:p>
          <a:p>
            <a:pPr algn="l">
              <a:buFont typeface="Arial" panose="020B0604020202020204" pitchFamily="34" charset="0"/>
              <a:buChar char="•"/>
            </a:pPr>
            <a:r>
              <a:rPr lang="en-GB" b="0" i="0" u="none" strike="noStrike" dirty="0">
                <a:effectLst/>
                <a:latin typeface="fkGroteskNeue"/>
              </a:rPr>
              <a:t>Example: Comparing Morton Salt to generic salt sales, minus brand-building costs</a:t>
            </a:r>
          </a:p>
          <a:p>
            <a:pPr algn="l"/>
            <a:r>
              <a:rPr lang="en-GB" b="1" i="0" u="none" strike="noStrike" dirty="0">
                <a:effectLst/>
                <a:latin typeface="var(--font-fk-grotesk)"/>
              </a:rPr>
              <a:t>Financial Approach</a:t>
            </a:r>
          </a:p>
          <a:p>
            <a:pPr algn="l">
              <a:buFont typeface="Arial" panose="020B0604020202020204" pitchFamily="34" charset="0"/>
              <a:buChar char="•"/>
            </a:pPr>
            <a:r>
              <a:rPr lang="en-GB" b="0" i="0" u="none" strike="noStrike" dirty="0">
                <a:effectLst/>
                <a:latin typeface="fkGroteskNeue"/>
              </a:rPr>
              <a:t>Evaluates brand equity as the net present value (NPV) of future earnings</a:t>
            </a:r>
          </a:p>
          <a:p>
            <a:pPr algn="l">
              <a:buFont typeface="Arial" panose="020B0604020202020204" pitchFamily="34" charset="0"/>
              <a:buChar char="•"/>
            </a:pPr>
            <a:r>
              <a:rPr lang="en-GB" b="0" i="0" u="none" strike="noStrike" dirty="0">
                <a:effectLst/>
                <a:latin typeface="fkGroteskNeue"/>
              </a:rPr>
              <a:t>Involves three steps:</a:t>
            </a:r>
          </a:p>
          <a:p>
            <a:pPr marL="742950" lvl="1" indent="-285750" algn="l">
              <a:buFont typeface="Arial" panose="020B0604020202020204" pitchFamily="34" charset="0"/>
              <a:buChar char="•"/>
            </a:pPr>
            <a:r>
              <a:rPr lang="en-GB" b="0" i="0" u="none" strike="noStrike" dirty="0">
                <a:effectLst/>
                <a:latin typeface="fkGroteskNeue"/>
              </a:rPr>
              <a:t>Computing future cash flow</a:t>
            </a:r>
          </a:p>
          <a:p>
            <a:pPr marL="742950" lvl="1" indent="-285750" algn="l">
              <a:buFont typeface="Arial" panose="020B0604020202020204" pitchFamily="34" charset="0"/>
              <a:buChar char="•"/>
            </a:pPr>
            <a:r>
              <a:rPr lang="en-GB" b="0" i="0" u="none" strike="noStrike" dirty="0">
                <a:effectLst/>
                <a:latin typeface="fkGroteskNeue"/>
              </a:rPr>
              <a:t>Estimating brand's contribution to future cash flow</a:t>
            </a:r>
          </a:p>
          <a:p>
            <a:pPr marL="742950" lvl="1" indent="-285750" algn="l">
              <a:buFont typeface="Arial" panose="020B0604020202020204" pitchFamily="34" charset="0"/>
              <a:buChar char="•"/>
            </a:pPr>
            <a:r>
              <a:rPr lang="en-GB" b="0" i="0" u="none" strike="noStrike" dirty="0">
                <a:effectLst/>
                <a:latin typeface="fkGroteskNeue"/>
              </a:rPr>
              <a:t>Adjusting for risk factors related to brand earnings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1208651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404040"/>
                </a:solidFill>
                <a:effectLst/>
                <a:latin typeface="DeepSeek-CJK-patch"/>
              </a:rPr>
              <a:t>There are two approaches to measure brand power:</a:t>
            </a:r>
          </a:p>
          <a:p>
            <a:pPr algn="l">
              <a:buFont typeface="+mj-lt"/>
              <a:buAutoNum type="arabicPeriod"/>
            </a:pPr>
            <a:r>
              <a:rPr lang="en-GB" b="1" i="0" u="none" strike="noStrike" dirty="0">
                <a:solidFill>
                  <a:srgbClr val="404040"/>
                </a:solidFill>
                <a:effectLst/>
                <a:latin typeface="DeepSeek-CJK-patch"/>
              </a:rPr>
              <a:t>Indirect Approach</a:t>
            </a:r>
            <a:r>
              <a:rPr lang="en-GB" b="0" i="0" u="none" strike="noStrike" dirty="0">
                <a:solidFill>
                  <a:srgbClr val="404040"/>
                </a:solidFill>
                <a:effectLst/>
                <a:latin typeface="DeepSeek-CJK-patch"/>
              </a:rPr>
              <a:t>: Assesses potential sources of brand power by tracking consumer brand knowledge.</a:t>
            </a:r>
          </a:p>
          <a:p>
            <a:pPr algn="l">
              <a:buFont typeface="+mj-lt"/>
              <a:buAutoNum type="arabicPeriod"/>
            </a:pPr>
            <a:r>
              <a:rPr lang="en-GB" b="1" i="0" u="none" strike="noStrike" dirty="0">
                <a:solidFill>
                  <a:srgbClr val="404040"/>
                </a:solidFill>
                <a:effectLst/>
                <a:latin typeface="DeepSeek-CJK-patch"/>
              </a:rPr>
              <a:t>Direct Approach</a:t>
            </a:r>
            <a:r>
              <a:rPr lang="en-GB" b="0" i="0" u="none" strike="noStrike" dirty="0">
                <a:solidFill>
                  <a:srgbClr val="404040"/>
                </a:solidFill>
                <a:effectLst/>
                <a:latin typeface="DeepSeek-CJK-patch"/>
              </a:rPr>
              <a:t>: Evaluates the actual impact of brand knowledge on consumer responses to marketing efforts.</a:t>
            </a:r>
          </a:p>
          <a:p>
            <a:pPr algn="l"/>
            <a:r>
              <a:rPr lang="en-GB" b="0" i="0" u="none" strike="noStrike" dirty="0">
                <a:solidFill>
                  <a:srgbClr val="404040"/>
                </a:solidFill>
                <a:effectLst/>
                <a:latin typeface="DeepSeek-CJK-patch"/>
              </a:rPr>
              <a:t>The are two key tools for understanding and managing brand equity:</a:t>
            </a:r>
          </a:p>
          <a:p>
            <a:pPr algn="l">
              <a:buFont typeface="Arial" panose="020B0604020202020204" pitchFamily="34" charset="0"/>
              <a:buChar char="•"/>
            </a:pPr>
            <a:r>
              <a:rPr lang="en-GB" b="1" i="0" u="none" strike="noStrike" dirty="0">
                <a:solidFill>
                  <a:srgbClr val="404040"/>
                </a:solidFill>
                <a:effectLst/>
                <a:latin typeface="DeepSeek-CJK-patch"/>
              </a:rPr>
              <a:t>Brand Audit</a:t>
            </a:r>
            <a:r>
              <a:rPr lang="en-GB" b="0" i="0" u="none" strike="noStrike" dirty="0">
                <a:solidFill>
                  <a:srgbClr val="404040"/>
                </a:solidFill>
                <a:effectLst/>
                <a:latin typeface="DeepSeek-CJK-patch"/>
              </a:rPr>
              <a:t>: A detailed assessment of a brand's health, sources of equity, and opportunities for improvement. Conducted during strategic planning or shifts, it provides insights into consumer-brand relationships. Regular audits (e.g., annually) help proactive brand management.</a:t>
            </a:r>
          </a:p>
          <a:p>
            <a:pPr algn="l">
              <a:buFont typeface="Arial" panose="020B0604020202020204" pitchFamily="34" charset="0"/>
              <a:buChar char="•"/>
            </a:pPr>
            <a:r>
              <a:rPr lang="en-GB" b="1" i="0" u="none" strike="noStrike" dirty="0">
                <a:solidFill>
                  <a:srgbClr val="404040"/>
                </a:solidFill>
                <a:effectLst/>
                <a:latin typeface="DeepSeek-CJK-patch"/>
              </a:rPr>
              <a:t>Brand Tracking</a:t>
            </a:r>
            <a:r>
              <a:rPr lang="en-GB" b="0" i="0" u="none" strike="noStrike" dirty="0">
                <a:solidFill>
                  <a:srgbClr val="404040"/>
                </a:solidFill>
                <a:effectLst/>
                <a:latin typeface="DeepSeek-CJK-patch"/>
              </a:rPr>
              <a:t>: Uses audit insights to collect quantitative consumer data over time, offering consistent metrics on brand and marketing performance. This supports day-to-day decision-making by tracking how and where brand value is created.</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2916922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D3B49"/>
                </a:solidFill>
                <a:effectLst/>
                <a:latin typeface="Noto serif" panose="02020600060500020200" pitchFamily="18" charset="0"/>
              </a:rPr>
              <a:t>Based on the previous figure “</a:t>
            </a:r>
            <a:r>
              <a:rPr lang="en-GB" dirty="0"/>
              <a:t>Stages of brand development</a:t>
            </a:r>
            <a:r>
              <a:rPr lang="en-GB" b="0" i="0" u="none" strike="noStrike" dirty="0">
                <a:solidFill>
                  <a:srgbClr val="3D3B49"/>
                </a:solidFill>
                <a:effectLst/>
                <a:latin typeface="Noto serif" panose="02020600060500020200" pitchFamily="18" charset="0"/>
              </a:rPr>
              <a:t>”  process, Keller (2001) proposed the </a:t>
            </a:r>
            <a:r>
              <a:rPr lang="en-GB" b="0" i="1" u="none" strike="noStrike" dirty="0">
                <a:solidFill>
                  <a:srgbClr val="3D3B49"/>
                </a:solidFill>
                <a:effectLst/>
                <a:latin typeface="Noto serif" panose="02020600060500020200" pitchFamily="18" charset="0"/>
              </a:rPr>
              <a:t>Customer-Based Brand Equity (CBBE)</a:t>
            </a:r>
            <a:r>
              <a:rPr lang="en-GB" b="0" i="0" u="none" strike="noStrike" dirty="0">
                <a:solidFill>
                  <a:srgbClr val="3D3B49"/>
                </a:solidFill>
                <a:effectLst/>
                <a:latin typeface="Noto serif" panose="02020600060500020200" pitchFamily="18" charset="0"/>
              </a:rPr>
              <a:t> pyramid model, which has four levels and six building blocks in the first level at the bottom, </a:t>
            </a:r>
            <a:r>
              <a:rPr lang="en-GB" b="0" i="1" u="none" strike="noStrike" dirty="0">
                <a:solidFill>
                  <a:srgbClr val="3D3B49"/>
                </a:solidFill>
                <a:effectLst/>
                <a:latin typeface="Noto serif" panose="02020600060500020200" pitchFamily="18" charset="0"/>
              </a:rPr>
              <a:t>brand salience</a:t>
            </a:r>
            <a:r>
              <a:rPr lang="en-GB" b="0" i="0" u="none" strike="noStrike" dirty="0">
                <a:solidFill>
                  <a:srgbClr val="3D3B49"/>
                </a:solidFill>
                <a:effectLst/>
                <a:latin typeface="Noto serif" panose="02020600060500020200" pitchFamily="18" charset="0"/>
              </a:rPr>
              <a:t>, in the second level, </a:t>
            </a:r>
            <a:r>
              <a:rPr lang="en-GB" b="0" i="1" u="none" strike="noStrike" dirty="0">
                <a:solidFill>
                  <a:srgbClr val="3D3B49"/>
                </a:solidFill>
                <a:effectLst/>
                <a:latin typeface="Noto serif" panose="02020600060500020200" pitchFamily="18" charset="0"/>
              </a:rPr>
              <a:t>brand performance associations</a:t>
            </a:r>
            <a:r>
              <a:rPr lang="en-GB" b="0" i="0" u="none" strike="noStrike" dirty="0">
                <a:solidFill>
                  <a:srgbClr val="3D3B49"/>
                </a:solidFill>
                <a:effectLst/>
                <a:latin typeface="Noto serif" panose="02020600060500020200" pitchFamily="18" charset="0"/>
              </a:rPr>
              <a:t> and </a:t>
            </a:r>
            <a:r>
              <a:rPr lang="en-GB" b="0" i="1" u="none" strike="noStrike" dirty="0">
                <a:solidFill>
                  <a:srgbClr val="3D3B49"/>
                </a:solidFill>
                <a:effectLst/>
                <a:latin typeface="Noto serif" panose="02020600060500020200" pitchFamily="18" charset="0"/>
              </a:rPr>
              <a:t>brand imagery associations</a:t>
            </a:r>
            <a:r>
              <a:rPr lang="en-GB" b="0" i="0" u="none" strike="noStrike" dirty="0">
                <a:solidFill>
                  <a:srgbClr val="3D3B49"/>
                </a:solidFill>
                <a:effectLst/>
                <a:latin typeface="Noto serif" panose="02020600060500020200" pitchFamily="18" charset="0"/>
              </a:rPr>
              <a:t>, then in the third level, </a:t>
            </a:r>
            <a:r>
              <a:rPr lang="en-GB" b="0" i="1" u="none" strike="noStrike" dirty="0">
                <a:solidFill>
                  <a:srgbClr val="3D3B49"/>
                </a:solidFill>
                <a:effectLst/>
                <a:latin typeface="Noto serif" panose="02020600060500020200" pitchFamily="18" charset="0"/>
              </a:rPr>
              <a:t>consumer judgements</a:t>
            </a:r>
            <a:r>
              <a:rPr lang="en-GB" b="0" i="0" u="none" strike="noStrike" dirty="0">
                <a:solidFill>
                  <a:srgbClr val="3D3B49"/>
                </a:solidFill>
                <a:effectLst/>
                <a:latin typeface="Noto serif" panose="02020600060500020200" pitchFamily="18" charset="0"/>
              </a:rPr>
              <a:t> and </a:t>
            </a:r>
            <a:r>
              <a:rPr lang="en-GB" b="0" i="1" u="none" strike="noStrike" dirty="0">
                <a:solidFill>
                  <a:srgbClr val="3D3B49"/>
                </a:solidFill>
                <a:effectLst/>
                <a:latin typeface="Noto serif" panose="02020600060500020200" pitchFamily="18" charset="0"/>
              </a:rPr>
              <a:t>consumer feelings</a:t>
            </a:r>
            <a:r>
              <a:rPr lang="en-GB" b="0" i="0" u="none" strike="noStrike" dirty="0">
                <a:solidFill>
                  <a:srgbClr val="3D3B49"/>
                </a:solidFill>
                <a:effectLst/>
                <a:latin typeface="Noto serif" panose="02020600060500020200" pitchFamily="18" charset="0"/>
              </a:rPr>
              <a:t>, and finally at the top-level </a:t>
            </a:r>
            <a:r>
              <a:rPr lang="en-GB" b="0" i="1" u="none" strike="noStrike" dirty="0">
                <a:solidFill>
                  <a:srgbClr val="3D3B49"/>
                </a:solidFill>
                <a:effectLst/>
                <a:latin typeface="Noto serif" panose="02020600060500020200" pitchFamily="18" charset="0"/>
              </a:rPr>
              <a:t>brand resonance</a:t>
            </a:r>
            <a:r>
              <a:rPr lang="en-GB" b="0" i="0" u="none" strike="noStrike" dirty="0">
                <a:solidFill>
                  <a:srgbClr val="3D3B49"/>
                </a:solidFill>
                <a:effectLst/>
                <a:latin typeface="Noto serif" panose="02020600060500020200" pitchFamily="18" charset="0"/>
              </a:rPr>
              <a:t>.</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843817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Brand Salience and Consumer Awareness</a:t>
            </a:r>
            <a:r>
              <a:rPr lang="en-GB" dirty="0"/>
              <a:t>: Brand salience is the first level in building brand equity, focusing on consumer awareness. It's crucial for consumers to recognize and recall the brand, making them aware of the product category and the specific needs the brand addresses.</a:t>
            </a:r>
          </a:p>
          <a:p>
            <a:r>
              <a:rPr lang="en-GB" b="1" dirty="0"/>
              <a:t>Integrated Marketing Communications</a:t>
            </a:r>
            <a:r>
              <a:rPr lang="en-GB" dirty="0"/>
              <a:t>: To generate brand awareness, companies use a combination of traditional and digital marketing activities. These include advertising, sales promotions, and social media, with the balance between traditional and digital media varying based on the market.</a:t>
            </a:r>
          </a:p>
          <a:p>
            <a:r>
              <a:rPr lang="en-GB" b="1" dirty="0"/>
              <a:t>Impact on Consumer Choice</a:t>
            </a:r>
            <a:r>
              <a:rPr lang="en-GB" dirty="0"/>
              <a:t>: Brand awareness influences brand perception and consumer choice. Consumers are more likely to choose a brand they recognize, even if it is of lower quality compared to other options, demonstrating the power of brand familiarity in decision-making.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22</a:t>
            </a:fld>
            <a:endParaRPr lang="en-GB" altLang="en-US"/>
          </a:p>
        </p:txBody>
      </p:sp>
    </p:spTree>
    <p:extLst>
      <p:ext uri="{BB962C8B-B14F-4D97-AF65-F5344CB8AC3E}">
        <p14:creationId xmlns:p14="http://schemas.microsoft.com/office/powerpoint/2010/main" val="2426072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1038561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zh-CN" b="1" dirty="0">
                <a:ea typeface="+mn-lt"/>
                <a:cs typeface="Arial" panose="020B0604020202020204" pitchFamily="34" charset="0"/>
              </a:rPr>
              <a:t>Ultimate</a:t>
            </a:r>
            <a:r>
              <a:rPr lang="zh-CN" dirty="0">
                <a:ea typeface="+mn-lt"/>
                <a:cs typeface="Arial" panose="020B0604020202020204" pitchFamily="34" charset="0"/>
              </a:rPr>
              <a:t> </a:t>
            </a:r>
            <a:r>
              <a:rPr lang="zh-CN" b="1" dirty="0">
                <a:ea typeface="+mn-lt"/>
                <a:cs typeface="Arial" panose="020B0604020202020204" pitchFamily="34" charset="0"/>
              </a:rPr>
              <a:t>relationship</a:t>
            </a:r>
            <a:r>
              <a:rPr lang="en-GB" altLang="zh-CN" b="1" dirty="0">
                <a:ea typeface="+mn-lt"/>
                <a:cs typeface="Arial" panose="020B0604020202020204" pitchFamily="34" charset="0"/>
              </a:rPr>
              <a:t>s</a:t>
            </a:r>
            <a:r>
              <a:rPr lang="zh-CN" dirty="0">
                <a:ea typeface="+mn-lt"/>
                <a:cs typeface="Arial" panose="020B0604020202020204" pitchFamily="34" charset="0"/>
              </a:rPr>
              <a:t> that a customer has with a brand:</a:t>
            </a:r>
            <a:endParaRPr lang="en-GB" altLang="zh-CN" dirty="0">
              <a:cs typeface="Arial" panose="020B0604020202020204" pitchFamily="34" charset="0"/>
            </a:endParaRPr>
          </a:p>
          <a:p>
            <a:pPr marL="0" indent="0">
              <a:buNone/>
            </a:pPr>
            <a:r>
              <a:rPr lang="zh-CN" dirty="0">
                <a:ea typeface="+mn-lt"/>
                <a:cs typeface="Arial" panose="020B0604020202020204" pitchFamily="34" charset="0"/>
              </a:rPr>
              <a:t>Four categories of brand resonance:</a:t>
            </a:r>
            <a:endParaRPr lang="zh-CN" dirty="0">
              <a:cs typeface="Arial" panose="020B0604020202020204" pitchFamily="34" charset="0"/>
            </a:endParaRPr>
          </a:p>
          <a:p>
            <a:pPr marL="457200" lvl="1" indent="0">
              <a:buNone/>
            </a:pPr>
            <a:r>
              <a:rPr lang="en-US" altLang="zh-CN" b="1" dirty="0" err="1">
                <a:ea typeface="+mn-lt"/>
                <a:cs typeface="Arial" panose="020B0604020202020204" pitchFamily="34" charset="0"/>
              </a:rPr>
              <a:t>Behavioural</a:t>
            </a:r>
            <a:r>
              <a:rPr lang="en-US" altLang="zh-CN" b="1" dirty="0">
                <a:ea typeface="+mn-lt"/>
                <a:cs typeface="Arial" panose="020B0604020202020204" pitchFamily="34" charset="0"/>
              </a:rPr>
              <a:t> loyalty</a:t>
            </a:r>
            <a:r>
              <a:rPr lang="en-GB" altLang="zh-CN" b="1" dirty="0">
                <a:ea typeface="+mn-lt"/>
                <a:cs typeface="Arial" panose="020B0604020202020204" pitchFamily="34" charset="0"/>
              </a:rPr>
              <a:t> </a:t>
            </a:r>
            <a:r>
              <a:rPr lang="en-GB" altLang="zh-CN" dirty="0">
                <a:ea typeface="+mn-lt"/>
                <a:cs typeface="Arial" panose="020B0604020202020204" pitchFamily="34" charset="0"/>
              </a:rPr>
              <a:t>- </a:t>
            </a:r>
            <a:r>
              <a:rPr lang="en-GB" dirty="0">
                <a:cs typeface="Arial" panose="020B0604020202020204" pitchFamily="34" charset="0"/>
              </a:rPr>
              <a:t>Will buy no other</a:t>
            </a:r>
            <a:endParaRPr lang="zh-CN" altLang="en-US" dirty="0">
              <a:cs typeface="Arial" panose="020B0604020202020204" pitchFamily="34" charset="0"/>
            </a:endParaRPr>
          </a:p>
          <a:p>
            <a:pPr marL="457200" lvl="1" indent="0">
              <a:buNone/>
            </a:pPr>
            <a:r>
              <a:rPr lang="en-US" altLang="zh-CN" b="1" dirty="0">
                <a:ea typeface="+mn-lt"/>
                <a:cs typeface="Arial" panose="020B0604020202020204" pitchFamily="34" charset="0"/>
              </a:rPr>
              <a:t>Attitudinal attachment</a:t>
            </a:r>
            <a:r>
              <a:rPr lang="en-GB" altLang="zh-CN" b="1" dirty="0">
                <a:ea typeface="+mn-lt"/>
                <a:cs typeface="Arial" panose="020B0604020202020204" pitchFamily="34" charset="0"/>
              </a:rPr>
              <a:t> </a:t>
            </a:r>
            <a:r>
              <a:rPr lang="en-GB" altLang="zh-CN" dirty="0">
                <a:ea typeface="+mn-lt"/>
                <a:cs typeface="Arial" panose="020B0604020202020204" pitchFamily="34" charset="0"/>
              </a:rPr>
              <a:t>- </a:t>
            </a:r>
            <a:r>
              <a:rPr lang="en-GB" dirty="0">
                <a:cs typeface="Arial" panose="020B0604020202020204" pitchFamily="34" charset="0"/>
              </a:rPr>
              <a:t>Considers it superior</a:t>
            </a:r>
            <a:endParaRPr lang="zh-CN" altLang="en-US" dirty="0">
              <a:cs typeface="Arial" panose="020B0604020202020204" pitchFamily="34" charset="0"/>
            </a:endParaRPr>
          </a:p>
          <a:p>
            <a:pPr marL="457200" lvl="1" indent="0">
              <a:buNone/>
            </a:pPr>
            <a:r>
              <a:rPr lang="en-US" altLang="zh-CN" b="1" dirty="0">
                <a:ea typeface="+mn-lt"/>
                <a:cs typeface="Arial" panose="020B0604020202020204" pitchFamily="34" charset="0"/>
              </a:rPr>
              <a:t>Sense of community</a:t>
            </a:r>
            <a:r>
              <a:rPr lang="en-GB" altLang="zh-CN" b="1" dirty="0">
                <a:ea typeface="+mn-lt"/>
                <a:cs typeface="Arial" panose="020B0604020202020204" pitchFamily="34" charset="0"/>
              </a:rPr>
              <a:t> </a:t>
            </a:r>
            <a:r>
              <a:rPr lang="en-GB" altLang="zh-CN" dirty="0">
                <a:ea typeface="+mn-lt"/>
                <a:cs typeface="Arial" panose="020B0604020202020204" pitchFamily="34" charset="0"/>
              </a:rPr>
              <a:t>- Join </a:t>
            </a:r>
            <a:r>
              <a:rPr lang="en-GB" dirty="0">
                <a:cs typeface="Arial" panose="020B0604020202020204" pitchFamily="34" charset="0"/>
              </a:rPr>
              <a:t>a social media group</a:t>
            </a:r>
            <a:endParaRPr lang="zh-CN" altLang="en-US" dirty="0">
              <a:cs typeface="Arial" panose="020B0604020202020204" pitchFamily="34" charset="0"/>
            </a:endParaRPr>
          </a:p>
          <a:p>
            <a:pPr marL="457200" lvl="1" indent="0">
              <a:buNone/>
            </a:pPr>
            <a:r>
              <a:rPr lang="en-US" altLang="zh-CN" b="1" dirty="0">
                <a:ea typeface="+mn-lt"/>
                <a:cs typeface="Arial" panose="020B0604020202020204" pitchFamily="34" charset="0"/>
              </a:rPr>
              <a:t>Active engagement</a:t>
            </a:r>
            <a:r>
              <a:rPr lang="en-GB" altLang="zh-CN" b="1" dirty="0">
                <a:ea typeface="+mn-lt"/>
                <a:cs typeface="Arial" panose="020B0604020202020204" pitchFamily="34" charset="0"/>
              </a:rPr>
              <a:t> </a:t>
            </a:r>
            <a:r>
              <a:rPr lang="en-GB" altLang="zh-CN" dirty="0">
                <a:ea typeface="+mn-lt"/>
                <a:cs typeface="Arial" panose="020B0604020202020204" pitchFamily="34" charset="0"/>
              </a:rPr>
              <a:t>- </a:t>
            </a:r>
            <a:r>
              <a:rPr lang="en-GB" dirty="0">
                <a:cs typeface="Arial" panose="020B0604020202020204" pitchFamily="34" charset="0"/>
              </a:rPr>
              <a:t>Advocates its merits to others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25</a:t>
            </a:fld>
            <a:endParaRPr lang="en-GB" altLang="en-US"/>
          </a:p>
        </p:txBody>
      </p:sp>
    </p:spTree>
    <p:extLst>
      <p:ext uri="{BB962C8B-B14F-4D97-AF65-F5344CB8AC3E}">
        <p14:creationId xmlns:p14="http://schemas.microsoft.com/office/powerpoint/2010/main" val="2737592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D3B49"/>
                </a:solidFill>
                <a:effectLst/>
                <a:latin typeface="Noto serif" panose="02020600060500020200" pitchFamily="18" charset="0"/>
              </a:rPr>
              <a:t>In order to develop strong brand equity, the organisation must follow four important stages: 1) make the consumer aware of the brand and associate the brand with a specific category or consumer need (</a:t>
            </a:r>
            <a:r>
              <a:rPr lang="en-GB" b="0" i="1" u="none" strike="noStrike" dirty="0">
                <a:solidFill>
                  <a:srgbClr val="3D3B49"/>
                </a:solidFill>
                <a:effectLst/>
                <a:latin typeface="Noto serif" panose="02020600060500020200" pitchFamily="18" charset="0"/>
              </a:rPr>
              <a:t>brand identity</a:t>
            </a:r>
            <a:r>
              <a:rPr lang="en-GB" b="0" i="0" u="none" strike="noStrike" dirty="0">
                <a:solidFill>
                  <a:srgbClr val="3D3B49"/>
                </a:solidFill>
                <a:effectLst/>
                <a:latin typeface="Noto serif" panose="02020600060500020200" pitchFamily="18" charset="0"/>
              </a:rPr>
              <a:t>), 2) create brand meaning in consumers’ minds by linking certain properties of the brand with a range of tangible and intangible brand associations (</a:t>
            </a:r>
            <a:r>
              <a:rPr lang="en-GB" b="0" i="1" u="none" strike="noStrike" dirty="0">
                <a:solidFill>
                  <a:srgbClr val="3D3B49"/>
                </a:solidFill>
                <a:effectLst/>
                <a:latin typeface="Noto serif" panose="02020600060500020200" pitchFamily="18" charset="0"/>
              </a:rPr>
              <a:t>brand meaning</a:t>
            </a:r>
            <a:r>
              <a:rPr lang="en-GB" b="0" i="0" u="none" strike="noStrike" dirty="0">
                <a:solidFill>
                  <a:srgbClr val="3D3B49"/>
                </a:solidFill>
                <a:effectLst/>
                <a:latin typeface="Noto serif" panose="02020600060500020200" pitchFamily="18" charset="0"/>
              </a:rPr>
              <a:t>), 3) generate rational and emotional consumer responses to this brand identity and brand meaning (</a:t>
            </a:r>
            <a:r>
              <a:rPr lang="en-GB" b="0" i="1" u="none" strike="noStrike" dirty="0">
                <a:solidFill>
                  <a:srgbClr val="3D3B49"/>
                </a:solidFill>
                <a:effectLst/>
                <a:latin typeface="Noto serif" panose="02020600060500020200" pitchFamily="18" charset="0"/>
              </a:rPr>
              <a:t>brand responses</a:t>
            </a:r>
            <a:r>
              <a:rPr lang="en-GB" b="0" i="0" u="none" strike="noStrike" dirty="0">
                <a:solidFill>
                  <a:srgbClr val="3D3B49"/>
                </a:solidFill>
                <a:effectLst/>
                <a:latin typeface="Noto serif" panose="02020600060500020200" pitchFamily="18" charset="0"/>
              </a:rPr>
              <a:t>), and 4) transform these consumer responses to intense and long-term loyalty relationships between the consumer and the brand (</a:t>
            </a:r>
            <a:r>
              <a:rPr lang="en-GB" b="0" i="1" u="none" strike="noStrike" dirty="0">
                <a:solidFill>
                  <a:srgbClr val="3D3B49"/>
                </a:solidFill>
                <a:effectLst/>
                <a:latin typeface="Noto serif" panose="02020600060500020200" pitchFamily="18" charset="0"/>
              </a:rPr>
              <a:t>brand relationships</a:t>
            </a:r>
            <a:r>
              <a:rPr lang="en-GB" b="0" i="0" u="none" strike="noStrike" dirty="0">
                <a:solidFill>
                  <a:srgbClr val="3D3B49"/>
                </a:solidFill>
                <a:effectLst/>
                <a:latin typeface="Noto serif" panose="02020600060500020200" pitchFamily="18" charset="0"/>
              </a:rPr>
              <a:t>).</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35958862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jamestaylor.me/color-science-for-band-logos/"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4324/9780429322556." TargetMode="External"/><Relationship Id="rId2" Type="http://schemas.openxmlformats.org/officeDocument/2006/relationships/hyperlink" Target="https://www.managers.org.uk/knowledge-and-insights/article/build-your-personal-bran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LCMB7024</a:t>
            </a:r>
            <a:br>
              <a:rPr lang="en-GB" altLang="en-US" sz="4400" b="1" dirty="0">
                <a:solidFill>
                  <a:schemeClr val="tx1"/>
                </a:solidFill>
              </a:rPr>
            </a:br>
            <a:r>
              <a:rPr lang="en-GB" altLang="en-US" sz="4400" b="1" dirty="0">
                <a:solidFill>
                  <a:schemeClr val="tx1"/>
                </a:solidFill>
              </a:rPr>
              <a:t>Branding and </a:t>
            </a:r>
            <a:br>
              <a:rPr lang="en-GB" altLang="en-US" sz="4400" b="1" dirty="0">
                <a:solidFill>
                  <a:schemeClr val="tx1"/>
                </a:solidFill>
              </a:rPr>
            </a:br>
            <a:r>
              <a:rPr lang="en-GB" altLang="en-US" sz="4400" b="1" dirty="0">
                <a:solidFill>
                  <a:schemeClr val="tx1"/>
                </a:solidFill>
              </a:rPr>
              <a:t>Brand Management</a:t>
            </a:r>
            <a:br>
              <a:rPr lang="en-GB" altLang="en-US" sz="4400" b="1" dirty="0">
                <a:solidFill>
                  <a:schemeClr val="tx1"/>
                </a:solidFill>
              </a:rPr>
            </a:br>
            <a:br>
              <a:rPr lang="en-GB" altLang="en-US" dirty="0"/>
            </a:br>
            <a:br>
              <a:rPr lang="en-GB" altLang="en-US" dirty="0"/>
            </a:br>
            <a:br>
              <a:rPr lang="en-GB" altLang="en-US" sz="3600" dirty="0"/>
            </a:br>
            <a:r>
              <a:rPr lang="en-GB" altLang="en-US" sz="3600" dirty="0"/>
              <a:t>						      </a:t>
            </a:r>
            <a:r>
              <a:rPr lang="en-GB" altLang="en-US" sz="2400" b="1" dirty="0"/>
              <a:t>Week 6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C9F05-ACD7-4D8B-072B-DBC6036983D7}"/>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8ADFC031-0F9F-796E-A239-D2FAB728DB59}"/>
              </a:ext>
            </a:extLst>
          </p:cNvPr>
          <p:cNvSpPr>
            <a:spLocks noGrp="1"/>
          </p:cNvSpPr>
          <p:nvPr>
            <p:ph idx="1"/>
          </p:nvPr>
        </p:nvSpPr>
        <p:spPr/>
        <p:txBody>
          <a:bodyPr/>
          <a:lstStyle/>
          <a:p>
            <a:pPr marL="457200" indent="-457200">
              <a:buFont typeface="+mj-lt"/>
              <a:buAutoNum type="arabicPeriod"/>
            </a:pPr>
            <a:r>
              <a:rPr lang="en-GB" sz="2000" dirty="0"/>
              <a:t>Brand </a:t>
            </a:r>
          </a:p>
          <a:p>
            <a:pPr marL="457200" indent="-457200">
              <a:buFont typeface="+mj-lt"/>
              <a:buAutoNum type="arabicPeriod"/>
            </a:pPr>
            <a:r>
              <a:rPr lang="en-GB" sz="2000" dirty="0"/>
              <a:t>Branding </a:t>
            </a:r>
          </a:p>
          <a:p>
            <a:pPr marL="457200" indent="-457200">
              <a:buFont typeface="+mj-lt"/>
              <a:buAutoNum type="arabicPeriod"/>
            </a:pPr>
            <a:r>
              <a:rPr lang="en-GB" sz="2000" dirty="0"/>
              <a:t>Importance of brands to consumers</a:t>
            </a:r>
          </a:p>
          <a:p>
            <a:pPr marL="457200" indent="-457200">
              <a:buFont typeface="+mj-lt"/>
              <a:buAutoNum type="arabicPeriod"/>
            </a:pPr>
            <a:r>
              <a:rPr lang="en-GB" sz="2000" dirty="0"/>
              <a:t>Importance of brands to organisations</a:t>
            </a:r>
          </a:p>
          <a:p>
            <a:pPr marL="457200" indent="-457200">
              <a:buFont typeface="+mj-lt"/>
              <a:buAutoNum type="arabicPeriod"/>
            </a:pPr>
            <a:r>
              <a:rPr lang="en-GB" sz="2000" dirty="0"/>
              <a:t>Brand management</a:t>
            </a:r>
          </a:p>
          <a:p>
            <a:pPr marL="457200" indent="-457200">
              <a:buFont typeface="+mj-lt"/>
              <a:buAutoNum type="arabicPeriod"/>
            </a:pPr>
            <a:r>
              <a:rPr lang="en-GB" sz="2000" dirty="0"/>
              <a:t>Brand equity</a:t>
            </a:r>
          </a:p>
          <a:p>
            <a:pPr marL="457200" indent="-457200">
              <a:buFont typeface="+mj-lt"/>
              <a:buAutoNum type="arabicPeriod"/>
            </a:pPr>
            <a:r>
              <a:rPr lang="en-GB" sz="2000" dirty="0"/>
              <a:t>Brand power</a:t>
            </a:r>
          </a:p>
          <a:p>
            <a:pPr marL="457200" indent="-457200">
              <a:buFont typeface="+mj-lt"/>
              <a:buAutoNum type="arabicPeriod"/>
            </a:pPr>
            <a:r>
              <a:rPr lang="en-GB" sz="2000" dirty="0"/>
              <a:t>Components of brand equity</a:t>
            </a:r>
          </a:p>
          <a:p>
            <a:pPr marL="457200" indent="-457200">
              <a:buFont typeface="+mj-lt"/>
              <a:buAutoNum type="arabicPeriod"/>
            </a:pPr>
            <a:r>
              <a:rPr lang="en-GB" sz="2000" dirty="0"/>
              <a:t>Stages of brand development</a:t>
            </a:r>
          </a:p>
          <a:p>
            <a:endParaRPr lang="en-GB" dirty="0"/>
          </a:p>
        </p:txBody>
      </p:sp>
      <p:sp>
        <p:nvSpPr>
          <p:cNvPr id="4" name="Date Placeholder 3">
            <a:extLst>
              <a:ext uri="{FF2B5EF4-FFF2-40B4-BE49-F238E27FC236}">
                <a16:creationId xmlns:a16="http://schemas.microsoft.com/office/drawing/2014/main" id="{64BFE461-A09C-190D-2620-970DD97CB62D}"/>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9BE7B37-EE65-E452-E931-01905B69D7F0}"/>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485682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BC093-749E-CE61-1E05-9C1222688D7D}"/>
              </a:ext>
            </a:extLst>
          </p:cNvPr>
          <p:cNvSpPr>
            <a:spLocks noGrp="1"/>
          </p:cNvSpPr>
          <p:nvPr>
            <p:ph type="title"/>
          </p:nvPr>
        </p:nvSpPr>
        <p:spPr/>
        <p:txBody>
          <a:bodyPr/>
          <a:lstStyle/>
          <a:p>
            <a:r>
              <a:rPr lang="en-GB" sz="3600" b="1" dirty="0">
                <a:solidFill>
                  <a:srgbClr val="000000"/>
                </a:solidFill>
                <a:latin typeface="+mn-lt"/>
              </a:rPr>
              <a:t>Did You Know?</a:t>
            </a:r>
          </a:p>
        </p:txBody>
      </p:sp>
      <p:sp>
        <p:nvSpPr>
          <p:cNvPr id="3" name="Content Placeholder 2">
            <a:extLst>
              <a:ext uri="{FF2B5EF4-FFF2-40B4-BE49-F238E27FC236}">
                <a16:creationId xmlns:a16="http://schemas.microsoft.com/office/drawing/2014/main" id="{BF00A628-1B2B-CFBC-440D-45211A8CA01C}"/>
              </a:ext>
            </a:extLst>
          </p:cNvPr>
          <p:cNvSpPr>
            <a:spLocks noGrp="1"/>
          </p:cNvSpPr>
          <p:nvPr>
            <p:ph idx="1"/>
          </p:nvPr>
        </p:nvSpPr>
        <p:spPr>
          <a:xfrm>
            <a:off x="457200" y="1417638"/>
            <a:ext cx="8229600" cy="3917032"/>
          </a:xfrm>
        </p:spPr>
        <p:txBody>
          <a:bodyPr/>
          <a:lstStyle/>
          <a:p>
            <a:r>
              <a:rPr lang="en-GB" sz="2800" b="0" i="0" dirty="0">
                <a:solidFill>
                  <a:srgbClr val="1F1F1F"/>
                </a:solidFill>
                <a:effectLst/>
              </a:rPr>
              <a:t>The word 'brand' originates from the old Norse word </a:t>
            </a:r>
            <a:r>
              <a:rPr lang="en-GB" sz="2800" b="0" i="0" dirty="0" err="1">
                <a:solidFill>
                  <a:srgbClr val="1F1F1F"/>
                </a:solidFill>
                <a:effectLst/>
              </a:rPr>
              <a:t>brandr</a:t>
            </a:r>
            <a:r>
              <a:rPr lang="en-GB" sz="2800" b="0" i="0" dirty="0">
                <a:solidFill>
                  <a:srgbClr val="1F1F1F"/>
                </a:solidFill>
                <a:effectLst/>
              </a:rPr>
              <a:t> meaning </a:t>
            </a:r>
            <a:r>
              <a:rPr lang="en-GB" sz="2800" b="1" i="0" dirty="0">
                <a:effectLst/>
              </a:rPr>
              <a:t>‘To </a:t>
            </a:r>
            <a:r>
              <a:rPr lang="en-GB" sz="2800" b="1" dirty="0"/>
              <a:t>B</a:t>
            </a:r>
            <a:r>
              <a:rPr lang="en-GB" sz="2800" b="1" i="0" dirty="0">
                <a:effectLst/>
              </a:rPr>
              <a:t>urn’. </a:t>
            </a:r>
          </a:p>
          <a:p>
            <a:r>
              <a:rPr lang="en-GB" sz="2800" b="0" i="0" dirty="0">
                <a:solidFill>
                  <a:srgbClr val="040C28"/>
                </a:solidFill>
                <a:effectLst/>
              </a:rPr>
              <a:t>It referred to the mark that cowboys would burn into their </a:t>
            </a:r>
            <a:r>
              <a:rPr lang="en-GB" sz="2800" b="1" i="0" dirty="0">
                <a:effectLst/>
              </a:rPr>
              <a:t>livestock</a:t>
            </a:r>
            <a:r>
              <a:rPr lang="en-GB" sz="2800" b="0" i="0" dirty="0">
                <a:solidFill>
                  <a:srgbClr val="040C28"/>
                </a:solidFill>
                <a:effectLst/>
              </a:rPr>
              <a:t>'s skin to </a:t>
            </a:r>
            <a:r>
              <a:rPr lang="en-GB" sz="2800" b="1" i="0" dirty="0">
                <a:effectLst/>
              </a:rPr>
              <a:t>identify</a:t>
            </a:r>
            <a:r>
              <a:rPr lang="en-GB" sz="2800" b="0" i="0" dirty="0">
                <a:solidFill>
                  <a:srgbClr val="040C28"/>
                </a:solidFill>
                <a:effectLst/>
              </a:rPr>
              <a:t> the owner</a:t>
            </a:r>
            <a:r>
              <a:rPr lang="en-GB" sz="2800" b="0" i="0" dirty="0">
                <a:solidFill>
                  <a:srgbClr val="1F1F1F"/>
                </a:solidFill>
                <a:effectLst/>
              </a:rPr>
              <a:t> (Keller, 2008). </a:t>
            </a:r>
          </a:p>
          <a:p>
            <a:r>
              <a:rPr lang="en-GB" sz="2800" b="1" dirty="0"/>
              <a:t>Traditional artisans</a:t>
            </a:r>
            <a:r>
              <a:rPr lang="en-GB" sz="2800" dirty="0">
                <a:solidFill>
                  <a:srgbClr val="040C28"/>
                </a:solidFill>
              </a:rPr>
              <a:t>, like potters and weavers, often used </a:t>
            </a:r>
            <a:r>
              <a:rPr lang="en-GB" sz="2800" b="1" dirty="0">
                <a:solidFill>
                  <a:srgbClr val="040C28"/>
                </a:solidFill>
              </a:rPr>
              <a:t>unique symbols </a:t>
            </a:r>
            <a:r>
              <a:rPr lang="en-GB" sz="2800" dirty="0">
                <a:solidFill>
                  <a:srgbClr val="040C28"/>
                </a:solidFill>
              </a:rPr>
              <a:t>or </a:t>
            </a:r>
            <a:r>
              <a:rPr lang="en-GB" sz="2800" b="1" dirty="0">
                <a:solidFill>
                  <a:srgbClr val="040C28"/>
                </a:solidFill>
              </a:rPr>
              <a:t>stamps</a:t>
            </a:r>
            <a:r>
              <a:rPr lang="en-GB" sz="2800" dirty="0">
                <a:solidFill>
                  <a:srgbClr val="040C28"/>
                </a:solidFill>
              </a:rPr>
              <a:t> on their creations to distinguish their work.</a:t>
            </a:r>
          </a:p>
        </p:txBody>
      </p:sp>
      <p:sp>
        <p:nvSpPr>
          <p:cNvPr id="4" name="Date Placeholder 3">
            <a:extLst>
              <a:ext uri="{FF2B5EF4-FFF2-40B4-BE49-F238E27FC236}">
                <a16:creationId xmlns:a16="http://schemas.microsoft.com/office/drawing/2014/main" id="{D922B677-8AFE-3E85-5304-12E5814D83B0}"/>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6D3143D-6479-4C7C-2C3D-EE1170DD160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4783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10A0463-DE01-4735-05F3-EAA5FB499D6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96E5454-28D2-C8C9-23CC-0D67BC20A0A6}"/>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6" name="Thought Bubble: Cloud 5">
            <a:extLst>
              <a:ext uri="{FF2B5EF4-FFF2-40B4-BE49-F238E27FC236}">
                <a16:creationId xmlns:a16="http://schemas.microsoft.com/office/drawing/2014/main" id="{5AFB6552-F941-9663-B602-1121A4B0AAC5}"/>
              </a:ext>
            </a:extLst>
          </p:cNvPr>
          <p:cNvSpPr/>
          <p:nvPr/>
        </p:nvSpPr>
        <p:spPr>
          <a:xfrm>
            <a:off x="2267744" y="136525"/>
            <a:ext cx="6734175" cy="3384376"/>
          </a:xfrm>
          <a:prstGeom prst="cloudCallout">
            <a:avLst/>
          </a:prstGeom>
          <a:solidFill>
            <a:schemeClr val="bg1"/>
          </a:solidFill>
          <a:ln>
            <a:solidFill>
              <a:srgbClr val="2723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tLang="zh-CN" sz="3200" b="1" dirty="0">
                <a:solidFill>
                  <a:sysClr val="windowText" lastClr="000000"/>
                </a:solidFill>
                <a:latin typeface="+mn-ea"/>
                <a:cs typeface="Arial" panose="020B0604020202020204" pitchFamily="34" charset="0"/>
              </a:rPr>
              <a:t>What’s the first word that comes to your mind when you think of 'Brand'?</a:t>
            </a:r>
          </a:p>
          <a:p>
            <a:pPr algn="ctr"/>
            <a:endParaRPr lang="en-GB" dirty="0"/>
          </a:p>
        </p:txBody>
      </p:sp>
      <p:pic>
        <p:nvPicPr>
          <p:cNvPr id="7" name="Picture 6">
            <a:extLst>
              <a:ext uri="{FF2B5EF4-FFF2-40B4-BE49-F238E27FC236}">
                <a16:creationId xmlns:a16="http://schemas.microsoft.com/office/drawing/2014/main" id="{C071ABAF-4173-76AD-0336-65E49A42AFFC}"/>
              </a:ext>
            </a:extLst>
          </p:cNvPr>
          <p:cNvPicPr>
            <a:picLocks noChangeAspect="1"/>
          </p:cNvPicPr>
          <p:nvPr/>
        </p:nvPicPr>
        <p:blipFill>
          <a:blip r:embed="rId2"/>
          <a:stretch>
            <a:fillRect/>
          </a:stretch>
        </p:blipFill>
        <p:spPr>
          <a:xfrm>
            <a:off x="7715312" y="4725144"/>
            <a:ext cx="1212726" cy="679127"/>
          </a:xfrm>
          <a:prstGeom prst="rect">
            <a:avLst/>
          </a:prstGeom>
        </p:spPr>
      </p:pic>
      <p:pic>
        <p:nvPicPr>
          <p:cNvPr id="9" name="Picture 8">
            <a:extLst>
              <a:ext uri="{FF2B5EF4-FFF2-40B4-BE49-F238E27FC236}">
                <a16:creationId xmlns:a16="http://schemas.microsoft.com/office/drawing/2014/main" id="{FFAE5BDA-AE99-F85C-A7DB-D0F8C3B7696C}"/>
              </a:ext>
            </a:extLst>
          </p:cNvPr>
          <p:cNvPicPr>
            <a:picLocks noChangeAspect="1"/>
          </p:cNvPicPr>
          <p:nvPr/>
        </p:nvPicPr>
        <p:blipFill>
          <a:blip r:embed="rId3"/>
          <a:stretch>
            <a:fillRect/>
          </a:stretch>
        </p:blipFill>
        <p:spPr>
          <a:xfrm>
            <a:off x="110026" y="114300"/>
            <a:ext cx="1033463" cy="1104900"/>
          </a:xfrm>
          <a:prstGeom prst="rect">
            <a:avLst/>
          </a:prstGeom>
        </p:spPr>
      </p:pic>
      <p:pic>
        <p:nvPicPr>
          <p:cNvPr id="10" name="Picture 9">
            <a:extLst>
              <a:ext uri="{FF2B5EF4-FFF2-40B4-BE49-F238E27FC236}">
                <a16:creationId xmlns:a16="http://schemas.microsoft.com/office/drawing/2014/main" id="{7DFCC282-5A42-0C7D-A230-3948A4AA7BE5}"/>
              </a:ext>
            </a:extLst>
          </p:cNvPr>
          <p:cNvPicPr>
            <a:picLocks noChangeAspect="1"/>
          </p:cNvPicPr>
          <p:nvPr/>
        </p:nvPicPr>
        <p:blipFill>
          <a:blip r:embed="rId4"/>
          <a:stretch>
            <a:fillRect/>
          </a:stretch>
        </p:blipFill>
        <p:spPr>
          <a:xfrm>
            <a:off x="144985" y="4725144"/>
            <a:ext cx="1428750" cy="800100"/>
          </a:xfrm>
          <a:prstGeom prst="rect">
            <a:avLst/>
          </a:prstGeom>
        </p:spPr>
      </p:pic>
      <p:pic>
        <p:nvPicPr>
          <p:cNvPr id="11" name="Picture 10">
            <a:extLst>
              <a:ext uri="{FF2B5EF4-FFF2-40B4-BE49-F238E27FC236}">
                <a16:creationId xmlns:a16="http://schemas.microsoft.com/office/drawing/2014/main" id="{37C49355-4A4A-193D-F440-734BB1CD33D1}"/>
              </a:ext>
            </a:extLst>
          </p:cNvPr>
          <p:cNvPicPr>
            <a:picLocks noChangeAspect="1"/>
          </p:cNvPicPr>
          <p:nvPr/>
        </p:nvPicPr>
        <p:blipFill>
          <a:blip r:embed="rId5"/>
          <a:stretch>
            <a:fillRect/>
          </a:stretch>
        </p:blipFill>
        <p:spPr>
          <a:xfrm>
            <a:off x="3635896" y="4293096"/>
            <a:ext cx="1474465" cy="1354743"/>
          </a:xfrm>
          <a:prstGeom prst="rect">
            <a:avLst/>
          </a:prstGeom>
        </p:spPr>
      </p:pic>
      <p:pic>
        <p:nvPicPr>
          <p:cNvPr id="12" name="Picture 11">
            <a:extLst>
              <a:ext uri="{FF2B5EF4-FFF2-40B4-BE49-F238E27FC236}">
                <a16:creationId xmlns:a16="http://schemas.microsoft.com/office/drawing/2014/main" id="{8332253E-BF09-CD98-7BCC-98A522B066FE}"/>
              </a:ext>
            </a:extLst>
          </p:cNvPr>
          <p:cNvPicPr>
            <a:picLocks noChangeAspect="1"/>
          </p:cNvPicPr>
          <p:nvPr/>
        </p:nvPicPr>
        <p:blipFill>
          <a:blip r:embed="rId6"/>
          <a:stretch>
            <a:fillRect/>
          </a:stretch>
        </p:blipFill>
        <p:spPr>
          <a:xfrm>
            <a:off x="250825" y="2235025"/>
            <a:ext cx="890588" cy="1285876"/>
          </a:xfrm>
          <a:prstGeom prst="rect">
            <a:avLst/>
          </a:prstGeom>
        </p:spPr>
      </p:pic>
      <p:pic>
        <p:nvPicPr>
          <p:cNvPr id="13" name="Picture 12">
            <a:extLst>
              <a:ext uri="{FF2B5EF4-FFF2-40B4-BE49-F238E27FC236}">
                <a16:creationId xmlns:a16="http://schemas.microsoft.com/office/drawing/2014/main" id="{6260E966-A583-AFB5-9836-67C4E2B95C7D}"/>
              </a:ext>
            </a:extLst>
          </p:cNvPr>
          <p:cNvPicPr>
            <a:picLocks noChangeAspect="1"/>
          </p:cNvPicPr>
          <p:nvPr/>
        </p:nvPicPr>
        <p:blipFill>
          <a:blip r:embed="rId7"/>
          <a:stretch>
            <a:fillRect/>
          </a:stretch>
        </p:blipFill>
        <p:spPr>
          <a:xfrm>
            <a:off x="5670153" y="3713573"/>
            <a:ext cx="1741736" cy="1159046"/>
          </a:xfrm>
          <a:prstGeom prst="rect">
            <a:avLst/>
          </a:prstGeom>
        </p:spPr>
      </p:pic>
      <p:pic>
        <p:nvPicPr>
          <p:cNvPr id="14" name="Picture 13">
            <a:extLst>
              <a:ext uri="{FF2B5EF4-FFF2-40B4-BE49-F238E27FC236}">
                <a16:creationId xmlns:a16="http://schemas.microsoft.com/office/drawing/2014/main" id="{1BDD7CFC-1AD4-8230-39B9-2BF440135811}"/>
              </a:ext>
            </a:extLst>
          </p:cNvPr>
          <p:cNvPicPr>
            <a:picLocks noChangeAspect="1"/>
          </p:cNvPicPr>
          <p:nvPr/>
        </p:nvPicPr>
        <p:blipFill>
          <a:blip r:embed="rId8"/>
          <a:stretch>
            <a:fillRect/>
          </a:stretch>
        </p:blipFill>
        <p:spPr>
          <a:xfrm>
            <a:off x="1682275" y="3357305"/>
            <a:ext cx="1646093" cy="1159047"/>
          </a:xfrm>
          <a:prstGeom prst="rect">
            <a:avLst/>
          </a:prstGeom>
        </p:spPr>
      </p:pic>
    </p:spTree>
    <p:extLst>
      <p:ext uri="{BB962C8B-B14F-4D97-AF65-F5344CB8AC3E}">
        <p14:creationId xmlns:p14="http://schemas.microsoft.com/office/powerpoint/2010/main" val="171858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br>
              <a:rPr lang="en-GB" dirty="0"/>
            </a:br>
            <a:r>
              <a:rPr lang="en-GB" sz="4000" b="1" dirty="0"/>
              <a:t>Brand</a:t>
            </a:r>
            <a:br>
              <a:rPr lang="en-GB" dirty="0"/>
            </a:br>
            <a:endParaRPr lang="en-GB" dirty="0"/>
          </a:p>
        </p:txBody>
      </p:sp>
      <p:sp>
        <p:nvSpPr>
          <p:cNvPr id="3" name="Content Placeholder 2"/>
          <p:cNvSpPr>
            <a:spLocks noGrp="1"/>
          </p:cNvSpPr>
          <p:nvPr>
            <p:ph idx="1"/>
          </p:nvPr>
        </p:nvSpPr>
        <p:spPr/>
        <p:txBody>
          <a:bodyPr/>
          <a:lstStyle/>
          <a:p>
            <a:r>
              <a:rPr lang="en-GB" sz="2800" b="0" i="0" u="none" strike="noStrike" dirty="0">
                <a:solidFill>
                  <a:srgbClr val="000000"/>
                </a:solidFill>
                <a:effectLst/>
              </a:rPr>
              <a:t>A brand is a unique </a:t>
            </a:r>
            <a:r>
              <a:rPr lang="en-GB" sz="2800" b="1" i="0" u="none" strike="noStrike" dirty="0">
                <a:solidFill>
                  <a:schemeClr val="accent1">
                    <a:lumMod val="75000"/>
                  </a:schemeClr>
                </a:solidFill>
                <a:effectLst/>
              </a:rPr>
              <a:t>design</a:t>
            </a:r>
            <a:r>
              <a:rPr lang="en-GB" sz="2800" b="0" i="0" u="none" strike="noStrike" dirty="0">
                <a:solidFill>
                  <a:srgbClr val="000000"/>
                </a:solidFill>
                <a:effectLst/>
              </a:rPr>
              <a:t>, </a:t>
            </a:r>
            <a:r>
              <a:rPr lang="en-GB" sz="2800" b="1" i="0" u="none" strike="noStrike" dirty="0">
                <a:solidFill>
                  <a:srgbClr val="FF0000"/>
                </a:solidFill>
                <a:effectLst/>
              </a:rPr>
              <a:t>sign</a:t>
            </a:r>
            <a:r>
              <a:rPr lang="en-GB" sz="2800" b="0" i="0" u="none" strike="noStrike" dirty="0">
                <a:solidFill>
                  <a:srgbClr val="000000"/>
                </a:solidFill>
                <a:effectLst/>
              </a:rPr>
              <a:t>, </a:t>
            </a:r>
            <a:r>
              <a:rPr lang="en-GB" sz="2800" b="1" i="0" u="none" strike="noStrike" dirty="0">
                <a:solidFill>
                  <a:srgbClr val="7030A0"/>
                </a:solidFill>
                <a:effectLst/>
              </a:rPr>
              <a:t>symbol</a:t>
            </a:r>
            <a:r>
              <a:rPr lang="en-GB" sz="2800" b="0" i="0" u="none" strike="noStrike" dirty="0">
                <a:solidFill>
                  <a:srgbClr val="000000"/>
                </a:solidFill>
                <a:effectLst/>
              </a:rPr>
              <a:t>, </a:t>
            </a:r>
            <a:r>
              <a:rPr lang="en-GB" sz="2800" b="1" i="0" u="none" strike="noStrike" dirty="0">
                <a:solidFill>
                  <a:srgbClr val="00B050"/>
                </a:solidFill>
                <a:effectLst/>
              </a:rPr>
              <a:t>word</a:t>
            </a:r>
            <a:r>
              <a:rPr lang="en-GB" sz="2800" b="0" i="0" u="none" strike="noStrike" dirty="0">
                <a:solidFill>
                  <a:srgbClr val="000000"/>
                </a:solidFill>
                <a:effectLst/>
              </a:rPr>
              <a:t>, or a combination of these elements used to create a distinct identity for a product, service, or organisation (CMI, 2019). </a:t>
            </a:r>
          </a:p>
          <a:p>
            <a:r>
              <a:rPr lang="en-GB" sz="2800" b="0" i="0" u="none" strike="noStrike" dirty="0">
                <a:solidFill>
                  <a:srgbClr val="000000"/>
                </a:solidFill>
                <a:effectLst/>
              </a:rPr>
              <a:t>It helps </a:t>
            </a:r>
            <a:r>
              <a:rPr lang="en-GB" sz="2800" b="1" i="0" u="none" strike="noStrike" dirty="0">
                <a:solidFill>
                  <a:srgbClr val="000000"/>
                </a:solidFill>
                <a:effectLst/>
              </a:rPr>
              <a:t>differentiate</a:t>
            </a:r>
            <a:r>
              <a:rPr lang="en-GB" sz="2800" b="0" i="0" u="none" strike="noStrike" dirty="0">
                <a:solidFill>
                  <a:srgbClr val="000000"/>
                </a:solidFill>
                <a:effectLst/>
              </a:rPr>
              <a:t> it from </a:t>
            </a:r>
            <a:r>
              <a:rPr lang="en-GB" sz="2800" b="1" i="0" u="none" strike="noStrike" dirty="0">
                <a:solidFill>
                  <a:srgbClr val="000000"/>
                </a:solidFill>
                <a:effectLst/>
              </a:rPr>
              <a:t>competitors</a:t>
            </a:r>
            <a:r>
              <a:rPr lang="en-GB" sz="2800" b="0" i="0" u="none" strike="noStrike" dirty="0">
                <a:solidFill>
                  <a:srgbClr val="000000"/>
                </a:solidFill>
                <a:effectLst/>
              </a:rPr>
              <a:t> and establishes a recognisable image and position in the market.</a:t>
            </a:r>
          </a:p>
          <a:p>
            <a:endParaRPr lang="en-GB" sz="2800" b="0" i="0" u="none" strike="noStrike" dirty="0">
              <a:solidFill>
                <a:srgbClr val="000000"/>
              </a:solidFill>
              <a:effectLst/>
            </a:endParaRPr>
          </a:p>
          <a:p>
            <a:endParaRPr lang="en-GB" dirty="0"/>
          </a:p>
        </p:txBody>
      </p:sp>
      <p:sp>
        <p:nvSpPr>
          <p:cNvPr id="4" name="Thought Bubble: Cloud 3">
            <a:extLst>
              <a:ext uri="{FF2B5EF4-FFF2-40B4-BE49-F238E27FC236}">
                <a16:creationId xmlns:a16="http://schemas.microsoft.com/office/drawing/2014/main" id="{DCCBE488-10A1-AA27-428B-9FD626B07E18}"/>
              </a:ext>
            </a:extLst>
          </p:cNvPr>
          <p:cNvSpPr/>
          <p:nvPr/>
        </p:nvSpPr>
        <p:spPr>
          <a:xfrm>
            <a:off x="4788024" y="4328521"/>
            <a:ext cx="3898776" cy="1188712"/>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b="1" i="0" u="none" strike="noStrike" dirty="0">
                <a:solidFill>
                  <a:srgbClr val="000000"/>
                </a:solidFill>
                <a:effectLst/>
              </a:rPr>
              <a:t>Is a brand limited to an organisation or a product?</a:t>
            </a:r>
          </a:p>
        </p:txBody>
      </p:sp>
    </p:spTree>
    <p:extLst>
      <p:ext uri="{BB962C8B-B14F-4D97-AF65-F5344CB8AC3E}">
        <p14:creationId xmlns:p14="http://schemas.microsoft.com/office/powerpoint/2010/main" val="2061654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FBC-F695-3969-ACDF-729FFB3CB0BF}"/>
              </a:ext>
            </a:extLst>
          </p:cNvPr>
          <p:cNvSpPr>
            <a:spLocks noGrp="1"/>
          </p:cNvSpPr>
          <p:nvPr>
            <p:ph type="title"/>
          </p:nvPr>
        </p:nvSpPr>
        <p:spPr/>
        <p:txBody>
          <a:bodyPr/>
          <a:lstStyle/>
          <a:p>
            <a:r>
              <a:rPr lang="en-GB" sz="3600" b="1" dirty="0">
                <a:solidFill>
                  <a:srgbClr val="000000"/>
                </a:solidFill>
                <a:latin typeface="+mn-lt"/>
                <a:ea typeface="+mn-ea"/>
                <a:cs typeface="+mn-cs"/>
              </a:rPr>
              <a:t>A Brand is </a:t>
            </a:r>
            <a:r>
              <a:rPr lang="en-GB" sz="3600" b="1" dirty="0">
                <a:solidFill>
                  <a:srgbClr val="FF0000"/>
                </a:solidFill>
                <a:latin typeface="+mn-lt"/>
                <a:ea typeface="+mn-ea"/>
                <a:cs typeface="+mn-cs"/>
              </a:rPr>
              <a:t>Not Limited </a:t>
            </a:r>
            <a:r>
              <a:rPr lang="en-GB" sz="3600" b="1" dirty="0">
                <a:solidFill>
                  <a:srgbClr val="000000"/>
                </a:solidFill>
                <a:latin typeface="+mn-lt"/>
                <a:ea typeface="+mn-ea"/>
                <a:cs typeface="+mn-cs"/>
              </a:rPr>
              <a:t>to an Organisation or a Product</a:t>
            </a:r>
          </a:p>
        </p:txBody>
      </p:sp>
      <p:sp>
        <p:nvSpPr>
          <p:cNvPr id="4" name="Date Placeholder 3">
            <a:extLst>
              <a:ext uri="{FF2B5EF4-FFF2-40B4-BE49-F238E27FC236}">
                <a16:creationId xmlns:a16="http://schemas.microsoft.com/office/drawing/2014/main" id="{E72CEA88-BB8B-A705-4EC2-46901337A624}"/>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F2B04D5-ACBE-0229-9F77-BD65D89309C6}"/>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6" name="Rectangle 1">
            <a:extLst>
              <a:ext uri="{FF2B5EF4-FFF2-40B4-BE49-F238E27FC236}">
                <a16:creationId xmlns:a16="http://schemas.microsoft.com/office/drawing/2014/main" id="{71CDD981-D23A-E737-88BE-D44FDB013EFF}"/>
              </a:ext>
            </a:extLst>
          </p:cNvPr>
          <p:cNvSpPr>
            <a:spLocks noGrp="1" noChangeArrowheads="1"/>
          </p:cNvSpPr>
          <p:nvPr>
            <p:ph idx="1"/>
          </p:nvPr>
        </p:nvSpPr>
        <p:spPr bwMode="auto">
          <a:xfrm>
            <a:off x="123016" y="1486485"/>
            <a:ext cx="5254516"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400" b="1" i="0" u="none" strike="noStrike" cap="none" normalizeH="0" baseline="0" dirty="0" err="1">
                <a:ln>
                  <a:noFill/>
                </a:ln>
                <a:solidFill>
                  <a:schemeClr val="tx1"/>
                </a:solidFill>
                <a:effectLst/>
                <a:latin typeface="Arial" panose="020B0604020202020204" pitchFamily="34" charset="0"/>
              </a:rPr>
              <a:t>Organisations</a:t>
            </a:r>
            <a:r>
              <a:rPr lang="en-US" altLang="en-US" sz="2400" b="1" dirty="0">
                <a:latin typeface="Arial" panose="020B0604020202020204" pitchFamily="34" charset="0"/>
              </a:rPr>
              <a:t>:</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a:ln>
                  <a:noFill/>
                </a:ln>
                <a:solidFill>
                  <a:srgbClr val="FF0000"/>
                </a:solidFill>
                <a:effectLst/>
                <a:latin typeface="Arial" panose="020B0604020202020204" pitchFamily="34" charset="0"/>
              </a:rPr>
              <a:t>Products/Services </a:t>
            </a:r>
            <a:r>
              <a:rPr kumimoji="0" lang="en-US" altLang="en-US" sz="2400" i="0" u="none" strike="noStrike" cap="none" normalizeH="0" baseline="0" dirty="0">
                <a:ln>
                  <a:noFill/>
                </a:ln>
                <a:solidFill>
                  <a:schemeClr val="tx1"/>
                </a:solidFill>
                <a:effectLst/>
                <a:latin typeface="Arial" panose="020B0604020202020204" pitchFamily="34" charset="0"/>
              </a:rPr>
              <a:t>– Apple and Nike -&gt;</a:t>
            </a:r>
            <a:r>
              <a:rPr lang="en-US" altLang="en-US" sz="2400" dirty="0">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iPhone</a:t>
            </a:r>
            <a:r>
              <a:rPr lang="en-US" altLang="en-US" sz="2400" dirty="0">
                <a:latin typeface="Arial" panose="020B0604020202020204" pitchFamily="34" charset="0"/>
              </a:rPr>
              <a:t>.</a:t>
            </a:r>
            <a:endParaRPr kumimoji="0" lang="en-US" altLang="en-US" sz="240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400" b="1" i="0" u="none" strike="noStrike" cap="none" normalizeH="0" baseline="0" dirty="0">
                <a:ln>
                  <a:noFill/>
                </a:ln>
                <a:solidFill>
                  <a:schemeClr val="tx1"/>
                </a:solidFill>
                <a:effectLst/>
                <a:latin typeface="Arial" panose="020B0604020202020204" pitchFamily="34" charset="0"/>
              </a:rPr>
              <a:t>People: </a:t>
            </a:r>
            <a:r>
              <a:rPr kumimoji="0" lang="en-US" altLang="en-US" sz="2400" b="1" i="0" u="none" strike="noStrike" cap="none" normalizeH="0" baseline="0" dirty="0">
                <a:ln>
                  <a:noFill/>
                </a:ln>
                <a:solidFill>
                  <a:srgbClr val="0070C0"/>
                </a:solidFill>
                <a:effectLst/>
                <a:latin typeface="Arial" panose="020B0604020202020204" pitchFamily="34" charset="0"/>
              </a:rPr>
              <a:t>Personal Branding </a:t>
            </a:r>
            <a:r>
              <a:rPr kumimoji="0" lang="en-US" altLang="en-US" sz="2400" i="0" u="none" strike="noStrike" cap="none" normalizeH="0" baseline="0" dirty="0">
                <a:ln>
                  <a:noFill/>
                </a:ln>
                <a:solidFill>
                  <a:schemeClr val="tx1"/>
                </a:solidFill>
                <a:effectLst/>
                <a:latin typeface="Arial" panose="020B0604020202020204" pitchFamily="34" charset="0"/>
              </a:rPr>
              <a:t>– Elon Musk,</a:t>
            </a:r>
            <a:r>
              <a:rPr lang="en-US" altLang="zh-CN" sz="2400" dirty="0">
                <a:solidFill>
                  <a:schemeClr val="bg2">
                    <a:lumMod val="75000"/>
                  </a:schemeClr>
                </a:solidFill>
                <a:latin typeface="Calibri" panose="020F0502020204030204" pitchFamily="34" charset="0"/>
                <a:cs typeface="Calibri" panose="020F0502020204030204" pitchFamily="34" charset="0"/>
              </a:rPr>
              <a:t> </a:t>
            </a:r>
            <a:r>
              <a:rPr lang="en-US" altLang="zh-CN" sz="2400" dirty="0">
                <a:latin typeface="Arial" panose="020B0604020202020204" pitchFamily="34" charset="0"/>
              </a:rPr>
              <a:t>Beyoncé</a:t>
            </a:r>
            <a:r>
              <a:rPr lang="en-US" altLang="en-US" sz="2400" dirty="0">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represent strong personal brands.</a:t>
            </a:r>
          </a:p>
          <a:p>
            <a:pPr>
              <a:spcBef>
                <a:spcPct val="0"/>
              </a:spcBef>
              <a:buFont typeface="Wingdings" panose="05000000000000000000" pitchFamily="2" charset="2"/>
              <a:buChar char="q"/>
            </a:pPr>
            <a:r>
              <a:rPr kumimoji="0" lang="en-US" altLang="en-US" sz="2400" b="1" i="0" u="none" strike="noStrike" cap="none" normalizeH="0" baseline="0" dirty="0">
                <a:ln>
                  <a:noFill/>
                </a:ln>
                <a:solidFill>
                  <a:schemeClr val="tx1"/>
                </a:solidFill>
                <a:effectLst/>
                <a:latin typeface="Arial" panose="020B0604020202020204" pitchFamily="34" charset="0"/>
              </a:rPr>
              <a:t>Places/Nations: </a:t>
            </a:r>
            <a:r>
              <a:rPr kumimoji="0" lang="en-US" altLang="en-US" sz="2400" b="1" i="0" u="none" strike="noStrike" cap="none" normalizeH="0" baseline="0" dirty="0">
                <a:ln>
                  <a:noFill/>
                </a:ln>
                <a:solidFill>
                  <a:srgbClr val="7030A0"/>
                </a:solidFill>
                <a:effectLst/>
                <a:latin typeface="Arial" panose="020B0604020202020204" pitchFamily="34" charset="0"/>
              </a:rPr>
              <a:t>Tourism</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 "Visit Dubai" </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400" b="1" i="0" u="none" strike="noStrike" cap="none" normalizeH="0" baseline="0" dirty="0">
                <a:ln>
                  <a:noFill/>
                </a:ln>
                <a:solidFill>
                  <a:schemeClr val="tx1"/>
                </a:solidFill>
                <a:effectLst/>
                <a:latin typeface="Arial" panose="020B0604020202020204" pitchFamily="34" charset="0"/>
              </a:rPr>
              <a:t>Ideas/Movements: </a:t>
            </a:r>
            <a:r>
              <a:rPr kumimoji="0" lang="en-US" altLang="en-US" sz="2400" b="1" i="0" u="none" strike="noStrike" cap="none" normalizeH="0" baseline="0" dirty="0">
                <a:ln>
                  <a:noFill/>
                </a:ln>
                <a:solidFill>
                  <a:srgbClr val="00B050"/>
                </a:solidFill>
                <a:effectLst/>
                <a:latin typeface="Arial" panose="020B0604020202020204" pitchFamily="34" charset="0"/>
              </a:rPr>
              <a:t>Sustainability</a:t>
            </a:r>
            <a:r>
              <a:rPr kumimoji="0" lang="en-US" altLang="en-US" sz="2400" b="1" i="0" u="none" strike="noStrike" cap="none" normalizeH="0" baseline="0" dirty="0">
                <a:ln>
                  <a:noFill/>
                </a:ln>
                <a:solidFill>
                  <a:schemeClr val="tx1"/>
                </a:solidFill>
                <a:effectLst/>
                <a:latin typeface="Arial" panose="020B0604020202020204" pitchFamily="34" charset="0"/>
              </a:rPr>
              <a:t> </a:t>
            </a:r>
            <a:r>
              <a:rPr kumimoji="0" lang="en-US" altLang="en-US" sz="2400" i="0" u="none" strike="noStrike" cap="none" normalizeH="0" baseline="0" dirty="0">
                <a:ln>
                  <a:noFill/>
                </a:ln>
                <a:solidFill>
                  <a:schemeClr val="tx1"/>
                </a:solidFill>
                <a:effectLst/>
                <a:latin typeface="Arial" panose="020B0604020202020204" pitchFamily="34" charset="0"/>
              </a:rPr>
              <a:t>– Patagonia – Black Lives Matter (social movement). </a:t>
            </a:r>
          </a:p>
        </p:txBody>
      </p:sp>
      <p:pic>
        <p:nvPicPr>
          <p:cNvPr id="7" name="图片 9">
            <a:extLst>
              <a:ext uri="{FF2B5EF4-FFF2-40B4-BE49-F238E27FC236}">
                <a16:creationId xmlns:a16="http://schemas.microsoft.com/office/drawing/2014/main" id="{E385CD7D-F6E4-4A83-79DD-3435F9E862D4}"/>
              </a:ext>
            </a:extLst>
          </p:cNvPr>
          <p:cNvPicPr>
            <a:picLocks noChangeAspect="1"/>
          </p:cNvPicPr>
          <p:nvPr/>
        </p:nvPicPr>
        <p:blipFill>
          <a:blip r:embed="rId2"/>
          <a:stretch>
            <a:fillRect/>
          </a:stretch>
        </p:blipFill>
        <p:spPr>
          <a:xfrm>
            <a:off x="7035531" y="1464284"/>
            <a:ext cx="2108470" cy="2699429"/>
          </a:xfrm>
          <a:prstGeom prst="rect">
            <a:avLst/>
          </a:prstGeom>
        </p:spPr>
      </p:pic>
      <p:pic>
        <p:nvPicPr>
          <p:cNvPr id="8" name="Picture 7">
            <a:extLst>
              <a:ext uri="{FF2B5EF4-FFF2-40B4-BE49-F238E27FC236}">
                <a16:creationId xmlns:a16="http://schemas.microsoft.com/office/drawing/2014/main" id="{99A2453B-FA41-97C1-6FF9-7CD1CF2E4BDD}"/>
              </a:ext>
            </a:extLst>
          </p:cNvPr>
          <p:cNvPicPr>
            <a:picLocks noChangeAspect="1"/>
          </p:cNvPicPr>
          <p:nvPr/>
        </p:nvPicPr>
        <p:blipFill>
          <a:blip r:embed="rId3"/>
          <a:stretch>
            <a:fillRect/>
          </a:stretch>
        </p:blipFill>
        <p:spPr>
          <a:xfrm>
            <a:off x="5276977" y="3974512"/>
            <a:ext cx="3805729" cy="1735804"/>
          </a:xfrm>
          <a:prstGeom prst="rect">
            <a:avLst/>
          </a:prstGeom>
        </p:spPr>
      </p:pic>
      <p:pic>
        <p:nvPicPr>
          <p:cNvPr id="3" name="Picture 2">
            <a:extLst>
              <a:ext uri="{FF2B5EF4-FFF2-40B4-BE49-F238E27FC236}">
                <a16:creationId xmlns:a16="http://schemas.microsoft.com/office/drawing/2014/main" id="{BD4B93E5-A65F-ED91-1E10-36C5D982FF8F}"/>
              </a:ext>
            </a:extLst>
          </p:cNvPr>
          <p:cNvPicPr>
            <a:picLocks noChangeAspect="1"/>
          </p:cNvPicPr>
          <p:nvPr/>
        </p:nvPicPr>
        <p:blipFill>
          <a:blip r:embed="rId4"/>
          <a:stretch>
            <a:fillRect/>
          </a:stretch>
        </p:blipFill>
        <p:spPr>
          <a:xfrm>
            <a:off x="5153406" y="1601313"/>
            <a:ext cx="1802506" cy="901253"/>
          </a:xfrm>
          <a:prstGeom prst="rect">
            <a:avLst/>
          </a:prstGeom>
        </p:spPr>
      </p:pic>
      <p:pic>
        <p:nvPicPr>
          <p:cNvPr id="10" name="Picture 9">
            <a:extLst>
              <a:ext uri="{FF2B5EF4-FFF2-40B4-BE49-F238E27FC236}">
                <a16:creationId xmlns:a16="http://schemas.microsoft.com/office/drawing/2014/main" id="{2E97C9E9-CE06-5C72-5FAF-32A88C1D00FD}"/>
              </a:ext>
            </a:extLst>
          </p:cNvPr>
          <p:cNvPicPr>
            <a:picLocks noChangeAspect="1"/>
          </p:cNvPicPr>
          <p:nvPr/>
        </p:nvPicPr>
        <p:blipFill>
          <a:blip r:embed="rId5"/>
          <a:stretch>
            <a:fillRect/>
          </a:stretch>
        </p:blipFill>
        <p:spPr>
          <a:xfrm>
            <a:off x="5487553" y="2686242"/>
            <a:ext cx="1388740" cy="1498039"/>
          </a:xfrm>
          <a:prstGeom prst="rect">
            <a:avLst/>
          </a:prstGeom>
        </p:spPr>
      </p:pic>
    </p:spTree>
    <p:extLst>
      <p:ext uri="{BB962C8B-B14F-4D97-AF65-F5344CB8AC3E}">
        <p14:creationId xmlns:p14="http://schemas.microsoft.com/office/powerpoint/2010/main" val="110948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5EAD-D7B2-0AE7-771A-A5145ECE6AEA}"/>
              </a:ext>
            </a:extLst>
          </p:cNvPr>
          <p:cNvSpPr>
            <a:spLocks noGrp="1"/>
          </p:cNvSpPr>
          <p:nvPr>
            <p:ph type="title"/>
          </p:nvPr>
        </p:nvSpPr>
        <p:spPr/>
        <p:txBody>
          <a:bodyPr/>
          <a:lstStyle/>
          <a:p>
            <a:r>
              <a:rPr lang="en-GB" sz="3600" b="1" i="0" u="none" strike="noStrike" dirty="0">
                <a:solidFill>
                  <a:srgbClr val="000000"/>
                </a:solidFill>
                <a:effectLst/>
                <a:latin typeface="+mn-lt"/>
              </a:rPr>
              <a:t>Brand - </a:t>
            </a:r>
            <a:r>
              <a:rPr lang="en-GB" sz="2800" b="1" i="1" u="none" strike="noStrike" dirty="0">
                <a:solidFill>
                  <a:srgbClr val="000000"/>
                </a:solidFill>
                <a:effectLst/>
                <a:latin typeface="+mn-lt"/>
              </a:rPr>
              <a:t>Continue</a:t>
            </a:r>
            <a:endParaRPr lang="en-GB" sz="3600" b="1" i="1" dirty="0">
              <a:latin typeface="+mn-lt"/>
            </a:endParaRPr>
          </a:p>
        </p:txBody>
      </p:sp>
      <p:sp>
        <p:nvSpPr>
          <p:cNvPr id="3" name="Content Placeholder 2">
            <a:extLst>
              <a:ext uri="{FF2B5EF4-FFF2-40B4-BE49-F238E27FC236}">
                <a16:creationId xmlns:a16="http://schemas.microsoft.com/office/drawing/2014/main" id="{DEE4A02A-6CE2-57A2-676E-F8845501FE25}"/>
              </a:ext>
            </a:extLst>
          </p:cNvPr>
          <p:cNvSpPr>
            <a:spLocks noGrp="1"/>
          </p:cNvSpPr>
          <p:nvPr>
            <p:ph idx="1"/>
          </p:nvPr>
        </p:nvSpPr>
        <p:spPr/>
        <p:txBody>
          <a:bodyPr/>
          <a:lstStyle/>
          <a:p>
            <a:r>
              <a:rPr lang="en-GB" sz="2800" b="0" i="0" u="none" strike="noStrike" dirty="0">
                <a:solidFill>
                  <a:srgbClr val="000000"/>
                </a:solidFill>
                <a:effectLst/>
              </a:rPr>
              <a:t>Some analysts consider brands to be a company's most </a:t>
            </a:r>
            <a:r>
              <a:rPr lang="en-GB" sz="2800" b="1" i="0" u="none" strike="noStrike" dirty="0">
                <a:solidFill>
                  <a:srgbClr val="000000"/>
                </a:solidFill>
                <a:effectLst/>
              </a:rPr>
              <a:t>lasting asset</a:t>
            </a:r>
            <a:r>
              <a:rPr lang="en-GB" sz="2800" b="0" i="0" u="none" strike="noStrike" dirty="0">
                <a:solidFill>
                  <a:srgbClr val="000000"/>
                </a:solidFill>
                <a:effectLst/>
              </a:rPr>
              <a:t>, surpassing the longevity of its individual products and facilities. </a:t>
            </a:r>
          </a:p>
          <a:p>
            <a:r>
              <a:rPr lang="en-GB" sz="2800" b="1" i="0" u="none" strike="noStrike" dirty="0">
                <a:solidFill>
                  <a:srgbClr val="C00000"/>
                </a:solidFill>
                <a:effectLst/>
              </a:rPr>
              <a:t>A former McDonald's CEO once stated that even if all their assets, buildings, and equipment were wiped out by a natural disaster, they could swiftly secure funding to rebuild solely due to the strength and value of their brand.</a:t>
            </a:r>
          </a:p>
          <a:p>
            <a:endParaRPr lang="en-GB" sz="2800" dirty="0"/>
          </a:p>
        </p:txBody>
      </p:sp>
      <p:sp>
        <p:nvSpPr>
          <p:cNvPr id="4" name="Date Placeholder 3">
            <a:extLst>
              <a:ext uri="{FF2B5EF4-FFF2-40B4-BE49-F238E27FC236}">
                <a16:creationId xmlns:a16="http://schemas.microsoft.com/office/drawing/2014/main" id="{72BF9976-9D0F-EA76-C18D-D12F85C99F8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8BA0083-FCB3-0065-7C88-16F7C3E83B30}"/>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643418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F5E4C-E14D-76AF-FDFB-550C977CC9D6}"/>
              </a:ext>
            </a:extLst>
          </p:cNvPr>
          <p:cNvSpPr>
            <a:spLocks noGrp="1"/>
          </p:cNvSpPr>
          <p:nvPr>
            <p:ph type="title"/>
          </p:nvPr>
        </p:nvSpPr>
        <p:spPr/>
        <p:txBody>
          <a:bodyPr/>
          <a:lstStyle/>
          <a:p>
            <a:r>
              <a:rPr lang="en-GB" sz="3600" b="1" dirty="0"/>
              <a:t>Branding</a:t>
            </a:r>
          </a:p>
        </p:txBody>
      </p:sp>
      <p:sp>
        <p:nvSpPr>
          <p:cNvPr id="3" name="Content Placeholder 2">
            <a:extLst>
              <a:ext uri="{FF2B5EF4-FFF2-40B4-BE49-F238E27FC236}">
                <a16:creationId xmlns:a16="http://schemas.microsoft.com/office/drawing/2014/main" id="{3A08BBE2-ADC7-3BD8-8BE6-23873F6D9DAC}"/>
              </a:ext>
            </a:extLst>
          </p:cNvPr>
          <p:cNvSpPr>
            <a:spLocks noGrp="1"/>
          </p:cNvSpPr>
          <p:nvPr>
            <p:ph idx="1"/>
          </p:nvPr>
        </p:nvSpPr>
        <p:spPr/>
        <p:txBody>
          <a:bodyPr/>
          <a:lstStyle/>
          <a:p>
            <a:pPr fontAlgn="ctr"/>
            <a:r>
              <a:rPr lang="en-GB" sz="2800" dirty="0">
                <a:effectLst/>
              </a:rPr>
              <a:t>According to the Chartered Management Institute (CMI), "branding" refers to the process of establishing a </a:t>
            </a:r>
            <a:r>
              <a:rPr lang="en-GB" sz="2800" b="1" dirty="0">
                <a:effectLst/>
              </a:rPr>
              <a:t>distinct identity</a:t>
            </a:r>
            <a:r>
              <a:rPr lang="en-GB" sz="2800" dirty="0">
                <a:effectLst/>
              </a:rPr>
              <a:t> for a company or individual, encompassing their </a:t>
            </a:r>
            <a:r>
              <a:rPr lang="en-GB" sz="2800" b="1" dirty="0">
                <a:effectLst/>
              </a:rPr>
              <a:t>values</a:t>
            </a:r>
            <a:r>
              <a:rPr lang="en-GB" sz="2800" dirty="0">
                <a:effectLst/>
              </a:rPr>
              <a:t>, </a:t>
            </a:r>
            <a:r>
              <a:rPr lang="en-GB" sz="2800" b="1" dirty="0">
                <a:effectLst/>
              </a:rPr>
              <a:t>personality</a:t>
            </a:r>
            <a:r>
              <a:rPr lang="en-GB" sz="2800" dirty="0">
                <a:effectLst/>
              </a:rPr>
              <a:t>, and </a:t>
            </a:r>
            <a:r>
              <a:rPr lang="en-GB" sz="2800" b="1" dirty="0">
                <a:effectLst/>
              </a:rPr>
              <a:t>messaging </a:t>
            </a:r>
            <a:r>
              <a:rPr lang="en-GB" sz="2800" dirty="0">
                <a:effectLst/>
              </a:rPr>
              <a:t>(2019)</a:t>
            </a:r>
            <a:r>
              <a:rPr lang="en-GB" sz="2800" b="1" dirty="0"/>
              <a:t>.</a:t>
            </a:r>
          </a:p>
          <a:p>
            <a:pPr fontAlgn="ctr"/>
            <a:r>
              <a:rPr lang="en-GB" sz="2800" dirty="0">
                <a:effectLst/>
              </a:rPr>
              <a:t>Branding is communicated through all interactions and helps differentiate them from competitors, essentially representing how they are perceived by their audience.</a:t>
            </a:r>
          </a:p>
          <a:p>
            <a:br>
              <a:rPr lang="en-GB" dirty="0"/>
            </a:br>
            <a:endParaRPr lang="en-GB" dirty="0"/>
          </a:p>
        </p:txBody>
      </p:sp>
      <p:sp>
        <p:nvSpPr>
          <p:cNvPr id="4" name="Date Placeholder 3">
            <a:extLst>
              <a:ext uri="{FF2B5EF4-FFF2-40B4-BE49-F238E27FC236}">
                <a16:creationId xmlns:a16="http://schemas.microsoft.com/office/drawing/2014/main" id="{D10BFEA9-592D-EFA1-5FE6-D32F69780269}"/>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1836F04-2625-8E6C-29B5-0316352E1F1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555790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1D0B8-E2D6-1308-1354-DD92AB0D4471}"/>
              </a:ext>
            </a:extLst>
          </p:cNvPr>
          <p:cNvSpPr>
            <a:spLocks noGrp="1"/>
          </p:cNvSpPr>
          <p:nvPr>
            <p:ph type="title"/>
          </p:nvPr>
        </p:nvSpPr>
        <p:spPr/>
        <p:txBody>
          <a:bodyPr/>
          <a:lstStyle/>
          <a:p>
            <a:r>
              <a:rPr lang="en-GB" sz="3600" b="1" dirty="0"/>
              <a:t>Importance of Brands </a:t>
            </a:r>
            <a:br>
              <a:rPr lang="en-GB" sz="3600" b="1" dirty="0"/>
            </a:br>
            <a:r>
              <a:rPr lang="en-GB" sz="3600" b="1" dirty="0"/>
              <a:t>to Consumers</a:t>
            </a:r>
          </a:p>
        </p:txBody>
      </p:sp>
      <p:sp>
        <p:nvSpPr>
          <p:cNvPr id="3" name="Content Placeholder 2">
            <a:extLst>
              <a:ext uri="{FF2B5EF4-FFF2-40B4-BE49-F238E27FC236}">
                <a16:creationId xmlns:a16="http://schemas.microsoft.com/office/drawing/2014/main" id="{02FDE2F2-4B73-1FD5-D846-98F9D4FE492A}"/>
              </a:ext>
            </a:extLst>
          </p:cNvPr>
          <p:cNvSpPr>
            <a:spLocks noGrp="1"/>
          </p:cNvSpPr>
          <p:nvPr>
            <p:ph idx="1"/>
          </p:nvPr>
        </p:nvSpPr>
        <p:spPr/>
        <p:txBody>
          <a:bodyPr/>
          <a:lstStyle/>
          <a:p>
            <a:r>
              <a:rPr lang="en-GB" sz="2800" b="0" i="0" u="none" strike="noStrike" dirty="0">
                <a:solidFill>
                  <a:srgbClr val="000000"/>
                </a:solidFill>
                <a:effectLst/>
              </a:rPr>
              <a:t>Brands serve as </a:t>
            </a:r>
            <a:r>
              <a:rPr lang="en-GB" sz="2800" b="1" i="0" u="none" strike="noStrike" dirty="0">
                <a:solidFill>
                  <a:srgbClr val="000000"/>
                </a:solidFill>
                <a:effectLst/>
              </a:rPr>
              <a:t>symbolic</a:t>
            </a:r>
            <a:r>
              <a:rPr lang="en-GB" sz="2800" b="0" i="0" u="none" strike="noStrike" dirty="0">
                <a:solidFill>
                  <a:srgbClr val="000000"/>
                </a:solidFill>
                <a:effectLst/>
              </a:rPr>
              <a:t> tools that help consumers meet both </a:t>
            </a:r>
            <a:r>
              <a:rPr lang="en-GB" sz="2800" b="1" i="0" u="none" strike="noStrike" dirty="0">
                <a:solidFill>
                  <a:srgbClr val="000000"/>
                </a:solidFill>
                <a:effectLst/>
              </a:rPr>
              <a:t>functional</a:t>
            </a:r>
            <a:r>
              <a:rPr lang="en-GB" sz="2800" b="0" i="0" u="none" strike="noStrike" dirty="0">
                <a:solidFill>
                  <a:srgbClr val="000000"/>
                </a:solidFill>
                <a:effectLst/>
              </a:rPr>
              <a:t> and emotional needs. </a:t>
            </a:r>
          </a:p>
          <a:p>
            <a:r>
              <a:rPr lang="en-GB" sz="2800" b="0" i="0" u="none" strike="noStrike" dirty="0">
                <a:solidFill>
                  <a:srgbClr val="000000"/>
                </a:solidFill>
                <a:effectLst/>
              </a:rPr>
              <a:t>Consumption is now </a:t>
            </a:r>
            <a:r>
              <a:rPr lang="en-GB" sz="2800" b="1" i="0" u="none" strike="noStrike" dirty="0">
                <a:solidFill>
                  <a:srgbClr val="000000"/>
                </a:solidFill>
                <a:effectLst/>
              </a:rPr>
              <a:t>meaning-based</a:t>
            </a:r>
            <a:r>
              <a:rPr lang="en-GB" sz="2800" b="0" i="0" u="none" strike="noStrike" dirty="0">
                <a:solidFill>
                  <a:srgbClr val="000000"/>
                </a:solidFill>
                <a:effectLst/>
              </a:rPr>
              <a:t>, allowing individuals to express their personality and values through a collection of brands rather than just a single product (Chaplin &amp; Lowrey, 2010; </a:t>
            </a:r>
            <a:r>
              <a:rPr lang="en-GB" sz="2800" b="0" i="0" u="none" strike="noStrike" dirty="0" err="1">
                <a:solidFill>
                  <a:srgbClr val="000000"/>
                </a:solidFill>
                <a:effectLst/>
              </a:rPr>
              <a:t>Lalaounis</a:t>
            </a:r>
            <a:r>
              <a:rPr lang="en-GB" sz="2800" b="0" i="0" u="none" strike="noStrike" dirty="0">
                <a:solidFill>
                  <a:srgbClr val="000000"/>
                </a:solidFill>
                <a:effectLst/>
              </a:rPr>
              <a:t>, 2020; Solomon, 1988).</a:t>
            </a:r>
            <a:endParaRPr lang="en-GB" dirty="0"/>
          </a:p>
        </p:txBody>
      </p:sp>
      <p:sp>
        <p:nvSpPr>
          <p:cNvPr id="4" name="Date Placeholder 3">
            <a:extLst>
              <a:ext uri="{FF2B5EF4-FFF2-40B4-BE49-F238E27FC236}">
                <a16:creationId xmlns:a16="http://schemas.microsoft.com/office/drawing/2014/main" id="{1E598CD2-0512-3B44-70D2-FEC4E5D3415E}"/>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E932418-DC3F-8777-FBEA-2A8AAED3418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249714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7F28F-0407-B17A-9CA6-77A28E2E9839}"/>
              </a:ext>
            </a:extLst>
          </p:cNvPr>
          <p:cNvSpPr>
            <a:spLocks noGrp="1"/>
          </p:cNvSpPr>
          <p:nvPr>
            <p:ph type="title"/>
          </p:nvPr>
        </p:nvSpPr>
        <p:spPr/>
        <p:txBody>
          <a:bodyPr/>
          <a:lstStyle/>
          <a:p>
            <a:r>
              <a:rPr lang="en-GB" sz="3600" b="1" dirty="0"/>
              <a:t>Importance of Brands </a:t>
            </a:r>
            <a:br>
              <a:rPr lang="en-GB" sz="3600" b="1" dirty="0"/>
            </a:br>
            <a:r>
              <a:rPr lang="en-GB" sz="3600" b="1" dirty="0"/>
              <a:t>to Organisations</a:t>
            </a:r>
          </a:p>
        </p:txBody>
      </p:sp>
      <p:sp>
        <p:nvSpPr>
          <p:cNvPr id="3" name="Content Placeholder 2">
            <a:extLst>
              <a:ext uri="{FF2B5EF4-FFF2-40B4-BE49-F238E27FC236}">
                <a16:creationId xmlns:a16="http://schemas.microsoft.com/office/drawing/2014/main" id="{C2A73B26-48DA-94C6-7903-DCF71B50B6B7}"/>
              </a:ext>
            </a:extLst>
          </p:cNvPr>
          <p:cNvSpPr>
            <a:spLocks noGrp="1"/>
          </p:cNvSpPr>
          <p:nvPr>
            <p:ph idx="1"/>
          </p:nvPr>
        </p:nvSpPr>
        <p:spPr/>
        <p:txBody>
          <a:bodyPr/>
          <a:lstStyle/>
          <a:p>
            <a:r>
              <a:rPr lang="en-GB" sz="2800" dirty="0"/>
              <a:t>Brands help organisations </a:t>
            </a:r>
            <a:r>
              <a:rPr lang="en-GB" sz="2800" b="1" dirty="0"/>
              <a:t>identify</a:t>
            </a:r>
            <a:r>
              <a:rPr lang="en-GB" sz="2800" dirty="0"/>
              <a:t> and </a:t>
            </a:r>
            <a:r>
              <a:rPr lang="en-GB" sz="2800" b="1" dirty="0"/>
              <a:t>track</a:t>
            </a:r>
            <a:r>
              <a:rPr lang="en-GB" sz="2800" dirty="0"/>
              <a:t> their products while also providing legal protection for unique features. </a:t>
            </a:r>
          </a:p>
          <a:p>
            <a:r>
              <a:rPr lang="en-GB" sz="2800" dirty="0"/>
              <a:t>They </a:t>
            </a:r>
            <a:r>
              <a:rPr lang="en-GB" sz="2800" b="1" dirty="0"/>
              <a:t>prevent competitors </a:t>
            </a:r>
            <a:r>
              <a:rPr lang="en-GB" sz="2800" dirty="0"/>
              <a:t>from using the </a:t>
            </a:r>
            <a:r>
              <a:rPr lang="en-GB" sz="2800" b="1" dirty="0"/>
              <a:t>same name, colours, or brand elements</a:t>
            </a:r>
            <a:r>
              <a:rPr lang="en-GB" sz="2800" dirty="0"/>
              <a:t>, as seen with legally protected brands like British Airways and EasyJet’s orange insignia.</a:t>
            </a:r>
          </a:p>
        </p:txBody>
      </p:sp>
      <p:sp>
        <p:nvSpPr>
          <p:cNvPr id="4" name="Date Placeholder 3">
            <a:extLst>
              <a:ext uri="{FF2B5EF4-FFF2-40B4-BE49-F238E27FC236}">
                <a16:creationId xmlns:a16="http://schemas.microsoft.com/office/drawing/2014/main" id="{B8A65518-DFB1-C9FB-DB06-2AD81B4068CE}"/>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E21905F0-23FF-594B-DBB5-8E750630A79A}"/>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Picture 5">
            <a:extLst>
              <a:ext uri="{FF2B5EF4-FFF2-40B4-BE49-F238E27FC236}">
                <a16:creationId xmlns:a16="http://schemas.microsoft.com/office/drawing/2014/main" id="{4E7580C6-0774-E44C-F98C-002CC4B7C5BE}"/>
              </a:ext>
            </a:extLst>
          </p:cNvPr>
          <p:cNvPicPr>
            <a:picLocks noChangeAspect="1"/>
          </p:cNvPicPr>
          <p:nvPr/>
        </p:nvPicPr>
        <p:blipFill>
          <a:blip r:embed="rId2"/>
          <a:stretch>
            <a:fillRect/>
          </a:stretch>
        </p:blipFill>
        <p:spPr>
          <a:xfrm>
            <a:off x="7013959" y="4464498"/>
            <a:ext cx="1885181" cy="928921"/>
          </a:xfrm>
          <a:prstGeom prst="rect">
            <a:avLst/>
          </a:prstGeom>
        </p:spPr>
      </p:pic>
      <p:pic>
        <p:nvPicPr>
          <p:cNvPr id="7" name="Picture 6">
            <a:extLst>
              <a:ext uri="{FF2B5EF4-FFF2-40B4-BE49-F238E27FC236}">
                <a16:creationId xmlns:a16="http://schemas.microsoft.com/office/drawing/2014/main" id="{9706CA2A-997F-4F69-0E8C-4A48C62D8E95}"/>
              </a:ext>
            </a:extLst>
          </p:cNvPr>
          <p:cNvPicPr>
            <a:picLocks noChangeAspect="1"/>
          </p:cNvPicPr>
          <p:nvPr/>
        </p:nvPicPr>
        <p:blipFill>
          <a:blip r:embed="rId3"/>
          <a:stretch>
            <a:fillRect/>
          </a:stretch>
        </p:blipFill>
        <p:spPr>
          <a:xfrm>
            <a:off x="4860032" y="4681869"/>
            <a:ext cx="1788790" cy="1001722"/>
          </a:xfrm>
          <a:prstGeom prst="rect">
            <a:avLst/>
          </a:prstGeom>
        </p:spPr>
      </p:pic>
    </p:spTree>
    <p:extLst>
      <p:ext uri="{BB962C8B-B14F-4D97-AF65-F5344CB8AC3E}">
        <p14:creationId xmlns:p14="http://schemas.microsoft.com/office/powerpoint/2010/main" val="115380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7D4D2-CB2E-5A0B-E942-3CE057586EFF}"/>
              </a:ext>
            </a:extLst>
          </p:cNvPr>
          <p:cNvSpPr>
            <a:spLocks noGrp="1"/>
          </p:cNvSpPr>
          <p:nvPr>
            <p:ph type="title"/>
          </p:nvPr>
        </p:nvSpPr>
        <p:spPr/>
        <p:txBody>
          <a:bodyPr/>
          <a:lstStyle/>
          <a:p>
            <a:r>
              <a:rPr lang="en-GB" sz="3600" b="1" i="0" u="none" strike="noStrike" dirty="0">
                <a:solidFill>
                  <a:srgbClr val="000000"/>
                </a:solidFill>
                <a:effectLst/>
                <a:latin typeface="+mn-lt"/>
              </a:rPr>
              <a:t>Brand Management</a:t>
            </a:r>
            <a:endParaRPr lang="en-GB" sz="3600" b="1" dirty="0">
              <a:latin typeface="+mn-lt"/>
            </a:endParaRPr>
          </a:p>
        </p:txBody>
      </p:sp>
      <p:sp>
        <p:nvSpPr>
          <p:cNvPr id="3" name="Content Placeholder 2">
            <a:extLst>
              <a:ext uri="{FF2B5EF4-FFF2-40B4-BE49-F238E27FC236}">
                <a16:creationId xmlns:a16="http://schemas.microsoft.com/office/drawing/2014/main" id="{1C953D42-AADF-62BB-A0AF-FDB442B31B75}"/>
              </a:ext>
            </a:extLst>
          </p:cNvPr>
          <p:cNvSpPr>
            <a:spLocks noGrp="1"/>
          </p:cNvSpPr>
          <p:nvPr>
            <p:ph idx="1"/>
          </p:nvPr>
        </p:nvSpPr>
        <p:spPr/>
        <p:txBody>
          <a:bodyPr/>
          <a:lstStyle/>
          <a:p>
            <a:r>
              <a:rPr lang="en-GB" sz="2800" b="1" i="0" u="none" strike="noStrike" dirty="0">
                <a:solidFill>
                  <a:srgbClr val="000000"/>
                </a:solidFill>
                <a:effectLst/>
              </a:rPr>
              <a:t>Brand management</a:t>
            </a:r>
            <a:r>
              <a:rPr lang="en-GB" sz="2800" b="0" i="0" u="none" strike="noStrike" dirty="0">
                <a:solidFill>
                  <a:srgbClr val="000000"/>
                </a:solidFill>
                <a:effectLst/>
              </a:rPr>
              <a:t> is the process of </a:t>
            </a:r>
            <a:r>
              <a:rPr lang="en-GB" sz="2800" b="1" i="0" u="none" strike="noStrike" dirty="0">
                <a:solidFill>
                  <a:srgbClr val="000000"/>
                </a:solidFill>
                <a:effectLst/>
              </a:rPr>
              <a:t>creating</a:t>
            </a:r>
            <a:r>
              <a:rPr lang="en-GB" sz="2800" b="0" i="0" u="none" strike="noStrike" dirty="0">
                <a:solidFill>
                  <a:srgbClr val="000000"/>
                </a:solidFill>
                <a:effectLst/>
              </a:rPr>
              <a:t>, </a:t>
            </a:r>
            <a:r>
              <a:rPr lang="en-GB" sz="2800" b="1" i="0" u="none" strike="noStrike" dirty="0">
                <a:solidFill>
                  <a:srgbClr val="000000"/>
                </a:solidFill>
                <a:effectLst/>
              </a:rPr>
              <a:t>maintaining</a:t>
            </a:r>
            <a:r>
              <a:rPr lang="en-GB" sz="2800" b="0" i="0" u="none" strike="noStrike" dirty="0">
                <a:solidFill>
                  <a:srgbClr val="000000"/>
                </a:solidFill>
                <a:effectLst/>
              </a:rPr>
              <a:t>, and </a:t>
            </a:r>
            <a:r>
              <a:rPr lang="en-GB" sz="2800" b="1" i="0" u="none" strike="noStrike" dirty="0">
                <a:solidFill>
                  <a:srgbClr val="000000"/>
                </a:solidFill>
                <a:effectLst/>
              </a:rPr>
              <a:t>improving</a:t>
            </a:r>
            <a:r>
              <a:rPr lang="en-GB" sz="2800" b="0" i="0" u="none" strike="noStrike" dirty="0">
                <a:solidFill>
                  <a:srgbClr val="000000"/>
                </a:solidFill>
                <a:effectLst/>
              </a:rPr>
              <a:t> a </a:t>
            </a:r>
            <a:r>
              <a:rPr lang="en-GB" sz="2800" b="1" i="0" u="none" strike="noStrike" dirty="0">
                <a:solidFill>
                  <a:srgbClr val="000000"/>
                </a:solidFill>
                <a:effectLst/>
              </a:rPr>
              <a:t>brand’s identity</a:t>
            </a:r>
            <a:r>
              <a:rPr lang="en-GB" sz="2800" b="0" i="0" u="none" strike="noStrike" dirty="0">
                <a:solidFill>
                  <a:srgbClr val="000000"/>
                </a:solidFill>
                <a:effectLst/>
              </a:rPr>
              <a:t>, </a:t>
            </a:r>
            <a:r>
              <a:rPr lang="en-GB" sz="2800" b="1" i="0" u="none" strike="noStrike" dirty="0">
                <a:solidFill>
                  <a:srgbClr val="000000"/>
                </a:solidFill>
                <a:effectLst/>
              </a:rPr>
              <a:t>reputation</a:t>
            </a:r>
            <a:r>
              <a:rPr lang="en-GB" sz="2800" b="0" i="0" u="none" strike="noStrike" dirty="0">
                <a:solidFill>
                  <a:srgbClr val="000000"/>
                </a:solidFill>
                <a:effectLst/>
              </a:rPr>
              <a:t>, and </a:t>
            </a:r>
            <a:r>
              <a:rPr lang="en-GB" sz="2800" b="1" i="0" u="none" strike="noStrike" dirty="0">
                <a:solidFill>
                  <a:srgbClr val="000000"/>
                </a:solidFill>
                <a:effectLst/>
              </a:rPr>
              <a:t>value</a:t>
            </a:r>
            <a:r>
              <a:rPr lang="en-GB" sz="2800" b="0" i="0" u="none" strike="noStrike" dirty="0">
                <a:solidFill>
                  <a:srgbClr val="000000"/>
                </a:solidFill>
                <a:effectLst/>
              </a:rPr>
              <a:t> over time. </a:t>
            </a:r>
          </a:p>
          <a:p>
            <a:r>
              <a:rPr lang="en-GB" sz="2800" b="0" i="0" u="none" strike="noStrike" dirty="0">
                <a:solidFill>
                  <a:srgbClr val="000000"/>
                </a:solidFill>
                <a:effectLst/>
              </a:rPr>
              <a:t>It involves strategies to shape consumer perceptions, build loyalty, and enhance brand equity. </a:t>
            </a:r>
          </a:p>
        </p:txBody>
      </p:sp>
      <p:sp>
        <p:nvSpPr>
          <p:cNvPr id="4" name="Date Placeholder 3">
            <a:extLst>
              <a:ext uri="{FF2B5EF4-FFF2-40B4-BE49-F238E27FC236}">
                <a16:creationId xmlns:a16="http://schemas.microsoft.com/office/drawing/2014/main" id="{CE351B6A-9216-714F-2C35-FDF11D2D9F02}"/>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71BFDFC-1D56-ACE5-274D-8BD8F1FB699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2052" name="Picture 4" descr="Brand Matters' marketing consulting ...">
            <a:extLst>
              <a:ext uri="{FF2B5EF4-FFF2-40B4-BE49-F238E27FC236}">
                <a16:creationId xmlns:a16="http://schemas.microsoft.com/office/drawing/2014/main" id="{DA1BB859-C555-0255-193C-01AFC8AACD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3894954"/>
            <a:ext cx="2304256" cy="1725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71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7185-D4DB-D1BF-4AA3-CEF765C88F2E}"/>
              </a:ext>
            </a:extLst>
          </p:cNvPr>
          <p:cNvSpPr>
            <a:spLocks noGrp="1"/>
          </p:cNvSpPr>
          <p:nvPr>
            <p:ph type="title"/>
          </p:nvPr>
        </p:nvSpPr>
        <p:spPr/>
        <p:txBody>
          <a:bodyPr/>
          <a:lstStyle/>
          <a:p>
            <a:r>
              <a:rPr lang="en-GB" sz="3200" b="1" dirty="0"/>
              <a:t>1. Quick Research of the Terms</a:t>
            </a:r>
            <a:br>
              <a:rPr lang="en-GB" sz="3200" b="1" dirty="0"/>
            </a:br>
            <a:r>
              <a:rPr lang="en-GB" sz="3200" b="1" dirty="0"/>
              <a:t>2. Match the Terms with their Meanings</a:t>
            </a:r>
          </a:p>
        </p:txBody>
      </p:sp>
      <p:sp>
        <p:nvSpPr>
          <p:cNvPr id="3" name="Content Placeholder 2">
            <a:extLst>
              <a:ext uri="{FF2B5EF4-FFF2-40B4-BE49-F238E27FC236}">
                <a16:creationId xmlns:a16="http://schemas.microsoft.com/office/drawing/2014/main" id="{1050212D-BBA1-7568-14C0-C129FBED40D4}"/>
              </a:ext>
            </a:extLst>
          </p:cNvPr>
          <p:cNvSpPr>
            <a:spLocks noGrp="1"/>
          </p:cNvSpPr>
          <p:nvPr>
            <p:ph idx="1"/>
          </p:nvPr>
        </p:nvSpPr>
        <p:spPr>
          <a:xfrm>
            <a:off x="137696" y="2204864"/>
            <a:ext cx="4114800" cy="3917032"/>
          </a:xfrm>
        </p:spPr>
        <p:txBody>
          <a:bodyPr/>
          <a:lstStyle/>
          <a:p>
            <a:pPr marL="457200" indent="-457200">
              <a:buFont typeface="+mj-lt"/>
              <a:buAutoNum type="arabicPeriod"/>
            </a:pPr>
            <a:r>
              <a:rPr lang="en-GB" sz="2400" b="1" dirty="0">
                <a:solidFill>
                  <a:schemeClr val="tx1">
                    <a:lumMod val="95000"/>
                    <a:lumOff val="5000"/>
                  </a:schemeClr>
                </a:solidFill>
              </a:rPr>
              <a:t>BRAND IMAGE</a:t>
            </a:r>
          </a:p>
          <a:p>
            <a:pPr marL="457200" indent="-457200">
              <a:buFont typeface="+mj-lt"/>
              <a:buAutoNum type="arabicPeriod"/>
            </a:pPr>
            <a:r>
              <a:rPr lang="en-GB" sz="2400" b="1" dirty="0">
                <a:solidFill>
                  <a:srgbClr val="FF0000"/>
                </a:solidFill>
              </a:rPr>
              <a:t>BRAND IDENTITY</a:t>
            </a:r>
          </a:p>
          <a:p>
            <a:pPr marL="457200" indent="-457200">
              <a:buFont typeface="+mj-lt"/>
              <a:buAutoNum type="arabicPeriod"/>
            </a:pPr>
            <a:r>
              <a:rPr lang="en-GB" sz="2400" b="1" dirty="0">
                <a:solidFill>
                  <a:schemeClr val="accent4">
                    <a:lumMod val="75000"/>
                  </a:schemeClr>
                </a:solidFill>
              </a:rPr>
              <a:t>BRAND PROMISE</a:t>
            </a:r>
          </a:p>
          <a:p>
            <a:pPr marL="457200" indent="-457200">
              <a:buFont typeface="+mj-lt"/>
              <a:buAutoNum type="arabicPeriod"/>
            </a:pPr>
            <a:r>
              <a:rPr lang="en-GB" sz="2400" b="1" dirty="0">
                <a:solidFill>
                  <a:schemeClr val="accent3">
                    <a:lumMod val="50000"/>
                  </a:schemeClr>
                </a:solidFill>
              </a:rPr>
              <a:t>BRAND KNOWLEDGE</a:t>
            </a:r>
          </a:p>
          <a:p>
            <a:pPr marL="457200" indent="-457200">
              <a:buFont typeface="+mj-lt"/>
              <a:buAutoNum type="arabicPeriod"/>
            </a:pPr>
            <a:r>
              <a:rPr lang="en-GB" sz="2400" b="1" dirty="0">
                <a:solidFill>
                  <a:schemeClr val="accent1">
                    <a:lumMod val="50000"/>
                  </a:schemeClr>
                </a:solidFill>
              </a:rPr>
              <a:t>BRAND EQUITY</a:t>
            </a:r>
            <a:br>
              <a:rPr lang="en-GB" dirty="0"/>
            </a:br>
            <a:br>
              <a:rPr lang="en-GB" dirty="0"/>
            </a:br>
            <a:endParaRPr lang="en-GB" dirty="0"/>
          </a:p>
        </p:txBody>
      </p:sp>
      <p:sp>
        <p:nvSpPr>
          <p:cNvPr id="4" name="Date Placeholder 3">
            <a:extLst>
              <a:ext uri="{FF2B5EF4-FFF2-40B4-BE49-F238E27FC236}">
                <a16:creationId xmlns:a16="http://schemas.microsoft.com/office/drawing/2014/main" id="{440F22B3-720A-1626-FB97-9CAEA6748F9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D2CF62E5-6CA7-667F-E01F-E162C039242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8" name="TextBox 7">
            <a:extLst>
              <a:ext uri="{FF2B5EF4-FFF2-40B4-BE49-F238E27FC236}">
                <a16:creationId xmlns:a16="http://schemas.microsoft.com/office/drawing/2014/main" id="{93A63CDA-1843-DE1F-FA77-BF5CE6AB5547}"/>
              </a:ext>
            </a:extLst>
          </p:cNvPr>
          <p:cNvSpPr txBox="1"/>
          <p:nvPr/>
        </p:nvSpPr>
        <p:spPr>
          <a:xfrm>
            <a:off x="4644008" y="1268760"/>
            <a:ext cx="4114800" cy="5078313"/>
          </a:xfrm>
          <a:prstGeom prst="rect">
            <a:avLst/>
          </a:prstGeom>
          <a:noFill/>
        </p:spPr>
        <p:txBody>
          <a:bodyPr wrap="square">
            <a:spAutoFit/>
          </a:bodyPr>
          <a:lstStyle/>
          <a:p>
            <a:pPr marL="457200" indent="-457200">
              <a:buFont typeface="+mj-lt"/>
              <a:buAutoNum type="alphaUcPeriod"/>
            </a:pPr>
            <a:r>
              <a:rPr lang="en-GB" sz="2400" dirty="0">
                <a:latin typeface="+mn-lt"/>
              </a:rPr>
              <a:t>Consumer awareness and associations with a brand.</a:t>
            </a:r>
          </a:p>
          <a:p>
            <a:pPr marL="457200" indent="-457200">
              <a:buFont typeface="+mj-lt"/>
              <a:buAutoNum type="alphaUcPeriod"/>
            </a:pPr>
            <a:r>
              <a:rPr lang="en-GB" sz="2400" dirty="0">
                <a:latin typeface="+mn-lt"/>
              </a:rPr>
              <a:t>The brand’s value.</a:t>
            </a:r>
          </a:p>
          <a:p>
            <a:pPr marL="457200" indent="-457200">
              <a:buFont typeface="+mj-lt"/>
              <a:buAutoNum type="alphaUcPeriod"/>
            </a:pPr>
            <a:r>
              <a:rPr lang="en-GB" sz="2400" dirty="0">
                <a:latin typeface="+mn-lt"/>
              </a:rPr>
              <a:t>The commitment a brand makes to customers.</a:t>
            </a:r>
          </a:p>
          <a:p>
            <a:pPr marL="457200" indent="-457200">
              <a:buFont typeface="+mj-lt"/>
              <a:buAutoNum type="alphaUcPeriod"/>
            </a:pPr>
            <a:r>
              <a:rPr lang="en-GB" sz="2400" dirty="0">
                <a:latin typeface="+mn-lt"/>
              </a:rPr>
              <a:t>How consumers perceive a brand based on experiences and associations.</a:t>
            </a:r>
          </a:p>
          <a:p>
            <a:pPr marL="457200" indent="-457200">
              <a:buFont typeface="+mj-lt"/>
              <a:buAutoNum type="alphaUcPeriod"/>
            </a:pPr>
            <a:r>
              <a:rPr lang="en-GB" sz="2400" dirty="0">
                <a:latin typeface="+mn-lt"/>
              </a:rPr>
              <a:t>The visual and verbal elements that a company creates to represent itself.</a:t>
            </a:r>
          </a:p>
          <a:p>
            <a:endParaRPr lang="en-GB" dirty="0"/>
          </a:p>
          <a:p>
            <a:endParaRPr lang="en-GB" dirty="0"/>
          </a:p>
        </p:txBody>
      </p:sp>
    </p:spTree>
    <p:extLst>
      <p:ext uri="{BB962C8B-B14F-4D97-AF65-F5344CB8AC3E}">
        <p14:creationId xmlns:p14="http://schemas.microsoft.com/office/powerpoint/2010/main" val="3419274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50212D-BBA1-7568-14C0-C129FBED40D4}"/>
              </a:ext>
            </a:extLst>
          </p:cNvPr>
          <p:cNvSpPr>
            <a:spLocks noGrp="1"/>
          </p:cNvSpPr>
          <p:nvPr>
            <p:ph idx="1"/>
          </p:nvPr>
        </p:nvSpPr>
        <p:spPr>
          <a:xfrm>
            <a:off x="137696" y="2608312"/>
            <a:ext cx="4114800" cy="3917032"/>
          </a:xfrm>
        </p:spPr>
        <p:txBody>
          <a:bodyPr/>
          <a:lstStyle/>
          <a:p>
            <a:pPr marL="457200" indent="-457200">
              <a:buFont typeface="+mj-lt"/>
              <a:buAutoNum type="arabicPeriod"/>
            </a:pPr>
            <a:r>
              <a:rPr lang="en-GB" sz="2400" b="1" dirty="0">
                <a:solidFill>
                  <a:schemeClr val="tx1">
                    <a:lumMod val="95000"/>
                    <a:lumOff val="5000"/>
                  </a:schemeClr>
                </a:solidFill>
              </a:rPr>
              <a:t>BRAND IMAGE</a:t>
            </a:r>
          </a:p>
          <a:p>
            <a:pPr marL="457200" indent="-457200">
              <a:buFont typeface="+mj-lt"/>
              <a:buAutoNum type="arabicPeriod"/>
            </a:pPr>
            <a:r>
              <a:rPr lang="en-GB" sz="2400" b="1" dirty="0">
                <a:solidFill>
                  <a:srgbClr val="FF0000"/>
                </a:solidFill>
              </a:rPr>
              <a:t>BRAND IDENTITY</a:t>
            </a:r>
          </a:p>
          <a:p>
            <a:pPr marL="457200" indent="-457200">
              <a:buFont typeface="+mj-lt"/>
              <a:buAutoNum type="arabicPeriod"/>
            </a:pPr>
            <a:r>
              <a:rPr lang="en-GB" sz="2400" b="1" dirty="0">
                <a:solidFill>
                  <a:schemeClr val="accent4">
                    <a:lumMod val="75000"/>
                  </a:schemeClr>
                </a:solidFill>
              </a:rPr>
              <a:t>BRAND PROMISE</a:t>
            </a:r>
          </a:p>
          <a:p>
            <a:pPr marL="457200" indent="-457200">
              <a:buFont typeface="+mj-lt"/>
              <a:buAutoNum type="arabicPeriod"/>
            </a:pPr>
            <a:r>
              <a:rPr lang="en-GB" sz="2400" b="1" dirty="0">
                <a:solidFill>
                  <a:schemeClr val="accent3">
                    <a:lumMod val="50000"/>
                  </a:schemeClr>
                </a:solidFill>
              </a:rPr>
              <a:t>BRAND KNOWLEDGE</a:t>
            </a:r>
          </a:p>
          <a:p>
            <a:pPr marL="457200" indent="-457200">
              <a:buFont typeface="+mj-lt"/>
              <a:buAutoNum type="arabicPeriod"/>
            </a:pPr>
            <a:r>
              <a:rPr lang="en-GB" sz="2400" b="1" dirty="0">
                <a:solidFill>
                  <a:schemeClr val="accent1">
                    <a:lumMod val="50000"/>
                  </a:schemeClr>
                </a:solidFill>
              </a:rPr>
              <a:t>BRAND EQUITY</a:t>
            </a:r>
            <a:br>
              <a:rPr lang="en-GB" dirty="0"/>
            </a:br>
            <a:br>
              <a:rPr lang="en-GB" dirty="0"/>
            </a:br>
            <a:endParaRPr lang="en-GB" dirty="0"/>
          </a:p>
        </p:txBody>
      </p:sp>
      <p:sp>
        <p:nvSpPr>
          <p:cNvPr id="4" name="Date Placeholder 3">
            <a:extLst>
              <a:ext uri="{FF2B5EF4-FFF2-40B4-BE49-F238E27FC236}">
                <a16:creationId xmlns:a16="http://schemas.microsoft.com/office/drawing/2014/main" id="{440F22B3-720A-1626-FB97-9CAEA6748F9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D2CF62E5-6CA7-667F-E01F-E162C039242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8" name="TextBox 7">
            <a:extLst>
              <a:ext uri="{FF2B5EF4-FFF2-40B4-BE49-F238E27FC236}">
                <a16:creationId xmlns:a16="http://schemas.microsoft.com/office/drawing/2014/main" id="{93A63CDA-1843-DE1F-FA77-BF5CE6AB5547}"/>
              </a:ext>
            </a:extLst>
          </p:cNvPr>
          <p:cNvSpPr txBox="1"/>
          <p:nvPr/>
        </p:nvSpPr>
        <p:spPr>
          <a:xfrm>
            <a:off x="4644008" y="2061423"/>
            <a:ext cx="4114800" cy="4031873"/>
          </a:xfrm>
          <a:prstGeom prst="rect">
            <a:avLst/>
          </a:prstGeom>
          <a:noFill/>
        </p:spPr>
        <p:txBody>
          <a:bodyPr wrap="square">
            <a:spAutoFit/>
          </a:bodyPr>
          <a:lstStyle/>
          <a:p>
            <a:pPr marL="457200" indent="-457200">
              <a:buFont typeface="+mj-lt"/>
              <a:buAutoNum type="alphaUcPeriod"/>
            </a:pPr>
            <a:r>
              <a:rPr lang="en-GB" sz="2000" dirty="0"/>
              <a:t>Consumer awareness and associations with a brand.</a:t>
            </a:r>
          </a:p>
          <a:p>
            <a:pPr marL="457200" indent="-457200">
              <a:buFont typeface="+mj-lt"/>
              <a:buAutoNum type="alphaUcPeriod"/>
            </a:pPr>
            <a:r>
              <a:rPr lang="en-GB" sz="2000" dirty="0"/>
              <a:t>The brand’s value.</a:t>
            </a:r>
          </a:p>
          <a:p>
            <a:pPr marL="457200" indent="-457200">
              <a:buFont typeface="+mj-lt"/>
              <a:buAutoNum type="alphaUcPeriod"/>
            </a:pPr>
            <a:r>
              <a:rPr lang="en-GB" sz="2000" dirty="0"/>
              <a:t>The commitment a brand makes to customers.</a:t>
            </a:r>
          </a:p>
          <a:p>
            <a:pPr marL="457200" indent="-457200">
              <a:buFont typeface="+mj-lt"/>
              <a:buAutoNum type="alphaUcPeriod"/>
            </a:pPr>
            <a:r>
              <a:rPr lang="en-GB" sz="2000" dirty="0"/>
              <a:t>How consumers perceive a brand based on experiences and associations.</a:t>
            </a:r>
          </a:p>
          <a:p>
            <a:pPr marL="457200" indent="-457200">
              <a:buFont typeface="+mj-lt"/>
              <a:buAutoNum type="alphaUcPeriod"/>
            </a:pPr>
            <a:r>
              <a:rPr lang="en-GB" sz="2000" dirty="0"/>
              <a:t>The visual and verbal elements that a company creates to represent itself.</a:t>
            </a:r>
          </a:p>
          <a:p>
            <a:endParaRPr lang="en-GB" dirty="0"/>
          </a:p>
          <a:p>
            <a:endParaRPr lang="en-GB" dirty="0"/>
          </a:p>
        </p:txBody>
      </p:sp>
      <p:sp>
        <p:nvSpPr>
          <p:cNvPr id="10" name="Call-out: Double Bent Line with Border and Accent Bar 9">
            <a:extLst>
              <a:ext uri="{FF2B5EF4-FFF2-40B4-BE49-F238E27FC236}">
                <a16:creationId xmlns:a16="http://schemas.microsoft.com/office/drawing/2014/main" id="{D698CEDD-2A4E-1522-C2CE-56203E8C7568}"/>
              </a:ext>
            </a:extLst>
          </p:cNvPr>
          <p:cNvSpPr/>
          <p:nvPr/>
        </p:nvSpPr>
        <p:spPr>
          <a:xfrm>
            <a:off x="4355976" y="188487"/>
            <a:ext cx="4032448" cy="1584329"/>
          </a:xfrm>
          <a:prstGeom prst="accentBorderCallout3">
            <a:avLst>
              <a:gd name="adj1" fmla="val 18750"/>
              <a:gd name="adj2" fmla="val -8333"/>
              <a:gd name="adj3" fmla="val 19357"/>
              <a:gd name="adj4" fmla="val -21202"/>
              <a:gd name="adj5" fmla="val 19182"/>
              <a:gd name="adj6" fmla="val -67912"/>
              <a:gd name="adj7" fmla="val 145818"/>
              <a:gd name="adj8" fmla="val -97129"/>
            </a:avLst>
          </a:prstGeom>
        </p:spPr>
        <p:style>
          <a:lnRef idx="2">
            <a:schemeClr val="accent6"/>
          </a:lnRef>
          <a:fillRef idx="1">
            <a:schemeClr val="lt1"/>
          </a:fillRef>
          <a:effectRef idx="0">
            <a:schemeClr val="accent6"/>
          </a:effectRef>
          <a:fontRef idx="minor">
            <a:schemeClr val="dk1"/>
          </a:fontRef>
        </p:style>
        <p:txBody>
          <a:bodyPr rtlCol="0" anchor="ctr"/>
          <a:lstStyle/>
          <a:p>
            <a:r>
              <a:rPr lang="en-GB" altLang="zh-CN" sz="2400" b="1" dirty="0">
                <a:solidFill>
                  <a:sysClr val="windowText" lastClr="000000"/>
                </a:solidFill>
                <a:latin typeface="+mn-ea"/>
                <a:cs typeface="Arial" panose="020B0604020202020204" pitchFamily="34" charset="0"/>
              </a:rPr>
              <a:t>Quick research then, </a:t>
            </a:r>
          </a:p>
          <a:p>
            <a:r>
              <a:rPr lang="en-GB" altLang="zh-CN" sz="2400" b="1" dirty="0">
                <a:solidFill>
                  <a:sysClr val="windowText" lastClr="000000"/>
                </a:solidFill>
                <a:latin typeface="+mn-ea"/>
                <a:cs typeface="Arial" panose="020B0604020202020204" pitchFamily="34" charset="0"/>
              </a:rPr>
              <a:t>Match the terms with their meanings</a:t>
            </a:r>
            <a:endParaRPr lang="en-GB" sz="2400" dirty="0"/>
          </a:p>
        </p:txBody>
      </p:sp>
    </p:spTree>
    <p:extLst>
      <p:ext uri="{BB962C8B-B14F-4D97-AF65-F5344CB8AC3E}">
        <p14:creationId xmlns:p14="http://schemas.microsoft.com/office/powerpoint/2010/main" val="1103075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BC7D4-D268-4D4D-938E-37823883F50E}"/>
              </a:ext>
            </a:extLst>
          </p:cNvPr>
          <p:cNvSpPr>
            <a:spLocks noGrp="1"/>
          </p:cNvSpPr>
          <p:nvPr>
            <p:ph type="title"/>
          </p:nvPr>
        </p:nvSpPr>
        <p:spPr/>
        <p:txBody>
          <a:bodyPr/>
          <a:lstStyle/>
          <a:p>
            <a:r>
              <a:rPr lang="en-GB" sz="3600" b="1" dirty="0"/>
              <a:t>Brand Identity versus Brand Image</a:t>
            </a:r>
          </a:p>
        </p:txBody>
      </p:sp>
      <p:sp>
        <p:nvSpPr>
          <p:cNvPr id="4" name="Date Placeholder 3">
            <a:extLst>
              <a:ext uri="{FF2B5EF4-FFF2-40B4-BE49-F238E27FC236}">
                <a16:creationId xmlns:a16="http://schemas.microsoft.com/office/drawing/2014/main" id="{73F6748E-DE7A-A7D7-66BE-4B220604FA3E}"/>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16FDBF26-568B-0DB6-6F63-02A281882C5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6" name="Picture 2" descr="brand image vs brand identity">
            <a:extLst>
              <a:ext uri="{FF2B5EF4-FFF2-40B4-BE49-F238E27FC236}">
                <a16:creationId xmlns:a16="http://schemas.microsoft.com/office/drawing/2014/main" id="{D390CCAD-48E4-7045-AFBF-82BBA3356D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19672" y="1457088"/>
            <a:ext cx="6191351" cy="4060144"/>
          </a:xfrm>
          <a:prstGeom prst="rect">
            <a:avLst/>
          </a:prstGeom>
          <a:solidFill>
            <a:srgbClr val="FFFFFF"/>
          </a:solidFill>
        </p:spPr>
      </p:pic>
    </p:spTree>
    <p:extLst>
      <p:ext uri="{BB962C8B-B14F-4D97-AF65-F5344CB8AC3E}">
        <p14:creationId xmlns:p14="http://schemas.microsoft.com/office/powerpoint/2010/main" val="215390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lor emotion guide with brand examples">
            <a:extLst>
              <a:ext uri="{FF2B5EF4-FFF2-40B4-BE49-F238E27FC236}">
                <a16:creationId xmlns:a16="http://schemas.microsoft.com/office/drawing/2014/main" id="{E518266A-A15F-A188-E08A-B2360A37C1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32656"/>
            <a:ext cx="5976664" cy="5240146"/>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8858932C-070C-5C60-5C72-E414A6E72844}"/>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ACD4F3CB-28DE-10F2-9BAB-35189B5D8BDE}"/>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Rectangle 1">
            <a:extLst>
              <a:ext uri="{FF2B5EF4-FFF2-40B4-BE49-F238E27FC236}">
                <a16:creationId xmlns:a16="http://schemas.microsoft.com/office/drawing/2014/main" id="{BEE50C66-C2B8-E3BD-AE17-FE5B8814A810}"/>
              </a:ext>
            </a:extLst>
          </p:cNvPr>
          <p:cNvSpPr>
            <a:spLocks noChangeArrowheads="1"/>
          </p:cNvSpPr>
          <p:nvPr/>
        </p:nvSpPr>
        <p:spPr bwMode="auto">
          <a:xfrm>
            <a:off x="736600" y="2380655"/>
            <a:ext cx="8217634" cy="4001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26000" b="0" i="0" u="none" strike="noStrike" cap="none" normalizeH="0" baseline="0" dirty="0">
                <a:ln>
                  <a:noFill/>
                </a:ln>
                <a:solidFill>
                  <a:schemeClr val="tx1"/>
                </a:solidFill>
                <a:effectLst/>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Source: </a:t>
            </a:r>
            <a:r>
              <a:rPr kumimoji="0" lang="en-US" altLang="en-US" sz="2000" b="0" i="0" u="none" strike="noStrike" cap="none" normalizeH="0" baseline="0" dirty="0">
                <a:ln>
                  <a:noFill/>
                </a:ln>
                <a:solidFill>
                  <a:schemeClr val="tx1"/>
                </a:solidFill>
                <a:effectLst/>
                <a:latin typeface="Arial" panose="020B0604020202020204" pitchFamily="34" charset="0"/>
                <a:hlinkClick r:id="rId3"/>
              </a:rPr>
              <a:t>James Taylor</a:t>
            </a:r>
            <a:r>
              <a:rPr kumimoji="0" lang="en-US" altLang="en-US" sz="20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541701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A6C7-2FD4-47DF-FC67-08542A458BFB}"/>
              </a:ext>
            </a:extLst>
          </p:cNvPr>
          <p:cNvSpPr>
            <a:spLocks noGrp="1"/>
          </p:cNvSpPr>
          <p:nvPr>
            <p:ph type="title"/>
          </p:nvPr>
        </p:nvSpPr>
        <p:spPr/>
        <p:txBody>
          <a:bodyPr/>
          <a:lstStyle/>
          <a:p>
            <a:r>
              <a:rPr lang="en-GB" sz="3600" b="1" dirty="0"/>
              <a:t>Brand Value</a:t>
            </a:r>
          </a:p>
        </p:txBody>
      </p:sp>
      <p:sp>
        <p:nvSpPr>
          <p:cNvPr id="3" name="Content Placeholder 2">
            <a:extLst>
              <a:ext uri="{FF2B5EF4-FFF2-40B4-BE49-F238E27FC236}">
                <a16:creationId xmlns:a16="http://schemas.microsoft.com/office/drawing/2014/main" id="{02E7A19B-75BC-C0F1-4DEE-C681C3149AEB}"/>
              </a:ext>
            </a:extLst>
          </p:cNvPr>
          <p:cNvSpPr>
            <a:spLocks noGrp="1"/>
          </p:cNvSpPr>
          <p:nvPr>
            <p:ph idx="1"/>
          </p:nvPr>
        </p:nvSpPr>
        <p:spPr/>
        <p:txBody>
          <a:bodyPr/>
          <a:lstStyle/>
          <a:p>
            <a:pPr marL="0" indent="0">
              <a:buNone/>
            </a:pPr>
            <a:r>
              <a:rPr lang="en-GB" sz="2800" dirty="0"/>
              <a:t>According to </a:t>
            </a:r>
            <a:r>
              <a:rPr lang="en-GB" sz="2800" dirty="0">
                <a:effectLst/>
                <a:cs typeface="Arial" panose="020B0604020202020204" pitchFamily="34" charset="0"/>
              </a:rPr>
              <a:t>Kotler et al., a</a:t>
            </a:r>
            <a:r>
              <a:rPr lang="en-GB" sz="2800" dirty="0"/>
              <a:t> brand's value is encapsulated by two fundamental concepts (2021</a:t>
            </a:r>
            <a:r>
              <a:rPr lang="en-GB" sz="2800" dirty="0">
                <a:effectLst/>
                <a:cs typeface="Arial" panose="020B0604020202020204" pitchFamily="34" charset="0"/>
              </a:rPr>
              <a:t>)</a:t>
            </a:r>
            <a:r>
              <a:rPr lang="en-GB" sz="2800" dirty="0"/>
              <a:t>:</a:t>
            </a:r>
          </a:p>
          <a:p>
            <a:r>
              <a:rPr lang="en-GB" sz="2800" b="1" dirty="0"/>
              <a:t>Brand equity </a:t>
            </a:r>
          </a:p>
          <a:p>
            <a:r>
              <a:rPr lang="en-GB" sz="2800" b="1" dirty="0"/>
              <a:t>Brand power, </a:t>
            </a:r>
            <a:r>
              <a:rPr lang="en-GB" sz="2800" dirty="0"/>
              <a:t>also referred to as </a:t>
            </a:r>
            <a:r>
              <a:rPr lang="en-GB" sz="2800" b="1" dirty="0"/>
              <a:t>Customer-Based Brand Equity</a:t>
            </a:r>
          </a:p>
        </p:txBody>
      </p:sp>
      <p:sp>
        <p:nvSpPr>
          <p:cNvPr id="4" name="Date Placeholder 3">
            <a:extLst>
              <a:ext uri="{FF2B5EF4-FFF2-40B4-BE49-F238E27FC236}">
                <a16:creationId xmlns:a16="http://schemas.microsoft.com/office/drawing/2014/main" id="{00EF7A3D-3298-C6E8-0BA8-1ED08F2548BC}"/>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1BE7A0D3-EA14-BD41-48A8-8AF7147B8691}"/>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649331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0B02-0CED-E660-B8D5-BB5F25C9CF24}"/>
              </a:ext>
            </a:extLst>
          </p:cNvPr>
          <p:cNvSpPr>
            <a:spLocks noGrp="1"/>
          </p:cNvSpPr>
          <p:nvPr>
            <p:ph type="title"/>
          </p:nvPr>
        </p:nvSpPr>
        <p:spPr>
          <a:xfrm>
            <a:off x="457200" y="274638"/>
            <a:ext cx="8229600" cy="1143000"/>
          </a:xfrm>
        </p:spPr>
        <p:txBody>
          <a:bodyPr wrap="square" anchor="ctr">
            <a:normAutofit/>
          </a:bodyPr>
          <a:lstStyle/>
          <a:p>
            <a:r>
              <a:rPr lang="en-GB" sz="3600" b="1" dirty="0"/>
              <a:t>Brand Equity</a:t>
            </a:r>
          </a:p>
        </p:txBody>
      </p:sp>
      <p:sp>
        <p:nvSpPr>
          <p:cNvPr id="3" name="Content Placeholder 2">
            <a:extLst>
              <a:ext uri="{FF2B5EF4-FFF2-40B4-BE49-F238E27FC236}">
                <a16:creationId xmlns:a16="http://schemas.microsoft.com/office/drawing/2014/main" id="{26C4C9A8-B559-DF4D-B479-A221EA68F006}"/>
              </a:ext>
            </a:extLst>
          </p:cNvPr>
          <p:cNvSpPr>
            <a:spLocks noGrp="1"/>
          </p:cNvSpPr>
          <p:nvPr>
            <p:ph sz="half" idx="1"/>
          </p:nvPr>
        </p:nvSpPr>
        <p:spPr>
          <a:xfrm>
            <a:off x="457200" y="1600201"/>
            <a:ext cx="5050904" cy="3989040"/>
          </a:xfrm>
        </p:spPr>
        <p:txBody>
          <a:bodyPr wrap="square" anchor="t">
            <a:normAutofit/>
          </a:bodyPr>
          <a:lstStyle/>
          <a:p>
            <a:pPr>
              <a:lnSpc>
                <a:spcPct val="90000"/>
              </a:lnSpc>
            </a:pPr>
            <a:r>
              <a:rPr lang="en-GB" sz="2400" b="1" i="0" u="none" strike="noStrike" dirty="0">
                <a:effectLst/>
              </a:rPr>
              <a:t>Brand equity </a:t>
            </a:r>
            <a:r>
              <a:rPr lang="en-GB" sz="2400" b="0" i="0" u="none" strike="noStrike" dirty="0">
                <a:effectLst/>
              </a:rPr>
              <a:t>is the additional value a brand gives to a product or service beyond its inherent quality (Farquhar, 1989). </a:t>
            </a:r>
          </a:p>
          <a:p>
            <a:pPr>
              <a:lnSpc>
                <a:spcPct val="90000"/>
              </a:lnSpc>
            </a:pPr>
            <a:r>
              <a:rPr lang="en-GB" sz="2400" b="0" i="0" u="none" strike="noStrike" dirty="0">
                <a:effectLst/>
              </a:rPr>
              <a:t>Strong brand equity allows businesses to charge </a:t>
            </a:r>
            <a:r>
              <a:rPr lang="en-GB" sz="2400" b="1" i="0" u="none" strike="noStrike" dirty="0">
                <a:effectLst/>
              </a:rPr>
              <a:t>premium prices</a:t>
            </a:r>
            <a:r>
              <a:rPr lang="en-GB" sz="2400" b="0" i="0" u="none" strike="noStrike" dirty="0">
                <a:effectLst/>
              </a:rPr>
              <a:t>, </a:t>
            </a:r>
            <a:r>
              <a:rPr lang="en-GB" sz="2400" b="1" i="0" u="none" strike="noStrike" dirty="0">
                <a:effectLst/>
              </a:rPr>
              <a:t>reduce supplier costs</a:t>
            </a:r>
            <a:r>
              <a:rPr lang="en-GB" sz="2400" b="0" i="0" u="none" strike="noStrike" dirty="0">
                <a:effectLst/>
              </a:rPr>
              <a:t>, and increase profit margins, making the brand a key driver of financial returns (</a:t>
            </a:r>
            <a:r>
              <a:rPr lang="en-GB" sz="2400" dirty="0" err="1">
                <a:effectLst/>
              </a:rPr>
              <a:t>Lalaounis</a:t>
            </a:r>
            <a:r>
              <a:rPr lang="en-GB" sz="2400" dirty="0">
                <a:effectLst/>
              </a:rPr>
              <a:t>, 2020)</a:t>
            </a:r>
            <a:r>
              <a:rPr lang="en-GB" sz="2400" b="0" i="0" u="none" strike="noStrike" dirty="0">
                <a:effectLst/>
              </a:rPr>
              <a:t>.</a:t>
            </a:r>
            <a:endParaRPr lang="en-GB" sz="2400" dirty="0"/>
          </a:p>
        </p:txBody>
      </p:sp>
      <p:pic>
        <p:nvPicPr>
          <p:cNvPr id="7" name="Picture 6" descr="A couple of coffee cups with price tags&#10;&#10;Description automatically generated">
            <a:extLst>
              <a:ext uri="{FF2B5EF4-FFF2-40B4-BE49-F238E27FC236}">
                <a16:creationId xmlns:a16="http://schemas.microsoft.com/office/drawing/2014/main" id="{CE217596-74FF-3962-2071-AACF34207F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2160" y="2208477"/>
            <a:ext cx="2704020" cy="2156627"/>
          </a:xfrm>
          <a:prstGeom prst="rect">
            <a:avLst/>
          </a:prstGeom>
          <a:noFill/>
        </p:spPr>
      </p:pic>
      <p:sp>
        <p:nvSpPr>
          <p:cNvPr id="4" name="Date Placeholder 3">
            <a:extLst>
              <a:ext uri="{FF2B5EF4-FFF2-40B4-BE49-F238E27FC236}">
                <a16:creationId xmlns:a16="http://schemas.microsoft.com/office/drawing/2014/main" id="{A8907FA6-8E55-53BE-62E3-CF773E74E28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13843F5D-66CF-8CC0-2803-B1EC4FA2247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016892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B2185-DC82-C7B6-489E-36E983549C92}"/>
              </a:ext>
            </a:extLst>
          </p:cNvPr>
          <p:cNvSpPr>
            <a:spLocks noGrp="1"/>
          </p:cNvSpPr>
          <p:nvPr>
            <p:ph type="title"/>
          </p:nvPr>
        </p:nvSpPr>
        <p:spPr/>
        <p:txBody>
          <a:bodyPr/>
          <a:lstStyle/>
          <a:p>
            <a:r>
              <a:rPr lang="en-GB" sz="3600" b="1" i="0" u="none" strike="noStrike" dirty="0">
                <a:effectLst/>
              </a:rPr>
              <a:t>Measuring Brand Equity</a:t>
            </a:r>
            <a:endParaRPr lang="en-GB" sz="3600" dirty="0"/>
          </a:p>
        </p:txBody>
      </p:sp>
      <p:sp>
        <p:nvSpPr>
          <p:cNvPr id="3" name="Content Placeholder 2">
            <a:extLst>
              <a:ext uri="{FF2B5EF4-FFF2-40B4-BE49-F238E27FC236}">
                <a16:creationId xmlns:a16="http://schemas.microsoft.com/office/drawing/2014/main" id="{669349FC-7FB2-EE90-0C96-7B0FDC9151A8}"/>
              </a:ext>
            </a:extLst>
          </p:cNvPr>
          <p:cNvSpPr>
            <a:spLocks noGrp="1"/>
          </p:cNvSpPr>
          <p:nvPr>
            <p:ph idx="1"/>
          </p:nvPr>
        </p:nvSpPr>
        <p:spPr/>
        <p:txBody>
          <a:bodyPr/>
          <a:lstStyle/>
          <a:p>
            <a:r>
              <a:rPr lang="en-GB" sz="2800" b="0" i="0" u="none" strike="noStrike" dirty="0">
                <a:effectLst/>
              </a:rPr>
              <a:t>There is no universally agreed-upon method for accurately assessing brand equity.</a:t>
            </a:r>
          </a:p>
          <a:p>
            <a:r>
              <a:rPr lang="en-GB" sz="2800" b="0" i="0" u="none" strike="noStrike" dirty="0">
                <a:effectLst/>
              </a:rPr>
              <a:t>Three common approaches to measuring brand equity are (Kotler </a:t>
            </a:r>
            <a:r>
              <a:rPr lang="en-GB" sz="2800" b="0" i="1" u="none" strike="noStrike" dirty="0">
                <a:effectLst/>
              </a:rPr>
              <a:t>et al</a:t>
            </a:r>
            <a:r>
              <a:rPr lang="en-GB" sz="2800" b="0" i="0" u="none" strike="noStrike" dirty="0">
                <a:effectLst/>
              </a:rPr>
              <a:t>., 2021):</a:t>
            </a:r>
          </a:p>
          <a:p>
            <a:pPr marL="742950" lvl="1" indent="-285750" algn="l">
              <a:buFont typeface="+mj-lt"/>
              <a:buAutoNum type="arabicPeriod"/>
            </a:pPr>
            <a:r>
              <a:rPr lang="en-GB" b="1" i="0" u="none" strike="noStrike" dirty="0">
                <a:effectLst/>
              </a:rPr>
              <a:t> Cost approach</a:t>
            </a:r>
          </a:p>
          <a:p>
            <a:pPr marL="742950" lvl="1" indent="-285750" algn="l">
              <a:buFont typeface="+mj-lt"/>
              <a:buAutoNum type="arabicPeriod"/>
            </a:pPr>
            <a:r>
              <a:rPr lang="en-GB" b="1" i="0" u="none" strike="noStrike" dirty="0">
                <a:effectLst/>
              </a:rPr>
              <a:t> Market approach</a:t>
            </a:r>
          </a:p>
          <a:p>
            <a:pPr marL="742950" lvl="1" indent="-285750" algn="l">
              <a:buFont typeface="+mj-lt"/>
              <a:buAutoNum type="arabicPeriod"/>
            </a:pPr>
            <a:r>
              <a:rPr lang="en-GB" b="1" i="0" u="none" strike="noStrike" dirty="0">
                <a:effectLst/>
              </a:rPr>
              <a:t> Financial approach</a:t>
            </a:r>
          </a:p>
          <a:p>
            <a:endParaRPr lang="en-GB" dirty="0"/>
          </a:p>
        </p:txBody>
      </p:sp>
      <p:sp>
        <p:nvSpPr>
          <p:cNvPr id="4" name="Date Placeholder 3">
            <a:extLst>
              <a:ext uri="{FF2B5EF4-FFF2-40B4-BE49-F238E27FC236}">
                <a16:creationId xmlns:a16="http://schemas.microsoft.com/office/drawing/2014/main" id="{4A3F2F76-7C85-8B22-7EA8-68B36A10D28D}"/>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3BDE805E-22D9-A98D-9792-DFE8BA3914E9}"/>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a:extLst>
              <a:ext uri="{FF2B5EF4-FFF2-40B4-BE49-F238E27FC236}">
                <a16:creationId xmlns:a16="http://schemas.microsoft.com/office/drawing/2014/main" id="{3ADBFC49-6C02-6D9F-BCD0-7497D0160CE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3003" y="3249192"/>
            <a:ext cx="1008672" cy="1800200"/>
          </a:xfrm>
          <a:prstGeom prst="rect">
            <a:avLst/>
          </a:prstGeom>
        </p:spPr>
      </p:pic>
    </p:spTree>
    <p:extLst>
      <p:ext uri="{BB962C8B-B14F-4D97-AF65-F5344CB8AC3E}">
        <p14:creationId xmlns:p14="http://schemas.microsoft.com/office/powerpoint/2010/main" val="993072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1D730-0576-6E24-F428-70F6E211CA60}"/>
              </a:ext>
            </a:extLst>
          </p:cNvPr>
          <p:cNvSpPr>
            <a:spLocks noGrp="1"/>
          </p:cNvSpPr>
          <p:nvPr>
            <p:ph type="title"/>
          </p:nvPr>
        </p:nvSpPr>
        <p:spPr/>
        <p:txBody>
          <a:bodyPr/>
          <a:lstStyle/>
          <a:p>
            <a:r>
              <a:rPr lang="en-GB" sz="3600" b="1" dirty="0"/>
              <a:t>Brand Power</a:t>
            </a:r>
          </a:p>
        </p:txBody>
      </p:sp>
      <p:sp>
        <p:nvSpPr>
          <p:cNvPr id="3" name="Content Placeholder 2">
            <a:extLst>
              <a:ext uri="{FF2B5EF4-FFF2-40B4-BE49-F238E27FC236}">
                <a16:creationId xmlns:a16="http://schemas.microsoft.com/office/drawing/2014/main" id="{B59ABEF3-1A72-DFE5-4512-66137AB6F99C}"/>
              </a:ext>
            </a:extLst>
          </p:cNvPr>
          <p:cNvSpPr>
            <a:spLocks noGrp="1"/>
          </p:cNvSpPr>
          <p:nvPr>
            <p:ph idx="1"/>
          </p:nvPr>
        </p:nvSpPr>
        <p:spPr/>
        <p:txBody>
          <a:bodyPr/>
          <a:lstStyle/>
          <a:p>
            <a:r>
              <a:rPr lang="en-GB" sz="2800" b="1" dirty="0"/>
              <a:t>Brand Power (Customer-Based Brand Equity) is</a:t>
            </a:r>
            <a:r>
              <a:rPr lang="en-GB" sz="2800" dirty="0"/>
              <a:t> the additional value a brand brings to a product or service.</a:t>
            </a:r>
          </a:p>
          <a:p>
            <a:r>
              <a:rPr lang="en-GB" sz="2800" dirty="0"/>
              <a:t>It shapes how customers perceive, feel about, and interact with the brand.</a:t>
            </a:r>
          </a:p>
        </p:txBody>
      </p:sp>
      <p:sp>
        <p:nvSpPr>
          <p:cNvPr id="4" name="Date Placeholder 3">
            <a:extLst>
              <a:ext uri="{FF2B5EF4-FFF2-40B4-BE49-F238E27FC236}">
                <a16:creationId xmlns:a16="http://schemas.microsoft.com/office/drawing/2014/main" id="{F1D64BEB-4552-7425-BBCF-62F7E0CD1A2B}"/>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A4BE9E2-78F7-2A51-CF7A-5E11FAEEC379}"/>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6" name="Picture 5" descr="A black and yellow symbol with a black text&#10;&#10;Description automatically generated">
            <a:extLst>
              <a:ext uri="{FF2B5EF4-FFF2-40B4-BE49-F238E27FC236}">
                <a16:creationId xmlns:a16="http://schemas.microsoft.com/office/drawing/2014/main" id="{6B8EB1B5-8D18-08F7-5BEF-0C786C82CD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60232" y="3558717"/>
            <a:ext cx="1224136" cy="1964481"/>
          </a:xfrm>
          <a:prstGeom prst="rect">
            <a:avLst/>
          </a:prstGeom>
        </p:spPr>
      </p:pic>
    </p:spTree>
    <p:extLst>
      <p:ext uri="{BB962C8B-B14F-4D97-AF65-F5344CB8AC3E}">
        <p14:creationId xmlns:p14="http://schemas.microsoft.com/office/powerpoint/2010/main" val="3881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15522-F921-519A-9472-93416723F1EC}"/>
              </a:ext>
            </a:extLst>
          </p:cNvPr>
          <p:cNvSpPr>
            <a:spLocks noGrp="1"/>
          </p:cNvSpPr>
          <p:nvPr>
            <p:ph type="title"/>
          </p:nvPr>
        </p:nvSpPr>
        <p:spPr/>
        <p:txBody>
          <a:bodyPr/>
          <a:lstStyle/>
          <a:p>
            <a:r>
              <a:rPr lang="en-GB" sz="3600" b="1" dirty="0"/>
              <a:t>Measuring Brand Power</a:t>
            </a:r>
          </a:p>
        </p:txBody>
      </p:sp>
      <p:sp>
        <p:nvSpPr>
          <p:cNvPr id="3" name="Content Placeholder 2">
            <a:extLst>
              <a:ext uri="{FF2B5EF4-FFF2-40B4-BE49-F238E27FC236}">
                <a16:creationId xmlns:a16="http://schemas.microsoft.com/office/drawing/2014/main" id="{ADC9C89D-376B-4970-0223-D392EB854CCF}"/>
              </a:ext>
            </a:extLst>
          </p:cNvPr>
          <p:cNvSpPr>
            <a:spLocks noGrp="1"/>
          </p:cNvSpPr>
          <p:nvPr>
            <p:ph idx="1"/>
          </p:nvPr>
        </p:nvSpPr>
        <p:spPr/>
        <p:txBody>
          <a:bodyPr/>
          <a:lstStyle/>
          <a:p>
            <a:r>
              <a:rPr lang="en-GB" sz="2800" b="0" i="0" u="none" strike="noStrike" dirty="0">
                <a:effectLst/>
              </a:rPr>
              <a:t>Two common approaches to measuring brand equity are (Kotler </a:t>
            </a:r>
            <a:r>
              <a:rPr lang="en-GB" sz="2800" b="0" i="1" u="none" strike="noStrike" dirty="0">
                <a:effectLst/>
              </a:rPr>
              <a:t>et al</a:t>
            </a:r>
            <a:r>
              <a:rPr lang="en-GB" sz="2800" b="0" i="0" u="none" strike="noStrike" dirty="0">
                <a:effectLst/>
              </a:rPr>
              <a:t>., 2021):</a:t>
            </a:r>
          </a:p>
          <a:p>
            <a:pPr algn="l">
              <a:buFont typeface="Arial" panose="020B0604020202020204" pitchFamily="34" charset="0"/>
              <a:buChar char="•"/>
            </a:pPr>
            <a:r>
              <a:rPr lang="en-GB" sz="2800" b="1" i="0" u="none" strike="noStrike" dirty="0">
                <a:effectLst/>
              </a:rPr>
              <a:t>Brand Audit</a:t>
            </a:r>
            <a:r>
              <a:rPr lang="en-GB" sz="2800" b="0" i="0" u="none" strike="noStrike" dirty="0">
                <a:effectLst/>
              </a:rPr>
              <a:t>: A detailed assessment of a brand's health, sources of equity, and opportunities for improvement. </a:t>
            </a:r>
          </a:p>
          <a:p>
            <a:pPr algn="l">
              <a:buFont typeface="Arial" panose="020B0604020202020204" pitchFamily="34" charset="0"/>
              <a:buChar char="•"/>
            </a:pPr>
            <a:r>
              <a:rPr lang="en-GB" sz="2800" b="1" i="0" u="none" strike="noStrike" dirty="0">
                <a:effectLst/>
              </a:rPr>
              <a:t>Brand Tracking</a:t>
            </a:r>
            <a:r>
              <a:rPr lang="en-GB" sz="2800" b="0" i="0" u="none" strike="noStrike" dirty="0">
                <a:effectLst/>
              </a:rPr>
              <a:t>: Uses audit insights to collect quantitative consumer data over time, offering consistent metrics on brand and marketing performance. </a:t>
            </a:r>
            <a:endParaRPr lang="en-GB" dirty="0"/>
          </a:p>
        </p:txBody>
      </p:sp>
      <p:sp>
        <p:nvSpPr>
          <p:cNvPr id="4" name="Date Placeholder 3">
            <a:extLst>
              <a:ext uri="{FF2B5EF4-FFF2-40B4-BE49-F238E27FC236}">
                <a16:creationId xmlns:a16="http://schemas.microsoft.com/office/drawing/2014/main" id="{7074BFA5-6B1D-E0DF-FAAC-99794CA97DFB}"/>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E29692B2-3274-4F87-82C6-E96359CB8094}"/>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685026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E3DA4-058A-D125-81F2-FAE2A2944CFE}"/>
              </a:ext>
            </a:extLst>
          </p:cNvPr>
          <p:cNvSpPr>
            <a:spLocks noGrp="1"/>
          </p:cNvSpPr>
          <p:nvPr>
            <p:ph type="title"/>
          </p:nvPr>
        </p:nvSpPr>
        <p:spPr/>
        <p:txBody>
          <a:bodyPr/>
          <a:lstStyle/>
          <a:p>
            <a:r>
              <a:rPr lang="en-GB" sz="3600" b="1" dirty="0"/>
              <a:t>Customer-based Brand Equity Pyramid Model</a:t>
            </a:r>
          </a:p>
        </p:txBody>
      </p:sp>
      <p:pic>
        <p:nvPicPr>
          <p:cNvPr id="7" name="Content Placeholder 6" descr="A diagram of brand's components&#10;&#10;Description automatically generated">
            <a:extLst>
              <a:ext uri="{FF2B5EF4-FFF2-40B4-BE49-F238E27FC236}">
                <a16:creationId xmlns:a16="http://schemas.microsoft.com/office/drawing/2014/main" id="{19D96CC9-7F5C-917C-53B1-EB664D1AC8C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428553"/>
            <a:ext cx="4340044" cy="3011137"/>
          </a:xfrm>
        </p:spPr>
      </p:pic>
      <p:sp>
        <p:nvSpPr>
          <p:cNvPr id="4" name="Date Placeholder 3">
            <a:extLst>
              <a:ext uri="{FF2B5EF4-FFF2-40B4-BE49-F238E27FC236}">
                <a16:creationId xmlns:a16="http://schemas.microsoft.com/office/drawing/2014/main" id="{2860093D-14A0-55A9-EFAD-B174665B660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5F229CF-9DFB-8B6A-9D07-59CF027CE49C}"/>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
        <p:nvSpPr>
          <p:cNvPr id="8" name="TextBox 7">
            <a:extLst>
              <a:ext uri="{FF2B5EF4-FFF2-40B4-BE49-F238E27FC236}">
                <a16:creationId xmlns:a16="http://schemas.microsoft.com/office/drawing/2014/main" id="{1ECBBF0B-61EF-F8A8-01D4-CCEA021D0941}"/>
              </a:ext>
            </a:extLst>
          </p:cNvPr>
          <p:cNvSpPr txBox="1"/>
          <p:nvPr/>
        </p:nvSpPr>
        <p:spPr>
          <a:xfrm>
            <a:off x="1415700" y="4365104"/>
            <a:ext cx="1616148" cy="307777"/>
          </a:xfrm>
          <a:prstGeom prst="rect">
            <a:avLst/>
          </a:prstGeom>
          <a:noFill/>
        </p:spPr>
        <p:txBody>
          <a:bodyPr wrap="none" rtlCol="0">
            <a:spAutoFit/>
          </a:bodyPr>
          <a:lstStyle/>
          <a:p>
            <a:r>
              <a:rPr lang="en-GB" sz="1400" dirty="0">
                <a:effectLst/>
                <a:latin typeface="+mn-lt"/>
                <a:cs typeface="Arial" panose="020B0604020202020204" pitchFamily="34" charset="0"/>
              </a:rPr>
              <a:t>(</a:t>
            </a:r>
            <a:r>
              <a:rPr lang="en-GB" sz="1400" dirty="0" err="1">
                <a:effectLst/>
                <a:latin typeface="+mn-lt"/>
                <a:cs typeface="Arial" panose="020B0604020202020204" pitchFamily="34" charset="0"/>
              </a:rPr>
              <a:t>Lalaounis</a:t>
            </a:r>
            <a:r>
              <a:rPr lang="en-GB" sz="1400" dirty="0">
                <a:effectLst/>
                <a:latin typeface="+mn-lt"/>
                <a:cs typeface="Arial" panose="020B0604020202020204" pitchFamily="34" charset="0"/>
              </a:rPr>
              <a:t>, 2020) </a:t>
            </a:r>
            <a:endParaRPr lang="en-GB" sz="1400" dirty="0">
              <a:latin typeface="+mn-lt"/>
            </a:endParaRPr>
          </a:p>
        </p:txBody>
      </p:sp>
      <p:pic>
        <p:nvPicPr>
          <p:cNvPr id="3" name="图片 4" descr="图示&#10;&#10;已自动生成说明">
            <a:extLst>
              <a:ext uri="{FF2B5EF4-FFF2-40B4-BE49-F238E27FC236}">
                <a16:creationId xmlns:a16="http://schemas.microsoft.com/office/drawing/2014/main" id="{E4465D19-10FB-3CF7-650E-FF6A38E930DF}"/>
              </a:ext>
            </a:extLst>
          </p:cNvPr>
          <p:cNvPicPr>
            <a:picLocks noChangeAspect="1"/>
          </p:cNvPicPr>
          <p:nvPr/>
        </p:nvPicPr>
        <p:blipFill>
          <a:blip r:embed="rId4"/>
          <a:stretch>
            <a:fillRect/>
          </a:stretch>
        </p:blipFill>
        <p:spPr>
          <a:xfrm>
            <a:off x="4416563" y="1772817"/>
            <a:ext cx="4727437" cy="3735106"/>
          </a:xfrm>
          <a:prstGeom prst="rect">
            <a:avLst/>
          </a:prstGeom>
        </p:spPr>
      </p:pic>
      <p:sp>
        <p:nvSpPr>
          <p:cNvPr id="10" name="Arrow: Left-Right 9">
            <a:extLst>
              <a:ext uri="{FF2B5EF4-FFF2-40B4-BE49-F238E27FC236}">
                <a16:creationId xmlns:a16="http://schemas.microsoft.com/office/drawing/2014/main" id="{2C9C85F1-463F-F349-FA6C-1339000773F9}"/>
              </a:ext>
            </a:extLst>
          </p:cNvPr>
          <p:cNvSpPr/>
          <p:nvPr/>
        </p:nvSpPr>
        <p:spPr>
          <a:xfrm>
            <a:off x="3963924" y="2577406"/>
            <a:ext cx="1216152" cy="484632"/>
          </a:xfrm>
          <a:prstGeom prst="lef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175155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DCB1-0AC8-CD6F-E252-EE2A91F0F37C}"/>
              </a:ext>
            </a:extLst>
          </p:cNvPr>
          <p:cNvSpPr>
            <a:spLocks noGrp="1"/>
          </p:cNvSpPr>
          <p:nvPr>
            <p:ph type="title"/>
          </p:nvPr>
        </p:nvSpPr>
        <p:spPr/>
        <p:txBody>
          <a:bodyPr/>
          <a:lstStyle/>
          <a:p>
            <a:r>
              <a:rPr lang="en-GB" sz="3600" b="1" dirty="0"/>
              <a:t>Brand Salience </a:t>
            </a:r>
            <a:br>
              <a:rPr lang="en-GB" sz="3600" b="1" dirty="0"/>
            </a:br>
            <a:r>
              <a:rPr lang="en-GB" sz="3600" b="1" dirty="0"/>
              <a:t>(Who are you?)</a:t>
            </a:r>
            <a:endParaRPr lang="en-GB" sz="3600" dirty="0"/>
          </a:p>
        </p:txBody>
      </p:sp>
      <p:sp>
        <p:nvSpPr>
          <p:cNvPr id="3" name="Content Placeholder 2">
            <a:extLst>
              <a:ext uri="{FF2B5EF4-FFF2-40B4-BE49-F238E27FC236}">
                <a16:creationId xmlns:a16="http://schemas.microsoft.com/office/drawing/2014/main" id="{3C1AA405-AB24-B8F4-733B-B73DB06F6FD6}"/>
              </a:ext>
            </a:extLst>
          </p:cNvPr>
          <p:cNvSpPr>
            <a:spLocks noGrp="1"/>
          </p:cNvSpPr>
          <p:nvPr>
            <p:ph idx="1"/>
          </p:nvPr>
        </p:nvSpPr>
        <p:spPr/>
        <p:txBody>
          <a:bodyPr/>
          <a:lstStyle/>
          <a:p>
            <a:r>
              <a:rPr lang="en-GB" sz="2400" b="1" dirty="0"/>
              <a:t>Brand salience </a:t>
            </a:r>
            <a:r>
              <a:rPr lang="en-GB" sz="2400" dirty="0"/>
              <a:t>is the first level in building brand equity, focusing on consumer awareness.</a:t>
            </a:r>
          </a:p>
          <a:p>
            <a:r>
              <a:rPr lang="en-GB" sz="2400" dirty="0"/>
              <a:t>To generate brand awareness, companies use a combination of </a:t>
            </a:r>
            <a:r>
              <a:rPr lang="en-GB" sz="2400" b="1" dirty="0"/>
              <a:t>Integrated Marketing Communications </a:t>
            </a:r>
            <a:r>
              <a:rPr lang="en-GB" sz="2400" dirty="0"/>
              <a:t>– traditional and digital marketing. </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Coca-Cola’s red and white logo and McDonald's golden arches are instantly recognisable worldwide.</a:t>
            </a:r>
          </a:p>
          <a:p>
            <a:endParaRPr lang="en-GB" sz="2800" dirty="0"/>
          </a:p>
          <a:p>
            <a:endParaRPr lang="en-GB" dirty="0"/>
          </a:p>
        </p:txBody>
      </p:sp>
      <p:sp>
        <p:nvSpPr>
          <p:cNvPr id="4" name="Date Placeholder 3">
            <a:extLst>
              <a:ext uri="{FF2B5EF4-FFF2-40B4-BE49-F238E27FC236}">
                <a16:creationId xmlns:a16="http://schemas.microsoft.com/office/drawing/2014/main" id="{B262D44A-DBF2-F3A2-B8D9-D9CEEE7638DF}"/>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ED8DE6E5-69C4-A359-5C8C-39854E06AE8F}"/>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2050" name="Picture 2">
            <a:extLst>
              <a:ext uri="{FF2B5EF4-FFF2-40B4-BE49-F238E27FC236}">
                <a16:creationId xmlns:a16="http://schemas.microsoft.com/office/drawing/2014/main" id="{ECC1D432-EA61-5B03-6F3E-24CB56D4E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146" y="348699"/>
            <a:ext cx="2011458" cy="63202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cDonald's Logo and symbol, meaning ...">
            <a:extLst>
              <a:ext uri="{FF2B5EF4-FFF2-40B4-BE49-F238E27FC236}">
                <a16:creationId xmlns:a16="http://schemas.microsoft.com/office/drawing/2014/main" id="{38F22872-599A-C5EA-C7A6-C1EA3DA9F8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4291" y="149195"/>
            <a:ext cx="1466914" cy="1318366"/>
          </a:xfrm>
          <a:prstGeom prst="rect">
            <a:avLst/>
          </a:prstGeom>
          <a:noFill/>
          <a:extLst>
            <a:ext uri="{909E8E84-426E-40DD-AFC4-6F175D3DCCD1}">
              <a14:hiddenFill xmlns:a14="http://schemas.microsoft.com/office/drawing/2010/main">
                <a:solidFill>
                  <a:srgbClr val="FFFFFF"/>
                </a:solidFill>
              </a14:hiddenFill>
            </a:ext>
          </a:extLst>
        </p:spPr>
      </p:pic>
      <p:pic>
        <p:nvPicPr>
          <p:cNvPr id="6" name="内容占位符 7" descr="绿色的球&#10;&#10;已自动生成说明">
            <a:extLst>
              <a:ext uri="{FF2B5EF4-FFF2-40B4-BE49-F238E27FC236}">
                <a16:creationId xmlns:a16="http://schemas.microsoft.com/office/drawing/2014/main" id="{547C1D0D-AF49-49E4-77E9-410E20D2CE11}"/>
              </a:ext>
            </a:extLst>
          </p:cNvPr>
          <p:cNvPicPr>
            <a:picLocks noChangeAspect="1"/>
          </p:cNvPicPr>
          <p:nvPr/>
        </p:nvPicPr>
        <p:blipFill>
          <a:blip r:embed="rId5"/>
          <a:srcRect b="2439"/>
          <a:stretch/>
        </p:blipFill>
        <p:spPr bwMode="auto">
          <a:xfrm>
            <a:off x="3131840" y="5290602"/>
            <a:ext cx="3551534" cy="409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Arrow: Down 7">
            <a:extLst>
              <a:ext uri="{FF2B5EF4-FFF2-40B4-BE49-F238E27FC236}">
                <a16:creationId xmlns:a16="http://schemas.microsoft.com/office/drawing/2014/main" id="{7922DA4D-8357-9B53-CADB-A1EF3305C3AB}"/>
              </a:ext>
            </a:extLst>
          </p:cNvPr>
          <p:cNvSpPr/>
          <p:nvPr/>
        </p:nvSpPr>
        <p:spPr>
          <a:xfrm>
            <a:off x="5940152" y="4591801"/>
            <a:ext cx="358710" cy="63248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610288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0A45C-AFC6-D5E4-45EA-BA05299C7BDD}"/>
              </a:ext>
            </a:extLst>
          </p:cNvPr>
          <p:cNvSpPr>
            <a:spLocks noGrp="1"/>
          </p:cNvSpPr>
          <p:nvPr>
            <p:ph type="title"/>
          </p:nvPr>
        </p:nvSpPr>
        <p:spPr/>
        <p:txBody>
          <a:bodyPr/>
          <a:lstStyle/>
          <a:p>
            <a:r>
              <a:rPr lang="en-GB" sz="3600" b="1" dirty="0"/>
              <a:t>Brand Performance &amp; Brand Imagery (What are you?)</a:t>
            </a:r>
            <a:endParaRPr lang="en-GB" sz="3600" dirty="0"/>
          </a:p>
        </p:txBody>
      </p:sp>
      <p:sp>
        <p:nvSpPr>
          <p:cNvPr id="3" name="Content Placeholder 2">
            <a:extLst>
              <a:ext uri="{FF2B5EF4-FFF2-40B4-BE49-F238E27FC236}">
                <a16:creationId xmlns:a16="http://schemas.microsoft.com/office/drawing/2014/main" id="{F7602BAF-4CA0-96B2-AD97-FA3AF51EBA72}"/>
              </a:ext>
            </a:extLst>
          </p:cNvPr>
          <p:cNvSpPr>
            <a:spLocks noGrp="1"/>
          </p:cNvSpPr>
          <p:nvPr>
            <p:ph idx="1"/>
          </p:nvPr>
        </p:nvSpPr>
        <p:spPr>
          <a:xfrm>
            <a:off x="457200" y="1600201"/>
            <a:ext cx="8229600" cy="3412975"/>
          </a:xfrm>
        </p:spPr>
        <p:txBody>
          <a:bodyPr/>
          <a:lstStyle/>
          <a:p>
            <a:pPr>
              <a:buFont typeface="Arial" panose="020B0604020202020204" pitchFamily="34" charset="0"/>
              <a:buChar char="•"/>
            </a:pPr>
            <a:r>
              <a:rPr lang="en-GB" sz="2400" b="1" dirty="0"/>
              <a:t>Brand Performance:</a:t>
            </a:r>
            <a:r>
              <a:rPr lang="en-GB" sz="2400" dirty="0"/>
              <a:t> Functional aspects like product quality, reliability, and price.</a:t>
            </a:r>
          </a:p>
          <a:p>
            <a:pPr lvl="1">
              <a:buFont typeface="Arial" panose="020B0604020202020204" pitchFamily="34" charset="0"/>
              <a:buChar char="•"/>
            </a:pPr>
            <a:r>
              <a:rPr lang="en-GB" sz="2400" b="1" dirty="0"/>
              <a:t>Example:</a:t>
            </a:r>
            <a:r>
              <a:rPr lang="en-GB" sz="2400" dirty="0"/>
              <a:t> Tesla is known for high-performance electric cars with innovative technology.</a:t>
            </a:r>
          </a:p>
          <a:p>
            <a:pPr>
              <a:buFont typeface="Arial" panose="020B0604020202020204" pitchFamily="34" charset="0"/>
              <a:buChar char="•"/>
            </a:pPr>
            <a:r>
              <a:rPr lang="en-GB" sz="2400" b="1" dirty="0"/>
              <a:t>Brand Imagery:</a:t>
            </a:r>
            <a:r>
              <a:rPr lang="en-GB" sz="2400" dirty="0"/>
              <a:t> Emotional and psychological associations with the brand.</a:t>
            </a:r>
          </a:p>
          <a:p>
            <a:pPr lvl="1">
              <a:buFont typeface="Arial" panose="020B0604020202020204" pitchFamily="34" charset="0"/>
              <a:buChar char="•"/>
            </a:pPr>
            <a:r>
              <a:rPr lang="en-GB" sz="2400" b="1" dirty="0"/>
              <a:t>Example:</a:t>
            </a:r>
            <a:r>
              <a:rPr lang="en-GB" sz="2400" dirty="0"/>
              <a:t> Patagonia promotes an eco-conscious lifestyle through sustainability and environmental responsibility.</a:t>
            </a:r>
          </a:p>
          <a:p>
            <a:endParaRPr lang="en-GB" dirty="0"/>
          </a:p>
        </p:txBody>
      </p:sp>
      <p:sp>
        <p:nvSpPr>
          <p:cNvPr id="4" name="Date Placeholder 3">
            <a:extLst>
              <a:ext uri="{FF2B5EF4-FFF2-40B4-BE49-F238E27FC236}">
                <a16:creationId xmlns:a16="http://schemas.microsoft.com/office/drawing/2014/main" id="{4FA87E67-6679-A6FC-AAD5-A961E77B8B4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DF55C2F0-BEBB-AF58-15C6-AC30A3CFAB8A}"/>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pic>
        <p:nvPicPr>
          <p:cNvPr id="6" name="图片 4" descr="图示&#10;&#10;已自动生成说明">
            <a:extLst>
              <a:ext uri="{FF2B5EF4-FFF2-40B4-BE49-F238E27FC236}">
                <a16:creationId xmlns:a16="http://schemas.microsoft.com/office/drawing/2014/main" id="{68803DFA-EF5D-B922-BE20-082FC85D11B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8111" b="86556" l="333" r="87333">
                        <a14:foregroundMark x1="14583" y1="58111" x2="333" y2="86556"/>
                      </a14:backgroundRemoval>
                    </a14:imgEffect>
                  </a14:imgLayer>
                </a14:imgProps>
              </a:ext>
            </a:extLst>
          </a:blip>
          <a:srcRect t="55974" r="2954" b="13465"/>
          <a:stretch/>
        </p:blipFill>
        <p:spPr>
          <a:xfrm>
            <a:off x="5724128" y="4830648"/>
            <a:ext cx="3888432" cy="901680"/>
          </a:xfrm>
          <a:prstGeom prst="rect">
            <a:avLst/>
          </a:prstGeom>
        </p:spPr>
      </p:pic>
      <p:sp>
        <p:nvSpPr>
          <p:cNvPr id="7" name="Arrow: Down 6">
            <a:extLst>
              <a:ext uri="{FF2B5EF4-FFF2-40B4-BE49-F238E27FC236}">
                <a16:creationId xmlns:a16="http://schemas.microsoft.com/office/drawing/2014/main" id="{721FD631-BA1C-D9E8-E1DC-3010CA024550}"/>
              </a:ext>
            </a:extLst>
          </p:cNvPr>
          <p:cNvSpPr/>
          <p:nvPr/>
        </p:nvSpPr>
        <p:spPr>
          <a:xfrm>
            <a:off x="8100392" y="4214599"/>
            <a:ext cx="344363" cy="53649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132174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5EB1-1848-7B11-43A5-37ADEFB816EC}"/>
              </a:ext>
            </a:extLst>
          </p:cNvPr>
          <p:cNvSpPr>
            <a:spLocks noGrp="1"/>
          </p:cNvSpPr>
          <p:nvPr>
            <p:ph type="title"/>
          </p:nvPr>
        </p:nvSpPr>
        <p:spPr/>
        <p:txBody>
          <a:bodyPr/>
          <a:lstStyle/>
          <a:p>
            <a:r>
              <a:rPr lang="en-GB" sz="3600" b="1" dirty="0"/>
              <a:t>Consumer Judgments &amp; Consumer Feelings  (What about you?)</a:t>
            </a:r>
            <a:endParaRPr lang="en-GB" sz="3600" dirty="0"/>
          </a:p>
        </p:txBody>
      </p:sp>
      <p:sp>
        <p:nvSpPr>
          <p:cNvPr id="3" name="Content Placeholder 2">
            <a:extLst>
              <a:ext uri="{FF2B5EF4-FFF2-40B4-BE49-F238E27FC236}">
                <a16:creationId xmlns:a16="http://schemas.microsoft.com/office/drawing/2014/main" id="{236A9519-F1BE-08C6-00DA-8CA03AF72F65}"/>
              </a:ext>
            </a:extLst>
          </p:cNvPr>
          <p:cNvSpPr>
            <a:spLocks noGrp="1"/>
          </p:cNvSpPr>
          <p:nvPr>
            <p:ph idx="1"/>
          </p:nvPr>
        </p:nvSpPr>
        <p:spPr/>
        <p:txBody>
          <a:bodyPr/>
          <a:lstStyle/>
          <a:p>
            <a:pPr algn="l">
              <a:buFont typeface="Arial" panose="020B0604020202020204" pitchFamily="34" charset="0"/>
              <a:buChar char="•"/>
            </a:pPr>
            <a:r>
              <a:rPr lang="en-GB" sz="2400" b="1" i="0" u="none" strike="noStrike" dirty="0">
                <a:solidFill>
                  <a:srgbClr val="000000"/>
                </a:solidFill>
                <a:effectLst/>
              </a:rPr>
              <a:t>Consumer Judgments:</a:t>
            </a:r>
            <a:r>
              <a:rPr lang="en-GB" sz="2400" b="0" i="0" u="none" strike="noStrike" dirty="0">
                <a:solidFill>
                  <a:srgbClr val="000000"/>
                </a:solidFill>
                <a:effectLst/>
              </a:rPr>
              <a:t> Customers' personal opinions about a brand based on quality, credibility, relevance, and superiority.</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Apple is judged as innovative. </a:t>
            </a:r>
          </a:p>
          <a:p>
            <a:pPr algn="l">
              <a:buFont typeface="Arial" panose="020B0604020202020204" pitchFamily="34" charset="0"/>
              <a:buChar char="•"/>
            </a:pPr>
            <a:r>
              <a:rPr lang="en-GB" sz="2400" b="1" i="0" u="none" strike="noStrike" dirty="0">
                <a:solidFill>
                  <a:srgbClr val="000000"/>
                </a:solidFill>
                <a:effectLst/>
              </a:rPr>
              <a:t>Consumer Feelings:</a:t>
            </a:r>
            <a:r>
              <a:rPr lang="en-GB" sz="2400" b="0" i="0" u="none" strike="noStrike" dirty="0">
                <a:solidFill>
                  <a:srgbClr val="000000"/>
                </a:solidFill>
                <a:effectLst/>
              </a:rPr>
              <a:t> Emotional responses a brand evokes (e.g., joy, security, trust).</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Disney creates a feeling of nostalgia and happiness.</a:t>
            </a:r>
          </a:p>
          <a:p>
            <a:endParaRPr lang="en-GB" dirty="0"/>
          </a:p>
        </p:txBody>
      </p:sp>
      <p:sp>
        <p:nvSpPr>
          <p:cNvPr id="4" name="Date Placeholder 3">
            <a:extLst>
              <a:ext uri="{FF2B5EF4-FFF2-40B4-BE49-F238E27FC236}">
                <a16:creationId xmlns:a16="http://schemas.microsoft.com/office/drawing/2014/main" id="{C016D559-BB1D-9FE1-9DBE-EE2C693E3D9E}"/>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EBB0529-6041-2BB6-634A-44D975C7BDFA}"/>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pic>
        <p:nvPicPr>
          <p:cNvPr id="6" name="图片 4" descr="图示&#10;&#10;已自动生成说明">
            <a:extLst>
              <a:ext uri="{FF2B5EF4-FFF2-40B4-BE49-F238E27FC236}">
                <a16:creationId xmlns:a16="http://schemas.microsoft.com/office/drawing/2014/main" id="{CA014FAD-604D-2615-2548-376426EE0EB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3222" b="87111" l="167" r="88500">
                        <a14:foregroundMark x1="21667" y1="40667" x2="167" y2="87222"/>
                        <a14:foregroundMark x1="57500" y1="52111" x2="13833" y2="48444"/>
                        <a14:foregroundMark x1="13833" y1="48444" x2="22750" y2="37333"/>
                        <a14:foregroundMark x1="22750" y1="37333" x2="50250" y2="33222"/>
                        <a14:foregroundMark x1="50250" y1="33222" x2="62500" y2="47333"/>
                        <a14:foregroundMark x1="62500" y1="47333" x2="60000" y2="50778"/>
                      </a14:backgroundRemoval>
                    </a14:imgEffect>
                  </a14:imgLayer>
                </a14:imgProps>
              </a:ext>
            </a:extLst>
          </a:blip>
          <a:srcRect t="38051" r="1521" b="15568"/>
          <a:stretch/>
        </p:blipFill>
        <p:spPr>
          <a:xfrm>
            <a:off x="6269965" y="4509120"/>
            <a:ext cx="3486611" cy="1209132"/>
          </a:xfrm>
          <a:prstGeom prst="rect">
            <a:avLst/>
          </a:prstGeom>
        </p:spPr>
      </p:pic>
      <p:sp>
        <p:nvSpPr>
          <p:cNvPr id="7" name="Arrow: Down 6">
            <a:extLst>
              <a:ext uri="{FF2B5EF4-FFF2-40B4-BE49-F238E27FC236}">
                <a16:creationId xmlns:a16="http://schemas.microsoft.com/office/drawing/2014/main" id="{83E33E70-3909-8FD1-4CCC-EFA4673A72BD}"/>
              </a:ext>
            </a:extLst>
          </p:cNvPr>
          <p:cNvSpPr/>
          <p:nvPr/>
        </p:nvSpPr>
        <p:spPr>
          <a:xfrm>
            <a:off x="8321675" y="3909126"/>
            <a:ext cx="344363" cy="53649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810258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9A97E-0617-086B-6ED0-8B7A464B40CE}"/>
              </a:ext>
            </a:extLst>
          </p:cNvPr>
          <p:cNvSpPr>
            <a:spLocks noGrp="1"/>
          </p:cNvSpPr>
          <p:nvPr>
            <p:ph type="title"/>
          </p:nvPr>
        </p:nvSpPr>
        <p:spPr/>
        <p:txBody>
          <a:bodyPr/>
          <a:lstStyle/>
          <a:p>
            <a:r>
              <a:rPr lang="en-GB" sz="3600" b="1" i="0" u="none" strike="noStrike" dirty="0">
                <a:solidFill>
                  <a:srgbClr val="000000"/>
                </a:solidFill>
                <a:effectLst/>
              </a:rPr>
              <a:t>Brand Resonance </a:t>
            </a:r>
            <a:br>
              <a:rPr lang="en-GB" sz="3600" b="1" i="0" u="none" strike="noStrike" dirty="0">
                <a:solidFill>
                  <a:srgbClr val="000000"/>
                </a:solidFill>
                <a:effectLst/>
              </a:rPr>
            </a:br>
            <a:r>
              <a:rPr lang="en-GB" sz="3600" b="1" i="0" u="none" strike="noStrike" dirty="0">
                <a:solidFill>
                  <a:srgbClr val="000000"/>
                </a:solidFill>
                <a:effectLst/>
              </a:rPr>
              <a:t>(What about you and me?)</a:t>
            </a:r>
            <a:endParaRPr lang="en-GB" dirty="0"/>
          </a:p>
        </p:txBody>
      </p:sp>
      <p:sp>
        <p:nvSpPr>
          <p:cNvPr id="3" name="Content Placeholder 2">
            <a:extLst>
              <a:ext uri="{FF2B5EF4-FFF2-40B4-BE49-F238E27FC236}">
                <a16:creationId xmlns:a16="http://schemas.microsoft.com/office/drawing/2014/main" id="{C1438BF9-4F6B-D8F1-AF6A-A14A770811EF}"/>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00000"/>
                </a:solidFill>
                <a:effectLst/>
              </a:rPr>
              <a:t>This is the highest level, where customers feel a deep connection and loyalty.</a:t>
            </a:r>
          </a:p>
          <a:p>
            <a:pPr lvl="1">
              <a:buFont typeface="Arial" panose="020B0604020202020204" pitchFamily="34" charset="0"/>
              <a:buChar char="•"/>
            </a:pPr>
            <a:r>
              <a:rPr lang="en-GB" sz="2400" b="1" i="0" u="none" strike="noStrike" dirty="0">
                <a:solidFill>
                  <a:srgbClr val="000000"/>
                </a:solidFill>
                <a:effectLst/>
              </a:rPr>
              <a:t>Example:</a:t>
            </a:r>
            <a:r>
              <a:rPr lang="en-GB" sz="2400" b="0" i="0" u="none" strike="noStrike" dirty="0">
                <a:solidFill>
                  <a:srgbClr val="000000"/>
                </a:solidFill>
                <a:effectLst/>
              </a:rPr>
              <a:t> Harley-Davidson riders form strong brand communities and remain fiercely loyal.</a:t>
            </a:r>
          </a:p>
          <a:p>
            <a:endParaRPr lang="en-GB" dirty="0"/>
          </a:p>
        </p:txBody>
      </p:sp>
      <p:sp>
        <p:nvSpPr>
          <p:cNvPr id="4" name="Date Placeholder 3">
            <a:extLst>
              <a:ext uri="{FF2B5EF4-FFF2-40B4-BE49-F238E27FC236}">
                <a16:creationId xmlns:a16="http://schemas.microsoft.com/office/drawing/2014/main" id="{F0317598-9888-FA9E-2474-CF30B242A8CE}"/>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9705B363-270A-AFDF-3A77-47717C810073}"/>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pic>
        <p:nvPicPr>
          <p:cNvPr id="1028" name="Picture 4" descr="The million-member Harley Owners Group">
            <a:extLst>
              <a:ext uri="{FF2B5EF4-FFF2-40B4-BE49-F238E27FC236}">
                <a16:creationId xmlns:a16="http://schemas.microsoft.com/office/drawing/2014/main" id="{34BE8429-D64C-2962-ECC5-9EC7D2F9A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60" y="3485841"/>
            <a:ext cx="3721410" cy="2107913"/>
          </a:xfrm>
          <a:prstGeom prst="rect">
            <a:avLst/>
          </a:prstGeom>
          <a:noFill/>
          <a:extLst>
            <a:ext uri="{909E8E84-426E-40DD-AFC4-6F175D3DCCD1}">
              <a14:hiddenFill xmlns:a14="http://schemas.microsoft.com/office/drawing/2010/main">
                <a:solidFill>
                  <a:srgbClr val="FFFFFF"/>
                </a:solidFill>
              </a14:hiddenFill>
            </a:ext>
          </a:extLst>
        </p:spPr>
      </p:pic>
      <p:pic>
        <p:nvPicPr>
          <p:cNvPr id="6" name="图片 4" descr="图示&#10;&#10;已自动生成说明">
            <a:extLst>
              <a:ext uri="{FF2B5EF4-FFF2-40B4-BE49-F238E27FC236}">
                <a16:creationId xmlns:a16="http://schemas.microsoft.com/office/drawing/2014/main" id="{F8C3DB03-C46E-EB31-C677-B3D03F28CCB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000" b="90000" l="1167" r="90000">
                        <a14:foregroundMark x1="3417" y1="81778" x2="4250" y2="74778"/>
                        <a14:foregroundMark x1="4250" y1="74778" x2="8167" y2="67778"/>
                        <a14:foregroundMark x1="8167" y1="67778" x2="11583" y2="80222"/>
                        <a14:foregroundMark x1="11583" y1="80222" x2="7667" y2="86333"/>
                        <a14:foregroundMark x1="7667" y1="86333" x2="1167" y2="84333"/>
                        <a14:foregroundMark x1="1167" y1="84333" x2="3167" y2="81667"/>
                        <a14:foregroundMark x1="40083" y1="13333" x2="36500" y2="3889"/>
                        <a14:foregroundMark x1="36500" y1="3889" x2="43667" y2="4000"/>
                        <a14:foregroundMark x1="43667" y1="4000" x2="40000" y2="13556"/>
                        <a14:foregroundMark x1="40000" y1="13556" x2="39583" y2="13667"/>
                      </a14:backgroundRemoval>
                    </a14:imgEffect>
                  </a14:imgLayer>
                </a14:imgProps>
              </a:ext>
            </a:extLst>
          </a:blip>
          <a:stretch>
            <a:fillRect/>
          </a:stretch>
        </p:blipFill>
        <p:spPr>
          <a:xfrm>
            <a:off x="6012160" y="2996952"/>
            <a:ext cx="3282096" cy="2751203"/>
          </a:xfrm>
          <a:prstGeom prst="rect">
            <a:avLst/>
          </a:prstGeom>
        </p:spPr>
      </p:pic>
      <p:sp>
        <p:nvSpPr>
          <p:cNvPr id="7" name="Arrow: Down 6">
            <a:extLst>
              <a:ext uri="{FF2B5EF4-FFF2-40B4-BE49-F238E27FC236}">
                <a16:creationId xmlns:a16="http://schemas.microsoft.com/office/drawing/2014/main" id="{762F8BDA-E89F-C9C1-DD11-905177F2E9B9}"/>
              </a:ext>
            </a:extLst>
          </p:cNvPr>
          <p:cNvSpPr/>
          <p:nvPr/>
        </p:nvSpPr>
        <p:spPr>
          <a:xfrm>
            <a:off x="7547245" y="2814389"/>
            <a:ext cx="344363" cy="536491"/>
          </a:xfrm>
          <a:prstGeom prst="downArrow">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969097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C42A4-D668-1B75-7C64-2AD9D98278E0}"/>
              </a:ext>
            </a:extLst>
          </p:cNvPr>
          <p:cNvSpPr>
            <a:spLocks noGrp="1"/>
          </p:cNvSpPr>
          <p:nvPr>
            <p:ph type="title"/>
          </p:nvPr>
        </p:nvSpPr>
        <p:spPr/>
        <p:txBody>
          <a:bodyPr/>
          <a:lstStyle/>
          <a:p>
            <a:r>
              <a:rPr lang="en-GB" sz="3600" b="1" dirty="0"/>
              <a:t>Stages of Brand Development</a:t>
            </a:r>
          </a:p>
        </p:txBody>
      </p:sp>
      <p:pic>
        <p:nvPicPr>
          <p:cNvPr id="7" name="Content Placeholder 6" descr="A diagram of brand meaning&#10;&#10;Description automatically generated">
            <a:extLst>
              <a:ext uri="{FF2B5EF4-FFF2-40B4-BE49-F238E27FC236}">
                <a16:creationId xmlns:a16="http://schemas.microsoft.com/office/drawing/2014/main" id="{4524F0BA-08FE-3B3C-FF64-123D0653043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407" y="1772817"/>
            <a:ext cx="8970089" cy="3554844"/>
          </a:xfrm>
        </p:spPr>
      </p:pic>
      <p:sp>
        <p:nvSpPr>
          <p:cNvPr id="4" name="Date Placeholder 3">
            <a:extLst>
              <a:ext uri="{FF2B5EF4-FFF2-40B4-BE49-F238E27FC236}">
                <a16:creationId xmlns:a16="http://schemas.microsoft.com/office/drawing/2014/main" id="{FD3B9211-1295-0D69-0FDD-62E01DE0834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0BA3FF49-21B3-E417-1388-D739D353DB16}"/>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
        <p:nvSpPr>
          <p:cNvPr id="8" name="TextBox 7">
            <a:extLst>
              <a:ext uri="{FF2B5EF4-FFF2-40B4-BE49-F238E27FC236}">
                <a16:creationId xmlns:a16="http://schemas.microsoft.com/office/drawing/2014/main" id="{10783755-213B-E20D-0FB8-72B3EDD41A7A}"/>
              </a:ext>
            </a:extLst>
          </p:cNvPr>
          <p:cNvSpPr txBox="1"/>
          <p:nvPr/>
        </p:nvSpPr>
        <p:spPr>
          <a:xfrm>
            <a:off x="3707904" y="5301208"/>
            <a:ext cx="2031325" cy="369332"/>
          </a:xfrm>
          <a:prstGeom prst="rect">
            <a:avLst/>
          </a:prstGeom>
          <a:noFill/>
        </p:spPr>
        <p:txBody>
          <a:bodyPr wrap="none" rtlCol="0">
            <a:spAutoFit/>
          </a:bodyPr>
          <a:lstStyle/>
          <a:p>
            <a:r>
              <a:rPr lang="en-GB" sz="1800" dirty="0">
                <a:effectLst/>
                <a:latin typeface="Arial" panose="020B0604020202020204" pitchFamily="34" charset="0"/>
                <a:cs typeface="Arial" panose="020B0604020202020204" pitchFamily="34" charset="0"/>
              </a:rPr>
              <a:t>(</a:t>
            </a:r>
            <a:r>
              <a:rPr lang="en-GB" sz="1800" dirty="0" err="1">
                <a:effectLst/>
                <a:latin typeface="Arial" panose="020B0604020202020204" pitchFamily="34" charset="0"/>
                <a:cs typeface="Arial" panose="020B0604020202020204" pitchFamily="34" charset="0"/>
              </a:rPr>
              <a:t>Lalaounis</a:t>
            </a:r>
            <a:r>
              <a:rPr lang="en-GB" sz="1800" dirty="0">
                <a:effectLst/>
                <a:latin typeface="Arial" panose="020B0604020202020204" pitchFamily="34" charset="0"/>
                <a:cs typeface="Arial" panose="020B0604020202020204" pitchFamily="34" charset="0"/>
              </a:rPr>
              <a:t>, 2020) </a:t>
            </a:r>
            <a:endParaRPr lang="en-GB" dirty="0"/>
          </a:p>
        </p:txBody>
      </p:sp>
    </p:spTree>
    <p:extLst>
      <p:ext uri="{BB962C8B-B14F-4D97-AF65-F5344CB8AC3E}">
        <p14:creationId xmlns:p14="http://schemas.microsoft.com/office/powerpoint/2010/main" val="2611112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6E7B3-A77D-B287-9730-DD4C261A07CE}"/>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44ACDC19-FE32-63F7-1135-9FF76C6A55B1}"/>
              </a:ext>
            </a:extLst>
          </p:cNvPr>
          <p:cNvSpPr>
            <a:spLocks noGrp="1"/>
          </p:cNvSpPr>
          <p:nvPr>
            <p:ph idx="1"/>
          </p:nvPr>
        </p:nvSpPr>
        <p:spPr>
          <a:xfrm>
            <a:off x="457200" y="1484784"/>
            <a:ext cx="8229600" cy="3917032"/>
          </a:xfrm>
        </p:spPr>
        <p:txBody>
          <a:bodyPr/>
          <a:lstStyle/>
          <a:p>
            <a:r>
              <a:rPr lang="en-GB" sz="2000" b="1" dirty="0"/>
              <a:t>Definition &amp; Importance of Brands: </a:t>
            </a:r>
            <a:r>
              <a:rPr lang="en-GB" sz="2000" dirty="0"/>
              <a:t>A brand is a unique identity (design, symbol, name) that differentiates products or organizations. It holds long-term value for companies (e.g., McDonald’s brand resilience) and meets consumers’ functional/emotional needs.</a:t>
            </a:r>
          </a:p>
          <a:p>
            <a:r>
              <a:rPr lang="en-GB" sz="2000" b="1" dirty="0"/>
              <a:t>Brand Equity &amp; Power: </a:t>
            </a:r>
            <a:r>
              <a:rPr lang="en-GB" sz="2000" dirty="0"/>
              <a:t>Brand equity adds value beyond product quality, enabling premium pricing and loyalty. Brand power (customer-based equity) shapes perceptions and interactions, measured via audits (health assessment) and tracking (quantitative data over time).</a:t>
            </a:r>
          </a:p>
          <a:p>
            <a:r>
              <a:rPr lang="en-GB" sz="2000" b="1" dirty="0"/>
              <a:t>Customer-Based Brand Equity Pyramid: S</a:t>
            </a:r>
            <a:r>
              <a:rPr lang="en-GB" sz="2000" dirty="0"/>
              <a:t>tages of the model are Salience, Performance/Imagery, Judgments/Feelings, Resonance.</a:t>
            </a:r>
          </a:p>
          <a:p>
            <a:r>
              <a:rPr lang="en-GB" sz="2000" dirty="0"/>
              <a:t>Brand Management: Involves creating, maintaining, and enhancing a brand’s identity and value through strategic perception-building. </a:t>
            </a:r>
          </a:p>
          <a:p>
            <a:endParaRPr lang="en-GB" dirty="0"/>
          </a:p>
        </p:txBody>
      </p:sp>
      <p:sp>
        <p:nvSpPr>
          <p:cNvPr id="4" name="Date Placeholder 3">
            <a:extLst>
              <a:ext uri="{FF2B5EF4-FFF2-40B4-BE49-F238E27FC236}">
                <a16:creationId xmlns:a16="http://schemas.microsoft.com/office/drawing/2014/main" id="{27642609-BB2E-3C77-041F-B1C656796F34}"/>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D4E736CC-3DEB-924D-360E-6D03A4FE947A}"/>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9343737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81C7C-11A6-705C-B06B-CF91719D1DEF}"/>
              </a:ext>
            </a:extLst>
          </p:cNvPr>
          <p:cNvSpPr>
            <a:spLocks noGrp="1"/>
          </p:cNvSpPr>
          <p:nvPr>
            <p:ph type="title"/>
          </p:nvPr>
        </p:nvSpPr>
        <p:spPr>
          <a:solidFill>
            <a:srgbClr val="FFFF00"/>
          </a:solidFill>
        </p:spPr>
        <p:txBody>
          <a:bodyPr/>
          <a:lstStyle/>
          <a:p>
            <a:r>
              <a:rPr lang="en-GB" sz="3600" b="1" dirty="0"/>
              <a:t>Activity</a:t>
            </a:r>
          </a:p>
        </p:txBody>
      </p:sp>
      <p:sp>
        <p:nvSpPr>
          <p:cNvPr id="3" name="Content Placeholder 2">
            <a:extLst>
              <a:ext uri="{FF2B5EF4-FFF2-40B4-BE49-F238E27FC236}">
                <a16:creationId xmlns:a16="http://schemas.microsoft.com/office/drawing/2014/main" id="{50025627-8AFA-18FD-567C-13AC386EF50E}"/>
              </a:ext>
            </a:extLst>
          </p:cNvPr>
          <p:cNvSpPr>
            <a:spLocks noGrp="1"/>
          </p:cNvSpPr>
          <p:nvPr>
            <p:ph idx="1"/>
          </p:nvPr>
        </p:nvSpPr>
        <p:spPr/>
        <p:txBody>
          <a:bodyPr/>
          <a:lstStyle/>
          <a:p>
            <a:pPr marL="0" indent="0" algn="l">
              <a:buNone/>
            </a:pPr>
            <a:r>
              <a:rPr lang="en-GB" sz="2400" b="0" i="0" u="none" strike="noStrike" dirty="0">
                <a:solidFill>
                  <a:srgbClr val="000000"/>
                </a:solidFill>
                <a:effectLst/>
              </a:rPr>
              <a:t>Walt Disney founded the Disney brand from humble beginnings, driven by his passion for drawing and animation. Over time, The Walt Disney Company has grown into one of the world’s most powerful global entertainment and media brands.</a:t>
            </a:r>
          </a:p>
          <a:p>
            <a:pPr algn="l">
              <a:buFont typeface="+mj-lt"/>
              <a:buAutoNum type="arabicPeriod"/>
            </a:pPr>
            <a:r>
              <a:rPr lang="en-GB" sz="2400" b="1" i="0" u="none" strike="noStrike" dirty="0">
                <a:solidFill>
                  <a:srgbClr val="000000"/>
                </a:solidFill>
                <a:effectLst/>
              </a:rPr>
              <a:t>Identify and explain the key components that make up the Disney brand. </a:t>
            </a:r>
          </a:p>
          <a:p>
            <a:pPr algn="l">
              <a:buFont typeface="+mj-lt"/>
              <a:buAutoNum type="arabicPeriod"/>
            </a:pPr>
            <a:r>
              <a:rPr lang="en-GB" sz="2400" b="1" i="0" u="none" strike="noStrike" dirty="0">
                <a:solidFill>
                  <a:srgbClr val="000000"/>
                </a:solidFill>
                <a:effectLst/>
              </a:rPr>
              <a:t>Analyse how the brand moved through Keller’s Stages of Brand Development. Support your view with examples.</a:t>
            </a:r>
          </a:p>
        </p:txBody>
      </p:sp>
      <p:sp>
        <p:nvSpPr>
          <p:cNvPr id="4" name="Date Placeholder 3">
            <a:extLst>
              <a:ext uri="{FF2B5EF4-FFF2-40B4-BE49-F238E27FC236}">
                <a16:creationId xmlns:a16="http://schemas.microsoft.com/office/drawing/2014/main" id="{3E05CB31-DD14-617E-3E69-73E06877E865}"/>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19472205-AD96-468F-6816-D96B7BB45D30}"/>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928105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F47A1-D1E4-4D41-D125-3EB4047727AC}"/>
              </a:ext>
            </a:extLst>
          </p:cNvPr>
          <p:cNvSpPr>
            <a:spLocks noGrp="1"/>
          </p:cNvSpPr>
          <p:nvPr>
            <p:ph type="title"/>
          </p:nvPr>
        </p:nvSpPr>
        <p:spPr/>
        <p:txBody>
          <a:bodyPr/>
          <a:lstStyle/>
          <a:p>
            <a:r>
              <a:rPr lang="en-GB" sz="3600" b="1" dirty="0"/>
              <a:t>Reference</a:t>
            </a:r>
          </a:p>
        </p:txBody>
      </p:sp>
      <p:sp>
        <p:nvSpPr>
          <p:cNvPr id="3" name="Content Placeholder 2">
            <a:extLst>
              <a:ext uri="{FF2B5EF4-FFF2-40B4-BE49-F238E27FC236}">
                <a16:creationId xmlns:a16="http://schemas.microsoft.com/office/drawing/2014/main" id="{40377D76-041D-9058-854F-B3B8584F1DB3}"/>
              </a:ext>
            </a:extLst>
          </p:cNvPr>
          <p:cNvSpPr>
            <a:spLocks noGrp="1"/>
          </p:cNvSpPr>
          <p:nvPr>
            <p:ph idx="1"/>
          </p:nvPr>
        </p:nvSpPr>
        <p:spPr/>
        <p:txBody>
          <a:bodyPr/>
          <a:lstStyle/>
          <a:p>
            <a:pPr marL="0" indent="0">
              <a:buNone/>
            </a:pPr>
            <a:r>
              <a:rPr lang="en-GB" sz="2000" dirty="0">
                <a:effectLst/>
                <a:cs typeface="Arial" panose="020B0604020202020204" pitchFamily="34" charset="0"/>
              </a:rPr>
              <a:t>CMI (2019) How to Build Your Personal brand. Available at: </a:t>
            </a:r>
            <a:r>
              <a:rPr lang="en-GB" sz="2000" dirty="0">
                <a:effectLst/>
                <a:cs typeface="Arial" panose="020B0604020202020204" pitchFamily="34" charset="0"/>
                <a:hlinkClick r:id="rId2"/>
              </a:rPr>
              <a:t>https://</a:t>
            </a:r>
            <a:r>
              <a:rPr lang="en-GB" sz="2000" dirty="0" err="1">
                <a:effectLst/>
                <a:cs typeface="Arial" panose="020B0604020202020204" pitchFamily="34" charset="0"/>
                <a:hlinkClick r:id="rId2"/>
              </a:rPr>
              <a:t>www.managers.org.uk</a:t>
            </a:r>
            <a:r>
              <a:rPr lang="en-GB" sz="2000" dirty="0">
                <a:effectLst/>
                <a:cs typeface="Arial" panose="020B0604020202020204" pitchFamily="34" charset="0"/>
                <a:hlinkClick r:id="rId2"/>
              </a:rPr>
              <a:t>/knowledge-and-insights/article/build-your-personal-brand/ </a:t>
            </a:r>
            <a:r>
              <a:rPr lang="en-GB" sz="2000" dirty="0">
                <a:effectLst/>
                <a:cs typeface="Arial" panose="020B0604020202020204" pitchFamily="34" charset="0"/>
              </a:rPr>
              <a:t>(Accessed: 27/02/2025).</a:t>
            </a:r>
          </a:p>
          <a:p>
            <a:pPr marL="0" indent="0">
              <a:buNone/>
            </a:pPr>
            <a:r>
              <a:rPr lang="en-GB" sz="2000" dirty="0">
                <a:effectLst/>
                <a:cs typeface="Arial" panose="020B0604020202020204" pitchFamily="34" charset="0"/>
              </a:rPr>
              <a:t>Kotler, P. et al. (2020) Principles of marketing. Eighth European Edition. Harlow ; Pearson.</a:t>
            </a:r>
          </a:p>
          <a:p>
            <a:pPr marL="0" indent="0">
              <a:buNone/>
            </a:pPr>
            <a:r>
              <a:rPr lang="en-GB" sz="2000" dirty="0">
                <a:effectLst/>
                <a:cs typeface="Arial" panose="020B0604020202020204" pitchFamily="34" charset="0"/>
              </a:rPr>
              <a:t>Kotler, P., Keller, K. and </a:t>
            </a:r>
            <a:r>
              <a:rPr lang="en-GB" sz="2000" dirty="0" err="1">
                <a:effectLst/>
                <a:cs typeface="Arial" panose="020B0604020202020204" pitchFamily="34" charset="0"/>
              </a:rPr>
              <a:t>Chernev</a:t>
            </a:r>
            <a:r>
              <a:rPr lang="en-GB" sz="2000" dirty="0">
                <a:effectLst/>
                <a:cs typeface="Arial" panose="020B0604020202020204" pitchFamily="34" charset="0"/>
              </a:rPr>
              <a:t>, A. (2021) Marketing management. 16th ed..</a:t>
            </a:r>
          </a:p>
          <a:p>
            <a:pPr marL="0" indent="0">
              <a:buNone/>
            </a:pPr>
            <a:r>
              <a:rPr lang="en-GB" sz="2000" dirty="0" err="1">
                <a:effectLst/>
                <a:cs typeface="Arial" panose="020B0604020202020204" pitchFamily="34" charset="0"/>
              </a:rPr>
              <a:t>Lalaounis</a:t>
            </a:r>
            <a:r>
              <a:rPr lang="en-GB" sz="2000" dirty="0">
                <a:effectLst/>
                <a:cs typeface="Arial" panose="020B0604020202020204" pitchFamily="34" charset="0"/>
              </a:rPr>
              <a:t>, S.T. (2020) Strategic Brand Management and Development: Creating and Marketing Successful Brands. 1st </a:t>
            </a:r>
            <a:r>
              <a:rPr lang="en-GB" sz="2000" dirty="0" err="1">
                <a:effectLst/>
                <a:cs typeface="Arial" panose="020B0604020202020204" pitchFamily="34" charset="0"/>
              </a:rPr>
              <a:t>edn</a:t>
            </a:r>
            <a:r>
              <a:rPr lang="en-GB" sz="2000" dirty="0">
                <a:effectLst/>
                <a:cs typeface="Arial" panose="020B0604020202020204" pitchFamily="34" charset="0"/>
              </a:rPr>
              <a:t>. United Kingdom: Routledge. Available at: </a:t>
            </a:r>
            <a:r>
              <a:rPr lang="en-GB" sz="2000" dirty="0">
                <a:effectLst/>
                <a:cs typeface="Arial" panose="020B0604020202020204" pitchFamily="34" charset="0"/>
                <a:hlinkClick r:id="rId3"/>
              </a:rPr>
              <a:t>https://</a:t>
            </a:r>
            <a:r>
              <a:rPr lang="en-GB" sz="2000" dirty="0" err="1">
                <a:effectLst/>
                <a:cs typeface="Arial" panose="020B0604020202020204" pitchFamily="34" charset="0"/>
                <a:hlinkClick r:id="rId3"/>
              </a:rPr>
              <a:t>doi.org</a:t>
            </a:r>
            <a:r>
              <a:rPr lang="en-GB" sz="2000" dirty="0">
                <a:effectLst/>
                <a:cs typeface="Arial" panose="020B0604020202020204" pitchFamily="34" charset="0"/>
                <a:hlinkClick r:id="rId3"/>
              </a:rPr>
              <a:t>/10.4324/9780429322556</a:t>
            </a:r>
            <a:r>
              <a:rPr lang="en-GB" sz="2000" dirty="0">
                <a:effectLst/>
                <a:cs typeface="Arial" panose="020B0604020202020204" pitchFamily="34" charset="0"/>
              </a:rPr>
              <a:t>.</a:t>
            </a:r>
          </a:p>
          <a:p>
            <a:endParaRPr lang="en-GB" dirty="0"/>
          </a:p>
        </p:txBody>
      </p:sp>
      <p:sp>
        <p:nvSpPr>
          <p:cNvPr id="4" name="Date Placeholder 3">
            <a:extLst>
              <a:ext uri="{FF2B5EF4-FFF2-40B4-BE49-F238E27FC236}">
                <a16:creationId xmlns:a16="http://schemas.microsoft.com/office/drawing/2014/main" id="{CAC0EF7A-2D3B-EA97-D4C9-17F007482B4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FFEE69EE-1A74-37DD-16ED-96CF48F7AA32}"/>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9613553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2444</Words>
  <Application>Microsoft Office PowerPoint</Application>
  <PresentationFormat>On-screen Show (4:3)</PresentationFormat>
  <Paragraphs>241</Paragraphs>
  <Slides>29</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DeepSeek-CJK-patch</vt:lpstr>
      <vt:lpstr>fkGroteskNeue</vt:lpstr>
      <vt:lpstr>Myriad Pro</vt:lpstr>
      <vt:lpstr>var(--font-fk-grotesk)</vt:lpstr>
      <vt:lpstr>-webkit-standard</vt:lpstr>
      <vt:lpstr>Arial</vt:lpstr>
      <vt:lpstr>Calibri</vt:lpstr>
      <vt:lpstr>Noto serif</vt:lpstr>
      <vt:lpstr>Verdana</vt:lpstr>
      <vt:lpstr>Wingdings</vt:lpstr>
      <vt:lpstr>20140311PresentationUWTSDTemplate</vt:lpstr>
      <vt:lpstr> LCMB7024 Branding and  Brand Management                Week 6 – Session 1 </vt:lpstr>
      <vt:lpstr>Content of the Session</vt:lpstr>
      <vt:lpstr>Did You Know?</vt:lpstr>
      <vt:lpstr>PowerPoint Presentation</vt:lpstr>
      <vt:lpstr> Brand </vt:lpstr>
      <vt:lpstr>A Brand is Not Limited to an Organisation or a Product</vt:lpstr>
      <vt:lpstr>Brand - Continue</vt:lpstr>
      <vt:lpstr>Branding</vt:lpstr>
      <vt:lpstr>Importance of Brands  to Consumers</vt:lpstr>
      <vt:lpstr>Importance of Brands  to Organisations</vt:lpstr>
      <vt:lpstr>Brand Management</vt:lpstr>
      <vt:lpstr>1. Quick Research of the Terms 2. Match the Terms with their Meanings</vt:lpstr>
      <vt:lpstr>PowerPoint Presentation</vt:lpstr>
      <vt:lpstr>Brand Identity versus Brand Image</vt:lpstr>
      <vt:lpstr>PowerPoint Presentation</vt:lpstr>
      <vt:lpstr>Brand Value</vt:lpstr>
      <vt:lpstr>Brand Equity</vt:lpstr>
      <vt:lpstr>Measuring Brand Equity</vt:lpstr>
      <vt:lpstr>Brand Power</vt:lpstr>
      <vt:lpstr>Measuring Brand Power</vt:lpstr>
      <vt:lpstr>Customer-based Brand Equity Pyramid Model</vt:lpstr>
      <vt:lpstr>Brand Salience  (Who are you?)</vt:lpstr>
      <vt:lpstr>Brand Performance &amp; Brand Imagery (What are you?)</vt:lpstr>
      <vt:lpstr>Consumer Judgments &amp; Consumer Feelings  (What about you?)</vt:lpstr>
      <vt:lpstr>Brand Resonance  (What about you and me?)</vt:lpstr>
      <vt:lpstr>Stages of Brand Development</vt:lpstr>
      <vt:lpstr>Summary</vt:lpstr>
      <vt:lpstr>Activity</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187</cp:revision>
  <cp:lastPrinted>2022-03-08T18:23:15Z</cp:lastPrinted>
  <dcterms:created xsi:type="dcterms:W3CDTF">2002-10-07T19:43:58Z</dcterms:created>
  <dcterms:modified xsi:type="dcterms:W3CDTF">2025-04-15T20:53:42Z</dcterms:modified>
</cp:coreProperties>
</file>