
<file path=[Content_Types].xml><?xml version="1.0" encoding="utf-8"?>
<Types xmlns="http://schemas.openxmlformats.org/package/2006/content-types">
  <Default Extension="png" ContentType="image/png"/>
  <Default Extension="jpg&amp;ehk=ouqiWEt50kMLr" ContentType="image/jpeg"/>
  <Default Extension="jpeg" ContentType="image/jpeg"/>
  <Default Extension="rels" ContentType="application/vnd.openxmlformats-package.relationships+xml"/>
  <Default Extension="xml" ContentType="application/xml"/>
  <Default Extension="jpg&amp;ehk=yp" ContentType="image/jpeg"/>
  <Default Extension="jpg&amp;ehk=yYiJ4"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7"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60" autoAdjust="0"/>
    <p:restoredTop sz="94660"/>
  </p:normalViewPr>
  <p:slideViewPr>
    <p:cSldViewPr snapToGrid="0">
      <p:cViewPr varScale="1">
        <p:scale>
          <a:sx n="104" d="100"/>
          <a:sy n="104" d="100"/>
        </p:scale>
        <p:origin x="150"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DC9082-36C8-4ADD-B517-45314DC252E7}" type="datetimeFigureOut">
              <a:rPr lang="en-GB" smtClean="0"/>
              <a:t>15/11/2017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FF1768-7081-4F7A-BFA4-4548E4B914CA}" type="slidenum">
              <a:rPr lang="en-GB" smtClean="0"/>
              <a:t>‹#›</a:t>
            </a:fld>
            <a:endParaRPr lang="en-GB"/>
          </a:p>
        </p:txBody>
      </p:sp>
    </p:spTree>
    <p:extLst>
      <p:ext uri="{BB962C8B-B14F-4D97-AF65-F5344CB8AC3E}">
        <p14:creationId xmlns:p14="http://schemas.microsoft.com/office/powerpoint/2010/main" val="2488780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F993BBC-819F-42E6-BC82-6B2381D82DF0}" type="datetime1">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3819449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B7E572-DD88-4932-BC34-A868B21EE401}" type="datetime1">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4203272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44BAAF-7034-4407-9A6C-7BCD67DFCB17}" type="datetime1">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1871306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ED36D5-E895-4987-8745-4A0592387363}" type="datetime1">
              <a:rPr lang="en-GB" smtClean="0"/>
              <a:t>15/11/2017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3984285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D7AE92-CE37-4CA3-8E38-0394A2F4F0C8}" type="datetime1">
              <a:rPr lang="en-GB" smtClean="0"/>
              <a:t>15/11/2017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3135256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5737DF-C7AB-4AF8-998B-20376FB8C3C8}" type="datetime1">
              <a:rPr lang="en-GB" smtClean="0"/>
              <a:t>15/11/2017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515323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609B47-CB26-4FDD-9F3F-59361F5148C4}" type="datetime1">
              <a:rPr lang="en-GB" smtClean="0"/>
              <a:t>15/11/2017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3807903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1FAFC39-6C0A-4F42-908B-95A2BD1C2A2E}" type="datetime1">
              <a:rPr lang="en-GB" smtClean="0"/>
              <a:t>15/11/2017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3024560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7D74B82-2CD9-4E98-8B78-2EC38227E5B2}" type="datetime1">
              <a:rPr lang="en-GB" smtClean="0"/>
              <a:t>15/11/2017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3565304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3ABA361-C81C-41CD-9FD6-C72843DA6BA9}" type="datetime1">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873035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7DC493F-7F7D-4B79-A980-84EC3CB5172B}" type="datetime1">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2363294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3F3BEA2-0B4B-41AB-AB77-88DE2207B56D}" type="datetime1">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36377066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75B398-93AF-448D-BE40-43AE3409B7F1}" type="datetime1">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270812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9B1064-39CA-48BA-AF49-5801E9DD694D}" type="datetime1">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3342741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F9834-2FA8-476A-A3C0-383C17C56FFF}" type="datetime1">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1049160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4B1058-0A62-4B3D-876C-98EBE92CCA71}" type="datetime1">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724DC-59C9-4739-9339-7AD26A90F4E2}" type="slidenum">
              <a:rPr lang="en-GB" smtClean="0"/>
              <a:t>‹#›</a:t>
            </a:fld>
            <a:endParaRPr lang="en-GB"/>
          </a:p>
        </p:txBody>
      </p:sp>
    </p:spTree>
    <p:extLst>
      <p:ext uri="{BB962C8B-B14F-4D97-AF65-F5344CB8AC3E}">
        <p14:creationId xmlns:p14="http://schemas.microsoft.com/office/powerpoint/2010/main" val="1131977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E52027E-58B8-40AD-AA2C-82FD15F149EB}" type="datetime1">
              <a:rPr lang="en-GB" smtClean="0"/>
              <a:t>15/11/2017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47724DC-59C9-4739-9339-7AD26A90F4E2}" type="slidenum">
              <a:rPr lang="en-GB" smtClean="0"/>
              <a:t>‹#›</a:t>
            </a:fld>
            <a:endParaRPr lang="en-GB"/>
          </a:p>
        </p:txBody>
      </p:sp>
    </p:spTree>
    <p:extLst>
      <p:ext uri="{BB962C8B-B14F-4D97-AF65-F5344CB8AC3E}">
        <p14:creationId xmlns:p14="http://schemas.microsoft.com/office/powerpoint/2010/main" val="6582461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aplanguagecusd.wikispaces.com/Knowledge+2" TargetMode="External"/><Relationship Id="rId2" Type="http://schemas.openxmlformats.org/officeDocument/2006/relationships/image" Target="../media/image1.jpg&amp;ehk=yp"/><Relationship Id="rId1" Type="http://schemas.openxmlformats.org/officeDocument/2006/relationships/slideLayout" Target="../slideLayouts/slideLayout1.xml"/><Relationship Id="rId5" Type="http://schemas.openxmlformats.org/officeDocument/2006/relationships/hyperlink" Target="http://en.wikipedia.org/wiki/Epistemology" TargetMode="Externa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betournay.wikispaces.com/Nervous+Systems" TargetMode="External"/><Relationship Id="rId2" Type="http://schemas.openxmlformats.org/officeDocument/2006/relationships/image" Target="../media/image3.jpg&amp;ehk=yYiJ4"/><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vinnocence2010.wikispaces.com/Evidence+Preservation" TargetMode="External"/><Relationship Id="rId2" Type="http://schemas.openxmlformats.org/officeDocument/2006/relationships/image" Target="../media/image4.jpg&amp;ehk=ouqiWEt50kMLr"/><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4D6A0-D5C5-4A12-8357-8890818A44AE}"/>
              </a:ext>
            </a:extLst>
          </p:cNvPr>
          <p:cNvSpPr>
            <a:spLocks noGrp="1"/>
          </p:cNvSpPr>
          <p:nvPr>
            <p:ph type="ctrTitle"/>
          </p:nvPr>
        </p:nvSpPr>
        <p:spPr>
          <a:xfrm>
            <a:off x="838900" y="563418"/>
            <a:ext cx="9278224" cy="1228437"/>
          </a:xfrm>
        </p:spPr>
        <p:txBody>
          <a:bodyPr>
            <a:normAutofit/>
          </a:bodyPr>
          <a:lstStyle/>
          <a:p>
            <a:r>
              <a:rPr lang="en-GB" sz="6600" dirty="0">
                <a:latin typeface="Arial" panose="020B0604020202020204" pitchFamily="34" charset="0"/>
                <a:cs typeface="Arial" panose="020B0604020202020204" pitchFamily="34" charset="0"/>
              </a:rPr>
              <a:t>Knowledge &amp; Reality:</a:t>
            </a:r>
          </a:p>
        </p:txBody>
      </p:sp>
      <p:sp>
        <p:nvSpPr>
          <p:cNvPr id="3" name="Subtitle 2">
            <a:extLst>
              <a:ext uri="{FF2B5EF4-FFF2-40B4-BE49-F238E27FC236}">
                <a16:creationId xmlns:a16="http://schemas.microsoft.com/office/drawing/2014/main" id="{32D41AFB-2A88-487C-BA86-2E9212355395}"/>
              </a:ext>
            </a:extLst>
          </p:cNvPr>
          <p:cNvSpPr>
            <a:spLocks noGrp="1"/>
          </p:cNvSpPr>
          <p:nvPr>
            <p:ph type="subTitle" idx="1"/>
          </p:nvPr>
        </p:nvSpPr>
        <p:spPr>
          <a:xfrm>
            <a:off x="1524000" y="1967345"/>
            <a:ext cx="9144000" cy="3290455"/>
          </a:xfrm>
        </p:spPr>
        <p:txBody>
          <a:bodyPr>
            <a:noAutofit/>
          </a:bodyPr>
          <a:lstStyle/>
          <a:p>
            <a:r>
              <a:rPr lang="en-GB" sz="6000" dirty="0">
                <a:latin typeface="Arial" panose="020B0604020202020204" pitchFamily="34" charset="0"/>
                <a:cs typeface="Arial" panose="020B0604020202020204" pitchFamily="34" charset="0"/>
              </a:rPr>
              <a:t>The Justification of Beliefs</a:t>
            </a:r>
          </a:p>
        </p:txBody>
      </p:sp>
      <p:pic>
        <p:nvPicPr>
          <p:cNvPr id="5" name="Picture 4">
            <a:extLst>
              <a:ext uri="{FF2B5EF4-FFF2-40B4-BE49-F238E27FC236}">
                <a16:creationId xmlns:a16="http://schemas.microsoft.com/office/drawing/2014/main" id="{3DCB80D8-CB83-4417-A96A-EA37C179A0C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14025" y="3439485"/>
            <a:ext cx="7684315" cy="2753495"/>
          </a:xfrm>
          <a:prstGeom prst="rect">
            <a:avLst/>
          </a:prstGeom>
        </p:spPr>
      </p:pic>
      <p:sp>
        <p:nvSpPr>
          <p:cNvPr id="6" name="TextBox 5">
            <a:extLst>
              <a:ext uri="{FF2B5EF4-FFF2-40B4-BE49-F238E27FC236}">
                <a16:creationId xmlns:a16="http://schemas.microsoft.com/office/drawing/2014/main" id="{6C30599C-630A-4683-830C-F06210289B07}"/>
              </a:ext>
            </a:extLst>
          </p:cNvPr>
          <p:cNvSpPr txBox="1"/>
          <p:nvPr/>
        </p:nvSpPr>
        <p:spPr>
          <a:xfrm>
            <a:off x="5338618" y="6246091"/>
            <a:ext cx="6096000" cy="230832"/>
          </a:xfrm>
          <a:prstGeom prst="rect">
            <a:avLst/>
          </a:prstGeom>
          <a:noFill/>
        </p:spPr>
        <p:txBody>
          <a:bodyPr wrap="square" rtlCol="0">
            <a:spAutoFit/>
          </a:bodyPr>
          <a:lstStyle/>
          <a:p>
            <a:r>
              <a:rPr lang="en-GB" sz="900">
                <a:hlinkClick r:id="rId3" tooltip="http://aplanguagecusd.wikispaces.com/Knowledge+2"/>
              </a:rPr>
              <a:t>This Photo</a:t>
            </a:r>
            <a:r>
              <a:rPr lang="en-GB" sz="900"/>
              <a:t> by Unknown Author is licensed under </a:t>
            </a:r>
            <a:r>
              <a:rPr lang="en-GB" sz="900">
                <a:hlinkClick r:id="rId4" tooltip="https://creativecommons.org/licenses/by-sa/3.0/"/>
              </a:rPr>
              <a:t>CC BY-SA</a:t>
            </a:r>
            <a:endParaRPr lang="en-GB" sz="900"/>
          </a:p>
        </p:txBody>
      </p:sp>
      <p:sp>
        <p:nvSpPr>
          <p:cNvPr id="7" name="Slide Number Placeholder 6">
            <a:extLst>
              <a:ext uri="{FF2B5EF4-FFF2-40B4-BE49-F238E27FC236}">
                <a16:creationId xmlns:a16="http://schemas.microsoft.com/office/drawing/2014/main" id="{258A43BC-68F5-451D-9A0A-BF56FDE0DEC2}"/>
              </a:ext>
            </a:extLst>
          </p:cNvPr>
          <p:cNvSpPr>
            <a:spLocks noGrp="1"/>
          </p:cNvSpPr>
          <p:nvPr>
            <p:ph type="sldNum" sz="quarter" idx="12"/>
          </p:nvPr>
        </p:nvSpPr>
        <p:spPr/>
        <p:txBody>
          <a:bodyPr/>
          <a:lstStyle/>
          <a:p>
            <a:fld id="{747724DC-59C9-4739-9339-7AD26A90F4E2}" type="slidenum">
              <a:rPr lang="en-GB" smtClean="0"/>
              <a:t>1</a:t>
            </a:fld>
            <a:endParaRPr lang="en-GB"/>
          </a:p>
        </p:txBody>
      </p:sp>
      <p:sp>
        <p:nvSpPr>
          <p:cNvPr id="9" name="TextBox 8">
            <a:extLst>
              <a:ext uri="{FF2B5EF4-FFF2-40B4-BE49-F238E27FC236}">
                <a16:creationId xmlns:a16="http://schemas.microsoft.com/office/drawing/2014/main" id="{17AFF279-2376-4173-9A87-B7911EF4AC66}"/>
              </a:ext>
            </a:extLst>
          </p:cNvPr>
          <p:cNvSpPr txBox="1"/>
          <p:nvPr/>
        </p:nvSpPr>
        <p:spPr>
          <a:xfrm>
            <a:off x="5048250" y="4129087"/>
            <a:ext cx="2095500" cy="369332"/>
          </a:xfrm>
          <a:prstGeom prst="rect">
            <a:avLst/>
          </a:prstGeom>
          <a:noFill/>
        </p:spPr>
        <p:txBody>
          <a:bodyPr wrap="square" rtlCol="0">
            <a:spAutoFit/>
          </a:bodyPr>
          <a:lstStyle/>
          <a:p>
            <a:r>
              <a:rPr lang="en-GB" sz="900">
                <a:hlinkClick r:id="rId5" tooltip="http://en.wikipedia.org/wiki/Epistemology"/>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35294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F0124-42BD-46E8-9627-E1659574B130}"/>
              </a:ext>
            </a:extLst>
          </p:cNvPr>
          <p:cNvSpPr>
            <a:spLocks noGrp="1"/>
          </p:cNvSpPr>
          <p:nvPr>
            <p:ph type="title"/>
          </p:nvPr>
        </p:nvSpPr>
        <p:spPr/>
        <p:txBody>
          <a:bodyPr/>
          <a:lstStyle/>
          <a:p>
            <a:r>
              <a:rPr lang="en-GB" b="1" dirty="0"/>
              <a:t>To Consider…</a:t>
            </a:r>
          </a:p>
        </p:txBody>
      </p:sp>
      <p:sp>
        <p:nvSpPr>
          <p:cNvPr id="3" name="Content Placeholder 2">
            <a:extLst>
              <a:ext uri="{FF2B5EF4-FFF2-40B4-BE49-F238E27FC236}">
                <a16:creationId xmlns:a16="http://schemas.microsoft.com/office/drawing/2014/main" id="{2C7858F9-4EEF-4C84-979A-ACEB53EAA3CF}"/>
              </a:ext>
            </a:extLst>
          </p:cNvPr>
          <p:cNvSpPr>
            <a:spLocks noGrp="1"/>
          </p:cNvSpPr>
          <p:nvPr>
            <p:ph idx="1"/>
          </p:nvPr>
        </p:nvSpPr>
        <p:spPr/>
        <p:txBody>
          <a:bodyPr/>
          <a:lstStyle/>
          <a:p>
            <a:r>
              <a:rPr lang="en-GB" sz="3600" dirty="0"/>
              <a:t>Think about what was said in the last lecture about the difference between knowledge and belief, and about why truth, belief and justification have traditionally been considered as necessary conditions for knowledge. </a:t>
            </a:r>
          </a:p>
          <a:p>
            <a:endParaRPr lang="en-GB" sz="3600" dirty="0"/>
          </a:p>
          <a:p>
            <a:endParaRPr lang="en-GB" dirty="0"/>
          </a:p>
        </p:txBody>
      </p:sp>
      <p:sp>
        <p:nvSpPr>
          <p:cNvPr id="4" name="Slide Number Placeholder 3">
            <a:extLst>
              <a:ext uri="{FF2B5EF4-FFF2-40B4-BE49-F238E27FC236}">
                <a16:creationId xmlns:a16="http://schemas.microsoft.com/office/drawing/2014/main" id="{6A0D2BFF-403E-4442-AD46-1C4C49A8C849}"/>
              </a:ext>
            </a:extLst>
          </p:cNvPr>
          <p:cNvSpPr>
            <a:spLocks noGrp="1"/>
          </p:cNvSpPr>
          <p:nvPr>
            <p:ph type="sldNum" sz="quarter" idx="12"/>
          </p:nvPr>
        </p:nvSpPr>
        <p:spPr/>
        <p:txBody>
          <a:bodyPr/>
          <a:lstStyle/>
          <a:p>
            <a:fld id="{747724DC-59C9-4739-9339-7AD26A90F4E2}" type="slidenum">
              <a:rPr lang="en-GB" smtClean="0"/>
              <a:t>2</a:t>
            </a:fld>
            <a:endParaRPr lang="en-GB"/>
          </a:p>
        </p:txBody>
      </p:sp>
      <p:pic>
        <p:nvPicPr>
          <p:cNvPr id="5" name="Picture 4">
            <a:extLst>
              <a:ext uri="{FF2B5EF4-FFF2-40B4-BE49-F238E27FC236}">
                <a16:creationId xmlns:a16="http://schemas.microsoft.com/office/drawing/2014/main" id="{2FDF0157-1AC0-433E-B048-3049034FC506}"/>
              </a:ext>
            </a:extLst>
          </p:cNvPr>
          <p:cNvPicPr>
            <a:picLocks noChangeAspect="1"/>
          </p:cNvPicPr>
          <p:nvPr/>
        </p:nvPicPr>
        <p:blipFill>
          <a:blip r:embed="rId2"/>
          <a:stretch>
            <a:fillRect/>
          </a:stretch>
        </p:blipFill>
        <p:spPr>
          <a:xfrm>
            <a:off x="8044873" y="236271"/>
            <a:ext cx="3001817" cy="1924318"/>
          </a:xfrm>
          <a:prstGeom prst="rect">
            <a:avLst/>
          </a:prstGeom>
        </p:spPr>
      </p:pic>
    </p:spTree>
    <p:extLst>
      <p:ext uri="{BB962C8B-B14F-4D97-AF65-F5344CB8AC3E}">
        <p14:creationId xmlns:p14="http://schemas.microsoft.com/office/powerpoint/2010/main" val="3771596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DE350-631F-48A1-B597-53C1771B20A6}"/>
              </a:ext>
            </a:extLst>
          </p:cNvPr>
          <p:cNvSpPr>
            <a:spLocks noGrp="1"/>
          </p:cNvSpPr>
          <p:nvPr>
            <p:ph type="title"/>
          </p:nvPr>
        </p:nvSpPr>
        <p:spPr/>
        <p:txBody>
          <a:bodyPr/>
          <a:lstStyle/>
          <a:p>
            <a:r>
              <a:rPr lang="en-GB" b="1" dirty="0"/>
              <a:t>Justification</a:t>
            </a:r>
          </a:p>
        </p:txBody>
      </p:sp>
      <p:sp>
        <p:nvSpPr>
          <p:cNvPr id="3" name="Content Placeholder 2">
            <a:extLst>
              <a:ext uri="{FF2B5EF4-FFF2-40B4-BE49-F238E27FC236}">
                <a16:creationId xmlns:a16="http://schemas.microsoft.com/office/drawing/2014/main" id="{843D46B5-95E2-48C3-9E4C-5B6DCF6B3FFD}"/>
              </a:ext>
            </a:extLst>
          </p:cNvPr>
          <p:cNvSpPr>
            <a:spLocks noGrp="1"/>
          </p:cNvSpPr>
          <p:nvPr>
            <p:ph idx="1"/>
          </p:nvPr>
        </p:nvSpPr>
        <p:spPr/>
        <p:txBody>
          <a:bodyPr>
            <a:normAutofit fontScale="92500"/>
          </a:bodyPr>
          <a:lstStyle/>
          <a:p>
            <a:r>
              <a:rPr lang="en-GB" sz="3600" dirty="0"/>
              <a:t>Mediated and unmediated responsibilities</a:t>
            </a:r>
          </a:p>
          <a:p>
            <a:pPr marL="0" indent="0">
              <a:buNone/>
            </a:pPr>
            <a:endParaRPr lang="en-GB" sz="3600" dirty="0"/>
          </a:p>
          <a:p>
            <a:r>
              <a:rPr lang="en-GB" sz="3600" dirty="0"/>
              <a:t>Normative</a:t>
            </a:r>
          </a:p>
          <a:p>
            <a:pPr marL="0" indent="0">
              <a:buNone/>
            </a:pPr>
            <a:endParaRPr lang="en-GB" sz="3600" dirty="0"/>
          </a:p>
          <a:p>
            <a:r>
              <a:rPr lang="en-GB" sz="3600" dirty="0"/>
              <a:t>Explanation and justification (distinction)</a:t>
            </a:r>
          </a:p>
        </p:txBody>
      </p:sp>
      <p:sp>
        <p:nvSpPr>
          <p:cNvPr id="4" name="Slide Number Placeholder 3">
            <a:extLst>
              <a:ext uri="{FF2B5EF4-FFF2-40B4-BE49-F238E27FC236}">
                <a16:creationId xmlns:a16="http://schemas.microsoft.com/office/drawing/2014/main" id="{72279BCC-B00F-4B31-A0C0-F28F8180415A}"/>
              </a:ext>
            </a:extLst>
          </p:cNvPr>
          <p:cNvSpPr>
            <a:spLocks noGrp="1"/>
          </p:cNvSpPr>
          <p:nvPr>
            <p:ph type="sldNum" sz="quarter" idx="12"/>
          </p:nvPr>
        </p:nvSpPr>
        <p:spPr/>
        <p:txBody>
          <a:bodyPr/>
          <a:lstStyle/>
          <a:p>
            <a:fld id="{747724DC-59C9-4739-9339-7AD26A90F4E2}" type="slidenum">
              <a:rPr lang="en-GB" smtClean="0"/>
              <a:t>3</a:t>
            </a:fld>
            <a:endParaRPr lang="en-GB"/>
          </a:p>
        </p:txBody>
      </p:sp>
    </p:spTree>
    <p:extLst>
      <p:ext uri="{BB962C8B-B14F-4D97-AF65-F5344CB8AC3E}">
        <p14:creationId xmlns:p14="http://schemas.microsoft.com/office/powerpoint/2010/main" val="1980862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13BFD-A63E-494D-B923-0CBC6800D892}"/>
              </a:ext>
            </a:extLst>
          </p:cNvPr>
          <p:cNvSpPr>
            <a:spLocks noGrp="1"/>
          </p:cNvSpPr>
          <p:nvPr>
            <p:ph type="title"/>
          </p:nvPr>
        </p:nvSpPr>
        <p:spPr/>
        <p:txBody>
          <a:bodyPr/>
          <a:lstStyle/>
          <a:p>
            <a:r>
              <a:rPr lang="en-GB" b="1" dirty="0"/>
              <a:t>What makes beliefs justified?</a:t>
            </a:r>
          </a:p>
        </p:txBody>
      </p:sp>
      <p:sp>
        <p:nvSpPr>
          <p:cNvPr id="3" name="Content Placeholder 2">
            <a:extLst>
              <a:ext uri="{FF2B5EF4-FFF2-40B4-BE49-F238E27FC236}">
                <a16:creationId xmlns:a16="http://schemas.microsoft.com/office/drawing/2014/main" id="{7129DDEA-C4EE-4429-A086-F44525E33E3E}"/>
              </a:ext>
            </a:extLst>
          </p:cNvPr>
          <p:cNvSpPr>
            <a:spLocks noGrp="1"/>
          </p:cNvSpPr>
          <p:nvPr>
            <p:ph idx="1"/>
          </p:nvPr>
        </p:nvSpPr>
        <p:spPr>
          <a:xfrm>
            <a:off x="677334" y="1735725"/>
            <a:ext cx="8596668" cy="3880773"/>
          </a:xfrm>
        </p:spPr>
        <p:txBody>
          <a:bodyPr>
            <a:normAutofit lnSpcReduction="10000"/>
          </a:bodyPr>
          <a:lstStyle/>
          <a:p>
            <a:r>
              <a:rPr lang="en-GB" sz="3600" dirty="0" err="1"/>
              <a:t>Reliabilism</a:t>
            </a:r>
            <a:r>
              <a:rPr lang="en-GB" sz="3600" dirty="0"/>
              <a:t>: a belief is justified </a:t>
            </a:r>
            <a:r>
              <a:rPr lang="en-GB" sz="3600" dirty="0" err="1"/>
              <a:t>iff</a:t>
            </a:r>
            <a:r>
              <a:rPr lang="en-GB" sz="3600" dirty="0"/>
              <a:t> it is the result of a reliable process.</a:t>
            </a:r>
          </a:p>
          <a:p>
            <a:endParaRPr lang="en-GB" sz="3600" dirty="0"/>
          </a:p>
          <a:p>
            <a:r>
              <a:rPr lang="en-GB" sz="3600" dirty="0"/>
              <a:t>Objections </a:t>
            </a:r>
          </a:p>
          <a:p>
            <a:endParaRPr lang="en-GB" sz="3600" dirty="0"/>
          </a:p>
          <a:p>
            <a:r>
              <a:rPr lang="en-GB" sz="3600" dirty="0"/>
              <a:t>Counter-objections</a:t>
            </a:r>
          </a:p>
          <a:p>
            <a:endParaRPr lang="en-GB" sz="3600" dirty="0"/>
          </a:p>
          <a:p>
            <a:endParaRPr lang="en-GB" dirty="0"/>
          </a:p>
        </p:txBody>
      </p:sp>
      <p:sp>
        <p:nvSpPr>
          <p:cNvPr id="4" name="Slide Number Placeholder 3">
            <a:extLst>
              <a:ext uri="{FF2B5EF4-FFF2-40B4-BE49-F238E27FC236}">
                <a16:creationId xmlns:a16="http://schemas.microsoft.com/office/drawing/2014/main" id="{DF4D876C-60C1-4EAC-853E-1037C96284AE}"/>
              </a:ext>
            </a:extLst>
          </p:cNvPr>
          <p:cNvSpPr>
            <a:spLocks noGrp="1"/>
          </p:cNvSpPr>
          <p:nvPr>
            <p:ph type="sldNum" sz="quarter" idx="12"/>
          </p:nvPr>
        </p:nvSpPr>
        <p:spPr/>
        <p:txBody>
          <a:bodyPr/>
          <a:lstStyle/>
          <a:p>
            <a:fld id="{747724DC-59C9-4739-9339-7AD26A90F4E2}" type="slidenum">
              <a:rPr lang="en-GB" smtClean="0"/>
              <a:t>4</a:t>
            </a:fld>
            <a:endParaRPr lang="en-GB"/>
          </a:p>
        </p:txBody>
      </p:sp>
      <p:pic>
        <p:nvPicPr>
          <p:cNvPr id="6" name="Picture 5">
            <a:extLst>
              <a:ext uri="{FF2B5EF4-FFF2-40B4-BE49-F238E27FC236}">
                <a16:creationId xmlns:a16="http://schemas.microsoft.com/office/drawing/2014/main" id="{5D200DBA-AB5C-4568-B5B9-1C22DB0752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76291" y="3325091"/>
            <a:ext cx="4719782" cy="2235876"/>
          </a:xfrm>
          <a:prstGeom prst="rect">
            <a:avLst/>
          </a:prstGeom>
        </p:spPr>
      </p:pic>
      <p:sp>
        <p:nvSpPr>
          <p:cNvPr id="7" name="TextBox 6">
            <a:extLst>
              <a:ext uri="{FF2B5EF4-FFF2-40B4-BE49-F238E27FC236}">
                <a16:creationId xmlns:a16="http://schemas.microsoft.com/office/drawing/2014/main" id="{7F047435-4B85-4038-BB23-94511A73A91C}"/>
              </a:ext>
            </a:extLst>
          </p:cNvPr>
          <p:cNvSpPr txBox="1"/>
          <p:nvPr/>
        </p:nvSpPr>
        <p:spPr>
          <a:xfrm>
            <a:off x="6733309" y="5616498"/>
            <a:ext cx="3765804" cy="230832"/>
          </a:xfrm>
          <a:prstGeom prst="rect">
            <a:avLst/>
          </a:prstGeom>
          <a:noFill/>
        </p:spPr>
        <p:txBody>
          <a:bodyPr wrap="square" rtlCol="0">
            <a:spAutoFit/>
          </a:bodyPr>
          <a:lstStyle/>
          <a:p>
            <a:r>
              <a:rPr lang="en-GB" sz="900" dirty="0">
                <a:hlinkClick r:id="rId3" tooltip="http://betournay.wikispaces.com/Nervous+Systems"/>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1499357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6B1A3-A454-4FB2-A012-C30033EB771B}"/>
              </a:ext>
            </a:extLst>
          </p:cNvPr>
          <p:cNvSpPr>
            <a:spLocks noGrp="1"/>
          </p:cNvSpPr>
          <p:nvPr>
            <p:ph type="title"/>
          </p:nvPr>
        </p:nvSpPr>
        <p:spPr/>
        <p:txBody>
          <a:bodyPr/>
          <a:lstStyle/>
          <a:p>
            <a:r>
              <a:rPr lang="en-GB" b="1" dirty="0"/>
              <a:t>What makes beliefs justified?</a:t>
            </a:r>
          </a:p>
        </p:txBody>
      </p:sp>
      <p:sp>
        <p:nvSpPr>
          <p:cNvPr id="3" name="Content Placeholder 2">
            <a:extLst>
              <a:ext uri="{FF2B5EF4-FFF2-40B4-BE49-F238E27FC236}">
                <a16:creationId xmlns:a16="http://schemas.microsoft.com/office/drawing/2014/main" id="{BF239701-2F66-499B-A518-A7C05C8D01F2}"/>
              </a:ext>
            </a:extLst>
          </p:cNvPr>
          <p:cNvSpPr>
            <a:spLocks noGrp="1"/>
          </p:cNvSpPr>
          <p:nvPr>
            <p:ph idx="1"/>
          </p:nvPr>
        </p:nvSpPr>
        <p:spPr>
          <a:xfrm>
            <a:off x="1366982" y="1825625"/>
            <a:ext cx="8312727" cy="4351338"/>
          </a:xfrm>
        </p:spPr>
        <p:txBody>
          <a:bodyPr>
            <a:normAutofit lnSpcReduction="10000"/>
          </a:bodyPr>
          <a:lstStyle/>
          <a:p>
            <a:r>
              <a:rPr lang="en-GB" sz="3600" dirty="0" err="1"/>
              <a:t>Evidentialists</a:t>
            </a:r>
            <a:r>
              <a:rPr lang="en-GB" sz="3600" dirty="0"/>
              <a:t> – possession of evidence (or lack of it) is of central importance.</a:t>
            </a:r>
          </a:p>
          <a:p>
            <a:endParaRPr lang="en-GB" sz="3600" dirty="0"/>
          </a:p>
          <a:p>
            <a:r>
              <a:rPr lang="en-GB" sz="3600" dirty="0"/>
              <a:t>Objections</a:t>
            </a:r>
          </a:p>
          <a:p>
            <a:endParaRPr lang="en-GB" sz="3600" dirty="0"/>
          </a:p>
          <a:p>
            <a:r>
              <a:rPr lang="en-GB" sz="3600" dirty="0"/>
              <a:t>Counter-claims.</a:t>
            </a:r>
          </a:p>
        </p:txBody>
      </p:sp>
      <p:sp>
        <p:nvSpPr>
          <p:cNvPr id="4" name="Slide Number Placeholder 3">
            <a:extLst>
              <a:ext uri="{FF2B5EF4-FFF2-40B4-BE49-F238E27FC236}">
                <a16:creationId xmlns:a16="http://schemas.microsoft.com/office/drawing/2014/main" id="{C4430DC1-A0FF-4C88-8B0C-2C0FEAE7DDCF}"/>
              </a:ext>
            </a:extLst>
          </p:cNvPr>
          <p:cNvSpPr>
            <a:spLocks noGrp="1"/>
          </p:cNvSpPr>
          <p:nvPr>
            <p:ph type="sldNum" sz="quarter" idx="12"/>
          </p:nvPr>
        </p:nvSpPr>
        <p:spPr/>
        <p:txBody>
          <a:bodyPr/>
          <a:lstStyle/>
          <a:p>
            <a:fld id="{747724DC-59C9-4739-9339-7AD26A90F4E2}" type="slidenum">
              <a:rPr lang="en-GB" smtClean="0"/>
              <a:t>5</a:t>
            </a:fld>
            <a:endParaRPr lang="en-GB"/>
          </a:p>
        </p:txBody>
      </p:sp>
      <p:pic>
        <p:nvPicPr>
          <p:cNvPr id="6" name="Picture 5">
            <a:extLst>
              <a:ext uri="{FF2B5EF4-FFF2-40B4-BE49-F238E27FC236}">
                <a16:creationId xmlns:a16="http://schemas.microsoft.com/office/drawing/2014/main" id="{37BF6E11-A0A3-443E-91B1-55084857BCD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66064" y="3146424"/>
            <a:ext cx="4732481" cy="3148013"/>
          </a:xfrm>
          <a:prstGeom prst="rect">
            <a:avLst/>
          </a:prstGeom>
        </p:spPr>
      </p:pic>
      <p:sp>
        <p:nvSpPr>
          <p:cNvPr id="7" name="TextBox 6">
            <a:extLst>
              <a:ext uri="{FF2B5EF4-FFF2-40B4-BE49-F238E27FC236}">
                <a16:creationId xmlns:a16="http://schemas.microsoft.com/office/drawing/2014/main" id="{BAEBDD05-EBEC-458B-8C01-B135EF13A5E1}"/>
              </a:ext>
            </a:extLst>
          </p:cNvPr>
          <p:cNvSpPr txBox="1"/>
          <p:nvPr/>
        </p:nvSpPr>
        <p:spPr>
          <a:xfrm>
            <a:off x="5566064" y="6294437"/>
            <a:ext cx="5715000" cy="230832"/>
          </a:xfrm>
          <a:prstGeom prst="rect">
            <a:avLst/>
          </a:prstGeom>
          <a:noFill/>
        </p:spPr>
        <p:txBody>
          <a:bodyPr wrap="square" rtlCol="0">
            <a:spAutoFit/>
          </a:bodyPr>
          <a:lstStyle/>
          <a:p>
            <a:r>
              <a:rPr lang="en-GB" sz="900">
                <a:hlinkClick r:id="rId3" tooltip="http://svinnocence2010.wikispaces.com/Evidence+Preservation"/>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3752617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66B08-FAA9-4D29-B928-B6E2E793730F}"/>
              </a:ext>
            </a:extLst>
          </p:cNvPr>
          <p:cNvSpPr>
            <a:spLocks noGrp="1"/>
          </p:cNvSpPr>
          <p:nvPr>
            <p:ph type="title"/>
          </p:nvPr>
        </p:nvSpPr>
        <p:spPr/>
        <p:txBody>
          <a:bodyPr/>
          <a:lstStyle/>
          <a:p>
            <a:r>
              <a:rPr lang="en-GB" b="1" dirty="0" err="1"/>
              <a:t>Internalism</a:t>
            </a:r>
            <a:endParaRPr lang="en-GB" b="1" dirty="0"/>
          </a:p>
        </p:txBody>
      </p:sp>
      <p:sp>
        <p:nvSpPr>
          <p:cNvPr id="3" name="Content Placeholder 2">
            <a:extLst>
              <a:ext uri="{FF2B5EF4-FFF2-40B4-BE49-F238E27FC236}">
                <a16:creationId xmlns:a16="http://schemas.microsoft.com/office/drawing/2014/main" id="{63145BFC-3D77-42D2-9AD9-8F516730E51F}"/>
              </a:ext>
            </a:extLst>
          </p:cNvPr>
          <p:cNvSpPr>
            <a:spLocks noGrp="1"/>
          </p:cNvSpPr>
          <p:nvPr>
            <p:ph idx="1"/>
          </p:nvPr>
        </p:nvSpPr>
        <p:spPr>
          <a:xfrm>
            <a:off x="838200" y="1588655"/>
            <a:ext cx="10515600" cy="4588308"/>
          </a:xfrm>
        </p:spPr>
        <p:txBody>
          <a:bodyPr>
            <a:noAutofit/>
          </a:bodyPr>
          <a:lstStyle/>
          <a:p>
            <a:r>
              <a:rPr lang="en-GB" sz="3600" dirty="0"/>
              <a:t>Assoc. with </a:t>
            </a:r>
            <a:r>
              <a:rPr lang="en-GB" sz="3600" dirty="0" err="1"/>
              <a:t>evidentialism</a:t>
            </a:r>
            <a:r>
              <a:rPr lang="en-GB" sz="3600" dirty="0"/>
              <a:t>.</a:t>
            </a:r>
          </a:p>
          <a:p>
            <a:endParaRPr lang="en-GB" sz="3600" dirty="0"/>
          </a:p>
          <a:p>
            <a:pPr marL="0" indent="0">
              <a:buNone/>
            </a:pPr>
            <a:r>
              <a:rPr lang="en-GB" sz="3600" dirty="0"/>
              <a:t>A justifier must be…</a:t>
            </a:r>
          </a:p>
          <a:p>
            <a:pPr marL="514350" indent="-514350">
              <a:buAutoNum type="arabicPeriod"/>
            </a:pPr>
            <a:r>
              <a:rPr lang="en-GB" sz="3600" dirty="0"/>
              <a:t>Within the subject’s perspective / viewpoint on the world.</a:t>
            </a:r>
          </a:p>
          <a:p>
            <a:pPr marL="514350" indent="-514350">
              <a:buAutoNum type="arabicPeriod"/>
            </a:pPr>
            <a:r>
              <a:rPr lang="en-GB" sz="3600" dirty="0"/>
              <a:t>Accessible to the subject.</a:t>
            </a:r>
          </a:p>
          <a:p>
            <a:pPr marL="0" indent="0">
              <a:buNone/>
            </a:pPr>
            <a:endParaRPr lang="en-GB" sz="3600" dirty="0"/>
          </a:p>
        </p:txBody>
      </p:sp>
      <p:sp>
        <p:nvSpPr>
          <p:cNvPr id="4" name="Slide Number Placeholder 3">
            <a:extLst>
              <a:ext uri="{FF2B5EF4-FFF2-40B4-BE49-F238E27FC236}">
                <a16:creationId xmlns:a16="http://schemas.microsoft.com/office/drawing/2014/main" id="{686E71E4-97F4-411C-94C3-F3BE6F7850A4}"/>
              </a:ext>
            </a:extLst>
          </p:cNvPr>
          <p:cNvSpPr>
            <a:spLocks noGrp="1"/>
          </p:cNvSpPr>
          <p:nvPr>
            <p:ph type="sldNum" sz="quarter" idx="12"/>
          </p:nvPr>
        </p:nvSpPr>
        <p:spPr/>
        <p:txBody>
          <a:bodyPr/>
          <a:lstStyle/>
          <a:p>
            <a:fld id="{747724DC-59C9-4739-9339-7AD26A90F4E2}" type="slidenum">
              <a:rPr lang="en-GB" smtClean="0"/>
              <a:t>6</a:t>
            </a:fld>
            <a:endParaRPr lang="en-GB"/>
          </a:p>
        </p:txBody>
      </p:sp>
    </p:spTree>
    <p:extLst>
      <p:ext uri="{BB962C8B-B14F-4D97-AF65-F5344CB8AC3E}">
        <p14:creationId xmlns:p14="http://schemas.microsoft.com/office/powerpoint/2010/main" val="1200528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EECC91-FF48-40D9-9456-7409C6ABF61E}"/>
              </a:ext>
            </a:extLst>
          </p:cNvPr>
          <p:cNvSpPr>
            <a:spLocks noGrp="1"/>
          </p:cNvSpPr>
          <p:nvPr>
            <p:ph idx="1"/>
          </p:nvPr>
        </p:nvSpPr>
        <p:spPr/>
        <p:txBody>
          <a:bodyPr>
            <a:normAutofit/>
          </a:bodyPr>
          <a:lstStyle/>
          <a:p>
            <a:r>
              <a:rPr lang="en-GB" sz="3600" dirty="0"/>
              <a:t>Think of reasons why one might support this theory.</a:t>
            </a:r>
          </a:p>
          <a:p>
            <a:endParaRPr lang="en-GB" sz="3600" dirty="0"/>
          </a:p>
          <a:p>
            <a:r>
              <a:rPr lang="en-GB" sz="3600" dirty="0"/>
              <a:t>Problems - Plantinga’s attack </a:t>
            </a:r>
          </a:p>
        </p:txBody>
      </p:sp>
      <p:sp>
        <p:nvSpPr>
          <p:cNvPr id="4" name="Slide Number Placeholder 3">
            <a:extLst>
              <a:ext uri="{FF2B5EF4-FFF2-40B4-BE49-F238E27FC236}">
                <a16:creationId xmlns:a16="http://schemas.microsoft.com/office/drawing/2014/main" id="{E09F0781-12F0-4B5A-8B1D-18D120B726B1}"/>
              </a:ext>
            </a:extLst>
          </p:cNvPr>
          <p:cNvSpPr>
            <a:spLocks noGrp="1"/>
          </p:cNvSpPr>
          <p:nvPr>
            <p:ph type="sldNum" sz="quarter" idx="12"/>
          </p:nvPr>
        </p:nvSpPr>
        <p:spPr/>
        <p:txBody>
          <a:bodyPr/>
          <a:lstStyle/>
          <a:p>
            <a:fld id="{747724DC-59C9-4739-9339-7AD26A90F4E2}" type="slidenum">
              <a:rPr lang="en-GB" smtClean="0"/>
              <a:t>7</a:t>
            </a:fld>
            <a:endParaRPr lang="en-GB"/>
          </a:p>
        </p:txBody>
      </p:sp>
    </p:spTree>
    <p:extLst>
      <p:ext uri="{BB962C8B-B14F-4D97-AF65-F5344CB8AC3E}">
        <p14:creationId xmlns:p14="http://schemas.microsoft.com/office/powerpoint/2010/main" val="22896979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B9552-0E65-41FC-8418-DC00FDE87549}"/>
              </a:ext>
            </a:extLst>
          </p:cNvPr>
          <p:cNvSpPr>
            <a:spLocks noGrp="1"/>
          </p:cNvSpPr>
          <p:nvPr>
            <p:ph type="title"/>
          </p:nvPr>
        </p:nvSpPr>
        <p:spPr/>
        <p:txBody>
          <a:bodyPr/>
          <a:lstStyle/>
          <a:p>
            <a:r>
              <a:rPr lang="en-GB" b="1" dirty="0"/>
              <a:t>Externalism</a:t>
            </a:r>
          </a:p>
        </p:txBody>
      </p:sp>
      <p:sp>
        <p:nvSpPr>
          <p:cNvPr id="3" name="Content Placeholder 2">
            <a:extLst>
              <a:ext uri="{FF2B5EF4-FFF2-40B4-BE49-F238E27FC236}">
                <a16:creationId xmlns:a16="http://schemas.microsoft.com/office/drawing/2014/main" id="{98259C8A-A834-490C-841D-87EDC3B1DF3A}"/>
              </a:ext>
            </a:extLst>
          </p:cNvPr>
          <p:cNvSpPr>
            <a:spLocks noGrp="1"/>
          </p:cNvSpPr>
          <p:nvPr>
            <p:ph idx="1"/>
          </p:nvPr>
        </p:nvSpPr>
        <p:spPr/>
        <p:txBody>
          <a:bodyPr>
            <a:normAutofit fontScale="92500" lnSpcReduction="10000"/>
          </a:bodyPr>
          <a:lstStyle/>
          <a:p>
            <a:r>
              <a:rPr lang="en-GB" sz="3600" dirty="0"/>
              <a:t>Assoc. with </a:t>
            </a:r>
            <a:r>
              <a:rPr lang="en-GB" sz="3600" dirty="0" err="1"/>
              <a:t>reliabilism</a:t>
            </a:r>
            <a:r>
              <a:rPr lang="en-GB" sz="3600" dirty="0"/>
              <a:t>. </a:t>
            </a:r>
          </a:p>
          <a:p>
            <a:endParaRPr lang="en-GB" sz="3600" dirty="0"/>
          </a:p>
          <a:p>
            <a:r>
              <a:rPr lang="en-GB" sz="3600" dirty="0"/>
              <a:t>Factors OTHER THAN internal states are relevant.</a:t>
            </a:r>
          </a:p>
          <a:p>
            <a:endParaRPr lang="en-GB" sz="3600" dirty="0"/>
          </a:p>
          <a:p>
            <a:r>
              <a:rPr lang="en-GB" sz="3600" dirty="0"/>
              <a:t>Internal states not a necessary condition of justification. </a:t>
            </a:r>
          </a:p>
        </p:txBody>
      </p:sp>
      <p:sp>
        <p:nvSpPr>
          <p:cNvPr id="4" name="Slide Number Placeholder 3">
            <a:extLst>
              <a:ext uri="{FF2B5EF4-FFF2-40B4-BE49-F238E27FC236}">
                <a16:creationId xmlns:a16="http://schemas.microsoft.com/office/drawing/2014/main" id="{07968FB7-0E56-49EC-95C5-99EF1C4CECCC}"/>
              </a:ext>
            </a:extLst>
          </p:cNvPr>
          <p:cNvSpPr>
            <a:spLocks noGrp="1"/>
          </p:cNvSpPr>
          <p:nvPr>
            <p:ph type="sldNum" sz="quarter" idx="12"/>
          </p:nvPr>
        </p:nvSpPr>
        <p:spPr/>
        <p:txBody>
          <a:bodyPr/>
          <a:lstStyle/>
          <a:p>
            <a:fld id="{747724DC-59C9-4739-9339-7AD26A90F4E2}" type="slidenum">
              <a:rPr lang="en-GB" smtClean="0"/>
              <a:t>8</a:t>
            </a:fld>
            <a:endParaRPr lang="en-GB"/>
          </a:p>
        </p:txBody>
      </p:sp>
    </p:spTree>
    <p:extLst>
      <p:ext uri="{BB962C8B-B14F-4D97-AF65-F5344CB8AC3E}">
        <p14:creationId xmlns:p14="http://schemas.microsoft.com/office/powerpoint/2010/main" val="1389864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E3F1AC-B5A5-4997-B21F-28DA43A55070}"/>
              </a:ext>
            </a:extLst>
          </p:cNvPr>
          <p:cNvSpPr>
            <a:spLocks noGrp="1"/>
          </p:cNvSpPr>
          <p:nvPr>
            <p:ph idx="1"/>
          </p:nvPr>
        </p:nvSpPr>
        <p:spPr/>
        <p:txBody>
          <a:bodyPr>
            <a:normAutofit/>
          </a:bodyPr>
          <a:lstStyle/>
          <a:p>
            <a:r>
              <a:rPr lang="en-GB" sz="3600" dirty="0"/>
              <a:t>Consider why one might support this view?</a:t>
            </a:r>
          </a:p>
          <a:p>
            <a:endParaRPr lang="en-GB" sz="3600" dirty="0"/>
          </a:p>
          <a:p>
            <a:r>
              <a:rPr lang="en-GB" sz="3600" dirty="0"/>
              <a:t>Problems: </a:t>
            </a:r>
            <a:r>
              <a:rPr lang="en-GB" sz="3600" dirty="0" err="1"/>
              <a:t>BonJour</a:t>
            </a:r>
            <a:r>
              <a:rPr lang="en-GB" sz="3600" dirty="0"/>
              <a:t> and the Norman Case</a:t>
            </a:r>
          </a:p>
        </p:txBody>
      </p:sp>
      <p:sp>
        <p:nvSpPr>
          <p:cNvPr id="4" name="Slide Number Placeholder 3">
            <a:extLst>
              <a:ext uri="{FF2B5EF4-FFF2-40B4-BE49-F238E27FC236}">
                <a16:creationId xmlns:a16="http://schemas.microsoft.com/office/drawing/2014/main" id="{3C3D9F3A-3E67-42C0-BD3B-B24003AADE66}"/>
              </a:ext>
            </a:extLst>
          </p:cNvPr>
          <p:cNvSpPr>
            <a:spLocks noGrp="1"/>
          </p:cNvSpPr>
          <p:nvPr>
            <p:ph type="sldNum" sz="quarter" idx="12"/>
          </p:nvPr>
        </p:nvSpPr>
        <p:spPr/>
        <p:txBody>
          <a:bodyPr/>
          <a:lstStyle/>
          <a:p>
            <a:fld id="{747724DC-59C9-4739-9339-7AD26A90F4E2}" type="slidenum">
              <a:rPr lang="en-GB" smtClean="0"/>
              <a:t>9</a:t>
            </a:fld>
            <a:endParaRPr lang="en-GB"/>
          </a:p>
        </p:txBody>
      </p:sp>
    </p:spTree>
    <p:extLst>
      <p:ext uri="{BB962C8B-B14F-4D97-AF65-F5344CB8AC3E}">
        <p14:creationId xmlns:p14="http://schemas.microsoft.com/office/powerpoint/2010/main" val="2432386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E0B3C-A867-4F91-9D9F-9356FC7BAE96}"/>
              </a:ext>
            </a:extLst>
          </p:cNvPr>
          <p:cNvSpPr>
            <a:spLocks noGrp="1"/>
          </p:cNvSpPr>
          <p:nvPr>
            <p:ph type="title"/>
          </p:nvPr>
        </p:nvSpPr>
        <p:spPr/>
        <p:txBody>
          <a:bodyPr/>
          <a:lstStyle/>
          <a:p>
            <a:r>
              <a:rPr lang="en-GB" b="1" dirty="0"/>
              <a:t>Exercises</a:t>
            </a:r>
          </a:p>
        </p:txBody>
      </p:sp>
      <p:sp>
        <p:nvSpPr>
          <p:cNvPr id="3" name="Content Placeholder 2">
            <a:extLst>
              <a:ext uri="{FF2B5EF4-FFF2-40B4-BE49-F238E27FC236}">
                <a16:creationId xmlns:a16="http://schemas.microsoft.com/office/drawing/2014/main" id="{DE189448-F21B-471D-8984-8D955DC831B0}"/>
              </a:ext>
            </a:extLst>
          </p:cNvPr>
          <p:cNvSpPr>
            <a:spLocks noGrp="1"/>
          </p:cNvSpPr>
          <p:nvPr>
            <p:ph idx="1"/>
          </p:nvPr>
        </p:nvSpPr>
        <p:spPr>
          <a:xfrm>
            <a:off x="838200" y="1825625"/>
            <a:ext cx="10515600" cy="4684232"/>
          </a:xfrm>
        </p:spPr>
        <p:txBody>
          <a:bodyPr>
            <a:normAutofit lnSpcReduction="10000"/>
          </a:bodyPr>
          <a:lstStyle/>
          <a:p>
            <a:pPr marL="0" indent="0">
              <a:buNone/>
            </a:pPr>
            <a:r>
              <a:rPr lang="en-GB" sz="3200" dirty="0"/>
              <a:t>1. How should a </a:t>
            </a:r>
            <a:r>
              <a:rPr lang="en-GB" sz="3200" dirty="0" err="1"/>
              <a:t>reliabilist</a:t>
            </a:r>
            <a:r>
              <a:rPr lang="en-GB" sz="3200" dirty="0"/>
              <a:t> view of epistemic justification be formulated? What are the main problems and prospects for the view thus formulated?</a:t>
            </a:r>
          </a:p>
          <a:p>
            <a:pPr marL="0" indent="0">
              <a:buNone/>
            </a:pPr>
            <a:endParaRPr lang="en-GB" sz="3200" dirty="0"/>
          </a:p>
          <a:p>
            <a:pPr marL="0" indent="0">
              <a:buNone/>
            </a:pPr>
            <a:r>
              <a:rPr lang="en-GB" sz="3200" dirty="0"/>
              <a:t>2. ‘If we know that p, it cannot be a mystery to us why we believe that p.’ Discuss.</a:t>
            </a:r>
          </a:p>
          <a:p>
            <a:pPr marL="0" indent="0">
              <a:buNone/>
            </a:pPr>
            <a:endParaRPr lang="en-GB" sz="3200" dirty="0"/>
          </a:p>
          <a:p>
            <a:pPr marL="0" indent="0">
              <a:buNone/>
            </a:pPr>
            <a:r>
              <a:rPr lang="en-GB" sz="3200" dirty="0"/>
              <a:t>3. ‘A true belief can be knowledge only if it is rationally held.’ Discuss</a:t>
            </a:r>
          </a:p>
        </p:txBody>
      </p:sp>
      <p:sp>
        <p:nvSpPr>
          <p:cNvPr id="4" name="Slide Number Placeholder 3">
            <a:extLst>
              <a:ext uri="{FF2B5EF4-FFF2-40B4-BE49-F238E27FC236}">
                <a16:creationId xmlns:a16="http://schemas.microsoft.com/office/drawing/2014/main" id="{0ED5DE7A-4684-4CE3-A882-11186F8A42E9}"/>
              </a:ext>
            </a:extLst>
          </p:cNvPr>
          <p:cNvSpPr>
            <a:spLocks noGrp="1"/>
          </p:cNvSpPr>
          <p:nvPr>
            <p:ph type="sldNum" sz="quarter" idx="12"/>
          </p:nvPr>
        </p:nvSpPr>
        <p:spPr/>
        <p:txBody>
          <a:bodyPr/>
          <a:lstStyle/>
          <a:p>
            <a:fld id="{747724DC-59C9-4739-9339-7AD26A90F4E2}" type="slidenum">
              <a:rPr lang="en-GB" smtClean="0"/>
              <a:t>10</a:t>
            </a:fld>
            <a:endParaRPr lang="en-GB"/>
          </a:p>
        </p:txBody>
      </p:sp>
    </p:spTree>
    <p:extLst>
      <p:ext uri="{BB962C8B-B14F-4D97-AF65-F5344CB8AC3E}">
        <p14:creationId xmlns:p14="http://schemas.microsoft.com/office/powerpoint/2010/main" val="1974968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FE2B8-028E-4C20-A41D-2DD67ED49FAD}"/>
              </a:ext>
            </a:extLst>
          </p:cNvPr>
          <p:cNvSpPr>
            <a:spLocks noGrp="1"/>
          </p:cNvSpPr>
          <p:nvPr>
            <p:ph type="title"/>
          </p:nvPr>
        </p:nvSpPr>
        <p:spPr>
          <a:xfrm>
            <a:off x="411061" y="276837"/>
            <a:ext cx="10942739" cy="805343"/>
          </a:xfrm>
        </p:spPr>
        <p:txBody>
          <a:bodyPr>
            <a:normAutofit fontScale="90000"/>
          </a:bodyPr>
          <a:lstStyle/>
          <a:p>
            <a:r>
              <a:rPr lang="en-GB" b="1" dirty="0"/>
              <a:t>To Consider…</a:t>
            </a:r>
            <a:br>
              <a:rPr lang="en-GB" b="1" dirty="0"/>
            </a:br>
            <a:br>
              <a:rPr lang="en-GB" b="1" dirty="0"/>
            </a:br>
            <a:endParaRPr lang="en-GB" b="1" dirty="0"/>
          </a:p>
        </p:txBody>
      </p:sp>
      <p:sp>
        <p:nvSpPr>
          <p:cNvPr id="3" name="Content Placeholder 2">
            <a:extLst>
              <a:ext uri="{FF2B5EF4-FFF2-40B4-BE49-F238E27FC236}">
                <a16:creationId xmlns:a16="http://schemas.microsoft.com/office/drawing/2014/main" id="{43078E91-536D-405D-B8EA-DD45A5A1773E}"/>
              </a:ext>
            </a:extLst>
          </p:cNvPr>
          <p:cNvSpPr>
            <a:spLocks noGrp="1"/>
          </p:cNvSpPr>
          <p:nvPr>
            <p:ph idx="1"/>
          </p:nvPr>
        </p:nvSpPr>
        <p:spPr>
          <a:xfrm>
            <a:off x="335560" y="1233182"/>
            <a:ext cx="11018240" cy="5352175"/>
          </a:xfrm>
        </p:spPr>
        <p:txBody>
          <a:bodyPr>
            <a:normAutofit lnSpcReduction="10000"/>
          </a:bodyPr>
          <a:lstStyle/>
          <a:p>
            <a:pPr marL="0" indent="0">
              <a:buNone/>
            </a:pPr>
            <a:r>
              <a:rPr lang="en-GB" sz="3200" dirty="0"/>
              <a:t>An interesting issue concerns whether we ought to adjust our beliefs to fit the available evidence. W. J. Clifford thought this was an obligation. </a:t>
            </a:r>
          </a:p>
          <a:p>
            <a:pPr marL="0" indent="0">
              <a:buNone/>
            </a:pPr>
            <a:endParaRPr lang="en-GB" sz="3200" dirty="0"/>
          </a:p>
          <a:p>
            <a:pPr marL="0" indent="0">
              <a:buNone/>
            </a:pPr>
            <a:r>
              <a:rPr lang="en-GB" sz="3200" dirty="0"/>
              <a:t>But there may be things we cannot bring ourselves to believe, besides cases where we lack sufficient evidence. In some cases we may have an obligation to seek out evidence (e.g. before acting on a belief, or on ignorance). </a:t>
            </a:r>
          </a:p>
          <a:p>
            <a:pPr marL="0" indent="0">
              <a:buNone/>
            </a:pPr>
            <a:endParaRPr lang="en-GB" sz="3200" dirty="0"/>
          </a:p>
          <a:p>
            <a:pPr marL="0" indent="0">
              <a:buNone/>
            </a:pPr>
            <a:r>
              <a:rPr lang="en-GB" sz="3200" dirty="0"/>
              <a:t>What do you think? </a:t>
            </a:r>
          </a:p>
          <a:p>
            <a:endParaRPr lang="en-GB" dirty="0"/>
          </a:p>
        </p:txBody>
      </p:sp>
      <p:sp>
        <p:nvSpPr>
          <p:cNvPr id="4" name="Slide Number Placeholder 3">
            <a:extLst>
              <a:ext uri="{FF2B5EF4-FFF2-40B4-BE49-F238E27FC236}">
                <a16:creationId xmlns:a16="http://schemas.microsoft.com/office/drawing/2014/main" id="{7807C725-51BB-4C4D-8463-A81D57C919A1}"/>
              </a:ext>
            </a:extLst>
          </p:cNvPr>
          <p:cNvSpPr>
            <a:spLocks noGrp="1"/>
          </p:cNvSpPr>
          <p:nvPr>
            <p:ph type="sldNum" sz="quarter" idx="12"/>
          </p:nvPr>
        </p:nvSpPr>
        <p:spPr/>
        <p:txBody>
          <a:bodyPr/>
          <a:lstStyle/>
          <a:p>
            <a:fld id="{747724DC-59C9-4739-9339-7AD26A90F4E2}" type="slidenum">
              <a:rPr lang="en-GB" smtClean="0"/>
              <a:t>11</a:t>
            </a:fld>
            <a:endParaRPr lang="en-GB"/>
          </a:p>
        </p:txBody>
      </p:sp>
    </p:spTree>
    <p:extLst>
      <p:ext uri="{BB962C8B-B14F-4D97-AF65-F5344CB8AC3E}">
        <p14:creationId xmlns:p14="http://schemas.microsoft.com/office/powerpoint/2010/main" val="153305080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36</TotalTime>
  <Words>385</Words>
  <Application>Microsoft Office PowerPoint</Application>
  <PresentationFormat>Widescreen</PresentationFormat>
  <Paragraphs>67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Trebuchet MS</vt:lpstr>
      <vt:lpstr>Wingdings 3</vt:lpstr>
      <vt:lpstr>Facet</vt:lpstr>
      <vt:lpstr>Knowledge &amp; Reality:</vt:lpstr>
      <vt:lpstr>To Consider…</vt:lpstr>
      <vt:lpstr>Justification</vt:lpstr>
      <vt:lpstr>What makes beliefs justified?</vt:lpstr>
      <vt:lpstr>What makes beliefs justified?</vt:lpstr>
      <vt:lpstr>Internalism</vt:lpstr>
      <vt:lpstr>PowerPoint Presentation</vt:lpstr>
      <vt:lpstr>Externalism</vt:lpstr>
      <vt:lpstr>PowerPoint Presentation</vt:lpstr>
      <vt:lpstr>Exercises</vt:lpstr>
      <vt:lpstr>To Consider…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&amp; Reality:</dc:title>
  <dc:creator>Rebekah Humphreys</dc:creator>
  <cp:lastModifiedBy>Rebekah Humphreys</cp:lastModifiedBy>
  <cp:revision>5</cp:revision>
  <dcterms:created xsi:type="dcterms:W3CDTF">2017-11-15T18:18:52Z</dcterms:created>
  <dcterms:modified xsi:type="dcterms:W3CDTF">2017-11-15T18:57:39Z</dcterms:modified>
</cp:coreProperties>
</file>