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handoutMasterIdLst>
    <p:handoutMasterId r:id="rId15"/>
  </p:handoutMasterIdLst>
  <p:sldIdLst>
    <p:sldId id="256" r:id="rId2"/>
    <p:sldId id="281" r:id="rId3"/>
    <p:sldId id="262" r:id="rId4"/>
    <p:sldId id="282" r:id="rId5"/>
    <p:sldId id="286" r:id="rId6"/>
    <p:sldId id="284" r:id="rId7"/>
    <p:sldId id="288" r:id="rId8"/>
    <p:sldId id="287" r:id="rId9"/>
    <p:sldId id="285" r:id="rId10"/>
    <p:sldId id="258" r:id="rId11"/>
    <p:sldId id="265" r:id="rId12"/>
    <p:sldId id="268" r:id="rId13"/>
    <p:sldId id="283" r:id="rId14"/>
  </p:sldIdLst>
  <p:sldSz cx="9144000" cy="6858000" type="screen4x3"/>
  <p:notesSz cx="6864350" cy="9750425"/>
  <p:defaultTextStyle>
    <a:defPPr>
      <a:defRPr lang="en-US"/>
    </a:defPPr>
    <a:lvl1pPr algn="l" rtl="0" eaLnBrk="0" fontAlgn="base" hangingPunct="0">
      <a:spcBef>
        <a:spcPct val="0"/>
      </a:spcBef>
      <a:spcAft>
        <a:spcPct val="0"/>
      </a:spcAft>
      <a:defRPr kern="1200">
        <a:solidFill>
          <a:schemeClr val="tx1"/>
        </a:solidFill>
        <a:latin typeface="Garamond" pitchFamily="18" charset="0"/>
        <a:ea typeface="+mn-ea"/>
        <a:cs typeface="+mn-cs"/>
      </a:defRPr>
    </a:lvl1pPr>
    <a:lvl2pPr marL="457200" algn="l" rtl="0" eaLnBrk="0" fontAlgn="base" hangingPunct="0">
      <a:spcBef>
        <a:spcPct val="0"/>
      </a:spcBef>
      <a:spcAft>
        <a:spcPct val="0"/>
      </a:spcAft>
      <a:defRPr kern="1200">
        <a:solidFill>
          <a:schemeClr val="tx1"/>
        </a:solidFill>
        <a:latin typeface="Garamond" pitchFamily="18" charset="0"/>
        <a:ea typeface="+mn-ea"/>
        <a:cs typeface="+mn-cs"/>
      </a:defRPr>
    </a:lvl2pPr>
    <a:lvl3pPr marL="914400" algn="l" rtl="0" eaLnBrk="0" fontAlgn="base" hangingPunct="0">
      <a:spcBef>
        <a:spcPct val="0"/>
      </a:spcBef>
      <a:spcAft>
        <a:spcPct val="0"/>
      </a:spcAft>
      <a:defRPr kern="1200">
        <a:solidFill>
          <a:schemeClr val="tx1"/>
        </a:solidFill>
        <a:latin typeface="Garamond" pitchFamily="18" charset="0"/>
        <a:ea typeface="+mn-ea"/>
        <a:cs typeface="+mn-cs"/>
      </a:defRPr>
    </a:lvl3pPr>
    <a:lvl4pPr marL="1371600" algn="l" rtl="0" eaLnBrk="0" fontAlgn="base" hangingPunct="0">
      <a:spcBef>
        <a:spcPct val="0"/>
      </a:spcBef>
      <a:spcAft>
        <a:spcPct val="0"/>
      </a:spcAft>
      <a:defRPr kern="1200">
        <a:solidFill>
          <a:schemeClr val="tx1"/>
        </a:solidFill>
        <a:latin typeface="Garamond" pitchFamily="18" charset="0"/>
        <a:ea typeface="+mn-ea"/>
        <a:cs typeface="+mn-cs"/>
      </a:defRPr>
    </a:lvl4pPr>
    <a:lvl5pPr marL="1828800" algn="l" rtl="0" eaLnBrk="0" fontAlgn="base" hangingPunct="0">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99"/>
    <a:srgbClr val="003635"/>
    <a:srgbClr val="004846"/>
    <a:srgbClr val="005654"/>
    <a:srgbClr val="004853"/>
    <a:srgbClr val="FF9933"/>
    <a:srgbClr val="006699"/>
    <a:srgbClr val="003366"/>
    <a:srgbClr val="003300"/>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09" autoAdjust="0"/>
    <p:restoredTop sz="94360" autoAdjust="0"/>
  </p:normalViewPr>
  <p:slideViewPr>
    <p:cSldViewPr>
      <p:cViewPr varScale="1">
        <p:scale>
          <a:sx n="86" d="100"/>
          <a:sy n="86" d="100"/>
        </p:scale>
        <p:origin x="1140"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377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1250" name="Rectangle 2">
            <a:extLst>
              <a:ext uri="{FF2B5EF4-FFF2-40B4-BE49-F238E27FC236}">
                <a16:creationId xmlns:a16="http://schemas.microsoft.com/office/drawing/2014/main" id="{78648AD3-977F-4733-9BD3-197EADEBF0ED}"/>
              </a:ext>
            </a:extLst>
          </p:cNvPr>
          <p:cNvSpPr>
            <a:spLocks noGrp="1" noChangeArrowheads="1"/>
          </p:cNvSpPr>
          <p:nvPr>
            <p:ph type="hdr" sz="quarter"/>
          </p:nvPr>
        </p:nvSpPr>
        <p:spPr bwMode="auto">
          <a:xfrm>
            <a:off x="0" y="0"/>
            <a:ext cx="2974975"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1" name="Rectangle 3">
            <a:extLst>
              <a:ext uri="{FF2B5EF4-FFF2-40B4-BE49-F238E27FC236}">
                <a16:creationId xmlns:a16="http://schemas.microsoft.com/office/drawing/2014/main" id="{0A05F36E-8357-4892-B02B-0980C4AD5844}"/>
              </a:ext>
            </a:extLst>
          </p:cNvPr>
          <p:cNvSpPr>
            <a:spLocks noGrp="1" noChangeArrowheads="1"/>
          </p:cNvSpPr>
          <p:nvPr>
            <p:ph type="dt" sz="quarter" idx="1"/>
          </p:nvPr>
        </p:nvSpPr>
        <p:spPr bwMode="auto">
          <a:xfrm>
            <a:off x="3887788" y="0"/>
            <a:ext cx="2974975"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Times New Roman" pitchFamily="18" charset="0"/>
              </a:defRPr>
            </a:lvl1pPr>
          </a:lstStyle>
          <a:p>
            <a:pPr>
              <a:defRPr/>
            </a:pPr>
            <a:endParaRPr lang="en-GB"/>
          </a:p>
        </p:txBody>
      </p:sp>
      <p:sp>
        <p:nvSpPr>
          <p:cNvPr id="181252" name="Rectangle 4">
            <a:extLst>
              <a:ext uri="{FF2B5EF4-FFF2-40B4-BE49-F238E27FC236}">
                <a16:creationId xmlns:a16="http://schemas.microsoft.com/office/drawing/2014/main" id="{50F422F4-54CC-4DF3-9C54-9B6BFF9B6A81}"/>
              </a:ext>
            </a:extLst>
          </p:cNvPr>
          <p:cNvSpPr>
            <a:spLocks noGrp="1" noChangeArrowheads="1"/>
          </p:cNvSpPr>
          <p:nvPr>
            <p:ph type="ftr" sz="quarter" idx="2"/>
          </p:nvPr>
        </p:nvSpPr>
        <p:spPr bwMode="auto">
          <a:xfrm>
            <a:off x="0" y="9261475"/>
            <a:ext cx="2974975"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3" name="Rectangle 5">
            <a:extLst>
              <a:ext uri="{FF2B5EF4-FFF2-40B4-BE49-F238E27FC236}">
                <a16:creationId xmlns:a16="http://schemas.microsoft.com/office/drawing/2014/main" id="{D5450B75-A88B-45FB-867B-FF311AB5AB0D}"/>
              </a:ext>
            </a:extLst>
          </p:cNvPr>
          <p:cNvSpPr>
            <a:spLocks noGrp="1" noChangeArrowheads="1"/>
          </p:cNvSpPr>
          <p:nvPr>
            <p:ph type="sldNum" sz="quarter" idx="3"/>
          </p:nvPr>
        </p:nvSpPr>
        <p:spPr bwMode="auto">
          <a:xfrm>
            <a:off x="3887788" y="9261475"/>
            <a:ext cx="2974975"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Times New Roman" charset="0"/>
              </a:defRPr>
            </a:lvl1pPr>
          </a:lstStyle>
          <a:p>
            <a:fld id="{EBC39FEE-DC43-4155-B3C1-BB6B20B0F1D1}" type="slidenum">
              <a:rPr lang="en-GB" altLang="en-US"/>
              <a:pPr/>
              <a:t>‹#›</a:t>
            </a:fld>
            <a:endParaRPr lang="en-GB" altLang="en-US"/>
          </a:p>
        </p:txBody>
      </p:sp>
    </p:spTree>
    <p:extLst>
      <p:ext uri="{BB962C8B-B14F-4D97-AF65-F5344CB8AC3E}">
        <p14:creationId xmlns:p14="http://schemas.microsoft.com/office/powerpoint/2010/main" val="1280829591"/>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pPr>
              <a:defRPr/>
            </a:pPr>
            <a:endParaRPr lang="en-GB"/>
          </a:p>
        </p:txBody>
      </p:sp>
      <p:sp>
        <p:nvSpPr>
          <p:cNvPr id="17" name="Footer Placeholder 16"/>
          <p:cNvSpPr>
            <a:spLocks noGrp="1"/>
          </p:cNvSpPr>
          <p:nvPr>
            <p:ph type="ftr" sz="quarter" idx="11"/>
          </p:nvPr>
        </p:nvSpPr>
        <p:spPr/>
        <p:txBody>
          <a:bodyPr/>
          <a:lstStyle/>
          <a:p>
            <a:pPr>
              <a:defRPr/>
            </a:pPr>
            <a:endParaRPr lang="en-GB"/>
          </a:p>
        </p:txBody>
      </p:sp>
      <p:sp>
        <p:nvSpPr>
          <p:cNvPr id="29" name="Slide Number Placeholder 28"/>
          <p:cNvSpPr>
            <a:spLocks noGrp="1"/>
          </p:cNvSpPr>
          <p:nvPr>
            <p:ph type="sldNum" sz="quarter" idx="12"/>
          </p:nvPr>
        </p:nvSpPr>
        <p:spPr/>
        <p:txBody>
          <a:bodyPr/>
          <a:lstStyle/>
          <a:p>
            <a:fld id="{D7F89CD4-775E-413E-9424-4E3985453023}" type="slidenum">
              <a:rPr lang="en-GB" altLang="en-US" smtClean="0"/>
              <a:pPr/>
              <a:t>‹#›</a:t>
            </a:fld>
            <a:endParaRPr lang="en-GB" alt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BB1C5785-826F-435F-95EF-67EA18094E06}" type="slidenum">
              <a:rPr lang="en-GB" altLang="en-US" smtClean="0"/>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7E4B2CE7-EB65-43DA-B268-A2F8EA5B8049}" type="slidenum">
              <a:rPr lang="en-GB" altLang="en-US" smtClean="0"/>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0D811980-7898-4F12-88C7-9854204EE3DE}" type="slidenum">
              <a:rPr lang="en-GB" altLang="en-US" smtClean="0"/>
              <a:pPr/>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7CFE8E28-E167-4FFC-BEBA-F006E105F75F}" type="slidenum">
              <a:rPr lang="en-GB" altLang="en-US" smtClean="0"/>
              <a:pPr/>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6E86711F-E8BC-45CD-9DE3-15D577DAE4DD}" type="slidenum">
              <a:rPr lang="en-GB" altLang="en-US" smtClean="0"/>
              <a:pPr/>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C94C130D-5492-4FD0-A5E2-E903C3652EE5}" type="slidenum">
              <a:rPr lang="en-GB" altLang="en-US" smtClean="0"/>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E07B87F5-A02D-47A4-BB3E-8C3854A78765}" type="slidenum">
              <a:rPr lang="en-GB" altLang="en-US" smtClean="0"/>
              <a:pPr/>
              <a:t>‹#›</a:t>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141EE78A-82C1-4109-A1E6-C8E353119F1E}" type="slidenum">
              <a:rPr lang="en-GB" altLang="en-US" smtClean="0"/>
              <a:pPr/>
              <a:t>‹#›</a:t>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6232F2E3-14C0-4297-9BA1-BA24EFEE523B}" type="slidenum">
              <a:rPr lang="en-GB" altLang="en-US" smtClean="0"/>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4D29722-B752-40E6-8213-5CE0EB3C5C22}" type="slidenum">
              <a:rPr lang="en-GB" altLang="en-US" smtClean="0"/>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3635"/>
        </a:solid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a:defRPr/>
            </a:pPr>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a:defRPr/>
            </a:pPr>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CE2F6597-03A1-4CE5-B053-E2020FA9AECE}" type="slidenum">
              <a:rPr lang="en-GB" altLang="en-US" smtClean="0"/>
              <a:pPr/>
              <a:t>‹#›</a:t>
            </a:fld>
            <a:endParaRPr lang="en-GB" altLang="en-US"/>
          </a:p>
        </p:txBody>
      </p:sp>
    </p:spTree>
  </p:cSld>
  <p:clrMap bg1="dk1" tx1="lt1" bg2="dk2" tx2="lt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4553518" y="1988840"/>
            <a:ext cx="4411216" cy="4392488"/>
          </a:xfrm>
        </p:spPr>
        <p:txBody>
          <a:bodyPr>
            <a:normAutofit/>
          </a:bodyPr>
          <a:lstStyle/>
          <a:p>
            <a:pPr eaLnBrk="1" hangingPunct="1"/>
            <a:r>
              <a:rPr lang="en-GB" altLang="en-US" sz="3600" dirty="0">
                <a:solidFill>
                  <a:srgbClr val="FF9933"/>
                </a:solidFill>
                <a:effectLst/>
                <a:latin typeface="Felix Titling" panose="04060505060202020A04" pitchFamily="82" charset="0"/>
              </a:rPr>
              <a:t>Introduction to utopias </a:t>
            </a:r>
            <a:r>
              <a:rPr lang="en-GB" altLang="en-US" sz="3600" b="0" dirty="0">
                <a:solidFill>
                  <a:srgbClr val="FF9933"/>
                </a:solidFill>
                <a:effectLst/>
                <a:latin typeface="Felix Titling" panose="04060505060202020A04" pitchFamily="82" charset="0"/>
              </a:rPr>
              <a:t/>
            </a:r>
            <a:br>
              <a:rPr lang="en-GB" altLang="en-US" sz="3600" b="0" dirty="0">
                <a:solidFill>
                  <a:srgbClr val="FF9933"/>
                </a:solidFill>
                <a:effectLst/>
                <a:latin typeface="Felix Titling" panose="04060505060202020A04" pitchFamily="82" charset="0"/>
              </a:rPr>
            </a:br>
            <a:r>
              <a:rPr lang="en-GB" altLang="en-US" sz="3600" b="0" dirty="0">
                <a:solidFill>
                  <a:srgbClr val="FF9933"/>
                </a:solidFill>
                <a:effectLst/>
                <a:latin typeface="Felix Titling" panose="04060505060202020A04" pitchFamily="82" charset="0"/>
              </a:rPr>
              <a:t/>
            </a:r>
            <a:br>
              <a:rPr lang="en-GB" altLang="en-US" sz="3600" b="0" dirty="0">
                <a:solidFill>
                  <a:srgbClr val="FF9933"/>
                </a:solidFill>
                <a:effectLst/>
                <a:latin typeface="Felix Titling" panose="04060505060202020A04" pitchFamily="82" charset="0"/>
              </a:rPr>
            </a:br>
            <a:r>
              <a:rPr lang="en-GB" altLang="en-US" sz="2400" b="0" dirty="0">
                <a:solidFill>
                  <a:srgbClr val="FF9933"/>
                </a:solidFill>
                <a:effectLst/>
                <a:latin typeface="Felix Titling" panose="04060505060202020A04" pitchFamily="82" charset="0"/>
              </a:rPr>
              <a:t/>
            </a:r>
            <a:br>
              <a:rPr lang="en-GB" altLang="en-US" sz="2400" b="0" dirty="0">
                <a:solidFill>
                  <a:srgbClr val="FF9933"/>
                </a:solidFill>
                <a:effectLst/>
                <a:latin typeface="Felix Titling" panose="04060505060202020A04" pitchFamily="82" charset="0"/>
              </a:rPr>
            </a:br>
            <a:r>
              <a:rPr lang="en-GB" altLang="en-US" sz="2800" b="0" dirty="0">
                <a:solidFill>
                  <a:schemeClr val="tx1"/>
                </a:solidFill>
                <a:effectLst/>
                <a:latin typeface="Felix Titling" panose="04060505060202020A04" pitchFamily="82" charset="0"/>
              </a:rPr>
              <a:t/>
            </a:r>
            <a:br>
              <a:rPr lang="en-GB" altLang="en-US" sz="2800" b="0" dirty="0">
                <a:solidFill>
                  <a:schemeClr val="tx1"/>
                </a:solidFill>
                <a:effectLst/>
                <a:latin typeface="Felix Titling" panose="04060505060202020A04" pitchFamily="82" charset="0"/>
              </a:rPr>
            </a:br>
            <a:r>
              <a:rPr lang="en-GB" altLang="en-US" sz="2800" b="0" dirty="0">
                <a:solidFill>
                  <a:srgbClr val="FFCC99"/>
                </a:solidFill>
                <a:effectLst/>
                <a:latin typeface="Felix Titling" panose="04060505060202020A04" pitchFamily="82" charset="0"/>
              </a:rPr>
              <a:t>Thomas More, </a:t>
            </a:r>
            <a:r>
              <a:rPr lang="en-GB" altLang="en-US" sz="2800" b="0" i="1" dirty="0">
                <a:solidFill>
                  <a:srgbClr val="FFCC99"/>
                </a:solidFill>
                <a:effectLst/>
                <a:latin typeface="Felix Titling" panose="04060505060202020A04" pitchFamily="82" charset="0"/>
              </a:rPr>
              <a:t>Utopia </a:t>
            </a:r>
            <a:r>
              <a:rPr lang="en-GB" altLang="en-US" sz="2800" i="1" dirty="0">
                <a:solidFill>
                  <a:srgbClr val="FFCC99"/>
                </a:solidFill>
                <a:effectLst/>
                <a:latin typeface="Felix Titling" panose="04060505060202020A04" pitchFamily="82" charset="0"/>
              </a:rPr>
              <a:t/>
            </a:r>
            <a:br>
              <a:rPr lang="en-GB" altLang="en-US" sz="2800" i="1" dirty="0">
                <a:solidFill>
                  <a:srgbClr val="FFCC99"/>
                </a:solidFill>
                <a:effectLst/>
                <a:latin typeface="Felix Titling" panose="04060505060202020A04" pitchFamily="82" charset="0"/>
              </a:rPr>
            </a:br>
            <a:r>
              <a:rPr lang="en-GB" altLang="en-US" sz="2200" b="0" cap="none" dirty="0">
                <a:solidFill>
                  <a:srgbClr val="FFCC99"/>
                </a:solidFill>
                <a:effectLst/>
                <a:latin typeface="+mn-lt"/>
                <a:ea typeface="+mn-ea"/>
                <a:cs typeface="+mn-cs"/>
              </a:rPr>
              <a:t>constructing new worlds</a:t>
            </a:r>
            <a:r>
              <a:rPr lang="en-GB" altLang="en-US" sz="2200" cap="none" dirty="0">
                <a:solidFill>
                  <a:srgbClr val="FFCC99"/>
                </a:solidFill>
                <a:effectLst/>
                <a:latin typeface="+mn-lt"/>
                <a:ea typeface="+mn-ea"/>
                <a:cs typeface="+mn-cs"/>
              </a:rPr>
              <a:t>, </a:t>
            </a:r>
            <a:r>
              <a:rPr lang="en-GB" altLang="en-US" sz="2200" b="0" cap="none" dirty="0">
                <a:solidFill>
                  <a:srgbClr val="FFCC99"/>
                </a:solidFill>
                <a:effectLst/>
                <a:latin typeface="+mn-lt"/>
                <a:ea typeface="+mn-ea"/>
                <a:cs typeface="+mn-cs"/>
              </a:rPr>
              <a:t>discovering new world, exploring possibilities of time space &amp; self</a:t>
            </a:r>
            <a:endParaRPr lang="en-GB" altLang="en-US" sz="2200" b="0" dirty="0">
              <a:solidFill>
                <a:srgbClr val="FFCC99"/>
              </a:solidFill>
              <a:effectLst/>
              <a:latin typeface="+mn-lt"/>
              <a:ea typeface="+mn-ea"/>
              <a:cs typeface="+mn-cs"/>
            </a:endParaRPr>
          </a:p>
        </p:txBody>
      </p:sp>
      <p:sp>
        <p:nvSpPr>
          <p:cNvPr id="4099" name="Rectangle 3"/>
          <p:cNvSpPr>
            <a:spLocks noGrp="1" noChangeArrowheads="1"/>
          </p:cNvSpPr>
          <p:nvPr>
            <p:ph type="subTitle" idx="1"/>
          </p:nvPr>
        </p:nvSpPr>
        <p:spPr>
          <a:xfrm>
            <a:off x="4973661" y="188640"/>
            <a:ext cx="4030018" cy="895350"/>
          </a:xfrm>
        </p:spPr>
        <p:txBody>
          <a:bodyPr>
            <a:normAutofit fontScale="92500"/>
          </a:bodyPr>
          <a:lstStyle/>
          <a:p>
            <a:r>
              <a:rPr lang="en-GB" altLang="en-US" sz="2400" dirty="0">
                <a:solidFill>
                  <a:srgbClr val="FFCC99"/>
                </a:solidFill>
              </a:rPr>
              <a:t>CSEN7029  </a:t>
            </a:r>
            <a:r>
              <a:rPr lang="en-GB" altLang="en-US" sz="2400" i="1" dirty="0">
                <a:solidFill>
                  <a:srgbClr val="FFCC99"/>
                </a:solidFill>
              </a:rPr>
              <a:t>Utopias, Dystopias &amp; the functions of fictions </a:t>
            </a:r>
          </a:p>
        </p:txBody>
      </p:sp>
      <p:pic>
        <p:nvPicPr>
          <p:cNvPr id="3" name="Picture 2">
            <a:extLst>
              <a:ext uri="{FF2B5EF4-FFF2-40B4-BE49-F238E27FC236}">
                <a16:creationId xmlns:a16="http://schemas.microsoft.com/office/drawing/2014/main" id="{F7A5C69F-9F0B-493D-818F-EEC495FA8D03}"/>
              </a:ext>
            </a:extLst>
          </p:cNvPr>
          <p:cNvPicPr>
            <a:picLocks noChangeAspect="1"/>
          </p:cNvPicPr>
          <p:nvPr/>
        </p:nvPicPr>
        <p:blipFill rotWithShape="1">
          <a:blip r:embed="rId2">
            <a:extLst>
              <a:ext uri="{28A0092B-C50C-407E-A947-70E740481C1C}">
                <a14:useLocalDpi xmlns:a14="http://schemas.microsoft.com/office/drawing/2010/main" val="0"/>
              </a:ext>
            </a:extLst>
          </a:blip>
          <a:srcRect l="1039" t="789" r="1947" b="2054"/>
          <a:stretch/>
        </p:blipFill>
        <p:spPr>
          <a:xfrm>
            <a:off x="167680" y="496548"/>
            <a:ext cx="4320726" cy="5884780"/>
          </a:xfrm>
          <a:prstGeom prst="rect">
            <a:avLst/>
          </a:prstGeom>
          <a:ln w="28575">
            <a:solidFill>
              <a:srgbClr val="FF9933"/>
            </a:solidFill>
          </a:ln>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620688"/>
            <a:ext cx="8229600" cy="5760640"/>
          </a:xfrm>
        </p:spPr>
        <p:txBody>
          <a:bodyPr>
            <a:normAutofit fontScale="70000" lnSpcReduction="20000"/>
          </a:bodyPr>
          <a:lstStyle/>
          <a:p>
            <a:pPr marL="137160" indent="0">
              <a:buNone/>
            </a:pPr>
            <a:r>
              <a:rPr lang="en-GB" sz="4300" dirty="0">
                <a:ln w="6350">
                  <a:noFill/>
                </a:ln>
                <a:solidFill>
                  <a:srgbClr val="FFCC99"/>
                </a:solidFill>
                <a:latin typeface="Felix Titling" panose="04060505060202020A04" pitchFamily="82" charset="0"/>
                <a:ea typeface="+mj-ea"/>
                <a:cs typeface="+mj-cs"/>
              </a:rPr>
              <a:t>AIM(S)</a:t>
            </a:r>
          </a:p>
          <a:p>
            <a:pPr>
              <a:buFont typeface="Arial" panose="020B0604020202020204" pitchFamily="34" charset="0"/>
              <a:buChar char="•"/>
            </a:pPr>
            <a:r>
              <a:rPr lang="en-GB" dirty="0"/>
              <a:t> To gain a detailed, theorised understanding of the narration of utopia and its relation to its dystopian alter ego within the political and cultural contexts of 19th and 20th century Anglophone literature. </a:t>
            </a:r>
          </a:p>
          <a:p>
            <a:pPr marL="137160" indent="0">
              <a:buNone/>
            </a:pPr>
            <a:endParaRPr lang="en-GB" b="1" dirty="0"/>
          </a:p>
          <a:p>
            <a:pPr marL="137160" indent="0">
              <a:buNone/>
            </a:pPr>
            <a:r>
              <a:rPr lang="en-GB" sz="4400" dirty="0">
                <a:ln w="6350">
                  <a:noFill/>
                </a:ln>
                <a:solidFill>
                  <a:srgbClr val="FFCC99"/>
                </a:solidFill>
                <a:latin typeface="Felix Titling" panose="04060505060202020A04" pitchFamily="82" charset="0"/>
                <a:ea typeface="+mj-ea"/>
                <a:cs typeface="+mj-cs"/>
              </a:rPr>
              <a:t>LEARNING OUTCOMES</a:t>
            </a:r>
          </a:p>
          <a:p>
            <a:pPr marL="137160" indent="0">
              <a:buNone/>
            </a:pPr>
            <a:r>
              <a:rPr lang="en-GB" i="1" dirty="0"/>
              <a:t>By the end of this module students should be able to: </a:t>
            </a:r>
          </a:p>
          <a:p>
            <a:pPr marL="137160" indent="0">
              <a:buNone/>
            </a:pPr>
            <a:endParaRPr lang="en-GB" dirty="0"/>
          </a:p>
          <a:p>
            <a:pPr>
              <a:buFont typeface="Arial" panose="020B0604020202020204" pitchFamily="34" charset="0"/>
              <a:buChar char="•"/>
            </a:pPr>
            <a:r>
              <a:rPr lang="en-GB" dirty="0"/>
              <a:t>demonstrate advanced and sustained knowledge and understanding of the cultural responses to the utopian impulse;</a:t>
            </a:r>
          </a:p>
          <a:p>
            <a:pPr>
              <a:buFont typeface="Arial" panose="020B0604020202020204" pitchFamily="34" charset="0"/>
              <a:buChar char="•"/>
            </a:pPr>
            <a:r>
              <a:rPr lang="en-GB" dirty="0"/>
              <a:t>demonstrate a detailed and theorised understanding of a wide range of utopian and /or dystopian texts from the nineteenth and twentieth centuries;</a:t>
            </a:r>
          </a:p>
          <a:p>
            <a:pPr>
              <a:buFont typeface="Arial" panose="020B0604020202020204" pitchFamily="34" charset="0"/>
              <a:buChar char="•"/>
            </a:pPr>
            <a:r>
              <a:rPr lang="en-GB" dirty="0"/>
              <a:t>show a sophisticated understanding of  the emergence of the utopian and dystopian genres in their historical and cultural contexts;</a:t>
            </a:r>
          </a:p>
          <a:p>
            <a:pPr>
              <a:buFont typeface="Arial" panose="020B0604020202020204" pitchFamily="34" charset="0"/>
              <a:buChar char="•"/>
            </a:pPr>
            <a:r>
              <a:rPr lang="en-GB" dirty="0"/>
              <a:t>explore and account for the relationship of utopian and dystopian fictions to developments within the novel as a form</a:t>
            </a:r>
            <a:r>
              <a:rPr lang="en-GB" dirty="0" smtClean="0"/>
              <a:t>.</a:t>
            </a:r>
            <a:endParaRPr lang="en-GB" dirty="0"/>
          </a:p>
        </p:txBody>
      </p:sp>
    </p:spTree>
    <p:extLst>
      <p:ext uri="{BB962C8B-B14F-4D97-AF65-F5344CB8AC3E}">
        <p14:creationId xmlns:p14="http://schemas.microsoft.com/office/powerpoint/2010/main" val="298520590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274638"/>
            <a:ext cx="8229600" cy="7159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p>
            <a:r>
              <a:rPr lang="en-GB" altLang="en-US" dirty="0">
                <a:solidFill>
                  <a:srgbClr val="FFCC99"/>
                </a:solidFill>
                <a:effectLst/>
                <a:latin typeface="Felix Titling" panose="04060505060202020A04" pitchFamily="82" charset="0"/>
              </a:rPr>
              <a:t>UTOPIA AS LITERATURE</a:t>
            </a:r>
          </a:p>
        </p:txBody>
      </p:sp>
      <p:sp>
        <p:nvSpPr>
          <p:cNvPr id="6147" name="Rectangle 3"/>
          <p:cNvSpPr>
            <a:spLocks noGrp="1" noChangeArrowheads="1"/>
          </p:cNvSpPr>
          <p:nvPr>
            <p:ph idx="1"/>
          </p:nvPr>
        </p:nvSpPr>
        <p:spPr>
          <a:xfrm>
            <a:off x="228600" y="1143000"/>
            <a:ext cx="8763000" cy="525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a:bodyPr>
          <a:lstStyle/>
          <a:p>
            <a:pPr marL="533400" indent="-533400">
              <a:lnSpc>
                <a:spcPct val="90000"/>
              </a:lnSpc>
              <a:buFont typeface="Arial" panose="020B0604020202020204" pitchFamily="34" charset="0"/>
              <a:buChar char="•"/>
            </a:pPr>
            <a:r>
              <a:rPr lang="en-GB" altLang="en-US" sz="2600" dirty="0">
                <a:solidFill>
                  <a:srgbClr val="FFCC99"/>
                </a:solidFill>
                <a:effectLst/>
                <a:cs typeface="Times New Roman" charset="0"/>
              </a:rPr>
              <a:t>Utopian literature is a popular fictional mode, older than novel; </a:t>
            </a:r>
            <a:r>
              <a:rPr lang="en-GB" altLang="en-US" sz="2600" dirty="0">
                <a:effectLst/>
                <a:cs typeface="Times New Roman" charset="0"/>
              </a:rPr>
              <a:t>avoids psychoanalysis, not interested in individual but in the politics of the model state, primarily critical of status quo through implicit (if incredulous) comparison; often satiric – how our beloved present falls short, much attention given to details of state; is implicit in any pastoral ideal (</a:t>
            </a:r>
            <a:r>
              <a:rPr lang="en-GB" altLang="en-US" sz="2600" dirty="0" err="1">
                <a:effectLst/>
                <a:cs typeface="Times New Roman" charset="0"/>
              </a:rPr>
              <a:t>cf</a:t>
            </a:r>
            <a:r>
              <a:rPr lang="en-GB" altLang="en-US" sz="2600" dirty="0">
                <a:effectLst/>
                <a:cs typeface="Times New Roman" charset="0"/>
              </a:rPr>
              <a:t> </a:t>
            </a:r>
            <a:r>
              <a:rPr lang="en-GB" altLang="en-US" sz="2600" dirty="0" err="1">
                <a:effectLst/>
                <a:cs typeface="Times New Roman" charset="0"/>
              </a:rPr>
              <a:t>Thucydides’s</a:t>
            </a:r>
            <a:r>
              <a:rPr lang="en-GB" altLang="en-US" sz="2600" dirty="0">
                <a:effectLst/>
                <a:cs typeface="Times New Roman" charset="0"/>
              </a:rPr>
              <a:t> critique of the corruption in the city of 3</a:t>
            </a:r>
            <a:r>
              <a:rPr lang="en-GB" altLang="en-US" sz="2600" baseline="30000" dirty="0">
                <a:effectLst/>
                <a:cs typeface="Times New Roman" charset="0"/>
              </a:rPr>
              <a:t>rd</a:t>
            </a:r>
            <a:r>
              <a:rPr lang="en-GB" altLang="en-US" sz="2600" dirty="0">
                <a:effectLst/>
                <a:cs typeface="Times New Roman" charset="0"/>
              </a:rPr>
              <a:t> century Alexandria in his </a:t>
            </a:r>
            <a:r>
              <a:rPr lang="en-GB" altLang="en-US" sz="2600" i="1" dirty="0">
                <a:effectLst/>
                <a:cs typeface="Times New Roman" charset="0"/>
              </a:rPr>
              <a:t>Idylls</a:t>
            </a:r>
            <a:r>
              <a:rPr lang="en-GB" altLang="en-US" sz="2600" dirty="0">
                <a:effectLst/>
                <a:cs typeface="Times New Roman" charset="0"/>
              </a:rPr>
              <a:t>; or in Renaissance pastoral as in, say, </a:t>
            </a:r>
            <a:r>
              <a:rPr lang="en-GB" altLang="en-US" sz="2600" i="1" dirty="0">
                <a:effectLst/>
                <a:cs typeface="Times New Roman" charset="0"/>
              </a:rPr>
              <a:t>As you Like It</a:t>
            </a:r>
            <a:r>
              <a:rPr lang="en-GB" altLang="en-US" sz="2600" dirty="0">
                <a:effectLst/>
                <a:cs typeface="Times New Roman" charset="0"/>
              </a:rPr>
              <a:t>)</a:t>
            </a:r>
          </a:p>
          <a:p>
            <a:pPr marL="0" indent="0">
              <a:lnSpc>
                <a:spcPct val="90000"/>
              </a:lnSpc>
              <a:buNone/>
            </a:pPr>
            <a:r>
              <a:rPr lang="en-GB" altLang="en-US" sz="1600" dirty="0">
                <a:effectLst/>
                <a:cs typeface="Times New Roman" charset="0"/>
              </a:rPr>
              <a:t>	</a:t>
            </a:r>
          </a:p>
          <a:p>
            <a:pPr marL="533400" indent="-533400">
              <a:lnSpc>
                <a:spcPct val="90000"/>
              </a:lnSpc>
              <a:buFont typeface="Arial" panose="020B0604020202020204" pitchFamily="34" charset="0"/>
              <a:buChar char="•"/>
            </a:pPr>
            <a:r>
              <a:rPr lang="en-GB" altLang="en-US" sz="2600" dirty="0">
                <a:effectLst/>
                <a:cs typeface="Times New Roman" charset="0"/>
              </a:rPr>
              <a:t>Tends to take the form of a report by </a:t>
            </a:r>
            <a:r>
              <a:rPr lang="en-GB" altLang="en-US" sz="2600" dirty="0">
                <a:solidFill>
                  <a:srgbClr val="FFCC99"/>
                </a:solidFill>
                <a:effectLst/>
                <a:cs typeface="Times New Roman" charset="0"/>
              </a:rPr>
              <a:t>an individual visitor returning from a distant society </a:t>
            </a:r>
            <a:r>
              <a:rPr lang="en-GB" altLang="en-US" sz="2600" dirty="0">
                <a:cs typeface="Times New Roman" charset="0"/>
              </a:rPr>
              <a:t>(</a:t>
            </a:r>
            <a:r>
              <a:rPr lang="en-GB" altLang="en-US" sz="2600" dirty="0">
                <a:effectLst/>
                <a:cs typeface="Times New Roman" charset="0"/>
              </a:rPr>
              <a:t>originally space; in 20</a:t>
            </a:r>
            <a:r>
              <a:rPr lang="en-GB" altLang="en-US" sz="2600" baseline="30000" dirty="0">
                <a:effectLst/>
                <a:cs typeface="Times New Roman" charset="0"/>
              </a:rPr>
              <a:t>th</a:t>
            </a:r>
            <a:r>
              <a:rPr lang="en-GB" altLang="en-US" sz="2600" dirty="0">
                <a:effectLst/>
                <a:cs typeface="Times New Roman" charset="0"/>
              </a:rPr>
              <a:t> C usually time) – the reader identifies with his (or her) astonishment and discomfort at the revealed inadequacies of our shared cultural values and practices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37638-97AF-4DF2-8E84-1E7D5CD36269}"/>
              </a:ext>
            </a:extLst>
          </p:cNvPr>
          <p:cNvSpPr>
            <a:spLocks noGrp="1"/>
          </p:cNvSpPr>
          <p:nvPr>
            <p:ph type="title"/>
          </p:nvPr>
        </p:nvSpPr>
        <p:spPr>
          <a:xfrm>
            <a:off x="1979712" y="0"/>
            <a:ext cx="4279949" cy="1196752"/>
          </a:xfrm>
        </p:spPr>
        <p:txBody>
          <a:bodyPr>
            <a:normAutofit/>
          </a:bodyPr>
          <a:lstStyle/>
          <a:p>
            <a:r>
              <a:rPr lang="en-GB" sz="4400" dirty="0">
                <a:solidFill>
                  <a:srgbClr val="FFCC99"/>
                </a:solidFill>
                <a:effectLst/>
                <a:latin typeface="Felix Titling" panose="04060505060202020A04" pitchFamily="82" charset="0"/>
              </a:rPr>
              <a:t>CONTEXT/S</a:t>
            </a:r>
          </a:p>
        </p:txBody>
      </p:sp>
      <p:sp>
        <p:nvSpPr>
          <p:cNvPr id="3" name="Content Placeholder 2">
            <a:extLst>
              <a:ext uri="{FF2B5EF4-FFF2-40B4-BE49-F238E27FC236}">
                <a16:creationId xmlns:a16="http://schemas.microsoft.com/office/drawing/2014/main" id="{251F5F8B-7A1C-4786-BE6C-510D1D5DFB65}"/>
              </a:ext>
            </a:extLst>
          </p:cNvPr>
          <p:cNvSpPr>
            <a:spLocks noGrp="1"/>
          </p:cNvSpPr>
          <p:nvPr>
            <p:ph idx="1"/>
          </p:nvPr>
        </p:nvSpPr>
        <p:spPr>
          <a:xfrm>
            <a:off x="179512" y="980728"/>
            <a:ext cx="8465919" cy="5661248"/>
          </a:xfrm>
        </p:spPr>
        <p:txBody>
          <a:bodyPr>
            <a:normAutofit/>
          </a:bodyPr>
          <a:lstStyle/>
          <a:p>
            <a:pPr marL="137160" indent="0">
              <a:buNone/>
            </a:pPr>
            <a:r>
              <a:rPr lang="en-GB" sz="2200" dirty="0">
                <a:solidFill>
                  <a:srgbClr val="FFCC99"/>
                </a:solidFill>
              </a:rPr>
              <a:t>WHY it is significant to study these texts? &amp; HOW are they significant today ?</a:t>
            </a:r>
          </a:p>
          <a:p>
            <a:pPr marL="137160" indent="0">
              <a:buNone/>
            </a:pPr>
            <a:endParaRPr lang="en-GB" sz="1000" dirty="0"/>
          </a:p>
          <a:p>
            <a:pPr marL="137160" indent="0">
              <a:buNone/>
            </a:pPr>
            <a:r>
              <a:rPr lang="en-GB" sz="2200" dirty="0"/>
              <a:t>How does More's </a:t>
            </a:r>
            <a:r>
              <a:rPr lang="en-GB" sz="2200" i="1" dirty="0"/>
              <a:t>Utopia</a:t>
            </a:r>
            <a:r>
              <a:rPr lang="en-GB" sz="2200" dirty="0"/>
              <a:t> relate to its </a:t>
            </a:r>
            <a:r>
              <a:rPr lang="en-GB" sz="2200" dirty="0">
                <a:solidFill>
                  <a:srgbClr val="FFCC99"/>
                </a:solidFill>
              </a:rPr>
              <a:t>historical and cultural contexts</a:t>
            </a:r>
            <a:r>
              <a:rPr lang="en-GB" sz="2200" dirty="0"/>
              <a:t>?  </a:t>
            </a:r>
          </a:p>
          <a:p>
            <a:pPr marL="137160" indent="0" algn="ctr">
              <a:buNone/>
            </a:pPr>
            <a:r>
              <a:rPr lang="en-GB" sz="2200" i="1" dirty="0"/>
              <a:t>*** Closely related to the changing ideas of religion, government &amp; geography ***</a:t>
            </a:r>
          </a:p>
          <a:p>
            <a:pPr marL="137160" indent="0">
              <a:buNone/>
            </a:pPr>
            <a:endParaRPr lang="en-GB" sz="2400" i="1" dirty="0"/>
          </a:p>
          <a:p>
            <a:pPr marL="137160" indent="0">
              <a:buNone/>
            </a:pPr>
            <a:r>
              <a:rPr lang="en-GB" sz="2200" dirty="0"/>
              <a:t>How does More's </a:t>
            </a:r>
            <a:r>
              <a:rPr lang="en-GB" sz="2200" i="1" dirty="0"/>
              <a:t>Utopia</a:t>
            </a:r>
            <a:r>
              <a:rPr lang="en-GB" sz="2200" dirty="0"/>
              <a:t> differ from the 18th/19th Century novel?  why? </a:t>
            </a:r>
          </a:p>
          <a:p>
            <a:pPr>
              <a:buFontTx/>
              <a:buChar char="-"/>
            </a:pPr>
            <a:r>
              <a:rPr lang="en-GB" sz="2200" dirty="0"/>
              <a:t>this also means considering </a:t>
            </a:r>
            <a:r>
              <a:rPr lang="en-GB" sz="2200" dirty="0">
                <a:solidFill>
                  <a:srgbClr val="FFCC99"/>
                </a:solidFill>
              </a:rPr>
              <a:t>what IS a novel? </a:t>
            </a:r>
          </a:p>
          <a:p>
            <a:pPr>
              <a:buFontTx/>
              <a:buChar char="-"/>
            </a:pPr>
            <a:r>
              <a:rPr lang="en-GB" sz="2200" dirty="0"/>
              <a:t>(later we will be considering how the 19th/20th  Century utopias and dystopias differ from More - and why)</a:t>
            </a:r>
          </a:p>
          <a:p>
            <a:pPr marL="137160" indent="0">
              <a:buNone/>
            </a:pPr>
            <a:endParaRPr lang="en-GB" sz="1000" dirty="0"/>
          </a:p>
        </p:txBody>
      </p:sp>
    </p:spTree>
    <p:extLst>
      <p:ext uri="{BB962C8B-B14F-4D97-AF65-F5344CB8AC3E}">
        <p14:creationId xmlns:p14="http://schemas.microsoft.com/office/powerpoint/2010/main" val="3858444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D2ABF-FC82-496F-BE0E-4427246A7EF6}"/>
              </a:ext>
            </a:extLst>
          </p:cNvPr>
          <p:cNvSpPr>
            <a:spLocks noGrp="1"/>
          </p:cNvSpPr>
          <p:nvPr>
            <p:ph type="title"/>
          </p:nvPr>
        </p:nvSpPr>
        <p:spPr>
          <a:xfrm>
            <a:off x="431141" y="116632"/>
            <a:ext cx="8229600" cy="692696"/>
          </a:xfrm>
        </p:spPr>
        <p:txBody>
          <a:bodyPr>
            <a:normAutofit fontScale="90000"/>
          </a:bodyPr>
          <a:lstStyle/>
          <a:p>
            <a:r>
              <a:rPr lang="en-GB" dirty="0">
                <a:solidFill>
                  <a:srgbClr val="FFCC99"/>
                </a:solidFill>
                <a:effectLst/>
                <a:latin typeface="Felix Titling" panose="04060505060202020A04" pitchFamily="82" charset="0"/>
              </a:rPr>
              <a:t>Qualifying More</a:t>
            </a:r>
          </a:p>
        </p:txBody>
      </p:sp>
      <p:sp>
        <p:nvSpPr>
          <p:cNvPr id="3" name="Content Placeholder 2">
            <a:extLst>
              <a:ext uri="{FF2B5EF4-FFF2-40B4-BE49-F238E27FC236}">
                <a16:creationId xmlns:a16="http://schemas.microsoft.com/office/drawing/2014/main" id="{87016B41-BE0E-4345-8E94-5C829B6F6269}"/>
              </a:ext>
            </a:extLst>
          </p:cNvPr>
          <p:cNvSpPr>
            <a:spLocks noGrp="1"/>
          </p:cNvSpPr>
          <p:nvPr>
            <p:ph idx="1"/>
          </p:nvPr>
        </p:nvSpPr>
        <p:spPr>
          <a:xfrm>
            <a:off x="363797" y="908720"/>
            <a:ext cx="8780203" cy="6048672"/>
          </a:xfrm>
        </p:spPr>
        <p:txBody>
          <a:bodyPr>
            <a:noAutofit/>
          </a:bodyPr>
          <a:lstStyle/>
          <a:p>
            <a:pPr marL="137160" indent="0">
              <a:buNone/>
            </a:pPr>
            <a:r>
              <a:rPr lang="en-GB" sz="2100" i="1" dirty="0"/>
              <a:t>Utopia</a:t>
            </a:r>
            <a:r>
              <a:rPr lang="en-GB" sz="2100" dirty="0"/>
              <a:t> itself was first published in 1516, but it is clear that what one might term the utopian impulse—the urge to dream or speculate about a more perfect social order—was hardly something new. Theories as to the nature of an ideal state go back to the time of Plato and beyond, while the basic human yearning for a better world, whether expressed in nostalgia for a lost Eden or vanished Golden Age, or in dreams of a heavenly afterlife, seems practically coterminous with civilization itself. </a:t>
            </a:r>
          </a:p>
          <a:p>
            <a:pPr marL="137160" indent="0">
              <a:buNone/>
            </a:pPr>
            <a:r>
              <a:rPr lang="en-GB" sz="2100" dirty="0"/>
              <a:t>Nevertheless, </a:t>
            </a:r>
            <a:r>
              <a:rPr lang="en-GB" sz="2100" dirty="0">
                <a:solidFill>
                  <a:srgbClr val="FFCC99"/>
                </a:solidFill>
              </a:rPr>
              <a:t>there can be little doubt that in More’s hands the expression of this impulse takes on a new and distinctive form</a:t>
            </a:r>
            <a:r>
              <a:rPr lang="en-GB" sz="2100" dirty="0"/>
              <a:t>. Utopia is neither a manifestation of nostalgia for the past nor a millennial dream. It is not an abstract, theoretical discussion of the mechanisms of an ideal state, after the fashion of Plato’s Republic, and still less is it a pastoral fantasy, whether of the temperate bliss of Arcadia, or the riotous overindulgence of the land of Cockaigne. </a:t>
            </a:r>
            <a:r>
              <a:rPr lang="en-GB" sz="2100" dirty="0">
                <a:solidFill>
                  <a:srgbClr val="FFCC99"/>
                </a:solidFill>
              </a:rPr>
              <a:t>What More offers is not a blueprint, but the portrait of a more perfect society in operation, and one which has </a:t>
            </a:r>
            <a:r>
              <a:rPr lang="en-GB" sz="2100" u="sng" dirty="0">
                <a:solidFill>
                  <a:srgbClr val="FFCC99"/>
                </a:solidFill>
              </a:rPr>
              <a:t>been created by the unaided use of human reason</a:t>
            </a:r>
            <a:r>
              <a:rPr lang="en-GB" sz="2100" dirty="0">
                <a:solidFill>
                  <a:srgbClr val="FFCC99"/>
                </a:solidFill>
              </a:rPr>
              <a:t>. </a:t>
            </a:r>
          </a:p>
          <a:p>
            <a:pPr marL="457200" lvl="1" indent="0">
              <a:buNone/>
            </a:pPr>
            <a:r>
              <a:rPr lang="en-GB" sz="1800" dirty="0"/>
              <a:t>Chris Ferns, </a:t>
            </a:r>
            <a:r>
              <a:rPr lang="en-GB" sz="1800" i="1" dirty="0"/>
              <a:t>Narrating Utopia: Ideology, Gender, Form in Utopian Literature</a:t>
            </a:r>
            <a:r>
              <a:rPr lang="en-GB" sz="1800" dirty="0"/>
              <a:t>. Liverpool: Liverpool University Press, 1999. </a:t>
            </a:r>
          </a:p>
          <a:p>
            <a:pPr marL="137160" indent="0">
              <a:buNone/>
            </a:pPr>
            <a:endParaRPr lang="en-GB" sz="2100" dirty="0">
              <a:solidFill>
                <a:srgbClr val="FFCC99"/>
              </a:solidFill>
            </a:endParaRPr>
          </a:p>
          <a:p>
            <a:pPr marL="137160" indent="0">
              <a:buNone/>
            </a:pPr>
            <a:r>
              <a:rPr lang="en-GB" sz="2100" dirty="0">
                <a:solidFill>
                  <a:srgbClr val="FFCC99"/>
                </a:solidFill>
              </a:rPr>
              <a:t>online open access - </a:t>
            </a:r>
          </a:p>
        </p:txBody>
      </p:sp>
    </p:spTree>
    <p:extLst>
      <p:ext uri="{BB962C8B-B14F-4D97-AF65-F5344CB8AC3E}">
        <p14:creationId xmlns:p14="http://schemas.microsoft.com/office/powerpoint/2010/main" val="582363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8D7B6-2229-4790-8D38-E9ADA8131F7A}"/>
              </a:ext>
            </a:extLst>
          </p:cNvPr>
          <p:cNvSpPr>
            <a:spLocks noGrp="1"/>
          </p:cNvSpPr>
          <p:nvPr>
            <p:ph type="title"/>
          </p:nvPr>
        </p:nvSpPr>
        <p:spPr>
          <a:xfrm>
            <a:off x="457200" y="116632"/>
            <a:ext cx="8229600" cy="922114"/>
          </a:xfrm>
        </p:spPr>
        <p:txBody>
          <a:bodyPr/>
          <a:lstStyle/>
          <a:p>
            <a:r>
              <a:rPr lang="en-GB" dirty="0">
                <a:solidFill>
                  <a:srgbClr val="FFCC99"/>
                </a:solidFill>
                <a:effectLst/>
                <a:latin typeface="Felix Titling" panose="04060505060202020A04" pitchFamily="82" charset="0"/>
              </a:rPr>
              <a:t>KEY FACTOR: HUMANISM </a:t>
            </a:r>
          </a:p>
        </p:txBody>
      </p:sp>
      <p:sp>
        <p:nvSpPr>
          <p:cNvPr id="3" name="Content Placeholder 2">
            <a:extLst>
              <a:ext uri="{FF2B5EF4-FFF2-40B4-BE49-F238E27FC236}">
                <a16:creationId xmlns:a16="http://schemas.microsoft.com/office/drawing/2014/main" id="{1DAB120C-10F9-4814-B158-F670A99BA294}"/>
              </a:ext>
            </a:extLst>
          </p:cNvPr>
          <p:cNvSpPr>
            <a:spLocks noGrp="1"/>
          </p:cNvSpPr>
          <p:nvPr>
            <p:ph idx="1"/>
          </p:nvPr>
        </p:nvSpPr>
        <p:spPr>
          <a:xfrm>
            <a:off x="457200" y="1196752"/>
            <a:ext cx="8229600" cy="5661248"/>
          </a:xfrm>
        </p:spPr>
        <p:txBody>
          <a:bodyPr>
            <a:normAutofit fontScale="77500" lnSpcReduction="20000"/>
          </a:bodyPr>
          <a:lstStyle/>
          <a:p>
            <a:pPr marL="137160" indent="0">
              <a:buNone/>
            </a:pPr>
            <a:r>
              <a:rPr lang="en-GB" dirty="0"/>
              <a:t> The disordered realm brought about by the Wars of the Roses, just one of a number of dynastic struggles across Europe at a time which also saw the expansion of France, the Holy Roman Empire, Muscovy and Poland, was only the most immediate of the changes going on in the world around him that would come to affect More and his writing. In 1453, Constantinople, the bastion of Christian Europe since time immemorial, finally fell to the infidel Turks. It was the start of a new wave of Ottoman incursions into Europe as the Turks extended their rule around the Black Sea and the Aegean, capturing all of  //</a:t>
            </a:r>
          </a:p>
          <a:p>
            <a:pPr marL="137160" indent="0">
              <a:buNone/>
            </a:pPr>
            <a:r>
              <a:rPr lang="en-GB" dirty="0"/>
              <a:t>Greece, even invading Italy. The Genoese were beaten in battle in 1475 and Venetian sea power in the Adriatic was severely eroded. Among the refugees that were sent fleeing west were many Greek scholars, bringing with them documents previously unknown in Europe, or at least known only in translations of translations, and providing a </a:t>
            </a:r>
            <a:r>
              <a:rPr lang="en-GB" dirty="0">
                <a:solidFill>
                  <a:srgbClr val="FFCC99"/>
                </a:solidFill>
              </a:rPr>
              <a:t>new impetus to learning eagerly taken up by the nascent humanist movement. </a:t>
            </a:r>
          </a:p>
          <a:p>
            <a:pPr marL="137160" indent="0">
              <a:buNone/>
            </a:pPr>
            <a:endParaRPr lang="it-IT" sz="2300" dirty="0"/>
          </a:p>
          <a:p>
            <a:pPr marL="137160" indent="0">
              <a:buNone/>
            </a:pPr>
            <a:r>
              <a:rPr lang="it-IT" dirty="0"/>
              <a:t>	</a:t>
            </a:r>
            <a:r>
              <a:rPr lang="it-IT" sz="2600" dirty="0"/>
              <a:t>Paul Kincaid, ‘</a:t>
            </a:r>
            <a:r>
              <a:rPr lang="it-IT" sz="2600" i="1" dirty="0"/>
              <a:t>Utopia</a:t>
            </a:r>
            <a:r>
              <a:rPr lang="it-IT" sz="2600" dirty="0"/>
              <a:t> in Context  </a:t>
            </a:r>
            <a:r>
              <a:rPr lang="it-IT" sz="2600" i="1" dirty="0"/>
              <a:t>Foundation</a:t>
            </a:r>
            <a:r>
              <a:rPr lang="it-IT" sz="2600" dirty="0"/>
              <a:t> 124 (2016)</a:t>
            </a:r>
            <a:r>
              <a:rPr lang="en-GB" sz="2600" dirty="0"/>
              <a:t> pp.6-7</a:t>
            </a:r>
            <a:endParaRPr lang="en-GB" dirty="0"/>
          </a:p>
        </p:txBody>
      </p:sp>
    </p:spTree>
    <p:extLst>
      <p:ext uri="{BB962C8B-B14F-4D97-AF65-F5344CB8AC3E}">
        <p14:creationId xmlns:p14="http://schemas.microsoft.com/office/powerpoint/2010/main" val="11140210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E022F-ED4E-4CCB-A5FA-65201EA7FBDB}"/>
              </a:ext>
            </a:extLst>
          </p:cNvPr>
          <p:cNvSpPr>
            <a:spLocks noGrp="1"/>
          </p:cNvSpPr>
          <p:nvPr>
            <p:ph type="title"/>
          </p:nvPr>
        </p:nvSpPr>
        <p:spPr>
          <a:xfrm>
            <a:off x="457200" y="274638"/>
            <a:ext cx="8229600" cy="706090"/>
          </a:xfrm>
        </p:spPr>
        <p:txBody>
          <a:bodyPr>
            <a:normAutofit/>
          </a:bodyPr>
          <a:lstStyle/>
          <a:p>
            <a:r>
              <a:rPr lang="en-GB" sz="4000" dirty="0">
                <a:effectLst/>
                <a:latin typeface="Felix Titling" panose="04060505060202020A04" pitchFamily="82" charset="0"/>
              </a:rPr>
              <a:t>The fantasy of security</a:t>
            </a:r>
          </a:p>
        </p:txBody>
      </p:sp>
      <p:sp>
        <p:nvSpPr>
          <p:cNvPr id="3" name="Content Placeholder 2">
            <a:extLst>
              <a:ext uri="{FF2B5EF4-FFF2-40B4-BE49-F238E27FC236}">
                <a16:creationId xmlns:a16="http://schemas.microsoft.com/office/drawing/2014/main" id="{C553D118-DA7B-4368-831F-F67D9E140257}"/>
              </a:ext>
            </a:extLst>
          </p:cNvPr>
          <p:cNvSpPr>
            <a:spLocks noGrp="1"/>
          </p:cNvSpPr>
          <p:nvPr>
            <p:ph idx="1"/>
          </p:nvPr>
        </p:nvSpPr>
        <p:spPr>
          <a:xfrm>
            <a:off x="457200" y="1254730"/>
            <a:ext cx="8229600" cy="5328632"/>
          </a:xfrm>
        </p:spPr>
        <p:txBody>
          <a:bodyPr>
            <a:normAutofit fontScale="77500" lnSpcReduction="20000"/>
          </a:bodyPr>
          <a:lstStyle/>
          <a:p>
            <a:pPr marL="137160" indent="0">
              <a:buNone/>
            </a:pPr>
            <a:r>
              <a:rPr lang="en-GB" dirty="0"/>
              <a:t>The human </a:t>
            </a:r>
            <a:r>
              <a:rPr lang="en-GB" dirty="0" err="1"/>
              <a:t>fetus</a:t>
            </a:r>
            <a:r>
              <a:rPr lang="en-GB" dirty="0"/>
              <a:t> is an island, and in their island utopias men have often expressed a longing for the protective fluid that once surrounded them. The maternal symbols of most Elysian, golden age, and paradisaical utopias are compelling and need not be laboured. The enclosed gardens, islands, valleys have reappeared with constancy through the ages. There is free feeding, security, peace, plenitude, and no rivalry. </a:t>
            </a:r>
          </a:p>
          <a:p>
            <a:pPr marL="137160" indent="0">
              <a:buNone/>
            </a:pPr>
            <a:r>
              <a:rPr lang="en-GB" dirty="0"/>
              <a:t>	</a:t>
            </a:r>
            <a:r>
              <a:rPr lang="en-GB" sz="2600" dirty="0"/>
              <a:t>Frank E. Manuel &amp; Fritzie P. Manuel, </a:t>
            </a:r>
            <a:r>
              <a:rPr lang="en-GB" sz="2600" i="1" dirty="0"/>
              <a:t>Utopian Thought in 	the </a:t>
            </a:r>
            <a:r>
              <a:rPr lang="en-GB" sz="2600" dirty="0"/>
              <a:t>	</a:t>
            </a:r>
            <a:r>
              <a:rPr lang="en-GB" sz="2600" i="1" dirty="0"/>
              <a:t>Western World</a:t>
            </a:r>
            <a:r>
              <a:rPr lang="en-GB" sz="2600" dirty="0"/>
              <a:t>, Cambridge, MA.: Harvard Univ. Press,  p.76)</a:t>
            </a:r>
          </a:p>
          <a:p>
            <a:pPr marL="137160" indent="0">
              <a:buNone/>
            </a:pPr>
            <a:endParaRPr lang="en-GB" dirty="0"/>
          </a:p>
          <a:p>
            <a:pPr marL="137160" indent="0">
              <a:buNone/>
            </a:pPr>
            <a:r>
              <a:rPr lang="en-GB" dirty="0"/>
              <a:t>What Utopia offers its citizens, above all, is security. Albeit in a rational form, it might be argued, Utopian society offers many of the same attractions as does the fantasized paradise: so far as is humanly possible, the Utopians attempt to rectify the negative consequences of birth, of belonging to a human society, rather than dwelling in the Garden of Eden. </a:t>
            </a:r>
          </a:p>
          <a:p>
            <a:pPr marL="137160" indent="0">
              <a:buNone/>
            </a:pPr>
            <a:r>
              <a:rPr lang="en-GB" dirty="0"/>
              <a:t>					</a:t>
            </a:r>
            <a:r>
              <a:rPr lang="en-GB" sz="2600" dirty="0" err="1"/>
              <a:t>Fearns</a:t>
            </a:r>
            <a:r>
              <a:rPr lang="en-GB" dirty="0"/>
              <a:t> </a:t>
            </a:r>
          </a:p>
        </p:txBody>
      </p:sp>
    </p:spTree>
    <p:extLst>
      <p:ext uri="{BB962C8B-B14F-4D97-AF65-F5344CB8AC3E}">
        <p14:creationId xmlns:p14="http://schemas.microsoft.com/office/powerpoint/2010/main" val="545894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2C1B2-3FF6-4539-8941-1A6595DB14B3}"/>
              </a:ext>
            </a:extLst>
          </p:cNvPr>
          <p:cNvSpPr>
            <a:spLocks noGrp="1"/>
          </p:cNvSpPr>
          <p:nvPr>
            <p:ph type="title"/>
          </p:nvPr>
        </p:nvSpPr>
        <p:spPr/>
        <p:txBody>
          <a:bodyPr>
            <a:normAutofit/>
          </a:bodyPr>
          <a:lstStyle/>
          <a:p>
            <a:r>
              <a:rPr lang="en-GB" sz="4000" dirty="0">
                <a:effectLst/>
                <a:latin typeface="Felix Titling" panose="04060505060202020A04" pitchFamily="82" charset="0"/>
              </a:rPr>
              <a:t>More’s humanism in action </a:t>
            </a:r>
          </a:p>
        </p:txBody>
      </p:sp>
      <p:sp>
        <p:nvSpPr>
          <p:cNvPr id="3" name="Content Placeholder 2">
            <a:extLst>
              <a:ext uri="{FF2B5EF4-FFF2-40B4-BE49-F238E27FC236}">
                <a16:creationId xmlns:a16="http://schemas.microsoft.com/office/drawing/2014/main" id="{6A316E65-8ECC-47E8-9AC8-14BD5C511CB0}"/>
              </a:ext>
            </a:extLst>
          </p:cNvPr>
          <p:cNvSpPr>
            <a:spLocks noGrp="1"/>
          </p:cNvSpPr>
          <p:nvPr>
            <p:ph idx="1"/>
          </p:nvPr>
        </p:nvSpPr>
        <p:spPr>
          <a:xfrm>
            <a:off x="466854" y="1417638"/>
            <a:ext cx="8363272" cy="4983162"/>
          </a:xfrm>
        </p:spPr>
        <p:txBody>
          <a:bodyPr>
            <a:normAutofit lnSpcReduction="10000"/>
          </a:bodyPr>
          <a:lstStyle/>
          <a:p>
            <a:pPr marL="137160" indent="0">
              <a:buNone/>
            </a:pPr>
            <a:r>
              <a:rPr lang="en-GB" sz="2100" dirty="0"/>
              <a:t>More’s shrewd decision to preface his purportedly eyewitness’ description of utopian society by a vivid portrait of some of the real-life alternatives to the rule of reason: </a:t>
            </a:r>
            <a:r>
              <a:rPr lang="en-GB" sz="2100" dirty="0">
                <a:solidFill>
                  <a:srgbClr val="FFCC99"/>
                </a:solidFill>
              </a:rPr>
              <a:t>the first book of </a:t>
            </a:r>
            <a:r>
              <a:rPr lang="en-GB" sz="2100" i="1" dirty="0">
                <a:solidFill>
                  <a:srgbClr val="FFCC99"/>
                </a:solidFill>
              </a:rPr>
              <a:t>Utopia</a:t>
            </a:r>
            <a:r>
              <a:rPr lang="en-GB" sz="2100" dirty="0">
                <a:solidFill>
                  <a:srgbClr val="FFCC99"/>
                </a:solidFill>
              </a:rPr>
              <a:t> depicts a world full of ignorant lawyers, foolish priests, grasping landowners, and </a:t>
            </a:r>
            <a:r>
              <a:rPr lang="en-GB" sz="2100" dirty="0" err="1">
                <a:solidFill>
                  <a:srgbClr val="FFCC99"/>
                </a:solidFill>
              </a:rPr>
              <a:t>powermad</a:t>
            </a:r>
            <a:r>
              <a:rPr lang="en-GB" sz="2100" dirty="0">
                <a:solidFill>
                  <a:srgbClr val="FFCC99"/>
                </a:solidFill>
              </a:rPr>
              <a:t> monarchs</a:t>
            </a:r>
            <a:r>
              <a:rPr lang="en-GB" sz="2100" dirty="0"/>
              <a:t>—a satiric tour de force which inevitably prompts, on the reader’s part, a sympathetic predisposition toward the discourse that follows.</a:t>
            </a:r>
          </a:p>
          <a:p>
            <a:pPr marL="137160" indent="0">
              <a:buNone/>
            </a:pPr>
            <a:r>
              <a:rPr lang="en-GB" sz="2100" dirty="0"/>
              <a:t>Considering when it was written, one of </a:t>
            </a:r>
            <a:r>
              <a:rPr lang="en-GB" sz="2100" i="1" dirty="0"/>
              <a:t>Utopia’s</a:t>
            </a:r>
            <a:r>
              <a:rPr lang="en-GB" sz="2100" dirty="0"/>
              <a:t> most striking features is—at least at first sight—the unusual degree of what might be termed cultural relativism it displays. In More’s fiction, </a:t>
            </a:r>
            <a:r>
              <a:rPr lang="en-GB" sz="2100" dirty="0">
                <a:solidFill>
                  <a:srgbClr val="FFCC99"/>
                </a:solidFill>
              </a:rPr>
              <a:t>the society of his own day is judged and found wanting, </a:t>
            </a:r>
            <a:r>
              <a:rPr lang="en-GB" sz="2100" u="sng" dirty="0">
                <a:solidFill>
                  <a:srgbClr val="FFCC99"/>
                </a:solidFill>
              </a:rPr>
              <a:t>not in the light of absolute and divinely ordained moral standards</a:t>
            </a:r>
            <a:r>
              <a:rPr lang="en-GB" sz="2100" u="sng" dirty="0"/>
              <a:t>, </a:t>
            </a:r>
            <a:r>
              <a:rPr lang="en-GB" sz="2100" dirty="0"/>
              <a:t>but rather in comparison to specific (if hypothetical) instances of </a:t>
            </a:r>
            <a:r>
              <a:rPr lang="en-GB" sz="2100" dirty="0">
                <a:solidFill>
                  <a:srgbClr val="FFCC99"/>
                </a:solidFill>
              </a:rPr>
              <a:t>other human societies doing things differently</a:t>
            </a:r>
            <a:r>
              <a:rPr lang="en-GB" sz="2100" dirty="0"/>
              <a:t>— and </a:t>
            </a:r>
            <a:r>
              <a:rPr lang="en-GB" sz="2100" i="1" dirty="0"/>
              <a:t>better</a:t>
            </a:r>
          </a:p>
          <a:p>
            <a:pPr marL="137160" indent="0">
              <a:buNone/>
            </a:pPr>
            <a:r>
              <a:rPr lang="en-GB" sz="2100" dirty="0"/>
              <a:t>						</a:t>
            </a:r>
            <a:r>
              <a:rPr lang="en-GB" sz="2100" dirty="0" err="1"/>
              <a:t>Fearns</a:t>
            </a:r>
            <a:r>
              <a:rPr lang="en-GB" sz="2100" i="1" dirty="0"/>
              <a:t> </a:t>
            </a:r>
          </a:p>
        </p:txBody>
      </p:sp>
    </p:spTree>
    <p:extLst>
      <p:ext uri="{BB962C8B-B14F-4D97-AF65-F5344CB8AC3E}">
        <p14:creationId xmlns:p14="http://schemas.microsoft.com/office/powerpoint/2010/main" val="1075700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72B7C-0EED-4DB5-B66A-27C35CE6F220}"/>
              </a:ext>
            </a:extLst>
          </p:cNvPr>
          <p:cNvSpPr>
            <a:spLocks noGrp="1"/>
          </p:cNvSpPr>
          <p:nvPr>
            <p:ph type="title"/>
          </p:nvPr>
        </p:nvSpPr>
        <p:spPr/>
        <p:txBody>
          <a:bodyPr/>
          <a:lstStyle/>
          <a:p>
            <a:r>
              <a:rPr lang="en-GB" dirty="0">
                <a:solidFill>
                  <a:srgbClr val="FFCC99"/>
                </a:solidFill>
                <a:effectLst/>
                <a:latin typeface="Felix Titling" panose="04060505060202020A04" pitchFamily="82" charset="0"/>
              </a:rPr>
              <a:t>mirrors</a:t>
            </a:r>
          </a:p>
        </p:txBody>
      </p:sp>
      <p:sp>
        <p:nvSpPr>
          <p:cNvPr id="3" name="Content Placeholder 2">
            <a:extLst>
              <a:ext uri="{FF2B5EF4-FFF2-40B4-BE49-F238E27FC236}">
                <a16:creationId xmlns:a16="http://schemas.microsoft.com/office/drawing/2014/main" id="{A38A6E12-9265-49EC-BFE8-EDB348CEB7B4}"/>
              </a:ext>
            </a:extLst>
          </p:cNvPr>
          <p:cNvSpPr>
            <a:spLocks noGrp="1"/>
          </p:cNvSpPr>
          <p:nvPr>
            <p:ph idx="1"/>
          </p:nvPr>
        </p:nvSpPr>
        <p:spPr>
          <a:xfrm>
            <a:off x="457200" y="1628800"/>
            <a:ext cx="8229600" cy="4320520"/>
          </a:xfrm>
        </p:spPr>
        <p:txBody>
          <a:bodyPr>
            <a:normAutofit fontScale="92500"/>
          </a:bodyPr>
          <a:lstStyle/>
          <a:p>
            <a:pPr marL="137160" indent="0">
              <a:buNone/>
            </a:pPr>
            <a:r>
              <a:rPr lang="en-GB" sz="2600" dirty="0"/>
              <a:t>The dimensions of this island are the same as those of England and the number of its city-states equals the number of English counties together with London. It is also approximately the same distance from the equator as England. Its principal city, </a:t>
            </a:r>
            <a:r>
              <a:rPr lang="en-GB" sz="2600" dirty="0" err="1"/>
              <a:t>Amaurotum</a:t>
            </a:r>
            <a:r>
              <a:rPr lang="en-GB" sz="2600" dirty="0"/>
              <a:t>, is itself like some reversed image of London; it has the same expanse as the city […] and is situated below gentle hills from which a river flows as does the river Fleet […] It is London redrawn by visionary imagination. </a:t>
            </a:r>
          </a:p>
          <a:p>
            <a:pPr marL="137160" indent="0">
              <a:buNone/>
            </a:pPr>
            <a:r>
              <a:rPr lang="en-GB" dirty="0"/>
              <a:t>	</a:t>
            </a:r>
            <a:r>
              <a:rPr lang="en-GB" sz="2200" dirty="0"/>
              <a:t>Peter Ackroyd, </a:t>
            </a:r>
            <a:r>
              <a:rPr lang="en-GB" sz="2200" i="1" dirty="0"/>
              <a:t>The Life of Thomas More. </a:t>
            </a:r>
            <a:r>
              <a:rPr lang="en-GB" sz="2200" dirty="0"/>
              <a:t>London: </a:t>
            </a:r>
            <a:r>
              <a:rPr lang="en-GB" sz="2200" dirty="0" err="1"/>
              <a:t>Chatto</a:t>
            </a:r>
            <a:r>
              <a:rPr lang="en-GB" sz="2200" dirty="0"/>
              <a:t> &amp; 	</a:t>
            </a:r>
            <a:r>
              <a:rPr lang="en-GB" sz="2200" dirty="0" err="1"/>
              <a:t>Windus</a:t>
            </a:r>
            <a:r>
              <a:rPr lang="en-GB" sz="2200" dirty="0"/>
              <a:t>.  1998. p. 167</a:t>
            </a:r>
            <a:endParaRPr lang="en-GB" dirty="0"/>
          </a:p>
        </p:txBody>
      </p:sp>
    </p:spTree>
    <p:extLst>
      <p:ext uri="{BB962C8B-B14F-4D97-AF65-F5344CB8AC3E}">
        <p14:creationId xmlns:p14="http://schemas.microsoft.com/office/powerpoint/2010/main" val="9562540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57200" y="274638"/>
            <a:ext cx="8229600" cy="8683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r>
              <a:rPr lang="en-GB" altLang="en-US" dirty="0">
                <a:effectLst/>
                <a:latin typeface="Felix Titling" panose="04060505060202020A04" pitchFamily="82" charset="0"/>
              </a:rPr>
              <a:t>WRITING &amp; MEANING</a:t>
            </a:r>
          </a:p>
        </p:txBody>
      </p:sp>
      <p:sp>
        <p:nvSpPr>
          <p:cNvPr id="5123" name="Rectangle 3"/>
          <p:cNvSpPr>
            <a:spLocks noGrp="1" noChangeArrowheads="1"/>
          </p:cNvSpPr>
          <p:nvPr>
            <p:ph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 typeface="Wingdings" pitchFamily="2" charset="2"/>
              <a:buNone/>
            </a:pPr>
            <a:r>
              <a:rPr lang="en-GB" altLang="en-US" sz="2400">
                <a:effectLst/>
                <a:cs typeface="Times New Roman" charset="0"/>
              </a:rPr>
              <a:t>	</a:t>
            </a:r>
            <a:endParaRPr lang="en-GB" altLang="en-US" sz="2000">
              <a:effectLst/>
            </a:endParaRPr>
          </a:p>
        </p:txBody>
      </p:sp>
      <p:sp>
        <p:nvSpPr>
          <p:cNvPr id="5124" name="Rectangle 4"/>
          <p:cNvSpPr>
            <a:spLocks noChangeArrowheads="1"/>
          </p:cNvSpPr>
          <p:nvPr/>
        </p:nvSpPr>
        <p:spPr bwMode="auto">
          <a:xfrm>
            <a:off x="381000" y="1371600"/>
            <a:ext cx="8382000" cy="5368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Garamond" pitchFamily="18" charset="0"/>
              </a:defRPr>
            </a:lvl1pPr>
            <a:lvl2pPr marL="742950" indent="-285750">
              <a:defRPr>
                <a:solidFill>
                  <a:schemeClr val="tx1"/>
                </a:solidFill>
                <a:latin typeface="Garamond" pitchFamily="18" charset="0"/>
              </a:defRPr>
            </a:lvl2pPr>
            <a:lvl3pPr marL="1143000" indent="-228600">
              <a:defRPr>
                <a:solidFill>
                  <a:schemeClr val="tx1"/>
                </a:solidFill>
                <a:latin typeface="Garamond" pitchFamily="18" charset="0"/>
              </a:defRPr>
            </a:lvl3pPr>
            <a:lvl4pPr marL="1600200" indent="-228600">
              <a:defRPr>
                <a:solidFill>
                  <a:schemeClr val="tx1"/>
                </a:solidFill>
                <a:latin typeface="Garamond" pitchFamily="18" charset="0"/>
              </a:defRPr>
            </a:lvl4pPr>
            <a:lvl5pPr marL="2057400" indent="-22860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r>
              <a:rPr lang="en-US" altLang="en-US" sz="2600" dirty="0">
                <a:cs typeface="Times New Roman" charset="0"/>
              </a:rPr>
              <a:t>All systems of notation offer us </a:t>
            </a:r>
            <a:r>
              <a:rPr lang="en-US" altLang="en-US" sz="2600" dirty="0">
                <a:solidFill>
                  <a:srgbClr val="FFCC99"/>
                </a:solidFill>
                <a:cs typeface="Times New Roman" charset="0"/>
              </a:rPr>
              <a:t>models of reality rather than descriptions </a:t>
            </a:r>
            <a:r>
              <a:rPr lang="en-US" altLang="en-US" sz="2600" dirty="0">
                <a:cs typeface="Times New Roman" charset="0"/>
              </a:rPr>
              <a:t>of it.</a:t>
            </a:r>
          </a:p>
          <a:p>
            <a:r>
              <a:rPr lang="en-US" altLang="en-US" sz="2400" dirty="0">
                <a:solidFill>
                  <a:srgbClr val="FFCC99"/>
                </a:solidFill>
                <a:cs typeface="Times New Roman" charset="0"/>
              </a:rPr>
              <a:t>	</a:t>
            </a:r>
            <a:r>
              <a:rPr lang="en-US" altLang="en-US" sz="2000" dirty="0">
                <a:cs typeface="Times New Roman" charset="0"/>
              </a:rPr>
              <a:t>Robert Scholes, </a:t>
            </a:r>
            <a:r>
              <a:rPr lang="en-US" altLang="en-US" sz="2000" i="1" dirty="0">
                <a:cs typeface="Times New Roman" charset="0"/>
              </a:rPr>
              <a:t>Structural </a:t>
            </a:r>
            <a:r>
              <a:rPr lang="en-US" altLang="en-US" sz="2000" i="1" dirty="0" err="1">
                <a:cs typeface="Times New Roman" charset="0"/>
              </a:rPr>
              <a:t>Fabulation</a:t>
            </a:r>
            <a:r>
              <a:rPr lang="en-US" altLang="en-US" sz="2000" i="1" dirty="0">
                <a:cs typeface="Times New Roman" charset="0"/>
              </a:rPr>
              <a:t>: An Essay on the Fiction of the Future</a:t>
            </a:r>
            <a:r>
              <a:rPr lang="en-US" altLang="en-US" sz="2000" dirty="0">
                <a:cs typeface="Times New Roman" charset="0"/>
              </a:rPr>
              <a:t>,</a:t>
            </a:r>
            <a:r>
              <a:rPr lang="en-GB" altLang="en-US" sz="2000" dirty="0">
                <a:cs typeface="Times New Roman" charset="0"/>
              </a:rPr>
              <a:t> 	(Notre Dame &amp; London: </a:t>
            </a:r>
            <a:r>
              <a:rPr lang="en-GB" altLang="en-US" sz="2000" dirty="0" err="1">
                <a:cs typeface="Times New Roman" charset="0"/>
              </a:rPr>
              <a:t>U.Notre</a:t>
            </a:r>
            <a:r>
              <a:rPr lang="en-GB" altLang="en-US" sz="2000" dirty="0">
                <a:cs typeface="Times New Roman" charset="0"/>
              </a:rPr>
              <a:t> Dame P., 1975; p.4)</a:t>
            </a:r>
            <a:r>
              <a:rPr lang="en-US" altLang="en-US" sz="2000" dirty="0"/>
              <a:t> </a:t>
            </a:r>
          </a:p>
          <a:p>
            <a:endParaRPr lang="en-US" altLang="en-US" sz="2000" dirty="0">
              <a:solidFill>
                <a:srgbClr val="FFCC99"/>
              </a:solidFill>
            </a:endParaRPr>
          </a:p>
          <a:p>
            <a:r>
              <a:rPr lang="en-GB" altLang="en-US" sz="2600" dirty="0">
                <a:cs typeface="Times New Roman" charset="0"/>
              </a:rPr>
              <a:t>[For Marx] Utopian thought represented a diversion of revolutionary energy into </a:t>
            </a:r>
            <a:r>
              <a:rPr lang="en-GB" altLang="en-US" sz="2600" dirty="0">
                <a:solidFill>
                  <a:srgbClr val="FFCC99"/>
                </a:solidFill>
                <a:cs typeface="Times New Roman" charset="0"/>
              </a:rPr>
              <a:t>idle wish-fulfilments and imaginary satisfactions </a:t>
            </a:r>
          </a:p>
          <a:p>
            <a:r>
              <a:rPr lang="en-GB" altLang="en-US" sz="2000" dirty="0">
                <a:cs typeface="Times New Roman" charset="0"/>
              </a:rPr>
              <a:t>	Fredric Jameson </a:t>
            </a:r>
            <a:r>
              <a:rPr lang="en-GB" altLang="en-US" sz="2000" i="1" dirty="0">
                <a:cs typeface="Times New Roman" charset="0"/>
              </a:rPr>
              <a:t>Marxism and Form</a:t>
            </a:r>
            <a:r>
              <a:rPr lang="en-GB" altLang="en-US" sz="2000" dirty="0">
                <a:cs typeface="Times New Roman" charset="0"/>
              </a:rPr>
              <a:t>, (Princeton NJ: Princeton University 	Press, 1974; pp.110-11). </a:t>
            </a:r>
            <a:endParaRPr lang="en-US" altLang="en-US" sz="2000" dirty="0">
              <a:cs typeface="Times New Roman" charset="0"/>
            </a:endParaRPr>
          </a:p>
          <a:p>
            <a:endParaRPr lang="en-GB" altLang="en-US" sz="2000" dirty="0">
              <a:cs typeface="Times New Roman" charset="0"/>
            </a:endParaRPr>
          </a:p>
          <a:p>
            <a:r>
              <a:rPr lang="en-GB" altLang="en-US" sz="2600" dirty="0">
                <a:cs typeface="Times New Roman" charset="0"/>
              </a:rPr>
              <a:t>The </a:t>
            </a:r>
            <a:r>
              <a:rPr lang="en-GB" altLang="en-US" sz="2600" dirty="0">
                <a:solidFill>
                  <a:srgbClr val="FFCC99"/>
                </a:solidFill>
                <a:cs typeface="Times New Roman" charset="0"/>
              </a:rPr>
              <a:t>existential experience of time and historical time </a:t>
            </a:r>
            <a:r>
              <a:rPr lang="en-GB" altLang="en-US" sz="2600" dirty="0">
                <a:cs typeface="Times New Roman" charset="0"/>
              </a:rPr>
              <a:t>[are] seamlessly reunited in utopia.</a:t>
            </a:r>
            <a:r>
              <a:rPr lang="en-GB" altLang="en-US" sz="2400" dirty="0">
                <a:cs typeface="Times New Roman" charset="0"/>
              </a:rPr>
              <a:t> </a:t>
            </a:r>
          </a:p>
          <a:p>
            <a:r>
              <a:rPr lang="en-GB" altLang="en-US" sz="2000" dirty="0">
                <a:cs typeface="Times New Roman" charset="0"/>
              </a:rPr>
              <a:t>	Fredric Jameson, </a:t>
            </a:r>
            <a:r>
              <a:rPr lang="en-GB" altLang="en-US" sz="2000" i="1" dirty="0">
                <a:cs typeface="Times New Roman" charset="0"/>
              </a:rPr>
              <a:t>Archaeologies of the Future: The Desire Called Utopia and 	Other Science Fictions</a:t>
            </a:r>
            <a:r>
              <a:rPr lang="en-GB" altLang="en-US" sz="2000" dirty="0">
                <a:cs typeface="Times New Roman" charset="0"/>
              </a:rPr>
              <a:t>. (London: Verso Books, 2007; p.7)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4">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124">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12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28600" y="15240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r>
              <a:rPr lang="en-GB" altLang="en-US" dirty="0">
                <a:effectLst/>
                <a:latin typeface="Felix Titling" panose="04060505060202020A04" pitchFamily="82" charset="0"/>
              </a:rPr>
              <a:t>PROBLEMS WITH UTOPIA</a:t>
            </a:r>
          </a:p>
        </p:txBody>
      </p:sp>
      <p:sp>
        <p:nvSpPr>
          <p:cNvPr id="14339" name="Rectangle 3"/>
          <p:cNvSpPr>
            <a:spLocks noGrp="1" noChangeArrowheads="1"/>
          </p:cNvSpPr>
          <p:nvPr>
            <p:ph idx="1"/>
          </p:nvPr>
        </p:nvSpPr>
        <p:spPr>
          <a:xfrm>
            <a:off x="53975" y="1006475"/>
            <a:ext cx="9036050" cy="5410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a:bodyPr>
          <a:lstStyle/>
          <a:p>
            <a:pPr>
              <a:lnSpc>
                <a:spcPct val="90000"/>
              </a:lnSpc>
              <a:buFont typeface="Wingdings" pitchFamily="2" charset="2"/>
              <a:buNone/>
            </a:pPr>
            <a:r>
              <a:rPr lang="en-GB" altLang="en-US" sz="2600" dirty="0">
                <a:effectLst/>
                <a:cs typeface="Times New Roman" charset="0"/>
              </a:rPr>
              <a:t>	 A map of the world that does not include Utopia is not worth even glancing at, for it leaves out the one country at which Humanity is always landing. And when Humanity lands there, it looks out, realisation and seeing a better country, sets sail</a:t>
            </a:r>
            <a:r>
              <a:rPr lang="en-GB" altLang="en-US" sz="2600" dirty="0">
                <a:solidFill>
                  <a:srgbClr val="FFFF00"/>
                </a:solidFill>
                <a:effectLst/>
                <a:cs typeface="Times New Roman" charset="0"/>
              </a:rPr>
              <a:t>. </a:t>
            </a:r>
            <a:r>
              <a:rPr lang="en-GB" altLang="en-US" sz="2600" dirty="0">
                <a:solidFill>
                  <a:srgbClr val="FFCC99"/>
                </a:solidFill>
                <a:effectLst/>
                <a:cs typeface="Times New Roman" charset="0"/>
              </a:rPr>
              <a:t>Progress is the </a:t>
            </a:r>
            <a:r>
              <a:rPr lang="en-GB" altLang="en-US" sz="2600" dirty="0">
                <a:solidFill>
                  <a:srgbClr val="FFCC99"/>
                </a:solidFill>
                <a:effectLst/>
                <a:cs typeface="Arial" charset="0"/>
              </a:rPr>
              <a:t>realisation</a:t>
            </a:r>
            <a:r>
              <a:rPr lang="en-GB" altLang="en-US" sz="2600" dirty="0">
                <a:solidFill>
                  <a:srgbClr val="FFCC99"/>
                </a:solidFill>
                <a:effectLst/>
                <a:cs typeface="Times New Roman" charset="0"/>
              </a:rPr>
              <a:t> of Utopias</a:t>
            </a:r>
            <a:r>
              <a:rPr lang="en-GB" altLang="en-US" sz="2600" dirty="0">
                <a:solidFill>
                  <a:srgbClr val="FFFF00"/>
                </a:solidFill>
                <a:effectLst/>
                <a:cs typeface="Times New Roman" charset="0"/>
              </a:rPr>
              <a:t>.</a:t>
            </a:r>
            <a:r>
              <a:rPr lang="en-GB" altLang="en-US" sz="2400" dirty="0">
                <a:solidFill>
                  <a:srgbClr val="FFFF00"/>
                </a:solidFill>
                <a:effectLst/>
                <a:cs typeface="Times New Roman" charset="0"/>
              </a:rPr>
              <a:t> </a:t>
            </a:r>
          </a:p>
          <a:p>
            <a:pPr>
              <a:lnSpc>
                <a:spcPct val="90000"/>
              </a:lnSpc>
              <a:buFont typeface="Wingdings" pitchFamily="2" charset="2"/>
              <a:buNone/>
            </a:pPr>
            <a:r>
              <a:rPr lang="en-GB" altLang="en-US" sz="1800" dirty="0">
                <a:solidFill>
                  <a:srgbClr val="FFCC99"/>
                </a:solidFill>
                <a:effectLst/>
                <a:cs typeface="Times New Roman" charset="0"/>
              </a:rPr>
              <a:t>                </a:t>
            </a:r>
            <a:r>
              <a:rPr lang="en-GB" altLang="en-US" sz="1800" dirty="0">
                <a:effectLst/>
                <a:cs typeface="Times New Roman" charset="0"/>
              </a:rPr>
              <a:t>Oscar Wilde, </a:t>
            </a:r>
            <a:r>
              <a:rPr lang="en-GB" altLang="en-US" sz="1800" i="1" dirty="0">
                <a:effectLst/>
                <a:cs typeface="Times New Roman" charset="0"/>
              </a:rPr>
              <a:t>The Soul of Man under Socialism  </a:t>
            </a:r>
          </a:p>
          <a:p>
            <a:pPr>
              <a:lnSpc>
                <a:spcPct val="90000"/>
              </a:lnSpc>
              <a:buFont typeface="Wingdings" pitchFamily="2" charset="2"/>
              <a:buNone/>
            </a:pPr>
            <a:r>
              <a:rPr lang="en-GB" altLang="en-US" sz="1800" i="1" dirty="0">
                <a:cs typeface="Times New Roman" charset="0"/>
              </a:rPr>
              <a:t>             </a:t>
            </a:r>
            <a:r>
              <a:rPr lang="en-GB" altLang="en-US" sz="1800" i="1" dirty="0">
                <a:effectLst/>
                <a:cs typeface="Times New Roman" charset="0"/>
              </a:rPr>
              <a:t>                                       </a:t>
            </a:r>
            <a:r>
              <a:rPr lang="en-GB" altLang="en-US" sz="1800" dirty="0">
                <a:effectLst/>
                <a:cs typeface="Times New Roman" charset="0"/>
              </a:rPr>
              <a:t>http://www.gutenberg.org/dirs/etext97/slman10.txt </a:t>
            </a:r>
          </a:p>
          <a:p>
            <a:pPr>
              <a:lnSpc>
                <a:spcPct val="90000"/>
              </a:lnSpc>
              <a:buFont typeface="Wingdings" pitchFamily="2" charset="2"/>
              <a:buNone/>
            </a:pPr>
            <a:r>
              <a:rPr lang="en-GB" altLang="en-US" sz="2000" dirty="0">
                <a:effectLst/>
                <a:cs typeface="Times New Roman" charset="0"/>
              </a:rPr>
              <a:t>	</a:t>
            </a:r>
          </a:p>
          <a:p>
            <a:pPr>
              <a:lnSpc>
                <a:spcPct val="90000"/>
              </a:lnSpc>
              <a:buFont typeface="Wingdings" pitchFamily="2" charset="2"/>
              <a:buNone/>
            </a:pPr>
            <a:r>
              <a:rPr lang="en-GB" altLang="en-US" sz="2600" dirty="0">
                <a:effectLst/>
                <a:cs typeface="Times New Roman" charset="0"/>
              </a:rPr>
              <a:t>	Something about the static serenity of a utopia, feminist or not, is fatal to narrative; a pure, perfect utopia can never be narrated . </a:t>
            </a:r>
            <a:r>
              <a:rPr lang="en-GB" altLang="en-US" sz="2600" dirty="0">
                <a:solidFill>
                  <a:srgbClr val="FFCC99"/>
                </a:solidFill>
                <a:effectLst/>
                <a:cs typeface="Times New Roman" charset="0"/>
              </a:rPr>
              <a:t>Because a story needs conflict, desire, or unhappiness to generate the energy required to launch it, </a:t>
            </a:r>
            <a:r>
              <a:rPr lang="en-GB" altLang="en-US" sz="2600" dirty="0">
                <a:effectLst/>
                <a:cs typeface="Times New Roman" charset="0"/>
              </a:rPr>
              <a:t>contentment will never propel it off the ground In short </a:t>
            </a:r>
            <a:r>
              <a:rPr lang="en-GB" altLang="en-US" sz="2600" dirty="0">
                <a:solidFill>
                  <a:srgbClr val="FFCC99"/>
                </a:solidFill>
                <a:effectLst/>
                <a:cs typeface="Times New Roman" charset="0"/>
              </a:rPr>
              <a:t>good news is no news.  </a:t>
            </a:r>
          </a:p>
          <a:p>
            <a:pPr>
              <a:lnSpc>
                <a:spcPct val="90000"/>
              </a:lnSpc>
              <a:buFont typeface="Wingdings" pitchFamily="2" charset="2"/>
              <a:buNone/>
            </a:pPr>
            <a:r>
              <a:rPr lang="en-GB" altLang="en-US" dirty="0">
                <a:effectLst/>
                <a:cs typeface="Times New Roman" charset="0"/>
              </a:rPr>
              <a:t>		</a:t>
            </a:r>
            <a:r>
              <a:rPr lang="en-GB" altLang="en-US" sz="1800" dirty="0">
                <a:effectLst/>
                <a:cs typeface="Times New Roman" charset="0"/>
              </a:rPr>
              <a:t>Ellen Peel, ‘Utopian Feminism, </a:t>
            </a:r>
            <a:r>
              <a:rPr lang="en-GB" altLang="en-US" sz="1800" dirty="0" err="1">
                <a:effectLst/>
                <a:cs typeface="Times New Roman" charset="0"/>
              </a:rPr>
              <a:t>Skeptical</a:t>
            </a:r>
            <a:r>
              <a:rPr lang="en-GB" altLang="en-US" sz="1800" dirty="0">
                <a:effectLst/>
                <a:cs typeface="Times New Roman" charset="0"/>
              </a:rPr>
              <a:t> Feminism and Narrative Energy’, </a:t>
            </a:r>
          </a:p>
          <a:p>
            <a:pPr>
              <a:lnSpc>
                <a:spcPct val="90000"/>
              </a:lnSpc>
              <a:buFont typeface="Wingdings" pitchFamily="2" charset="2"/>
              <a:buNone/>
            </a:pPr>
            <a:r>
              <a:rPr lang="en-GB" altLang="en-US" sz="1800" dirty="0">
                <a:cs typeface="Times New Roman" charset="0"/>
              </a:rPr>
              <a:t>                                           </a:t>
            </a:r>
            <a:r>
              <a:rPr lang="en-GB" altLang="en-US" sz="1800" dirty="0">
                <a:effectLst/>
                <a:cs typeface="Times New Roman" charset="0"/>
              </a:rPr>
              <a:t>(</a:t>
            </a:r>
            <a:r>
              <a:rPr lang="en-GB" altLang="en-US" sz="1800" i="1" dirty="0">
                <a:effectLst/>
                <a:cs typeface="Times New Roman" charset="0"/>
              </a:rPr>
              <a:t>Feminism, Utopia and Narrative</a:t>
            </a:r>
            <a:r>
              <a:rPr lang="en-GB" altLang="en-US" sz="1800" dirty="0">
                <a:effectLst/>
                <a:cs typeface="Times New Roman" charset="0"/>
              </a:rPr>
              <a:t>, </a:t>
            </a:r>
            <a:r>
              <a:rPr lang="en-GB" altLang="en-US" sz="1800" dirty="0" err="1">
                <a:effectLst/>
                <a:cs typeface="Times New Roman" charset="0"/>
              </a:rPr>
              <a:t>ed</a:t>
            </a:r>
            <a:r>
              <a:rPr lang="en-GB" altLang="en-US" sz="1800" dirty="0">
                <a:effectLst/>
                <a:cs typeface="Times New Roman" charset="0"/>
              </a:rPr>
              <a:t> cit., pp.34-49), p.35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339">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433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93663" y="333375"/>
            <a:ext cx="8956675" cy="6397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p>
            <a:r>
              <a:rPr lang="en-GB" altLang="en-US" sz="3600" dirty="0">
                <a:effectLst/>
                <a:latin typeface="Felix Titling" panose="04060505060202020A04" pitchFamily="82" charset="0"/>
              </a:rPr>
              <a:t>TIME &amp; SPACE: A DIFFERENCE OF VIEW</a:t>
            </a:r>
          </a:p>
        </p:txBody>
      </p:sp>
      <p:sp>
        <p:nvSpPr>
          <p:cNvPr id="16387" name="Rectangle 3"/>
          <p:cNvSpPr>
            <a:spLocks noGrp="1" noChangeArrowheads="1"/>
          </p:cNvSpPr>
          <p:nvPr>
            <p:ph idx="1"/>
          </p:nvPr>
        </p:nvSpPr>
        <p:spPr>
          <a:xfrm>
            <a:off x="228600" y="1124744"/>
            <a:ext cx="8610600" cy="547260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marL="85725" indent="0">
              <a:buFont typeface="Wingdings" pitchFamily="2" charset="2"/>
              <a:buNone/>
            </a:pPr>
            <a:r>
              <a:rPr lang="en-GB" altLang="en-US" sz="2200" dirty="0">
                <a:solidFill>
                  <a:srgbClr val="FFCC99"/>
                </a:solidFill>
                <a:effectLst/>
                <a:cs typeface="Times New Roman" charset="0"/>
              </a:rPr>
              <a:t>The utopian novel reached its peak in Britain, as it did in America, during the 1880s and 1890s. </a:t>
            </a:r>
            <a:r>
              <a:rPr lang="en-GB" altLang="en-US" sz="2200" dirty="0">
                <a:effectLst/>
                <a:cs typeface="Times New Roman" charset="0"/>
              </a:rPr>
              <a:t>Cultural differences were, however, quite marked, and British women’s utopias differ in several important aspects from those of their American contemporaries. Broadly speaking , the British writers show more interest in political and legal changes, even to reform domestic relationships the ideal of </a:t>
            </a:r>
            <a:r>
              <a:rPr lang="en-GB" altLang="en-US" sz="2200" dirty="0">
                <a:solidFill>
                  <a:srgbClr val="FFCC99"/>
                </a:solidFill>
                <a:effectLst/>
                <a:cs typeface="Times New Roman" charset="0"/>
              </a:rPr>
              <a:t>motherhood</a:t>
            </a:r>
            <a:r>
              <a:rPr lang="en-GB" altLang="en-US" sz="2200" dirty="0">
                <a:effectLst/>
                <a:cs typeface="Times New Roman" charset="0"/>
              </a:rPr>
              <a:t> , for instance is presented either as peripheral or in terms of the state as ‘Mother of the People’, never as </a:t>
            </a:r>
            <a:r>
              <a:rPr lang="en-GB" altLang="en-US" sz="2200" dirty="0">
                <a:solidFill>
                  <a:srgbClr val="FFCC99"/>
                </a:solidFill>
                <a:effectLst/>
                <a:cs typeface="Times New Roman" charset="0"/>
              </a:rPr>
              <a:t>the foundation stone of a society as in Gilman’s </a:t>
            </a:r>
            <a:r>
              <a:rPr lang="en-GB" altLang="en-US" sz="2200" i="1" dirty="0" err="1">
                <a:solidFill>
                  <a:srgbClr val="FFCC99"/>
                </a:solidFill>
                <a:effectLst/>
                <a:cs typeface="Times New Roman" charset="0"/>
              </a:rPr>
              <a:t>Herland</a:t>
            </a:r>
            <a:r>
              <a:rPr lang="en-GB" altLang="en-US" sz="2200" dirty="0">
                <a:solidFill>
                  <a:srgbClr val="FFCC99"/>
                </a:solidFill>
                <a:effectLst/>
                <a:cs typeface="Times New Roman" charset="0"/>
              </a:rPr>
              <a:t>). </a:t>
            </a:r>
            <a:r>
              <a:rPr lang="en-GB" altLang="en-US" sz="2200" dirty="0">
                <a:effectLst/>
                <a:cs typeface="Times New Roman" charset="0"/>
              </a:rPr>
              <a:t>British utopias are more often urban in setting and are located in a far future Britain rather than in a sequestered valley or another planet.</a:t>
            </a:r>
          </a:p>
          <a:p>
            <a:pPr marL="85725" indent="0">
              <a:buFont typeface="Wingdings" pitchFamily="2" charset="2"/>
              <a:buNone/>
            </a:pPr>
            <a:r>
              <a:rPr lang="en-GB" altLang="en-US" sz="2200" dirty="0">
                <a:effectLst/>
                <a:cs typeface="Times New Roman" charset="0"/>
              </a:rPr>
              <a:t> </a:t>
            </a:r>
          </a:p>
          <a:p>
            <a:pPr marL="85725" indent="0">
              <a:buFont typeface="Wingdings" pitchFamily="2" charset="2"/>
              <a:buNone/>
            </a:pPr>
            <a:r>
              <a:rPr lang="en-GB" altLang="en-US" sz="2000" dirty="0">
                <a:effectLst/>
                <a:cs typeface="Times New Roman" charset="0"/>
              </a:rPr>
              <a:t>	Nan Bowman </a:t>
            </a:r>
            <a:r>
              <a:rPr lang="en-GB" altLang="en-US" sz="2000" dirty="0" err="1">
                <a:effectLst/>
                <a:cs typeface="Times New Roman" charset="0"/>
              </a:rPr>
              <a:t>Albinski</a:t>
            </a:r>
            <a:r>
              <a:rPr lang="en-GB" altLang="en-US" sz="2000" dirty="0">
                <a:effectLst/>
                <a:cs typeface="Times New Roman" charset="0"/>
              </a:rPr>
              <a:t>, ‘“The Laws of Justice, of Nature, 	and of </a:t>
            </a:r>
            <a:r>
              <a:rPr lang="en-GB" altLang="en-US" sz="2000" dirty="0">
                <a:cs typeface="Times New Roman" charset="0"/>
              </a:rPr>
              <a:t>	Right</a:t>
            </a:r>
            <a:r>
              <a:rPr lang="en-GB" altLang="en-US" sz="2000" dirty="0">
                <a:effectLst/>
                <a:cs typeface="Times New Roman" charset="0"/>
              </a:rPr>
              <a:t>”: Victorian Feminist Utopias’, (</a:t>
            </a:r>
            <a:r>
              <a:rPr lang="en-GB" altLang="en-US" sz="2000" i="1" dirty="0">
                <a:effectLst/>
                <a:cs typeface="Times New Roman" charset="0"/>
              </a:rPr>
              <a:t>Feminism, Utopia and 	Narrative</a:t>
            </a:r>
            <a:r>
              <a:rPr lang="en-GB" altLang="en-US" sz="2000" dirty="0">
                <a:effectLst/>
                <a:cs typeface="Times New Roman" charset="0"/>
              </a:rPr>
              <a:t>, pp.50-68, p.51)</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C187AD-7BE7-404C-90EF-96E497AF202C}"/>
              </a:ext>
            </a:extLst>
          </p:cNvPr>
          <p:cNvSpPr>
            <a:spLocks noGrp="1"/>
          </p:cNvSpPr>
          <p:nvPr>
            <p:ph idx="1"/>
          </p:nvPr>
        </p:nvSpPr>
        <p:spPr>
          <a:xfrm>
            <a:off x="457200" y="404664"/>
            <a:ext cx="8229600" cy="6178698"/>
          </a:xfrm>
        </p:spPr>
        <p:txBody>
          <a:bodyPr>
            <a:normAutofit fontScale="62500" lnSpcReduction="20000"/>
          </a:bodyPr>
          <a:lstStyle/>
          <a:p>
            <a:pPr marL="137160" indent="0">
              <a:buNone/>
            </a:pPr>
            <a:r>
              <a:rPr lang="en-GB" sz="3800" dirty="0"/>
              <a:t>Consider how </a:t>
            </a:r>
            <a:r>
              <a:rPr lang="en-GB" sz="3800" i="1" dirty="0"/>
              <a:t>Utopia</a:t>
            </a:r>
            <a:r>
              <a:rPr lang="en-GB" sz="3800" dirty="0"/>
              <a:t> offers alternatives for the following key concerns of the </a:t>
            </a:r>
            <a:r>
              <a:rPr lang="en-GB" sz="3800" dirty="0">
                <a:solidFill>
                  <a:srgbClr val="FFCC99"/>
                </a:solidFill>
              </a:rPr>
              <a:t>state</a:t>
            </a:r>
          </a:p>
          <a:p>
            <a:pPr marL="137160" indent="0">
              <a:buNone/>
            </a:pPr>
            <a:endParaRPr lang="en-GB" sz="1700" dirty="0">
              <a:solidFill>
                <a:srgbClr val="FFCC99"/>
              </a:solidFill>
            </a:endParaRPr>
          </a:p>
          <a:p>
            <a:pPr marL="541338" indent="0">
              <a:buNone/>
            </a:pPr>
            <a:r>
              <a:rPr lang="en-GB" sz="3300" dirty="0"/>
              <a:t>(</a:t>
            </a:r>
            <a:r>
              <a:rPr lang="en-GB" sz="3300" dirty="0" err="1"/>
              <a:t>i</a:t>
            </a:r>
            <a:r>
              <a:rPr lang="en-GB" sz="3300" dirty="0"/>
              <a:t>) Property </a:t>
            </a:r>
          </a:p>
          <a:p>
            <a:pPr marL="541338" indent="0">
              <a:buNone/>
            </a:pPr>
            <a:r>
              <a:rPr lang="en-GB" sz="3300" dirty="0"/>
              <a:t>(ii)  Money </a:t>
            </a:r>
          </a:p>
          <a:p>
            <a:pPr marL="541338" indent="0">
              <a:buNone/>
            </a:pPr>
            <a:r>
              <a:rPr lang="en-GB" sz="3300" dirty="0"/>
              <a:t>(iii) Defence</a:t>
            </a:r>
          </a:p>
          <a:p>
            <a:pPr marL="541338" indent="0">
              <a:buNone/>
            </a:pPr>
            <a:r>
              <a:rPr lang="en-GB" sz="3300" dirty="0"/>
              <a:t>(iv) Competition for resources with neighbouring states </a:t>
            </a:r>
          </a:p>
          <a:p>
            <a:pPr marL="541338" indent="0">
              <a:buNone/>
            </a:pPr>
            <a:r>
              <a:rPr lang="en-GB" sz="3300" dirty="0"/>
              <a:t>(v) Composition and governance of the family unit</a:t>
            </a:r>
          </a:p>
          <a:p>
            <a:pPr marL="541338" indent="0">
              <a:buNone/>
            </a:pPr>
            <a:r>
              <a:rPr lang="en-GB" sz="3300" dirty="0"/>
              <a:t>(vi) Control of the population and town planning</a:t>
            </a:r>
          </a:p>
          <a:p>
            <a:pPr marL="541338" indent="0">
              <a:buNone/>
            </a:pPr>
            <a:r>
              <a:rPr lang="en-GB" sz="3300" dirty="0"/>
              <a:t>(vii) the role and purpose of Justice</a:t>
            </a:r>
          </a:p>
          <a:p>
            <a:pPr marL="137160" indent="0">
              <a:buNone/>
            </a:pPr>
            <a:endParaRPr lang="en-GB" sz="1600" dirty="0"/>
          </a:p>
          <a:p>
            <a:pPr marL="137160" indent="0">
              <a:buNone/>
            </a:pPr>
            <a:r>
              <a:rPr lang="en-GB" sz="3300" dirty="0">
                <a:solidFill>
                  <a:srgbClr val="FFCC99"/>
                </a:solidFill>
              </a:rPr>
              <a:t>Also  consider concerns of the individual</a:t>
            </a:r>
          </a:p>
          <a:p>
            <a:pPr marL="137160" indent="0">
              <a:buNone/>
            </a:pPr>
            <a:endParaRPr lang="en-GB" sz="1700" dirty="0">
              <a:solidFill>
                <a:srgbClr val="FFCC99"/>
              </a:solidFill>
            </a:endParaRPr>
          </a:p>
          <a:p>
            <a:pPr marL="541338" indent="0">
              <a:buNone/>
            </a:pPr>
            <a:r>
              <a:rPr lang="en-GB" sz="3300" dirty="0"/>
              <a:t>(</a:t>
            </a:r>
            <a:r>
              <a:rPr lang="en-GB" sz="3300" dirty="0" err="1"/>
              <a:t>i</a:t>
            </a:r>
            <a:r>
              <a:rPr lang="en-GB" sz="3300" dirty="0"/>
              <a:t>)   Private life</a:t>
            </a:r>
          </a:p>
          <a:p>
            <a:pPr marL="541338" indent="0">
              <a:buNone/>
            </a:pPr>
            <a:r>
              <a:rPr lang="en-GB" sz="3300" dirty="0"/>
              <a:t>(ii)  Individual expression/desire</a:t>
            </a:r>
          </a:p>
          <a:p>
            <a:pPr marL="541338" indent="0">
              <a:buNone/>
            </a:pPr>
            <a:r>
              <a:rPr lang="en-GB" sz="3300" dirty="0"/>
              <a:t>(iii) The Arts in all their forms</a:t>
            </a:r>
          </a:p>
          <a:p>
            <a:pPr marL="541338" indent="0">
              <a:buNone/>
            </a:pPr>
            <a:r>
              <a:rPr lang="en-GB" sz="3300" dirty="0"/>
              <a:t>(iv) Philosophy and Science</a:t>
            </a:r>
          </a:p>
          <a:p>
            <a:pPr marL="541338" indent="0">
              <a:buNone/>
            </a:pPr>
            <a:r>
              <a:rPr lang="en-GB" sz="3300" dirty="0"/>
              <a:t>(v) The family</a:t>
            </a:r>
          </a:p>
          <a:p>
            <a:pPr marL="137160" indent="0">
              <a:buNone/>
            </a:pPr>
            <a:endParaRPr lang="en-GB" sz="1700" dirty="0"/>
          </a:p>
          <a:p>
            <a:pPr marL="137160" indent="0">
              <a:buNone/>
            </a:pPr>
            <a:r>
              <a:rPr lang="en-GB" sz="3300" dirty="0"/>
              <a:t>How might More's </a:t>
            </a:r>
            <a:r>
              <a:rPr lang="en-GB" sz="3300" i="1" dirty="0"/>
              <a:t>Utopia</a:t>
            </a:r>
            <a:r>
              <a:rPr lang="en-GB" sz="3300" dirty="0"/>
              <a:t> lay out the ground for </a:t>
            </a:r>
            <a:r>
              <a:rPr lang="en-GB" sz="3300" dirty="0">
                <a:solidFill>
                  <a:srgbClr val="FFCC99"/>
                </a:solidFill>
              </a:rPr>
              <a:t>future fictional developments?  </a:t>
            </a:r>
          </a:p>
        </p:txBody>
      </p:sp>
    </p:spTree>
    <p:extLst>
      <p:ext uri="{BB962C8B-B14F-4D97-AF65-F5344CB8AC3E}">
        <p14:creationId xmlns:p14="http://schemas.microsoft.com/office/powerpoint/2010/main" val="18644106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1181</TotalTime>
  <Words>1274</Words>
  <Application>Microsoft Office PowerPoint</Application>
  <PresentationFormat>On-screen Show (4:3)</PresentationFormat>
  <Paragraphs>90</Paragraphs>
  <Slides>13</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Arial</vt:lpstr>
      <vt:lpstr>Book Antiqua</vt:lpstr>
      <vt:lpstr>Felix Titling</vt:lpstr>
      <vt:lpstr>Garamond</vt:lpstr>
      <vt:lpstr>Lucida Sans</vt:lpstr>
      <vt:lpstr>Times New Roman</vt:lpstr>
      <vt:lpstr>Wingdings</vt:lpstr>
      <vt:lpstr>Wingdings 2</vt:lpstr>
      <vt:lpstr>Wingdings 3</vt:lpstr>
      <vt:lpstr>Apex</vt:lpstr>
      <vt:lpstr>Introduction to utopias     Thomas More, Utopia  constructing new worlds, discovering new world, exploring possibilities of time space &amp; self</vt:lpstr>
      <vt:lpstr>PowerPoint Presentation</vt:lpstr>
      <vt:lpstr>UTOPIA AS LITERATURE</vt:lpstr>
      <vt:lpstr>CONTEXT/S</vt:lpstr>
      <vt:lpstr>Qualifying More</vt:lpstr>
      <vt:lpstr>KEY FACTOR: HUMANISM </vt:lpstr>
      <vt:lpstr>The fantasy of security</vt:lpstr>
      <vt:lpstr>More’s humanism in action </vt:lpstr>
      <vt:lpstr>mirrors</vt:lpstr>
      <vt:lpstr>WRITING &amp; MEANING</vt:lpstr>
      <vt:lpstr>PROBLEMS WITH UTOPIA</vt:lpstr>
      <vt:lpstr>TIME &amp; SPACE: A DIFFERENCE OF VIEW</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48</cp:revision>
  <dcterms:created xsi:type="dcterms:W3CDTF">1601-01-01T00:00:00Z</dcterms:created>
  <dcterms:modified xsi:type="dcterms:W3CDTF">2018-11-27T16:42:38Z</dcterms:modified>
</cp:coreProperties>
</file>