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50" r:id="rId1"/>
  </p:sldMasterIdLst>
  <p:notesMasterIdLst>
    <p:notesMasterId r:id="rId41"/>
  </p:notesMasterIdLst>
  <p:handoutMasterIdLst>
    <p:handoutMasterId r:id="rId42"/>
  </p:handoutMasterIdLst>
  <p:sldIdLst>
    <p:sldId id="256" r:id="rId2"/>
    <p:sldId id="451" r:id="rId3"/>
    <p:sldId id="465" r:id="rId4"/>
    <p:sldId id="282" r:id="rId5"/>
    <p:sldId id="283" r:id="rId6"/>
    <p:sldId id="315" r:id="rId7"/>
    <p:sldId id="467" r:id="rId8"/>
    <p:sldId id="482" r:id="rId9"/>
    <p:sldId id="468" r:id="rId10"/>
    <p:sldId id="469" r:id="rId11"/>
    <p:sldId id="470" r:id="rId12"/>
    <p:sldId id="471" r:id="rId13"/>
    <p:sldId id="472" r:id="rId14"/>
    <p:sldId id="473" r:id="rId15"/>
    <p:sldId id="474" r:id="rId16"/>
    <p:sldId id="475" r:id="rId17"/>
    <p:sldId id="476" r:id="rId18"/>
    <p:sldId id="477" r:id="rId19"/>
    <p:sldId id="478" r:id="rId20"/>
    <p:sldId id="479" r:id="rId21"/>
    <p:sldId id="466" r:id="rId22"/>
    <p:sldId id="303" r:id="rId23"/>
    <p:sldId id="419" r:id="rId24"/>
    <p:sldId id="420" r:id="rId25"/>
    <p:sldId id="274" r:id="rId26"/>
    <p:sldId id="463" r:id="rId27"/>
    <p:sldId id="464" r:id="rId28"/>
    <p:sldId id="440" r:id="rId29"/>
    <p:sldId id="426" r:id="rId30"/>
    <p:sldId id="436" r:id="rId31"/>
    <p:sldId id="437" r:id="rId32"/>
    <p:sldId id="408" r:id="rId33"/>
    <p:sldId id="409" r:id="rId34"/>
    <p:sldId id="301" r:id="rId35"/>
    <p:sldId id="263" r:id="rId36"/>
    <p:sldId id="462" r:id="rId37"/>
    <p:sldId id="461" r:id="rId38"/>
    <p:sldId id="480" r:id="rId39"/>
    <p:sldId id="481" r:id="rId40"/>
  </p:sldIdLst>
  <p:sldSz cx="9144000" cy="6858000" type="screen4x3"/>
  <p:notesSz cx="6858000" cy="9144000"/>
  <p:defaultTextStyle>
    <a:defPPr>
      <a:defRPr lang="en-US"/>
    </a:defPPr>
    <a:lvl1pPr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u="sng" kern="1200">
        <a:solidFill>
          <a:schemeClr val="tx1"/>
        </a:solidFill>
        <a:latin typeface="Times New Roman" panose="02020603050405020304" pitchFamily="18" charset="0"/>
        <a:ea typeface="+mn-ea"/>
        <a:cs typeface="+mn-cs"/>
      </a:defRPr>
    </a:lvl5pPr>
    <a:lvl6pPr marL="2286000" algn="l" defTabSz="914400" rtl="0" eaLnBrk="1" latinLnBrk="0" hangingPunct="1">
      <a:defRPr sz="2400" u="sng" kern="1200">
        <a:solidFill>
          <a:schemeClr val="tx1"/>
        </a:solidFill>
        <a:latin typeface="Times New Roman" panose="02020603050405020304" pitchFamily="18" charset="0"/>
        <a:ea typeface="+mn-ea"/>
        <a:cs typeface="+mn-cs"/>
      </a:defRPr>
    </a:lvl6pPr>
    <a:lvl7pPr marL="2743200" algn="l" defTabSz="914400" rtl="0" eaLnBrk="1" latinLnBrk="0" hangingPunct="1">
      <a:defRPr sz="2400" u="sng" kern="1200">
        <a:solidFill>
          <a:schemeClr val="tx1"/>
        </a:solidFill>
        <a:latin typeface="Times New Roman" panose="02020603050405020304" pitchFamily="18" charset="0"/>
        <a:ea typeface="+mn-ea"/>
        <a:cs typeface="+mn-cs"/>
      </a:defRPr>
    </a:lvl7pPr>
    <a:lvl8pPr marL="3200400" algn="l" defTabSz="914400" rtl="0" eaLnBrk="1" latinLnBrk="0" hangingPunct="1">
      <a:defRPr sz="2400" u="sng" kern="1200">
        <a:solidFill>
          <a:schemeClr val="tx1"/>
        </a:solidFill>
        <a:latin typeface="Times New Roman" panose="02020603050405020304" pitchFamily="18" charset="0"/>
        <a:ea typeface="+mn-ea"/>
        <a:cs typeface="+mn-cs"/>
      </a:defRPr>
    </a:lvl8pPr>
    <a:lvl9pPr marL="3657600" algn="l" defTabSz="914400" rtl="0" eaLnBrk="1" latinLnBrk="0" hangingPunct="1">
      <a:defRPr sz="2400" u="sng"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6699"/>
    <a:srgbClr val="000000"/>
    <a:srgbClr val="DAE4F2"/>
    <a:srgbClr val="45441B"/>
    <a:srgbClr val="969696"/>
    <a:srgbClr val="663300"/>
    <a:srgbClr val="CC6600"/>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05" autoAdjust="0"/>
    <p:restoredTop sz="64893" autoAdjust="0"/>
  </p:normalViewPr>
  <p:slideViewPr>
    <p:cSldViewPr>
      <p:cViewPr varScale="1">
        <p:scale>
          <a:sx n="65" d="100"/>
          <a:sy n="65" d="100"/>
        </p:scale>
        <p:origin x="1824" y="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8338" name="Rectangle 2">
            <a:extLst>
              <a:ext uri="{FF2B5EF4-FFF2-40B4-BE49-F238E27FC236}">
                <a16:creationId xmlns:a16="http://schemas.microsoft.com/office/drawing/2014/main" id="{2236E541-5E12-4C30-924A-41572123849F}"/>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u="none"/>
            </a:lvl1pPr>
          </a:lstStyle>
          <a:p>
            <a:pPr>
              <a:defRPr/>
            </a:pPr>
            <a:endParaRPr lang="en-US" altLang="zh-CN"/>
          </a:p>
        </p:txBody>
      </p:sp>
      <p:sp>
        <p:nvSpPr>
          <p:cNvPr id="398339" name="Rectangle 3">
            <a:extLst>
              <a:ext uri="{FF2B5EF4-FFF2-40B4-BE49-F238E27FC236}">
                <a16:creationId xmlns:a16="http://schemas.microsoft.com/office/drawing/2014/main" id="{ADE16BD3-E852-4D3B-9BE1-185193D259DC}"/>
              </a:ext>
            </a:extLst>
          </p:cNvPr>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u="none"/>
            </a:lvl1pPr>
          </a:lstStyle>
          <a:p>
            <a:pPr>
              <a:defRPr/>
            </a:pPr>
            <a:endParaRPr lang="en-US" altLang="zh-CN"/>
          </a:p>
        </p:txBody>
      </p:sp>
      <p:sp>
        <p:nvSpPr>
          <p:cNvPr id="398340" name="Rectangle 4">
            <a:extLst>
              <a:ext uri="{FF2B5EF4-FFF2-40B4-BE49-F238E27FC236}">
                <a16:creationId xmlns:a16="http://schemas.microsoft.com/office/drawing/2014/main" id="{B614F104-7E2D-4308-83A7-B1AF361265F4}"/>
              </a:ext>
            </a:extLst>
          </p:cNvPr>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u="none"/>
            </a:lvl1pPr>
          </a:lstStyle>
          <a:p>
            <a:pPr>
              <a:defRPr/>
            </a:pPr>
            <a:endParaRPr lang="en-US" altLang="zh-CN"/>
          </a:p>
        </p:txBody>
      </p:sp>
      <p:sp>
        <p:nvSpPr>
          <p:cNvPr id="398341" name="Rectangle 5">
            <a:extLst>
              <a:ext uri="{FF2B5EF4-FFF2-40B4-BE49-F238E27FC236}">
                <a16:creationId xmlns:a16="http://schemas.microsoft.com/office/drawing/2014/main" id="{A07DFA7A-5A2B-4063-A8BA-26BC3B5E5806}"/>
              </a:ext>
            </a:extLst>
          </p:cNvPr>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u="none"/>
            </a:lvl1pPr>
          </a:lstStyle>
          <a:p>
            <a:fld id="{003A893C-A7FF-4906-B4CD-D70025DB5F54}" type="slidenum">
              <a:rPr lang="zh-CN" altLang="en-US"/>
              <a:pPr/>
              <a:t>‹#›</a:t>
            </a:fld>
            <a:endParaRPr lang="en-US" altLang="zh-CN"/>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1714" name="Rectangle 2">
            <a:extLst>
              <a:ext uri="{FF2B5EF4-FFF2-40B4-BE49-F238E27FC236}">
                <a16:creationId xmlns:a16="http://schemas.microsoft.com/office/drawing/2014/main" id="{06FCD32D-9F39-420B-86C9-5D58E905A2F7}"/>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u="none"/>
            </a:lvl1pPr>
          </a:lstStyle>
          <a:p>
            <a:pPr>
              <a:defRPr/>
            </a:pPr>
            <a:endParaRPr lang="en-US" altLang="zh-CN"/>
          </a:p>
        </p:txBody>
      </p:sp>
      <p:sp>
        <p:nvSpPr>
          <p:cNvPr id="371715" name="Rectangle 3">
            <a:extLst>
              <a:ext uri="{FF2B5EF4-FFF2-40B4-BE49-F238E27FC236}">
                <a16:creationId xmlns:a16="http://schemas.microsoft.com/office/drawing/2014/main" id="{4749F4DA-5939-4EB2-8D15-149B5413AD37}"/>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u="none"/>
            </a:lvl1pPr>
          </a:lstStyle>
          <a:p>
            <a:pPr>
              <a:defRPr/>
            </a:pPr>
            <a:endParaRPr lang="en-US" altLang="zh-CN"/>
          </a:p>
        </p:txBody>
      </p:sp>
      <p:sp>
        <p:nvSpPr>
          <p:cNvPr id="5124" name="Rectangle 4">
            <a:extLst>
              <a:ext uri="{FF2B5EF4-FFF2-40B4-BE49-F238E27FC236}">
                <a16:creationId xmlns:a16="http://schemas.microsoft.com/office/drawing/2014/main" id="{FD173C2D-40F9-4CD1-A4A1-AD98833BCAA2}"/>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1717" name="Rectangle 5">
            <a:extLst>
              <a:ext uri="{FF2B5EF4-FFF2-40B4-BE49-F238E27FC236}">
                <a16:creationId xmlns:a16="http://schemas.microsoft.com/office/drawing/2014/main" id="{6EE606B6-EECF-473A-85FA-67EE5AA1826A}"/>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371718" name="Rectangle 6">
            <a:extLst>
              <a:ext uri="{FF2B5EF4-FFF2-40B4-BE49-F238E27FC236}">
                <a16:creationId xmlns:a16="http://schemas.microsoft.com/office/drawing/2014/main" id="{D7047597-5897-4DAC-89B0-38E73C9567E8}"/>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u="none"/>
            </a:lvl1pPr>
          </a:lstStyle>
          <a:p>
            <a:pPr>
              <a:defRPr/>
            </a:pPr>
            <a:endParaRPr lang="en-US" altLang="zh-CN"/>
          </a:p>
        </p:txBody>
      </p:sp>
      <p:sp>
        <p:nvSpPr>
          <p:cNvPr id="371719" name="Rectangle 7">
            <a:extLst>
              <a:ext uri="{FF2B5EF4-FFF2-40B4-BE49-F238E27FC236}">
                <a16:creationId xmlns:a16="http://schemas.microsoft.com/office/drawing/2014/main" id="{5B1372B3-87C9-4C90-8F8D-760AD88E92E1}"/>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u="none"/>
            </a:lvl1pPr>
          </a:lstStyle>
          <a:p>
            <a:fld id="{22E3FD01-5B21-4E56-B0B4-6CA066CA8FFC}" type="slidenum">
              <a:rPr lang="zh-CN" altLang="en-US"/>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5CC850E7-4C3F-4C7C-996A-B6A19B6ECD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9B1FCBE1-7A6A-46DE-B7A9-4D583D71148E}" type="slidenum">
              <a:rPr lang="zh-CN" altLang="en-US" sz="1200" u="none"/>
              <a:pPr/>
              <a:t>1</a:t>
            </a:fld>
            <a:endParaRPr lang="en-US" altLang="zh-CN" sz="1200" u="none"/>
          </a:p>
        </p:txBody>
      </p:sp>
      <p:sp>
        <p:nvSpPr>
          <p:cNvPr id="8195" name="Rectangle 2">
            <a:extLst>
              <a:ext uri="{FF2B5EF4-FFF2-40B4-BE49-F238E27FC236}">
                <a16:creationId xmlns:a16="http://schemas.microsoft.com/office/drawing/2014/main" id="{348864AD-9FED-48EE-B8A1-3DB669BF5A32}"/>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1867C92-AB5C-4A52-8EE7-54BAF5F954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90E564CE-789A-4610-B180-7C1533C079A2}"/>
              </a:ext>
            </a:extLst>
          </p:cNvPr>
          <p:cNvSpPr>
            <a:spLocks noGrp="1" noRot="1" noChangeAspect="1" noTextEdit="1"/>
          </p:cNvSpPr>
          <p:nvPr>
            <p:ph type="sldImg"/>
          </p:nvPr>
        </p:nvSpPr>
        <p:spPr>
          <a:ln/>
        </p:spPr>
      </p:sp>
      <p:sp>
        <p:nvSpPr>
          <p:cNvPr id="11267" name="Notes Placeholder 2">
            <a:extLst>
              <a:ext uri="{FF2B5EF4-FFF2-40B4-BE49-F238E27FC236}">
                <a16:creationId xmlns:a16="http://schemas.microsoft.com/office/drawing/2014/main" id="{F7FF6248-C6E2-484E-9255-C3990E3577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It is a </a:t>
            </a:r>
            <a:r>
              <a:rPr lang="en-GB" altLang="en-US" dirty="0" err="1"/>
              <a:t>vider</a:t>
            </a:r>
            <a:r>
              <a:rPr lang="en-GB" altLang="en-US" dirty="0"/>
              <a:t> view than SCM, as it also encompasses SCM processes. Markus, M.L. et al. 2000. Learning from adopters' experiences with ERP: problems encountered and success achieved. Journal of Information Technology 15:245–268. </a:t>
            </a:r>
          </a:p>
        </p:txBody>
      </p:sp>
      <p:sp>
        <p:nvSpPr>
          <p:cNvPr id="11268" name="Slide Number Placeholder 3">
            <a:extLst>
              <a:ext uri="{FF2B5EF4-FFF2-40B4-BE49-F238E27FC236}">
                <a16:creationId xmlns:a16="http://schemas.microsoft.com/office/drawing/2014/main" id="{51BB655D-C1A9-49ED-8A95-8E51759EFB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48B70E73-E2D7-4967-AA17-F107F111D875}" type="slidenum">
              <a:rPr lang="zh-CN" altLang="en-US" sz="1200" u="none"/>
              <a:pPr/>
              <a:t>3</a:t>
            </a:fld>
            <a:endParaRPr lang="en-US" altLang="zh-CN" sz="1200" u="none"/>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ERP systems integrate across functions to create a single, unified system rather than a group of separate, insular applications. </a:t>
            </a:r>
            <a:endParaRPr lang="en-US" altLang="en-US" dirty="0"/>
          </a:p>
          <a:p>
            <a:endParaRPr lang="en-GB" dirty="0"/>
          </a:p>
        </p:txBody>
      </p:sp>
      <p:sp>
        <p:nvSpPr>
          <p:cNvPr id="4" name="Slide Number Placeholder 3"/>
          <p:cNvSpPr>
            <a:spLocks noGrp="1"/>
          </p:cNvSpPr>
          <p:nvPr>
            <p:ph type="sldNum" sz="quarter" idx="5"/>
          </p:nvPr>
        </p:nvSpPr>
        <p:spPr/>
        <p:txBody>
          <a:bodyPr/>
          <a:lstStyle/>
          <a:p>
            <a:fld id="{22E3FD01-5B21-4E56-B0B4-6CA066CA8FFC}" type="slidenum">
              <a:rPr lang="zh-CN" altLang="en-US" smtClean="0"/>
              <a:pPr/>
              <a:t>4</a:t>
            </a:fld>
            <a:endParaRPr lang="en-US" altLang="zh-CN"/>
          </a:p>
        </p:txBody>
      </p:sp>
    </p:spTree>
    <p:extLst>
      <p:ext uri="{BB962C8B-B14F-4D97-AF65-F5344CB8AC3E}">
        <p14:creationId xmlns:p14="http://schemas.microsoft.com/office/powerpoint/2010/main" val="846317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42744839-C42D-4C6F-A200-639E0EC13D0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F6E15912-12CF-491F-9B6E-060ADE339573}" type="slidenum">
              <a:rPr lang="zh-CN" altLang="en-US" sz="1200" u="none"/>
              <a:pPr/>
              <a:t>5</a:t>
            </a:fld>
            <a:endParaRPr lang="en-US" altLang="zh-CN" sz="1200" u="none"/>
          </a:p>
        </p:txBody>
      </p:sp>
      <p:sp>
        <p:nvSpPr>
          <p:cNvPr id="16387" name="Rectangle 2">
            <a:extLst>
              <a:ext uri="{FF2B5EF4-FFF2-40B4-BE49-F238E27FC236}">
                <a16:creationId xmlns:a16="http://schemas.microsoft.com/office/drawing/2014/main" id="{A5700275-CE47-479A-A617-402A19CD0B54}"/>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961F10F1-DCC8-471D-8E15-C2AA35D72BA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ADD7CEF0-9EB4-4142-9F11-B8E55AC6D55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0A837AEC-D6F4-487D-B6DD-60E582913083}" type="slidenum">
              <a:rPr lang="zh-CN" altLang="en-US" sz="1200" u="none"/>
              <a:pPr/>
              <a:t>6</a:t>
            </a:fld>
            <a:endParaRPr lang="en-US" altLang="zh-CN" sz="1200" u="none"/>
          </a:p>
        </p:txBody>
      </p:sp>
      <p:sp>
        <p:nvSpPr>
          <p:cNvPr id="18435" name="Rectangle 2">
            <a:extLst>
              <a:ext uri="{FF2B5EF4-FFF2-40B4-BE49-F238E27FC236}">
                <a16:creationId xmlns:a16="http://schemas.microsoft.com/office/drawing/2014/main" id="{E700F695-E3A5-42ED-8EFA-537E8F514BF7}"/>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DB85C302-62EA-4278-B6F0-187ABB8E1B1C}"/>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CN" dirty="0"/>
              <a:t>Automate – </a:t>
            </a:r>
            <a:r>
              <a:rPr lang="en-US" altLang="zh-CN" dirty="0" err="1"/>
              <a:t>Sychnonised</a:t>
            </a:r>
            <a:r>
              <a:rPr lang="en-US" altLang="zh-CN" dirty="0"/>
              <a:t> </a:t>
            </a:r>
            <a:r>
              <a:rPr lang="en-US" altLang="zh-CN" sz="1200" u="none" dirty="0">
                <a:latin typeface="Arial" panose="020B0604020202020204" pitchFamily="34" charset="0"/>
                <a:cs typeface="Arial" panose="020B0604020202020204" pitchFamily="34" charset="0"/>
              </a:rPr>
              <a:t>(more about operations or production aspects)</a:t>
            </a:r>
            <a:endParaRPr lang="en-US" altLang="zh-CN" dirty="0"/>
          </a:p>
          <a:p>
            <a:r>
              <a:rPr lang="en-US" altLang="zh-CN" dirty="0"/>
              <a:t>Enterprise resource planning as a term derives from material resource planning. Enterprise resource planning systems (ERP) are management information systems that integrate and automate many of the business practices associated with the operations or production aspects of a company. These typically include manufacturing, logistics, distribution, inventory, shipping, invoicing and accounting.  </a:t>
            </a:r>
          </a:p>
          <a:p>
            <a:r>
              <a:rPr lang="en-US" altLang="zh-CN" dirty="0"/>
              <a:t>Logistics experts manage how and when to move resources to the places they are needed.</a:t>
            </a:r>
          </a:p>
          <a:p>
            <a:r>
              <a:rPr lang="en-US" altLang="zh-CN" dirty="0"/>
              <a:t>They are often called </a:t>
            </a:r>
            <a:r>
              <a:rPr lang="en-US" altLang="zh-CN" i="1" dirty="0"/>
              <a:t>back office systems</a:t>
            </a:r>
            <a:r>
              <a:rPr lang="en-US" altLang="zh-CN" dirty="0"/>
              <a:t> indicating that customers and the general public are not directly involved. This is contrasted with </a:t>
            </a:r>
            <a:r>
              <a:rPr lang="en-US" altLang="zh-CN" i="1" dirty="0"/>
              <a:t>front office systems</a:t>
            </a:r>
            <a:r>
              <a:rPr lang="en-US" altLang="zh-CN" dirty="0"/>
              <a:t> like customer relationship management systems that deal directly with the customer.</a:t>
            </a:r>
          </a:p>
          <a:p>
            <a:endParaRPr lang="en-US" altLang="zh-CN" dirty="0"/>
          </a:p>
          <a:p>
            <a:r>
              <a:rPr lang="en-US" altLang="zh-CN" dirty="0"/>
              <a:t>The keyword in Enterprise Resource Planning is Enterprise.  This is the ambitious goal of an ERP, to integrate an organization into one information system.</a:t>
            </a:r>
          </a:p>
          <a:p>
            <a:endParaRPr lang="en-US" altLang="zh-CN" dirty="0"/>
          </a:p>
          <a:p>
            <a:r>
              <a:rPr lang="en-US" altLang="zh-CN" dirty="0"/>
              <a:t>That is a tall order, building a single software program that serves the needs of people in finance as well as it does the people in human resources and in the warehouse. Each of those departments typically has its own computer system, each </a:t>
            </a:r>
            <a:r>
              <a:rPr lang="en-US" altLang="zh-CN" dirty="0" err="1"/>
              <a:t>optimised</a:t>
            </a:r>
            <a:r>
              <a:rPr lang="en-US" altLang="zh-CN" dirty="0"/>
              <a:t> for the particular ways that the department does its work. But ERP combines them all together into a single, integrated software program that runs off a single database so that the various departments can more easily share information and communicate with each other. </a:t>
            </a:r>
          </a:p>
          <a:p>
            <a:endParaRPr lang="en-US" altLang="zh-C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8952F479-C3A7-45C9-949F-8F2A864BE136}"/>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7C7994DF-3119-42C7-8DE9-FAE882554E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The ability to keep </a:t>
            </a:r>
            <a:r>
              <a:rPr lang="en-US" altLang="en-US" sz="1200" b="1" u="none" dirty="0">
                <a:solidFill>
                  <a:srgbClr val="FFFF00"/>
                </a:solidFill>
              </a:rPr>
              <a:t>track of accounting and financial transactions is enabled by the ERP system modules.</a:t>
            </a:r>
          </a:p>
          <a:p>
            <a:pPr eaLnBrk="1" hangingPunct="1"/>
            <a:r>
              <a:rPr lang="en-US" altLang="en-US" dirty="0" err="1"/>
              <a:t>Emphasise</a:t>
            </a:r>
            <a:r>
              <a:rPr lang="en-US" altLang="en-US" dirty="0"/>
              <a:t> that each function is critical to any business, and explain that the product or service is at the center of the diagram because it </a:t>
            </a:r>
            <a:r>
              <a:rPr lang="ja-JP" altLang="en-US" dirty="0"/>
              <a:t>“</a:t>
            </a:r>
            <a:r>
              <a:rPr lang="en-US" altLang="ja-JP" dirty="0"/>
              <a:t>governs</a:t>
            </a:r>
            <a:r>
              <a:rPr lang="ja-JP" altLang="en-US" dirty="0"/>
              <a:t>”</a:t>
            </a:r>
            <a:r>
              <a:rPr lang="en-US" altLang="ja-JP" dirty="0"/>
              <a:t> the way each business approaches the four major business functions.</a:t>
            </a:r>
          </a:p>
          <a:p>
            <a:pPr eaLnBrk="1" hangingPunct="1"/>
            <a:r>
              <a:rPr lang="en-US" altLang="en-US" dirty="0"/>
              <a:t>Think of Airbnb and their central service focus. How are all the internal related processes going to affect the value offered by the company.</a:t>
            </a:r>
          </a:p>
          <a:p>
            <a:pPr eaLnBrk="1" hangingPunct="1"/>
            <a:r>
              <a:rPr lang="en-US" altLang="en-US" dirty="0"/>
              <a:t>Think about how they use ERP to manage and retain employees in the countries, and comply with those country laws </a:t>
            </a:r>
            <a:r>
              <a:rPr lang="en-US" altLang="en-US" dirty="0" err="1"/>
              <a:t>etc</a:t>
            </a:r>
            <a:r>
              <a:rPr lang="en-US" altLang="en-US" dirty="0"/>
              <a:t>, all this information needs to be housed in a central repository, </a:t>
            </a:r>
            <a:r>
              <a:rPr lang="en-US" altLang="en-US" dirty="0" err="1"/>
              <a:t>tha</a:t>
            </a:r>
            <a:r>
              <a:rPr lang="en-US" altLang="en-US" dirty="0"/>
              <a:t> tis not shared with suppliers, not shared with customers, this is internal data for strategic use.</a:t>
            </a:r>
          </a:p>
        </p:txBody>
      </p:sp>
      <p:sp>
        <p:nvSpPr>
          <p:cNvPr id="20484" name="Slide Number Placeholder 3">
            <a:extLst>
              <a:ext uri="{FF2B5EF4-FFF2-40B4-BE49-F238E27FC236}">
                <a16:creationId xmlns:a16="http://schemas.microsoft.com/office/drawing/2014/main" id="{70F4CB91-0F30-44EB-A3C6-0A1062581BF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B217F9C-EF9B-4EAD-84D2-08A155C40199}" type="slidenum">
              <a:rPr lang="en-US" altLang="en-US" sz="1200" u="none">
                <a:ea typeface="MS PGothic" panose="020B0600070205080204" pitchFamily="34" charset="-128"/>
              </a:rPr>
              <a:pPr/>
              <a:t>7</a:t>
            </a:fld>
            <a:endParaRPr lang="en-US" altLang="en-US" sz="1200" u="none">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60s-90s had similar functions to the SCM system – all these systems were designed in manufacturing companies.</a:t>
            </a:r>
          </a:p>
          <a:p>
            <a:r>
              <a:rPr lang="en-GB" dirty="0"/>
              <a:t>The SCM inventory database – ties into the order Management systems</a:t>
            </a:r>
          </a:p>
          <a:p>
            <a:pPr algn="l">
              <a:buFont typeface="Arial" panose="020B0604020202020204" pitchFamily="34" charset="0"/>
              <a:buChar char="•"/>
            </a:pPr>
            <a:r>
              <a:rPr lang="en-GB" b="0" i="0" dirty="0">
                <a:solidFill>
                  <a:srgbClr val="666666"/>
                </a:solidFill>
                <a:effectLst/>
                <a:latin typeface="TESCO Modern"/>
              </a:rPr>
              <a:t>Expert Technical in-depth knowledge of </a:t>
            </a:r>
            <a:r>
              <a:rPr lang="en-GB" b="1" i="0" dirty="0">
                <a:solidFill>
                  <a:srgbClr val="666666"/>
                </a:solidFill>
                <a:effectLst/>
                <a:latin typeface="TESCO Modern"/>
              </a:rPr>
              <a:t>Fusion ERP </a:t>
            </a:r>
            <a:r>
              <a:rPr lang="en-GB" b="0" i="0" dirty="0">
                <a:solidFill>
                  <a:srgbClr val="666666"/>
                </a:solidFill>
                <a:effectLst/>
                <a:latin typeface="TESCO Modern"/>
              </a:rPr>
              <a:t>modules. (</a:t>
            </a:r>
            <a:r>
              <a:rPr lang="en-GB" b="1" i="0" dirty="0">
                <a:solidFill>
                  <a:srgbClr val="666666"/>
                </a:solidFill>
                <a:effectLst/>
                <a:latin typeface="TESCO Modern"/>
              </a:rPr>
              <a:t>TESCO</a:t>
            </a:r>
            <a:r>
              <a:rPr lang="en-GB" b="0" i="0" dirty="0">
                <a:solidFill>
                  <a:srgbClr val="666666"/>
                </a:solidFill>
                <a:effectLst/>
                <a:latin typeface="TESCO Modern"/>
              </a:rPr>
              <a:t>)</a:t>
            </a:r>
          </a:p>
          <a:p>
            <a:pPr algn="l">
              <a:buFont typeface="Arial" panose="020B0604020202020204" pitchFamily="34" charset="0"/>
              <a:buChar char="•"/>
            </a:pPr>
            <a:r>
              <a:rPr lang="en-GB" b="0" i="0" dirty="0" err="1">
                <a:solidFill>
                  <a:srgbClr val="666666"/>
                </a:solidFill>
                <a:effectLst/>
                <a:latin typeface="TESCO Modern"/>
              </a:rPr>
              <a:t>e.g</a:t>
            </a:r>
            <a:r>
              <a:rPr lang="en-GB" b="0" i="0" dirty="0">
                <a:solidFill>
                  <a:srgbClr val="666666"/>
                </a:solidFill>
                <a:effectLst/>
                <a:latin typeface="TESCO Modern"/>
              </a:rPr>
              <a:t> ERP are part of cloud-based systems (</a:t>
            </a:r>
            <a:r>
              <a:rPr lang="en-GB" b="1" i="0" dirty="0">
                <a:solidFill>
                  <a:srgbClr val="666666"/>
                </a:solidFill>
                <a:effectLst/>
                <a:latin typeface="TESCO Modern"/>
              </a:rPr>
              <a:t>SAAS</a:t>
            </a:r>
            <a:r>
              <a:rPr lang="en-GB" b="0" i="0" dirty="0">
                <a:solidFill>
                  <a:srgbClr val="666666"/>
                </a:solidFill>
                <a:effectLst/>
                <a:latin typeface="TESCO Modern"/>
              </a:rPr>
              <a:t>) - Accountancy/Finance background usually required to use these systems.</a:t>
            </a:r>
          </a:p>
          <a:p>
            <a:pPr algn="l">
              <a:buFont typeface="Arial" panose="020B0604020202020204" pitchFamily="34" charset="0"/>
              <a:buChar char="•"/>
            </a:pPr>
            <a:r>
              <a:rPr lang="en-GB" b="0" i="0" dirty="0">
                <a:solidFill>
                  <a:srgbClr val="666666"/>
                </a:solidFill>
                <a:effectLst/>
                <a:latin typeface="TESCO Modern"/>
              </a:rPr>
              <a:t>Skills required tend to focus on the ability to manage a number of complex, fast-moving projects at a time.</a:t>
            </a:r>
          </a:p>
          <a:p>
            <a:br>
              <a:rPr lang="en-GB" dirty="0"/>
            </a:br>
            <a:endParaRPr lang="en-GB" dirty="0"/>
          </a:p>
        </p:txBody>
      </p:sp>
      <p:sp>
        <p:nvSpPr>
          <p:cNvPr id="4" name="Slide Number Placeholder 3"/>
          <p:cNvSpPr>
            <a:spLocks noGrp="1"/>
          </p:cNvSpPr>
          <p:nvPr>
            <p:ph type="sldNum" sz="quarter" idx="5"/>
          </p:nvPr>
        </p:nvSpPr>
        <p:spPr/>
        <p:txBody>
          <a:bodyPr/>
          <a:lstStyle/>
          <a:p>
            <a:fld id="{22E3FD01-5B21-4E56-B0B4-6CA066CA8FFC}" type="slidenum">
              <a:rPr lang="zh-CN" altLang="en-US" smtClean="0"/>
              <a:pPr/>
              <a:t>8</a:t>
            </a:fld>
            <a:endParaRPr lang="en-US" altLang="zh-CN"/>
          </a:p>
        </p:txBody>
      </p:sp>
    </p:spTree>
    <p:extLst>
      <p:ext uri="{BB962C8B-B14F-4D97-AF65-F5344CB8AC3E}">
        <p14:creationId xmlns:p14="http://schemas.microsoft.com/office/powerpoint/2010/main" val="3355793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7C12548D-5A62-49A6-9CBD-2FFFA5E6B17C}"/>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6A9673FD-8582-4B56-864C-7DC1ADF7948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The ERP is designed to ensure the data linkage across the interconnected functional areas does not compromise the date, does not allow duplication of data.  </a:t>
            </a:r>
          </a:p>
          <a:p>
            <a:pPr eaLnBrk="1" hangingPunct="1"/>
            <a:r>
              <a:rPr lang="en-US" altLang="en-US" dirty="0"/>
              <a:t>Instead the system has checks to ensure the data us current and shared as current data.</a:t>
            </a:r>
          </a:p>
          <a:p>
            <a:pPr eaLnBrk="1" hangingPunct="1"/>
            <a:r>
              <a:rPr lang="en-US" altLang="en-US" dirty="0"/>
              <a:t>Ask students to describe some example business processes based on their personal work experiences. </a:t>
            </a:r>
          </a:p>
          <a:p>
            <a:pPr eaLnBrk="1" hangingPunct="1"/>
            <a:r>
              <a:rPr lang="en-US" altLang="en-US" dirty="0"/>
              <a:t>Examples might include assembling a product, identifying customers, paying creditors, or hiring employees. </a:t>
            </a:r>
          </a:p>
        </p:txBody>
      </p:sp>
      <p:sp>
        <p:nvSpPr>
          <p:cNvPr id="23556" name="Slide Number Placeholder 3">
            <a:extLst>
              <a:ext uri="{FF2B5EF4-FFF2-40B4-BE49-F238E27FC236}">
                <a16:creationId xmlns:a16="http://schemas.microsoft.com/office/drawing/2014/main" id="{6B09DDC1-7783-4E6F-816B-CE5579C672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4C083258-9B65-4C21-A95A-2FCD824DD976}" type="slidenum">
              <a:rPr lang="en-US" altLang="en-US" sz="1200" u="none">
                <a:ea typeface="MS PGothic" panose="020B0600070205080204" pitchFamily="34" charset="-128"/>
              </a:rPr>
              <a:pPr/>
              <a:t>9</a:t>
            </a:fld>
            <a:endParaRPr lang="en-US" altLang="en-US" sz="1200" u="none">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5C1537E-B5C0-41CA-9337-58A481AE642F}"/>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832C0262-4F7D-44FA-9365-EC3B9337A80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t>Emphasise</a:t>
            </a:r>
            <a:r>
              <a:rPr lang="en-US" altLang="en-US" dirty="0"/>
              <a:t> that each rectangle represents one part of the larger business process of order fulfillment. </a:t>
            </a:r>
          </a:p>
          <a:p>
            <a:r>
              <a:rPr lang="en-US" altLang="en-US" dirty="0"/>
              <a:t>Notice that this business process spans more than one type of functional unit/ area as mentioned on the previous slide.</a:t>
            </a:r>
          </a:p>
          <a:p>
            <a:pPr eaLnBrk="1" hangingPunct="1"/>
            <a:endParaRPr lang="en-US" altLang="en-US" dirty="0"/>
          </a:p>
        </p:txBody>
      </p:sp>
      <p:sp>
        <p:nvSpPr>
          <p:cNvPr id="25604" name="Slide Number Placeholder 3">
            <a:extLst>
              <a:ext uri="{FF2B5EF4-FFF2-40B4-BE49-F238E27FC236}">
                <a16:creationId xmlns:a16="http://schemas.microsoft.com/office/drawing/2014/main" id="{B6D685CB-216E-428E-9246-ADBBA9EF07D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B209013C-1389-47D3-9280-5DE7790844CB}" type="slidenum">
              <a:rPr lang="en-US" altLang="en-US" sz="1200" u="none">
                <a:ea typeface="MS PGothic" panose="020B0600070205080204" pitchFamily="34" charset="-128"/>
              </a:rPr>
              <a:pPr/>
              <a:t>10</a:t>
            </a:fld>
            <a:endParaRPr lang="en-US" altLang="en-US" sz="1200" u="none">
              <a:ea typeface="MS PGothic"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57A05EE-C78D-4441-B540-BFA420B16355}"/>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33D65851-F199-49CA-8950-8E09209BC5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How IT is used in automation, changing information flow, replacing sequential processes, business transformation, and driving new business models.</a:t>
            </a:r>
          </a:p>
          <a:p>
            <a:pPr eaLnBrk="1" hangingPunct="1"/>
            <a:r>
              <a:rPr lang="en-US" altLang="en-US" dirty="0"/>
              <a:t>ERP plays an important role I the automation of data/information / tasks.</a:t>
            </a:r>
          </a:p>
        </p:txBody>
      </p:sp>
      <p:sp>
        <p:nvSpPr>
          <p:cNvPr id="27652" name="Slide Number Placeholder 3">
            <a:extLst>
              <a:ext uri="{FF2B5EF4-FFF2-40B4-BE49-F238E27FC236}">
                <a16:creationId xmlns:a16="http://schemas.microsoft.com/office/drawing/2014/main" id="{9FE419CB-A622-4A5B-BBF8-981B8B0123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8C61F8E2-A3C5-49BB-B5DA-C11AA9051F2C}" type="slidenum">
              <a:rPr lang="en-US" altLang="en-US" sz="1200" u="none">
                <a:ea typeface="MS PGothic" panose="020B0600070205080204" pitchFamily="34" charset="-128"/>
              </a:rPr>
              <a:pPr/>
              <a:t>11</a:t>
            </a:fld>
            <a:endParaRPr lang="en-US" altLang="en-US" sz="1200" u="none">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9A4E74A-6754-40A4-9D1D-FEB9CCF91360}"/>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3BB6E48C-47C8-41A2-B38A-8968E732DA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ERP systems </a:t>
            </a:r>
            <a:r>
              <a:rPr lang="en-US" altLang="en-US" b="1" dirty="0"/>
              <a:t>integrate business processes </a:t>
            </a:r>
            <a:r>
              <a:rPr lang="en-US" altLang="en-US" dirty="0"/>
              <a:t>in manufacturing and production, finance and accounting, sales and marketing, and human resources into a single software system.</a:t>
            </a:r>
          </a:p>
          <a:p>
            <a:pPr eaLnBrk="1" hangingPunct="1"/>
            <a:r>
              <a:rPr lang="en-US" altLang="en-US" dirty="0"/>
              <a:t>SCM systems help businesses manage relationships with their suppliers – </a:t>
            </a:r>
            <a:r>
              <a:rPr lang="en-US" altLang="en-US" b="1" dirty="0"/>
              <a:t>coordination</a:t>
            </a:r>
            <a:r>
              <a:rPr lang="en-US" altLang="en-US" dirty="0"/>
              <a:t> of suppliers with internal processes and customers.</a:t>
            </a:r>
          </a:p>
          <a:p>
            <a:pPr eaLnBrk="1" hangingPunct="1"/>
            <a:r>
              <a:rPr lang="en-US" altLang="en-US" dirty="0"/>
              <a:t>CRM systems help businesses manage relationships with their customers</a:t>
            </a:r>
          </a:p>
          <a:p>
            <a:pPr eaLnBrk="1" hangingPunct="1"/>
            <a:r>
              <a:rPr lang="en-US" altLang="en-US" dirty="0"/>
              <a:t>KMS systems enable </a:t>
            </a:r>
            <a:r>
              <a:rPr lang="en-US" altLang="en-US" dirty="0" err="1"/>
              <a:t>organisations</a:t>
            </a:r>
            <a:r>
              <a:rPr lang="en-US" altLang="en-US" dirty="0"/>
              <a:t> to better manage processes for </a:t>
            </a:r>
            <a:r>
              <a:rPr lang="en-US" altLang="en-US" b="1" dirty="0"/>
              <a:t>capturing</a:t>
            </a:r>
            <a:r>
              <a:rPr lang="en-US" altLang="en-US" dirty="0"/>
              <a:t> and </a:t>
            </a:r>
            <a:r>
              <a:rPr lang="en-US" altLang="en-US" b="1" dirty="0"/>
              <a:t>applying knowledge and expertise</a:t>
            </a:r>
            <a:r>
              <a:rPr lang="en-US" altLang="en-US" dirty="0"/>
              <a:t>.</a:t>
            </a:r>
          </a:p>
          <a:p>
            <a:pPr eaLnBrk="1" hangingPunct="1"/>
            <a:endParaRPr lang="en-US" altLang="en-US" dirty="0"/>
          </a:p>
          <a:p>
            <a:pPr eaLnBrk="1" hangingPunct="1"/>
            <a:endParaRPr lang="en-US" altLang="en-US" dirty="0"/>
          </a:p>
          <a:p>
            <a:pPr eaLnBrk="1" hangingPunct="1"/>
            <a:endParaRPr lang="en-US" altLang="en-US" dirty="0"/>
          </a:p>
        </p:txBody>
      </p:sp>
      <p:sp>
        <p:nvSpPr>
          <p:cNvPr id="29700" name="Slide Number Placeholder 3">
            <a:extLst>
              <a:ext uri="{FF2B5EF4-FFF2-40B4-BE49-F238E27FC236}">
                <a16:creationId xmlns:a16="http://schemas.microsoft.com/office/drawing/2014/main" id="{FD4DFB1E-8679-4543-BC3B-EEA5712F3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7581A56-1DF6-49EB-92D4-21877C634C0C}" type="slidenum">
              <a:rPr lang="en-US" altLang="en-US" sz="1200" u="none">
                <a:ea typeface="MS PGothic" panose="020B0600070205080204" pitchFamily="34" charset="-128"/>
              </a:rPr>
              <a:pPr/>
              <a:t>12</a:t>
            </a:fld>
            <a:endParaRPr lang="en-US" altLang="en-US" sz="1200" u="none">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92289FD-1054-424F-AEA2-AC4792BA3F40}"/>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03C1D4BE-7C2D-443D-A3E0-2A637D61F8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Enterprise systems span functions, and span levels in the firm. This looks like a complicated diagram or concept, but the idea is simple: pull all the relevant information in a firm into a single database environment. Share it freely across all levels and specialties in the firm. In the past, where each silo of business had its own systems and databases, this was impossible.  Whatever the marketing department </a:t>
            </a:r>
            <a:r>
              <a:rPr lang="ja-JP" altLang="en-US"/>
              <a:t>“</a:t>
            </a:r>
            <a:r>
              <a:rPr lang="en-US" altLang="ja-JP"/>
              <a:t>knew</a:t>
            </a:r>
            <a:r>
              <a:rPr lang="ja-JP" altLang="en-US"/>
              <a:t>”</a:t>
            </a:r>
            <a:r>
              <a:rPr lang="en-US" altLang="ja-JP"/>
              <a:t> was locked in marketing systems and databases which could not be accessed by managers in other departments.   </a:t>
            </a:r>
            <a:endParaRPr lang="en-US" altLang="en-US"/>
          </a:p>
        </p:txBody>
      </p:sp>
      <p:sp>
        <p:nvSpPr>
          <p:cNvPr id="31748" name="Slide Number Placeholder 3">
            <a:extLst>
              <a:ext uri="{FF2B5EF4-FFF2-40B4-BE49-F238E27FC236}">
                <a16:creationId xmlns:a16="http://schemas.microsoft.com/office/drawing/2014/main" id="{6A3D990B-9CFB-4A42-A9AE-0E3C818483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5EE2C085-2101-47AB-8025-6E172A6C72B3}" type="slidenum">
              <a:rPr lang="en-US" altLang="en-US" sz="1200" u="none">
                <a:ea typeface="MS PGothic" panose="020B0600070205080204" pitchFamily="34" charset="-128"/>
              </a:rPr>
              <a:pPr/>
              <a:t>13</a:t>
            </a:fld>
            <a:endParaRPr lang="en-US" altLang="en-US" sz="1200" u="none">
              <a:ea typeface="MS PGothic"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201AFE3-12B6-4827-B8B6-12A495CAA275}"/>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333F7C54-54E0-433A-89E6-FB51303C7C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This slide describes the main purpose of enterprise systems. Ask students for examples of why it might be valuable to have information from one process instantly available to another process.</a:t>
            </a:r>
          </a:p>
          <a:p>
            <a:pPr eaLnBrk="1" hangingPunct="1"/>
            <a:endParaRPr lang="en-US" altLang="en-US" dirty="0"/>
          </a:p>
          <a:p>
            <a:pPr eaLnBrk="1" hangingPunct="1"/>
            <a:r>
              <a:rPr lang="en-US" altLang="en-US" dirty="0"/>
              <a:t>An example -- Alcoa, which implemented enterprise software to eliminate redundant processes and systems, reduce requisition-pay-to-cycle time, reduce 20 percent of worldwide costs. </a:t>
            </a:r>
          </a:p>
          <a:p>
            <a:pPr eaLnBrk="1" hangingPunct="1"/>
            <a:r>
              <a:rPr lang="en-US" altLang="en-US" dirty="0"/>
              <a:t>This illustrates the tremendous value that an effective implementation of enterprise software can have.</a:t>
            </a:r>
          </a:p>
        </p:txBody>
      </p:sp>
      <p:sp>
        <p:nvSpPr>
          <p:cNvPr id="34820" name="Slide Number Placeholder 3">
            <a:extLst>
              <a:ext uri="{FF2B5EF4-FFF2-40B4-BE49-F238E27FC236}">
                <a16:creationId xmlns:a16="http://schemas.microsoft.com/office/drawing/2014/main" id="{D31B639C-A576-4700-8135-B543A7F688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9D40D40C-0020-4EF6-A6AD-59AED826FA7B}" type="slidenum">
              <a:rPr lang="en-US" altLang="en-US" sz="1200" u="none">
                <a:ea typeface="MS PGothic" panose="020B0600070205080204" pitchFamily="34" charset="-128"/>
              </a:rPr>
              <a:pPr/>
              <a:t>15</a:t>
            </a:fld>
            <a:endParaRPr lang="en-US" altLang="en-US" sz="1200" u="none">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6E5FBCFE-E1D5-4855-A6F1-907AA73205A8}"/>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A744C572-5299-42C2-8CE5-C32FBE789A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This slide describes the functions in an enterprise software package.  Have any students with an enterprise system from Oracle, SAP, IBM, or Microsoft?</a:t>
            </a:r>
          </a:p>
        </p:txBody>
      </p:sp>
      <p:sp>
        <p:nvSpPr>
          <p:cNvPr id="36868" name="Slide Number Placeholder 3">
            <a:extLst>
              <a:ext uri="{FF2B5EF4-FFF2-40B4-BE49-F238E27FC236}">
                <a16:creationId xmlns:a16="http://schemas.microsoft.com/office/drawing/2014/main" id="{5BB51162-A0ED-4114-8D02-9AFEC81643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C745F65E-AE53-4821-9A41-FA8B4214722C}" type="slidenum">
              <a:rPr lang="en-US" altLang="en-US" sz="1200" u="none">
                <a:ea typeface="MS PGothic" panose="020B0600070205080204" pitchFamily="34" charset="-128"/>
              </a:rPr>
              <a:pPr/>
              <a:t>16</a:t>
            </a:fld>
            <a:endParaRPr lang="en-US" altLang="en-US" sz="1200" u="none">
              <a:ea typeface="MS PGothic"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011B1F2A-66F5-41C4-9079-06C847BE58ED}"/>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950567D3-F816-41A8-8753-117C19C2E6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This slide describes how enterprise software would be implemented by a firm. Ask students why it is typically best to perform only minimal changes to enterprise software, and instead, change the way the firm works in order to conform to the software</a:t>
            </a:r>
            <a:r>
              <a:rPr lang="ja-JP" altLang="en-US"/>
              <a:t>’</a:t>
            </a:r>
            <a:r>
              <a:rPr lang="en-US" altLang="ja-JP"/>
              <a:t>s business processes.  </a:t>
            </a:r>
          </a:p>
          <a:p>
            <a:pPr eaLnBrk="1" hangingPunct="1"/>
            <a:endParaRPr lang="en-US" altLang="en-US"/>
          </a:p>
        </p:txBody>
      </p:sp>
      <p:sp>
        <p:nvSpPr>
          <p:cNvPr id="38916" name="Slide Number Placeholder 3">
            <a:extLst>
              <a:ext uri="{FF2B5EF4-FFF2-40B4-BE49-F238E27FC236}">
                <a16:creationId xmlns:a16="http://schemas.microsoft.com/office/drawing/2014/main" id="{346CEFE6-276B-4A87-9E7D-55CDD096A82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AC440110-369D-4372-AA48-2AC97B435326}" type="slidenum">
              <a:rPr lang="en-US" altLang="en-US" sz="1200" u="none">
                <a:ea typeface="MS PGothic" panose="020B0600070205080204" pitchFamily="34" charset="-128"/>
              </a:rPr>
              <a:pPr/>
              <a:t>17</a:t>
            </a:fld>
            <a:endParaRPr lang="en-US" altLang="en-US" sz="1200" u="none">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EFF55B6-2420-4342-A340-5B2283739F64}"/>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DC280377-666A-437F-B337-7709A9A101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This graphic illustrates the function of enterprise software to integrate and share data between the different business functions. One of the key ideas of enterprise solutions is that there</a:t>
            </a:r>
            <a:r>
              <a:rPr lang="ja-JP" altLang="en-US"/>
              <a:t>’</a:t>
            </a:r>
            <a:r>
              <a:rPr lang="en-US" altLang="ja-JP"/>
              <a:t>s </a:t>
            </a:r>
            <a:r>
              <a:rPr lang="ja-JP" altLang="en-US"/>
              <a:t>“</a:t>
            </a:r>
            <a:r>
              <a:rPr lang="en-US" altLang="ja-JP"/>
              <a:t>one company, one database</a:t>
            </a:r>
            <a:r>
              <a:rPr lang="ja-JP" altLang="en-US"/>
              <a:t>”</a:t>
            </a:r>
            <a:r>
              <a:rPr lang="en-US" altLang="ja-JP"/>
              <a:t> and not a collection of disconnected databases.</a:t>
            </a:r>
          </a:p>
          <a:p>
            <a:pPr eaLnBrk="1" hangingPunct="1"/>
            <a:endParaRPr lang="en-US" altLang="en-US"/>
          </a:p>
        </p:txBody>
      </p:sp>
      <p:sp>
        <p:nvSpPr>
          <p:cNvPr id="40964" name="Slide Number Placeholder 3">
            <a:extLst>
              <a:ext uri="{FF2B5EF4-FFF2-40B4-BE49-F238E27FC236}">
                <a16:creationId xmlns:a16="http://schemas.microsoft.com/office/drawing/2014/main" id="{513BF464-6F42-4AC3-80C6-AFBF6B94AA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8F6EE382-AEEF-4662-A0EC-73F3F1AA21C4}" type="slidenum">
              <a:rPr lang="en-US" altLang="en-US" sz="1200" u="none">
                <a:ea typeface="MS PGothic" panose="020B0600070205080204" pitchFamily="34" charset="-128"/>
              </a:rPr>
              <a:pPr/>
              <a:t>18</a:t>
            </a:fld>
            <a:endParaRPr lang="en-US" altLang="en-US" sz="1200" u="none">
              <a:ea typeface="MS PGothic"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434129D-DAF6-4F15-9991-0CD93C30DEA2}"/>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080E1055-02E4-406E-A13F-B0EAA73F4F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This slide discusses the business values of enterprise systems. What does it mean for the firm that enterprise systems enforce the use of common </a:t>
            </a:r>
            <a:r>
              <a:rPr lang="en-US" altLang="en-US" dirty="0" err="1"/>
              <a:t>standardised</a:t>
            </a:r>
            <a:r>
              <a:rPr lang="en-US" altLang="en-US" dirty="0"/>
              <a:t> definitions and formats for data by the entire </a:t>
            </a:r>
            <a:r>
              <a:rPr lang="en-US" altLang="en-US" dirty="0" err="1"/>
              <a:t>organisation</a:t>
            </a:r>
            <a:r>
              <a:rPr lang="en-US" altLang="en-US" dirty="0"/>
              <a:t>? Think of Airbnb workers in different countries, where they have different standards, different formats, different processes, these have to be standardized so that al the data follows the same rules in the systems.</a:t>
            </a:r>
          </a:p>
          <a:p>
            <a:pPr eaLnBrk="1" hangingPunct="1"/>
            <a:endParaRPr lang="en-US" altLang="en-US" dirty="0"/>
          </a:p>
        </p:txBody>
      </p:sp>
      <p:sp>
        <p:nvSpPr>
          <p:cNvPr id="43012" name="Slide Number Placeholder 3">
            <a:extLst>
              <a:ext uri="{FF2B5EF4-FFF2-40B4-BE49-F238E27FC236}">
                <a16:creationId xmlns:a16="http://schemas.microsoft.com/office/drawing/2014/main" id="{4D6DE940-01EC-4307-BE47-CE0AAADC8CB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5841BAA7-228E-417A-957D-4834BEE6490E}" type="slidenum">
              <a:rPr lang="en-US" altLang="en-US" sz="1200" u="none">
                <a:ea typeface="MS PGothic" panose="020B0600070205080204" pitchFamily="34" charset="-128"/>
              </a:rPr>
              <a:pPr/>
              <a:t>19</a:t>
            </a:fld>
            <a:endParaRPr lang="en-US" altLang="en-US" sz="1200" u="none">
              <a:ea typeface="MS PGothic"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C23EEF3A-B045-4953-ACBB-13ACBC7B4031}"/>
              </a:ext>
            </a:extLst>
          </p:cNvPr>
          <p:cNvSpPr>
            <a:spLocks noGrp="1" noRot="1" noChangeAspect="1" noTextEdit="1"/>
          </p:cNvSpPr>
          <p:nvPr>
            <p:ph type="sldImg"/>
          </p:nvPr>
        </p:nvSpPr>
        <p:spPr>
          <a:ln/>
        </p:spPr>
      </p:sp>
      <p:sp>
        <p:nvSpPr>
          <p:cNvPr id="45059" name="Notes Placeholder 2">
            <a:extLst>
              <a:ext uri="{FF2B5EF4-FFF2-40B4-BE49-F238E27FC236}">
                <a16:creationId xmlns:a16="http://schemas.microsoft.com/office/drawing/2014/main" id="{8583C27F-6B7D-4651-B021-A78E300DC0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The alternative to enterprise systems is departmental systems. </a:t>
            </a:r>
          </a:p>
          <a:p>
            <a:pPr eaLnBrk="1" hangingPunct="1"/>
            <a:r>
              <a:rPr lang="en-US" altLang="en-US" dirty="0"/>
              <a:t>What</a:t>
            </a:r>
            <a:r>
              <a:rPr lang="ja-JP" altLang="en-US" dirty="0"/>
              <a:t>’</a:t>
            </a:r>
            <a:r>
              <a:rPr lang="en-US" altLang="ja-JP" dirty="0"/>
              <a:t>s wrong with each department, say marketing and accounting, having their own systems to serve their needs?  If it serves local needs only it can work, but where the data needs to be shared across functional areas or wider than the local needs then departmental systems fail to address the currency , standardized formats and speed and agility required in modern </a:t>
            </a:r>
            <a:r>
              <a:rPr lang="en-US" altLang="ja-JP" dirty="0" err="1"/>
              <a:t>organisations</a:t>
            </a:r>
            <a:r>
              <a:rPr lang="en-US" altLang="ja-JP" dirty="0"/>
              <a:t>.</a:t>
            </a:r>
            <a:endParaRPr lang="en-US" altLang="en-US" dirty="0"/>
          </a:p>
        </p:txBody>
      </p:sp>
      <p:sp>
        <p:nvSpPr>
          <p:cNvPr id="45060" name="Slide Number Placeholder 3">
            <a:extLst>
              <a:ext uri="{FF2B5EF4-FFF2-40B4-BE49-F238E27FC236}">
                <a16:creationId xmlns:a16="http://schemas.microsoft.com/office/drawing/2014/main" id="{420EE97C-F25D-430A-94D0-53F05D6EADD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E239A23E-2C22-4C5E-ABD5-960FB6D17CF6}" type="slidenum">
              <a:rPr lang="en-US" altLang="en-US" sz="1200" u="none">
                <a:ea typeface="MS PGothic" panose="020B0600070205080204" pitchFamily="34" charset="-128"/>
              </a:rPr>
              <a:pPr/>
              <a:t>20</a:t>
            </a:fld>
            <a:endParaRPr lang="en-US" altLang="en-US" sz="1200" u="none">
              <a:ea typeface="MS PGothic"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77FBBC97-D335-48AB-940C-0A87F85AF83A}"/>
              </a:ext>
            </a:extLst>
          </p:cNvPr>
          <p:cNvSpPr>
            <a:spLocks noGrp="1" noRot="1" noChangeAspect="1" noTextEdit="1"/>
          </p:cNvSpPr>
          <p:nvPr>
            <p:ph type="sldImg"/>
          </p:nvPr>
        </p:nvSpPr>
        <p:spPr>
          <a:ln/>
        </p:spPr>
      </p:sp>
      <p:sp>
        <p:nvSpPr>
          <p:cNvPr id="51203" name="Notes Placeholder 2">
            <a:extLst>
              <a:ext uri="{FF2B5EF4-FFF2-40B4-BE49-F238E27FC236}">
                <a16:creationId xmlns:a16="http://schemas.microsoft.com/office/drawing/2014/main" id="{65E6EDE3-47A3-4E8F-A360-1FA4DAC5C61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Beath, C.M. 1991. Supporting the information technology champion. MIS Quarterly 15 (3):355–370. </a:t>
            </a:r>
          </a:p>
          <a:p>
            <a:r>
              <a:rPr lang="en-GB" altLang="en-US"/>
              <a:t>Turban, E. 1995. Decision support systems and expert systems. 4th ed. London: Prentice Hall. </a:t>
            </a:r>
          </a:p>
        </p:txBody>
      </p:sp>
      <p:sp>
        <p:nvSpPr>
          <p:cNvPr id="51204" name="Slide Number Placeholder 3">
            <a:extLst>
              <a:ext uri="{FF2B5EF4-FFF2-40B4-BE49-F238E27FC236}">
                <a16:creationId xmlns:a16="http://schemas.microsoft.com/office/drawing/2014/main" id="{1DCEAF41-BF59-4DF2-AF5B-5BE07E6CEB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55A9A371-F933-418F-9F28-2EE1ABE4A582}" type="slidenum">
              <a:rPr lang="zh-CN" altLang="en-US" sz="1200" u="none"/>
              <a:pPr/>
              <a:t>21</a:t>
            </a:fld>
            <a:endParaRPr lang="en-US" altLang="zh-CN" sz="1200" u="none"/>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3E218BD-6936-463B-AFA9-679F416905D9}"/>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4FFD16D4-9531-46F0-AEDE-EA40B8F8BE2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According to Alshawi’s et al. (2004) case, the steering selection priorities for the choice of a ERP module (i.e. HRM) encompass: </a:t>
            </a:r>
            <a:r>
              <a:rPr lang="en-GB" altLang="en-US">
                <a:solidFill>
                  <a:srgbClr val="FFFF00"/>
                </a:solidFill>
              </a:rPr>
              <a:t>a) cost effectiveness; b) maintainability (low maintenance and support costs); c) performance; d) availability; e) scalability. </a:t>
            </a:r>
            <a:endParaRPr lang="en-US" altLang="en-US">
              <a:solidFill>
                <a:srgbClr val="FFFF00"/>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3779CFAD-E805-4F0B-ACD3-8AF9851F862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904FE255-DF31-43A2-B1A2-61A19A7764C7}" type="slidenum">
              <a:rPr lang="zh-CN" altLang="en-US" sz="1200" u="none"/>
              <a:pPr/>
              <a:t>23</a:t>
            </a:fld>
            <a:endParaRPr lang="en-US" altLang="zh-CN" sz="1200" u="none"/>
          </a:p>
        </p:txBody>
      </p:sp>
      <p:sp>
        <p:nvSpPr>
          <p:cNvPr id="55299" name="Rectangle 2">
            <a:extLst>
              <a:ext uri="{FF2B5EF4-FFF2-40B4-BE49-F238E27FC236}">
                <a16:creationId xmlns:a16="http://schemas.microsoft.com/office/drawing/2014/main" id="{1F8ABEC0-2156-4DCA-98D2-199B4BF9A3B2}"/>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72E257CB-76C8-4E27-AFC4-DEEAA9290327}"/>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MRP= Material Resource Planning</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78326C23-A962-43D9-8E44-D091BEE932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5D30A63-2124-489E-8A96-515600A71D47}" type="slidenum">
              <a:rPr lang="zh-CN" altLang="en-US" sz="1200" u="none"/>
              <a:pPr/>
              <a:t>24</a:t>
            </a:fld>
            <a:endParaRPr lang="en-US" altLang="zh-CN" sz="1200" u="none"/>
          </a:p>
        </p:txBody>
      </p:sp>
      <p:sp>
        <p:nvSpPr>
          <p:cNvPr id="57347" name="Rectangle 2">
            <a:extLst>
              <a:ext uri="{FF2B5EF4-FFF2-40B4-BE49-F238E27FC236}">
                <a16:creationId xmlns:a16="http://schemas.microsoft.com/office/drawing/2014/main" id="{0EB429E2-2ED3-4697-8787-DFD560888860}"/>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DF8A4E8E-DAAC-4AEC-A00F-DC021922437C}"/>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cloud systems such as AWS have arrived on the market, there are more options to choose ERP cloud-based systems. They are cheaper, and they are maintained external to the organisation.  Therefore, the organisation pays costs for access, licence, etc one –off costs.</a:t>
            </a:r>
          </a:p>
        </p:txBody>
      </p:sp>
      <p:sp>
        <p:nvSpPr>
          <p:cNvPr id="4" name="Slide Number Placeholder 3"/>
          <p:cNvSpPr>
            <a:spLocks noGrp="1"/>
          </p:cNvSpPr>
          <p:nvPr>
            <p:ph type="sldNum" sz="quarter" idx="5"/>
          </p:nvPr>
        </p:nvSpPr>
        <p:spPr/>
        <p:txBody>
          <a:bodyPr/>
          <a:lstStyle/>
          <a:p>
            <a:fld id="{22E3FD01-5B21-4E56-B0B4-6CA066CA8FFC}" type="slidenum">
              <a:rPr lang="zh-CN" altLang="en-US" smtClean="0"/>
              <a:pPr/>
              <a:t>25</a:t>
            </a:fld>
            <a:endParaRPr lang="en-US" altLang="zh-CN"/>
          </a:p>
        </p:txBody>
      </p:sp>
    </p:spTree>
    <p:extLst>
      <p:ext uri="{BB962C8B-B14F-4D97-AF65-F5344CB8AC3E}">
        <p14:creationId xmlns:p14="http://schemas.microsoft.com/office/powerpoint/2010/main" val="39586535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36910AF0-9763-4C82-9794-5629D7E1B58A}"/>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778E5A8C-CC95-4FBF-8B07-D2F5F10CCC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0420" name="Slide Number Placeholder 3">
            <a:extLst>
              <a:ext uri="{FF2B5EF4-FFF2-40B4-BE49-F238E27FC236}">
                <a16:creationId xmlns:a16="http://schemas.microsoft.com/office/drawing/2014/main" id="{9713BE70-3E89-475B-88A1-3C46DB37F5E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3ACF2C47-9EF9-4B53-8D3B-16DE35119FA4}" type="slidenum">
              <a:rPr lang="zh-CN" altLang="en-US" sz="1200" u="none"/>
              <a:pPr/>
              <a:t>26</a:t>
            </a:fld>
            <a:endParaRPr lang="en-US" altLang="zh-CN" sz="1200" u="none"/>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1FDED94F-D332-4E82-93CD-C9ED183E84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F7F44BA9-5631-4276-BC89-67619725CFA1}" type="slidenum">
              <a:rPr lang="zh-CN" altLang="en-US" sz="1200" u="none"/>
              <a:pPr/>
              <a:t>28</a:t>
            </a:fld>
            <a:endParaRPr lang="en-US" altLang="zh-CN" sz="1200" u="none"/>
          </a:p>
        </p:txBody>
      </p:sp>
      <p:sp>
        <p:nvSpPr>
          <p:cNvPr id="63491" name="Rectangle 2">
            <a:extLst>
              <a:ext uri="{FF2B5EF4-FFF2-40B4-BE49-F238E27FC236}">
                <a16:creationId xmlns:a16="http://schemas.microsoft.com/office/drawing/2014/main" id="{F698D3E0-1C11-4479-A346-D1CB346017BA}"/>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FA0C4651-5683-416F-A277-1E834CA72856}"/>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zh-TW"/>
              <a:t>To properly align real-world business processes with ERP functionality, executives and ERP teams have to engage in a process known as “gap analysis”. Essentially, organisations compare the functions provided by the system with the operational processes necessary to run the business and identify gaps between the two. These gaps entail taking the following steps: a) employ integration software to bridge the gap; b) determine if it is necessary to add a custom bolt-on application for a critical function that the ERP system does not address. This leads to a mixture of modules from different providers (through enterprise application integration tools). </a:t>
            </a:r>
            <a:endParaRPr lang="en-US" altLang="zh-TW"/>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46221754-CDC4-4527-960D-BC3FEC20EEDF}"/>
              </a:ext>
            </a:extLst>
          </p:cNvPr>
          <p:cNvSpPr>
            <a:spLocks noGrp="1" noRot="1" noChangeAspect="1" noTextEdit="1"/>
          </p:cNvSpPr>
          <p:nvPr>
            <p:ph type="sldImg"/>
          </p:nvPr>
        </p:nvSpPr>
        <p:spPr>
          <a:ln/>
        </p:spPr>
      </p:sp>
      <p:sp>
        <p:nvSpPr>
          <p:cNvPr id="65539" name="Notes Placeholder 2">
            <a:extLst>
              <a:ext uri="{FF2B5EF4-FFF2-40B4-BE49-F238E27FC236}">
                <a16:creationId xmlns:a16="http://schemas.microsoft.com/office/drawing/2014/main" id="{9032BD81-21CE-43E9-80D4-0C96894B41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business must describe all the processes to the ERP vendor prior to purchase to ensure the correct modules and templates are in place to fit the business needs.</a:t>
            </a:r>
          </a:p>
          <a:p>
            <a:r>
              <a:rPr lang="en-GB" altLang="en-US" dirty="0"/>
              <a:t>Implications</a:t>
            </a:r>
          </a:p>
          <a:p>
            <a:pPr>
              <a:lnSpc>
                <a:spcPct val="90000"/>
              </a:lnSpc>
            </a:pPr>
            <a:r>
              <a:rPr lang="en-US" altLang="zh-CN" dirty="0"/>
              <a:t>Standard and structured work flow to follow and replace previous work flow</a:t>
            </a:r>
          </a:p>
          <a:p>
            <a:pPr>
              <a:lnSpc>
                <a:spcPct val="90000"/>
              </a:lnSpc>
            </a:pPr>
            <a:r>
              <a:rPr lang="en-US" altLang="zh-CN" dirty="0"/>
              <a:t>Integrate the interrelated enterprise-wide work flow/business processes. </a:t>
            </a:r>
          </a:p>
          <a:p>
            <a:pPr>
              <a:lnSpc>
                <a:spcPct val="90000"/>
              </a:lnSpc>
            </a:pPr>
            <a:endParaRPr lang="en-US" altLang="zh-CN" dirty="0"/>
          </a:p>
          <a:p>
            <a:pPr>
              <a:lnSpc>
                <a:spcPct val="90000"/>
              </a:lnSpc>
            </a:pPr>
            <a:r>
              <a:rPr lang="en-US" altLang="zh-CN" dirty="0"/>
              <a:t>Notifications – alerts to the other module / other part of the ERP system.</a:t>
            </a:r>
          </a:p>
        </p:txBody>
      </p:sp>
      <p:sp>
        <p:nvSpPr>
          <p:cNvPr id="65540" name="Slide Number Placeholder 3">
            <a:extLst>
              <a:ext uri="{FF2B5EF4-FFF2-40B4-BE49-F238E27FC236}">
                <a16:creationId xmlns:a16="http://schemas.microsoft.com/office/drawing/2014/main" id="{7453776F-9155-4BB0-8F9F-CBB3758AF0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E252CE46-B94F-433D-96A3-D518B6031C6C}" type="slidenum">
              <a:rPr lang="zh-CN" altLang="en-US" sz="1200" u="none"/>
              <a:pPr/>
              <a:t>29</a:t>
            </a:fld>
            <a:endParaRPr lang="en-US" altLang="zh-CN" sz="1200" u="none"/>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27D51C55-F4E1-45E5-A564-A0521B3D2A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099A1715-58D2-4F82-BF51-BB710FBE348D}" type="slidenum">
              <a:rPr lang="zh-CN" altLang="en-US" sz="1200" u="none"/>
              <a:pPr/>
              <a:t>30</a:t>
            </a:fld>
            <a:endParaRPr lang="en-US" altLang="zh-CN" sz="1200" u="none"/>
          </a:p>
        </p:txBody>
      </p:sp>
      <p:sp>
        <p:nvSpPr>
          <p:cNvPr id="67587" name="Rectangle 2">
            <a:extLst>
              <a:ext uri="{FF2B5EF4-FFF2-40B4-BE49-F238E27FC236}">
                <a16:creationId xmlns:a16="http://schemas.microsoft.com/office/drawing/2014/main" id="{C5E84260-DBF5-4F70-A43F-30AB6FC95D51}"/>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48EB954B-6035-4C56-9DAB-4B6CDC505C3B}"/>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zh-TW"/>
              <a:t>The modules have already predefined rules – whereby the process is expected to work in a particular way.  It may be necessary to fit the business to those processes r of the business has a more efficient process the modules will need to be adapted to fit the actual business process maps.</a:t>
            </a:r>
            <a:endParaRPr lang="zh-TW"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F7D4C375-4983-4C26-8AA5-3E9D52E5364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4353A717-AD4F-4298-A92A-EB25AACE2880}" type="slidenum">
              <a:rPr lang="zh-CN" altLang="en-US" sz="1200" u="none"/>
              <a:pPr/>
              <a:t>31</a:t>
            </a:fld>
            <a:endParaRPr lang="en-US" altLang="zh-CN" sz="1200" u="none"/>
          </a:p>
        </p:txBody>
      </p:sp>
      <p:sp>
        <p:nvSpPr>
          <p:cNvPr id="69635" name="Rectangle 2">
            <a:extLst>
              <a:ext uri="{FF2B5EF4-FFF2-40B4-BE49-F238E27FC236}">
                <a16:creationId xmlns:a16="http://schemas.microsoft.com/office/drawing/2014/main" id="{51EB0ECB-D545-49C2-BDAC-2DDD1296B20B}"/>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4EA8FB04-2DB6-4827-B0D9-2CEC925675FD}"/>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TW"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E4BDC235-0628-4CDE-BC90-2075037CC09F}"/>
              </a:ext>
            </a:extLst>
          </p:cNvPr>
          <p:cNvSpPr>
            <a:spLocks noGrp="1" noRot="1" noChangeAspect="1" noChangeArrowheads="1" noTextEdit="1"/>
          </p:cNvSpPr>
          <p:nvPr>
            <p:ph type="sldImg"/>
          </p:nvPr>
        </p:nvSpPr>
        <p:spPr>
          <a:ln/>
        </p:spPr>
      </p:sp>
      <p:sp>
        <p:nvSpPr>
          <p:cNvPr id="72707" name="Rectangle 3">
            <a:extLst>
              <a:ext uri="{FF2B5EF4-FFF2-40B4-BE49-F238E27FC236}">
                <a16:creationId xmlns:a16="http://schemas.microsoft.com/office/drawing/2014/main" id="{7FCDD146-B9B3-4ACF-A4CA-4634E8561B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According to Alshawi et al. (2004), the main issue with ERP deployment is that often organisations try not to mix the components of different ERP products to avoid integration difficulties but, by so doing, they become tied to a single ERP vendor who might influence them and dictate its prices. In addition, a bigger disadvantage is losing a vast amount of supplementary benefits that might be provided by other ERP vendors. However, thanks to enterprise application integration (EAI) tools it is now possible to integrate different modules from different ERP providers so as to avoid the aforementioned problems. Indeed, in the case analysed by Alshawi et al. (2004), two separate ERP systems were used (from Oracle for HR and SAP for financial, logistics and planning functions). Using EAI technologies, two separate databases were used which were properly integrated to add and subtract modules after completion (the EAI tool basically passed one-way messages from Oracle to SAP with each message consisting of a header and a body). Note that it is very difficult to apply EAI tools to a large variety of ERP components from different vendors but rather it is better to consider integrating one module of an ERP to the whole suite of another ERP.</a:t>
            </a:r>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dirty="0">
                <a:solidFill>
                  <a:srgbClr val="333333"/>
                </a:solidFill>
                <a:effectLst/>
                <a:latin typeface="open sans" panose="020B0606030504020204" pitchFamily="34" charset="0"/>
              </a:rPr>
              <a:t>Airbnb selects </a:t>
            </a:r>
            <a:r>
              <a:rPr lang="en-GB" b="1" i="0" dirty="0">
                <a:solidFill>
                  <a:srgbClr val="333333"/>
                </a:solidFill>
                <a:effectLst/>
                <a:latin typeface="inherit"/>
              </a:rPr>
              <a:t>Workday Financial Management</a:t>
            </a:r>
            <a:r>
              <a:rPr lang="en-GB" b="1" i="0" dirty="0">
                <a:solidFill>
                  <a:srgbClr val="333333"/>
                </a:solidFill>
                <a:effectLst/>
                <a:latin typeface="open sans" panose="020B0606030504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dirty="0">
                <a:solidFill>
                  <a:srgbClr val="333333"/>
                </a:solidFill>
                <a:effectLst/>
                <a:latin typeface="open sans" panose="020B0606030504020204" pitchFamily="34" charset="0"/>
              </a:rPr>
              <a:t>https://www.appsruntheworld.com/customers-database/products/view/adaptone-supplier-management</a:t>
            </a:r>
          </a:p>
          <a:p>
            <a:endParaRPr lang="en-GB" dirty="0"/>
          </a:p>
        </p:txBody>
      </p:sp>
      <p:sp>
        <p:nvSpPr>
          <p:cNvPr id="4" name="Slide Number Placeholder 3"/>
          <p:cNvSpPr>
            <a:spLocks noGrp="1"/>
          </p:cNvSpPr>
          <p:nvPr>
            <p:ph type="sldNum" sz="quarter" idx="5"/>
          </p:nvPr>
        </p:nvSpPr>
        <p:spPr/>
        <p:txBody>
          <a:bodyPr/>
          <a:lstStyle/>
          <a:p>
            <a:fld id="{22E3FD01-5B21-4E56-B0B4-6CA066CA8FFC}" type="slidenum">
              <a:rPr lang="zh-CN" altLang="en-US" smtClean="0"/>
              <a:pPr/>
              <a:t>36</a:t>
            </a:fld>
            <a:endParaRPr lang="en-US" altLang="zh-CN"/>
          </a:p>
        </p:txBody>
      </p:sp>
    </p:spTree>
    <p:extLst>
      <p:ext uri="{BB962C8B-B14F-4D97-AF65-F5344CB8AC3E}">
        <p14:creationId xmlns:p14="http://schemas.microsoft.com/office/powerpoint/2010/main" val="18233977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3BCAAA53-4AA9-4F73-9F79-FDFCEAFF2885}"/>
              </a:ext>
            </a:extLst>
          </p:cNvPr>
          <p:cNvSpPr>
            <a:spLocks noGrp="1" noRot="1" noChangeAspect="1" noTextEdit="1"/>
          </p:cNvSpPr>
          <p:nvPr>
            <p:ph type="sldImg"/>
          </p:nvPr>
        </p:nvSpPr>
        <p:spPr>
          <a:ln/>
        </p:spPr>
      </p:sp>
      <p:sp>
        <p:nvSpPr>
          <p:cNvPr id="47107" name="Notes Placeholder 2">
            <a:extLst>
              <a:ext uri="{FF2B5EF4-FFF2-40B4-BE49-F238E27FC236}">
                <a16:creationId xmlns:a16="http://schemas.microsoft.com/office/drawing/2014/main" id="{6EC3EC1D-C04B-45F6-B9B4-33089D40ED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Do students have any examples of supply chains based on their work experience? What are some of the difficulties they encountered? Some likely candidates are slow delivery, mistakes in delivery, inability to supply because of lack of inventory, delivery to wrong location, and so forth.  </a:t>
            </a:r>
          </a:p>
        </p:txBody>
      </p:sp>
      <p:sp>
        <p:nvSpPr>
          <p:cNvPr id="47108" name="Slide Number Placeholder 3">
            <a:extLst>
              <a:ext uri="{FF2B5EF4-FFF2-40B4-BE49-F238E27FC236}">
                <a16:creationId xmlns:a16="http://schemas.microsoft.com/office/drawing/2014/main" id="{99DB7C0B-BE87-4DAA-B60C-4DF3A3D2587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B8C15A02-B2C5-4BB7-ABA8-C1EB64D7037A}" type="slidenum">
              <a:rPr lang="en-US" altLang="en-US" sz="1200" u="none">
                <a:ea typeface="MS PGothic" panose="020B0600070205080204" pitchFamily="34" charset="-128"/>
              </a:rPr>
              <a:pPr/>
              <a:t>38</a:t>
            </a:fld>
            <a:endParaRPr lang="en-US" altLang="en-US" sz="1200" u="none">
              <a:ea typeface="MS PGothic" panose="020B0600070205080204" pitchFamily="34" charset="-128"/>
            </a:endParaRPr>
          </a:p>
        </p:txBody>
      </p:sp>
    </p:spTree>
    <p:extLst>
      <p:ext uri="{BB962C8B-B14F-4D97-AF65-F5344CB8AC3E}">
        <p14:creationId xmlns:p14="http://schemas.microsoft.com/office/powerpoint/2010/main" val="9182662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C5F30D-6072-4263-8A30-CE0814439731}"/>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AEE594DF-696A-4473-93CE-32AF11899F8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Have students interacted with a CRM? Most have but don</a:t>
            </a:r>
            <a:r>
              <a:rPr lang="ja-JP" altLang="en-US"/>
              <a:t>’</a:t>
            </a:r>
            <a:r>
              <a:rPr lang="en-US" altLang="ja-JP"/>
              <a:t>t realize it. Most everyone has interacted with a call center over the phone. What has been the experience of your students dealing with call centers? Why do they think call centers are important to a business? What</a:t>
            </a:r>
            <a:r>
              <a:rPr lang="ja-JP" altLang="en-US"/>
              <a:t>’</a:t>
            </a:r>
            <a:r>
              <a:rPr lang="en-US" altLang="ja-JP"/>
              <a:t>s the worst experience they have had? Often it</a:t>
            </a:r>
            <a:r>
              <a:rPr lang="ja-JP" altLang="en-US"/>
              <a:t>’</a:t>
            </a:r>
            <a:r>
              <a:rPr lang="en-US" altLang="ja-JP"/>
              <a:t>s a cable company or other utility. Or a bad experience with a foreign-based call center where customer services reps could not be easily understood.  Why can service at call centers be so poor?  </a:t>
            </a:r>
            <a:endParaRPr lang="en-US" altLang="en-US"/>
          </a:p>
        </p:txBody>
      </p:sp>
      <p:sp>
        <p:nvSpPr>
          <p:cNvPr id="49156" name="Slide Number Placeholder 3">
            <a:extLst>
              <a:ext uri="{FF2B5EF4-FFF2-40B4-BE49-F238E27FC236}">
                <a16:creationId xmlns:a16="http://schemas.microsoft.com/office/drawing/2014/main" id="{E9766CBB-7BEE-4282-8380-45E1CDC115C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AEFE5F13-6A4A-4E8C-AB71-F169DF295210}" type="slidenum">
              <a:rPr lang="en-US" altLang="en-US" sz="1200" u="none">
                <a:ea typeface="MS PGothic" panose="020B0600070205080204" pitchFamily="34" charset="-128"/>
              </a:rPr>
              <a:pPr/>
              <a:t>39</a:t>
            </a:fld>
            <a:endParaRPr lang="en-US" altLang="en-US" sz="1200" u="none">
              <a:ea typeface="MS PGothic" panose="020B0600070205080204" pitchFamily="34" charset="-128"/>
            </a:endParaRPr>
          </a:p>
        </p:txBody>
      </p:sp>
    </p:spTree>
    <p:extLst>
      <p:ext uri="{BB962C8B-B14F-4D97-AF65-F5344CB8AC3E}">
        <p14:creationId xmlns:p14="http://schemas.microsoft.com/office/powerpoint/2010/main" val="13072108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716AB6-A642-4931-A8CA-88010A0ACE40}"/>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623CF519-74F2-408A-BF32-11FA7FA56138}"/>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E16B6F97-FFD5-483B-8287-24E7C5EB7FA4}"/>
              </a:ext>
            </a:extLst>
          </p:cNvPr>
          <p:cNvSpPr>
            <a:spLocks noGrp="1"/>
          </p:cNvSpPr>
          <p:nvPr>
            <p:ph type="sldNum" sz="quarter" idx="12"/>
          </p:nvPr>
        </p:nvSpPr>
        <p:spPr/>
        <p:txBody>
          <a:bodyPr/>
          <a:lstStyle>
            <a:lvl1pPr>
              <a:defRPr/>
            </a:lvl1pPr>
          </a:lstStyle>
          <a:p>
            <a:fld id="{CC67C1DA-F63F-4F40-B251-C1F2D3EAE262}" type="slidenum">
              <a:rPr lang="zh-CN" altLang="en-US"/>
              <a:pPr/>
              <a:t>‹#›</a:t>
            </a:fld>
            <a:endParaRPr lang="en-US" altLang="zh-CN"/>
          </a:p>
        </p:txBody>
      </p:sp>
    </p:spTree>
    <p:extLst>
      <p:ext uri="{BB962C8B-B14F-4D97-AF65-F5344CB8AC3E}">
        <p14:creationId xmlns:p14="http://schemas.microsoft.com/office/powerpoint/2010/main" val="904375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319C6AE-303F-4CE2-B7ED-5282F835E2F8}"/>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DCCD28F2-9ACB-40D8-B93E-205A89494490}"/>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7464DF74-4044-4F74-A74F-C7BED57269D9}"/>
              </a:ext>
            </a:extLst>
          </p:cNvPr>
          <p:cNvSpPr>
            <a:spLocks noGrp="1"/>
          </p:cNvSpPr>
          <p:nvPr>
            <p:ph type="sldNum" sz="quarter" idx="12"/>
          </p:nvPr>
        </p:nvSpPr>
        <p:spPr/>
        <p:txBody>
          <a:bodyPr/>
          <a:lstStyle>
            <a:lvl1pPr>
              <a:defRPr/>
            </a:lvl1pPr>
          </a:lstStyle>
          <a:p>
            <a:fld id="{9BED7AA9-F703-4BB9-8499-EBAB357B0BDF}" type="slidenum">
              <a:rPr lang="zh-CN" altLang="en-US"/>
              <a:pPr/>
              <a:t>‹#›</a:t>
            </a:fld>
            <a:endParaRPr lang="en-US" altLang="zh-CN"/>
          </a:p>
        </p:txBody>
      </p:sp>
    </p:spTree>
    <p:extLst>
      <p:ext uri="{BB962C8B-B14F-4D97-AF65-F5344CB8AC3E}">
        <p14:creationId xmlns:p14="http://schemas.microsoft.com/office/powerpoint/2010/main" val="641395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B6FB02-67A9-476A-BDCC-5897D5E50A1C}"/>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C7FAB179-1397-48E3-ABF0-7C121FB60005}"/>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3786121C-74D0-43B8-A2E5-BA207B19523C}"/>
              </a:ext>
            </a:extLst>
          </p:cNvPr>
          <p:cNvSpPr>
            <a:spLocks noGrp="1"/>
          </p:cNvSpPr>
          <p:nvPr>
            <p:ph type="sldNum" sz="quarter" idx="12"/>
          </p:nvPr>
        </p:nvSpPr>
        <p:spPr/>
        <p:txBody>
          <a:bodyPr/>
          <a:lstStyle>
            <a:lvl1pPr>
              <a:defRPr/>
            </a:lvl1pPr>
          </a:lstStyle>
          <a:p>
            <a:fld id="{34F70BCF-1DD3-465D-B9CB-1276B0521D6E}" type="slidenum">
              <a:rPr lang="zh-CN" altLang="en-US"/>
              <a:pPr/>
              <a:t>‹#›</a:t>
            </a:fld>
            <a:endParaRPr lang="en-US" altLang="zh-CN"/>
          </a:p>
        </p:txBody>
      </p:sp>
    </p:spTree>
    <p:extLst>
      <p:ext uri="{BB962C8B-B14F-4D97-AF65-F5344CB8AC3E}">
        <p14:creationId xmlns:p14="http://schemas.microsoft.com/office/powerpoint/2010/main" val="1317118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4262FB0-36E0-4012-8AFD-398E23DE4F65}"/>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1BDAFE34-F2B0-4E44-B3D6-BF0C9B34D19A}"/>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CB2C6390-FBAA-47A6-8768-76C0DC07092A}"/>
              </a:ext>
            </a:extLst>
          </p:cNvPr>
          <p:cNvSpPr>
            <a:spLocks noGrp="1"/>
          </p:cNvSpPr>
          <p:nvPr>
            <p:ph type="sldNum" sz="quarter" idx="12"/>
          </p:nvPr>
        </p:nvSpPr>
        <p:spPr/>
        <p:txBody>
          <a:bodyPr/>
          <a:lstStyle>
            <a:lvl1pPr>
              <a:defRPr/>
            </a:lvl1pPr>
          </a:lstStyle>
          <a:p>
            <a:fld id="{ECF0F410-D0A1-4DDD-B204-F27AF3FC12E1}" type="slidenum">
              <a:rPr lang="zh-CN" altLang="en-US"/>
              <a:pPr/>
              <a:t>‹#›</a:t>
            </a:fld>
            <a:endParaRPr lang="en-US" altLang="zh-CN"/>
          </a:p>
        </p:txBody>
      </p:sp>
    </p:spTree>
    <p:extLst>
      <p:ext uri="{BB962C8B-B14F-4D97-AF65-F5344CB8AC3E}">
        <p14:creationId xmlns:p14="http://schemas.microsoft.com/office/powerpoint/2010/main" val="3589151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C6442892-5CB6-45E1-86C8-0EBEDE1FE464}"/>
              </a:ext>
            </a:extLst>
          </p:cNvPr>
          <p:cNvSpPr>
            <a:spLocks noGrp="1"/>
          </p:cNvSpPr>
          <p:nvPr>
            <p:ph type="dt" sz="half" idx="10"/>
          </p:nvPr>
        </p:nvSpPr>
        <p:spPr/>
        <p:txBody>
          <a:bodyPr/>
          <a:lstStyle>
            <a:lvl1pPr>
              <a:defRPr/>
            </a:lvl1pPr>
          </a:lstStyle>
          <a:p>
            <a:pPr>
              <a:defRPr/>
            </a:pPr>
            <a:endParaRPr lang="en-US" altLang="zh-CN"/>
          </a:p>
        </p:txBody>
      </p:sp>
      <p:sp>
        <p:nvSpPr>
          <p:cNvPr id="8" name="Footer Placeholder 4">
            <a:extLst>
              <a:ext uri="{FF2B5EF4-FFF2-40B4-BE49-F238E27FC236}">
                <a16:creationId xmlns:a16="http://schemas.microsoft.com/office/drawing/2014/main" id="{5237A992-7CF7-4562-AA9D-A46A6E32E9B9}"/>
              </a:ext>
            </a:extLst>
          </p:cNvPr>
          <p:cNvSpPr>
            <a:spLocks noGrp="1"/>
          </p:cNvSpPr>
          <p:nvPr>
            <p:ph type="ftr" sz="quarter" idx="11"/>
          </p:nvPr>
        </p:nvSpPr>
        <p:spPr/>
        <p:txBody>
          <a:bodyPr/>
          <a:lstStyle>
            <a:lvl1pPr>
              <a:defRPr/>
            </a:lvl1pPr>
          </a:lstStyle>
          <a:p>
            <a:pPr>
              <a:defRPr/>
            </a:pPr>
            <a:endParaRPr lang="en-US" altLang="zh-CN"/>
          </a:p>
        </p:txBody>
      </p:sp>
      <p:sp>
        <p:nvSpPr>
          <p:cNvPr id="9" name="Slide Number Placeholder 5">
            <a:extLst>
              <a:ext uri="{FF2B5EF4-FFF2-40B4-BE49-F238E27FC236}">
                <a16:creationId xmlns:a16="http://schemas.microsoft.com/office/drawing/2014/main" id="{EA653346-F516-49EB-9770-F519E94AB467}"/>
              </a:ext>
            </a:extLst>
          </p:cNvPr>
          <p:cNvSpPr>
            <a:spLocks noGrp="1"/>
          </p:cNvSpPr>
          <p:nvPr>
            <p:ph type="sldNum" sz="quarter" idx="12"/>
          </p:nvPr>
        </p:nvSpPr>
        <p:spPr/>
        <p:txBody>
          <a:bodyPr/>
          <a:lstStyle>
            <a:lvl1pPr>
              <a:defRPr/>
            </a:lvl1pPr>
          </a:lstStyle>
          <a:p>
            <a:fld id="{435D99C4-E67D-4F50-9277-D1EC0A9428EA}" type="slidenum">
              <a:rPr lang="zh-CN" altLang="en-US"/>
              <a:pPr/>
              <a:t>‹#›</a:t>
            </a:fld>
            <a:endParaRPr lang="en-US" altLang="zh-CN"/>
          </a:p>
        </p:txBody>
      </p:sp>
    </p:spTree>
    <p:extLst>
      <p:ext uri="{BB962C8B-B14F-4D97-AF65-F5344CB8AC3E}">
        <p14:creationId xmlns:p14="http://schemas.microsoft.com/office/powerpoint/2010/main" val="2194010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134D787C-250D-42A4-953A-716C94042E27}"/>
              </a:ext>
            </a:extLst>
          </p:cNvPr>
          <p:cNvSpPr>
            <a:spLocks noGrp="1"/>
          </p:cNvSpPr>
          <p:nvPr>
            <p:ph type="dt" sz="half" idx="10"/>
          </p:nvPr>
        </p:nvSpPr>
        <p:spPr/>
        <p:txBody>
          <a:bodyPr/>
          <a:lstStyle>
            <a:lvl1pPr>
              <a:defRPr/>
            </a:lvl1pPr>
          </a:lstStyle>
          <a:p>
            <a:pPr>
              <a:defRPr/>
            </a:pPr>
            <a:endParaRPr lang="en-US" altLang="zh-CN"/>
          </a:p>
        </p:txBody>
      </p:sp>
      <p:sp>
        <p:nvSpPr>
          <p:cNvPr id="4" name="Footer Placeholder 4">
            <a:extLst>
              <a:ext uri="{FF2B5EF4-FFF2-40B4-BE49-F238E27FC236}">
                <a16:creationId xmlns:a16="http://schemas.microsoft.com/office/drawing/2014/main" id="{36C3DF5F-1D4F-46F8-A7C6-773B00492119}"/>
              </a:ext>
            </a:extLst>
          </p:cNvPr>
          <p:cNvSpPr>
            <a:spLocks noGrp="1"/>
          </p:cNvSpPr>
          <p:nvPr>
            <p:ph type="ftr" sz="quarter" idx="11"/>
          </p:nvPr>
        </p:nvSpPr>
        <p:spPr/>
        <p:txBody>
          <a:bodyPr/>
          <a:lstStyle>
            <a:lvl1pPr>
              <a:defRPr/>
            </a:lvl1pPr>
          </a:lstStyle>
          <a:p>
            <a:pPr>
              <a:defRPr/>
            </a:pPr>
            <a:endParaRPr lang="en-US" altLang="zh-CN"/>
          </a:p>
        </p:txBody>
      </p:sp>
      <p:sp>
        <p:nvSpPr>
          <p:cNvPr id="5" name="Slide Number Placeholder 5">
            <a:extLst>
              <a:ext uri="{FF2B5EF4-FFF2-40B4-BE49-F238E27FC236}">
                <a16:creationId xmlns:a16="http://schemas.microsoft.com/office/drawing/2014/main" id="{0F48F02D-6755-45FD-A98D-6F5E8516877B}"/>
              </a:ext>
            </a:extLst>
          </p:cNvPr>
          <p:cNvSpPr>
            <a:spLocks noGrp="1"/>
          </p:cNvSpPr>
          <p:nvPr>
            <p:ph type="sldNum" sz="quarter" idx="12"/>
          </p:nvPr>
        </p:nvSpPr>
        <p:spPr/>
        <p:txBody>
          <a:bodyPr/>
          <a:lstStyle>
            <a:lvl1pPr>
              <a:defRPr/>
            </a:lvl1pPr>
          </a:lstStyle>
          <a:p>
            <a:fld id="{01D99B43-E84D-49DD-9A86-003E336C118B}" type="slidenum">
              <a:rPr lang="zh-CN" altLang="en-US"/>
              <a:pPr/>
              <a:t>‹#›</a:t>
            </a:fld>
            <a:endParaRPr lang="en-US" altLang="zh-CN"/>
          </a:p>
        </p:txBody>
      </p:sp>
    </p:spTree>
    <p:extLst>
      <p:ext uri="{BB962C8B-B14F-4D97-AF65-F5344CB8AC3E}">
        <p14:creationId xmlns:p14="http://schemas.microsoft.com/office/powerpoint/2010/main" val="3354806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6CE8512-9196-45A6-81AB-29054DBADF59}"/>
              </a:ext>
            </a:extLst>
          </p:cNvPr>
          <p:cNvSpPr>
            <a:spLocks noGrp="1"/>
          </p:cNvSpPr>
          <p:nvPr>
            <p:ph type="dt" sz="half" idx="10"/>
          </p:nvPr>
        </p:nvSpPr>
        <p:spPr/>
        <p:txBody>
          <a:bodyPr/>
          <a:lstStyle>
            <a:lvl1pPr>
              <a:defRPr/>
            </a:lvl1pPr>
          </a:lstStyle>
          <a:p>
            <a:pPr>
              <a:defRPr/>
            </a:pPr>
            <a:endParaRPr lang="en-US" altLang="zh-CN"/>
          </a:p>
        </p:txBody>
      </p:sp>
      <p:sp>
        <p:nvSpPr>
          <p:cNvPr id="3" name="Footer Placeholder 4">
            <a:extLst>
              <a:ext uri="{FF2B5EF4-FFF2-40B4-BE49-F238E27FC236}">
                <a16:creationId xmlns:a16="http://schemas.microsoft.com/office/drawing/2014/main" id="{27AD1AF0-EA50-4EC1-81E1-1F09AA4CACA6}"/>
              </a:ext>
            </a:extLst>
          </p:cNvPr>
          <p:cNvSpPr>
            <a:spLocks noGrp="1"/>
          </p:cNvSpPr>
          <p:nvPr>
            <p:ph type="ftr" sz="quarter" idx="11"/>
          </p:nvPr>
        </p:nvSpPr>
        <p:spPr/>
        <p:txBody>
          <a:bodyPr/>
          <a:lstStyle>
            <a:lvl1pPr>
              <a:defRPr/>
            </a:lvl1pPr>
          </a:lstStyle>
          <a:p>
            <a:pPr>
              <a:defRPr/>
            </a:pPr>
            <a:endParaRPr lang="en-US" altLang="zh-CN"/>
          </a:p>
        </p:txBody>
      </p:sp>
      <p:sp>
        <p:nvSpPr>
          <p:cNvPr id="4" name="Slide Number Placeholder 5">
            <a:extLst>
              <a:ext uri="{FF2B5EF4-FFF2-40B4-BE49-F238E27FC236}">
                <a16:creationId xmlns:a16="http://schemas.microsoft.com/office/drawing/2014/main" id="{75DA7AE0-EC9E-4908-A61C-FA26267072CE}"/>
              </a:ext>
            </a:extLst>
          </p:cNvPr>
          <p:cNvSpPr>
            <a:spLocks noGrp="1"/>
          </p:cNvSpPr>
          <p:nvPr>
            <p:ph type="sldNum" sz="quarter" idx="12"/>
          </p:nvPr>
        </p:nvSpPr>
        <p:spPr/>
        <p:txBody>
          <a:bodyPr/>
          <a:lstStyle>
            <a:lvl1pPr>
              <a:defRPr/>
            </a:lvl1pPr>
          </a:lstStyle>
          <a:p>
            <a:fld id="{633CF313-ECC1-478D-BB90-AF5F3E991826}" type="slidenum">
              <a:rPr lang="zh-CN" altLang="en-US"/>
              <a:pPr/>
              <a:t>‹#›</a:t>
            </a:fld>
            <a:endParaRPr lang="en-US" altLang="zh-CN"/>
          </a:p>
        </p:txBody>
      </p:sp>
    </p:spTree>
    <p:extLst>
      <p:ext uri="{BB962C8B-B14F-4D97-AF65-F5344CB8AC3E}">
        <p14:creationId xmlns:p14="http://schemas.microsoft.com/office/powerpoint/2010/main" val="785606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DF5FA7E-E442-4F19-9388-71AB0C059864}"/>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16A11F6E-3CBF-4A52-B32F-7D574EFD53F5}"/>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6621D2CB-5DF5-4086-AA1A-4DA5372CA4D5}"/>
              </a:ext>
            </a:extLst>
          </p:cNvPr>
          <p:cNvSpPr>
            <a:spLocks noGrp="1"/>
          </p:cNvSpPr>
          <p:nvPr>
            <p:ph type="sldNum" sz="quarter" idx="12"/>
          </p:nvPr>
        </p:nvSpPr>
        <p:spPr/>
        <p:txBody>
          <a:bodyPr/>
          <a:lstStyle>
            <a:lvl1pPr>
              <a:defRPr/>
            </a:lvl1pPr>
          </a:lstStyle>
          <a:p>
            <a:fld id="{98068E70-F883-44AD-B775-6FC14237E1DF}" type="slidenum">
              <a:rPr lang="zh-CN" altLang="en-US"/>
              <a:pPr/>
              <a:t>‹#›</a:t>
            </a:fld>
            <a:endParaRPr lang="en-US" altLang="zh-CN"/>
          </a:p>
        </p:txBody>
      </p:sp>
    </p:spTree>
    <p:extLst>
      <p:ext uri="{BB962C8B-B14F-4D97-AF65-F5344CB8AC3E}">
        <p14:creationId xmlns:p14="http://schemas.microsoft.com/office/powerpoint/2010/main" val="2263173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64C9F23-65AE-4ECF-A57F-5189E94DDC16}"/>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F11A3115-A7BD-469D-B50C-7D2AA3FFE5C1}"/>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191EEC07-4479-4F55-9113-3921489DF870}"/>
              </a:ext>
            </a:extLst>
          </p:cNvPr>
          <p:cNvSpPr>
            <a:spLocks noGrp="1"/>
          </p:cNvSpPr>
          <p:nvPr>
            <p:ph type="sldNum" sz="quarter" idx="12"/>
          </p:nvPr>
        </p:nvSpPr>
        <p:spPr/>
        <p:txBody>
          <a:bodyPr/>
          <a:lstStyle>
            <a:lvl1pPr>
              <a:defRPr/>
            </a:lvl1pPr>
          </a:lstStyle>
          <a:p>
            <a:fld id="{120D9DF7-E110-410F-BB62-1AE15E72E262}" type="slidenum">
              <a:rPr lang="zh-CN" altLang="en-US"/>
              <a:pPr/>
              <a:t>‹#›</a:t>
            </a:fld>
            <a:endParaRPr lang="en-US" altLang="zh-CN"/>
          </a:p>
        </p:txBody>
      </p:sp>
    </p:spTree>
    <p:extLst>
      <p:ext uri="{BB962C8B-B14F-4D97-AF65-F5344CB8AC3E}">
        <p14:creationId xmlns:p14="http://schemas.microsoft.com/office/powerpoint/2010/main" val="831621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DA8EF3F-453A-42F9-B9E3-A9EEEAB6838F}"/>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4">
            <a:extLst>
              <a:ext uri="{FF2B5EF4-FFF2-40B4-BE49-F238E27FC236}">
                <a16:creationId xmlns:a16="http://schemas.microsoft.com/office/drawing/2014/main" id="{8CB092D5-D566-4B55-9CD7-941F8A9D5D46}"/>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5">
            <a:extLst>
              <a:ext uri="{FF2B5EF4-FFF2-40B4-BE49-F238E27FC236}">
                <a16:creationId xmlns:a16="http://schemas.microsoft.com/office/drawing/2014/main" id="{E4FEA264-283D-4C48-B4D1-D4DB0E3E6AA4}"/>
              </a:ext>
            </a:extLst>
          </p:cNvPr>
          <p:cNvSpPr>
            <a:spLocks noGrp="1"/>
          </p:cNvSpPr>
          <p:nvPr>
            <p:ph type="sldNum" sz="quarter" idx="12"/>
          </p:nvPr>
        </p:nvSpPr>
        <p:spPr/>
        <p:txBody>
          <a:bodyPr/>
          <a:lstStyle>
            <a:lvl1pPr>
              <a:defRPr/>
            </a:lvl1pPr>
          </a:lstStyle>
          <a:p>
            <a:fld id="{676E0C79-CE24-4CA7-B4C2-7E527CE76FD6}" type="slidenum">
              <a:rPr lang="zh-CN" altLang="en-US"/>
              <a:pPr/>
              <a:t>‹#›</a:t>
            </a:fld>
            <a:endParaRPr lang="en-US" altLang="zh-CN"/>
          </a:p>
        </p:txBody>
      </p:sp>
    </p:spTree>
    <p:extLst>
      <p:ext uri="{BB962C8B-B14F-4D97-AF65-F5344CB8AC3E}">
        <p14:creationId xmlns:p14="http://schemas.microsoft.com/office/powerpoint/2010/main" val="3431143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a:extLst>
              <a:ext uri="{FF2B5EF4-FFF2-40B4-BE49-F238E27FC236}">
                <a16:creationId xmlns:a16="http://schemas.microsoft.com/office/drawing/2014/main" id="{5218FDE7-9BE4-473B-8ADD-B457E0D77DAE}"/>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D2E62747-84F7-4730-A2EA-F1D79E978104}"/>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5A57181C-0786-4D4D-AEC5-941B6637500D}"/>
              </a:ext>
            </a:extLst>
          </p:cNvPr>
          <p:cNvSpPr>
            <a:spLocks noGrp="1"/>
          </p:cNvSpPr>
          <p:nvPr>
            <p:ph type="sldNum" sz="quarter" idx="12"/>
          </p:nvPr>
        </p:nvSpPr>
        <p:spPr/>
        <p:txBody>
          <a:bodyPr/>
          <a:lstStyle>
            <a:lvl1pPr>
              <a:defRPr/>
            </a:lvl1pPr>
          </a:lstStyle>
          <a:p>
            <a:fld id="{49E1104F-DA5B-40F9-9D77-48A82EE3620A}" type="slidenum">
              <a:rPr lang="zh-CN" altLang="en-US"/>
              <a:pPr/>
              <a:t>‹#›</a:t>
            </a:fld>
            <a:endParaRPr lang="en-US" altLang="zh-CN"/>
          </a:p>
        </p:txBody>
      </p:sp>
    </p:spTree>
    <p:extLst>
      <p:ext uri="{BB962C8B-B14F-4D97-AF65-F5344CB8AC3E}">
        <p14:creationId xmlns:p14="http://schemas.microsoft.com/office/powerpoint/2010/main" val="2321796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78ABE8-B82F-4301-B54F-02BA792624AF}"/>
              </a:ext>
            </a:extLst>
          </p:cNvPr>
          <p:cNvSpPr txBox="1"/>
          <p:nvPr/>
        </p:nvSpPr>
        <p:spPr>
          <a:xfrm>
            <a:off x="674688" y="971550"/>
            <a:ext cx="600075"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6" name="TextBox 5">
            <a:extLst>
              <a:ext uri="{FF2B5EF4-FFF2-40B4-BE49-F238E27FC236}">
                <a16:creationId xmlns:a16="http://schemas.microsoft.com/office/drawing/2014/main" id="{AEF3F660-1C62-43FF-BE47-885121779571}"/>
              </a:ext>
            </a:extLst>
          </p:cNvPr>
          <p:cNvSpPr txBox="1"/>
          <p:nvPr/>
        </p:nvSpPr>
        <p:spPr>
          <a:xfrm>
            <a:off x="6999288" y="2613025"/>
            <a:ext cx="601662"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rtlCol="0">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a:extLst>
              <a:ext uri="{FF2B5EF4-FFF2-40B4-BE49-F238E27FC236}">
                <a16:creationId xmlns:a16="http://schemas.microsoft.com/office/drawing/2014/main" id="{D15FFEE5-AA7C-4EF4-B52B-FABAFDE34559}"/>
              </a:ext>
            </a:extLst>
          </p:cNvPr>
          <p:cNvSpPr>
            <a:spLocks noGrp="1"/>
          </p:cNvSpPr>
          <p:nvPr>
            <p:ph type="dt" sz="half" idx="15"/>
          </p:nvPr>
        </p:nvSpPr>
        <p:spPr/>
        <p:txBody>
          <a:bodyPr/>
          <a:lstStyle>
            <a:lvl1pPr>
              <a:defRPr/>
            </a:lvl1pPr>
          </a:lstStyle>
          <a:p>
            <a:pPr>
              <a:defRPr/>
            </a:pPr>
            <a:endParaRPr lang="en-US" altLang="zh-CN"/>
          </a:p>
        </p:txBody>
      </p:sp>
      <p:sp>
        <p:nvSpPr>
          <p:cNvPr id="8" name="Footer Placeholder 4">
            <a:extLst>
              <a:ext uri="{FF2B5EF4-FFF2-40B4-BE49-F238E27FC236}">
                <a16:creationId xmlns:a16="http://schemas.microsoft.com/office/drawing/2014/main" id="{884CFC9A-EF2E-446F-9AE0-0EAC453BC8CD}"/>
              </a:ext>
            </a:extLst>
          </p:cNvPr>
          <p:cNvSpPr>
            <a:spLocks noGrp="1"/>
          </p:cNvSpPr>
          <p:nvPr>
            <p:ph type="ftr" sz="quarter" idx="16"/>
          </p:nvPr>
        </p:nvSpPr>
        <p:spPr/>
        <p:txBody>
          <a:bodyPr/>
          <a:lstStyle>
            <a:lvl1pPr>
              <a:defRPr/>
            </a:lvl1pPr>
          </a:lstStyle>
          <a:p>
            <a:pPr>
              <a:defRPr/>
            </a:pPr>
            <a:endParaRPr lang="en-US" altLang="zh-CN"/>
          </a:p>
        </p:txBody>
      </p:sp>
      <p:sp>
        <p:nvSpPr>
          <p:cNvPr id="9" name="Slide Number Placeholder 5">
            <a:extLst>
              <a:ext uri="{FF2B5EF4-FFF2-40B4-BE49-F238E27FC236}">
                <a16:creationId xmlns:a16="http://schemas.microsoft.com/office/drawing/2014/main" id="{D7D424BE-8D29-48F5-9CB1-4876958950FA}"/>
              </a:ext>
            </a:extLst>
          </p:cNvPr>
          <p:cNvSpPr>
            <a:spLocks noGrp="1"/>
          </p:cNvSpPr>
          <p:nvPr>
            <p:ph type="sldNum" sz="quarter" idx="17"/>
          </p:nvPr>
        </p:nvSpPr>
        <p:spPr/>
        <p:txBody>
          <a:bodyPr/>
          <a:lstStyle>
            <a:lvl1pPr>
              <a:defRPr/>
            </a:lvl1pPr>
          </a:lstStyle>
          <a:p>
            <a:fld id="{0AB80E08-D517-4D4F-9448-1FCD0A0B7216}" type="slidenum">
              <a:rPr lang="zh-CN" altLang="en-US"/>
              <a:pPr/>
              <a:t>‹#›</a:t>
            </a:fld>
            <a:endParaRPr lang="en-US" altLang="zh-CN"/>
          </a:p>
        </p:txBody>
      </p:sp>
    </p:spTree>
    <p:extLst>
      <p:ext uri="{BB962C8B-B14F-4D97-AF65-F5344CB8AC3E}">
        <p14:creationId xmlns:p14="http://schemas.microsoft.com/office/powerpoint/2010/main" val="1398496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8F787F-FBCE-4F46-BA0C-0A8C33637471}"/>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67A99D84-698B-42DF-93C0-19BDA7EE4871}"/>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D693C07D-C07E-4DC7-BFE5-E3E6C3E404B6}"/>
              </a:ext>
            </a:extLst>
          </p:cNvPr>
          <p:cNvSpPr>
            <a:spLocks noGrp="1"/>
          </p:cNvSpPr>
          <p:nvPr>
            <p:ph type="sldNum" sz="quarter" idx="12"/>
          </p:nvPr>
        </p:nvSpPr>
        <p:spPr/>
        <p:txBody>
          <a:bodyPr/>
          <a:lstStyle>
            <a:lvl1pPr>
              <a:defRPr/>
            </a:lvl1pPr>
          </a:lstStyle>
          <a:p>
            <a:fld id="{BB08FFD7-4983-4F42-AE87-AE981CFA0F3D}" type="slidenum">
              <a:rPr lang="zh-CN" altLang="en-US"/>
              <a:pPr/>
              <a:t>‹#›</a:t>
            </a:fld>
            <a:endParaRPr lang="en-US" altLang="zh-CN"/>
          </a:p>
        </p:txBody>
      </p:sp>
    </p:spTree>
    <p:extLst>
      <p:ext uri="{BB962C8B-B14F-4D97-AF65-F5344CB8AC3E}">
        <p14:creationId xmlns:p14="http://schemas.microsoft.com/office/powerpoint/2010/main" val="30529818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7F61527-18A1-4689-8BF8-5E37B4A11EE2}"/>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2CD529EF-3773-449F-BA8E-8210BC258FC2}"/>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Date Placeholder 3">
            <a:extLst>
              <a:ext uri="{FF2B5EF4-FFF2-40B4-BE49-F238E27FC236}">
                <a16:creationId xmlns:a16="http://schemas.microsoft.com/office/drawing/2014/main" id="{4C4811DE-2C8C-48FC-95FA-BDC5C61CD35A}"/>
              </a:ext>
            </a:extLst>
          </p:cNvPr>
          <p:cNvSpPr>
            <a:spLocks noGrp="1"/>
          </p:cNvSpPr>
          <p:nvPr>
            <p:ph type="dt" sz="half" idx="18"/>
          </p:nvPr>
        </p:nvSpPr>
        <p:spPr/>
        <p:txBody>
          <a:bodyPr/>
          <a:lstStyle>
            <a:lvl1pPr>
              <a:defRPr/>
            </a:lvl1pPr>
          </a:lstStyle>
          <a:p>
            <a:pPr>
              <a:defRPr/>
            </a:pPr>
            <a:endParaRPr lang="en-US" altLang="zh-CN"/>
          </a:p>
        </p:txBody>
      </p:sp>
      <p:sp>
        <p:nvSpPr>
          <p:cNvPr id="12" name="Footer Placeholder 4">
            <a:extLst>
              <a:ext uri="{FF2B5EF4-FFF2-40B4-BE49-F238E27FC236}">
                <a16:creationId xmlns:a16="http://schemas.microsoft.com/office/drawing/2014/main" id="{3710BE17-7989-4919-BAA9-6C6A7AA3D41E}"/>
              </a:ext>
            </a:extLst>
          </p:cNvPr>
          <p:cNvSpPr>
            <a:spLocks noGrp="1"/>
          </p:cNvSpPr>
          <p:nvPr>
            <p:ph type="ftr" sz="quarter" idx="19"/>
          </p:nvPr>
        </p:nvSpPr>
        <p:spPr/>
        <p:txBody>
          <a:bodyPr/>
          <a:lstStyle>
            <a:lvl1pPr>
              <a:defRPr/>
            </a:lvl1pPr>
          </a:lstStyle>
          <a:p>
            <a:pPr>
              <a:defRPr/>
            </a:pPr>
            <a:endParaRPr lang="en-US" altLang="zh-CN"/>
          </a:p>
        </p:txBody>
      </p:sp>
      <p:sp>
        <p:nvSpPr>
          <p:cNvPr id="13" name="Slide Number Placeholder 5">
            <a:extLst>
              <a:ext uri="{FF2B5EF4-FFF2-40B4-BE49-F238E27FC236}">
                <a16:creationId xmlns:a16="http://schemas.microsoft.com/office/drawing/2014/main" id="{E6C23EE5-21A3-409C-BE8B-027065B013D8}"/>
              </a:ext>
            </a:extLst>
          </p:cNvPr>
          <p:cNvSpPr>
            <a:spLocks noGrp="1"/>
          </p:cNvSpPr>
          <p:nvPr>
            <p:ph type="sldNum" sz="quarter" idx="20"/>
          </p:nvPr>
        </p:nvSpPr>
        <p:spPr/>
        <p:txBody>
          <a:bodyPr/>
          <a:lstStyle>
            <a:lvl1pPr>
              <a:defRPr/>
            </a:lvl1pPr>
          </a:lstStyle>
          <a:p>
            <a:fld id="{0C01E8CE-1FF9-4397-96E4-B33A89FBC8A2}" type="slidenum">
              <a:rPr lang="zh-CN" altLang="en-US"/>
              <a:pPr/>
              <a:t>‹#›</a:t>
            </a:fld>
            <a:endParaRPr lang="en-US" altLang="zh-CN"/>
          </a:p>
        </p:txBody>
      </p:sp>
    </p:spTree>
    <p:extLst>
      <p:ext uri="{BB962C8B-B14F-4D97-AF65-F5344CB8AC3E}">
        <p14:creationId xmlns:p14="http://schemas.microsoft.com/office/powerpoint/2010/main" val="2234976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7253C466-20A3-4F26-8948-1F399BB35BEE}"/>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F44630F-54B1-42AD-9D6D-EB156F637DB8}"/>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2" name="Text Placeholder 3"/>
          <p:cNvSpPr>
            <a:spLocks noGrp="1"/>
          </p:cNvSpPr>
          <p:nvPr>
            <p:ph type="body" sz="half" idx="18"/>
          </p:nvPr>
        </p:nvSpPr>
        <p:spPr>
          <a:xfrm>
            <a:off x="489475" y="4827212"/>
            <a:ext cx="2205612"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3" name="Text Placeholder 3"/>
          <p:cNvSpPr>
            <a:spLocks noGrp="1"/>
          </p:cNvSpPr>
          <p:nvPr>
            <p:ph type="body" sz="half" idx="19"/>
          </p:nvPr>
        </p:nvSpPr>
        <p:spPr>
          <a:xfrm>
            <a:off x="2916776" y="4827211"/>
            <a:ext cx="2201378"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20"/>
          </p:nvPr>
        </p:nvSpPr>
        <p:spPr>
          <a:xfrm>
            <a:off x="5344824" y="4827209"/>
            <a:ext cx="2202571"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3">
            <a:extLst>
              <a:ext uri="{FF2B5EF4-FFF2-40B4-BE49-F238E27FC236}">
                <a16:creationId xmlns:a16="http://schemas.microsoft.com/office/drawing/2014/main" id="{5701FD66-1B9E-4DF5-B635-7C19E2BF98E6}"/>
              </a:ext>
            </a:extLst>
          </p:cNvPr>
          <p:cNvSpPr>
            <a:spLocks noGrp="1"/>
          </p:cNvSpPr>
          <p:nvPr>
            <p:ph type="dt" sz="half" idx="23"/>
          </p:nvPr>
        </p:nvSpPr>
        <p:spPr/>
        <p:txBody>
          <a:bodyPr/>
          <a:lstStyle>
            <a:lvl1pPr>
              <a:defRPr/>
            </a:lvl1pPr>
          </a:lstStyle>
          <a:p>
            <a:pPr>
              <a:defRPr/>
            </a:pPr>
            <a:endParaRPr lang="en-US" altLang="zh-CN"/>
          </a:p>
        </p:txBody>
      </p:sp>
      <p:sp>
        <p:nvSpPr>
          <p:cNvPr id="16" name="Footer Placeholder 4">
            <a:extLst>
              <a:ext uri="{FF2B5EF4-FFF2-40B4-BE49-F238E27FC236}">
                <a16:creationId xmlns:a16="http://schemas.microsoft.com/office/drawing/2014/main" id="{1022B3B8-A809-4327-B4A9-346EF722C703}"/>
              </a:ext>
            </a:extLst>
          </p:cNvPr>
          <p:cNvSpPr>
            <a:spLocks noGrp="1"/>
          </p:cNvSpPr>
          <p:nvPr>
            <p:ph type="ftr" sz="quarter" idx="24"/>
          </p:nvPr>
        </p:nvSpPr>
        <p:spPr/>
        <p:txBody>
          <a:bodyPr/>
          <a:lstStyle>
            <a:lvl1pPr>
              <a:defRPr/>
            </a:lvl1pPr>
          </a:lstStyle>
          <a:p>
            <a:pPr>
              <a:defRPr/>
            </a:pPr>
            <a:endParaRPr lang="en-US" altLang="zh-CN"/>
          </a:p>
        </p:txBody>
      </p:sp>
      <p:sp>
        <p:nvSpPr>
          <p:cNvPr id="17" name="Slide Number Placeholder 5">
            <a:extLst>
              <a:ext uri="{FF2B5EF4-FFF2-40B4-BE49-F238E27FC236}">
                <a16:creationId xmlns:a16="http://schemas.microsoft.com/office/drawing/2014/main" id="{AC8EE1A8-4FFD-4500-B870-3A0E6ECECA04}"/>
              </a:ext>
            </a:extLst>
          </p:cNvPr>
          <p:cNvSpPr>
            <a:spLocks noGrp="1"/>
          </p:cNvSpPr>
          <p:nvPr>
            <p:ph type="sldNum" sz="quarter" idx="25"/>
          </p:nvPr>
        </p:nvSpPr>
        <p:spPr/>
        <p:txBody>
          <a:bodyPr/>
          <a:lstStyle>
            <a:lvl1pPr>
              <a:defRPr/>
            </a:lvl1pPr>
          </a:lstStyle>
          <a:p>
            <a:fld id="{CFDD42BD-3EBE-4C77-B4D8-D03685DF48BC}" type="slidenum">
              <a:rPr lang="zh-CN" altLang="en-US"/>
              <a:pPr/>
              <a:t>‹#›</a:t>
            </a:fld>
            <a:endParaRPr lang="en-US" altLang="zh-CN"/>
          </a:p>
        </p:txBody>
      </p:sp>
    </p:spTree>
    <p:extLst>
      <p:ext uri="{BB962C8B-B14F-4D97-AF65-F5344CB8AC3E}">
        <p14:creationId xmlns:p14="http://schemas.microsoft.com/office/powerpoint/2010/main" val="2760010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3B37EAA-3139-426D-AE4F-595B7EDAD56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847A94A4-6E32-44DD-8313-9F089DF7A9DC}"/>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CC015666-858A-48FD-BC2C-923EBE0D7518}"/>
              </a:ext>
            </a:extLst>
          </p:cNvPr>
          <p:cNvSpPr>
            <a:spLocks noGrp="1"/>
          </p:cNvSpPr>
          <p:nvPr>
            <p:ph type="sldNum" sz="quarter" idx="12"/>
          </p:nvPr>
        </p:nvSpPr>
        <p:spPr/>
        <p:txBody>
          <a:bodyPr/>
          <a:lstStyle>
            <a:lvl1pPr>
              <a:defRPr/>
            </a:lvl1pPr>
          </a:lstStyle>
          <a:p>
            <a:fld id="{693BF2B4-823E-4BF8-8455-A93DF545110C}" type="slidenum">
              <a:rPr lang="zh-CN" altLang="en-US"/>
              <a:pPr/>
              <a:t>‹#›</a:t>
            </a:fld>
            <a:endParaRPr lang="en-US" altLang="zh-CN"/>
          </a:p>
        </p:txBody>
      </p:sp>
    </p:spTree>
    <p:extLst>
      <p:ext uri="{BB962C8B-B14F-4D97-AF65-F5344CB8AC3E}">
        <p14:creationId xmlns:p14="http://schemas.microsoft.com/office/powerpoint/2010/main" val="105483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DF42D20-A4F6-45D5-A3CC-0D2296D8BFF1}"/>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4">
            <a:extLst>
              <a:ext uri="{FF2B5EF4-FFF2-40B4-BE49-F238E27FC236}">
                <a16:creationId xmlns:a16="http://schemas.microsoft.com/office/drawing/2014/main" id="{3635A97A-8905-4BB4-8658-D53F89D7FEAD}"/>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5">
            <a:extLst>
              <a:ext uri="{FF2B5EF4-FFF2-40B4-BE49-F238E27FC236}">
                <a16:creationId xmlns:a16="http://schemas.microsoft.com/office/drawing/2014/main" id="{BAF89D23-0201-4978-A38F-073A980DB302}"/>
              </a:ext>
            </a:extLst>
          </p:cNvPr>
          <p:cNvSpPr>
            <a:spLocks noGrp="1"/>
          </p:cNvSpPr>
          <p:nvPr>
            <p:ph type="sldNum" sz="quarter" idx="12"/>
          </p:nvPr>
        </p:nvSpPr>
        <p:spPr/>
        <p:txBody>
          <a:bodyPr/>
          <a:lstStyle>
            <a:lvl1pPr>
              <a:defRPr/>
            </a:lvl1pPr>
          </a:lstStyle>
          <a:p>
            <a:fld id="{2C993533-9D75-425E-8473-4FF150C278A3}" type="slidenum">
              <a:rPr lang="zh-CN" altLang="en-US"/>
              <a:pPr/>
              <a:t>‹#›</a:t>
            </a:fld>
            <a:endParaRPr lang="en-US" altLang="zh-CN"/>
          </a:p>
        </p:txBody>
      </p:sp>
    </p:spTree>
    <p:extLst>
      <p:ext uri="{BB962C8B-B14F-4D97-AF65-F5344CB8AC3E}">
        <p14:creationId xmlns:p14="http://schemas.microsoft.com/office/powerpoint/2010/main" val="1346734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22B397A7-88BC-4270-8DFF-9174D61CDD12}"/>
              </a:ext>
            </a:extLst>
          </p:cNvPr>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62A3E3E4-1E32-496A-9EC9-69E78051605E}"/>
              </a:ext>
            </a:extLst>
          </p:cNvPr>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E3AC5596-E4BE-4B7D-909C-916F7232F5C9}"/>
              </a:ext>
            </a:extLst>
          </p:cNvPr>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86484F98-2B0A-4254-BC8F-080FE115D368}"/>
              </a:ext>
            </a:extLst>
          </p:cNvPr>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EE4F37CC-0177-4F14-B679-656FD58CA175}"/>
              </a:ext>
            </a:extLst>
          </p:cNvPr>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0A134643-A660-4815-A03A-04BEA25DBE8F}"/>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2" name="Title Placeholder 1">
            <a:extLst>
              <a:ext uri="{FF2B5EF4-FFF2-40B4-BE49-F238E27FC236}">
                <a16:creationId xmlns:a16="http://schemas.microsoft.com/office/drawing/2014/main" id="{66CC90DE-71FA-49C5-A0AF-25DD6BD86D0C}"/>
              </a:ext>
            </a:extLst>
          </p:cNvPr>
          <p:cNvSpPr>
            <a:spLocks noGrp="1"/>
          </p:cNvSpPr>
          <p:nvPr>
            <p:ph type="title"/>
          </p:nvPr>
        </p:nvSpPr>
        <p:spPr bwMode="auto">
          <a:xfrm>
            <a:off x="484188" y="452438"/>
            <a:ext cx="70564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43" name="Text Placeholder 2">
            <a:extLst>
              <a:ext uri="{FF2B5EF4-FFF2-40B4-BE49-F238E27FC236}">
                <a16:creationId xmlns:a16="http://schemas.microsoft.com/office/drawing/2014/main" id="{EC5F31F5-42EF-486D-8ACC-D0EF7B4073B1}"/>
              </a:ext>
            </a:extLst>
          </p:cNvPr>
          <p:cNvSpPr>
            <a:spLocks noGrp="1"/>
          </p:cNvSpPr>
          <p:nvPr>
            <p:ph type="body" idx="1"/>
          </p:nvPr>
        </p:nvSpPr>
        <p:spPr bwMode="auto">
          <a:xfrm>
            <a:off x="827088" y="2052638"/>
            <a:ext cx="67119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784882C5-5CA2-4A35-AEAC-46F0B373B941}"/>
              </a:ext>
            </a:extLst>
          </p:cNvPr>
          <p:cNvSpPr>
            <a:spLocks noGrp="1"/>
          </p:cNvSpPr>
          <p:nvPr>
            <p:ph type="dt" sz="half" idx="2"/>
          </p:nvPr>
        </p:nvSpPr>
        <p:spPr>
          <a:xfrm rot="5400000">
            <a:off x="7494588" y="1828800"/>
            <a:ext cx="990600" cy="22860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US" altLang="zh-CN"/>
          </a:p>
        </p:txBody>
      </p:sp>
      <p:sp>
        <p:nvSpPr>
          <p:cNvPr id="5" name="Footer Placeholder 4">
            <a:extLst>
              <a:ext uri="{FF2B5EF4-FFF2-40B4-BE49-F238E27FC236}">
                <a16:creationId xmlns:a16="http://schemas.microsoft.com/office/drawing/2014/main" id="{5BE0D2C5-EED7-47D0-BBAD-F066234AC4F1}"/>
              </a:ext>
            </a:extLst>
          </p:cNvPr>
          <p:cNvSpPr>
            <a:spLocks noGrp="1"/>
          </p:cNvSpPr>
          <p:nvPr>
            <p:ph type="ftr" sz="quarter" idx="3"/>
          </p:nvPr>
        </p:nvSpPr>
        <p:spPr>
          <a:xfrm rot="5400000">
            <a:off x="6233318" y="3263107"/>
            <a:ext cx="3859213" cy="22860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US" altLang="zh-CN"/>
          </a:p>
        </p:txBody>
      </p:sp>
      <p:sp>
        <p:nvSpPr>
          <p:cNvPr id="6" name="Slide Number Placeholder 5">
            <a:extLst>
              <a:ext uri="{FF2B5EF4-FFF2-40B4-BE49-F238E27FC236}">
                <a16:creationId xmlns:a16="http://schemas.microsoft.com/office/drawing/2014/main" id="{0D7AB48C-B1FF-4D35-8294-AA198EFFF827}"/>
              </a:ext>
            </a:extLst>
          </p:cNvPr>
          <p:cNvSpPr>
            <a:spLocks noGrp="1"/>
          </p:cNvSpPr>
          <p:nvPr>
            <p:ph type="sldNum" sz="quarter" idx="4"/>
          </p:nvPr>
        </p:nvSpPr>
        <p:spPr bwMode="gray">
          <a:xfrm>
            <a:off x="7766050" y="295275"/>
            <a:ext cx="628650" cy="768350"/>
          </a:xfrm>
          <a:prstGeom prst="rect">
            <a:avLst/>
          </a:prstGeom>
        </p:spPr>
        <p:txBody>
          <a:bodyPr vert="horz" wrap="square" lIns="91440" tIns="45720" rIns="91440" bIns="45720" numCol="1" anchor="b" anchorCtr="0" compatLnSpc="1">
            <a:prstTxWarp prst="textNoShape">
              <a:avLst/>
            </a:prstTxWarp>
          </a:bodyPr>
          <a:lstStyle>
            <a:lvl1pPr algn="ctr">
              <a:defRPr sz="2800">
                <a:solidFill>
                  <a:srgbClr val="FFFFFF"/>
                </a:solidFill>
              </a:defRPr>
            </a:lvl1pPr>
          </a:lstStyle>
          <a:p>
            <a:fld id="{8F39987D-3A2C-42D0-989D-16F14AA3216F}" type="slidenum">
              <a:rPr lang="zh-CN" altLang="en-US"/>
              <a:pPr/>
              <a:t>‹#›</a:t>
            </a:fld>
            <a:endParaRPr lang="en-US" altLang="zh-CN"/>
          </a:p>
        </p:txBody>
      </p:sp>
    </p:spTree>
  </p:cSld>
  <p:clrMap bg1="dk1" tx1="lt1" bg2="dk2" tx2="lt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 id="2147483965" r:id="rId12"/>
    <p:sldLayoutId id="2147483962" r:id="rId13"/>
    <p:sldLayoutId id="2147483966" r:id="rId14"/>
    <p:sldLayoutId id="2147483967" r:id="rId15"/>
    <p:sldLayoutId id="2147483963" r:id="rId16"/>
    <p:sldLayoutId id="2147483964" r:id="rId17"/>
  </p:sldLayoutIdLst>
  <p:txStyles>
    <p:titleStyle>
      <a:lvl1pPr algn="l" defTabSz="457200" rtl="0" eaLnBrk="0" fontAlgn="base" hangingPunct="0">
        <a:spcBef>
          <a:spcPct val="0"/>
        </a:spcBef>
        <a:spcAft>
          <a:spcPct val="0"/>
        </a:spcAft>
        <a:defRPr sz="4200" kern="1200">
          <a:solidFill>
            <a:schemeClr val="tx2"/>
          </a:solidFill>
          <a:latin typeface="+mj-lt"/>
          <a:ea typeface="+mj-ea"/>
          <a:cs typeface="+mj-cs"/>
        </a:defRPr>
      </a:lvl1pPr>
      <a:lvl2pPr algn="l" defTabSz="457200" rtl="0" eaLnBrk="0" fontAlgn="base" hangingPunct="0">
        <a:spcBef>
          <a:spcPct val="0"/>
        </a:spcBef>
        <a:spcAft>
          <a:spcPct val="0"/>
        </a:spcAft>
        <a:defRPr sz="4200">
          <a:solidFill>
            <a:schemeClr val="tx2"/>
          </a:solidFill>
          <a:latin typeface="Century Gothic" panose="020B0502020202020204" pitchFamily="34" charset="0"/>
        </a:defRPr>
      </a:lvl2pPr>
      <a:lvl3pPr algn="l" defTabSz="457200" rtl="0" eaLnBrk="0" fontAlgn="base" hangingPunct="0">
        <a:spcBef>
          <a:spcPct val="0"/>
        </a:spcBef>
        <a:spcAft>
          <a:spcPct val="0"/>
        </a:spcAft>
        <a:defRPr sz="4200">
          <a:solidFill>
            <a:schemeClr val="tx2"/>
          </a:solidFill>
          <a:latin typeface="Century Gothic" panose="020B0502020202020204" pitchFamily="34" charset="0"/>
        </a:defRPr>
      </a:lvl3pPr>
      <a:lvl4pPr algn="l" defTabSz="457200" rtl="0" eaLnBrk="0" fontAlgn="base" hangingPunct="0">
        <a:spcBef>
          <a:spcPct val="0"/>
        </a:spcBef>
        <a:spcAft>
          <a:spcPct val="0"/>
        </a:spcAft>
        <a:defRPr sz="4200">
          <a:solidFill>
            <a:schemeClr val="tx2"/>
          </a:solidFill>
          <a:latin typeface="Century Gothic" panose="020B0502020202020204" pitchFamily="34" charset="0"/>
        </a:defRPr>
      </a:lvl4pPr>
      <a:lvl5pPr algn="l" defTabSz="457200" rtl="0" eaLnBrk="0" fontAlgn="base" hangingPunct="0">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rgbClr val="8AD0D6"/>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eaLnBrk="0" fontAlgn="base" hangingPunct="0">
        <a:spcBef>
          <a:spcPts val="1000"/>
        </a:spcBef>
        <a:spcAft>
          <a:spcPct val="0"/>
        </a:spcAft>
        <a:buClr>
          <a:srgbClr val="8AD0D6"/>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3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7.png"/><Relationship Id="rId7" Type="http://schemas.openxmlformats.org/officeDocument/2006/relationships/hyperlink" Target="http://www.ssaglobal.com/" TargetMode="Externa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2.png"/><Relationship Id="rId4" Type="http://schemas.openxmlformats.org/officeDocument/2006/relationships/image" Target="../media/image18.png"/><Relationship Id="rId9" Type="http://schemas.openxmlformats.org/officeDocument/2006/relationships/hyperlink" Target="http://www.sage.com/"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1llOK23huas"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91" name="Rectangle 3">
            <a:extLst>
              <a:ext uri="{FF2B5EF4-FFF2-40B4-BE49-F238E27FC236}">
                <a16:creationId xmlns:a16="http://schemas.microsoft.com/office/drawing/2014/main" id="{9591EF97-778B-47BC-BBCC-46A1C8956C81}"/>
              </a:ext>
            </a:extLst>
          </p:cNvPr>
          <p:cNvSpPr>
            <a:spLocks noGrp="1" noChangeArrowheads="1"/>
          </p:cNvSpPr>
          <p:nvPr>
            <p:ph type="subTitle" idx="1"/>
          </p:nvPr>
        </p:nvSpPr>
        <p:spPr>
          <a:xfrm>
            <a:off x="152400" y="6032500"/>
            <a:ext cx="8382000" cy="749300"/>
          </a:xfrm>
        </p:spPr>
        <p:txBody>
          <a:bodyPr rtlCol="0">
            <a:normAutofit/>
          </a:bodyPr>
          <a:lstStyle/>
          <a:p>
            <a:pPr defTabSz="457207" eaLnBrk="1" fontAlgn="auto" hangingPunct="1">
              <a:spcAft>
                <a:spcPts val="0"/>
              </a:spcAft>
              <a:buClr>
                <a:schemeClr val="bg2">
                  <a:lumMod val="40000"/>
                  <a:lumOff val="60000"/>
                </a:schemeClr>
              </a:buClr>
              <a:buFont typeface="Wingdings 3" charset="2"/>
              <a:buNone/>
              <a:defRPr/>
            </a:pPr>
            <a:r>
              <a:rPr lang="en-US" altLang="zh-CN" dirty="0"/>
              <a:t>Week 9: Enterprise Resource Planning (ERP)</a:t>
            </a:r>
          </a:p>
        </p:txBody>
      </p:sp>
      <p:pic>
        <p:nvPicPr>
          <p:cNvPr id="7172" name="Picture 4" descr="finger pointing to monitor">
            <a:extLst>
              <a:ext uri="{FF2B5EF4-FFF2-40B4-BE49-F238E27FC236}">
                <a16:creationId xmlns:a16="http://schemas.microsoft.com/office/drawing/2014/main" id="{77233BF1-4A07-4D25-B9F0-A7F1938895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381000"/>
            <a:ext cx="304165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7" descr="erpsystem2">
            <a:extLst>
              <a:ext uri="{FF2B5EF4-FFF2-40B4-BE49-F238E27FC236}">
                <a16:creationId xmlns:a16="http://schemas.microsoft.com/office/drawing/2014/main" id="{EE15BD2B-B014-4308-A7A3-28FAED03AA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609600"/>
            <a:ext cx="35718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370691">
                                            <p:txEl>
                                              <p:pRg st="0" end="0"/>
                                            </p:txEl>
                                          </p:spTgt>
                                        </p:tgtEl>
                                        <p:attrNameLst>
                                          <p:attrName>style.visibility</p:attrName>
                                        </p:attrNameLst>
                                      </p:cBhvr>
                                      <p:to>
                                        <p:strVal val="visible"/>
                                      </p:to>
                                    </p:set>
                                    <p:anim calcmode="lin" valueType="num">
                                      <p:cBhvr additive="base">
                                        <p:cTn id="7" dur="500" fill="hold"/>
                                        <p:tgtEl>
                                          <p:spTgt spid="3706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069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069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43F4AE1-CCA8-4738-B2E2-411E32A18663}"/>
              </a:ext>
            </a:extLst>
          </p:cNvPr>
          <p:cNvSpPr>
            <a:spLocks noGrp="1" noChangeArrowheads="1"/>
          </p:cNvSpPr>
          <p:nvPr>
            <p:ph type="title"/>
          </p:nvPr>
        </p:nvSpPr>
        <p:spPr>
          <a:xfrm>
            <a:off x="533400" y="838200"/>
            <a:ext cx="7056438" cy="995363"/>
          </a:xfrm>
        </p:spPr>
        <p:txBody>
          <a:bodyPr/>
          <a:lstStyle/>
          <a:p>
            <a:pPr eaLnBrk="1" hangingPunct="1"/>
            <a:r>
              <a:rPr lang="en-GB" altLang="en-US" dirty="0"/>
              <a:t>Outline</a:t>
            </a:r>
            <a:endParaRPr lang="en-US" altLang="en-US" dirty="0"/>
          </a:p>
        </p:txBody>
      </p:sp>
      <p:sp>
        <p:nvSpPr>
          <p:cNvPr id="683011" name="Rectangle 3">
            <a:extLst>
              <a:ext uri="{FF2B5EF4-FFF2-40B4-BE49-F238E27FC236}">
                <a16:creationId xmlns:a16="http://schemas.microsoft.com/office/drawing/2014/main" id="{13577D32-74E6-430A-8E51-EF4692B8E2A5}"/>
              </a:ext>
            </a:extLst>
          </p:cNvPr>
          <p:cNvSpPr>
            <a:spLocks noGrp="1" noChangeArrowheads="1"/>
          </p:cNvSpPr>
          <p:nvPr>
            <p:ph idx="1"/>
          </p:nvPr>
        </p:nvSpPr>
        <p:spPr>
          <a:xfrm>
            <a:off x="381000" y="2819400"/>
            <a:ext cx="8382000" cy="3657600"/>
          </a:xfrm>
          <a:solidFill>
            <a:srgbClr val="336699"/>
          </a:solidFill>
        </p:spPr>
        <p:txBody>
          <a:bodyPr rtlCol="0">
            <a:normAutofit/>
          </a:bodyPr>
          <a:lstStyle/>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r>
              <a:rPr lang="en-GB" sz="3000" dirty="0">
                <a:latin typeface="Arial" panose="020B0604020202020204" pitchFamily="34" charset="0"/>
                <a:cs typeface="Arial" panose="020B0604020202020204" pitchFamily="34" charset="0"/>
              </a:rPr>
              <a:t>Introduction to Enterprise Resource Planning (ERP)</a:t>
            </a: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endParaRPr lang="en-GB" sz="3000" dirty="0">
              <a:latin typeface="Arial" panose="020B0604020202020204" pitchFamily="34" charset="0"/>
              <a:cs typeface="Arial" panose="020B0604020202020204" pitchFamily="34" charset="0"/>
            </a:endParaRP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r>
              <a:rPr lang="en-GB" sz="3000" dirty="0">
                <a:latin typeface="Arial" panose="020B0604020202020204" pitchFamily="34" charset="0"/>
                <a:cs typeface="Arial" panose="020B0604020202020204" pitchFamily="34" charset="0"/>
              </a:rPr>
              <a:t>ERP Development and Implementation </a:t>
            </a: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endParaRPr lang="en-GB" sz="3000" dirty="0">
              <a:latin typeface="Arial" panose="020B0604020202020204" pitchFamily="34" charset="0"/>
              <a:cs typeface="Arial" panose="020B0604020202020204" pitchFamily="34" charset="0"/>
            </a:endParaRP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r>
              <a:rPr lang="en-GB" sz="3000" dirty="0">
                <a:latin typeface="Arial" panose="020B0604020202020204" pitchFamily="34" charset="0"/>
                <a:cs typeface="Arial" panose="020B0604020202020204" pitchFamily="34" charset="0"/>
              </a:rPr>
              <a:t>Future Impact</a:t>
            </a:r>
          </a:p>
          <a:p>
            <a:pPr defTabSz="457207" eaLnBrk="1" fontAlgn="auto" hangingPunct="1">
              <a:lnSpc>
                <a:spcPct val="90000"/>
              </a:lnSpc>
              <a:spcAft>
                <a:spcPts val="0"/>
              </a:spcAft>
              <a:buClr>
                <a:schemeClr val="bg2">
                  <a:lumMod val="40000"/>
                  <a:lumOff val="60000"/>
                </a:schemeClr>
              </a:buClr>
              <a:buFont typeface="Wingdings" panose="05000000000000000000" pitchFamily="2" charset="2"/>
              <a:buChar char="§"/>
              <a:defRPr/>
            </a:pPr>
            <a:endParaRPr lang="en-GB" sz="30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6DE4453A-6AEE-425C-8C70-0DB08B1CA926}"/>
              </a:ext>
            </a:extLst>
          </p:cNvPr>
          <p:cNvSpPr>
            <a:spLocks noChangeArrowheads="1"/>
          </p:cNvSpPr>
          <p:nvPr/>
        </p:nvSpPr>
        <p:spPr bwMode="auto">
          <a:xfrm>
            <a:off x="457200" y="858838"/>
            <a:ext cx="8001000" cy="517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3000" u="none" dirty="0">
                <a:latin typeface="Calibri" panose="020F0502020204030204" pitchFamily="34" charset="0"/>
              </a:rPr>
              <a:t>An ERP system is defined by Markus </a:t>
            </a:r>
            <a:r>
              <a:rPr lang="en-GB" altLang="en-US" sz="3000" i="1" u="none" dirty="0">
                <a:latin typeface="Calibri" panose="020F0502020204030204" pitchFamily="34" charset="0"/>
              </a:rPr>
              <a:t>et al., </a:t>
            </a:r>
            <a:r>
              <a:rPr lang="en-GB" altLang="en-US" sz="3000" u="none" dirty="0">
                <a:latin typeface="Calibri" panose="020F0502020204030204" pitchFamily="34" charset="0"/>
              </a:rPr>
              <a:t>(2000:245)</a:t>
            </a:r>
          </a:p>
          <a:p>
            <a:pPr>
              <a:spcBef>
                <a:spcPct val="0"/>
              </a:spcBef>
              <a:buClrTx/>
              <a:buSzTx/>
              <a:buFontTx/>
              <a:buNone/>
            </a:pPr>
            <a:endParaRPr lang="en-GB" altLang="en-US" sz="3000" u="none" dirty="0">
              <a:latin typeface="Calibri" panose="020F0502020204030204" pitchFamily="34" charset="0"/>
            </a:endParaRPr>
          </a:p>
          <a:p>
            <a:pPr>
              <a:spcBef>
                <a:spcPct val="0"/>
              </a:spcBef>
              <a:buClrTx/>
              <a:buSzTx/>
              <a:buFontTx/>
              <a:buNone/>
            </a:pPr>
            <a:r>
              <a:rPr lang="en-GB" altLang="en-US" sz="3000" u="none" dirty="0">
                <a:latin typeface="Calibri" panose="020F0502020204030204" pitchFamily="34" charset="0"/>
              </a:rPr>
              <a:t>“software package that enables the sharing of business information stored on a common database among targeted business units in the entire organisation. </a:t>
            </a:r>
          </a:p>
          <a:p>
            <a:pPr>
              <a:spcBef>
                <a:spcPct val="0"/>
              </a:spcBef>
              <a:buClrTx/>
              <a:buSzTx/>
              <a:buFontTx/>
              <a:buNone/>
            </a:pPr>
            <a:endParaRPr lang="en-GB" altLang="en-US" sz="3000" u="none" dirty="0">
              <a:latin typeface="Calibri" panose="020F0502020204030204" pitchFamily="34" charset="0"/>
            </a:endParaRPr>
          </a:p>
          <a:p>
            <a:pPr>
              <a:spcBef>
                <a:spcPct val="0"/>
              </a:spcBef>
              <a:buClrTx/>
              <a:buSzTx/>
              <a:buFontTx/>
              <a:buNone/>
            </a:pPr>
            <a:r>
              <a:rPr lang="en-GB" altLang="en-US" sz="3000" u="none" dirty="0">
                <a:latin typeface="Calibri" panose="020F0502020204030204" pitchFamily="34" charset="0"/>
              </a:rPr>
              <a:t>The purpose served by an ERP system is that of </a:t>
            </a:r>
            <a:r>
              <a:rPr lang="en-GB" altLang="en-US" sz="3000" u="none" dirty="0">
                <a:solidFill>
                  <a:srgbClr val="FFFF00"/>
                </a:solidFill>
                <a:latin typeface="Calibri" panose="020F0502020204030204" pitchFamily="34" charset="0"/>
              </a:rPr>
              <a:t>organising</a:t>
            </a:r>
            <a:r>
              <a:rPr lang="en-GB" altLang="en-US" sz="3000" u="none" dirty="0">
                <a:latin typeface="Calibri" panose="020F0502020204030204" pitchFamily="34" charset="0"/>
              </a:rPr>
              <a:t>, </a:t>
            </a:r>
            <a:r>
              <a:rPr lang="en-GB" altLang="en-US" sz="3000" u="none" dirty="0">
                <a:solidFill>
                  <a:srgbClr val="FFFF00"/>
                </a:solidFill>
                <a:latin typeface="Calibri" panose="020F0502020204030204" pitchFamily="34" charset="0"/>
              </a:rPr>
              <a:t>codifying</a:t>
            </a:r>
            <a:r>
              <a:rPr lang="en-GB" altLang="en-US" sz="3000" u="none" dirty="0">
                <a:latin typeface="Calibri" panose="020F0502020204030204" pitchFamily="34" charset="0"/>
              </a:rPr>
              <a:t> and </a:t>
            </a:r>
            <a:r>
              <a:rPr lang="en-GB" altLang="en-US" sz="3000" u="none" dirty="0">
                <a:solidFill>
                  <a:srgbClr val="FFFF00"/>
                </a:solidFill>
                <a:latin typeface="Calibri" panose="020F0502020204030204" pitchFamily="34" charset="0"/>
              </a:rPr>
              <a:t>standardising</a:t>
            </a:r>
            <a:r>
              <a:rPr lang="en-GB" altLang="en-US" sz="3000" u="none" dirty="0">
                <a:latin typeface="Calibri" panose="020F0502020204030204" pitchFamily="34" charset="0"/>
              </a:rPr>
              <a:t> the information or data and </a:t>
            </a:r>
            <a:r>
              <a:rPr lang="en-GB" altLang="en-US" sz="3000" u="none" dirty="0">
                <a:solidFill>
                  <a:srgbClr val="FFFF00"/>
                </a:solidFill>
                <a:latin typeface="Calibri" panose="020F0502020204030204" pitchFamily="34" charset="0"/>
              </a:rPr>
              <a:t>business processes</a:t>
            </a:r>
            <a:r>
              <a:rPr lang="en-GB" altLang="en-US" sz="3000" u="none" dirty="0">
                <a:latin typeface="Calibri" panose="020F0502020204030204" pitchFamily="34" charset="0"/>
              </a:rPr>
              <a:t>”.</a:t>
            </a:r>
          </a:p>
        </p:txBody>
      </p:sp>
      <p:sp>
        <p:nvSpPr>
          <p:cNvPr id="10243" name="TextBox 2">
            <a:extLst>
              <a:ext uri="{FF2B5EF4-FFF2-40B4-BE49-F238E27FC236}">
                <a16:creationId xmlns:a16="http://schemas.microsoft.com/office/drawing/2014/main" id="{21C48A35-BF95-42D1-B9E1-ADE349822D46}"/>
              </a:ext>
            </a:extLst>
          </p:cNvPr>
          <p:cNvSpPr txBox="1">
            <a:spLocks noChangeArrowheads="1"/>
          </p:cNvSpPr>
          <p:nvPr/>
        </p:nvSpPr>
        <p:spPr bwMode="auto">
          <a:xfrm>
            <a:off x="457200" y="304800"/>
            <a:ext cx="61722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3000" u="none">
                <a:solidFill>
                  <a:srgbClr val="FFFF00"/>
                </a:solidFill>
                <a:latin typeface="Calibri" panose="020F0502020204030204" pitchFamily="34" charset="0"/>
              </a:rPr>
              <a:t>Definition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Oval 2">
            <a:extLst>
              <a:ext uri="{FF2B5EF4-FFF2-40B4-BE49-F238E27FC236}">
                <a16:creationId xmlns:a16="http://schemas.microsoft.com/office/drawing/2014/main" id="{87F62ACC-CAAB-4454-8544-7CD14710380E}"/>
              </a:ext>
            </a:extLst>
          </p:cNvPr>
          <p:cNvSpPr>
            <a:spLocks noChangeArrowheads="1"/>
          </p:cNvSpPr>
          <p:nvPr/>
        </p:nvSpPr>
        <p:spPr bwMode="auto">
          <a:xfrm>
            <a:off x="6019800" y="762000"/>
            <a:ext cx="26670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39" name="Text Box 3">
            <a:extLst>
              <a:ext uri="{FF2B5EF4-FFF2-40B4-BE49-F238E27FC236}">
                <a16:creationId xmlns:a16="http://schemas.microsoft.com/office/drawing/2014/main" id="{59DB414A-6214-42C1-84B9-05BD1B3AC171}"/>
              </a:ext>
            </a:extLst>
          </p:cNvPr>
          <p:cNvSpPr txBox="1">
            <a:spLocks noChangeArrowheads="1"/>
          </p:cNvSpPr>
          <p:nvPr/>
        </p:nvSpPr>
        <p:spPr bwMode="auto">
          <a:xfrm>
            <a:off x="6248400" y="1676400"/>
            <a:ext cx="2286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Human Resources</a:t>
            </a:r>
          </a:p>
        </p:txBody>
      </p:sp>
      <p:sp>
        <p:nvSpPr>
          <p:cNvPr id="14340" name="Oval 4">
            <a:extLst>
              <a:ext uri="{FF2B5EF4-FFF2-40B4-BE49-F238E27FC236}">
                <a16:creationId xmlns:a16="http://schemas.microsoft.com/office/drawing/2014/main" id="{B827A0BB-EB71-46F6-9AB8-004B1325EC81}"/>
              </a:ext>
            </a:extLst>
          </p:cNvPr>
          <p:cNvSpPr>
            <a:spLocks noChangeArrowheads="1"/>
          </p:cNvSpPr>
          <p:nvPr/>
        </p:nvSpPr>
        <p:spPr bwMode="auto">
          <a:xfrm>
            <a:off x="3505200" y="2514600"/>
            <a:ext cx="2514600" cy="24384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41" name="Text Box 5">
            <a:extLst>
              <a:ext uri="{FF2B5EF4-FFF2-40B4-BE49-F238E27FC236}">
                <a16:creationId xmlns:a16="http://schemas.microsoft.com/office/drawing/2014/main" id="{23EC8A10-7452-423E-B36E-E2E130CE637C}"/>
              </a:ext>
            </a:extLst>
          </p:cNvPr>
          <p:cNvSpPr txBox="1">
            <a:spLocks noChangeArrowheads="1"/>
          </p:cNvSpPr>
          <p:nvPr/>
        </p:nvSpPr>
        <p:spPr bwMode="auto">
          <a:xfrm>
            <a:off x="3810000" y="3505200"/>
            <a:ext cx="1981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Sales/Marketing</a:t>
            </a:r>
          </a:p>
        </p:txBody>
      </p:sp>
      <p:sp>
        <p:nvSpPr>
          <p:cNvPr id="14342" name="Oval 6">
            <a:extLst>
              <a:ext uri="{FF2B5EF4-FFF2-40B4-BE49-F238E27FC236}">
                <a16:creationId xmlns:a16="http://schemas.microsoft.com/office/drawing/2014/main" id="{F16C6E57-2475-45FF-B849-6B6ADAB482E7}"/>
              </a:ext>
            </a:extLst>
          </p:cNvPr>
          <p:cNvSpPr>
            <a:spLocks noChangeArrowheads="1"/>
          </p:cNvSpPr>
          <p:nvPr/>
        </p:nvSpPr>
        <p:spPr bwMode="auto">
          <a:xfrm>
            <a:off x="914400" y="4343400"/>
            <a:ext cx="25146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43" name="Text Box 7">
            <a:extLst>
              <a:ext uri="{FF2B5EF4-FFF2-40B4-BE49-F238E27FC236}">
                <a16:creationId xmlns:a16="http://schemas.microsoft.com/office/drawing/2014/main" id="{71964775-6FDA-40C6-9300-6FE85B648810}"/>
              </a:ext>
            </a:extLst>
          </p:cNvPr>
          <p:cNvSpPr txBox="1">
            <a:spLocks noChangeArrowheads="1"/>
          </p:cNvSpPr>
          <p:nvPr/>
        </p:nvSpPr>
        <p:spPr bwMode="auto">
          <a:xfrm>
            <a:off x="1143000" y="52578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Manufacturing</a:t>
            </a:r>
          </a:p>
        </p:txBody>
      </p:sp>
      <p:sp>
        <p:nvSpPr>
          <p:cNvPr id="14344" name="Oval 8">
            <a:extLst>
              <a:ext uri="{FF2B5EF4-FFF2-40B4-BE49-F238E27FC236}">
                <a16:creationId xmlns:a16="http://schemas.microsoft.com/office/drawing/2014/main" id="{5D386EBE-1154-47F0-9D1E-5784E8C9A4E7}"/>
              </a:ext>
            </a:extLst>
          </p:cNvPr>
          <p:cNvSpPr>
            <a:spLocks noChangeArrowheads="1"/>
          </p:cNvSpPr>
          <p:nvPr/>
        </p:nvSpPr>
        <p:spPr bwMode="auto">
          <a:xfrm>
            <a:off x="762000" y="762000"/>
            <a:ext cx="2286000" cy="24384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45" name="Oval 9">
            <a:extLst>
              <a:ext uri="{FF2B5EF4-FFF2-40B4-BE49-F238E27FC236}">
                <a16:creationId xmlns:a16="http://schemas.microsoft.com/office/drawing/2014/main" id="{C6C27E0B-9360-4A57-85F6-065935DD62D5}"/>
              </a:ext>
            </a:extLst>
          </p:cNvPr>
          <p:cNvSpPr>
            <a:spLocks noChangeArrowheads="1"/>
          </p:cNvSpPr>
          <p:nvPr/>
        </p:nvSpPr>
        <p:spPr bwMode="auto">
          <a:xfrm>
            <a:off x="6172200" y="4191000"/>
            <a:ext cx="26670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4346" name="Text Box 10">
            <a:extLst>
              <a:ext uri="{FF2B5EF4-FFF2-40B4-BE49-F238E27FC236}">
                <a16:creationId xmlns:a16="http://schemas.microsoft.com/office/drawing/2014/main" id="{40645FCD-C1D5-4937-AE25-AFA28129F616}"/>
              </a:ext>
            </a:extLst>
          </p:cNvPr>
          <p:cNvSpPr txBox="1">
            <a:spLocks noChangeArrowheads="1"/>
          </p:cNvSpPr>
          <p:nvPr/>
        </p:nvSpPr>
        <p:spPr bwMode="auto">
          <a:xfrm>
            <a:off x="990600" y="1676400"/>
            <a:ext cx="1828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sz="1800" b="1" u="none" dirty="0">
                <a:latin typeface="Garamond" panose="02020404030301010803" pitchFamily="18" charset="0"/>
              </a:rPr>
              <a:t>Accounting</a:t>
            </a:r>
          </a:p>
        </p:txBody>
      </p:sp>
      <p:sp>
        <p:nvSpPr>
          <p:cNvPr id="14347" name="Text Box 11">
            <a:extLst>
              <a:ext uri="{FF2B5EF4-FFF2-40B4-BE49-F238E27FC236}">
                <a16:creationId xmlns:a16="http://schemas.microsoft.com/office/drawing/2014/main" id="{B645B139-EFCE-40D6-86C1-4DA5E009409D}"/>
              </a:ext>
            </a:extLst>
          </p:cNvPr>
          <p:cNvSpPr txBox="1">
            <a:spLocks noChangeArrowheads="1"/>
          </p:cNvSpPr>
          <p:nvPr/>
        </p:nvSpPr>
        <p:spPr bwMode="auto">
          <a:xfrm>
            <a:off x="6705600" y="5257800"/>
            <a:ext cx="1981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sz="1800" u="none">
                <a:latin typeface="Garamond" panose="02020404030301010803" pitchFamily="18" charset="0"/>
              </a:rPr>
              <a:t>Supply Chain</a:t>
            </a:r>
          </a:p>
        </p:txBody>
      </p:sp>
      <p:sp>
        <p:nvSpPr>
          <p:cNvPr id="404492" name="Rectangle 12">
            <a:extLst>
              <a:ext uri="{FF2B5EF4-FFF2-40B4-BE49-F238E27FC236}">
                <a16:creationId xmlns:a16="http://schemas.microsoft.com/office/drawing/2014/main" id="{80C5DC9F-25A5-4F1D-B879-2D9677C4337E}"/>
              </a:ext>
            </a:extLst>
          </p:cNvPr>
          <p:cNvSpPr>
            <a:spLocks noChangeArrowheads="1"/>
          </p:cNvSpPr>
          <p:nvPr/>
        </p:nvSpPr>
        <p:spPr bwMode="auto">
          <a:xfrm>
            <a:off x="685800" y="152400"/>
            <a:ext cx="7924800" cy="1066800"/>
          </a:xfrm>
          <a:prstGeom prst="rect">
            <a:avLst/>
          </a:prstGeom>
          <a:noFill/>
          <a:ln w="9525">
            <a:noFill/>
            <a:miter lim="800000"/>
            <a:headEnd/>
            <a:tailEnd/>
          </a:ln>
        </p:spPr>
        <p:txBody>
          <a:bodyPr anchor="ctr"/>
          <a:lstStyle/>
          <a:p>
            <a:pPr algn="ctr">
              <a:defRPr/>
            </a:pPr>
            <a:r>
              <a:rPr kumimoji="1" lang="en-US" altLang="zh-CN" sz="4400" u="none">
                <a:solidFill>
                  <a:schemeClr val="tx2"/>
                </a:solidFill>
                <a:effectLst>
                  <a:outerShdw blurRad="38100" dist="38100" dir="2700000" algn="tl">
                    <a:srgbClr val="000000"/>
                  </a:outerShdw>
                </a:effectLst>
                <a:latin typeface="Tahoma" pitchFamily="34" charset="0"/>
              </a:rPr>
              <a:t>Pre-ERP</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val 2">
            <a:extLst>
              <a:ext uri="{FF2B5EF4-FFF2-40B4-BE49-F238E27FC236}">
                <a16:creationId xmlns:a16="http://schemas.microsoft.com/office/drawing/2014/main" id="{08D8B843-5151-49BA-B22D-B0BF0644C1A7}"/>
              </a:ext>
            </a:extLst>
          </p:cNvPr>
          <p:cNvSpPr>
            <a:spLocks noChangeArrowheads="1"/>
          </p:cNvSpPr>
          <p:nvPr/>
        </p:nvSpPr>
        <p:spPr bwMode="auto">
          <a:xfrm>
            <a:off x="1905000" y="1524000"/>
            <a:ext cx="24384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b="1" dirty="0">
              <a:latin typeface="Times New Roman" panose="02020603050405020304" pitchFamily="18" charset="0"/>
            </a:endParaRPr>
          </a:p>
        </p:txBody>
      </p:sp>
      <p:sp>
        <p:nvSpPr>
          <p:cNvPr id="15363" name="Text Box 3">
            <a:extLst>
              <a:ext uri="{FF2B5EF4-FFF2-40B4-BE49-F238E27FC236}">
                <a16:creationId xmlns:a16="http://schemas.microsoft.com/office/drawing/2014/main" id="{A683CEDD-F8CF-46F6-8021-BEC63AAF926B}"/>
              </a:ext>
            </a:extLst>
          </p:cNvPr>
          <p:cNvSpPr txBox="1">
            <a:spLocks noChangeArrowheads="1"/>
          </p:cNvSpPr>
          <p:nvPr/>
        </p:nvSpPr>
        <p:spPr bwMode="auto">
          <a:xfrm>
            <a:off x="2057400" y="23622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b="1" u="none" dirty="0">
                <a:latin typeface="Garamond" panose="02020404030301010803" pitchFamily="18" charset="0"/>
              </a:rPr>
              <a:t>Accounting</a:t>
            </a:r>
          </a:p>
        </p:txBody>
      </p:sp>
      <p:sp>
        <p:nvSpPr>
          <p:cNvPr id="15364" name="Oval 4">
            <a:extLst>
              <a:ext uri="{FF2B5EF4-FFF2-40B4-BE49-F238E27FC236}">
                <a16:creationId xmlns:a16="http://schemas.microsoft.com/office/drawing/2014/main" id="{3AA44C84-FDE1-4D38-9901-DBC62DAF16E7}"/>
              </a:ext>
            </a:extLst>
          </p:cNvPr>
          <p:cNvSpPr>
            <a:spLocks noChangeArrowheads="1"/>
          </p:cNvSpPr>
          <p:nvPr/>
        </p:nvSpPr>
        <p:spPr bwMode="auto">
          <a:xfrm>
            <a:off x="4724400" y="1524000"/>
            <a:ext cx="26670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65" name="Text Box 5">
            <a:extLst>
              <a:ext uri="{FF2B5EF4-FFF2-40B4-BE49-F238E27FC236}">
                <a16:creationId xmlns:a16="http://schemas.microsoft.com/office/drawing/2014/main" id="{7D03A11F-095F-4909-8C09-C233114B48B0}"/>
              </a:ext>
            </a:extLst>
          </p:cNvPr>
          <p:cNvSpPr txBox="1">
            <a:spLocks noChangeArrowheads="1"/>
          </p:cNvSpPr>
          <p:nvPr/>
        </p:nvSpPr>
        <p:spPr bwMode="auto">
          <a:xfrm>
            <a:off x="5029200" y="2362200"/>
            <a:ext cx="2286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Human Resources</a:t>
            </a:r>
          </a:p>
        </p:txBody>
      </p:sp>
      <p:sp>
        <p:nvSpPr>
          <p:cNvPr id="15366" name="Oval 6">
            <a:extLst>
              <a:ext uri="{FF2B5EF4-FFF2-40B4-BE49-F238E27FC236}">
                <a16:creationId xmlns:a16="http://schemas.microsoft.com/office/drawing/2014/main" id="{1CB2FA7A-B712-4F9B-B507-7F992D7F86D6}"/>
              </a:ext>
            </a:extLst>
          </p:cNvPr>
          <p:cNvSpPr>
            <a:spLocks noChangeArrowheads="1"/>
          </p:cNvSpPr>
          <p:nvPr/>
        </p:nvSpPr>
        <p:spPr bwMode="auto">
          <a:xfrm>
            <a:off x="3276600" y="2819400"/>
            <a:ext cx="2514600" cy="24384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67" name="Text Box 7">
            <a:extLst>
              <a:ext uri="{FF2B5EF4-FFF2-40B4-BE49-F238E27FC236}">
                <a16:creationId xmlns:a16="http://schemas.microsoft.com/office/drawing/2014/main" id="{EB3E581C-C92E-44F6-9AF3-A4570FC7E617}"/>
              </a:ext>
            </a:extLst>
          </p:cNvPr>
          <p:cNvSpPr txBox="1">
            <a:spLocks noChangeArrowheads="1"/>
          </p:cNvSpPr>
          <p:nvPr/>
        </p:nvSpPr>
        <p:spPr bwMode="auto">
          <a:xfrm>
            <a:off x="3581400" y="3733800"/>
            <a:ext cx="1981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Sales/Marketing</a:t>
            </a:r>
          </a:p>
        </p:txBody>
      </p:sp>
      <p:sp>
        <p:nvSpPr>
          <p:cNvPr id="15368" name="Oval 8">
            <a:extLst>
              <a:ext uri="{FF2B5EF4-FFF2-40B4-BE49-F238E27FC236}">
                <a16:creationId xmlns:a16="http://schemas.microsoft.com/office/drawing/2014/main" id="{ACF2694C-0B37-458F-9028-6E8771384B02}"/>
              </a:ext>
            </a:extLst>
          </p:cNvPr>
          <p:cNvSpPr>
            <a:spLocks noChangeArrowheads="1"/>
          </p:cNvSpPr>
          <p:nvPr/>
        </p:nvSpPr>
        <p:spPr bwMode="auto">
          <a:xfrm>
            <a:off x="1828800" y="3962400"/>
            <a:ext cx="25146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69" name="Text Box 9">
            <a:extLst>
              <a:ext uri="{FF2B5EF4-FFF2-40B4-BE49-F238E27FC236}">
                <a16:creationId xmlns:a16="http://schemas.microsoft.com/office/drawing/2014/main" id="{036B9607-0D22-4A1C-8CE2-F120AE208174}"/>
              </a:ext>
            </a:extLst>
          </p:cNvPr>
          <p:cNvSpPr txBox="1">
            <a:spLocks noChangeArrowheads="1"/>
          </p:cNvSpPr>
          <p:nvPr/>
        </p:nvSpPr>
        <p:spPr bwMode="auto">
          <a:xfrm>
            <a:off x="1981200" y="49530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Manufacturing</a:t>
            </a:r>
          </a:p>
        </p:txBody>
      </p:sp>
      <p:sp>
        <p:nvSpPr>
          <p:cNvPr id="15370" name="Oval 10">
            <a:extLst>
              <a:ext uri="{FF2B5EF4-FFF2-40B4-BE49-F238E27FC236}">
                <a16:creationId xmlns:a16="http://schemas.microsoft.com/office/drawing/2014/main" id="{1F7B0AA1-6912-4933-8048-701895676492}"/>
              </a:ext>
            </a:extLst>
          </p:cNvPr>
          <p:cNvSpPr>
            <a:spLocks noChangeArrowheads="1"/>
          </p:cNvSpPr>
          <p:nvPr/>
        </p:nvSpPr>
        <p:spPr bwMode="auto">
          <a:xfrm>
            <a:off x="4724400" y="4114800"/>
            <a:ext cx="2590800" cy="2362200"/>
          </a:xfrm>
          <a:prstGeom prst="ellipse">
            <a:avLst/>
          </a:prstGeom>
          <a:solidFill>
            <a:schemeClr val="accent1"/>
          </a:solidFill>
          <a:ln w="9525">
            <a:solidFill>
              <a:schemeClr val="tx1"/>
            </a:solidFill>
            <a:round/>
            <a:headEnd/>
            <a:tailEnd/>
          </a:ln>
        </p:spPr>
        <p:txBody>
          <a:bodyPr wrap="none"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sp>
        <p:nvSpPr>
          <p:cNvPr id="15371" name="Text Box 11">
            <a:extLst>
              <a:ext uri="{FF2B5EF4-FFF2-40B4-BE49-F238E27FC236}">
                <a16:creationId xmlns:a16="http://schemas.microsoft.com/office/drawing/2014/main" id="{93FEEE77-E95E-4BE0-B1A3-0A1B2D7A10F2}"/>
              </a:ext>
            </a:extLst>
          </p:cNvPr>
          <p:cNvSpPr txBox="1">
            <a:spLocks noChangeArrowheads="1"/>
          </p:cNvSpPr>
          <p:nvPr/>
        </p:nvSpPr>
        <p:spPr bwMode="auto">
          <a:xfrm>
            <a:off x="5105400" y="5029200"/>
            <a:ext cx="2057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zh-CN" u="none">
                <a:latin typeface="Garamond" panose="02020404030301010803" pitchFamily="18" charset="0"/>
              </a:rPr>
              <a:t>Supply Chain</a:t>
            </a:r>
          </a:p>
        </p:txBody>
      </p:sp>
      <p:sp>
        <p:nvSpPr>
          <p:cNvPr id="405516" name="Rectangle 12">
            <a:extLst>
              <a:ext uri="{FF2B5EF4-FFF2-40B4-BE49-F238E27FC236}">
                <a16:creationId xmlns:a16="http://schemas.microsoft.com/office/drawing/2014/main" id="{D4FDD06F-2CD4-4B80-B515-B94971DA2646}"/>
              </a:ext>
            </a:extLst>
          </p:cNvPr>
          <p:cNvSpPr>
            <a:spLocks noChangeArrowheads="1"/>
          </p:cNvSpPr>
          <p:nvPr/>
        </p:nvSpPr>
        <p:spPr bwMode="auto">
          <a:xfrm>
            <a:off x="685800" y="152400"/>
            <a:ext cx="7924800" cy="1066800"/>
          </a:xfrm>
          <a:prstGeom prst="rect">
            <a:avLst/>
          </a:prstGeom>
          <a:noFill/>
          <a:ln w="9525">
            <a:noFill/>
            <a:miter lim="800000"/>
            <a:headEnd/>
            <a:tailEnd/>
          </a:ln>
        </p:spPr>
        <p:txBody>
          <a:bodyPr anchor="ctr"/>
          <a:lstStyle/>
          <a:p>
            <a:pPr algn="ctr">
              <a:defRPr/>
            </a:pPr>
            <a:r>
              <a:rPr kumimoji="1" lang="en-US" altLang="zh-CN" sz="4400" u="none">
                <a:solidFill>
                  <a:schemeClr val="tx2"/>
                </a:solidFill>
                <a:effectLst>
                  <a:outerShdw blurRad="38100" dist="38100" dir="2700000" algn="tl">
                    <a:srgbClr val="000000"/>
                  </a:outerShdw>
                </a:effectLst>
                <a:latin typeface="Tahoma" pitchFamily="34" charset="0"/>
              </a:rPr>
              <a:t>ERP</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8019D83-29A0-4D55-91F6-6E66C0DB5E7F}"/>
              </a:ext>
            </a:extLst>
          </p:cNvPr>
          <p:cNvSpPr>
            <a:spLocks noGrp="1" noChangeArrowheads="1"/>
          </p:cNvSpPr>
          <p:nvPr>
            <p:ph type="title"/>
          </p:nvPr>
        </p:nvSpPr>
        <p:spPr>
          <a:xfrm>
            <a:off x="452438" y="228600"/>
            <a:ext cx="7924800" cy="568325"/>
          </a:xfrm>
        </p:spPr>
        <p:txBody>
          <a:bodyPr/>
          <a:lstStyle/>
          <a:p>
            <a:pPr eaLnBrk="1" hangingPunct="1"/>
            <a:r>
              <a:rPr lang="en-US" altLang="zh-CN">
                <a:solidFill>
                  <a:srgbClr val="FFFF00"/>
                </a:solidFill>
              </a:rPr>
              <a:t>What can ERP do? </a:t>
            </a:r>
          </a:p>
        </p:txBody>
      </p:sp>
      <p:sp>
        <p:nvSpPr>
          <p:cNvPr id="2" name="Rectangle 1">
            <a:extLst>
              <a:ext uri="{FF2B5EF4-FFF2-40B4-BE49-F238E27FC236}">
                <a16:creationId xmlns:a16="http://schemas.microsoft.com/office/drawing/2014/main" id="{55654817-2B46-4A74-8897-685C45AB76D0}"/>
              </a:ext>
            </a:extLst>
          </p:cNvPr>
          <p:cNvSpPr/>
          <p:nvPr/>
        </p:nvSpPr>
        <p:spPr>
          <a:xfrm>
            <a:off x="655638" y="1676400"/>
            <a:ext cx="7726362" cy="3970318"/>
          </a:xfrm>
          <a:prstGeom prst="rect">
            <a:avLst/>
          </a:prstGeom>
        </p:spPr>
        <p:txBody>
          <a:bodyPr>
            <a:spAutoFit/>
          </a:bodyPr>
          <a:lstStyle/>
          <a:p>
            <a:pPr marL="342906" indent="-342906" defTabSz="457207" fontAlgn="auto">
              <a:spcAft>
                <a:spcPts val="0"/>
              </a:spcAft>
              <a:buClr>
                <a:schemeClr val="bg2">
                  <a:lumMod val="40000"/>
                  <a:lumOff val="60000"/>
                </a:schemeClr>
              </a:buClr>
              <a:buFont typeface="Arial" panose="020B0604020202020204" pitchFamily="34" charset="0"/>
              <a:buChar char="•"/>
              <a:defRPr/>
            </a:pPr>
            <a:r>
              <a:rPr lang="en-US" altLang="zh-CN" sz="2800" u="none" dirty="0">
                <a:latin typeface="Arial" panose="020B0604020202020204" pitchFamily="34" charset="0"/>
                <a:cs typeface="Arial" panose="020B0604020202020204" pitchFamily="34" charset="0"/>
              </a:rPr>
              <a:t>ERP software system, the back office management information system applications that </a:t>
            </a:r>
            <a:r>
              <a:rPr lang="en-US" altLang="zh-CN" sz="2800" u="none" dirty="0">
                <a:solidFill>
                  <a:srgbClr val="FFFF00"/>
                </a:solidFill>
                <a:latin typeface="Arial" panose="020B0604020202020204" pitchFamily="34" charset="0"/>
                <a:cs typeface="Arial" panose="020B0604020202020204" pitchFamily="34" charset="0"/>
              </a:rPr>
              <a:t>integrate</a:t>
            </a:r>
            <a:r>
              <a:rPr lang="en-US" altLang="zh-CN" sz="2800" u="none" dirty="0">
                <a:latin typeface="Arial" panose="020B0604020202020204" pitchFamily="34" charset="0"/>
                <a:cs typeface="Arial" panose="020B0604020202020204" pitchFamily="34" charset="0"/>
              </a:rPr>
              <a:t>, </a:t>
            </a:r>
            <a:r>
              <a:rPr lang="en-US" altLang="zh-CN" sz="2800" u="none" dirty="0">
                <a:solidFill>
                  <a:srgbClr val="FFFF00"/>
                </a:solidFill>
                <a:latin typeface="Arial" panose="020B0604020202020204" pitchFamily="34" charset="0"/>
                <a:cs typeface="Arial" panose="020B0604020202020204" pitchFamily="34" charset="0"/>
              </a:rPr>
              <a:t>run</a:t>
            </a:r>
            <a:r>
              <a:rPr lang="en-US" altLang="zh-CN" sz="2800" u="none" dirty="0">
                <a:latin typeface="Arial" panose="020B0604020202020204" pitchFamily="34" charset="0"/>
                <a:cs typeface="Arial" panose="020B0604020202020204" pitchFamily="34" charset="0"/>
              </a:rPr>
              <a:t>, and </a:t>
            </a:r>
            <a:r>
              <a:rPr lang="en-US" altLang="zh-CN" sz="2800" u="none" dirty="0">
                <a:solidFill>
                  <a:srgbClr val="FFFF00"/>
                </a:solidFill>
                <a:latin typeface="Arial" panose="020B0604020202020204" pitchFamily="34" charset="0"/>
                <a:cs typeface="Arial" panose="020B0604020202020204" pitchFamily="34" charset="0"/>
              </a:rPr>
              <a:t>automate</a:t>
            </a:r>
            <a:r>
              <a:rPr lang="en-US" altLang="zh-CN" sz="2800" u="none" dirty="0">
                <a:latin typeface="Arial" panose="020B0604020202020204" pitchFamily="34" charset="0"/>
                <a:cs typeface="Arial" panose="020B0604020202020204" pitchFamily="34" charset="0"/>
              </a:rPr>
              <a:t> everything from </a:t>
            </a:r>
            <a:r>
              <a:rPr lang="en-US" altLang="zh-CN" sz="2800" u="none" dirty="0">
                <a:solidFill>
                  <a:srgbClr val="FFFF00"/>
                </a:solidFill>
                <a:latin typeface="Arial" panose="020B0604020202020204" pitchFamily="34" charset="0"/>
                <a:cs typeface="Arial" panose="020B0604020202020204" pitchFamily="34" charset="0"/>
              </a:rPr>
              <a:t>accounting</a:t>
            </a:r>
            <a:r>
              <a:rPr lang="en-US" altLang="zh-CN" sz="2800" u="none" dirty="0">
                <a:latin typeface="Arial" panose="020B0604020202020204" pitchFamily="34" charset="0"/>
                <a:cs typeface="Arial" panose="020B0604020202020204" pitchFamily="34" charset="0"/>
              </a:rPr>
              <a:t> to human resources and sales orders.</a:t>
            </a:r>
          </a:p>
          <a:p>
            <a:pPr marL="342906" indent="-342906" defTabSz="457207" fontAlgn="auto">
              <a:spcAft>
                <a:spcPts val="0"/>
              </a:spcAft>
              <a:buClr>
                <a:schemeClr val="bg2">
                  <a:lumMod val="40000"/>
                  <a:lumOff val="60000"/>
                </a:schemeClr>
              </a:buClr>
              <a:buFont typeface="Arial" panose="020B0604020202020204" pitchFamily="34" charset="0"/>
              <a:buChar char="•"/>
              <a:defRPr/>
            </a:pPr>
            <a:endParaRPr lang="en-US" altLang="zh-CN" sz="2800" u="none" dirty="0">
              <a:latin typeface="Arial" panose="020B0604020202020204" pitchFamily="34" charset="0"/>
              <a:cs typeface="Arial" panose="020B0604020202020204" pitchFamily="34" charset="0"/>
            </a:endParaRPr>
          </a:p>
          <a:p>
            <a:pPr marL="342906" indent="-342906" defTabSz="457207" fontAlgn="auto">
              <a:spcAft>
                <a:spcPts val="0"/>
              </a:spcAft>
              <a:buClr>
                <a:schemeClr val="bg2">
                  <a:lumMod val="40000"/>
                  <a:lumOff val="60000"/>
                </a:schemeClr>
              </a:buClr>
              <a:buFont typeface="Arial" panose="020B0604020202020204" pitchFamily="34" charset="0"/>
              <a:buChar char="•"/>
              <a:defRPr/>
            </a:pPr>
            <a:r>
              <a:rPr lang="en-US" altLang="zh-CN" sz="2800" u="none" dirty="0">
                <a:latin typeface="Arial" panose="020B0604020202020204" pitchFamily="34" charset="0"/>
                <a:cs typeface="Arial" panose="020B0604020202020204" pitchFamily="34" charset="0"/>
              </a:rPr>
              <a:t>Typical applications include: manufacturing, logistics, distribution, inventory, shipping, and invoicing.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ext Box 2">
            <a:extLst>
              <a:ext uri="{FF2B5EF4-FFF2-40B4-BE49-F238E27FC236}">
                <a16:creationId xmlns:a16="http://schemas.microsoft.com/office/drawing/2014/main" id="{601038FE-155C-42F7-88F2-AA70E5689824}"/>
              </a:ext>
            </a:extLst>
          </p:cNvPr>
          <p:cNvSpPr txBox="1">
            <a:spLocks noChangeArrowheads="1"/>
          </p:cNvSpPr>
          <p:nvPr/>
        </p:nvSpPr>
        <p:spPr bwMode="auto">
          <a:xfrm>
            <a:off x="5200650" y="5281613"/>
            <a:ext cx="1011238" cy="30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dirty="0"/>
              <a:t>Figure 2-1</a:t>
            </a:r>
          </a:p>
        </p:txBody>
      </p:sp>
      <p:sp>
        <p:nvSpPr>
          <p:cNvPr id="20482" name="Text Box 3">
            <a:extLst>
              <a:ext uri="{FF2B5EF4-FFF2-40B4-BE49-F238E27FC236}">
                <a16:creationId xmlns:a16="http://schemas.microsoft.com/office/drawing/2014/main" id="{14D97874-DE83-4E53-B750-B7F338DF3D16}"/>
              </a:ext>
            </a:extLst>
          </p:cNvPr>
          <p:cNvSpPr txBox="1">
            <a:spLocks noChangeArrowheads="1"/>
          </p:cNvSpPr>
          <p:nvPr/>
        </p:nvSpPr>
        <p:spPr bwMode="auto">
          <a:xfrm>
            <a:off x="300038" y="1738313"/>
            <a:ext cx="3900487" cy="383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2250" b="1" u="none" dirty="0"/>
              <a:t>Every business, regardless of its size, must perform four functions to succeed.</a:t>
            </a:r>
          </a:p>
          <a:p>
            <a:pPr eaLnBrk="1" hangingPunct="1">
              <a:defRPr/>
            </a:pPr>
            <a:endParaRPr lang="en-US" altLang="en-US" sz="1950" b="1" u="none" dirty="0"/>
          </a:p>
          <a:p>
            <a:pPr eaLnBrk="1" hangingPunct="1">
              <a:defRPr/>
            </a:pPr>
            <a:r>
              <a:rPr lang="en-US" altLang="en-US" sz="1950" b="1" u="none" dirty="0"/>
              <a:t>It must produce the  product or service; market and sell the product; keep </a:t>
            </a:r>
            <a:r>
              <a:rPr lang="en-US" altLang="en-US" sz="1950" b="1" u="none" dirty="0">
                <a:solidFill>
                  <a:srgbClr val="FFFF00"/>
                </a:solidFill>
              </a:rPr>
              <a:t>track of accounting and financial transactions; </a:t>
            </a:r>
            <a:r>
              <a:rPr lang="en-US" altLang="en-US" sz="1950" b="1" u="none" dirty="0"/>
              <a:t>and perform basic </a:t>
            </a:r>
            <a:r>
              <a:rPr lang="en-US" altLang="en-US" sz="1950" b="1" u="none" dirty="0">
                <a:solidFill>
                  <a:srgbClr val="FFFF00"/>
                </a:solidFill>
              </a:rPr>
              <a:t>human resources </a:t>
            </a:r>
            <a:r>
              <a:rPr lang="en-US" altLang="en-US" sz="1950" b="1" u="none" dirty="0"/>
              <a:t>tasks, such as </a:t>
            </a:r>
            <a:r>
              <a:rPr lang="en-US" altLang="en-US" sz="1950" b="1" u="none" dirty="0">
                <a:solidFill>
                  <a:srgbClr val="FFFF00"/>
                </a:solidFill>
              </a:rPr>
              <a:t>hiring</a:t>
            </a:r>
            <a:r>
              <a:rPr lang="en-US" altLang="en-US" sz="1950" b="1" u="none" dirty="0"/>
              <a:t> and </a:t>
            </a:r>
            <a:r>
              <a:rPr lang="en-US" altLang="en-US" sz="1950" b="1" u="none" dirty="0">
                <a:solidFill>
                  <a:srgbClr val="FFFF00"/>
                </a:solidFill>
              </a:rPr>
              <a:t>retaining</a:t>
            </a:r>
            <a:r>
              <a:rPr lang="en-US" altLang="en-US" sz="1950" b="1" u="none" dirty="0"/>
              <a:t> employees.</a:t>
            </a:r>
          </a:p>
        </p:txBody>
      </p:sp>
      <p:sp>
        <p:nvSpPr>
          <p:cNvPr id="19460" name="Rectangle 4">
            <a:extLst>
              <a:ext uri="{FF2B5EF4-FFF2-40B4-BE49-F238E27FC236}">
                <a16:creationId xmlns:a16="http://schemas.microsoft.com/office/drawing/2014/main" id="{99E55508-01FA-461C-8470-22E3176FAF56}"/>
              </a:ext>
            </a:extLst>
          </p:cNvPr>
          <p:cNvSpPr>
            <a:spLocks noChangeArrowheads="1"/>
          </p:cNvSpPr>
          <p:nvPr/>
        </p:nvSpPr>
        <p:spPr bwMode="auto">
          <a:xfrm>
            <a:off x="85725" y="930275"/>
            <a:ext cx="74961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The Four Major Functions of a Business</a:t>
            </a:r>
          </a:p>
        </p:txBody>
      </p:sp>
      <p:sp>
        <p:nvSpPr>
          <p:cNvPr id="19461" name="Text Box 5">
            <a:extLst>
              <a:ext uri="{FF2B5EF4-FFF2-40B4-BE49-F238E27FC236}">
                <a16:creationId xmlns:a16="http://schemas.microsoft.com/office/drawing/2014/main" id="{84561E3D-1690-4114-BAD1-39487C3EC97C}"/>
              </a:ext>
            </a:extLst>
          </p:cNvPr>
          <p:cNvSpPr txBox="1">
            <a:spLocks noChangeArrowheads="1"/>
          </p:cNvSpPr>
          <p:nvPr/>
        </p:nvSpPr>
        <p:spPr bwMode="auto">
          <a:xfrm>
            <a:off x="6157913" y="5197475"/>
            <a:ext cx="28241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en-US" sz="1800">
                <a:solidFill>
                  <a:srgbClr val="FFFF00"/>
                </a:solidFill>
                <a:latin typeface="Arial" panose="020B0604020202020204" pitchFamily="34" charset="0"/>
                <a:ea typeface="MS PGothic" panose="020B0600070205080204" pitchFamily="34" charset="-128"/>
                <a:cs typeface="Times New Roman" panose="02020603050405020304" pitchFamily="18" charset="0"/>
              </a:rPr>
              <a:t>Components of a Business</a:t>
            </a:r>
          </a:p>
        </p:txBody>
      </p:sp>
      <p:pic>
        <p:nvPicPr>
          <p:cNvPr id="19462" name="Picture 3">
            <a:extLst>
              <a:ext uri="{FF2B5EF4-FFF2-40B4-BE49-F238E27FC236}">
                <a16:creationId xmlns:a16="http://schemas.microsoft.com/office/drawing/2014/main" id="{F4DC6F0B-5D04-421A-A6DD-3AE67E0CDD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0650" y="1884363"/>
            <a:ext cx="3219450" cy="3201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3" name="Rectangle 5">
            <a:extLst>
              <a:ext uri="{FF2B5EF4-FFF2-40B4-BE49-F238E27FC236}">
                <a16:creationId xmlns:a16="http://schemas.microsoft.com/office/drawing/2014/main" id="{5E907C58-92EC-4515-9053-DC2B3DA678D1}"/>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6777956-611A-4139-9EC4-9FA8BF56F8B9}"/>
              </a:ext>
            </a:extLst>
          </p:cNvPr>
          <p:cNvSpPr>
            <a:spLocks noGrp="1"/>
          </p:cNvSpPr>
          <p:nvPr>
            <p:ph type="title"/>
          </p:nvPr>
        </p:nvSpPr>
        <p:spPr>
          <a:xfrm>
            <a:off x="381000" y="0"/>
            <a:ext cx="7056438" cy="1400175"/>
          </a:xfrm>
        </p:spPr>
        <p:txBody>
          <a:bodyPr/>
          <a:lstStyle/>
          <a:p>
            <a:pPr eaLnBrk="1" hangingPunct="1"/>
            <a:r>
              <a:rPr lang="en-GB" altLang="en-US">
                <a:solidFill>
                  <a:srgbClr val="FFFF00"/>
                </a:solidFill>
              </a:rPr>
              <a:t>History of ERP</a:t>
            </a:r>
            <a:endParaRPr lang="en-US" altLang="en-US">
              <a:solidFill>
                <a:srgbClr val="FFFF00"/>
              </a:solidFill>
            </a:endParaRPr>
          </a:p>
        </p:txBody>
      </p:sp>
      <p:sp>
        <p:nvSpPr>
          <p:cNvPr id="21507" name="Content Placeholder 2">
            <a:extLst>
              <a:ext uri="{FF2B5EF4-FFF2-40B4-BE49-F238E27FC236}">
                <a16:creationId xmlns:a16="http://schemas.microsoft.com/office/drawing/2014/main" id="{2997ACCB-75F6-47E5-BF24-5AF915BE4286}"/>
              </a:ext>
            </a:extLst>
          </p:cNvPr>
          <p:cNvSpPr>
            <a:spLocks noGrp="1"/>
          </p:cNvSpPr>
          <p:nvPr>
            <p:ph idx="1"/>
          </p:nvPr>
        </p:nvSpPr>
        <p:spPr>
          <a:xfrm>
            <a:off x="381000" y="990600"/>
            <a:ext cx="8534400" cy="5257800"/>
          </a:xfrm>
        </p:spPr>
        <p:txBody>
          <a:bodyPr/>
          <a:lstStyle/>
          <a:p>
            <a:pPr eaLnBrk="1" hangingPunct="1">
              <a:spcBef>
                <a:spcPct val="0"/>
              </a:spcBef>
            </a:pPr>
            <a:r>
              <a:rPr lang="en-US" altLang="zh-CN" sz="2600" b="1">
                <a:latin typeface="Calibri" panose="020F0502020204030204" pitchFamily="34" charset="0"/>
              </a:rPr>
              <a:t>1960's-focused on Inventory control issues</a:t>
            </a:r>
            <a:endParaRPr lang="en-US" altLang="zh-CN" sz="2600">
              <a:latin typeface="Calibri" panose="020F0502020204030204" pitchFamily="34" charset="0"/>
            </a:endParaRPr>
          </a:p>
          <a:p>
            <a:pPr eaLnBrk="1" hangingPunct="1">
              <a:spcBef>
                <a:spcPct val="0"/>
              </a:spcBef>
              <a:buFontTx/>
              <a:buNone/>
            </a:pPr>
            <a:r>
              <a:rPr lang="en-US" altLang="zh-CN" sz="2600">
                <a:latin typeface="Calibri" panose="020F0502020204030204" pitchFamily="34" charset="0"/>
              </a:rPr>
              <a:t> </a:t>
            </a:r>
          </a:p>
          <a:p>
            <a:pPr eaLnBrk="1" hangingPunct="1">
              <a:spcBef>
                <a:spcPct val="0"/>
              </a:spcBef>
            </a:pPr>
            <a:r>
              <a:rPr lang="en-US" altLang="zh-CN" sz="2600" b="1">
                <a:latin typeface="Calibri" panose="020F0502020204030204" pitchFamily="34" charset="0"/>
              </a:rPr>
              <a:t>1970's focused on MRP (Material Requirement Planning) systems</a:t>
            </a:r>
            <a:r>
              <a:rPr lang="en-US" altLang="zh-CN" sz="2600">
                <a:latin typeface="Calibri" panose="020F0502020204030204" pitchFamily="34" charset="0"/>
              </a:rPr>
              <a:t> </a:t>
            </a:r>
          </a:p>
          <a:p>
            <a:pPr eaLnBrk="1" hangingPunct="1">
              <a:spcBef>
                <a:spcPct val="0"/>
              </a:spcBef>
            </a:pPr>
            <a:endParaRPr lang="en-US" altLang="zh-CN" sz="2600">
              <a:latin typeface="Calibri" panose="020F0502020204030204" pitchFamily="34" charset="0"/>
            </a:endParaRPr>
          </a:p>
          <a:p>
            <a:pPr eaLnBrk="1" hangingPunct="1">
              <a:spcBef>
                <a:spcPct val="0"/>
              </a:spcBef>
            </a:pPr>
            <a:r>
              <a:rPr lang="en-US" altLang="zh-CN" sz="2600" b="1">
                <a:latin typeface="Calibri" panose="020F0502020204030204" pitchFamily="34" charset="0"/>
              </a:rPr>
              <a:t>1980's focused on the concept of MRP-II (Manufacturing Resources Planning) which was an extension of MRP</a:t>
            </a:r>
          </a:p>
          <a:p>
            <a:pPr eaLnBrk="1" hangingPunct="1">
              <a:spcBef>
                <a:spcPct val="0"/>
              </a:spcBef>
            </a:pPr>
            <a:endParaRPr lang="en-US" altLang="zh-CN" sz="2600" b="1">
              <a:latin typeface="Calibri" panose="020F0502020204030204" pitchFamily="34" charset="0"/>
            </a:endParaRPr>
          </a:p>
          <a:p>
            <a:pPr eaLnBrk="1" hangingPunct="1">
              <a:spcBef>
                <a:spcPct val="0"/>
              </a:spcBef>
            </a:pPr>
            <a:r>
              <a:rPr lang="en-US" altLang="zh-CN" sz="2600" b="1">
                <a:latin typeface="Calibri" panose="020F0502020204030204" pitchFamily="34" charset="0"/>
              </a:rPr>
              <a:t>Early 1990's MRP-II was further extended to cover areas like Engineering, Finance, Human Resources, Projects Management, etc. </a:t>
            </a:r>
          </a:p>
          <a:p>
            <a:pPr eaLnBrk="1" hangingPunct="1">
              <a:spcBef>
                <a:spcPct val="0"/>
              </a:spcBef>
              <a:buFontTx/>
              <a:buNone/>
            </a:pPr>
            <a:endParaRPr lang="en-US" altLang="zh-CN" sz="2600" b="1">
              <a:latin typeface="Calibri" panose="020F0502020204030204" pitchFamily="34" charset="0"/>
            </a:endParaRPr>
          </a:p>
          <a:p>
            <a:pPr lvl="1" eaLnBrk="1" hangingPunct="1">
              <a:spcBef>
                <a:spcPct val="0"/>
              </a:spcBef>
              <a:buFontTx/>
              <a:buChar char="•"/>
            </a:pPr>
            <a:r>
              <a:rPr lang="en-US" altLang="en-US" sz="2600" b="1">
                <a:latin typeface="Calibri" panose="020F0502020204030204" pitchFamily="34" charset="0"/>
              </a:rPr>
              <a:t>Beginning of ERP as we know it today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a:extLst>
              <a:ext uri="{FF2B5EF4-FFF2-40B4-BE49-F238E27FC236}">
                <a16:creationId xmlns:a16="http://schemas.microsoft.com/office/drawing/2014/main" id="{249921E8-1F95-4F4B-98CE-48BCE60E4845}"/>
              </a:ext>
            </a:extLst>
          </p:cNvPr>
          <p:cNvSpPr>
            <a:spLocks noChangeArrowheads="1"/>
          </p:cNvSpPr>
          <p:nvPr/>
        </p:nvSpPr>
        <p:spPr bwMode="auto">
          <a:xfrm>
            <a:off x="309562" y="1524000"/>
            <a:ext cx="8524875" cy="4770438"/>
          </a:xfrm>
          <a:prstGeom prst="rect">
            <a:avLst/>
          </a:prstGeom>
          <a:noFill/>
          <a:ln w="12700">
            <a:noFill/>
            <a:miter lim="800000"/>
            <a:headEnd/>
            <a:tailEnd/>
          </a:ln>
          <a:effectLst/>
        </p:spPr>
        <p:txBody>
          <a:bodyPr lIns="67866" tIns="33338" rIns="67866" bIns="33338"/>
          <a:lstStyle/>
          <a:p>
            <a:pPr>
              <a:spcAft>
                <a:spcPts val="900"/>
              </a:spcAft>
              <a:defRPr/>
            </a:pPr>
            <a:r>
              <a:rPr lang="en-US" altLang="en-US" sz="2300" b="1" u="none" dirty="0">
                <a:solidFill>
                  <a:srgbClr val="FFFF00"/>
                </a:solidFill>
                <a:latin typeface="Arial" panose="020B0604020202020204" pitchFamily="34" charset="0"/>
                <a:cs typeface="Arial" panose="020B0604020202020204" pitchFamily="34" charset="0"/>
              </a:rPr>
              <a:t>Business Processes</a:t>
            </a:r>
          </a:p>
          <a:p>
            <a:pPr>
              <a:spcAft>
                <a:spcPts val="900"/>
              </a:spcAft>
              <a:defRPr/>
            </a:pPr>
            <a:endParaRPr lang="en-US" altLang="en-US" sz="2300" b="1" u="none" dirty="0">
              <a:solidFill>
                <a:srgbClr val="FFFF00"/>
              </a:solidFill>
              <a:latin typeface="Arial" panose="020B0604020202020204" pitchFamily="34" charset="0"/>
              <a:cs typeface="Arial" panose="020B0604020202020204" pitchFamily="34" charset="0"/>
            </a:endParaRPr>
          </a:p>
          <a:p>
            <a:pPr marL="257175" indent="-257175">
              <a:spcAft>
                <a:spcPts val="900"/>
              </a:spcAft>
              <a:buFontTx/>
              <a:buChar char="•"/>
              <a:defRPr/>
            </a:pPr>
            <a:r>
              <a:rPr lang="en-US" sz="2300" b="1" u="none" dirty="0">
                <a:latin typeface="Arial" panose="020B0604020202020204" pitchFamily="34" charset="0"/>
                <a:ea typeface="Times New Roman" pitchFamily="18" charset="0"/>
                <a:cs typeface="Arial" panose="020B0604020202020204" pitchFamily="34" charset="0"/>
              </a:rPr>
              <a:t>Logically related set of tasks that </a:t>
            </a:r>
            <a:r>
              <a:rPr lang="en-US" sz="2300" b="1" u="none" dirty="0">
                <a:solidFill>
                  <a:srgbClr val="FFFF00"/>
                </a:solidFill>
                <a:latin typeface="Arial" panose="020B0604020202020204" pitchFamily="34" charset="0"/>
                <a:ea typeface="Times New Roman" pitchFamily="18" charset="0"/>
                <a:cs typeface="Arial" panose="020B0604020202020204" pitchFamily="34" charset="0"/>
              </a:rPr>
              <a:t>define how specific business tasks are performed</a:t>
            </a:r>
          </a:p>
          <a:p>
            <a:pPr marL="600075" lvl="1" indent="-257175">
              <a:spcAft>
                <a:spcPts val="900"/>
              </a:spcAft>
              <a:buFontTx/>
              <a:buChar char="•"/>
              <a:defRPr/>
            </a:pPr>
            <a:r>
              <a:rPr lang="en-US" sz="2300" u="none" dirty="0">
                <a:latin typeface="Arial" panose="020B0604020202020204" pitchFamily="34" charset="0"/>
                <a:ea typeface="Times New Roman" pitchFamily="18" charset="0"/>
                <a:cs typeface="Arial" panose="020B0604020202020204" pitchFamily="34" charset="0"/>
              </a:rPr>
              <a:t>The tasks each employee performs, in what order, and on what schedule</a:t>
            </a:r>
            <a:r>
              <a:rPr lang="en-US" sz="2300" u="none" dirty="0">
                <a:latin typeface="Arial" panose="020B0604020202020204" pitchFamily="34" charset="0"/>
                <a:cs typeface="Arial" panose="020B0604020202020204" pitchFamily="34" charset="0"/>
              </a:rPr>
              <a:t> </a:t>
            </a:r>
          </a:p>
          <a:p>
            <a:pPr marL="1628775" lvl="4" indent="-257175">
              <a:spcAft>
                <a:spcPts val="900"/>
              </a:spcAft>
              <a:buFontTx/>
              <a:buChar char="•"/>
              <a:defRPr/>
            </a:pPr>
            <a:r>
              <a:rPr lang="en-US" sz="2300" u="none" dirty="0">
                <a:latin typeface="Arial" panose="020B0604020202020204" pitchFamily="34" charset="0"/>
                <a:cs typeface="Arial" panose="020B0604020202020204" pitchFamily="34" charset="0"/>
              </a:rPr>
              <a:t>For example: Steps in hiring an employee</a:t>
            </a:r>
            <a:endParaRPr lang="en-US" sz="2300" u="none" dirty="0">
              <a:latin typeface="Arial" panose="020B0604020202020204" pitchFamily="34" charset="0"/>
              <a:ea typeface="Times New Roman" pitchFamily="18" charset="0"/>
              <a:cs typeface="Arial" panose="020B0604020202020204" pitchFamily="34" charset="0"/>
            </a:endParaRPr>
          </a:p>
          <a:p>
            <a:pPr marL="257175" indent="-257175">
              <a:spcAft>
                <a:spcPts val="900"/>
              </a:spcAft>
              <a:buFontTx/>
              <a:buChar char="•"/>
              <a:defRPr/>
            </a:pPr>
            <a:r>
              <a:rPr lang="en-US" sz="2300" b="1" u="none" dirty="0">
                <a:latin typeface="Arial" panose="020B0604020202020204" pitchFamily="34" charset="0"/>
                <a:ea typeface="Times New Roman" pitchFamily="18" charset="0"/>
                <a:cs typeface="Arial" panose="020B0604020202020204" pitchFamily="34" charset="0"/>
              </a:rPr>
              <a:t>Some processes tied to functional area</a:t>
            </a:r>
          </a:p>
          <a:p>
            <a:pPr marL="600075" lvl="1" indent="-257175">
              <a:spcAft>
                <a:spcPts val="900"/>
              </a:spcAft>
              <a:buFontTx/>
              <a:buChar char="•"/>
              <a:defRPr/>
            </a:pPr>
            <a:r>
              <a:rPr lang="en-US" sz="2300" u="none" dirty="0">
                <a:latin typeface="Arial" panose="020B0604020202020204" pitchFamily="34" charset="0"/>
                <a:ea typeface="Times New Roman" pitchFamily="18" charset="0"/>
                <a:cs typeface="Arial" panose="020B0604020202020204" pitchFamily="34" charset="0"/>
              </a:rPr>
              <a:t>Sales and marketing: identifying customers</a:t>
            </a:r>
          </a:p>
          <a:p>
            <a:pPr marL="257175" indent="-257175">
              <a:spcAft>
                <a:spcPts val="900"/>
              </a:spcAft>
              <a:buFontTx/>
              <a:buChar char="•"/>
              <a:defRPr/>
            </a:pPr>
            <a:r>
              <a:rPr lang="en-US" sz="2300" b="1" u="none" dirty="0">
                <a:latin typeface="Arial" panose="020B0604020202020204" pitchFamily="34" charset="0"/>
                <a:ea typeface="Times New Roman" pitchFamily="18" charset="0"/>
                <a:cs typeface="Arial" panose="020B0604020202020204" pitchFamily="34" charset="0"/>
              </a:rPr>
              <a:t>Some</a:t>
            </a:r>
            <a:r>
              <a:rPr lang="en-US" sz="2300" b="1" u="none" dirty="0">
                <a:effectLst>
                  <a:outerShdw blurRad="38100" dist="38100" dir="2700000" algn="tl">
                    <a:srgbClr val="C0C0C0"/>
                  </a:outerShdw>
                </a:effectLst>
                <a:latin typeface="Arial" panose="020B0604020202020204" pitchFamily="34" charset="0"/>
                <a:ea typeface="Times New Roman" pitchFamily="18" charset="0"/>
                <a:cs typeface="Arial" panose="020B0604020202020204" pitchFamily="34" charset="0"/>
              </a:rPr>
              <a:t> </a:t>
            </a:r>
            <a:r>
              <a:rPr lang="en-US" sz="2300" b="1" u="none" dirty="0">
                <a:latin typeface="Arial" panose="020B0604020202020204" pitchFamily="34" charset="0"/>
                <a:ea typeface="Times New Roman" pitchFamily="18" charset="0"/>
                <a:cs typeface="Arial" panose="020B0604020202020204" pitchFamily="34" charset="0"/>
              </a:rPr>
              <a:t>processes</a:t>
            </a:r>
            <a:r>
              <a:rPr lang="en-US" sz="2300" b="1" u="none" dirty="0">
                <a:effectLst>
                  <a:outerShdw blurRad="38100" dist="38100" dir="2700000" algn="tl">
                    <a:srgbClr val="C0C0C0"/>
                  </a:outerShdw>
                </a:effectLst>
                <a:latin typeface="Arial" panose="020B0604020202020204" pitchFamily="34" charset="0"/>
                <a:ea typeface="Times New Roman" pitchFamily="18" charset="0"/>
                <a:cs typeface="Arial" panose="020B0604020202020204" pitchFamily="34" charset="0"/>
              </a:rPr>
              <a:t> </a:t>
            </a:r>
            <a:r>
              <a:rPr lang="en-US" sz="2300" b="1" u="none" dirty="0">
                <a:latin typeface="Arial" panose="020B0604020202020204" pitchFamily="34" charset="0"/>
                <a:ea typeface="Times New Roman" pitchFamily="18" charset="0"/>
                <a:cs typeface="Arial" panose="020B0604020202020204" pitchFamily="34" charset="0"/>
              </a:rPr>
              <a:t>a</a:t>
            </a:r>
            <a:r>
              <a:rPr lang="en-US" sz="2300" b="1" u="none" dirty="0">
                <a:effectLst>
                  <a:outerShdw blurRad="38100" dist="38100" dir="2700000" algn="tl">
                    <a:srgbClr val="C0C0C0"/>
                  </a:outerShdw>
                </a:effectLst>
                <a:latin typeface="Arial" panose="020B0604020202020204" pitchFamily="34" charset="0"/>
                <a:ea typeface="Times New Roman" pitchFamily="18" charset="0"/>
                <a:cs typeface="Arial" panose="020B0604020202020204" pitchFamily="34" charset="0"/>
              </a:rPr>
              <a:t>r</a:t>
            </a:r>
            <a:r>
              <a:rPr lang="en-US" sz="2300" b="1" u="none" dirty="0">
                <a:latin typeface="Arial" panose="020B0604020202020204" pitchFamily="34" charset="0"/>
                <a:ea typeface="Times New Roman" pitchFamily="18" charset="0"/>
                <a:cs typeface="Arial" panose="020B0604020202020204" pitchFamily="34" charset="0"/>
              </a:rPr>
              <a:t>e</a:t>
            </a:r>
            <a:r>
              <a:rPr lang="en-US" sz="2300" b="1" u="none" dirty="0">
                <a:effectLst>
                  <a:outerShdw blurRad="38100" dist="38100" dir="2700000" algn="tl">
                    <a:srgbClr val="C0C0C0"/>
                  </a:outerShdw>
                </a:effectLst>
                <a:latin typeface="Arial" panose="020B0604020202020204" pitchFamily="34" charset="0"/>
                <a:ea typeface="Times New Roman" pitchFamily="18" charset="0"/>
                <a:cs typeface="Arial" panose="020B0604020202020204" pitchFamily="34" charset="0"/>
              </a:rPr>
              <a:t> </a:t>
            </a:r>
            <a:r>
              <a:rPr lang="en-US" sz="2300" b="1" u="none" dirty="0">
                <a:latin typeface="Arial" panose="020B0604020202020204" pitchFamily="34" charset="0"/>
                <a:ea typeface="Times New Roman" pitchFamily="18" charset="0"/>
                <a:cs typeface="Arial" panose="020B0604020202020204" pitchFamily="34" charset="0"/>
              </a:rPr>
              <a:t>cross-functional</a:t>
            </a:r>
          </a:p>
          <a:p>
            <a:pPr marL="600075" lvl="1" indent="-257175">
              <a:spcAft>
                <a:spcPts val="900"/>
              </a:spcAft>
              <a:buFontTx/>
              <a:buChar char="•"/>
              <a:defRPr/>
            </a:pPr>
            <a:r>
              <a:rPr lang="en-US" sz="2300" u="none" dirty="0">
                <a:latin typeface="Arial" panose="020B0604020202020204" pitchFamily="34" charset="0"/>
                <a:ea typeface="Times New Roman" pitchFamily="18" charset="0"/>
                <a:cs typeface="Arial" panose="020B0604020202020204" pitchFamily="34" charset="0"/>
              </a:rPr>
              <a:t>Fulfilling customer order</a:t>
            </a:r>
          </a:p>
        </p:txBody>
      </p:sp>
      <p:sp>
        <p:nvSpPr>
          <p:cNvPr id="22531" name="Text Box 7">
            <a:extLst>
              <a:ext uri="{FF2B5EF4-FFF2-40B4-BE49-F238E27FC236}">
                <a16:creationId xmlns:a16="http://schemas.microsoft.com/office/drawing/2014/main" id="{1B9A9D4E-2AE0-4DDC-866B-9B229101D93D}"/>
              </a:ext>
            </a:extLst>
          </p:cNvPr>
          <p:cNvSpPr txBox="1">
            <a:spLocks noChangeArrowheads="1"/>
          </p:cNvSpPr>
          <p:nvPr/>
        </p:nvSpPr>
        <p:spPr bwMode="auto">
          <a:xfrm>
            <a:off x="609600" y="228600"/>
            <a:ext cx="60864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Characteristics of a Business</a:t>
            </a:r>
          </a:p>
        </p:txBody>
      </p:sp>
      <p:sp>
        <p:nvSpPr>
          <p:cNvPr id="22532" name="Rectangle 5">
            <a:extLst>
              <a:ext uri="{FF2B5EF4-FFF2-40B4-BE49-F238E27FC236}">
                <a16:creationId xmlns:a16="http://schemas.microsoft.com/office/drawing/2014/main" id="{81F5DB30-25A1-4CA0-A7A1-6E779EA4602C}"/>
              </a:ext>
            </a:extLst>
          </p:cNvPr>
          <p:cNvSpPr>
            <a:spLocks noChangeArrowheads="1"/>
          </p:cNvSpPr>
          <p:nvPr/>
        </p:nvSpPr>
        <p:spPr bwMode="auto">
          <a:xfrm>
            <a:off x="4724400" y="645636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dirty="0">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ext Box 2">
            <a:extLst>
              <a:ext uri="{FF2B5EF4-FFF2-40B4-BE49-F238E27FC236}">
                <a16:creationId xmlns:a16="http://schemas.microsoft.com/office/drawing/2014/main" id="{BC8E5F56-3DBF-40E6-AB9C-41897CBEFCA5}"/>
              </a:ext>
            </a:extLst>
          </p:cNvPr>
          <p:cNvSpPr txBox="1">
            <a:spLocks noChangeArrowheads="1"/>
          </p:cNvSpPr>
          <p:nvPr/>
        </p:nvSpPr>
        <p:spPr bwMode="auto">
          <a:xfrm>
            <a:off x="4071938" y="5429250"/>
            <a:ext cx="1011237" cy="30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a:t>Figure 2-2</a:t>
            </a:r>
          </a:p>
        </p:txBody>
      </p:sp>
      <p:sp>
        <p:nvSpPr>
          <p:cNvPr id="26626" name="Text Box 3">
            <a:extLst>
              <a:ext uri="{FF2B5EF4-FFF2-40B4-BE49-F238E27FC236}">
                <a16:creationId xmlns:a16="http://schemas.microsoft.com/office/drawing/2014/main" id="{D702336D-7DE9-4345-A69F-BBC0ACD3029A}"/>
              </a:ext>
            </a:extLst>
          </p:cNvPr>
          <p:cNvSpPr txBox="1">
            <a:spLocks noChangeArrowheads="1"/>
          </p:cNvSpPr>
          <p:nvPr/>
        </p:nvSpPr>
        <p:spPr bwMode="auto">
          <a:xfrm>
            <a:off x="266700" y="2106613"/>
            <a:ext cx="2809875" cy="338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defRPr/>
            </a:pPr>
            <a:r>
              <a:rPr lang="en-US" altLang="en-US" sz="2250" b="1" u="none" dirty="0">
                <a:solidFill>
                  <a:srgbClr val="FFFF00"/>
                </a:solidFill>
              </a:rPr>
              <a:t>Fulfilling a customer order </a:t>
            </a:r>
          </a:p>
          <a:p>
            <a:pPr eaLnBrk="1" hangingPunct="1">
              <a:spcBef>
                <a:spcPct val="50000"/>
              </a:spcBef>
              <a:defRPr/>
            </a:pPr>
            <a:r>
              <a:rPr lang="en-US" altLang="en-US" sz="2250" b="1" u="none" dirty="0"/>
              <a:t>involves a complex set of steps that requires the close coordination of the sales, accounting, and manufacturing functions.</a:t>
            </a:r>
            <a:endParaRPr lang="en-US" altLang="en-US" sz="2250" u="none" dirty="0"/>
          </a:p>
        </p:txBody>
      </p:sp>
      <p:sp>
        <p:nvSpPr>
          <p:cNvPr id="24580" name="Rectangle 4">
            <a:extLst>
              <a:ext uri="{FF2B5EF4-FFF2-40B4-BE49-F238E27FC236}">
                <a16:creationId xmlns:a16="http://schemas.microsoft.com/office/drawing/2014/main" id="{41C6E61B-7081-4138-AE7F-4FEAB59A1A19}"/>
              </a:ext>
            </a:extLst>
          </p:cNvPr>
          <p:cNvSpPr>
            <a:spLocks noChangeArrowheads="1"/>
          </p:cNvSpPr>
          <p:nvPr/>
        </p:nvSpPr>
        <p:spPr bwMode="auto">
          <a:xfrm>
            <a:off x="533400" y="349418"/>
            <a:ext cx="58293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dirty="0">
                <a:solidFill>
                  <a:srgbClr val="FFFF00"/>
                </a:solidFill>
                <a:latin typeface="Arial" panose="020B0604020202020204" pitchFamily="34" charset="0"/>
                <a:ea typeface="MS PGothic" panose="020B0600070205080204" pitchFamily="34" charset="-128"/>
                <a:cs typeface="Times New Roman" panose="02020603050405020304" pitchFamily="18" charset="0"/>
              </a:rPr>
              <a:t>Example - </a:t>
            </a:r>
          </a:p>
          <a:p>
            <a:pPr algn="ctr" eaLnBrk="1" hangingPunct="1">
              <a:spcBef>
                <a:spcPct val="0"/>
              </a:spcBef>
              <a:buClrTx/>
              <a:buSzTx/>
              <a:buFontTx/>
              <a:buNone/>
            </a:pPr>
            <a:r>
              <a:rPr lang="en-US" altLang="en-US" sz="3000" b="1" dirty="0">
                <a:solidFill>
                  <a:srgbClr val="FFFF00"/>
                </a:solidFill>
                <a:latin typeface="Arial" panose="020B0604020202020204" pitchFamily="34" charset="0"/>
                <a:ea typeface="MS PGothic" panose="020B0600070205080204" pitchFamily="34" charset="-128"/>
                <a:cs typeface="Times New Roman" panose="02020603050405020304" pitchFamily="18" charset="0"/>
              </a:rPr>
              <a:t>An Order Fulfillment Process</a:t>
            </a:r>
          </a:p>
        </p:txBody>
      </p:sp>
      <p:pic>
        <p:nvPicPr>
          <p:cNvPr id="24581" name="Picture 8" descr="fig02">
            <a:extLst>
              <a:ext uri="{FF2B5EF4-FFF2-40B4-BE49-F238E27FC236}">
                <a16:creationId xmlns:a16="http://schemas.microsoft.com/office/drawing/2014/main" id="{EC5A4999-FA92-453F-B4C0-F34A91228E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7550" y="2400300"/>
            <a:ext cx="4457700" cy="2598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2" name="Rectangle 5">
            <a:extLst>
              <a:ext uri="{FF2B5EF4-FFF2-40B4-BE49-F238E27FC236}">
                <a16:creationId xmlns:a16="http://schemas.microsoft.com/office/drawing/2014/main" id="{CA44F523-EA5F-44A8-AAB4-7D3E27458A44}"/>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a:extLst>
              <a:ext uri="{FF2B5EF4-FFF2-40B4-BE49-F238E27FC236}">
                <a16:creationId xmlns:a16="http://schemas.microsoft.com/office/drawing/2014/main" id="{8356E879-3FF5-4621-A808-7C15BDF45B08}"/>
              </a:ext>
            </a:extLst>
          </p:cNvPr>
          <p:cNvSpPr>
            <a:spLocks noChangeArrowheads="1"/>
          </p:cNvSpPr>
          <p:nvPr/>
        </p:nvSpPr>
        <p:spPr bwMode="auto">
          <a:xfrm>
            <a:off x="1009650" y="2238375"/>
            <a:ext cx="60579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spcAft>
                <a:spcPts val="900"/>
              </a:spcAft>
              <a:buClrTx/>
              <a:buSzTx/>
              <a:buFontTx/>
              <a:buChar char="•"/>
            </a:pPr>
            <a:r>
              <a:rPr lang="en-US" altLang="en-US" sz="2400" b="1" u="none" dirty="0">
                <a:latin typeface="Arial" panose="020B0604020202020204" pitchFamily="34" charset="0"/>
                <a:ea typeface="MS PGothic" panose="020B0600070205080204" pitchFamily="34" charset="-128"/>
                <a:cs typeface="Times New Roman" panose="02020603050405020304" pitchFamily="18" charset="0"/>
              </a:rPr>
              <a:t>Automation of manual processes</a:t>
            </a:r>
          </a:p>
          <a:p>
            <a:pPr>
              <a:spcBef>
                <a:spcPct val="0"/>
              </a:spcBef>
              <a:spcAft>
                <a:spcPts val="900"/>
              </a:spcAft>
              <a:buClrTx/>
              <a:buSzTx/>
              <a:buFontTx/>
              <a:buChar char="•"/>
            </a:pPr>
            <a:r>
              <a:rPr lang="en-US" altLang="en-US" sz="2400" b="1" u="none" dirty="0">
                <a:latin typeface="Arial" panose="020B0604020202020204" pitchFamily="34" charset="0"/>
                <a:ea typeface="MS PGothic" panose="020B0600070205080204" pitchFamily="34" charset="-128"/>
                <a:cs typeface="Times New Roman" panose="02020603050405020304" pitchFamily="18" charset="0"/>
              </a:rPr>
              <a:t>Change the flow of information</a:t>
            </a:r>
          </a:p>
          <a:p>
            <a:pPr>
              <a:spcBef>
                <a:spcPct val="0"/>
              </a:spcBef>
              <a:spcAft>
                <a:spcPts val="900"/>
              </a:spcAft>
              <a:buClrTx/>
              <a:buSzTx/>
              <a:buFontTx/>
              <a:buChar char="•"/>
            </a:pPr>
            <a:r>
              <a:rPr lang="en-US" altLang="en-US" sz="2400" b="1" u="none" dirty="0">
                <a:latin typeface="Arial" panose="020B0604020202020204" pitchFamily="34" charset="0"/>
                <a:ea typeface="MS PGothic" panose="020B0600070205080204" pitchFamily="34" charset="-128"/>
                <a:cs typeface="Times New Roman" panose="02020603050405020304" pitchFamily="18" charset="0"/>
              </a:rPr>
              <a:t>Replace sequential processes with simultaneous activity</a:t>
            </a:r>
          </a:p>
          <a:p>
            <a:pPr>
              <a:spcBef>
                <a:spcPct val="0"/>
              </a:spcBef>
              <a:spcAft>
                <a:spcPts val="900"/>
              </a:spcAft>
              <a:buClrTx/>
              <a:buSzTx/>
              <a:buFontTx/>
              <a:buChar char="•"/>
            </a:pPr>
            <a:r>
              <a:rPr lang="en-US" altLang="en-US" sz="2400" b="1" u="none" dirty="0">
                <a:latin typeface="Arial" panose="020B0604020202020204" pitchFamily="34" charset="0"/>
                <a:ea typeface="MS PGothic" panose="020B0600070205080204" pitchFamily="34" charset="-128"/>
                <a:cs typeface="Times New Roman" panose="02020603050405020304" pitchFamily="18" charset="0"/>
              </a:rPr>
              <a:t>Transform how a business works</a:t>
            </a:r>
          </a:p>
          <a:p>
            <a:pPr>
              <a:spcBef>
                <a:spcPct val="0"/>
              </a:spcBef>
              <a:spcAft>
                <a:spcPts val="900"/>
              </a:spcAft>
              <a:buClrTx/>
              <a:buSzTx/>
              <a:buFontTx/>
              <a:buChar char="•"/>
            </a:pPr>
            <a:r>
              <a:rPr lang="en-US" altLang="en-US" sz="2400" b="1" u="none" dirty="0">
                <a:latin typeface="Arial" panose="020B0604020202020204" pitchFamily="34" charset="0"/>
                <a:ea typeface="MS PGothic" panose="020B0600070205080204" pitchFamily="34" charset="-128"/>
                <a:cs typeface="Times New Roman" panose="02020603050405020304" pitchFamily="18" charset="0"/>
              </a:rPr>
              <a:t>Drive new business models</a:t>
            </a:r>
            <a:endParaRPr lang="en-US" altLang="en-US" sz="2400" u="none" dirty="0">
              <a:latin typeface="Arial" panose="020B0604020202020204" pitchFamily="34" charset="0"/>
              <a:ea typeface="MS PGothic" panose="020B0600070205080204" pitchFamily="34" charset="-128"/>
              <a:cs typeface="Times New Roman" panose="02020603050405020304" pitchFamily="18" charset="0"/>
            </a:endParaRPr>
          </a:p>
        </p:txBody>
      </p:sp>
      <p:sp>
        <p:nvSpPr>
          <p:cNvPr id="26627" name="Rectangle 5">
            <a:extLst>
              <a:ext uri="{FF2B5EF4-FFF2-40B4-BE49-F238E27FC236}">
                <a16:creationId xmlns:a16="http://schemas.microsoft.com/office/drawing/2014/main" id="{BDD8561C-FBCC-4382-BCD0-2A451966AD86}"/>
              </a:ext>
            </a:extLst>
          </p:cNvPr>
          <p:cNvSpPr>
            <a:spLocks noChangeArrowheads="1"/>
          </p:cNvSpPr>
          <p:nvPr/>
        </p:nvSpPr>
        <p:spPr bwMode="auto">
          <a:xfrm>
            <a:off x="257175" y="1009650"/>
            <a:ext cx="756285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How IT Enhances Business Processes</a:t>
            </a:r>
          </a:p>
        </p:txBody>
      </p:sp>
      <p:sp>
        <p:nvSpPr>
          <p:cNvPr id="26628" name="Rectangle 5">
            <a:extLst>
              <a:ext uri="{FF2B5EF4-FFF2-40B4-BE49-F238E27FC236}">
                <a16:creationId xmlns:a16="http://schemas.microsoft.com/office/drawing/2014/main" id="{79F6BAB5-C03A-4005-868B-BB1705175AB9}"/>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6">
            <a:extLst>
              <a:ext uri="{FF2B5EF4-FFF2-40B4-BE49-F238E27FC236}">
                <a16:creationId xmlns:a16="http://schemas.microsoft.com/office/drawing/2014/main" id="{C64F5D3F-5FC0-49FD-A570-36A1E23285FD}"/>
              </a:ext>
            </a:extLst>
          </p:cNvPr>
          <p:cNvSpPr>
            <a:spLocks noChangeArrowheads="1"/>
          </p:cNvSpPr>
          <p:nvPr/>
        </p:nvSpPr>
        <p:spPr bwMode="auto">
          <a:xfrm>
            <a:off x="542925" y="1714500"/>
            <a:ext cx="8372475" cy="445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800100" indent="-342900">
              <a:defRPr sz="2400">
                <a:solidFill>
                  <a:schemeClr val="tx1"/>
                </a:solidFill>
                <a:latin typeface="Arial" panose="020B0604020202020204" pitchFamily="34" charset="0"/>
                <a:ea typeface="MS PGothic" panose="020B0600070205080204" pitchFamily="34" charset="-128"/>
              </a:defRPr>
            </a:lvl2pPr>
            <a:lvl3pPr marL="1257300" indent="-3429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spcAft>
                <a:spcPts val="900"/>
              </a:spcAft>
              <a:defRPr/>
            </a:pPr>
            <a:r>
              <a:rPr lang="en-US" altLang="en-US" sz="2250" b="1" u="none" dirty="0">
                <a:cs typeface="Times New Roman" panose="02020603050405020304" pitchFamily="18" charset="0"/>
              </a:rPr>
              <a:t>Enterprise applications</a:t>
            </a:r>
          </a:p>
          <a:p>
            <a:pPr marL="457200" lvl="1" indent="0">
              <a:spcAft>
                <a:spcPts val="900"/>
              </a:spcAft>
              <a:defRPr/>
            </a:pPr>
            <a:r>
              <a:rPr lang="en-US" altLang="en-US" sz="2250" b="1" u="none" dirty="0">
                <a:cs typeface="Times New Roman" panose="02020603050405020304" pitchFamily="18" charset="0"/>
              </a:rPr>
              <a:t>Systems that span functional areas, focus on executing business processes across the </a:t>
            </a:r>
            <a:r>
              <a:rPr lang="en-US" altLang="en-US" sz="2250" b="1" u="none" dirty="0" err="1">
                <a:cs typeface="Times New Roman" panose="02020603050405020304" pitchFamily="18" charset="0"/>
              </a:rPr>
              <a:t>organisation</a:t>
            </a:r>
            <a:r>
              <a:rPr lang="en-US" altLang="en-US" sz="2250" b="1" u="none" dirty="0">
                <a:cs typeface="Times New Roman" panose="02020603050405020304" pitchFamily="18" charset="0"/>
              </a:rPr>
              <a:t>, and include all levels of management</a:t>
            </a:r>
          </a:p>
          <a:p>
            <a:pPr lvl="1">
              <a:spcAft>
                <a:spcPts val="900"/>
              </a:spcAft>
              <a:buFontTx/>
              <a:buChar char="•"/>
              <a:defRPr/>
            </a:pPr>
            <a:r>
              <a:rPr lang="en-US" altLang="en-US" sz="2250" b="1" u="none" dirty="0">
                <a:cs typeface="Times New Roman" panose="02020603050405020304" pitchFamily="18" charset="0"/>
              </a:rPr>
              <a:t>Four major types</a:t>
            </a:r>
          </a:p>
          <a:p>
            <a:pPr lvl="2">
              <a:spcAft>
                <a:spcPts val="900"/>
              </a:spcAft>
              <a:buFont typeface="Times New Roman" panose="02020603050405020304" pitchFamily="18" charset="0"/>
              <a:buAutoNum type="arabicPeriod"/>
              <a:defRPr/>
            </a:pPr>
            <a:r>
              <a:rPr lang="en-US" altLang="en-US" sz="2250" b="1" u="none" dirty="0">
                <a:cs typeface="Times New Roman" panose="02020603050405020304" pitchFamily="18" charset="0"/>
              </a:rPr>
              <a:t>Enterprise systems (ERP)</a:t>
            </a:r>
          </a:p>
          <a:p>
            <a:pPr lvl="2">
              <a:spcAft>
                <a:spcPts val="900"/>
              </a:spcAft>
              <a:buFont typeface="Times New Roman" panose="02020603050405020304" pitchFamily="18" charset="0"/>
              <a:buAutoNum type="arabicPeriod"/>
              <a:defRPr/>
            </a:pPr>
            <a:r>
              <a:rPr lang="en-US" altLang="en-US" sz="2250" b="1" u="none" dirty="0">
                <a:cs typeface="Times New Roman" panose="02020603050405020304" pitchFamily="18" charset="0"/>
              </a:rPr>
              <a:t>Supply chain management systems (SCM)</a:t>
            </a:r>
          </a:p>
          <a:p>
            <a:pPr lvl="2">
              <a:spcAft>
                <a:spcPts val="900"/>
              </a:spcAft>
              <a:buFont typeface="Times New Roman" panose="02020603050405020304" pitchFamily="18" charset="0"/>
              <a:buAutoNum type="arabicPeriod"/>
              <a:defRPr/>
            </a:pPr>
            <a:r>
              <a:rPr lang="en-US" altLang="en-US" sz="2250" b="1" u="none" dirty="0">
                <a:cs typeface="Times New Roman" panose="02020603050405020304" pitchFamily="18" charset="0"/>
              </a:rPr>
              <a:t>Customer relationship management systems (CRM)</a:t>
            </a:r>
          </a:p>
          <a:p>
            <a:pPr lvl="2">
              <a:spcAft>
                <a:spcPts val="900"/>
              </a:spcAft>
              <a:buFont typeface="Times New Roman" panose="02020603050405020304" pitchFamily="18" charset="0"/>
              <a:buAutoNum type="arabicPeriod"/>
              <a:defRPr/>
            </a:pPr>
            <a:endParaRPr lang="en-US" altLang="en-US" sz="2250" b="1" u="none" dirty="0">
              <a:cs typeface="Times New Roman" panose="02020603050405020304" pitchFamily="18" charset="0"/>
            </a:endParaRPr>
          </a:p>
          <a:p>
            <a:pPr lvl="2">
              <a:spcAft>
                <a:spcPts val="900"/>
              </a:spcAft>
              <a:buFont typeface="Times New Roman" panose="02020603050405020304" pitchFamily="18" charset="0"/>
              <a:buAutoNum type="arabicPeriod"/>
              <a:defRPr/>
            </a:pPr>
            <a:r>
              <a:rPr lang="en-US" altLang="en-US" sz="2250" b="1" u="none" dirty="0">
                <a:cs typeface="Times New Roman" panose="02020603050405020304" pitchFamily="18" charset="0"/>
              </a:rPr>
              <a:t>Knowledge management systems (KMS)</a:t>
            </a:r>
          </a:p>
        </p:txBody>
      </p:sp>
      <p:sp>
        <p:nvSpPr>
          <p:cNvPr id="28675" name="Rectangle 7">
            <a:extLst>
              <a:ext uri="{FF2B5EF4-FFF2-40B4-BE49-F238E27FC236}">
                <a16:creationId xmlns:a16="http://schemas.microsoft.com/office/drawing/2014/main" id="{397E8A35-9D38-4A95-A20A-7CAEE1E7BFB7}"/>
              </a:ext>
            </a:extLst>
          </p:cNvPr>
          <p:cNvSpPr>
            <a:spLocks noChangeArrowheads="1"/>
          </p:cNvSpPr>
          <p:nvPr/>
        </p:nvSpPr>
        <p:spPr bwMode="auto">
          <a:xfrm>
            <a:off x="204788" y="304800"/>
            <a:ext cx="690562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Systems for Linking the Enterprise</a:t>
            </a:r>
          </a:p>
        </p:txBody>
      </p:sp>
      <p:sp>
        <p:nvSpPr>
          <p:cNvPr id="28676" name="Rectangle 5">
            <a:extLst>
              <a:ext uri="{FF2B5EF4-FFF2-40B4-BE49-F238E27FC236}">
                <a16:creationId xmlns:a16="http://schemas.microsoft.com/office/drawing/2014/main" id="{6FC6E9B0-3517-405C-B7E5-AC0C6012FD12}"/>
              </a:ext>
            </a:extLst>
          </p:cNvPr>
          <p:cNvSpPr>
            <a:spLocks noChangeArrowheads="1"/>
          </p:cNvSpPr>
          <p:nvPr/>
        </p:nvSpPr>
        <p:spPr bwMode="auto">
          <a:xfrm>
            <a:off x="4829175" y="646509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dirty="0">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5BA51EC4-EA1B-4F7F-BC30-9AC766E87F0A}"/>
              </a:ext>
            </a:extLst>
          </p:cNvPr>
          <p:cNvSpPr>
            <a:spLocks noChangeArrowheads="1"/>
          </p:cNvSpPr>
          <p:nvPr/>
        </p:nvSpPr>
        <p:spPr bwMode="auto">
          <a:xfrm>
            <a:off x="274638" y="419100"/>
            <a:ext cx="73437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 Application Architecture</a:t>
            </a:r>
          </a:p>
        </p:txBody>
      </p:sp>
      <p:sp>
        <p:nvSpPr>
          <p:cNvPr id="67586" name="Text Box 8">
            <a:extLst>
              <a:ext uri="{FF2B5EF4-FFF2-40B4-BE49-F238E27FC236}">
                <a16:creationId xmlns:a16="http://schemas.microsoft.com/office/drawing/2014/main" id="{77DF110D-ECD2-4F14-9B52-D290B65975F2}"/>
              </a:ext>
            </a:extLst>
          </p:cNvPr>
          <p:cNvSpPr txBox="1">
            <a:spLocks noChangeArrowheads="1"/>
          </p:cNvSpPr>
          <p:nvPr/>
        </p:nvSpPr>
        <p:spPr bwMode="auto">
          <a:xfrm>
            <a:off x="2935288" y="5635625"/>
            <a:ext cx="1011237"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dirty="0"/>
              <a:t>Figure 2-9</a:t>
            </a:r>
          </a:p>
        </p:txBody>
      </p:sp>
      <p:sp>
        <p:nvSpPr>
          <p:cNvPr id="67587" name="Text Box 9">
            <a:extLst>
              <a:ext uri="{FF2B5EF4-FFF2-40B4-BE49-F238E27FC236}">
                <a16:creationId xmlns:a16="http://schemas.microsoft.com/office/drawing/2014/main" id="{24BE2746-C96D-4AC4-BB09-1DED8B78CE48}"/>
              </a:ext>
            </a:extLst>
          </p:cNvPr>
          <p:cNvSpPr txBox="1">
            <a:spLocks noChangeArrowheads="1"/>
          </p:cNvSpPr>
          <p:nvPr/>
        </p:nvSpPr>
        <p:spPr bwMode="auto">
          <a:xfrm>
            <a:off x="587375" y="1876425"/>
            <a:ext cx="337185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2250" b="1" u="none" dirty="0"/>
              <a:t>Enterprise applications automate processes that span multiple business functions and </a:t>
            </a:r>
            <a:r>
              <a:rPr lang="en-US" altLang="en-US" sz="2250" b="1" u="none" dirty="0" err="1"/>
              <a:t>organisational</a:t>
            </a:r>
            <a:r>
              <a:rPr lang="en-US" altLang="en-US" sz="2250" b="1" u="none" dirty="0"/>
              <a:t> levels and may extend outside the </a:t>
            </a:r>
            <a:r>
              <a:rPr lang="en-US" altLang="en-US" sz="2250" b="1" u="none" dirty="0" err="1"/>
              <a:t>organisation</a:t>
            </a:r>
            <a:r>
              <a:rPr lang="en-US" altLang="en-US" sz="2250" b="1" u="none" dirty="0"/>
              <a:t>.</a:t>
            </a:r>
          </a:p>
        </p:txBody>
      </p:sp>
      <p:pic>
        <p:nvPicPr>
          <p:cNvPr id="30725" name="Picture 2">
            <a:extLst>
              <a:ext uri="{FF2B5EF4-FFF2-40B4-BE49-F238E27FC236}">
                <a16:creationId xmlns:a16="http://schemas.microsoft.com/office/drawing/2014/main" id="{234A0F70-2A75-48EB-8A0E-9124A66800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2913" y="1695450"/>
            <a:ext cx="4159250"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6" name="Rectangle 5">
            <a:extLst>
              <a:ext uri="{FF2B5EF4-FFF2-40B4-BE49-F238E27FC236}">
                <a16:creationId xmlns:a16="http://schemas.microsoft.com/office/drawing/2014/main" id="{B85F3597-37B1-48CC-B597-59DC93D1B964}"/>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
            <a:extLst>
              <a:ext uri="{FF2B5EF4-FFF2-40B4-BE49-F238E27FC236}">
                <a16:creationId xmlns:a16="http://schemas.microsoft.com/office/drawing/2014/main" id="{33120E48-8DBD-455F-B511-47AF458FED28}"/>
              </a:ext>
            </a:extLst>
          </p:cNvPr>
          <p:cNvSpPr>
            <a:spLocks noChangeArrowheads="1"/>
          </p:cNvSpPr>
          <p:nvPr/>
        </p:nvSpPr>
        <p:spPr bwMode="auto">
          <a:xfrm>
            <a:off x="466725" y="1924050"/>
            <a:ext cx="8382000"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685800" indent="-34290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2400" b="1" u="none" dirty="0">
                <a:latin typeface="Arial" panose="020B0604020202020204" pitchFamily="34" charset="0"/>
                <a:cs typeface="Arial" panose="020B0604020202020204" pitchFamily="34" charset="0"/>
              </a:rPr>
              <a:t>The Problem that it addresses</a:t>
            </a:r>
          </a:p>
          <a:p>
            <a:pPr>
              <a:spcBef>
                <a:spcPct val="0"/>
              </a:spcBef>
              <a:buClrTx/>
              <a:buSzTx/>
              <a:buFontTx/>
              <a:buNone/>
            </a:pPr>
            <a:r>
              <a:rPr lang="en-GB" altLang="en-US" sz="2400" u="none" dirty="0">
                <a:latin typeface="Arial" panose="020B0604020202020204" pitchFamily="34" charset="0"/>
                <a:cs typeface="Arial" panose="020B0604020202020204" pitchFamily="34" charset="0"/>
              </a:rPr>
              <a:t>Data may be compromised because it is stored in multiple locations. </a:t>
            </a:r>
          </a:p>
          <a:p>
            <a:pPr lvl="1">
              <a:spcBef>
                <a:spcPct val="0"/>
              </a:spcBef>
              <a:buClrTx/>
              <a:buSzTx/>
              <a:buFont typeface="Arial" panose="020B0604020202020204" pitchFamily="34" charset="0"/>
              <a:buChar char="•"/>
            </a:pPr>
            <a:r>
              <a:rPr lang="en-GB" altLang="en-US" u="none" dirty="0">
                <a:latin typeface="Arial" panose="020B0604020202020204" pitchFamily="34" charset="0"/>
                <a:cs typeface="Arial" panose="020B0604020202020204" pitchFamily="34" charset="0"/>
              </a:rPr>
              <a:t>How would a user know which information is most current? </a:t>
            </a:r>
          </a:p>
          <a:p>
            <a:pPr lvl="1">
              <a:spcBef>
                <a:spcPct val="0"/>
              </a:spcBef>
              <a:buClrTx/>
              <a:buSzTx/>
              <a:buFont typeface="Arial" panose="020B0604020202020204" pitchFamily="34" charset="0"/>
              <a:buChar char="•"/>
            </a:pPr>
            <a:r>
              <a:rPr lang="en-GB" altLang="en-US" u="none" dirty="0">
                <a:latin typeface="Arial" panose="020B0604020202020204" pitchFamily="34" charset="0"/>
                <a:cs typeface="Arial" panose="020B0604020202020204" pitchFamily="34" charset="0"/>
              </a:rPr>
              <a:t>When data is changed, is there a guarantee that it will be updated in all storage locations ? </a:t>
            </a:r>
          </a:p>
          <a:p>
            <a:pPr lvl="1">
              <a:spcBef>
                <a:spcPct val="0"/>
              </a:spcBef>
              <a:buClrTx/>
              <a:buSzTx/>
              <a:buFont typeface="Arial" panose="020B0604020202020204" pitchFamily="34" charset="0"/>
              <a:buChar char="•"/>
            </a:pPr>
            <a:r>
              <a:rPr lang="en-GB" altLang="en-US" u="none" dirty="0">
                <a:latin typeface="Arial" panose="020B0604020202020204" pitchFamily="34" charset="0"/>
                <a:cs typeface="Arial" panose="020B0604020202020204" pitchFamily="34" charset="0"/>
              </a:rPr>
              <a:t>Are processes taking longer to start and finish than necessary  ? </a:t>
            </a:r>
          </a:p>
          <a:p>
            <a:pPr>
              <a:spcBef>
                <a:spcPct val="0"/>
              </a:spcBef>
              <a:buClrTx/>
              <a:buSzTx/>
              <a:buFontTx/>
              <a:buNone/>
            </a:pPr>
            <a:endParaRPr lang="en-GB" altLang="en-US" sz="2400" u="none" dirty="0">
              <a:latin typeface="Arial" panose="020B0604020202020204" pitchFamily="34" charset="0"/>
              <a:cs typeface="Arial" panose="020B0604020202020204" pitchFamily="34" charset="0"/>
            </a:endParaRPr>
          </a:p>
        </p:txBody>
      </p:sp>
      <p:sp>
        <p:nvSpPr>
          <p:cNvPr id="32771" name="Rectangle 4">
            <a:extLst>
              <a:ext uri="{FF2B5EF4-FFF2-40B4-BE49-F238E27FC236}">
                <a16:creationId xmlns:a16="http://schemas.microsoft.com/office/drawing/2014/main" id="{E4FF8C05-0B0E-43E2-8B66-F51CE3F9C478}"/>
              </a:ext>
            </a:extLst>
          </p:cNvPr>
          <p:cNvSpPr>
            <a:spLocks noChangeArrowheads="1"/>
          </p:cNvSpPr>
          <p:nvPr/>
        </p:nvSpPr>
        <p:spPr bwMode="auto">
          <a:xfrm>
            <a:off x="152400" y="457200"/>
            <a:ext cx="734377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u="none" dirty="0">
                <a:solidFill>
                  <a:srgbClr val="FFFF00"/>
                </a:solidFill>
                <a:latin typeface="Arial" panose="020B0604020202020204" pitchFamily="34" charset="0"/>
                <a:ea typeface="MS PGothic" panose="020B0600070205080204" pitchFamily="34" charset="-128"/>
                <a:cs typeface="Times New Roman" panose="02020603050405020304" pitchFamily="18" charset="0"/>
              </a:rPr>
              <a:t>ERP Application Architecture</a:t>
            </a:r>
          </a:p>
        </p:txBody>
      </p:sp>
      <p:sp>
        <p:nvSpPr>
          <p:cNvPr id="4" name="Rectangle 3">
            <a:extLst>
              <a:ext uri="{FF2B5EF4-FFF2-40B4-BE49-F238E27FC236}">
                <a16:creationId xmlns:a16="http://schemas.microsoft.com/office/drawing/2014/main" id="{C2C18CE3-51C3-4750-A29D-198DC61715CF}"/>
              </a:ext>
            </a:extLst>
          </p:cNvPr>
          <p:cNvSpPr/>
          <p:nvPr/>
        </p:nvSpPr>
        <p:spPr>
          <a:xfrm>
            <a:off x="3657600" y="5770563"/>
            <a:ext cx="4899025" cy="254000"/>
          </a:xfrm>
          <a:prstGeom prst="rect">
            <a:avLst/>
          </a:prstGeom>
        </p:spPr>
        <p:txBody>
          <a:bodyPr wrap="none">
            <a:spAutoFit/>
          </a:bodyPr>
          <a:lstStyle/>
          <a:p>
            <a:pPr>
              <a:defRPr/>
            </a:pPr>
            <a:r>
              <a:rPr lang="en-GB" sz="1050" dirty="0"/>
              <a:t>Extracted from Dunaway &amp; Bristow (2011) Readings on Enterprise Resource Planning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6">
            <a:extLst>
              <a:ext uri="{FF2B5EF4-FFF2-40B4-BE49-F238E27FC236}">
                <a16:creationId xmlns:a16="http://schemas.microsoft.com/office/drawing/2014/main" id="{9292EBF1-8D1D-4AE9-B4DF-25B38ECEF586}"/>
              </a:ext>
            </a:extLst>
          </p:cNvPr>
          <p:cNvSpPr>
            <a:spLocks noChangeArrowheads="1"/>
          </p:cNvSpPr>
          <p:nvPr/>
        </p:nvSpPr>
        <p:spPr bwMode="auto">
          <a:xfrm>
            <a:off x="271462" y="2206882"/>
            <a:ext cx="860107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spcAft>
                <a:spcPts val="1350"/>
              </a:spcAft>
              <a:defRPr/>
            </a:pPr>
            <a:r>
              <a:rPr lang="en-US" altLang="en-US" sz="2250" b="1" u="none" dirty="0"/>
              <a:t>Also called </a:t>
            </a:r>
            <a:r>
              <a:rPr lang="ja-JP" altLang="en-US" sz="2250" b="1" u="none" dirty="0"/>
              <a:t>“</a:t>
            </a:r>
            <a:r>
              <a:rPr lang="en-US" altLang="ja-JP" sz="2250" b="1" u="none" dirty="0"/>
              <a:t>enterprise resource planning (ERP) systems</a:t>
            </a:r>
            <a:r>
              <a:rPr lang="ja-JP" altLang="en-US" sz="2250" b="1" u="none" dirty="0"/>
              <a:t>”</a:t>
            </a:r>
            <a:endParaRPr lang="en-US" altLang="ja-JP" sz="2250" b="1" u="none" dirty="0"/>
          </a:p>
          <a:p>
            <a:pPr>
              <a:spcAft>
                <a:spcPts val="1350"/>
              </a:spcAft>
              <a:buFontTx/>
              <a:buChar char="•"/>
              <a:defRPr/>
            </a:pPr>
            <a:r>
              <a:rPr lang="en-US" altLang="en-US" sz="2250" b="1" u="none" dirty="0"/>
              <a:t>Suite of integrated software </a:t>
            </a:r>
            <a:r>
              <a:rPr lang="en-US" altLang="en-US" sz="2250" b="1" u="none" dirty="0">
                <a:solidFill>
                  <a:srgbClr val="FFFF00"/>
                </a:solidFill>
              </a:rPr>
              <a:t>modules</a:t>
            </a:r>
            <a:r>
              <a:rPr lang="en-US" altLang="en-US" sz="2250" b="1" u="none" dirty="0"/>
              <a:t> and a </a:t>
            </a:r>
            <a:r>
              <a:rPr lang="en-US" altLang="en-US" sz="2250" b="1" u="none" dirty="0">
                <a:solidFill>
                  <a:srgbClr val="FFFF00"/>
                </a:solidFill>
              </a:rPr>
              <a:t>common central database</a:t>
            </a:r>
          </a:p>
          <a:p>
            <a:pPr>
              <a:spcAft>
                <a:spcPts val="1350"/>
              </a:spcAft>
              <a:buFontTx/>
              <a:buChar char="•"/>
              <a:defRPr/>
            </a:pPr>
            <a:r>
              <a:rPr lang="en-US" altLang="en-US" sz="2250" b="1" u="none" dirty="0"/>
              <a:t>Collects data from many divisions of firm for use in nearly all of firm’</a:t>
            </a:r>
            <a:r>
              <a:rPr lang="en-US" altLang="ja-JP" sz="2250" b="1" u="none" dirty="0"/>
              <a:t>s </a:t>
            </a:r>
            <a:r>
              <a:rPr lang="en-US" altLang="ja-JP" sz="2250" b="1" u="none" dirty="0">
                <a:solidFill>
                  <a:srgbClr val="FFFF00"/>
                </a:solidFill>
              </a:rPr>
              <a:t>internal business </a:t>
            </a:r>
            <a:r>
              <a:rPr lang="en-US" altLang="ja-JP" sz="2250" b="1" u="none" dirty="0"/>
              <a:t>activities</a:t>
            </a:r>
          </a:p>
          <a:p>
            <a:pPr>
              <a:spcAft>
                <a:spcPts val="1350"/>
              </a:spcAft>
              <a:buFontTx/>
              <a:buChar char="•"/>
              <a:defRPr/>
            </a:pPr>
            <a:r>
              <a:rPr lang="en-US" altLang="en-US" sz="2250" b="1" u="none" dirty="0"/>
              <a:t>Information created by one process is immediately available for other processes – reduce product /cycle time -  resulting in reduced costs.</a:t>
            </a:r>
          </a:p>
        </p:txBody>
      </p:sp>
      <p:sp>
        <p:nvSpPr>
          <p:cNvPr id="33795" name="Rectangle 12">
            <a:extLst>
              <a:ext uri="{FF2B5EF4-FFF2-40B4-BE49-F238E27FC236}">
                <a16:creationId xmlns:a16="http://schemas.microsoft.com/office/drawing/2014/main" id="{E457108C-54ED-40C3-B3D5-41BFC76421CC}"/>
              </a:ext>
            </a:extLst>
          </p:cNvPr>
          <p:cNvSpPr>
            <a:spLocks noChangeArrowheads="1"/>
          </p:cNvSpPr>
          <p:nvPr/>
        </p:nvSpPr>
        <p:spPr bwMode="auto">
          <a:xfrm>
            <a:off x="695325" y="1038225"/>
            <a:ext cx="58293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 Systems</a:t>
            </a:r>
          </a:p>
        </p:txBody>
      </p:sp>
      <p:sp>
        <p:nvSpPr>
          <p:cNvPr id="33796" name="Rectangle 3">
            <a:extLst>
              <a:ext uri="{FF2B5EF4-FFF2-40B4-BE49-F238E27FC236}">
                <a16:creationId xmlns:a16="http://schemas.microsoft.com/office/drawing/2014/main" id="{322F3869-93D2-416F-8CB3-18D26DC111DF}"/>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6">
            <a:extLst>
              <a:ext uri="{FF2B5EF4-FFF2-40B4-BE49-F238E27FC236}">
                <a16:creationId xmlns:a16="http://schemas.microsoft.com/office/drawing/2014/main" id="{647E3F21-BAD8-473A-96CF-F7F212DCF6BF}"/>
              </a:ext>
            </a:extLst>
          </p:cNvPr>
          <p:cNvSpPr>
            <a:spLocks noChangeArrowheads="1"/>
          </p:cNvSpPr>
          <p:nvPr/>
        </p:nvSpPr>
        <p:spPr bwMode="auto">
          <a:xfrm>
            <a:off x="323850" y="1981200"/>
            <a:ext cx="8629650"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200150" indent="-28575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spcAft>
                <a:spcPts val="900"/>
              </a:spcAft>
              <a:defRPr/>
            </a:pPr>
            <a:r>
              <a:rPr lang="en-US" altLang="en-US" sz="2250" b="1" u="none" dirty="0">
                <a:cs typeface="Times New Roman" panose="02020603050405020304" pitchFamily="18" charset="0"/>
              </a:rPr>
              <a:t>Built around thousands of predefined business processes that reflect best practices</a:t>
            </a:r>
          </a:p>
          <a:p>
            <a:pPr lvl="1">
              <a:spcAft>
                <a:spcPts val="900"/>
              </a:spcAft>
              <a:buFontTx/>
              <a:buChar char="•"/>
              <a:defRPr/>
            </a:pPr>
            <a:r>
              <a:rPr lang="en-US" altLang="en-US" sz="2250" b="1" u="none" dirty="0">
                <a:cs typeface="Times New Roman" panose="02020603050405020304" pitchFamily="18" charset="0"/>
              </a:rPr>
              <a:t>Finance/accounting: </a:t>
            </a:r>
            <a:r>
              <a:rPr lang="en-US" altLang="en-US" sz="2250" u="none" dirty="0">
                <a:cs typeface="Times New Roman" panose="02020603050405020304" pitchFamily="18" charset="0"/>
              </a:rPr>
              <a:t>general ledger, accounts payable...</a:t>
            </a:r>
          </a:p>
          <a:p>
            <a:pPr lvl="1">
              <a:spcAft>
                <a:spcPts val="900"/>
              </a:spcAft>
              <a:buFontTx/>
              <a:buChar char="•"/>
              <a:defRPr/>
            </a:pPr>
            <a:r>
              <a:rPr lang="en-US" altLang="en-US" sz="2250" b="1" u="none" dirty="0">
                <a:cs typeface="Times New Roman" panose="02020603050405020304" pitchFamily="18" charset="0"/>
              </a:rPr>
              <a:t>Human resources: </a:t>
            </a:r>
            <a:r>
              <a:rPr lang="en-US" altLang="en-US" sz="2250" u="none" dirty="0">
                <a:cs typeface="Times New Roman" panose="02020603050405020304" pitchFamily="18" charset="0"/>
              </a:rPr>
              <a:t>personnel administration, payroll …</a:t>
            </a:r>
          </a:p>
          <a:p>
            <a:pPr lvl="1">
              <a:spcAft>
                <a:spcPts val="900"/>
              </a:spcAft>
              <a:buFontTx/>
              <a:buChar char="•"/>
              <a:defRPr/>
            </a:pPr>
            <a:r>
              <a:rPr lang="en-US" altLang="en-US" sz="2250" b="1" u="none" dirty="0">
                <a:cs typeface="Times New Roman" panose="02020603050405020304" pitchFamily="18" charset="0"/>
              </a:rPr>
              <a:t>Manufacturing/production</a:t>
            </a:r>
            <a:r>
              <a:rPr lang="en-US" altLang="en-US" sz="2250" u="none" dirty="0">
                <a:cs typeface="Times New Roman" panose="02020603050405020304" pitchFamily="18" charset="0"/>
              </a:rPr>
              <a:t>: purchasing, shipping …</a:t>
            </a:r>
          </a:p>
          <a:p>
            <a:pPr lvl="1">
              <a:spcAft>
                <a:spcPts val="900"/>
              </a:spcAft>
              <a:buFontTx/>
              <a:buChar char="•"/>
              <a:defRPr/>
            </a:pPr>
            <a:r>
              <a:rPr lang="en-US" altLang="en-US" sz="2250" b="1" u="none" dirty="0">
                <a:cs typeface="Times New Roman" panose="02020603050405020304" pitchFamily="18" charset="0"/>
              </a:rPr>
              <a:t>Sales/marketing: </a:t>
            </a:r>
            <a:r>
              <a:rPr lang="en-US" altLang="en-US" sz="2250" u="none" dirty="0">
                <a:cs typeface="Times New Roman" panose="02020603050405020304" pitchFamily="18" charset="0"/>
              </a:rPr>
              <a:t>order processing, billing, sales planning…</a:t>
            </a:r>
            <a:endParaRPr lang="en-US" altLang="en-US" sz="2250" b="1" u="none" dirty="0">
              <a:cs typeface="Times New Roman" panose="02020603050405020304" pitchFamily="18" charset="0"/>
            </a:endParaRPr>
          </a:p>
        </p:txBody>
      </p:sp>
      <p:sp>
        <p:nvSpPr>
          <p:cNvPr id="5" name="Rectangle 12">
            <a:extLst>
              <a:ext uri="{FF2B5EF4-FFF2-40B4-BE49-F238E27FC236}">
                <a16:creationId xmlns:a16="http://schemas.microsoft.com/office/drawing/2014/main" id="{955D3AEE-67B3-48C3-B775-BE5246D61876}"/>
              </a:ext>
            </a:extLst>
          </p:cNvPr>
          <p:cNvSpPr>
            <a:spLocks noChangeArrowheads="1"/>
          </p:cNvSpPr>
          <p:nvPr/>
        </p:nvSpPr>
        <p:spPr bwMode="auto">
          <a:xfrm>
            <a:off x="323850" y="533400"/>
            <a:ext cx="5829300" cy="554038"/>
          </a:xfrm>
          <a:prstGeom prst="rect">
            <a:avLst/>
          </a:prstGeom>
          <a:noFill/>
          <a:ln w="9525">
            <a:noFill/>
            <a:miter lim="800000"/>
            <a:headEnd/>
            <a:tailEnd/>
          </a:ln>
          <a:effec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sz="3000" b="1" u="none" dirty="0">
                <a:solidFill>
                  <a:srgbClr val="FFFF00"/>
                </a:solidFill>
                <a:cs typeface="Times New Roman" panose="02020603050405020304" pitchFamily="18" charset="0"/>
              </a:rPr>
              <a:t>Enterprise</a:t>
            </a:r>
            <a:r>
              <a:rPr lang="en-US" altLang="en-US" sz="1800" b="1" u="none" dirty="0">
                <a:solidFill>
                  <a:srgbClr val="9F0F10"/>
                </a:solidFill>
                <a:effectLst>
                  <a:outerShdw blurRad="38100" dist="38100" dir="2700000" algn="tl">
                    <a:srgbClr val="C0C0C0"/>
                  </a:outerShdw>
                </a:effectLst>
                <a:cs typeface="Times New Roman" panose="02020603050405020304" pitchFamily="18" charset="0"/>
              </a:rPr>
              <a:t> </a:t>
            </a:r>
            <a:r>
              <a:rPr lang="en-US" altLang="en-US" sz="3000" b="1" u="none" dirty="0">
                <a:solidFill>
                  <a:srgbClr val="FFFF00"/>
                </a:solidFill>
                <a:cs typeface="Times New Roman" panose="02020603050405020304" pitchFamily="18" charset="0"/>
              </a:rPr>
              <a:t>Software</a:t>
            </a:r>
          </a:p>
        </p:txBody>
      </p:sp>
      <p:sp>
        <p:nvSpPr>
          <p:cNvPr id="35844" name="Rectangle 5">
            <a:extLst>
              <a:ext uri="{FF2B5EF4-FFF2-40B4-BE49-F238E27FC236}">
                <a16:creationId xmlns:a16="http://schemas.microsoft.com/office/drawing/2014/main" id="{92AD7CC9-EE37-44B9-879D-BE412304C4E8}"/>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4">
            <a:extLst>
              <a:ext uri="{FF2B5EF4-FFF2-40B4-BE49-F238E27FC236}">
                <a16:creationId xmlns:a16="http://schemas.microsoft.com/office/drawing/2014/main" id="{E6F1A3C8-C3F7-4D5F-811D-00AD47059DAD}"/>
              </a:ext>
            </a:extLst>
          </p:cNvPr>
          <p:cNvSpPr txBox="1">
            <a:spLocks noChangeArrowheads="1"/>
          </p:cNvSpPr>
          <p:nvPr/>
        </p:nvSpPr>
        <p:spPr bwMode="auto">
          <a:xfrm>
            <a:off x="914400" y="304800"/>
            <a:ext cx="497205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a:spcBef>
                <a:spcPct val="5000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a:t>
            </a:r>
            <a:r>
              <a:rPr lang="en-US" altLang="en-US" sz="1200" b="1">
                <a:latin typeface="Arial" panose="020B0604020202020204" pitchFamily="34" charset="0"/>
                <a:ea typeface="MS PGothic" panose="020B0600070205080204" pitchFamily="34" charset="-128"/>
                <a:cs typeface="Times New Roman" panose="02020603050405020304" pitchFamily="18" charset="0"/>
              </a:rPr>
              <a:t> </a:t>
            </a: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Systems</a:t>
            </a:r>
          </a:p>
        </p:txBody>
      </p:sp>
      <p:sp>
        <p:nvSpPr>
          <p:cNvPr id="21507" name="Rectangle 6">
            <a:extLst>
              <a:ext uri="{FF2B5EF4-FFF2-40B4-BE49-F238E27FC236}">
                <a16:creationId xmlns:a16="http://schemas.microsoft.com/office/drawing/2014/main" id="{054ADB06-5D3B-4ACF-81BD-8FD09D0D4AB9}"/>
              </a:ext>
            </a:extLst>
          </p:cNvPr>
          <p:cNvSpPr>
            <a:spLocks noChangeArrowheads="1"/>
          </p:cNvSpPr>
          <p:nvPr/>
        </p:nvSpPr>
        <p:spPr bwMode="auto">
          <a:xfrm>
            <a:off x="390525" y="1714500"/>
            <a:ext cx="8172450" cy="387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200150" indent="-28575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spcAft>
                <a:spcPts val="900"/>
              </a:spcAft>
              <a:defRPr/>
            </a:pPr>
            <a:r>
              <a:rPr lang="en-US" altLang="en-US" sz="2250" b="1" u="none" dirty="0">
                <a:cs typeface="Times New Roman" panose="02020603050405020304" pitchFamily="18" charset="0"/>
              </a:rPr>
              <a:t>To implement enterprise software, firms:</a:t>
            </a:r>
          </a:p>
          <a:p>
            <a:pPr lvl="1">
              <a:spcAft>
                <a:spcPts val="900"/>
              </a:spcAft>
              <a:buFontTx/>
              <a:buChar char="•"/>
              <a:defRPr/>
            </a:pPr>
            <a:r>
              <a:rPr lang="en-US" altLang="en-US" sz="2250" u="none" dirty="0">
                <a:cs typeface="Times New Roman" panose="02020603050405020304" pitchFamily="18" charset="0"/>
              </a:rPr>
              <a:t>Select functions of system they wish to use (Modules).</a:t>
            </a:r>
          </a:p>
          <a:p>
            <a:pPr lvl="1">
              <a:spcAft>
                <a:spcPts val="900"/>
              </a:spcAft>
              <a:buFontTx/>
              <a:buChar char="•"/>
              <a:defRPr/>
            </a:pPr>
            <a:r>
              <a:rPr lang="en-US" altLang="en-US" sz="2250" u="none" dirty="0">
                <a:cs typeface="Times New Roman" panose="02020603050405020304" pitchFamily="18" charset="0"/>
              </a:rPr>
              <a:t>Map business processes to software processes. </a:t>
            </a:r>
          </a:p>
          <a:p>
            <a:pPr lvl="1">
              <a:spcAft>
                <a:spcPts val="1350"/>
              </a:spcAft>
              <a:buFontTx/>
              <a:buChar char="•"/>
              <a:defRPr/>
            </a:pPr>
            <a:r>
              <a:rPr lang="en-US" altLang="en-US" sz="2250" u="none" dirty="0" err="1">
                <a:cs typeface="Times New Roman" panose="02020603050405020304" pitchFamily="18" charset="0"/>
              </a:rPr>
              <a:t>C</a:t>
            </a:r>
            <a:r>
              <a:rPr lang="en-US" altLang="ja-JP" sz="2250" u="none" dirty="0" err="1">
                <a:cs typeface="Times New Roman" panose="02020603050405020304" pitchFamily="18" charset="0"/>
              </a:rPr>
              <a:t>ustomise</a:t>
            </a:r>
            <a:r>
              <a:rPr lang="en-US" altLang="ja-JP" sz="2250" u="none" dirty="0">
                <a:cs typeface="Times New Roman" panose="02020603050405020304" pitchFamily="18" charset="0"/>
              </a:rPr>
              <a:t> the</a:t>
            </a:r>
            <a:r>
              <a:rPr lang="en-US" altLang="en-US" sz="2250" b="1" u="none" dirty="0">
                <a:cs typeface="Times New Roman" panose="02020603050405020304" pitchFamily="18" charset="0"/>
              </a:rPr>
              <a:t> </a:t>
            </a:r>
            <a:r>
              <a:rPr lang="en-US" altLang="en-US" sz="2250" u="none" dirty="0">
                <a:cs typeface="Times New Roman" panose="02020603050405020304" pitchFamily="18" charset="0"/>
              </a:rPr>
              <a:t>software /module if doesn’</a:t>
            </a:r>
            <a:r>
              <a:rPr lang="en-US" altLang="ja-JP" sz="2250" u="none" dirty="0">
                <a:cs typeface="Times New Roman" panose="02020603050405020304" pitchFamily="18" charset="0"/>
              </a:rPr>
              <a:t>t support business processes – specific activities of the firm that have not been coded into the module.</a:t>
            </a:r>
            <a:endParaRPr lang="en-US" altLang="en-US" sz="2250" u="none" dirty="0">
              <a:cs typeface="Times New Roman" panose="02020603050405020304" pitchFamily="18" charset="0"/>
            </a:endParaRPr>
          </a:p>
          <a:p>
            <a:pPr lvl="2" eaLnBrk="1" hangingPunct="1">
              <a:spcBef>
                <a:spcPct val="25000"/>
              </a:spcBef>
              <a:buFontTx/>
              <a:buChar char="•"/>
              <a:defRPr/>
            </a:pPr>
            <a:endParaRPr lang="en-US" altLang="en-US" sz="2250" b="1" u="none" dirty="0">
              <a:cs typeface="Times New Roman" panose="02020603050405020304" pitchFamily="18" charset="0"/>
            </a:endParaRPr>
          </a:p>
        </p:txBody>
      </p:sp>
      <p:sp>
        <p:nvSpPr>
          <p:cNvPr id="37892" name="Rectangle 4">
            <a:extLst>
              <a:ext uri="{FF2B5EF4-FFF2-40B4-BE49-F238E27FC236}">
                <a16:creationId xmlns:a16="http://schemas.microsoft.com/office/drawing/2014/main" id="{88F35019-19C8-4209-89E5-BE5B76F14AD2}"/>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ext Box 4">
            <a:extLst>
              <a:ext uri="{FF2B5EF4-FFF2-40B4-BE49-F238E27FC236}">
                <a16:creationId xmlns:a16="http://schemas.microsoft.com/office/drawing/2014/main" id="{12D0F62D-FCB1-4D10-A142-40723EEBFC94}"/>
              </a:ext>
            </a:extLst>
          </p:cNvPr>
          <p:cNvSpPr txBox="1">
            <a:spLocks noChangeArrowheads="1"/>
          </p:cNvSpPr>
          <p:nvPr/>
        </p:nvSpPr>
        <p:spPr bwMode="auto">
          <a:xfrm>
            <a:off x="4819650" y="5367338"/>
            <a:ext cx="1011238" cy="30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r>
              <a:rPr lang="en-US" altLang="en-US" sz="1350" b="1" dirty="0"/>
              <a:t>Figure 9-1</a:t>
            </a:r>
          </a:p>
        </p:txBody>
      </p:sp>
      <p:sp>
        <p:nvSpPr>
          <p:cNvPr id="23556" name="Text Box 5">
            <a:extLst>
              <a:ext uri="{FF2B5EF4-FFF2-40B4-BE49-F238E27FC236}">
                <a16:creationId xmlns:a16="http://schemas.microsoft.com/office/drawing/2014/main" id="{7447D228-142B-4250-8E76-B3D6F912FD73}"/>
              </a:ext>
            </a:extLst>
          </p:cNvPr>
          <p:cNvSpPr txBox="1">
            <a:spLocks noChangeArrowheads="1"/>
          </p:cNvSpPr>
          <p:nvPr/>
        </p:nvSpPr>
        <p:spPr bwMode="auto">
          <a:xfrm>
            <a:off x="315913" y="1998663"/>
            <a:ext cx="3989387" cy="320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defRPr/>
            </a:pPr>
            <a:r>
              <a:rPr lang="en-US" altLang="en-US" sz="2250" b="1" u="none" dirty="0"/>
              <a:t>Enterprise systems feature a set of integrated software modules and a central database that enables data to be shared by many different business processes and functional areas throughout the enterprise</a:t>
            </a:r>
            <a:endParaRPr lang="en-US" altLang="en-US" sz="2250" u="none" dirty="0"/>
          </a:p>
        </p:txBody>
      </p:sp>
      <p:sp>
        <p:nvSpPr>
          <p:cNvPr id="39940" name="Rectangle 6">
            <a:extLst>
              <a:ext uri="{FF2B5EF4-FFF2-40B4-BE49-F238E27FC236}">
                <a16:creationId xmlns:a16="http://schemas.microsoft.com/office/drawing/2014/main" id="{96771991-EBA1-41A0-BFB5-CCA056DBA475}"/>
              </a:ext>
            </a:extLst>
          </p:cNvPr>
          <p:cNvSpPr>
            <a:spLocks noChangeArrowheads="1"/>
          </p:cNvSpPr>
          <p:nvPr/>
        </p:nvSpPr>
        <p:spPr bwMode="auto">
          <a:xfrm>
            <a:off x="609600" y="457200"/>
            <a:ext cx="58293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ctr" eaLnBrk="1" hangingPunct="1">
              <a:spcBef>
                <a:spcPct val="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How Enterprise Systems Work</a:t>
            </a:r>
          </a:p>
        </p:txBody>
      </p:sp>
      <p:pic>
        <p:nvPicPr>
          <p:cNvPr id="39941" name="Picture 7" descr="Ess10_Fig-8-01.tif">
            <a:extLst>
              <a:ext uri="{FF2B5EF4-FFF2-40B4-BE49-F238E27FC236}">
                <a16:creationId xmlns:a16="http://schemas.microsoft.com/office/drawing/2014/main" id="{5D758ED8-2FBE-4909-BE71-F303B0CFF02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19650" y="2154238"/>
            <a:ext cx="3648075"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Rectangle 7">
            <a:extLst>
              <a:ext uri="{FF2B5EF4-FFF2-40B4-BE49-F238E27FC236}">
                <a16:creationId xmlns:a16="http://schemas.microsoft.com/office/drawing/2014/main" id="{43993610-773E-4EF9-AC23-AF03AEE677C9}"/>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6">
            <a:extLst>
              <a:ext uri="{FF2B5EF4-FFF2-40B4-BE49-F238E27FC236}">
                <a16:creationId xmlns:a16="http://schemas.microsoft.com/office/drawing/2014/main" id="{7CD57B49-3417-404A-9593-23BD89488383}"/>
              </a:ext>
            </a:extLst>
          </p:cNvPr>
          <p:cNvSpPr>
            <a:spLocks noChangeArrowheads="1"/>
          </p:cNvSpPr>
          <p:nvPr/>
        </p:nvSpPr>
        <p:spPr bwMode="auto">
          <a:xfrm>
            <a:off x="228600" y="609600"/>
            <a:ext cx="8077200" cy="471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0"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nSpc>
                <a:spcPct val="110000"/>
              </a:lnSpc>
              <a:spcAft>
                <a:spcPts val="900"/>
              </a:spcAft>
              <a:defRPr/>
            </a:pPr>
            <a:r>
              <a:rPr lang="en-US" altLang="en-US" sz="3000" b="1" u="none" dirty="0">
                <a:solidFill>
                  <a:srgbClr val="FFFF00"/>
                </a:solidFill>
                <a:cs typeface="Times New Roman" panose="02020603050405020304" pitchFamily="18" charset="0"/>
              </a:rPr>
              <a:t>Business value of enterprise systems</a:t>
            </a:r>
          </a:p>
          <a:p>
            <a:pPr marL="0" indent="0">
              <a:lnSpc>
                <a:spcPct val="110000"/>
              </a:lnSpc>
              <a:spcAft>
                <a:spcPts val="900"/>
              </a:spcAft>
              <a:defRPr/>
            </a:pPr>
            <a:endParaRPr lang="en-US" altLang="en-US" sz="3000" b="1" u="none" dirty="0">
              <a:solidFill>
                <a:srgbClr val="FFFF00"/>
              </a:solidFill>
              <a:cs typeface="Times New Roman" panose="02020603050405020304" pitchFamily="18" charset="0"/>
            </a:endParaRPr>
          </a:p>
          <a:p>
            <a:pPr lvl="1">
              <a:lnSpc>
                <a:spcPct val="110000"/>
              </a:lnSpc>
              <a:spcAft>
                <a:spcPts val="900"/>
              </a:spcAft>
              <a:buFontTx/>
              <a:buChar char="•"/>
              <a:defRPr/>
            </a:pPr>
            <a:r>
              <a:rPr lang="en-US" altLang="en-US" sz="2250" b="1" u="none" dirty="0">
                <a:cs typeface="Times New Roman" panose="02020603050405020304" pitchFamily="18" charset="0"/>
              </a:rPr>
              <a:t>Increase operational efficiency.</a:t>
            </a:r>
          </a:p>
          <a:p>
            <a:pPr lvl="2">
              <a:lnSpc>
                <a:spcPct val="110000"/>
              </a:lnSpc>
              <a:spcAft>
                <a:spcPts val="900"/>
              </a:spcAft>
              <a:buFontTx/>
              <a:buChar char="•"/>
              <a:defRPr/>
            </a:pPr>
            <a:r>
              <a:rPr lang="en-US" altLang="en-US" sz="2250" b="1" u="none" dirty="0" err="1">
                <a:solidFill>
                  <a:srgbClr val="FFFF00"/>
                </a:solidFill>
                <a:cs typeface="Times New Roman" panose="02020603050405020304" pitchFamily="18" charset="0"/>
              </a:rPr>
              <a:t>Standardise</a:t>
            </a:r>
            <a:r>
              <a:rPr lang="en-US" altLang="en-US" sz="2250" b="1" u="none" dirty="0">
                <a:solidFill>
                  <a:srgbClr val="FFFF00"/>
                </a:solidFill>
                <a:cs typeface="Times New Roman" panose="02020603050405020304" pitchFamily="18" charset="0"/>
              </a:rPr>
              <a:t> and coordinate business processes</a:t>
            </a:r>
          </a:p>
          <a:p>
            <a:pPr lvl="1">
              <a:lnSpc>
                <a:spcPct val="110000"/>
              </a:lnSpc>
              <a:spcAft>
                <a:spcPts val="900"/>
              </a:spcAft>
              <a:buFontTx/>
              <a:buChar char="•"/>
              <a:defRPr/>
            </a:pPr>
            <a:r>
              <a:rPr lang="en-US" altLang="en-US" sz="2250" b="1" u="none" dirty="0">
                <a:cs typeface="Times New Roman" panose="02020603050405020304" pitchFamily="18" charset="0"/>
              </a:rPr>
              <a:t>Provide firm wide information to support decision making.</a:t>
            </a:r>
          </a:p>
          <a:p>
            <a:pPr lvl="1">
              <a:lnSpc>
                <a:spcPct val="110000"/>
              </a:lnSpc>
              <a:spcAft>
                <a:spcPts val="900"/>
              </a:spcAft>
              <a:buFontTx/>
              <a:buChar char="•"/>
              <a:defRPr/>
            </a:pPr>
            <a:r>
              <a:rPr lang="en-US" altLang="en-US" sz="2250" b="1" u="none" dirty="0">
                <a:cs typeface="Times New Roman" panose="02020603050405020304" pitchFamily="18" charset="0"/>
              </a:rPr>
              <a:t>Enable rapid responses to customer requests for information or products.</a:t>
            </a:r>
          </a:p>
          <a:p>
            <a:pPr lvl="1">
              <a:lnSpc>
                <a:spcPct val="110000"/>
              </a:lnSpc>
              <a:spcAft>
                <a:spcPts val="900"/>
              </a:spcAft>
              <a:buFontTx/>
              <a:buChar char="•"/>
              <a:defRPr/>
            </a:pPr>
            <a:r>
              <a:rPr lang="en-US" altLang="en-US" sz="2250" b="1" u="none" dirty="0">
                <a:cs typeface="Times New Roman" panose="02020603050405020304" pitchFamily="18" charset="0"/>
              </a:rPr>
              <a:t>Include </a:t>
            </a:r>
            <a:r>
              <a:rPr lang="en-US" altLang="en-US" sz="2250" b="1" u="none" dirty="0">
                <a:solidFill>
                  <a:srgbClr val="FFFF00"/>
                </a:solidFill>
                <a:cs typeface="Times New Roman" panose="02020603050405020304" pitchFamily="18" charset="0"/>
              </a:rPr>
              <a:t>analytical</a:t>
            </a:r>
            <a:r>
              <a:rPr lang="en-US" altLang="en-US" sz="2250" b="1" u="none" dirty="0">
                <a:cs typeface="Times New Roman" panose="02020603050405020304" pitchFamily="18" charset="0"/>
              </a:rPr>
              <a:t> </a:t>
            </a:r>
            <a:r>
              <a:rPr lang="en-US" altLang="en-US" sz="2250" b="1" u="none" dirty="0">
                <a:solidFill>
                  <a:srgbClr val="FFFF00"/>
                </a:solidFill>
                <a:cs typeface="Times New Roman" panose="02020603050405020304" pitchFamily="18" charset="0"/>
              </a:rPr>
              <a:t>tools</a:t>
            </a:r>
            <a:r>
              <a:rPr lang="en-US" altLang="en-US" sz="2250" b="1" u="none" dirty="0">
                <a:cs typeface="Times New Roman" panose="02020603050405020304" pitchFamily="18" charset="0"/>
              </a:rPr>
              <a:t> to evaluate overall </a:t>
            </a:r>
            <a:r>
              <a:rPr lang="en-US" altLang="en-US" sz="2250" b="1" u="none" dirty="0" err="1">
                <a:solidFill>
                  <a:srgbClr val="FFFF00"/>
                </a:solidFill>
                <a:cs typeface="Times New Roman" panose="02020603050405020304" pitchFamily="18" charset="0"/>
              </a:rPr>
              <a:t>organisational</a:t>
            </a:r>
            <a:r>
              <a:rPr lang="en-US" altLang="en-US" sz="2250" b="1" u="none" dirty="0">
                <a:solidFill>
                  <a:srgbClr val="FFFF00"/>
                </a:solidFill>
                <a:cs typeface="Times New Roman" panose="02020603050405020304" pitchFamily="18" charset="0"/>
              </a:rPr>
              <a:t> performance / metrics / KPI’s </a:t>
            </a:r>
            <a:r>
              <a:rPr lang="en-US" altLang="en-US" sz="2250" b="1" u="none" dirty="0">
                <a:cs typeface="Times New Roman" panose="02020603050405020304" pitchFamily="18" charset="0"/>
              </a:rPr>
              <a:t>(key performance indicators).</a:t>
            </a:r>
          </a:p>
        </p:txBody>
      </p:sp>
      <p:sp>
        <p:nvSpPr>
          <p:cNvPr id="41987" name="Rectangle 4">
            <a:extLst>
              <a:ext uri="{FF2B5EF4-FFF2-40B4-BE49-F238E27FC236}">
                <a16:creationId xmlns:a16="http://schemas.microsoft.com/office/drawing/2014/main" id="{6A84461E-9BDA-4F30-B3F0-A87E936F498B}"/>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3">
            <a:extLst>
              <a:ext uri="{FF2B5EF4-FFF2-40B4-BE49-F238E27FC236}">
                <a16:creationId xmlns:a16="http://schemas.microsoft.com/office/drawing/2014/main" id="{4C4A2C63-EF4C-4CBC-8C7A-551F074119FB}"/>
              </a:ext>
            </a:extLst>
          </p:cNvPr>
          <p:cNvSpPr>
            <a:spLocks noChangeArrowheads="1"/>
          </p:cNvSpPr>
          <p:nvPr/>
        </p:nvSpPr>
        <p:spPr bwMode="auto">
          <a:xfrm>
            <a:off x="523875" y="1885950"/>
            <a:ext cx="8029575"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nSpc>
                <a:spcPct val="90000"/>
              </a:lnSpc>
              <a:spcAft>
                <a:spcPts val="900"/>
              </a:spcAft>
              <a:buFontTx/>
              <a:buChar char="•"/>
              <a:defRPr/>
            </a:pPr>
            <a:r>
              <a:rPr lang="en-US" altLang="en-US" sz="2250" b="1" u="none" dirty="0">
                <a:cs typeface="Times New Roman" panose="02020603050405020304" pitchFamily="18" charset="0"/>
              </a:rPr>
              <a:t>Enterprise resource planning (ERP) systems. </a:t>
            </a:r>
          </a:p>
          <a:p>
            <a:pPr lvl="1">
              <a:lnSpc>
                <a:spcPct val="90000"/>
              </a:lnSpc>
              <a:spcAft>
                <a:spcPts val="900"/>
              </a:spcAft>
              <a:buFontTx/>
              <a:buChar char="•"/>
              <a:defRPr/>
            </a:pPr>
            <a:r>
              <a:rPr lang="en-US" altLang="en-US" sz="2250" b="1" u="none" dirty="0">
                <a:cs typeface="Times New Roman" panose="02020603050405020304" pitchFamily="18" charset="0"/>
              </a:rPr>
              <a:t>Integrate data from key business processes into single system. </a:t>
            </a:r>
          </a:p>
          <a:p>
            <a:pPr lvl="1">
              <a:lnSpc>
                <a:spcPct val="90000"/>
              </a:lnSpc>
              <a:spcAft>
                <a:spcPts val="900"/>
              </a:spcAft>
              <a:buFontTx/>
              <a:buChar char="•"/>
              <a:defRPr/>
            </a:pPr>
            <a:r>
              <a:rPr lang="en-US" altLang="en-US" sz="2250" b="1" u="none" dirty="0">
                <a:cs typeface="Times New Roman" panose="02020603050405020304" pitchFamily="18" charset="0"/>
              </a:rPr>
              <a:t>Speed communication of information throughout firm.</a:t>
            </a:r>
          </a:p>
          <a:p>
            <a:pPr lvl="1">
              <a:lnSpc>
                <a:spcPct val="90000"/>
              </a:lnSpc>
              <a:spcAft>
                <a:spcPts val="900"/>
              </a:spcAft>
              <a:buFontTx/>
              <a:buChar char="•"/>
              <a:defRPr/>
            </a:pPr>
            <a:r>
              <a:rPr lang="en-US" altLang="en-US" sz="2250" b="1" u="none" dirty="0">
                <a:cs typeface="Times New Roman" panose="02020603050405020304" pitchFamily="18" charset="0"/>
              </a:rPr>
              <a:t>Enable greater flexibility in responding to customer requests, greater accuracy in order fulfillment.</a:t>
            </a:r>
          </a:p>
          <a:p>
            <a:pPr lvl="1">
              <a:lnSpc>
                <a:spcPct val="90000"/>
              </a:lnSpc>
              <a:spcAft>
                <a:spcPts val="900"/>
              </a:spcAft>
              <a:buFontTx/>
              <a:buChar char="•"/>
              <a:defRPr/>
            </a:pPr>
            <a:r>
              <a:rPr lang="en-US" altLang="en-US" sz="2250" b="1" u="none" dirty="0">
                <a:cs typeface="Times New Roman" panose="02020603050405020304" pitchFamily="18" charset="0"/>
              </a:rPr>
              <a:t>Enable managers to assemble overall view of operations (</a:t>
            </a:r>
            <a:r>
              <a:rPr lang="en-US" altLang="en-US" sz="2250" b="1" u="none" dirty="0">
                <a:solidFill>
                  <a:srgbClr val="FFFF00"/>
                </a:solidFill>
                <a:cs typeface="Times New Roman" panose="02020603050405020304" pitchFamily="18" charset="0"/>
              </a:rPr>
              <a:t>dashboards of operations and performance measures</a:t>
            </a:r>
            <a:r>
              <a:rPr lang="en-US" altLang="en-US" sz="2250" b="1" u="none" dirty="0">
                <a:cs typeface="Times New Roman" panose="02020603050405020304" pitchFamily="18" charset="0"/>
              </a:rPr>
              <a:t>). </a:t>
            </a:r>
          </a:p>
          <a:p>
            <a:pPr eaLnBrk="1" hangingPunct="1">
              <a:lnSpc>
                <a:spcPct val="80000"/>
              </a:lnSpc>
              <a:spcBef>
                <a:spcPct val="50000"/>
              </a:spcBef>
              <a:spcAft>
                <a:spcPct val="25000"/>
              </a:spcAft>
              <a:defRPr/>
            </a:pPr>
            <a:endParaRPr lang="en-US" altLang="en-US" sz="2250" b="1" u="none" dirty="0">
              <a:cs typeface="Times New Roman" panose="02020603050405020304" pitchFamily="18" charset="0"/>
            </a:endParaRPr>
          </a:p>
        </p:txBody>
      </p:sp>
      <p:sp>
        <p:nvSpPr>
          <p:cNvPr id="44035" name="Rectangle 4">
            <a:extLst>
              <a:ext uri="{FF2B5EF4-FFF2-40B4-BE49-F238E27FC236}">
                <a16:creationId xmlns:a16="http://schemas.microsoft.com/office/drawing/2014/main" id="{1EEB9870-D0B3-4304-B36B-9590C03F8972}"/>
              </a:ext>
            </a:extLst>
          </p:cNvPr>
          <p:cNvSpPr>
            <a:spLocks noChangeArrowheads="1"/>
          </p:cNvSpPr>
          <p:nvPr/>
        </p:nvSpPr>
        <p:spPr bwMode="auto">
          <a:xfrm>
            <a:off x="695325" y="1039813"/>
            <a:ext cx="6115050"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Enterprise Systems </a:t>
            </a:r>
          </a:p>
        </p:txBody>
      </p:sp>
      <p:sp>
        <p:nvSpPr>
          <p:cNvPr id="44036" name="Rectangle 5">
            <a:extLst>
              <a:ext uri="{FF2B5EF4-FFF2-40B4-BE49-F238E27FC236}">
                <a16:creationId xmlns:a16="http://schemas.microsoft.com/office/drawing/2014/main" id="{04C98D07-A808-4989-BBC2-485B3D17BD0B}"/>
              </a:ext>
            </a:extLst>
          </p:cNvPr>
          <p:cNvSpPr>
            <a:spLocks noChangeArrowheads="1"/>
          </p:cNvSpPr>
          <p:nvPr/>
        </p:nvSpPr>
        <p:spPr bwMode="auto">
          <a:xfrm>
            <a:off x="4953000" y="5827713"/>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a:latin typeface="Arial" panose="020B0604020202020204" pitchFamily="34" charset="0"/>
                <a:ea typeface="MS PGothic" panose="020B0600070205080204" pitchFamily="34" charset="-128"/>
              </a:rPr>
              <a:t>©Laudon and Laudon 2007 Essentials of Management Information Systems</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299555-E0F6-4C91-BBBE-072CF8F298AF}"/>
              </a:ext>
            </a:extLst>
          </p:cNvPr>
          <p:cNvSpPr/>
          <p:nvPr/>
        </p:nvSpPr>
        <p:spPr>
          <a:xfrm>
            <a:off x="525463" y="1371600"/>
            <a:ext cx="8389937" cy="4708525"/>
          </a:xfrm>
          <a:prstGeom prst="rect">
            <a:avLst/>
          </a:prstGeom>
        </p:spPr>
        <p:txBody>
          <a:bodyPr>
            <a:spAutoFit/>
          </a:bodyPr>
          <a:lstStyle/>
          <a:p>
            <a:pPr>
              <a:defRPr/>
            </a:pPr>
            <a:r>
              <a:rPr lang="en-GB" sz="3000" u="none" dirty="0">
                <a:latin typeface="Calibri" panose="020F0502020204030204" pitchFamily="34" charset="0"/>
              </a:rPr>
              <a:t>Turban (1995) and </a:t>
            </a:r>
            <a:r>
              <a:rPr lang="en-GB" sz="3000" u="none" dirty="0" err="1">
                <a:latin typeface="Calibri" panose="020F0502020204030204" pitchFamily="34" charset="0"/>
              </a:rPr>
              <a:t>Beath</a:t>
            </a:r>
            <a:r>
              <a:rPr lang="en-GB" sz="3000" u="none" dirty="0">
                <a:latin typeface="Calibri" panose="020F0502020204030204" pitchFamily="34" charset="0"/>
              </a:rPr>
              <a:t> (1991)</a:t>
            </a:r>
          </a:p>
          <a:p>
            <a:pPr>
              <a:defRPr/>
            </a:pPr>
            <a:endParaRPr lang="en-GB" sz="3000" u="none" dirty="0">
              <a:latin typeface="Calibri" panose="020F0502020204030204" pitchFamily="34" charset="0"/>
            </a:endParaRPr>
          </a:p>
          <a:p>
            <a:pPr marL="342900" indent="-342900">
              <a:buFont typeface="Arial" panose="020B0604020202020204" pitchFamily="34" charset="0"/>
              <a:buChar char="•"/>
              <a:defRPr/>
            </a:pPr>
            <a:r>
              <a:rPr lang="en-GB" sz="3000" u="none" dirty="0">
                <a:latin typeface="Calibri" panose="020F0502020204030204" pitchFamily="34" charset="0"/>
              </a:rPr>
              <a:t>replacing silo systems with shared computer systems;  </a:t>
            </a:r>
          </a:p>
          <a:p>
            <a:pPr marL="342900" indent="-342900">
              <a:buFont typeface="Arial" panose="020B0604020202020204" pitchFamily="34" charset="0"/>
              <a:buChar char="•"/>
              <a:defRPr/>
            </a:pPr>
            <a:r>
              <a:rPr lang="en-GB" sz="3000" u="none" dirty="0">
                <a:latin typeface="Calibri" panose="020F0502020204030204" pitchFamily="34" charset="0"/>
              </a:rPr>
              <a:t>capturing data once;  </a:t>
            </a:r>
          </a:p>
          <a:p>
            <a:pPr marL="342900" indent="-342900">
              <a:buFont typeface="Arial" panose="020B0604020202020204" pitchFamily="34" charset="0"/>
              <a:buChar char="•"/>
              <a:defRPr/>
            </a:pPr>
            <a:r>
              <a:rPr lang="en-GB" sz="3000" u="none" dirty="0">
                <a:latin typeface="Calibri" panose="020F0502020204030204" pitchFamily="34" charset="0"/>
              </a:rPr>
              <a:t>storing a single copy of data in a manner which can be accessed by all authorised users; and</a:t>
            </a:r>
          </a:p>
          <a:p>
            <a:pPr marL="342900" indent="-342900">
              <a:buFont typeface="Arial" panose="020B0604020202020204" pitchFamily="34" charset="0"/>
              <a:buChar char="•"/>
              <a:defRPr/>
            </a:pPr>
            <a:r>
              <a:rPr lang="en-GB" sz="3000" u="none" dirty="0">
                <a:latin typeface="Calibri" panose="020F0502020204030204" pitchFamily="34" charset="0"/>
              </a:rPr>
              <a:t>allowing the selection and manipulation of data in a variety of ways to suit the need of different groups of users. </a:t>
            </a:r>
          </a:p>
        </p:txBody>
      </p:sp>
      <p:sp>
        <p:nvSpPr>
          <p:cNvPr id="50179" name="Rectangle 2">
            <a:extLst>
              <a:ext uri="{FF2B5EF4-FFF2-40B4-BE49-F238E27FC236}">
                <a16:creationId xmlns:a16="http://schemas.microsoft.com/office/drawing/2014/main" id="{715D848C-9DB8-4795-9473-3F0512173A5A}"/>
              </a:ext>
            </a:extLst>
          </p:cNvPr>
          <p:cNvSpPr>
            <a:spLocks noChangeArrowheads="1"/>
          </p:cNvSpPr>
          <p:nvPr/>
        </p:nvSpPr>
        <p:spPr bwMode="auto">
          <a:xfrm>
            <a:off x="533400" y="34925"/>
            <a:ext cx="35671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4000" u="none">
                <a:solidFill>
                  <a:srgbClr val="FFFF00"/>
                </a:solidFill>
                <a:latin typeface="Calibri" panose="020F0502020204030204" pitchFamily="34" charset="0"/>
              </a:rPr>
              <a:t>Benefits of ERP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E83BAB46-F664-43FD-83DF-8FAE96EFC63B}"/>
              </a:ext>
            </a:extLst>
          </p:cNvPr>
          <p:cNvSpPr>
            <a:spLocks noGrp="1" noChangeArrowheads="1"/>
          </p:cNvSpPr>
          <p:nvPr>
            <p:ph type="title"/>
          </p:nvPr>
        </p:nvSpPr>
        <p:spPr>
          <a:xfrm>
            <a:off x="30163" y="50800"/>
            <a:ext cx="8305800" cy="1400175"/>
          </a:xfrm>
        </p:spPr>
        <p:txBody>
          <a:bodyPr/>
          <a:lstStyle/>
          <a:p>
            <a:pPr eaLnBrk="1" hangingPunct="1"/>
            <a:r>
              <a:rPr lang="en-US" altLang="zh-CN">
                <a:solidFill>
                  <a:srgbClr val="FFFF00"/>
                </a:solidFill>
              </a:rPr>
              <a:t>Reasons for Implementing ERP</a:t>
            </a:r>
            <a:br>
              <a:rPr lang="en-US" altLang="zh-CN">
                <a:solidFill>
                  <a:srgbClr val="FFFF00"/>
                </a:solidFill>
              </a:rPr>
            </a:br>
            <a:r>
              <a:rPr lang="en-US" altLang="zh-CN" sz="2400">
                <a:solidFill>
                  <a:srgbClr val="FFFF00"/>
                </a:solidFill>
              </a:rPr>
              <a:t>measured on 1-5 scale (5 best)</a:t>
            </a:r>
          </a:p>
        </p:txBody>
      </p:sp>
      <p:sp>
        <p:nvSpPr>
          <p:cNvPr id="52227" name="Rectangle 3">
            <a:extLst>
              <a:ext uri="{FF2B5EF4-FFF2-40B4-BE49-F238E27FC236}">
                <a16:creationId xmlns:a16="http://schemas.microsoft.com/office/drawing/2014/main" id="{8DE9450A-2C3D-426E-878D-C31D877896C6}"/>
              </a:ext>
            </a:extLst>
          </p:cNvPr>
          <p:cNvSpPr>
            <a:spLocks noGrp="1" noChangeArrowheads="1"/>
          </p:cNvSpPr>
          <p:nvPr>
            <p:ph idx="1"/>
          </p:nvPr>
        </p:nvSpPr>
        <p:spPr>
          <a:xfrm>
            <a:off x="838200" y="2057400"/>
            <a:ext cx="6711950" cy="4195762"/>
          </a:xfrm>
        </p:spPr>
        <p:txBody>
          <a:bodyPr/>
          <a:lstStyle/>
          <a:p>
            <a:pPr eaLnBrk="1" hangingPunct="1">
              <a:buFont typeface="Wingdings" panose="05000000000000000000" pitchFamily="2" charset="2"/>
              <a:buNone/>
            </a:pPr>
            <a:r>
              <a:rPr lang="zh-CN" altLang="en-US" sz="2400"/>
              <a:t> </a:t>
            </a:r>
          </a:p>
        </p:txBody>
      </p:sp>
      <p:graphicFrame>
        <p:nvGraphicFramePr>
          <p:cNvPr id="440368" name="Group 48">
            <a:extLst>
              <a:ext uri="{FF2B5EF4-FFF2-40B4-BE49-F238E27FC236}">
                <a16:creationId xmlns:a16="http://schemas.microsoft.com/office/drawing/2014/main" id="{01FE4BB7-F66D-4ECB-8BDD-A4247D14614F}"/>
              </a:ext>
            </a:extLst>
          </p:cNvPr>
          <p:cNvGraphicFramePr>
            <a:graphicFrameLocks noGrp="1"/>
          </p:cNvGraphicFramePr>
          <p:nvPr>
            <p:extLst>
              <p:ext uri="{D42A27DB-BD31-4B8C-83A1-F6EECF244321}">
                <p14:modId xmlns:p14="http://schemas.microsoft.com/office/powerpoint/2010/main" val="2434193255"/>
              </p:ext>
            </p:extLst>
          </p:nvPr>
        </p:nvGraphicFramePr>
        <p:xfrm>
          <a:off x="228600" y="1622425"/>
          <a:ext cx="6248400" cy="4105276"/>
        </p:xfrm>
        <a:graphic>
          <a:graphicData uri="http://schemas.openxmlformats.org/drawingml/2006/table">
            <a:tbl>
              <a:tblPr/>
              <a:tblGrid>
                <a:gridCol w="3803374">
                  <a:extLst>
                    <a:ext uri="{9D8B030D-6E8A-4147-A177-3AD203B41FA5}">
                      <a16:colId xmlns:a16="http://schemas.microsoft.com/office/drawing/2014/main" val="20000"/>
                    </a:ext>
                  </a:extLst>
                </a:gridCol>
                <a:gridCol w="747091">
                  <a:extLst>
                    <a:ext uri="{9D8B030D-6E8A-4147-A177-3AD203B41FA5}">
                      <a16:colId xmlns:a16="http://schemas.microsoft.com/office/drawing/2014/main" val="20001"/>
                    </a:ext>
                  </a:extLst>
                </a:gridCol>
                <a:gridCol w="815009">
                  <a:extLst>
                    <a:ext uri="{9D8B030D-6E8A-4147-A177-3AD203B41FA5}">
                      <a16:colId xmlns:a16="http://schemas.microsoft.com/office/drawing/2014/main" val="20002"/>
                    </a:ext>
                  </a:extLst>
                </a:gridCol>
                <a:gridCol w="882926">
                  <a:extLst>
                    <a:ext uri="{9D8B030D-6E8A-4147-A177-3AD203B41FA5}">
                      <a16:colId xmlns:a16="http://schemas.microsoft.com/office/drawing/2014/main" val="20003"/>
                    </a:ext>
                  </a:extLst>
                </a:gridCol>
              </a:tblGrid>
              <a:tr h="79860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1" i="1" u="none" strike="noStrike" cap="none" normalizeH="0" baseline="0" dirty="0">
                          <a:ln>
                            <a:noFill/>
                          </a:ln>
                          <a:solidFill>
                            <a:schemeClr val="tx1"/>
                          </a:solidFill>
                          <a:effectLst>
                            <a:outerShdw blurRad="38100" dist="38100" dir="2700000" algn="tl">
                              <a:srgbClr val="000000"/>
                            </a:outerShdw>
                          </a:effectLst>
                          <a:latin typeface="Tahoma" pitchFamily="34" charset="0"/>
                          <a:ea typeface="SimSun" pitchFamily="2" charset="-122"/>
                        </a:rPr>
                        <a:t>Most important</a:t>
                      </a:r>
                    </a:p>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endParaRPr kumimoji="1" lang="zh-CN" altLang="en-US" sz="21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SimSun" pitchFamily="2" charset="-122"/>
                      </a:endParaRP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dirty="0" err="1">
                          <a:ln>
                            <a:noFill/>
                          </a:ln>
                          <a:solidFill>
                            <a:schemeClr val="tx1"/>
                          </a:solidFill>
                          <a:effectLst>
                            <a:outerShdw blurRad="38100" dist="38100" dir="2700000" algn="tl">
                              <a:srgbClr val="000000"/>
                            </a:outerShdw>
                          </a:effectLst>
                          <a:latin typeface="Tahoma" pitchFamily="34" charset="0"/>
                          <a:ea typeface="SimSun" pitchFamily="2" charset="-122"/>
                        </a:rPr>
                        <a:t>Avg</a:t>
                      </a:r>
                      <a:endParaRPr kumimoji="1" lang="en-US" altLang="zh-CN" sz="21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SimSun" pitchFamily="2" charset="-122"/>
                      </a:endParaRP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Smallfirms</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Large</a:t>
                      </a:r>
                    </a:p>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GB"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firms</a:t>
                      </a:r>
                      <a:endPar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endParaRP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extLst>
                  <a:ext uri="{0D108BD9-81ED-4DB2-BD59-A6C34878D82A}">
                    <a16:rowId xmlns:a16="http://schemas.microsoft.com/office/drawing/2014/main" val="10000"/>
                  </a:ext>
                </a:extLst>
              </a:tr>
              <a:tr h="1124560">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Replace legacy systems </a:t>
                      </a:r>
                    </a:p>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(i.e. various IS in different functional areas)</a:t>
                      </a: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4.06</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87%</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90%</a:t>
                      </a: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extLst>
                  <a:ext uri="{0D108BD9-81ED-4DB2-BD59-A6C34878D82A}">
                    <a16:rowId xmlns:a16="http://schemas.microsoft.com/office/drawing/2014/main" val="10001"/>
                  </a:ext>
                </a:extLst>
              </a:tr>
              <a:tr h="724354">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SimSun" pitchFamily="2" charset="-122"/>
                        </a:rPr>
                        <a:t>Simplify &amp; standardize formats</a:t>
                      </a: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3.85</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72%</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95%</a:t>
                      </a: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extLst>
                  <a:ext uri="{0D108BD9-81ED-4DB2-BD59-A6C34878D82A}">
                    <a16:rowId xmlns:a16="http://schemas.microsoft.com/office/drawing/2014/main" val="10002"/>
                  </a:ext>
                </a:extLst>
              </a:tr>
              <a:tr h="733408">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Improve interactions-suppliers &amp; customers</a:t>
                      </a: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3.55</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71%</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76%</a:t>
                      </a: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336699"/>
                    </a:solidFill>
                  </a:tcPr>
                </a:tc>
                <a:extLst>
                  <a:ext uri="{0D108BD9-81ED-4DB2-BD59-A6C34878D82A}">
                    <a16:rowId xmlns:a16="http://schemas.microsoft.com/office/drawing/2014/main" val="10003"/>
                  </a:ext>
                </a:extLst>
              </a:tr>
              <a:tr h="724354">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Gain strategic advantage</a:t>
                      </a:r>
                    </a:p>
                  </a:txBody>
                  <a:tcPr marL="81501" marR="81501" marT="40745" marB="40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3.46</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a:ln>
                            <a:noFill/>
                          </a:ln>
                          <a:solidFill>
                            <a:schemeClr val="tx1"/>
                          </a:solidFill>
                          <a:effectLst>
                            <a:outerShdw blurRad="38100" dist="38100" dir="2700000" algn="tl">
                              <a:srgbClr val="000000"/>
                            </a:outerShdw>
                          </a:effectLst>
                          <a:latin typeface="Tahoma" pitchFamily="34" charset="0"/>
                          <a:ea typeface="SimSun" pitchFamily="2" charset="-122"/>
                        </a:rPr>
                        <a:t>70%</a:t>
                      </a:r>
                    </a:p>
                  </a:txBody>
                  <a:tcPr marL="81501" marR="81501" marT="40745" marB="40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336699"/>
                    </a:solid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75000"/>
                        <a:buFont typeface="Wingdings" pitchFamily="2" charset="2"/>
                        <a:buNone/>
                        <a:tabLst/>
                      </a:pPr>
                      <a:r>
                        <a:rPr kumimoji="1" lang="en-US" altLang="zh-CN" sz="21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SimSun" pitchFamily="2" charset="-122"/>
                        </a:rPr>
                        <a:t>92%</a:t>
                      </a:r>
                    </a:p>
                  </a:txBody>
                  <a:tcPr marL="81501" marR="81501" marT="40745" marB="40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336699"/>
                    </a:solidFill>
                  </a:tcPr>
                </a:tc>
                <a:extLst>
                  <a:ext uri="{0D108BD9-81ED-4DB2-BD59-A6C34878D82A}">
                    <a16:rowId xmlns:a16="http://schemas.microsoft.com/office/drawing/2014/main" val="10004"/>
                  </a:ext>
                </a:extLst>
              </a:tr>
            </a:tbl>
          </a:graphicData>
        </a:graphic>
      </p:graphicFrame>
      <p:sp>
        <p:nvSpPr>
          <p:cNvPr id="2" name="Rectangle 1">
            <a:extLst>
              <a:ext uri="{FF2B5EF4-FFF2-40B4-BE49-F238E27FC236}">
                <a16:creationId xmlns:a16="http://schemas.microsoft.com/office/drawing/2014/main" id="{9B6EE876-41F2-43C6-AC40-59FA5485B163}"/>
              </a:ext>
            </a:extLst>
          </p:cNvPr>
          <p:cNvSpPr/>
          <p:nvPr/>
        </p:nvSpPr>
        <p:spPr>
          <a:xfrm>
            <a:off x="6477000" y="3505200"/>
            <a:ext cx="2941638" cy="3046413"/>
          </a:xfrm>
          <a:prstGeom prst="rect">
            <a:avLst/>
          </a:prstGeom>
        </p:spPr>
        <p:txBody>
          <a:bodyPr>
            <a:spAutoFit/>
          </a:bodyPr>
          <a:lstStyle/>
          <a:p>
            <a:pPr>
              <a:defRPr/>
            </a:pPr>
            <a:r>
              <a:rPr lang="en-GB" altLang="en-US" u="none" dirty="0">
                <a:solidFill>
                  <a:srgbClr val="FFFF00"/>
                </a:solidFill>
              </a:rPr>
              <a:t>Summary</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cost effectiveness</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maintainability    (low maintenance and support costs)</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Performance</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Availability</a:t>
            </a:r>
          </a:p>
          <a:p>
            <a:pPr marL="182563" indent="-182563">
              <a:buFont typeface="Arial" panose="020B0604020202020204" pitchFamily="34" charset="0"/>
              <a:buChar char="•"/>
              <a:defRPr/>
            </a:pPr>
            <a:r>
              <a:rPr lang="en-GB" altLang="en-US" u="none" dirty="0">
                <a:latin typeface="Calibri" panose="020F0502020204030204" pitchFamily="34" charset="0"/>
                <a:cs typeface="Arial" panose="020B0604020202020204" pitchFamily="34" charset="0"/>
              </a:rPr>
              <a:t>Scalability (flexible) </a:t>
            </a:r>
            <a:endParaRPr lang="en-US" altLang="en-US" u="none" dirty="0">
              <a:latin typeface="Calibri" panose="020F050202020403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6EF06E69-8B6F-4188-959C-1BEC048DBB64}"/>
              </a:ext>
            </a:extLst>
          </p:cNvPr>
          <p:cNvSpPr>
            <a:spLocks noGrp="1" noChangeArrowheads="1"/>
          </p:cNvSpPr>
          <p:nvPr>
            <p:ph type="title"/>
          </p:nvPr>
        </p:nvSpPr>
        <p:spPr>
          <a:xfrm>
            <a:off x="0" y="0"/>
            <a:ext cx="8458200" cy="1295400"/>
          </a:xfrm>
        </p:spPr>
        <p:txBody>
          <a:bodyPr/>
          <a:lstStyle/>
          <a:p>
            <a:pPr eaLnBrk="1" hangingPunct="1"/>
            <a:r>
              <a:rPr lang="en-US" altLang="en-US" sz="4000">
                <a:solidFill>
                  <a:srgbClr val="FFFF00"/>
                </a:solidFill>
              </a:rPr>
              <a:t>Enterprise Resource Planning (ERP)</a:t>
            </a:r>
          </a:p>
        </p:txBody>
      </p:sp>
      <p:sp>
        <p:nvSpPr>
          <p:cNvPr id="634883" name="Rectangle 3">
            <a:extLst>
              <a:ext uri="{FF2B5EF4-FFF2-40B4-BE49-F238E27FC236}">
                <a16:creationId xmlns:a16="http://schemas.microsoft.com/office/drawing/2014/main" id="{D665CA6F-B093-4BB8-93BC-F7441C826043}"/>
              </a:ext>
            </a:extLst>
          </p:cNvPr>
          <p:cNvSpPr>
            <a:spLocks noChangeArrowheads="1"/>
          </p:cNvSpPr>
          <p:nvPr/>
        </p:nvSpPr>
        <p:spPr bwMode="auto">
          <a:xfrm>
            <a:off x="762000" y="1905000"/>
            <a:ext cx="7627938" cy="3692525"/>
          </a:xfrm>
          <a:prstGeom prst="rect">
            <a:avLst/>
          </a:prstGeom>
          <a:noFill/>
          <a:ln w="9525">
            <a:noFill/>
            <a:miter lim="800000"/>
            <a:headEnd/>
            <a:tailEnd/>
          </a:ln>
          <a:effectLst/>
        </p:spPr>
        <p:txBody>
          <a:bodyPr>
            <a:spAutoFit/>
          </a:bodyPr>
          <a:lstStyle/>
          <a:p>
            <a:pPr marL="482600" indent="-482600">
              <a:lnSpc>
                <a:spcPct val="90000"/>
              </a:lnSpc>
              <a:spcBef>
                <a:spcPct val="40000"/>
              </a:spcBef>
              <a:buFont typeface="Wingdings" pitchFamily="2" charset="2"/>
              <a:buChar char="þ"/>
              <a:defRPr/>
            </a:pPr>
            <a:r>
              <a:rPr lang="en-US" sz="3200" b="1" u="none">
                <a:effectLst>
                  <a:outerShdw blurRad="38100" dist="38100" dir="2700000" algn="tl">
                    <a:srgbClr val="000000"/>
                  </a:outerShdw>
                </a:effectLst>
                <a:latin typeface="Arial" charset="0"/>
                <a:cs typeface="Arial" charset="0"/>
              </a:rPr>
              <a:t>ERP modules include</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Basic MRP</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Finance</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Human resources</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Supply chain management (SCM)</a:t>
            </a:r>
          </a:p>
          <a:p>
            <a:pPr marL="1130300" lvl="1" indent="-457200">
              <a:lnSpc>
                <a:spcPct val="90000"/>
              </a:lnSpc>
              <a:spcBef>
                <a:spcPct val="40000"/>
              </a:spcBef>
              <a:buFont typeface="Wingdings" pitchFamily="2" charset="2"/>
              <a:buChar char="þ"/>
              <a:defRPr/>
            </a:pPr>
            <a:r>
              <a:rPr lang="en-US" sz="2800" b="1" u="none">
                <a:effectLst>
                  <a:outerShdw blurRad="38100" dist="38100" dir="2700000" algn="tl">
                    <a:srgbClr val="000000"/>
                  </a:outerShdw>
                </a:effectLst>
                <a:latin typeface="Arial" charset="0"/>
                <a:cs typeface="Arial" charset="0"/>
              </a:rPr>
              <a:t>Customer relationship management (CRM)</a:t>
            </a:r>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634883"/>
                                        </p:tgtEl>
                                        <p:attrNameLst>
                                          <p:attrName>style.visibility</p:attrName>
                                        </p:attrNameLst>
                                      </p:cBhvr>
                                      <p:to>
                                        <p:strVal val="visible"/>
                                      </p:to>
                                    </p:set>
                                    <p:animEffect transition="in" filter="strips(downRight)">
                                      <p:cBhvr>
                                        <p:cTn id="7" dur="500"/>
                                        <p:tgtEl>
                                          <p:spTgt spid="6348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883"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16021B8C-0477-411E-AFA2-780E84823851}"/>
              </a:ext>
            </a:extLst>
          </p:cNvPr>
          <p:cNvSpPr>
            <a:spLocks noGrp="1" noChangeArrowheads="1"/>
          </p:cNvSpPr>
          <p:nvPr>
            <p:ph type="title"/>
          </p:nvPr>
        </p:nvSpPr>
        <p:spPr>
          <a:xfrm>
            <a:off x="0" y="0"/>
            <a:ext cx="8458200" cy="1295400"/>
          </a:xfrm>
        </p:spPr>
        <p:txBody>
          <a:bodyPr/>
          <a:lstStyle/>
          <a:p>
            <a:pPr eaLnBrk="1" hangingPunct="1"/>
            <a:r>
              <a:rPr lang="en-US" altLang="en-US" sz="4000">
                <a:solidFill>
                  <a:srgbClr val="FFFF00"/>
                </a:solidFill>
              </a:rPr>
              <a:t>Enterprise Resource Planning (ERP)</a:t>
            </a:r>
          </a:p>
        </p:txBody>
      </p:sp>
      <p:sp>
        <p:nvSpPr>
          <p:cNvPr id="636931" name="Rectangle 3">
            <a:extLst>
              <a:ext uri="{FF2B5EF4-FFF2-40B4-BE49-F238E27FC236}">
                <a16:creationId xmlns:a16="http://schemas.microsoft.com/office/drawing/2014/main" id="{A5C269FA-2C4B-40D3-BA23-87638046DFEB}"/>
              </a:ext>
            </a:extLst>
          </p:cNvPr>
          <p:cNvSpPr>
            <a:spLocks noChangeArrowheads="1"/>
          </p:cNvSpPr>
          <p:nvPr/>
        </p:nvSpPr>
        <p:spPr bwMode="auto">
          <a:xfrm>
            <a:off x="652463" y="1600200"/>
            <a:ext cx="7805737" cy="4457700"/>
          </a:xfrm>
          <a:prstGeom prst="rect">
            <a:avLst/>
          </a:prstGeom>
          <a:noFill/>
          <a:ln w="9525">
            <a:noFill/>
            <a:miter lim="800000"/>
            <a:headEnd/>
            <a:tailEnd/>
          </a:ln>
          <a:effectLst/>
        </p:spPr>
        <p:txBody>
          <a:bodyPr>
            <a:spAutoFit/>
          </a:bodyPr>
          <a:lstStyle/>
          <a:p>
            <a:pPr marL="482600" indent="-482600">
              <a:lnSpc>
                <a:spcPct val="90000"/>
              </a:lnSpc>
              <a:spcBef>
                <a:spcPct val="40000"/>
              </a:spcBef>
              <a:buFont typeface="Wingdings" pitchFamily="2" charset="2"/>
              <a:buChar char="þ"/>
              <a:defRPr/>
            </a:pPr>
            <a:r>
              <a:rPr lang="en-US" sz="3200" b="1" u="none" dirty="0">
                <a:effectLst>
                  <a:outerShdw blurRad="38100" dist="38100" dir="2700000" algn="tl">
                    <a:srgbClr val="000000"/>
                  </a:outerShdw>
                </a:effectLst>
                <a:latin typeface="Arial" charset="0"/>
                <a:cs typeface="Arial" charset="0"/>
              </a:rPr>
              <a:t>ERP can be highly </a:t>
            </a:r>
            <a:r>
              <a:rPr lang="en-US" sz="3200" b="1" u="none" dirty="0" err="1">
                <a:effectLst>
                  <a:outerShdw blurRad="38100" dist="38100" dir="2700000" algn="tl">
                    <a:srgbClr val="000000"/>
                  </a:outerShdw>
                </a:effectLst>
                <a:latin typeface="Arial" charset="0"/>
                <a:cs typeface="Arial" charset="0"/>
              </a:rPr>
              <a:t>customised</a:t>
            </a:r>
            <a:r>
              <a:rPr lang="en-US" sz="3200" b="1" u="none" dirty="0">
                <a:effectLst>
                  <a:outerShdw blurRad="38100" dist="38100" dir="2700000" algn="tl">
                    <a:srgbClr val="000000"/>
                  </a:outerShdw>
                </a:effectLst>
                <a:latin typeface="Arial" charset="0"/>
                <a:cs typeface="Arial" charset="0"/>
              </a:rPr>
              <a:t> to meet specific business requirements</a:t>
            </a:r>
          </a:p>
          <a:p>
            <a:pPr marL="482600" indent="-482600">
              <a:lnSpc>
                <a:spcPct val="90000"/>
              </a:lnSpc>
              <a:spcBef>
                <a:spcPct val="40000"/>
              </a:spcBef>
              <a:buFont typeface="Wingdings" pitchFamily="2" charset="2"/>
              <a:buChar char="þ"/>
              <a:defRPr/>
            </a:pPr>
            <a:endParaRPr lang="en-US" sz="3200" b="1" u="none" dirty="0">
              <a:effectLst>
                <a:outerShdw blurRad="38100" dist="38100" dir="2700000" algn="tl">
                  <a:srgbClr val="000000"/>
                </a:outerShdw>
              </a:effectLst>
              <a:latin typeface="Arial" charset="0"/>
              <a:cs typeface="Arial" charset="0"/>
            </a:endParaRPr>
          </a:p>
          <a:p>
            <a:pPr marL="482600" indent="-482600">
              <a:lnSpc>
                <a:spcPct val="90000"/>
              </a:lnSpc>
              <a:spcBef>
                <a:spcPct val="40000"/>
              </a:spcBef>
              <a:buFont typeface="Wingdings" pitchFamily="2" charset="2"/>
              <a:buChar char="þ"/>
              <a:defRPr/>
            </a:pPr>
            <a:r>
              <a:rPr lang="en-US" sz="3200" b="1" u="none" dirty="0">
                <a:effectLst>
                  <a:outerShdw blurRad="38100" dist="38100" dir="2700000" algn="tl">
                    <a:srgbClr val="000000"/>
                  </a:outerShdw>
                </a:effectLst>
                <a:latin typeface="Arial" charset="0"/>
                <a:cs typeface="Arial" charset="0"/>
              </a:rPr>
              <a:t>ERP systems can be integrated with</a:t>
            </a:r>
          </a:p>
          <a:p>
            <a:pPr marL="1130300" lvl="1" indent="-457200">
              <a:lnSpc>
                <a:spcPct val="90000"/>
              </a:lnSpc>
              <a:spcBef>
                <a:spcPct val="40000"/>
              </a:spcBef>
              <a:buFont typeface="Wingdings" pitchFamily="2" charset="2"/>
              <a:buChar char="þ"/>
              <a:defRPr/>
            </a:pPr>
            <a:r>
              <a:rPr lang="en-US" sz="2800" b="1" u="none" dirty="0">
                <a:effectLst>
                  <a:outerShdw blurRad="38100" dist="38100" dir="2700000" algn="tl">
                    <a:srgbClr val="000000"/>
                  </a:outerShdw>
                </a:effectLst>
                <a:latin typeface="Arial" charset="0"/>
                <a:cs typeface="Arial" charset="0"/>
              </a:rPr>
              <a:t>Warehouse management</a:t>
            </a:r>
          </a:p>
          <a:p>
            <a:pPr marL="1130300" lvl="1" indent="-457200">
              <a:lnSpc>
                <a:spcPct val="90000"/>
              </a:lnSpc>
              <a:spcBef>
                <a:spcPct val="40000"/>
              </a:spcBef>
              <a:buFont typeface="Wingdings" pitchFamily="2" charset="2"/>
              <a:buChar char="þ"/>
              <a:defRPr/>
            </a:pPr>
            <a:r>
              <a:rPr lang="en-US" sz="2800" b="1" u="none" dirty="0">
                <a:effectLst>
                  <a:outerShdw blurRad="38100" dist="38100" dir="2700000" algn="tl">
                    <a:srgbClr val="000000"/>
                  </a:outerShdw>
                </a:effectLst>
                <a:latin typeface="Arial" charset="0"/>
                <a:cs typeface="Arial" charset="0"/>
              </a:rPr>
              <a:t>Logistics</a:t>
            </a:r>
          </a:p>
          <a:p>
            <a:pPr marL="1130300" lvl="1" indent="-457200">
              <a:lnSpc>
                <a:spcPct val="90000"/>
              </a:lnSpc>
              <a:spcBef>
                <a:spcPct val="40000"/>
              </a:spcBef>
              <a:buFont typeface="Wingdings" pitchFamily="2" charset="2"/>
              <a:buChar char="þ"/>
              <a:defRPr/>
            </a:pPr>
            <a:r>
              <a:rPr lang="en-US" sz="2800" b="1" u="none" dirty="0">
                <a:effectLst>
                  <a:outerShdw blurRad="38100" dist="38100" dir="2700000" algn="tl">
                    <a:srgbClr val="000000"/>
                  </a:outerShdw>
                </a:effectLst>
                <a:latin typeface="Arial" charset="0"/>
                <a:cs typeface="Arial" charset="0"/>
              </a:rPr>
              <a:t>Digital catalogs</a:t>
            </a:r>
          </a:p>
          <a:p>
            <a:pPr marL="1130300" lvl="1" indent="-457200">
              <a:lnSpc>
                <a:spcPct val="90000"/>
              </a:lnSpc>
              <a:spcBef>
                <a:spcPct val="40000"/>
              </a:spcBef>
              <a:buFont typeface="Wingdings" pitchFamily="2" charset="2"/>
              <a:buChar char="þ"/>
              <a:defRPr/>
            </a:pPr>
            <a:r>
              <a:rPr lang="en-US" sz="2800" b="1" u="none" dirty="0">
                <a:effectLst>
                  <a:outerShdw blurRad="38100" dist="38100" dir="2700000" algn="tl">
                    <a:srgbClr val="000000"/>
                  </a:outerShdw>
                </a:effectLst>
                <a:latin typeface="Arial" charset="0"/>
                <a:cs typeface="Arial" charset="0"/>
              </a:rPr>
              <a:t>Quality management</a:t>
            </a:r>
          </a:p>
        </p:txBody>
      </p:sp>
    </p:spTree>
  </p:cSld>
  <p:clrMapOvr>
    <a:masterClrMapping/>
  </p:clrMapOvr>
  <p:transition>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636931"/>
                                        </p:tgtEl>
                                        <p:attrNameLst>
                                          <p:attrName>style.visibility</p:attrName>
                                        </p:attrNameLst>
                                      </p:cBhvr>
                                      <p:to>
                                        <p:strVal val="visible"/>
                                      </p:to>
                                    </p:set>
                                    <p:animEffect transition="in" filter="strips(downRight)">
                                      <p:cBhvr>
                                        <p:cTn id="7" dur="500"/>
                                        <p:tgtEl>
                                          <p:spTgt spid="6369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6931" grpId="0"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62A431D-1AAE-45DC-B66B-94D6B1769CC9}"/>
              </a:ext>
            </a:extLst>
          </p:cNvPr>
          <p:cNvSpPr>
            <a:spLocks noGrp="1" noChangeArrowheads="1"/>
          </p:cNvSpPr>
          <p:nvPr>
            <p:ph type="title"/>
          </p:nvPr>
        </p:nvSpPr>
        <p:spPr>
          <a:xfrm>
            <a:off x="0" y="152400"/>
            <a:ext cx="7924800" cy="1066800"/>
          </a:xfrm>
        </p:spPr>
        <p:txBody>
          <a:bodyPr/>
          <a:lstStyle/>
          <a:p>
            <a:pPr eaLnBrk="1" hangingPunct="1"/>
            <a:r>
              <a:rPr lang="en-US" altLang="zh-CN">
                <a:solidFill>
                  <a:srgbClr val="FFFF00"/>
                </a:solidFill>
              </a:rPr>
              <a:t>Who is ERP targeted to?</a:t>
            </a:r>
          </a:p>
        </p:txBody>
      </p:sp>
      <p:sp>
        <p:nvSpPr>
          <p:cNvPr id="393219" name="Rectangle 3">
            <a:extLst>
              <a:ext uri="{FF2B5EF4-FFF2-40B4-BE49-F238E27FC236}">
                <a16:creationId xmlns:a16="http://schemas.microsoft.com/office/drawing/2014/main" id="{EE2FAD36-8994-42C0-B269-573E6B82C94F}"/>
              </a:ext>
            </a:extLst>
          </p:cNvPr>
          <p:cNvSpPr>
            <a:spLocks noGrp="1" noChangeArrowheads="1"/>
          </p:cNvSpPr>
          <p:nvPr>
            <p:ph idx="1"/>
          </p:nvPr>
        </p:nvSpPr>
        <p:spPr>
          <a:xfrm>
            <a:off x="152400" y="1862138"/>
            <a:ext cx="3810000" cy="4572000"/>
          </a:xfrm>
        </p:spPr>
        <p:txBody>
          <a:bodyPr/>
          <a:lstStyle/>
          <a:p>
            <a:pPr eaLnBrk="1" hangingPunct="1">
              <a:lnSpc>
                <a:spcPct val="90000"/>
              </a:lnSpc>
            </a:pPr>
            <a:r>
              <a:rPr lang="en-US" altLang="zh-CN" sz="3000">
                <a:latin typeface="Arial" panose="020B0604020202020204" pitchFamily="34" charset="0"/>
                <a:cs typeface="Arial" panose="020B0604020202020204" pitchFamily="34" charset="0"/>
              </a:rPr>
              <a:t>Due to the expense and time consuming process, </a:t>
            </a:r>
            <a:r>
              <a:rPr lang="en-US" altLang="zh-CN" sz="3000" u="sng">
                <a:latin typeface="Arial" panose="020B0604020202020204" pitchFamily="34" charset="0"/>
                <a:cs typeface="Arial" panose="020B0604020202020204" pitchFamily="34" charset="0"/>
              </a:rPr>
              <a:t>ERP since 1990’s has been directed towards </a:t>
            </a:r>
            <a:r>
              <a:rPr lang="en-US" altLang="zh-CN" sz="3000" u="sng">
                <a:solidFill>
                  <a:srgbClr val="FFFF00"/>
                </a:solidFill>
                <a:latin typeface="Arial" panose="020B0604020202020204" pitchFamily="34" charset="0"/>
                <a:cs typeface="Arial" panose="020B0604020202020204" pitchFamily="34" charset="0"/>
              </a:rPr>
              <a:t>mid to large size</a:t>
            </a:r>
            <a:r>
              <a:rPr lang="en-US" altLang="zh-CN" sz="3000">
                <a:solidFill>
                  <a:srgbClr val="FFFF00"/>
                </a:solidFill>
                <a:latin typeface="Arial" panose="020B0604020202020204" pitchFamily="34" charset="0"/>
                <a:cs typeface="Arial" panose="020B0604020202020204" pitchFamily="34" charset="0"/>
              </a:rPr>
              <a:t> </a:t>
            </a:r>
            <a:r>
              <a:rPr lang="en-US" altLang="zh-CN" sz="3000">
                <a:latin typeface="Arial" panose="020B0604020202020204" pitchFamily="34" charset="0"/>
                <a:cs typeface="Arial" panose="020B0604020202020204" pitchFamily="34" charset="0"/>
              </a:rPr>
              <a:t>corporations who are established.</a:t>
            </a:r>
          </a:p>
        </p:txBody>
      </p:sp>
      <p:sp>
        <p:nvSpPr>
          <p:cNvPr id="58372" name="Text Box 4">
            <a:extLst>
              <a:ext uri="{FF2B5EF4-FFF2-40B4-BE49-F238E27FC236}">
                <a16:creationId xmlns:a16="http://schemas.microsoft.com/office/drawing/2014/main" id="{8A023D6D-D1E3-4F7C-B2C0-3A3FD16AE117}"/>
              </a:ext>
            </a:extLst>
          </p:cNvPr>
          <p:cNvSpPr txBox="1">
            <a:spLocks noChangeArrowheads="1"/>
          </p:cNvSpPr>
          <p:nvPr/>
        </p:nvSpPr>
        <p:spPr bwMode="auto">
          <a:xfrm>
            <a:off x="4495800" y="1371600"/>
            <a:ext cx="441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50000"/>
              </a:spcBef>
              <a:buClrTx/>
              <a:buSzTx/>
              <a:buFontTx/>
              <a:buNone/>
            </a:pPr>
            <a:endParaRPr lang="zh-CN" altLang="en-US" sz="2400" u="none">
              <a:latin typeface="Times New Roman" panose="02020603050405020304" pitchFamily="18" charset="0"/>
            </a:endParaRPr>
          </a:p>
        </p:txBody>
      </p:sp>
      <p:sp>
        <p:nvSpPr>
          <p:cNvPr id="393221" name="Text Box 5">
            <a:extLst>
              <a:ext uri="{FF2B5EF4-FFF2-40B4-BE49-F238E27FC236}">
                <a16:creationId xmlns:a16="http://schemas.microsoft.com/office/drawing/2014/main" id="{70B8CDCB-6224-4350-8CD9-224BDEC25EC2}"/>
              </a:ext>
            </a:extLst>
          </p:cNvPr>
          <p:cNvSpPr txBox="1">
            <a:spLocks noChangeArrowheads="1"/>
          </p:cNvSpPr>
          <p:nvPr/>
        </p:nvSpPr>
        <p:spPr bwMode="auto">
          <a:xfrm>
            <a:off x="4752975" y="1828800"/>
            <a:ext cx="4419600" cy="401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marL="457200" indent="-4572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50000"/>
              </a:spcBef>
              <a:buClr>
                <a:srgbClr val="A6C1DA"/>
              </a:buClr>
              <a:buSzTx/>
              <a:buFont typeface="Wingdings" panose="05000000000000000000" pitchFamily="2" charset="2"/>
              <a:buChar char="§"/>
            </a:pPr>
            <a:r>
              <a:rPr lang="en-US" altLang="zh-CN" sz="3000" u="none">
                <a:latin typeface="Arial" panose="020B0604020202020204" pitchFamily="34" charset="0"/>
                <a:cs typeface="Arial" panose="020B0604020202020204" pitchFamily="34" charset="0"/>
              </a:rPr>
              <a:t>Since 2006 ERP is essentially targeted to </a:t>
            </a:r>
            <a:r>
              <a:rPr lang="en-US" altLang="zh-CN" sz="3000" u="none">
                <a:solidFill>
                  <a:srgbClr val="FFFF00"/>
                </a:solidFill>
                <a:latin typeface="Arial" panose="020B0604020202020204" pitchFamily="34" charset="0"/>
                <a:cs typeface="Arial" panose="020B0604020202020204" pitchFamily="34" charset="0"/>
              </a:rPr>
              <a:t>the entire market</a:t>
            </a:r>
            <a:r>
              <a:rPr lang="en-US" altLang="zh-CN" sz="3000" u="none">
                <a:latin typeface="Arial" panose="020B0604020202020204" pitchFamily="34" charset="0"/>
                <a:cs typeface="Arial" panose="020B0604020202020204" pitchFamily="34" charset="0"/>
              </a:rPr>
              <a:t>. </a:t>
            </a:r>
          </a:p>
          <a:p>
            <a:pPr>
              <a:spcBef>
                <a:spcPct val="50000"/>
              </a:spcBef>
              <a:buClr>
                <a:srgbClr val="A6C1DA"/>
              </a:buClr>
              <a:buSzTx/>
              <a:buFont typeface="Wingdings" panose="05000000000000000000" pitchFamily="2" charset="2"/>
              <a:buChar char="§"/>
            </a:pPr>
            <a:r>
              <a:rPr lang="en-US" altLang="zh-CN" sz="3000" u="none">
                <a:latin typeface="Arial" panose="020B0604020202020204" pitchFamily="34" charset="0"/>
                <a:cs typeface="Arial" panose="020B0604020202020204" pitchFamily="34" charset="0"/>
              </a:rPr>
              <a:t>Its main focus is on </a:t>
            </a:r>
            <a:r>
              <a:rPr lang="en-US" altLang="zh-CN" sz="3000">
                <a:latin typeface="Arial" panose="020B0604020202020204" pitchFamily="34" charset="0"/>
                <a:cs typeface="Arial" panose="020B0604020202020204" pitchFamily="34" charset="0"/>
              </a:rPr>
              <a:t>Financial</a:t>
            </a:r>
            <a:r>
              <a:rPr lang="en-US" altLang="zh-CN" sz="3000" u="none">
                <a:latin typeface="Arial" panose="020B0604020202020204" pitchFamily="34" charset="0"/>
                <a:cs typeface="Arial" panose="020B0604020202020204" pitchFamily="34" charset="0"/>
              </a:rPr>
              <a:t>, </a:t>
            </a:r>
            <a:r>
              <a:rPr lang="en-US" altLang="zh-CN" sz="3000">
                <a:latin typeface="Arial" panose="020B0604020202020204" pitchFamily="34" charset="0"/>
                <a:cs typeface="Arial" panose="020B0604020202020204" pitchFamily="34" charset="0"/>
              </a:rPr>
              <a:t>Human resources</a:t>
            </a:r>
            <a:r>
              <a:rPr lang="en-US" altLang="zh-CN" sz="3000" u="none">
                <a:latin typeface="Arial" panose="020B0604020202020204" pitchFamily="34" charset="0"/>
                <a:cs typeface="Arial" panose="020B0604020202020204" pitchFamily="34" charset="0"/>
              </a:rPr>
              <a:t>, and </a:t>
            </a:r>
            <a:r>
              <a:rPr lang="en-US" altLang="zh-CN" sz="3000">
                <a:latin typeface="Arial" panose="020B0604020202020204" pitchFamily="34" charset="0"/>
                <a:cs typeface="Arial" panose="020B0604020202020204" pitchFamily="34" charset="0"/>
              </a:rPr>
              <a:t>Production/ Manufacturing</a:t>
            </a:r>
            <a:r>
              <a:rPr lang="en-US" altLang="zh-CN" sz="3000" u="none">
                <a:latin typeface="Arial" panose="020B0604020202020204" pitchFamily="34" charset="0"/>
                <a:cs typeface="Arial" panose="020B0604020202020204" pitchFamily="34" charset="0"/>
              </a:rPr>
              <a:t>.</a:t>
            </a:r>
          </a:p>
        </p:txBody>
      </p:sp>
      <p:pic>
        <p:nvPicPr>
          <p:cNvPr id="58374" name="Picture 6" descr="target">
            <a:extLst>
              <a:ext uri="{FF2B5EF4-FFF2-40B4-BE49-F238E27FC236}">
                <a16:creationId xmlns:a16="http://schemas.microsoft.com/office/drawing/2014/main" id="{8E0EA389-C347-4906-B9A5-B50ED296B1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0" y="0"/>
            <a:ext cx="12954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393221"/>
                                        </p:tgtEl>
                                        <p:attrNameLst>
                                          <p:attrName>style.visibility</p:attrName>
                                        </p:attrNameLst>
                                      </p:cBhvr>
                                      <p:to>
                                        <p:strVal val="visible"/>
                                      </p:to>
                                    </p:set>
                                    <p:anim calcmode="lin" valueType="num">
                                      <p:cBhvr additive="base">
                                        <p:cTn id="7" dur="500" fill="hold"/>
                                        <p:tgtEl>
                                          <p:spTgt spid="393221"/>
                                        </p:tgtEl>
                                        <p:attrNameLst>
                                          <p:attrName>ppt_x</p:attrName>
                                        </p:attrNameLst>
                                      </p:cBhvr>
                                      <p:tavLst>
                                        <p:tav tm="0">
                                          <p:val>
                                            <p:strVal val="#ppt_x"/>
                                          </p:val>
                                        </p:tav>
                                        <p:tav tm="100000">
                                          <p:val>
                                            <p:strVal val="#ppt_x"/>
                                          </p:val>
                                        </p:tav>
                                      </p:tavLst>
                                    </p:anim>
                                    <p:anim calcmode="lin" valueType="num">
                                      <p:cBhvr additive="base">
                                        <p:cTn id="8" dur="500" fill="hold"/>
                                        <p:tgtEl>
                                          <p:spTgt spid="393221"/>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93219">
                                            <p:txEl>
                                              <p:pRg st="0" end="0"/>
                                            </p:txEl>
                                          </p:spTgt>
                                        </p:tgtEl>
                                        <p:attrNameLst>
                                          <p:attrName>style.visibility</p:attrName>
                                        </p:attrNameLst>
                                      </p:cBhvr>
                                      <p:to>
                                        <p:strVal val="visible"/>
                                      </p:to>
                                    </p:set>
                                    <p:anim calcmode="lin" valueType="num">
                                      <p:cBhvr additive="base">
                                        <p:cTn id="11" dur="500" fill="hold"/>
                                        <p:tgtEl>
                                          <p:spTgt spid="393219">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9321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3219" grpId="0" build="p"/>
      <p:bldP spid="39322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0B445676-969A-4E27-8D9C-1194969BC64E}"/>
              </a:ext>
            </a:extLst>
          </p:cNvPr>
          <p:cNvSpPr>
            <a:spLocks noGrp="1" noChangeArrowheads="1"/>
          </p:cNvSpPr>
          <p:nvPr>
            <p:ph type="title"/>
          </p:nvPr>
        </p:nvSpPr>
        <p:spPr>
          <a:xfrm>
            <a:off x="0" y="7938"/>
            <a:ext cx="9144000" cy="1066800"/>
          </a:xfrm>
        </p:spPr>
        <p:txBody>
          <a:bodyPr/>
          <a:lstStyle/>
          <a:p>
            <a:pPr eaLnBrk="1" hangingPunct="1"/>
            <a:r>
              <a:rPr lang="en-US" altLang="zh-CN" sz="4000">
                <a:solidFill>
                  <a:srgbClr val="FFFF00"/>
                </a:solidFill>
              </a:rPr>
              <a:t>Development and Deployment of ERP</a:t>
            </a:r>
          </a:p>
        </p:txBody>
      </p:sp>
      <p:sp>
        <p:nvSpPr>
          <p:cNvPr id="59395" name="Rectangle 1">
            <a:extLst>
              <a:ext uri="{FF2B5EF4-FFF2-40B4-BE49-F238E27FC236}">
                <a16:creationId xmlns:a16="http://schemas.microsoft.com/office/drawing/2014/main" id="{FCC2F504-9EFD-4FB7-9679-149FD4664C75}"/>
              </a:ext>
            </a:extLst>
          </p:cNvPr>
          <p:cNvSpPr>
            <a:spLocks noChangeArrowheads="1"/>
          </p:cNvSpPr>
          <p:nvPr/>
        </p:nvSpPr>
        <p:spPr bwMode="auto">
          <a:xfrm>
            <a:off x="304800" y="1447800"/>
            <a:ext cx="8534400" cy="511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80000"/>
              </a:lnSpc>
              <a:spcBef>
                <a:spcPct val="0"/>
              </a:spcBef>
              <a:buClrTx/>
              <a:buSzTx/>
              <a:buFontTx/>
              <a:buNone/>
            </a:pPr>
            <a:r>
              <a:rPr lang="en-US" altLang="zh-CN" sz="2400" u="none" dirty="0">
                <a:latin typeface="Arial" panose="020B0604020202020204" pitchFamily="34" charset="0"/>
              </a:rPr>
              <a:t>An ERP system uses and is integrated with a relational database system. </a:t>
            </a:r>
          </a:p>
          <a:p>
            <a:pPr>
              <a:lnSpc>
                <a:spcPct val="80000"/>
              </a:lnSpc>
              <a:spcBef>
                <a:spcPct val="0"/>
              </a:spcBef>
              <a:buClrTx/>
              <a:buSzTx/>
              <a:buFontTx/>
              <a:buNone/>
            </a:pPr>
            <a:endParaRPr lang="en-US" altLang="zh-CN" sz="2400" u="none" dirty="0">
              <a:latin typeface="Arial" panose="020B0604020202020204" pitchFamily="34" charset="0"/>
            </a:endParaRPr>
          </a:p>
          <a:p>
            <a:pPr>
              <a:lnSpc>
                <a:spcPct val="80000"/>
              </a:lnSpc>
              <a:spcBef>
                <a:spcPct val="0"/>
              </a:spcBef>
              <a:buClrTx/>
              <a:buSzTx/>
              <a:buFontTx/>
              <a:buNone/>
            </a:pPr>
            <a:r>
              <a:rPr lang="en-US" altLang="zh-CN" sz="2400" u="none" dirty="0">
                <a:latin typeface="Arial" panose="020B0604020202020204" pitchFamily="34" charset="0"/>
              </a:rPr>
              <a:t>The deployment of an ERP system can involve considerable </a:t>
            </a:r>
            <a:r>
              <a:rPr lang="en-US" altLang="zh-CN" sz="2400" u="none" dirty="0">
                <a:solidFill>
                  <a:srgbClr val="FFFF00"/>
                </a:solidFill>
                <a:latin typeface="Arial" panose="020B0604020202020204" pitchFamily="34" charset="0"/>
              </a:rPr>
              <a:t>business process analysis</a:t>
            </a:r>
            <a:r>
              <a:rPr lang="en-US" altLang="zh-CN" sz="2400" u="none" dirty="0">
                <a:latin typeface="Arial" panose="020B0604020202020204" pitchFamily="34" charset="0"/>
              </a:rPr>
              <a:t>, employee retraining, and new end-user work procedures/flows. </a:t>
            </a:r>
            <a:br>
              <a:rPr lang="en-US" altLang="zh-CN" sz="2400" u="none" dirty="0">
                <a:latin typeface="Arial" panose="020B0604020202020204" pitchFamily="34" charset="0"/>
              </a:rPr>
            </a:br>
            <a:endParaRPr lang="en-US" altLang="zh-CN" sz="2400" u="none" dirty="0">
              <a:latin typeface="Arial" panose="020B0604020202020204" pitchFamily="34" charset="0"/>
            </a:endParaRPr>
          </a:p>
          <a:p>
            <a:pPr>
              <a:lnSpc>
                <a:spcPct val="80000"/>
              </a:lnSpc>
              <a:spcBef>
                <a:spcPct val="0"/>
              </a:spcBef>
              <a:buClrTx/>
              <a:buSzTx/>
              <a:buFontTx/>
              <a:buNone/>
            </a:pPr>
            <a:r>
              <a:rPr lang="en-US" altLang="zh-CN" sz="2400" u="none" dirty="0">
                <a:latin typeface="Arial" panose="020B0604020202020204" pitchFamily="34" charset="0"/>
              </a:rPr>
              <a:t>Because of the wide scope of application within the entire firm, ERP software systems rely on some of the largest bodies of software ever written. </a:t>
            </a:r>
          </a:p>
          <a:p>
            <a:pPr>
              <a:lnSpc>
                <a:spcPct val="80000"/>
              </a:lnSpc>
              <a:spcBef>
                <a:spcPct val="0"/>
              </a:spcBef>
              <a:buClrTx/>
              <a:buSzTx/>
              <a:buFontTx/>
              <a:buNone/>
            </a:pPr>
            <a:endParaRPr lang="en-US" altLang="zh-CN" sz="2400" u="none" dirty="0">
              <a:latin typeface="Arial" panose="020B0604020202020204" pitchFamily="34" charset="0"/>
            </a:endParaRPr>
          </a:p>
          <a:p>
            <a:pPr>
              <a:lnSpc>
                <a:spcPct val="80000"/>
              </a:lnSpc>
              <a:spcBef>
                <a:spcPct val="0"/>
              </a:spcBef>
              <a:buClrTx/>
              <a:buSzTx/>
              <a:buFontTx/>
              <a:buNone/>
            </a:pPr>
            <a:r>
              <a:rPr lang="en-US" altLang="zh-CN" sz="2400" u="none" dirty="0">
                <a:latin typeface="Arial" panose="020B0604020202020204" pitchFamily="34" charset="0"/>
              </a:rPr>
              <a:t>Developing such a complex and huge software system in a company usually involves an army of analysts, programmers, and users</a:t>
            </a:r>
          </a:p>
          <a:p>
            <a:pPr>
              <a:lnSpc>
                <a:spcPct val="80000"/>
              </a:lnSpc>
              <a:spcBef>
                <a:spcPct val="0"/>
              </a:spcBef>
              <a:buClrTx/>
              <a:buSzTx/>
              <a:buFontTx/>
              <a:buNone/>
            </a:pPr>
            <a:endParaRPr lang="en-US" altLang="zh-CN" sz="2400" u="none" dirty="0">
              <a:latin typeface="Arial" panose="020B0604020202020204" pitchFamily="34" charset="0"/>
            </a:endParaRPr>
          </a:p>
          <a:p>
            <a:pPr>
              <a:lnSpc>
                <a:spcPct val="80000"/>
              </a:lnSpc>
              <a:spcBef>
                <a:spcPct val="0"/>
              </a:spcBef>
              <a:buClrTx/>
              <a:buSzTx/>
              <a:buFontTx/>
              <a:buNone/>
            </a:pPr>
            <a:r>
              <a:rPr lang="en-US" altLang="zh-CN" sz="2400" u="none" dirty="0">
                <a:latin typeface="Arial" panose="020B0604020202020204" pitchFamily="34" charset="0"/>
              </a:rPr>
              <a:t>Often comprises a multi-million pounds project for bigger companies.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9F09F014-3D62-4F91-A778-2E365DBA086C}"/>
              </a:ext>
            </a:extLst>
          </p:cNvPr>
          <p:cNvSpPr>
            <a:spLocks noGrp="1" noChangeArrowheads="1"/>
          </p:cNvSpPr>
          <p:nvPr>
            <p:ph type="title"/>
          </p:nvPr>
        </p:nvSpPr>
        <p:spPr>
          <a:xfrm>
            <a:off x="0" y="0"/>
            <a:ext cx="9144000" cy="1066800"/>
          </a:xfrm>
        </p:spPr>
        <p:txBody>
          <a:bodyPr/>
          <a:lstStyle/>
          <a:p>
            <a:pPr eaLnBrk="1" hangingPunct="1"/>
            <a:r>
              <a:rPr lang="en-US" altLang="zh-CN" sz="4000">
                <a:solidFill>
                  <a:srgbClr val="FFFF00"/>
                </a:solidFill>
              </a:rPr>
              <a:t>Development &amp; Implementation of ERP</a:t>
            </a:r>
            <a:endParaRPr lang="zh-CN" altLang="en-US" sz="4000">
              <a:solidFill>
                <a:srgbClr val="FFFF00"/>
              </a:solidFill>
            </a:endParaRPr>
          </a:p>
        </p:txBody>
      </p:sp>
      <p:sp>
        <p:nvSpPr>
          <p:cNvPr id="61443" name="Rectangle 1">
            <a:extLst>
              <a:ext uri="{FF2B5EF4-FFF2-40B4-BE49-F238E27FC236}">
                <a16:creationId xmlns:a16="http://schemas.microsoft.com/office/drawing/2014/main" id="{7AA3ED98-0F5C-4018-99B9-D4DC93F50581}"/>
              </a:ext>
            </a:extLst>
          </p:cNvPr>
          <p:cNvSpPr>
            <a:spLocks noChangeArrowheads="1"/>
          </p:cNvSpPr>
          <p:nvPr/>
        </p:nvSpPr>
        <p:spPr bwMode="auto">
          <a:xfrm>
            <a:off x="152400" y="1371600"/>
            <a:ext cx="8534400" cy="511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80000"/>
              </a:lnSpc>
              <a:spcBef>
                <a:spcPct val="0"/>
              </a:spcBef>
              <a:buClrTx/>
              <a:buSzTx/>
              <a:buFontTx/>
              <a:buNone/>
            </a:pPr>
            <a:r>
              <a:rPr lang="en-US" altLang="zh-CN" sz="2400" u="none" dirty="0">
                <a:latin typeface="Calibri" panose="020F0502020204030204" pitchFamily="34" charset="0"/>
              </a:rPr>
              <a:t>To implement ERP systems, companies often seek the help of an </a:t>
            </a:r>
            <a:r>
              <a:rPr lang="en-US" altLang="zh-CN" sz="2400" u="none" dirty="0">
                <a:solidFill>
                  <a:srgbClr val="FFFF00"/>
                </a:solidFill>
                <a:latin typeface="Calibri" panose="020F0502020204030204" pitchFamily="34" charset="0"/>
              </a:rPr>
              <a:t>ERP vendor and/or of third-party consulting </a:t>
            </a:r>
            <a:r>
              <a:rPr lang="en-US" altLang="zh-CN" sz="2400" u="none" dirty="0">
                <a:latin typeface="Calibri" panose="020F0502020204030204" pitchFamily="34" charset="0"/>
              </a:rPr>
              <a:t>companies. </a:t>
            </a:r>
          </a:p>
          <a:p>
            <a:pPr>
              <a:lnSpc>
                <a:spcPct val="80000"/>
              </a:lnSpc>
              <a:spcBef>
                <a:spcPct val="0"/>
              </a:spcBef>
              <a:buClrTx/>
              <a:buSzTx/>
              <a:buFontTx/>
              <a:buNone/>
            </a:pPr>
            <a:endParaRPr lang="en-US" altLang="zh-CN" sz="2400" u="none" dirty="0">
              <a:latin typeface="Calibri" panose="020F0502020204030204" pitchFamily="34" charset="0"/>
            </a:endParaRPr>
          </a:p>
          <a:p>
            <a:pPr>
              <a:lnSpc>
                <a:spcPct val="80000"/>
              </a:lnSpc>
              <a:spcBef>
                <a:spcPct val="0"/>
              </a:spcBef>
              <a:buClrTx/>
              <a:buSzTx/>
              <a:buFontTx/>
              <a:buNone/>
            </a:pPr>
            <a:r>
              <a:rPr lang="en-US" altLang="zh-CN" sz="2400" u="none" dirty="0">
                <a:latin typeface="Calibri" panose="020F0502020204030204" pitchFamily="34" charset="0"/>
              </a:rPr>
              <a:t>Consulting in ERP involves two levels, namely business consulting and technical consulting. </a:t>
            </a:r>
          </a:p>
          <a:p>
            <a:pPr lvl="1">
              <a:lnSpc>
                <a:spcPct val="80000"/>
              </a:lnSpc>
              <a:spcBef>
                <a:spcPct val="0"/>
              </a:spcBef>
              <a:buClrTx/>
              <a:buSzTx/>
              <a:buFontTx/>
              <a:buNone/>
            </a:pPr>
            <a:endParaRPr lang="en-US" altLang="zh-CN" u="none" dirty="0">
              <a:latin typeface="Calibri" panose="020F0502020204030204" pitchFamily="34" charset="0"/>
            </a:endParaRPr>
          </a:p>
          <a:p>
            <a:pPr lvl="1">
              <a:lnSpc>
                <a:spcPct val="80000"/>
              </a:lnSpc>
              <a:spcBef>
                <a:spcPct val="0"/>
              </a:spcBef>
              <a:buClrTx/>
              <a:buSzTx/>
              <a:buFontTx/>
              <a:buNone/>
            </a:pPr>
            <a:r>
              <a:rPr lang="en-US" altLang="zh-CN" u="none" dirty="0">
                <a:latin typeface="Calibri" panose="020F0502020204030204" pitchFamily="34" charset="0"/>
              </a:rPr>
              <a:t>A business consultant studies an </a:t>
            </a:r>
            <a:r>
              <a:rPr lang="en-US" altLang="zh-CN" u="none" dirty="0" err="1">
                <a:latin typeface="Calibri" panose="020F0502020204030204" pitchFamily="34" charset="0"/>
              </a:rPr>
              <a:t>organisation's</a:t>
            </a:r>
            <a:r>
              <a:rPr lang="en-US" altLang="zh-CN" u="none" dirty="0">
                <a:latin typeface="Calibri" panose="020F0502020204030204" pitchFamily="34" charset="0"/>
              </a:rPr>
              <a:t> current business processes and matches them to the corresponding processes in the ERP system, thus 'configuring' the ERP system to the </a:t>
            </a:r>
            <a:r>
              <a:rPr lang="en-US" altLang="zh-CN" u="none" dirty="0" err="1">
                <a:latin typeface="Calibri" panose="020F0502020204030204" pitchFamily="34" charset="0"/>
              </a:rPr>
              <a:t>organisation's</a:t>
            </a:r>
            <a:r>
              <a:rPr lang="en-US" altLang="zh-CN" u="none" dirty="0">
                <a:latin typeface="Calibri" panose="020F0502020204030204" pitchFamily="34" charset="0"/>
              </a:rPr>
              <a:t> needs. </a:t>
            </a:r>
          </a:p>
          <a:p>
            <a:pPr lvl="1">
              <a:lnSpc>
                <a:spcPct val="80000"/>
              </a:lnSpc>
              <a:spcBef>
                <a:spcPct val="0"/>
              </a:spcBef>
              <a:buClrTx/>
              <a:buSzTx/>
              <a:buFontTx/>
              <a:buNone/>
            </a:pPr>
            <a:endParaRPr lang="en-US" altLang="zh-CN" u="none" dirty="0">
              <a:latin typeface="Calibri" panose="020F0502020204030204" pitchFamily="34" charset="0"/>
            </a:endParaRPr>
          </a:p>
          <a:p>
            <a:pPr lvl="1">
              <a:lnSpc>
                <a:spcPct val="80000"/>
              </a:lnSpc>
              <a:spcBef>
                <a:spcPct val="0"/>
              </a:spcBef>
              <a:buClrTx/>
              <a:buSzTx/>
              <a:buFontTx/>
              <a:buNone/>
            </a:pPr>
            <a:r>
              <a:rPr lang="en-US" altLang="zh-CN" u="none" dirty="0">
                <a:latin typeface="Calibri" panose="020F0502020204030204" pitchFamily="34" charset="0"/>
              </a:rPr>
              <a:t>Technical consulting often involves programming. Most ERP vendors allow changing their software to suit the business needs of their customer.</a:t>
            </a:r>
          </a:p>
          <a:p>
            <a:pPr lvl="1">
              <a:lnSpc>
                <a:spcPct val="80000"/>
              </a:lnSpc>
              <a:spcBef>
                <a:spcPct val="0"/>
              </a:spcBef>
              <a:buClrTx/>
              <a:buSzTx/>
              <a:buFontTx/>
              <a:buNone/>
            </a:pPr>
            <a:endParaRPr lang="en-US" altLang="zh-CN" u="none" dirty="0">
              <a:latin typeface="Calibri" panose="020F0502020204030204" pitchFamily="34" charset="0"/>
            </a:endParaRPr>
          </a:p>
          <a:p>
            <a:pPr lvl="1">
              <a:lnSpc>
                <a:spcPct val="80000"/>
              </a:lnSpc>
              <a:spcBef>
                <a:spcPct val="0"/>
              </a:spcBef>
              <a:buClrTx/>
              <a:buSzTx/>
              <a:buFontTx/>
              <a:buNone/>
            </a:pPr>
            <a:r>
              <a:rPr lang="en-US" altLang="zh-CN" u="none" dirty="0">
                <a:latin typeface="Calibri" panose="020F0502020204030204" pitchFamily="34" charset="0"/>
              </a:rPr>
              <a:t>Professional Consulting Firms: Accenture, </a:t>
            </a:r>
            <a:r>
              <a:rPr lang="en-US" altLang="zh-CN" u="none" dirty="0" err="1">
                <a:latin typeface="Calibri" panose="020F0502020204030204" pitchFamily="34" charset="0"/>
              </a:rPr>
              <a:t>LogicCMG</a:t>
            </a:r>
            <a:r>
              <a:rPr lang="en-US" altLang="zh-CN" u="none" dirty="0">
                <a:latin typeface="Calibri" panose="020F0502020204030204" pitchFamily="34" charset="0"/>
              </a:rPr>
              <a:t>,  Capgemini, PA Consulting</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FF7D5FF7-D92B-486A-B17D-583D9B29AD0D}"/>
              </a:ext>
            </a:extLst>
          </p:cNvPr>
          <p:cNvSpPr>
            <a:spLocks noGrp="1" noChangeArrowheads="1"/>
          </p:cNvSpPr>
          <p:nvPr>
            <p:ph type="title"/>
          </p:nvPr>
        </p:nvSpPr>
        <p:spPr>
          <a:xfrm>
            <a:off x="381000" y="0"/>
            <a:ext cx="7056438" cy="1400175"/>
          </a:xfrm>
        </p:spPr>
        <p:txBody>
          <a:bodyPr/>
          <a:lstStyle/>
          <a:p>
            <a:pPr eaLnBrk="1" hangingPunct="1"/>
            <a:r>
              <a:rPr lang="en-US" altLang="zh-TW">
                <a:solidFill>
                  <a:srgbClr val="FFFF00"/>
                </a:solidFill>
              </a:rPr>
              <a:t>Core Process Maps</a:t>
            </a:r>
          </a:p>
        </p:txBody>
      </p:sp>
      <p:sp>
        <p:nvSpPr>
          <p:cNvPr id="62467" name="Rectangle 1">
            <a:extLst>
              <a:ext uri="{FF2B5EF4-FFF2-40B4-BE49-F238E27FC236}">
                <a16:creationId xmlns:a16="http://schemas.microsoft.com/office/drawing/2014/main" id="{D8B22BB0-4958-41A6-BD49-DF0E138E5703}"/>
              </a:ext>
            </a:extLst>
          </p:cNvPr>
          <p:cNvSpPr>
            <a:spLocks noChangeArrowheads="1"/>
          </p:cNvSpPr>
          <p:nvPr/>
        </p:nvSpPr>
        <p:spPr bwMode="auto">
          <a:xfrm>
            <a:off x="484188" y="1752600"/>
            <a:ext cx="8077200"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US" altLang="zh-TW" sz="3000" u="none" dirty="0">
                <a:latin typeface="Calibri" panose="020F0502020204030204" pitchFamily="34" charset="0"/>
              </a:rPr>
              <a:t>A process of </a:t>
            </a:r>
            <a:r>
              <a:rPr lang="en-US" altLang="zh-TW" sz="3000" u="none" dirty="0">
                <a:solidFill>
                  <a:srgbClr val="FFFF00"/>
                </a:solidFill>
                <a:latin typeface="Calibri" panose="020F0502020204030204" pitchFamily="34" charset="0"/>
              </a:rPr>
              <a:t>Gap Analysis </a:t>
            </a:r>
            <a:r>
              <a:rPr lang="en-US" altLang="zh-TW" sz="3000" u="none" dirty="0">
                <a:latin typeface="Calibri" panose="020F0502020204030204" pitchFamily="34" charset="0"/>
              </a:rPr>
              <a:t>is undertaken</a:t>
            </a:r>
          </a:p>
          <a:p>
            <a:pPr>
              <a:spcBef>
                <a:spcPct val="0"/>
              </a:spcBef>
              <a:buClrTx/>
              <a:buSzTx/>
              <a:buFontTx/>
              <a:buNone/>
            </a:pPr>
            <a:r>
              <a:rPr lang="en-US" altLang="zh-TW" sz="3000" u="none" dirty="0">
                <a:latin typeface="Calibri" panose="020F0502020204030204" pitchFamily="34" charset="0"/>
              </a:rPr>
              <a:t>Core process: fundamental processes employed to deliver value to customer</a:t>
            </a:r>
          </a:p>
          <a:p>
            <a:pPr lvl="1">
              <a:spcBef>
                <a:spcPct val="0"/>
              </a:spcBef>
              <a:buClrTx/>
              <a:buSzTx/>
              <a:buFontTx/>
              <a:buNone/>
            </a:pPr>
            <a:r>
              <a:rPr lang="en-US" altLang="zh-TW" sz="3000" u="none" dirty="0">
                <a:latin typeface="Calibri" panose="020F0502020204030204" pitchFamily="34" charset="0"/>
              </a:rPr>
              <a:t>Process map: illustrates core processes and their interconnections</a:t>
            </a:r>
          </a:p>
          <a:p>
            <a:pPr lvl="2">
              <a:spcBef>
                <a:spcPct val="0"/>
              </a:spcBef>
              <a:buClrTx/>
              <a:buSzTx/>
              <a:buFontTx/>
              <a:buNone/>
            </a:pPr>
            <a:r>
              <a:rPr lang="en-US" altLang="zh-TW" sz="3000" u="none" dirty="0">
                <a:latin typeface="Calibri" panose="020F0502020204030204" pitchFamily="34" charset="0"/>
              </a:rPr>
              <a:t>Probably contains 5</a:t>
            </a:r>
            <a:r>
              <a:rPr lang="en-US" altLang="zh-TW" sz="3000" u="none" dirty="0">
                <a:latin typeface="Calibri" panose="020F0502020204030204" pitchFamily="34" charset="0"/>
                <a:cs typeface="Times New Roman" panose="02020603050405020304" pitchFamily="18" charset="0"/>
              </a:rPr>
              <a:t>–</a:t>
            </a:r>
            <a:r>
              <a:rPr lang="en-US" altLang="zh-TW" sz="3000" u="none" dirty="0">
                <a:latin typeface="Calibri" panose="020F0502020204030204" pitchFamily="34" charset="0"/>
              </a:rPr>
              <a:t>8 processes</a:t>
            </a:r>
          </a:p>
          <a:p>
            <a:pPr lvl="1">
              <a:spcBef>
                <a:spcPct val="0"/>
              </a:spcBef>
              <a:buClrTx/>
              <a:buSzTx/>
              <a:buFontTx/>
              <a:buNone/>
            </a:pPr>
            <a:r>
              <a:rPr lang="en-US" altLang="zh-TW" sz="3000" u="none" dirty="0">
                <a:latin typeface="Calibri" panose="020F0502020204030204" pitchFamily="34" charset="0"/>
              </a:rPr>
              <a:t>	Identifies process vision for </a:t>
            </a:r>
            <a:r>
              <a:rPr lang="en-US" altLang="zh-TW" sz="3000" u="none" dirty="0" err="1">
                <a:latin typeface="Calibri" panose="020F0502020204030204" pitchFamily="34" charset="0"/>
              </a:rPr>
              <a:t>organisation</a:t>
            </a:r>
            <a:endParaRPr lang="en-US" altLang="zh-TW" sz="3000" u="none" dirty="0">
              <a:latin typeface="Calibri" panose="020F0502020204030204" pitchFamily="34" charset="0"/>
            </a:endParaRPr>
          </a:p>
          <a:p>
            <a:pPr lvl="1">
              <a:spcBef>
                <a:spcPct val="0"/>
              </a:spcBef>
              <a:buClrTx/>
              <a:buSzTx/>
              <a:buFontTx/>
              <a:buNone/>
            </a:pPr>
            <a:r>
              <a:rPr lang="en-US" altLang="zh-TW" sz="3000" u="none" dirty="0">
                <a:latin typeface="Calibri" panose="020F0502020204030204" pitchFamily="34" charset="0"/>
              </a:rPr>
              <a:t>Bridge the gaps</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F419C0A4-84D0-42AA-A7AB-D1B28F759877}"/>
              </a:ext>
            </a:extLst>
          </p:cNvPr>
          <p:cNvSpPr>
            <a:spLocks noGrp="1" noChangeArrowheads="1"/>
          </p:cNvSpPr>
          <p:nvPr>
            <p:ph type="title"/>
          </p:nvPr>
        </p:nvSpPr>
        <p:spPr>
          <a:xfrm>
            <a:off x="277813" y="0"/>
            <a:ext cx="7924800" cy="754063"/>
          </a:xfrm>
        </p:spPr>
        <p:txBody>
          <a:bodyPr/>
          <a:lstStyle/>
          <a:p>
            <a:pPr eaLnBrk="1" hangingPunct="1"/>
            <a:r>
              <a:rPr lang="en-US" altLang="zh-CN" u="sng">
                <a:solidFill>
                  <a:srgbClr val="FFFF00"/>
                </a:solidFill>
              </a:rPr>
              <a:t>Processes</a:t>
            </a:r>
            <a:r>
              <a:rPr lang="en-US" altLang="zh-CN">
                <a:solidFill>
                  <a:srgbClr val="FFFF00"/>
                </a:solidFill>
              </a:rPr>
              <a:t> for ERP Software</a:t>
            </a:r>
          </a:p>
        </p:txBody>
      </p:sp>
      <p:sp>
        <p:nvSpPr>
          <p:cNvPr id="2" name="Rectangle 1">
            <a:extLst>
              <a:ext uri="{FF2B5EF4-FFF2-40B4-BE49-F238E27FC236}">
                <a16:creationId xmlns:a16="http://schemas.microsoft.com/office/drawing/2014/main" id="{D7C17BF1-E4DE-4CD7-951A-02CE6ED3A0AB}"/>
              </a:ext>
            </a:extLst>
          </p:cNvPr>
          <p:cNvSpPr/>
          <p:nvPr/>
        </p:nvSpPr>
        <p:spPr>
          <a:xfrm>
            <a:off x="266700" y="762000"/>
            <a:ext cx="8877300" cy="5780088"/>
          </a:xfrm>
          <a:prstGeom prst="rect">
            <a:avLst/>
          </a:prstGeom>
        </p:spPr>
        <p:txBody>
          <a:bodyPr>
            <a:spAutoFit/>
          </a:bodyPr>
          <a:lstStyle/>
          <a:p>
            <a:pPr marL="609600" indent="-609600">
              <a:lnSpc>
                <a:spcPct val="80000"/>
              </a:lnSpc>
              <a:buSzPct val="90000"/>
              <a:defRPr/>
            </a:pPr>
            <a:r>
              <a:rPr lang="en-GB" altLang="zh-CN" sz="2200" u="none" dirty="0">
                <a:latin typeface="Arial" panose="020B0604020202020204" pitchFamily="34" charset="0"/>
                <a:cs typeface="Arial" panose="020B0604020202020204" pitchFamily="34" charset="0"/>
              </a:rPr>
              <a:t>Integration of Various Sub-systems</a:t>
            </a:r>
            <a:endParaRPr lang="en-US" altLang="zh-CN" sz="2200" u="none" dirty="0">
              <a:latin typeface="Arial" panose="020B0604020202020204" pitchFamily="34" charset="0"/>
              <a:cs typeface="Arial" panose="020B0604020202020204" pitchFamily="34" charset="0"/>
            </a:endParaRPr>
          </a:p>
          <a:p>
            <a:pPr marL="609600" indent="-609600">
              <a:lnSpc>
                <a:spcPct val="80000"/>
              </a:lnSpc>
              <a:buSzPct val="90000"/>
              <a:buFontTx/>
              <a:buAutoNum type="arabicPeriod"/>
              <a:defRPr/>
            </a:pPr>
            <a:endParaRPr lang="en-US" altLang="zh-CN" sz="2200" u="none" dirty="0">
              <a:latin typeface="Arial" panose="020B0604020202020204" pitchFamily="34" charset="0"/>
              <a:cs typeface="Arial" panose="020B0604020202020204" pitchFamily="34" charset="0"/>
            </a:endParaRPr>
          </a:p>
          <a:p>
            <a:pPr>
              <a:lnSpc>
                <a:spcPct val="80000"/>
              </a:lnSpc>
              <a:buSzPct val="90000"/>
              <a:defRPr/>
            </a:pPr>
            <a:r>
              <a:rPr lang="en-US" altLang="zh-CN" sz="2200" u="none" dirty="0">
                <a:latin typeface="Arial" panose="020B0604020202020204" pitchFamily="34" charset="0"/>
                <a:cs typeface="Arial" panose="020B0604020202020204" pitchFamily="34" charset="0"/>
              </a:rPr>
              <a:t>Sales person enters customer order on sales order system (SOS)</a:t>
            </a:r>
          </a:p>
          <a:p>
            <a:pPr>
              <a:lnSpc>
                <a:spcPct val="80000"/>
              </a:lnSpc>
              <a:buSzPct val="90000"/>
              <a:defRPr/>
            </a:pPr>
            <a:r>
              <a:rPr lang="en-US" altLang="zh-CN" sz="2200" u="none" dirty="0">
                <a:latin typeface="Arial" panose="020B0604020202020204" pitchFamily="34" charset="0"/>
                <a:cs typeface="Arial" panose="020B0604020202020204" pitchFamily="34" charset="0"/>
              </a:rPr>
              <a:t>SOS:</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CRM</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Accounting</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Records sale in Accounting System</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Warehouse</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Records order on Warehouse Management System (WMS)</a:t>
            </a:r>
          </a:p>
          <a:p>
            <a:pPr>
              <a:lnSpc>
                <a:spcPct val="80000"/>
              </a:lnSpc>
              <a:buSzPct val="90000"/>
              <a:defRPr/>
            </a:pPr>
            <a:r>
              <a:rPr lang="en-US" altLang="zh-CN" sz="2200" u="none" dirty="0">
                <a:latin typeface="Arial" panose="020B0604020202020204" pitchFamily="34" charset="0"/>
                <a:cs typeface="Arial" panose="020B0604020202020204" pitchFamily="34" charset="0"/>
              </a:rPr>
              <a:t>WMS </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packing &amp; shipping</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Records order on Packing and Shipping System (PSS)</a:t>
            </a:r>
          </a:p>
          <a:p>
            <a:pPr>
              <a:lnSpc>
                <a:spcPct val="80000"/>
              </a:lnSpc>
              <a:buSzPct val="90000"/>
              <a:defRPr/>
            </a:pPr>
            <a:r>
              <a:rPr lang="en-US" altLang="zh-CN" sz="2200" u="none" dirty="0">
                <a:latin typeface="Arial" panose="020B0604020202020204" pitchFamily="34" charset="0"/>
                <a:cs typeface="Arial" panose="020B0604020202020204" pitchFamily="34" charset="0"/>
              </a:rPr>
              <a:t>PSS </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procurement</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Records order for raw materials with Procurement Management System (PMS)</a:t>
            </a:r>
          </a:p>
          <a:p>
            <a:pPr>
              <a:lnSpc>
                <a:spcPct val="80000"/>
              </a:lnSpc>
              <a:buSzPct val="90000"/>
              <a:defRPr/>
            </a:pPr>
            <a:r>
              <a:rPr lang="en-US" altLang="zh-CN" sz="2200" u="none" dirty="0">
                <a:latin typeface="Arial" panose="020B0604020202020204" pitchFamily="34" charset="0"/>
                <a:cs typeface="Arial" panose="020B0604020202020204" pitchFamily="34" charset="0"/>
              </a:rPr>
              <a:t>PMS</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Notifies production to do work</a:t>
            </a:r>
          </a:p>
          <a:p>
            <a:pPr marL="1371600" lvl="2" indent="-457200">
              <a:lnSpc>
                <a:spcPct val="80000"/>
              </a:lnSpc>
              <a:buSzPct val="90000"/>
              <a:buFontTx/>
              <a:buAutoNum type="arabicPeriod"/>
              <a:defRPr/>
            </a:pPr>
            <a:r>
              <a:rPr lang="en-US" altLang="zh-CN" sz="2200" u="none" dirty="0">
                <a:latin typeface="Arial" panose="020B0604020202020204" pitchFamily="34" charset="0"/>
                <a:cs typeface="Arial" panose="020B0604020202020204" pitchFamily="34" charset="0"/>
              </a:rPr>
              <a:t>Enters manufacturing order on Production Planning System (PSS)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1F8A9CE0-0133-4D95-A508-38A3B64655E9}"/>
              </a:ext>
            </a:extLst>
          </p:cNvPr>
          <p:cNvSpPr>
            <a:spLocks noGrp="1" noChangeArrowheads="1"/>
          </p:cNvSpPr>
          <p:nvPr>
            <p:ph type="title"/>
          </p:nvPr>
        </p:nvSpPr>
        <p:spPr/>
        <p:txBody>
          <a:bodyPr/>
          <a:lstStyle/>
          <a:p>
            <a:pPr eaLnBrk="1" hangingPunct="1"/>
            <a:r>
              <a:rPr lang="en-US" altLang="zh-TW"/>
              <a:t>Implementing  ERP</a:t>
            </a:r>
          </a:p>
        </p:txBody>
      </p:sp>
      <p:sp>
        <p:nvSpPr>
          <p:cNvPr id="2" name="Rectangle 1">
            <a:extLst>
              <a:ext uri="{FF2B5EF4-FFF2-40B4-BE49-F238E27FC236}">
                <a16:creationId xmlns:a16="http://schemas.microsoft.com/office/drawing/2014/main" id="{2F424817-0800-4CE3-86D0-6F94E42764F1}"/>
              </a:ext>
            </a:extLst>
          </p:cNvPr>
          <p:cNvSpPr/>
          <p:nvPr/>
        </p:nvSpPr>
        <p:spPr>
          <a:xfrm>
            <a:off x="512763" y="1447800"/>
            <a:ext cx="8097837" cy="4494213"/>
          </a:xfrm>
          <a:prstGeom prst="rect">
            <a:avLst/>
          </a:prstGeom>
        </p:spPr>
        <p:txBody>
          <a:bodyPr>
            <a:spAutoFit/>
          </a:bodyPr>
          <a:lstStyle/>
          <a:p>
            <a:pPr marL="457200" indent="-457200" defTabSz="457207" fontAlgn="auto">
              <a:spcAft>
                <a:spcPts val="0"/>
              </a:spcAft>
              <a:buClr>
                <a:schemeClr val="bg2">
                  <a:lumMod val="40000"/>
                  <a:lumOff val="60000"/>
                </a:schemeClr>
              </a:buClr>
              <a:buFont typeface="Arial" panose="020B0604020202020204" pitchFamily="34" charset="0"/>
              <a:buChar char="•"/>
              <a:defRPr/>
            </a:pPr>
            <a:r>
              <a:rPr lang="en-US" altLang="zh-TW" sz="2600" u="none" dirty="0">
                <a:latin typeface="Calibri" panose="020F0502020204030204" pitchFamily="34" charset="0"/>
              </a:rPr>
              <a:t>Holistic approach to implementation</a:t>
            </a:r>
          </a:p>
          <a:p>
            <a:pPr marL="457200" indent="-457200" defTabSz="457207" fontAlgn="auto">
              <a:spcAft>
                <a:spcPts val="0"/>
              </a:spcAft>
              <a:buClr>
                <a:schemeClr val="bg2">
                  <a:lumMod val="40000"/>
                  <a:lumOff val="60000"/>
                </a:schemeClr>
              </a:buClr>
              <a:buFont typeface="Arial" panose="020B0604020202020204" pitchFamily="34" charset="0"/>
              <a:buChar char="•"/>
              <a:defRPr/>
            </a:pPr>
            <a:endParaRPr lang="en-US" altLang="zh-TW" sz="2600" u="none" dirty="0">
              <a:latin typeface="Calibri" panose="020F0502020204030204" pitchFamily="34" charset="0"/>
            </a:endParaRPr>
          </a:p>
          <a:p>
            <a:pPr marL="457200" indent="-457200" defTabSz="457207" fontAlgn="auto">
              <a:spcAft>
                <a:spcPts val="0"/>
              </a:spcAft>
              <a:buClr>
                <a:schemeClr val="bg2">
                  <a:lumMod val="40000"/>
                  <a:lumOff val="60000"/>
                </a:schemeClr>
              </a:buClr>
              <a:buFont typeface="Arial" panose="020B0604020202020204" pitchFamily="34" charset="0"/>
              <a:buChar char="•"/>
              <a:defRPr/>
            </a:pPr>
            <a:r>
              <a:rPr lang="en-US" altLang="zh-TW" sz="2600" u="none" dirty="0">
                <a:latin typeface="Calibri" panose="020F0502020204030204" pitchFamily="34" charset="0"/>
              </a:rPr>
              <a:t>Need to </a:t>
            </a:r>
            <a:r>
              <a:rPr lang="en-US" altLang="zh-TW" sz="2600" u="none" dirty="0">
                <a:solidFill>
                  <a:srgbClr val="FFFF00"/>
                </a:solidFill>
                <a:latin typeface="Calibri" panose="020F0502020204030204" pitchFamily="34" charset="0"/>
              </a:rPr>
              <a:t>re-engineer/improve existing business processes </a:t>
            </a:r>
            <a:r>
              <a:rPr lang="en-US" altLang="zh-TW" sz="2600" u="none" dirty="0">
                <a:latin typeface="Calibri" panose="020F0502020204030204" pitchFamily="34" charset="0"/>
              </a:rPr>
              <a:t>and possibly fit with the established processes embedded in software</a:t>
            </a:r>
          </a:p>
          <a:p>
            <a:pPr marL="457200" indent="-457200" defTabSz="457207" fontAlgn="auto">
              <a:spcAft>
                <a:spcPts val="0"/>
              </a:spcAft>
              <a:buClr>
                <a:schemeClr val="bg2">
                  <a:lumMod val="40000"/>
                  <a:lumOff val="60000"/>
                </a:schemeClr>
              </a:buClr>
              <a:buFont typeface="Arial" panose="020B0604020202020204" pitchFamily="34" charset="0"/>
              <a:buChar char="•"/>
              <a:defRPr/>
            </a:pPr>
            <a:endParaRPr lang="en-US" altLang="zh-TW" sz="2600" u="none" dirty="0">
              <a:latin typeface="Calibri" panose="020F0502020204030204" pitchFamily="34" charset="0"/>
            </a:endParaRPr>
          </a:p>
          <a:p>
            <a:pPr marL="457200" indent="-457200" defTabSz="457207" fontAlgn="auto">
              <a:spcAft>
                <a:spcPts val="0"/>
              </a:spcAft>
              <a:buClr>
                <a:schemeClr val="bg2">
                  <a:lumMod val="40000"/>
                  <a:lumOff val="60000"/>
                </a:schemeClr>
              </a:buClr>
              <a:buFont typeface="Arial" panose="020B0604020202020204" pitchFamily="34" charset="0"/>
              <a:buChar char="•"/>
              <a:defRPr/>
            </a:pPr>
            <a:r>
              <a:rPr lang="en-US" altLang="zh-TW" sz="2600" u="none" dirty="0">
                <a:latin typeface="Calibri" panose="020F0502020204030204" pitchFamily="34" charset="0"/>
              </a:rPr>
              <a:t>Increasing use of web-enablement to support global availability of some applications</a:t>
            </a:r>
          </a:p>
          <a:p>
            <a:pPr marL="914407" lvl="1" indent="-457200" defTabSz="457207" fontAlgn="auto">
              <a:spcAft>
                <a:spcPts val="0"/>
              </a:spcAft>
              <a:buClr>
                <a:schemeClr val="bg2">
                  <a:lumMod val="40000"/>
                  <a:lumOff val="60000"/>
                </a:schemeClr>
              </a:buClr>
              <a:buFont typeface="Arial" panose="020B0604020202020204" pitchFamily="34" charset="0"/>
              <a:buChar char="•"/>
              <a:defRPr/>
            </a:pPr>
            <a:r>
              <a:rPr lang="en-US" altLang="zh-TW" sz="2600" u="none" dirty="0">
                <a:latin typeface="Calibri" panose="020F0502020204030204" pitchFamily="34" charset="0"/>
              </a:rPr>
              <a:t>Supply chain, customer self-help and self-service, e-commerce applications, Internet marketing systems, sales force automation technologies</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49ECC6CC-EE07-4F81-96A1-7AD2E92EDF42}"/>
              </a:ext>
            </a:extLst>
          </p:cNvPr>
          <p:cNvSpPr>
            <a:spLocks noGrp="1" noChangeArrowheads="1"/>
          </p:cNvSpPr>
          <p:nvPr>
            <p:ph type="title"/>
          </p:nvPr>
        </p:nvSpPr>
        <p:spPr>
          <a:xfrm>
            <a:off x="0" y="7938"/>
            <a:ext cx="7924800" cy="877887"/>
          </a:xfrm>
        </p:spPr>
        <p:txBody>
          <a:bodyPr/>
          <a:lstStyle/>
          <a:p>
            <a:pPr eaLnBrk="1" hangingPunct="1"/>
            <a:r>
              <a:rPr lang="en-AU" altLang="en-US">
                <a:solidFill>
                  <a:srgbClr val="FFFF00"/>
                </a:solidFill>
              </a:rPr>
              <a:t>ERP success factors </a:t>
            </a:r>
          </a:p>
        </p:txBody>
      </p:sp>
      <p:sp>
        <p:nvSpPr>
          <p:cNvPr id="68611" name="Rectangle 1">
            <a:extLst>
              <a:ext uri="{FF2B5EF4-FFF2-40B4-BE49-F238E27FC236}">
                <a16:creationId xmlns:a16="http://schemas.microsoft.com/office/drawing/2014/main" id="{79A4AD90-39CA-4C46-85A8-A72CF3CB91AD}"/>
              </a:ext>
            </a:extLst>
          </p:cNvPr>
          <p:cNvSpPr>
            <a:spLocks noChangeArrowheads="1"/>
          </p:cNvSpPr>
          <p:nvPr/>
        </p:nvSpPr>
        <p:spPr bwMode="auto">
          <a:xfrm>
            <a:off x="381000" y="762000"/>
            <a:ext cx="8001000" cy="585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90000"/>
              </a:lnSpc>
              <a:spcBef>
                <a:spcPct val="0"/>
              </a:spcBef>
              <a:buClrTx/>
              <a:buSzTx/>
              <a:buFontTx/>
              <a:buNone/>
            </a:pPr>
            <a:r>
              <a:rPr lang="en-AU" altLang="en-US" sz="2600" u="none">
                <a:latin typeface="Calibri" panose="020F0502020204030204" pitchFamily="34" charset="0"/>
              </a:rPr>
              <a:t>Success is not guaranteed</a:t>
            </a:r>
          </a:p>
          <a:p>
            <a:pPr lvl="1">
              <a:lnSpc>
                <a:spcPct val="90000"/>
              </a:lnSpc>
              <a:spcBef>
                <a:spcPct val="0"/>
              </a:spcBef>
              <a:buClrTx/>
              <a:buSzTx/>
              <a:buFontTx/>
              <a:buNone/>
            </a:pPr>
            <a:r>
              <a:rPr lang="en-AU" altLang="en-US" sz="2600" u="none">
                <a:latin typeface="Calibri" panose="020F0502020204030204" pitchFamily="34" charset="0"/>
              </a:rPr>
              <a:t>Many disappointments reported</a:t>
            </a:r>
          </a:p>
          <a:p>
            <a:pPr>
              <a:lnSpc>
                <a:spcPct val="90000"/>
              </a:lnSpc>
              <a:spcBef>
                <a:spcPct val="0"/>
              </a:spcBef>
              <a:buClrTx/>
              <a:buSzTx/>
              <a:buFontTx/>
              <a:buNone/>
            </a:pPr>
            <a:endParaRPr lang="en-AU" altLang="en-US" sz="2600" u="none">
              <a:latin typeface="Calibri" panose="020F0502020204030204" pitchFamily="34" charset="0"/>
            </a:endParaRPr>
          </a:p>
          <a:p>
            <a:pPr>
              <a:lnSpc>
                <a:spcPct val="90000"/>
              </a:lnSpc>
              <a:spcBef>
                <a:spcPct val="0"/>
              </a:spcBef>
              <a:buClrTx/>
              <a:buSzTx/>
              <a:buFontTx/>
              <a:buNone/>
            </a:pPr>
            <a:r>
              <a:rPr lang="en-AU" altLang="en-US" sz="2600" u="none">
                <a:latin typeface="Calibri" panose="020F0502020204030204" pitchFamily="34" charset="0"/>
              </a:rPr>
              <a:t>Good planning – IT and Business Alignment </a:t>
            </a:r>
          </a:p>
          <a:p>
            <a:pPr lvl="1">
              <a:lnSpc>
                <a:spcPct val="90000"/>
              </a:lnSpc>
              <a:spcBef>
                <a:spcPct val="0"/>
              </a:spcBef>
              <a:buClrTx/>
              <a:buSzTx/>
              <a:buFontTx/>
              <a:buNone/>
            </a:pPr>
            <a:r>
              <a:rPr lang="en-AU" altLang="en-US" sz="2600" u="none">
                <a:latin typeface="Calibri" panose="020F0502020204030204" pitchFamily="34" charset="0"/>
              </a:rPr>
              <a:t>Defining business needs (e.g. requirement gathering)</a:t>
            </a:r>
          </a:p>
          <a:p>
            <a:pPr lvl="1">
              <a:lnSpc>
                <a:spcPct val="90000"/>
              </a:lnSpc>
              <a:spcBef>
                <a:spcPct val="0"/>
              </a:spcBef>
              <a:buClrTx/>
              <a:buSzTx/>
              <a:buFontTx/>
              <a:buNone/>
            </a:pPr>
            <a:r>
              <a:rPr lang="en-AU" altLang="en-US" sz="2600" u="none">
                <a:latin typeface="Calibri" panose="020F0502020204030204" pitchFamily="34" charset="0"/>
              </a:rPr>
              <a:t>Understanding what/how ERP systems can do</a:t>
            </a:r>
          </a:p>
          <a:p>
            <a:pPr lvl="1">
              <a:lnSpc>
                <a:spcPct val="90000"/>
              </a:lnSpc>
              <a:spcBef>
                <a:spcPct val="0"/>
              </a:spcBef>
              <a:buClrTx/>
              <a:buSzTx/>
              <a:buFontTx/>
              <a:buNone/>
            </a:pPr>
            <a:r>
              <a:rPr lang="en-AU" altLang="en-US" sz="2600" u="none">
                <a:latin typeface="Calibri" panose="020F0502020204030204" pitchFamily="34" charset="0"/>
              </a:rPr>
              <a:t>Being clear on objectives and goals</a:t>
            </a:r>
          </a:p>
          <a:p>
            <a:pPr lvl="1">
              <a:lnSpc>
                <a:spcPct val="90000"/>
              </a:lnSpc>
              <a:spcBef>
                <a:spcPct val="0"/>
              </a:spcBef>
              <a:buClrTx/>
              <a:buSzTx/>
              <a:buFontTx/>
              <a:buNone/>
            </a:pPr>
            <a:r>
              <a:rPr lang="en-AU" altLang="en-US" sz="2600" u="none">
                <a:latin typeface="Calibri" panose="020F0502020204030204" pitchFamily="34" charset="0"/>
              </a:rPr>
              <a:t>Make sure IT strategy stays in line with the Business Strategy </a:t>
            </a:r>
          </a:p>
          <a:p>
            <a:pPr>
              <a:lnSpc>
                <a:spcPct val="90000"/>
              </a:lnSpc>
              <a:spcBef>
                <a:spcPct val="0"/>
              </a:spcBef>
              <a:buClrTx/>
              <a:buSzTx/>
              <a:buFontTx/>
              <a:buNone/>
            </a:pPr>
            <a:endParaRPr lang="en-AU" altLang="en-US" sz="2600" u="none">
              <a:latin typeface="Calibri" panose="020F0502020204030204" pitchFamily="34" charset="0"/>
            </a:endParaRPr>
          </a:p>
          <a:p>
            <a:pPr>
              <a:lnSpc>
                <a:spcPct val="90000"/>
              </a:lnSpc>
              <a:spcBef>
                <a:spcPct val="0"/>
              </a:spcBef>
              <a:buClrTx/>
              <a:buSzTx/>
              <a:buFontTx/>
              <a:buNone/>
            </a:pPr>
            <a:r>
              <a:rPr lang="en-AU" altLang="en-US" sz="2600" u="none">
                <a:latin typeface="Calibri" panose="020F0502020204030204" pitchFamily="34" charset="0"/>
              </a:rPr>
              <a:t>Good project management</a:t>
            </a:r>
          </a:p>
          <a:p>
            <a:pPr lvl="1">
              <a:lnSpc>
                <a:spcPct val="90000"/>
              </a:lnSpc>
              <a:spcBef>
                <a:spcPct val="0"/>
              </a:spcBef>
              <a:buClrTx/>
              <a:buSzTx/>
              <a:buFontTx/>
              <a:buNone/>
            </a:pPr>
            <a:r>
              <a:rPr lang="en-AU" altLang="en-US" sz="2600" u="none">
                <a:latin typeface="Calibri" panose="020F0502020204030204" pitchFamily="34" charset="0"/>
              </a:rPr>
              <a:t>Configuration decisions are auditable</a:t>
            </a:r>
          </a:p>
          <a:p>
            <a:pPr>
              <a:lnSpc>
                <a:spcPct val="90000"/>
              </a:lnSpc>
              <a:spcBef>
                <a:spcPct val="0"/>
              </a:spcBef>
              <a:buClrTx/>
              <a:buSzTx/>
              <a:buFontTx/>
              <a:buNone/>
            </a:pPr>
            <a:endParaRPr lang="en-AU" altLang="en-US" sz="2600" u="none">
              <a:latin typeface="Calibri" panose="020F0502020204030204" pitchFamily="34" charset="0"/>
            </a:endParaRPr>
          </a:p>
          <a:p>
            <a:pPr>
              <a:lnSpc>
                <a:spcPct val="90000"/>
              </a:lnSpc>
              <a:spcBef>
                <a:spcPct val="0"/>
              </a:spcBef>
              <a:buClrTx/>
              <a:buSzTx/>
              <a:buFontTx/>
              <a:buNone/>
            </a:pPr>
            <a:r>
              <a:rPr lang="en-AU" altLang="en-US" sz="2600" u="none">
                <a:latin typeface="Calibri" panose="020F0502020204030204" pitchFamily="34" charset="0"/>
              </a:rPr>
              <a:t>Good change management (training)</a:t>
            </a:r>
          </a:p>
          <a:p>
            <a:pPr>
              <a:lnSpc>
                <a:spcPct val="90000"/>
              </a:lnSpc>
              <a:spcBef>
                <a:spcPct val="0"/>
              </a:spcBef>
              <a:buClrTx/>
              <a:buSzTx/>
              <a:buFontTx/>
              <a:buNone/>
            </a:pPr>
            <a:endParaRPr lang="en-AU" altLang="en-US" sz="2600" u="none">
              <a:latin typeface="Calibri" panose="020F0502020204030204" pitchFamily="34" charset="0"/>
            </a:endParaRPr>
          </a:p>
          <a:p>
            <a:pPr>
              <a:lnSpc>
                <a:spcPct val="90000"/>
              </a:lnSpc>
              <a:spcBef>
                <a:spcPct val="0"/>
              </a:spcBef>
              <a:buClrTx/>
              <a:buSzTx/>
              <a:buFontTx/>
              <a:buNone/>
            </a:pPr>
            <a:r>
              <a:rPr lang="en-AU" altLang="en-US" sz="2600" u="none">
                <a:latin typeface="Calibri" panose="020F0502020204030204" pitchFamily="34" charset="0"/>
              </a:rPr>
              <a:t>Ongoing evaluation and review</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E0090113-DED1-428D-A7A2-CA4CA4E3D16F}"/>
              </a:ext>
            </a:extLst>
          </p:cNvPr>
          <p:cNvSpPr>
            <a:spLocks noGrp="1" noChangeArrowheads="1"/>
          </p:cNvSpPr>
          <p:nvPr>
            <p:ph type="title"/>
          </p:nvPr>
        </p:nvSpPr>
        <p:spPr>
          <a:xfrm>
            <a:off x="1752600" y="0"/>
            <a:ext cx="5181600" cy="568325"/>
          </a:xfrm>
        </p:spPr>
        <p:txBody>
          <a:bodyPr/>
          <a:lstStyle/>
          <a:p>
            <a:pPr eaLnBrk="1" hangingPunct="1"/>
            <a:r>
              <a:rPr lang="en-US" altLang="zh-CN">
                <a:solidFill>
                  <a:srgbClr val="FFFF00"/>
                </a:solidFill>
              </a:rPr>
              <a:t>Advantages of ERP</a:t>
            </a:r>
          </a:p>
        </p:txBody>
      </p:sp>
      <p:pic>
        <p:nvPicPr>
          <p:cNvPr id="70659" name="Picture 4" descr="global enterprise">
            <a:extLst>
              <a:ext uri="{FF2B5EF4-FFF2-40B4-BE49-F238E27FC236}">
                <a16:creationId xmlns:a16="http://schemas.microsoft.com/office/drawing/2014/main" id="{6971F059-E97E-4E39-A6AF-BA25C7ABE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8800" y="1447800"/>
            <a:ext cx="2209800"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0" name="Picture 6" descr="man thinking">
            <a:extLst>
              <a:ext uri="{FF2B5EF4-FFF2-40B4-BE49-F238E27FC236}">
                <a16:creationId xmlns:a16="http://schemas.microsoft.com/office/drawing/2014/main" id="{BE2B6FC7-5642-4E67-B957-9FB0F90E53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3733800"/>
            <a:ext cx="177958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7" descr="production">
            <a:extLst>
              <a:ext uri="{FF2B5EF4-FFF2-40B4-BE49-F238E27FC236}">
                <a16:creationId xmlns:a16="http://schemas.microsoft.com/office/drawing/2014/main" id="{3F936D85-E4AB-40DD-A104-D23E0BD432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5200" y="3657600"/>
            <a:ext cx="1716088"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62" name="TextBox 1">
            <a:extLst>
              <a:ext uri="{FF2B5EF4-FFF2-40B4-BE49-F238E27FC236}">
                <a16:creationId xmlns:a16="http://schemas.microsoft.com/office/drawing/2014/main" id="{F1C9599D-894C-4AEB-8A05-9A7B8DF6F8B9}"/>
              </a:ext>
            </a:extLst>
          </p:cNvPr>
          <p:cNvSpPr txBox="1">
            <a:spLocks noChangeArrowheads="1"/>
          </p:cNvSpPr>
          <p:nvPr/>
        </p:nvSpPr>
        <p:spPr bwMode="auto">
          <a:xfrm>
            <a:off x="6305550" y="6384925"/>
            <a:ext cx="24352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1400">
                <a:latin typeface="Calibri" panose="020F0502020204030204" pitchFamily="34" charset="0"/>
              </a:rPr>
              <a:t>Simpaude &amp; Jakovljevic  (2003)</a:t>
            </a:r>
          </a:p>
        </p:txBody>
      </p:sp>
      <p:sp>
        <p:nvSpPr>
          <p:cNvPr id="70663" name="Rectangle 2">
            <a:extLst>
              <a:ext uri="{FF2B5EF4-FFF2-40B4-BE49-F238E27FC236}">
                <a16:creationId xmlns:a16="http://schemas.microsoft.com/office/drawing/2014/main" id="{3CF135AC-13B8-4AC7-88D2-A4871902E669}"/>
              </a:ext>
            </a:extLst>
          </p:cNvPr>
          <p:cNvSpPr>
            <a:spLocks noChangeArrowheads="1"/>
          </p:cNvSpPr>
          <p:nvPr/>
        </p:nvSpPr>
        <p:spPr bwMode="auto">
          <a:xfrm>
            <a:off x="-1588" y="798513"/>
            <a:ext cx="5110163" cy="5122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nSpc>
                <a:spcPct val="80000"/>
              </a:lnSpc>
              <a:spcBef>
                <a:spcPct val="0"/>
              </a:spcBef>
              <a:buClrTx/>
              <a:buSzTx/>
              <a:buFont typeface="Arial" panose="020B0604020202020204" pitchFamily="34" charset="0"/>
              <a:buChar char="•"/>
            </a:pPr>
            <a:r>
              <a:rPr lang="en-US" altLang="zh-CN" sz="2400" u="none" dirty="0">
                <a:latin typeface="Calibri" panose="020F0502020204030204" pitchFamily="34" charset="0"/>
                <a:cs typeface="Arial" panose="020B0604020202020204" pitchFamily="34" charset="0"/>
              </a:rPr>
              <a:t>Increase customer responsiveness</a:t>
            </a:r>
          </a:p>
          <a:p>
            <a:pPr>
              <a:lnSpc>
                <a:spcPct val="80000"/>
              </a:lnSpc>
              <a:spcBef>
                <a:spcPct val="0"/>
              </a:spcBef>
              <a:buClrTx/>
              <a:buSzTx/>
              <a:buFont typeface="Arial" panose="020B0604020202020204" pitchFamily="34" charset="0"/>
              <a:buChar char="•"/>
            </a:pPr>
            <a:r>
              <a:rPr lang="en-US" altLang="en-US" sz="2400" u="none" dirty="0">
                <a:latin typeface="Calibri" panose="020F0502020204030204" pitchFamily="34" charset="0"/>
                <a:ea typeface="宋体" panose="02010600030101010101" pitchFamily="2" charset="-122"/>
                <a:cs typeface="Arial" panose="020B0604020202020204" pitchFamily="34" charset="0"/>
              </a:rPr>
              <a:t>Has an off-the-shelf software database</a:t>
            </a:r>
          </a:p>
          <a:p>
            <a:pPr>
              <a:lnSpc>
                <a:spcPct val="80000"/>
              </a:lnSpc>
              <a:spcBef>
                <a:spcPct val="0"/>
              </a:spcBef>
              <a:buClrTx/>
              <a:buSzTx/>
              <a:buFont typeface="Arial" panose="020B0604020202020204" pitchFamily="34" charset="0"/>
              <a:buChar char="•"/>
            </a:pPr>
            <a:r>
              <a:rPr lang="en-US" altLang="zh-CN" sz="2400" u="none" dirty="0">
                <a:latin typeface="Calibri" panose="020F0502020204030204" pitchFamily="34" charset="0"/>
                <a:cs typeface="Arial" panose="020B0604020202020204" pitchFamily="34" charset="0"/>
              </a:rPr>
              <a:t>Global enterprise wide information</a:t>
            </a:r>
          </a:p>
          <a:p>
            <a:pPr>
              <a:lnSpc>
                <a:spcPct val="80000"/>
              </a:lnSpc>
              <a:spcBef>
                <a:spcPct val="0"/>
              </a:spcBef>
              <a:buClrTx/>
              <a:buSzTx/>
              <a:buFont typeface="Arial" panose="020B0604020202020204" pitchFamily="34" charset="0"/>
              <a:buChar char="•"/>
            </a:pPr>
            <a:r>
              <a:rPr lang="en-US" altLang="en-US" sz="2400" u="none" dirty="0">
                <a:latin typeface="Calibri" panose="020F0502020204030204" pitchFamily="34" charset="0"/>
                <a:ea typeface="宋体" panose="02010600030101010101" pitchFamily="2" charset="-122"/>
                <a:cs typeface="Arial" panose="020B0604020202020204" pitchFamily="34" charset="0"/>
              </a:rPr>
              <a:t>Provides integration of the supply-chain, production, and administration</a:t>
            </a:r>
          </a:p>
          <a:p>
            <a:pPr>
              <a:lnSpc>
                <a:spcPct val="80000"/>
              </a:lnSpc>
              <a:spcBef>
                <a:spcPct val="0"/>
              </a:spcBef>
              <a:buClrTx/>
              <a:buSzTx/>
              <a:buFont typeface="Arial" panose="020B0604020202020204" pitchFamily="34" charset="0"/>
              <a:buChar char="•"/>
            </a:pPr>
            <a:r>
              <a:rPr lang="en-US" altLang="en-US" sz="2400" u="none" dirty="0">
                <a:latin typeface="Calibri" panose="020F0502020204030204" pitchFamily="34" charset="0"/>
                <a:ea typeface="宋体" panose="02010600030101010101" pitchFamily="2" charset="-122"/>
                <a:cs typeface="Arial" panose="020B0604020202020204" pitchFamily="34" charset="0"/>
              </a:rPr>
              <a:t>Can incorporate improved best processes</a:t>
            </a:r>
          </a:p>
          <a:p>
            <a:pPr>
              <a:lnSpc>
                <a:spcPct val="80000"/>
              </a:lnSpc>
              <a:spcBef>
                <a:spcPct val="0"/>
              </a:spcBef>
              <a:buClrTx/>
              <a:buSzTx/>
              <a:buFont typeface="Arial" panose="020B0604020202020204" pitchFamily="34" charset="0"/>
              <a:buChar char="•"/>
            </a:pPr>
            <a:r>
              <a:rPr lang="en-US" altLang="en-US" sz="2400" u="none" dirty="0">
                <a:latin typeface="Calibri" panose="020F0502020204030204" pitchFamily="34" charset="0"/>
                <a:ea typeface="宋体" panose="02010600030101010101" pitchFamily="2" charset="-122"/>
                <a:cs typeface="Arial" panose="020B0604020202020204" pitchFamily="34" charset="0"/>
              </a:rPr>
              <a:t>Increases communication and collaboration between business units and sites</a:t>
            </a:r>
          </a:p>
          <a:p>
            <a:pPr>
              <a:lnSpc>
                <a:spcPct val="80000"/>
              </a:lnSpc>
              <a:spcBef>
                <a:spcPct val="0"/>
              </a:spcBef>
              <a:buClrTx/>
              <a:buSzTx/>
              <a:buFont typeface="Arial" panose="020B0604020202020204" pitchFamily="34" charset="0"/>
              <a:buChar char="•"/>
            </a:pPr>
            <a:r>
              <a:rPr lang="en-US" altLang="zh-CN" sz="2400" u="none" dirty="0">
                <a:latin typeface="Calibri" panose="020F0502020204030204" pitchFamily="34" charset="0"/>
                <a:cs typeface="Arial" panose="020B0604020202020204" pitchFamily="34" charset="0"/>
              </a:rPr>
              <a:t>Increase decision making capabilities</a:t>
            </a:r>
            <a:endParaRPr lang="en-US" altLang="en-US" sz="2400" u="none" dirty="0">
              <a:latin typeface="Calibri" panose="020F0502020204030204" pitchFamily="34" charset="0"/>
              <a:ea typeface="宋体" panose="02010600030101010101" pitchFamily="2" charset="-122"/>
              <a:cs typeface="Arial" panose="020B0604020202020204" pitchFamily="34" charset="0"/>
            </a:endParaRPr>
          </a:p>
          <a:p>
            <a:pPr>
              <a:lnSpc>
                <a:spcPct val="80000"/>
              </a:lnSpc>
              <a:spcBef>
                <a:spcPct val="0"/>
              </a:spcBef>
              <a:buClrTx/>
              <a:buSzTx/>
              <a:buFont typeface="Arial" panose="020B0604020202020204" pitchFamily="34" charset="0"/>
              <a:buChar char="•"/>
            </a:pPr>
            <a:r>
              <a:rPr lang="en-US" altLang="en-US" sz="2400" u="none" dirty="0">
                <a:latin typeface="Calibri" panose="020F0502020204030204" pitchFamily="34" charset="0"/>
                <a:ea typeface="宋体" panose="02010600030101010101" pitchFamily="2" charset="-122"/>
                <a:cs typeface="Arial" panose="020B0604020202020204" pitchFamily="34" charset="0"/>
              </a:rPr>
              <a:t>May provide a strategic advantage</a:t>
            </a:r>
          </a:p>
          <a:p>
            <a:pPr>
              <a:lnSpc>
                <a:spcPct val="80000"/>
              </a:lnSpc>
              <a:spcBef>
                <a:spcPct val="0"/>
              </a:spcBef>
              <a:buClrTx/>
              <a:buSzTx/>
              <a:buFont typeface="Arial" panose="020B0604020202020204" pitchFamily="34" charset="0"/>
              <a:buChar char="•"/>
            </a:pPr>
            <a:r>
              <a:rPr lang="en-US" altLang="zh-CN" sz="2400" u="none" dirty="0">
                <a:latin typeface="Calibri" panose="020F0502020204030204" pitchFamily="34" charset="0"/>
                <a:cs typeface="Arial" panose="020B0604020202020204" pitchFamily="34" charset="0"/>
              </a:rPr>
              <a:t>New providers emerging all the time especially as a result of cloud and mobile applications.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CB96B6B9-4044-490B-8EFA-854A65A1EDE0}"/>
              </a:ext>
            </a:extLst>
          </p:cNvPr>
          <p:cNvSpPr>
            <a:spLocks noGrp="1" noChangeArrowheads="1"/>
          </p:cNvSpPr>
          <p:nvPr>
            <p:ph type="title"/>
          </p:nvPr>
        </p:nvSpPr>
        <p:spPr>
          <a:xfrm>
            <a:off x="0" y="17463"/>
            <a:ext cx="7056438" cy="1400175"/>
          </a:xfrm>
        </p:spPr>
        <p:txBody>
          <a:bodyPr/>
          <a:lstStyle/>
          <a:p>
            <a:pPr eaLnBrk="1" hangingPunct="1"/>
            <a:r>
              <a:rPr lang="en-US" altLang="zh-CN">
                <a:solidFill>
                  <a:srgbClr val="FFFF00"/>
                </a:solidFill>
              </a:rPr>
              <a:t>Disadvantages</a:t>
            </a:r>
          </a:p>
        </p:txBody>
      </p:sp>
      <p:sp>
        <p:nvSpPr>
          <p:cNvPr id="71683" name="Rectangle 3">
            <a:extLst>
              <a:ext uri="{FF2B5EF4-FFF2-40B4-BE49-F238E27FC236}">
                <a16:creationId xmlns:a16="http://schemas.microsoft.com/office/drawing/2014/main" id="{EC62EEA3-DCB2-4862-85BF-BF9336069D05}"/>
              </a:ext>
            </a:extLst>
          </p:cNvPr>
          <p:cNvSpPr>
            <a:spLocks noGrp="1" noChangeArrowheads="1"/>
          </p:cNvSpPr>
          <p:nvPr>
            <p:ph idx="1"/>
          </p:nvPr>
        </p:nvSpPr>
        <p:spPr>
          <a:xfrm>
            <a:off x="4038600" y="228600"/>
            <a:ext cx="5011737" cy="6541294"/>
          </a:xfrm>
          <a:solidFill>
            <a:srgbClr val="003366"/>
          </a:solidFill>
          <a:ln>
            <a:solidFill>
              <a:schemeClr val="tx1"/>
            </a:solidFill>
            <a:miter lim="800000"/>
            <a:headEnd/>
            <a:tailEnd/>
          </a:ln>
        </p:spPr>
        <p:txBody>
          <a:bodyPr/>
          <a:lstStyle/>
          <a:p>
            <a:pPr marL="0" indent="0" eaLnBrk="1" hangingPunct="1">
              <a:lnSpc>
                <a:spcPct val="80000"/>
              </a:lnSpc>
              <a:buFont typeface="Wingdings 3" panose="05040102010807070707" pitchFamily="18" charset="2"/>
              <a:buNone/>
            </a:pPr>
            <a:r>
              <a:rPr lang="en-US" altLang="en-US" sz="2100" b="1" dirty="0">
                <a:latin typeface="Arial" panose="020B0604020202020204" pitchFamily="34" charset="0"/>
                <a:cs typeface="Arial" panose="020B0604020202020204" pitchFamily="34" charset="0"/>
              </a:rPr>
              <a:t>Is can be expensive to purchase and even more so to </a:t>
            </a:r>
            <a:r>
              <a:rPr lang="en-US" altLang="en-US" sz="2100" b="1" dirty="0" err="1">
                <a:latin typeface="Arial" panose="020B0604020202020204" pitchFamily="34" charset="0"/>
                <a:cs typeface="Arial" panose="020B0604020202020204" pitchFamily="34" charset="0"/>
              </a:rPr>
              <a:t>customise</a:t>
            </a:r>
            <a:endParaRPr lang="en-US" altLang="en-US" sz="2100" b="1" dirty="0">
              <a:latin typeface="Arial" panose="020B0604020202020204" pitchFamily="34" charset="0"/>
              <a:cs typeface="Arial" panose="020B0604020202020204" pitchFamily="34" charset="0"/>
            </a:endParaRPr>
          </a:p>
          <a:p>
            <a:pPr marL="400050" lvl="2" indent="0" eaLnBrk="1" hangingPunct="1">
              <a:lnSpc>
                <a:spcPct val="80000"/>
              </a:lnSpc>
              <a:buFont typeface="Wingdings 3" panose="05040102010807070707" pitchFamily="18" charset="2"/>
              <a:buNone/>
            </a:pPr>
            <a:r>
              <a:rPr lang="en-US" altLang="zh-CN" sz="2100" b="1" dirty="0">
                <a:latin typeface="Arial" panose="020B0604020202020204" pitchFamily="34" charset="0"/>
                <a:cs typeface="Arial" panose="020B0604020202020204" pitchFamily="34" charset="0"/>
              </a:rPr>
              <a:t>£400,000 - £300 million</a:t>
            </a:r>
          </a:p>
          <a:p>
            <a:pPr marL="400050" lvl="2" indent="0" eaLnBrk="1" hangingPunct="1">
              <a:lnSpc>
                <a:spcPct val="80000"/>
              </a:lnSpc>
              <a:buFont typeface="Wingdings 3" panose="05040102010807070707" pitchFamily="18" charset="2"/>
              <a:buNone/>
            </a:pPr>
            <a:r>
              <a:rPr lang="en-US" altLang="zh-CN" sz="2100" b="1" dirty="0">
                <a:latin typeface="Arial" panose="020B0604020202020204" pitchFamily="34" charset="0"/>
                <a:cs typeface="Arial" panose="020B0604020202020204" pitchFamily="34" charset="0"/>
              </a:rPr>
              <a:t>Average = £15 million (larger firms)</a:t>
            </a:r>
          </a:p>
          <a:p>
            <a:pPr marL="400050" lvl="2" indent="0" eaLnBrk="1" hangingPunct="1">
              <a:lnSpc>
                <a:spcPct val="80000"/>
              </a:lnSpc>
              <a:buFont typeface="Wingdings 3" panose="05040102010807070707" pitchFamily="18" charset="2"/>
              <a:buNone/>
            </a:pPr>
            <a:r>
              <a:rPr lang="en-US" altLang="zh-CN" sz="2100" b="1" dirty="0">
                <a:latin typeface="Arial" panose="020B0604020202020204" pitchFamily="34" charset="0"/>
                <a:cs typeface="Arial" panose="020B0604020202020204" pitchFamily="34" charset="0"/>
              </a:rPr>
              <a:t>Costs are reduced since 2007 but there are costs!</a:t>
            </a:r>
          </a:p>
          <a:p>
            <a:pPr marL="0" indent="0" eaLnBrk="1" hangingPunct="1">
              <a:lnSpc>
                <a:spcPct val="80000"/>
              </a:lnSpc>
              <a:buFont typeface="Wingdings 3" panose="05040102010807070707" pitchFamily="18" charset="2"/>
              <a:buNone/>
            </a:pPr>
            <a:endParaRPr lang="en-US" altLang="en-US" sz="2100" b="1" dirty="0">
              <a:latin typeface="Arial" panose="020B0604020202020204" pitchFamily="34" charset="0"/>
              <a:cs typeface="Arial" panose="020B0604020202020204" pitchFamily="34" charset="0"/>
            </a:endParaRPr>
          </a:p>
          <a:p>
            <a:pPr marL="0" indent="0" eaLnBrk="1" hangingPunct="1">
              <a:lnSpc>
                <a:spcPct val="80000"/>
              </a:lnSpc>
              <a:buFont typeface="Wingdings 3" panose="05040102010807070707" pitchFamily="18" charset="2"/>
              <a:buNone/>
            </a:pPr>
            <a:r>
              <a:rPr lang="en-US" altLang="en-US" sz="2100" b="1" dirty="0">
                <a:latin typeface="Arial" panose="020B0604020202020204" pitchFamily="34" charset="0"/>
                <a:cs typeface="Arial" panose="020B0604020202020204" pitchFamily="34" charset="0"/>
              </a:rPr>
              <a:t>Implementation may require major changes in the company and its processes</a:t>
            </a:r>
          </a:p>
          <a:p>
            <a:pPr marL="0" indent="0" eaLnBrk="1" hangingPunct="1">
              <a:lnSpc>
                <a:spcPct val="80000"/>
              </a:lnSpc>
              <a:buFont typeface="Wingdings 3" panose="05040102010807070707" pitchFamily="18" charset="2"/>
              <a:buNone/>
            </a:pPr>
            <a:endParaRPr lang="en-US" altLang="en-US" sz="2100" b="1" dirty="0">
              <a:latin typeface="Arial" panose="020B0604020202020204" pitchFamily="34" charset="0"/>
              <a:cs typeface="Arial" panose="020B0604020202020204" pitchFamily="34" charset="0"/>
            </a:endParaRPr>
          </a:p>
          <a:p>
            <a:pPr marL="0" indent="0" eaLnBrk="1" hangingPunct="1">
              <a:lnSpc>
                <a:spcPct val="80000"/>
              </a:lnSpc>
              <a:buFont typeface="Wingdings 3" panose="05040102010807070707" pitchFamily="18" charset="2"/>
              <a:buNone/>
            </a:pPr>
            <a:r>
              <a:rPr lang="en-US" altLang="en-US" sz="2100" b="1" dirty="0">
                <a:latin typeface="Arial" panose="020B0604020202020204" pitchFamily="34" charset="0"/>
                <a:cs typeface="Arial" panose="020B0604020202020204" pitchFamily="34" charset="0"/>
              </a:rPr>
              <a:t>Is so complex that many companies cannot adjust to it</a:t>
            </a:r>
          </a:p>
          <a:p>
            <a:pPr marL="0" indent="0" eaLnBrk="1" hangingPunct="1">
              <a:lnSpc>
                <a:spcPct val="80000"/>
              </a:lnSpc>
              <a:buFont typeface="Wingdings 3" panose="05040102010807070707" pitchFamily="18" charset="2"/>
              <a:buNone/>
            </a:pPr>
            <a:endParaRPr lang="en-US" altLang="en-US" sz="2100" b="1" dirty="0">
              <a:latin typeface="Arial" panose="020B0604020202020204" pitchFamily="34" charset="0"/>
              <a:cs typeface="Arial" panose="020B0604020202020204" pitchFamily="34" charset="0"/>
            </a:endParaRPr>
          </a:p>
          <a:p>
            <a:pPr marL="0" indent="0" eaLnBrk="1" hangingPunct="1">
              <a:lnSpc>
                <a:spcPct val="80000"/>
              </a:lnSpc>
              <a:buFont typeface="Wingdings 3" panose="05040102010807070707" pitchFamily="18" charset="2"/>
              <a:buNone/>
            </a:pPr>
            <a:r>
              <a:rPr lang="en-US" altLang="en-US" sz="2100" b="1" dirty="0">
                <a:latin typeface="Arial" panose="020B0604020202020204" pitchFamily="34" charset="0"/>
                <a:cs typeface="Arial" panose="020B0604020202020204" pitchFamily="34" charset="0"/>
              </a:rPr>
              <a:t>Involves an ongoing, possibly never ending, process for implementation</a:t>
            </a:r>
          </a:p>
          <a:p>
            <a:pPr marL="0" indent="0" eaLnBrk="1" hangingPunct="1">
              <a:lnSpc>
                <a:spcPct val="80000"/>
              </a:lnSpc>
              <a:buFont typeface="Wingdings 3" panose="05040102010807070707" pitchFamily="18" charset="2"/>
              <a:buNone/>
            </a:pPr>
            <a:endParaRPr lang="en-US" altLang="en-US" sz="2100" b="1" dirty="0">
              <a:latin typeface="Arial" panose="020B0604020202020204" pitchFamily="34" charset="0"/>
              <a:cs typeface="Arial" panose="020B0604020202020204" pitchFamily="34" charset="0"/>
            </a:endParaRPr>
          </a:p>
          <a:p>
            <a:pPr marL="0" indent="0" eaLnBrk="1" hangingPunct="1">
              <a:lnSpc>
                <a:spcPct val="80000"/>
              </a:lnSpc>
              <a:buFont typeface="Wingdings 3" panose="05040102010807070707" pitchFamily="18" charset="2"/>
              <a:buNone/>
            </a:pPr>
            <a:r>
              <a:rPr lang="en-US" altLang="en-US" sz="2100" b="1" dirty="0">
                <a:latin typeface="Arial" panose="020B0604020202020204" pitchFamily="34" charset="0"/>
                <a:cs typeface="Arial" panose="020B0604020202020204" pitchFamily="34" charset="0"/>
              </a:rPr>
              <a:t>Expertise is limited with ongoing staffing problems</a:t>
            </a:r>
          </a:p>
        </p:txBody>
      </p:sp>
      <p:pic>
        <p:nvPicPr>
          <p:cNvPr id="71684" name="Picture 4" descr="dollars">
            <a:extLst>
              <a:ext uri="{FF2B5EF4-FFF2-40B4-BE49-F238E27FC236}">
                <a16:creationId xmlns:a16="http://schemas.microsoft.com/office/drawing/2014/main" id="{53B6DD4C-B03E-444A-90C1-FE59DE88A4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524000"/>
            <a:ext cx="1676400"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5" name="Picture 5" descr="hair">
            <a:extLst>
              <a:ext uri="{FF2B5EF4-FFF2-40B4-BE49-F238E27FC236}">
                <a16:creationId xmlns:a16="http://schemas.microsoft.com/office/drawing/2014/main" id="{A84D5314-8E25-454A-9610-52B3A90360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2819400"/>
            <a:ext cx="1274763"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6" name="Picture 6" descr="frustration">
            <a:extLst>
              <a:ext uri="{FF2B5EF4-FFF2-40B4-BE49-F238E27FC236}">
                <a16:creationId xmlns:a16="http://schemas.microsoft.com/office/drawing/2014/main" id="{7E55AF4D-7461-46C9-914E-478A2B443D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4419600"/>
            <a:ext cx="1752600" cy="155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A0C2A7F6-ED34-4BEF-B9B8-C8E19832C4C6}"/>
              </a:ext>
            </a:extLst>
          </p:cNvPr>
          <p:cNvSpPr>
            <a:spLocks noGrp="1" noChangeArrowheads="1"/>
          </p:cNvSpPr>
          <p:nvPr>
            <p:ph type="title"/>
          </p:nvPr>
        </p:nvSpPr>
        <p:spPr/>
        <p:txBody>
          <a:bodyPr/>
          <a:lstStyle/>
          <a:p>
            <a:pPr eaLnBrk="1" hangingPunct="1"/>
            <a:r>
              <a:rPr lang="en-US" altLang="zh-CN"/>
              <a:t>Main ERP Companies</a:t>
            </a:r>
          </a:p>
        </p:txBody>
      </p:sp>
      <p:sp>
        <p:nvSpPr>
          <p:cNvPr id="73731" name="Rectangle 3">
            <a:extLst>
              <a:ext uri="{FF2B5EF4-FFF2-40B4-BE49-F238E27FC236}">
                <a16:creationId xmlns:a16="http://schemas.microsoft.com/office/drawing/2014/main" id="{F73D2E56-E184-4F2F-B73B-88E38FECB173}"/>
              </a:ext>
            </a:extLst>
          </p:cNvPr>
          <p:cNvSpPr>
            <a:spLocks noGrp="1" noChangeArrowheads="1"/>
          </p:cNvSpPr>
          <p:nvPr>
            <p:ph idx="1"/>
          </p:nvPr>
        </p:nvSpPr>
        <p:spPr>
          <a:xfrm>
            <a:off x="304800" y="1828800"/>
            <a:ext cx="3962400" cy="4572000"/>
          </a:xfrm>
        </p:spPr>
        <p:txBody>
          <a:bodyPr/>
          <a:lstStyle/>
          <a:p>
            <a:pPr eaLnBrk="1" hangingPunct="1">
              <a:lnSpc>
                <a:spcPct val="90000"/>
              </a:lnSpc>
            </a:pPr>
            <a:r>
              <a:rPr lang="en-US" altLang="zh-CN" sz="2800"/>
              <a:t>SAP</a:t>
            </a:r>
          </a:p>
          <a:p>
            <a:pPr eaLnBrk="1" hangingPunct="1">
              <a:lnSpc>
                <a:spcPct val="90000"/>
              </a:lnSpc>
            </a:pPr>
            <a:r>
              <a:rPr lang="en-US" altLang="zh-CN" sz="2800"/>
              <a:t>SSA +Baan</a:t>
            </a:r>
            <a:r>
              <a:rPr lang="en-GB" altLang="en-US" sz="2800"/>
              <a:t> </a:t>
            </a:r>
          </a:p>
          <a:p>
            <a:pPr eaLnBrk="1" hangingPunct="1">
              <a:lnSpc>
                <a:spcPct val="90000"/>
              </a:lnSpc>
            </a:pPr>
            <a:r>
              <a:rPr lang="en-GB" altLang="en-US" sz="2800"/>
              <a:t>Sage</a:t>
            </a:r>
            <a:endParaRPr lang="en-US" altLang="zh-CN" sz="2800"/>
          </a:p>
          <a:p>
            <a:pPr eaLnBrk="1" hangingPunct="1">
              <a:lnSpc>
                <a:spcPct val="90000"/>
              </a:lnSpc>
            </a:pPr>
            <a:r>
              <a:rPr lang="en-US" altLang="zh-CN" sz="2800"/>
              <a:t>Lawson</a:t>
            </a:r>
          </a:p>
          <a:p>
            <a:pPr eaLnBrk="1" hangingPunct="1">
              <a:lnSpc>
                <a:spcPct val="90000"/>
              </a:lnSpc>
            </a:pPr>
            <a:r>
              <a:rPr lang="en-US" altLang="zh-CN" sz="2800"/>
              <a:t>Great Plains</a:t>
            </a:r>
          </a:p>
          <a:p>
            <a:pPr eaLnBrk="1" hangingPunct="1">
              <a:lnSpc>
                <a:spcPct val="90000"/>
              </a:lnSpc>
            </a:pPr>
            <a:r>
              <a:rPr lang="en-US" altLang="zh-CN" sz="2800"/>
              <a:t>Oracle + Peoplesoft </a:t>
            </a:r>
            <a:r>
              <a:rPr lang="en-GB" altLang="en-US" sz="2800"/>
              <a:t>+JDEdwards</a:t>
            </a:r>
            <a:endParaRPr lang="en-US" altLang="zh-CN" sz="2800"/>
          </a:p>
          <a:p>
            <a:pPr eaLnBrk="1" hangingPunct="1">
              <a:lnSpc>
                <a:spcPct val="90000"/>
              </a:lnSpc>
            </a:pPr>
            <a:r>
              <a:rPr lang="en-US" altLang="zh-CN" sz="2800"/>
              <a:t>Siebel</a:t>
            </a:r>
          </a:p>
        </p:txBody>
      </p:sp>
      <p:pic>
        <p:nvPicPr>
          <p:cNvPr id="73732" name="Picture 4" descr="sap-logo">
            <a:extLst>
              <a:ext uri="{FF2B5EF4-FFF2-40B4-BE49-F238E27FC236}">
                <a16:creationId xmlns:a16="http://schemas.microsoft.com/office/drawing/2014/main" id="{F2E237BF-D1CB-427B-9774-7A2B2A02AC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1676400"/>
            <a:ext cx="1295400" cy="693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6" descr="Baan-logo">
            <a:extLst>
              <a:ext uri="{FF2B5EF4-FFF2-40B4-BE49-F238E27FC236}">
                <a16:creationId xmlns:a16="http://schemas.microsoft.com/office/drawing/2014/main" id="{5852FB86-4855-41EE-BF5D-F3DEA735E3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3276600"/>
            <a:ext cx="1063625"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4" name="Picture 7" descr="leftco1">
            <a:extLst>
              <a:ext uri="{FF2B5EF4-FFF2-40B4-BE49-F238E27FC236}">
                <a16:creationId xmlns:a16="http://schemas.microsoft.com/office/drawing/2014/main" id="{F24C5443-7D83-4C0C-A92E-06BDC71C87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5562600"/>
            <a:ext cx="1219200" cy="105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5" name="Picture 8" descr="sec_people_logo">
            <a:extLst>
              <a:ext uri="{FF2B5EF4-FFF2-40B4-BE49-F238E27FC236}">
                <a16:creationId xmlns:a16="http://schemas.microsoft.com/office/drawing/2014/main" id="{EB40A5E2-C996-4710-A5CF-2F5CAD5B87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5334000"/>
            <a:ext cx="2209800" cy="122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6" name="Picture 9" descr="appsnet">
            <a:extLst>
              <a:ext uri="{FF2B5EF4-FFF2-40B4-BE49-F238E27FC236}">
                <a16:creationId xmlns:a16="http://schemas.microsoft.com/office/drawing/2014/main" id="{1EFFD5A2-B4F9-4B33-A1E1-89FC3691A9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19600" y="4572000"/>
            <a:ext cx="28194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7" name="Picture 11" descr="ta-logo109x109">
            <a:hlinkClick r:id="rId7"/>
            <a:extLst>
              <a:ext uri="{FF2B5EF4-FFF2-40B4-BE49-F238E27FC236}">
                <a16:creationId xmlns:a16="http://schemas.microsoft.com/office/drawing/2014/main" id="{0F56623C-FDC8-4745-A3D5-A0AE840CB52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19600" y="3048000"/>
            <a:ext cx="1038225"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8" name="Picture 13" descr="Sage Home">
            <a:hlinkClick r:id="rId9"/>
            <a:extLst>
              <a:ext uri="{FF2B5EF4-FFF2-40B4-BE49-F238E27FC236}">
                <a16:creationId xmlns:a16="http://schemas.microsoft.com/office/drawing/2014/main" id="{4D2A8C8F-313D-4BCA-8943-426EAE49B06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96200" y="2819400"/>
            <a:ext cx="10572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398DBF84-F1A5-4024-A5DC-44D07D91D0C8}"/>
              </a:ext>
            </a:extLst>
          </p:cNvPr>
          <p:cNvSpPr>
            <a:spLocks noGrp="1" noChangeArrowheads="1"/>
          </p:cNvSpPr>
          <p:nvPr>
            <p:ph type="title"/>
          </p:nvPr>
        </p:nvSpPr>
        <p:spPr>
          <a:xfrm>
            <a:off x="685800" y="401638"/>
            <a:ext cx="7924800" cy="568325"/>
          </a:xfrm>
        </p:spPr>
        <p:txBody>
          <a:bodyPr/>
          <a:lstStyle/>
          <a:p>
            <a:pPr eaLnBrk="1" hangingPunct="1"/>
            <a:r>
              <a:rPr lang="en-US" altLang="zh-CN" b="1"/>
              <a:t>Four Main leaders</a:t>
            </a:r>
          </a:p>
        </p:txBody>
      </p:sp>
      <p:sp>
        <p:nvSpPr>
          <p:cNvPr id="380931" name="Rectangle 3">
            <a:extLst>
              <a:ext uri="{FF2B5EF4-FFF2-40B4-BE49-F238E27FC236}">
                <a16:creationId xmlns:a16="http://schemas.microsoft.com/office/drawing/2014/main" id="{F4841502-D40E-4881-A75D-D807BED7E713}"/>
              </a:ext>
            </a:extLst>
          </p:cNvPr>
          <p:cNvSpPr>
            <a:spLocks noGrp="1" noChangeArrowheads="1"/>
          </p:cNvSpPr>
          <p:nvPr>
            <p:ph idx="1"/>
          </p:nvPr>
        </p:nvSpPr>
        <p:spPr>
          <a:xfrm>
            <a:off x="304800" y="1524000"/>
            <a:ext cx="7924800" cy="5029200"/>
          </a:xfrm>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zh-CN" altLang="en-US" sz="3000" b="1" dirty="0"/>
              <a:t>		</a:t>
            </a:r>
            <a:r>
              <a:rPr lang="en-US" altLang="zh-CN" sz="3000" b="1" dirty="0"/>
              <a:t>-Oracle</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en-US" altLang="zh-CN" sz="3000" b="1" dirty="0"/>
              <a:t>		-People Soft</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en-US" altLang="zh-CN" sz="3000" b="1" dirty="0"/>
              <a:t>		-Baan + SSA </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en-US" altLang="zh-CN" sz="3000" b="1" dirty="0"/>
              <a:t>		-SAP</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r>
              <a:rPr lang="en-US" altLang="zh-CN" sz="3000" b="1" dirty="0"/>
              <a:t>	 - Free Open Source options</a:t>
            </a:r>
          </a:p>
          <a:p>
            <a:pPr marL="342906" indent="-342906" defTabSz="457207" eaLnBrk="1" fontAlgn="auto" hangingPunct="1">
              <a:spcAft>
                <a:spcPts val="0"/>
              </a:spcAft>
              <a:buClr>
                <a:schemeClr val="bg2">
                  <a:lumMod val="40000"/>
                  <a:lumOff val="60000"/>
                </a:schemeClr>
              </a:buClr>
              <a:buFont typeface="Wingdings" panose="05000000000000000000" pitchFamily="2" charset="2"/>
              <a:buNone/>
              <a:defRPr/>
            </a:pPr>
            <a:endParaRPr lang="en-US" altLang="zh-CN" sz="3000" b="1" dirty="0"/>
          </a:p>
        </p:txBody>
      </p:sp>
      <p:pic>
        <p:nvPicPr>
          <p:cNvPr id="380936" name="Picture 8" descr="computer">
            <a:extLst>
              <a:ext uri="{FF2B5EF4-FFF2-40B4-BE49-F238E27FC236}">
                <a16:creationId xmlns:a16="http://schemas.microsoft.com/office/drawing/2014/main" id="{BD6ADDD8-959B-4BC4-AD12-A292CAA3AA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2133600"/>
            <a:ext cx="3200400"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380931">
                                            <p:txEl>
                                              <p:pRg st="0" end="0"/>
                                            </p:txEl>
                                          </p:spTgt>
                                        </p:tgtEl>
                                        <p:attrNameLst>
                                          <p:attrName>style.visibility</p:attrName>
                                        </p:attrNameLst>
                                      </p:cBhvr>
                                      <p:to>
                                        <p:strVal val="visible"/>
                                      </p:to>
                                    </p:set>
                                    <p:anim calcmode="lin" valueType="num">
                                      <p:cBhvr additive="base">
                                        <p:cTn id="7" dur="1000" fill="hold"/>
                                        <p:tgtEl>
                                          <p:spTgt spid="380931">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809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80931">
                                            <p:txEl>
                                              <p:pRg st="2" end="2"/>
                                            </p:txEl>
                                          </p:spTgt>
                                        </p:tgtEl>
                                        <p:attrNameLst>
                                          <p:attrName>style.visibility</p:attrName>
                                        </p:attrNameLst>
                                      </p:cBhvr>
                                      <p:to>
                                        <p:strVal val="visible"/>
                                      </p:to>
                                    </p:set>
                                    <p:anim calcmode="lin" valueType="num">
                                      <p:cBhvr additive="base">
                                        <p:cTn id="11" dur="2000" fill="hold"/>
                                        <p:tgtEl>
                                          <p:spTgt spid="380931">
                                            <p:txEl>
                                              <p:pRg st="2" end="2"/>
                                            </p:txEl>
                                          </p:spTgt>
                                        </p:tgtEl>
                                        <p:attrNameLst>
                                          <p:attrName>ppt_x</p:attrName>
                                        </p:attrNameLst>
                                      </p:cBhvr>
                                      <p:tavLst>
                                        <p:tav tm="0">
                                          <p:val>
                                            <p:strVal val="#ppt_x"/>
                                          </p:val>
                                        </p:tav>
                                        <p:tav tm="100000">
                                          <p:val>
                                            <p:strVal val="#ppt_x"/>
                                          </p:val>
                                        </p:tav>
                                      </p:tavLst>
                                    </p:anim>
                                    <p:anim calcmode="lin" valueType="num">
                                      <p:cBhvr additive="base">
                                        <p:cTn id="12" dur="2000" fill="hold"/>
                                        <p:tgtEl>
                                          <p:spTgt spid="380931">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80931">
                                            <p:txEl>
                                              <p:pRg st="4" end="4"/>
                                            </p:txEl>
                                          </p:spTgt>
                                        </p:tgtEl>
                                        <p:attrNameLst>
                                          <p:attrName>style.visibility</p:attrName>
                                        </p:attrNameLst>
                                      </p:cBhvr>
                                      <p:to>
                                        <p:strVal val="visible"/>
                                      </p:to>
                                    </p:set>
                                    <p:anim calcmode="lin" valueType="num">
                                      <p:cBhvr additive="base">
                                        <p:cTn id="15" dur="3000" fill="hold"/>
                                        <p:tgtEl>
                                          <p:spTgt spid="380931">
                                            <p:txEl>
                                              <p:pRg st="4" end="4"/>
                                            </p:txEl>
                                          </p:spTgt>
                                        </p:tgtEl>
                                        <p:attrNameLst>
                                          <p:attrName>ppt_x</p:attrName>
                                        </p:attrNameLst>
                                      </p:cBhvr>
                                      <p:tavLst>
                                        <p:tav tm="0">
                                          <p:val>
                                            <p:strVal val="#ppt_x"/>
                                          </p:val>
                                        </p:tav>
                                        <p:tav tm="100000">
                                          <p:val>
                                            <p:strVal val="#ppt_x"/>
                                          </p:val>
                                        </p:tav>
                                      </p:tavLst>
                                    </p:anim>
                                    <p:anim calcmode="lin" valueType="num">
                                      <p:cBhvr additive="base">
                                        <p:cTn id="16" dur="3000" fill="hold"/>
                                        <p:tgtEl>
                                          <p:spTgt spid="380931">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80931">
                                            <p:txEl>
                                              <p:pRg st="6" end="6"/>
                                            </p:txEl>
                                          </p:spTgt>
                                        </p:tgtEl>
                                        <p:attrNameLst>
                                          <p:attrName>style.visibility</p:attrName>
                                        </p:attrNameLst>
                                      </p:cBhvr>
                                      <p:to>
                                        <p:strVal val="visible"/>
                                      </p:to>
                                    </p:set>
                                    <p:anim calcmode="lin" valueType="num">
                                      <p:cBhvr additive="base">
                                        <p:cTn id="19" dur="5000" fill="hold"/>
                                        <p:tgtEl>
                                          <p:spTgt spid="380931">
                                            <p:txEl>
                                              <p:pRg st="6" end="6"/>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380931">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80931">
                                            <p:txEl>
                                              <p:pRg st="8" end="8"/>
                                            </p:txEl>
                                          </p:spTgt>
                                        </p:tgtEl>
                                        <p:attrNameLst>
                                          <p:attrName>style.visibility</p:attrName>
                                        </p:attrNameLst>
                                      </p:cBhvr>
                                      <p:to>
                                        <p:strVal val="visible"/>
                                      </p:to>
                                    </p:set>
                                    <p:anim calcmode="lin" valueType="num">
                                      <p:cBhvr additive="base">
                                        <p:cTn id="23" dur="5000" fill="hold"/>
                                        <p:tgtEl>
                                          <p:spTgt spid="380931">
                                            <p:txEl>
                                              <p:pRg st="8" end="8"/>
                                            </p:txEl>
                                          </p:spTgt>
                                        </p:tgtEl>
                                        <p:attrNameLst>
                                          <p:attrName>ppt_x</p:attrName>
                                        </p:attrNameLst>
                                      </p:cBhvr>
                                      <p:tavLst>
                                        <p:tav tm="0">
                                          <p:val>
                                            <p:strVal val="#ppt_x"/>
                                          </p:val>
                                        </p:tav>
                                        <p:tav tm="100000">
                                          <p:val>
                                            <p:strVal val="#ppt_x"/>
                                          </p:val>
                                        </p:tav>
                                      </p:tavLst>
                                    </p:anim>
                                    <p:anim calcmode="lin" valueType="num">
                                      <p:cBhvr additive="base">
                                        <p:cTn id="24" dur="5000" fill="hold"/>
                                        <p:tgtEl>
                                          <p:spTgt spid="380931">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80936"/>
                                        </p:tgtEl>
                                        <p:attrNameLst>
                                          <p:attrName>style.visibility</p:attrName>
                                        </p:attrNameLst>
                                      </p:cBhvr>
                                      <p:to>
                                        <p:strVal val="visible"/>
                                      </p:to>
                                    </p:set>
                                    <p:anim calcmode="lin" valueType="num">
                                      <p:cBhvr additive="base">
                                        <p:cTn id="27" dur="500" fill="hold"/>
                                        <p:tgtEl>
                                          <p:spTgt spid="380936"/>
                                        </p:tgtEl>
                                        <p:attrNameLst>
                                          <p:attrName>ppt_x</p:attrName>
                                        </p:attrNameLst>
                                      </p:cBhvr>
                                      <p:tavLst>
                                        <p:tav tm="0">
                                          <p:val>
                                            <p:strVal val="#ppt_x"/>
                                          </p:val>
                                        </p:tav>
                                        <p:tav tm="100000">
                                          <p:val>
                                            <p:strVal val="#ppt_x"/>
                                          </p:val>
                                        </p:tav>
                                      </p:tavLst>
                                    </p:anim>
                                    <p:anim calcmode="lin" valueType="num">
                                      <p:cBhvr additive="base">
                                        <p:cTn id="28" dur="500" fill="hold"/>
                                        <p:tgtEl>
                                          <p:spTgt spid="3809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093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6C589CAC-922D-4B94-AA3F-DF87DEB6ABEA}"/>
              </a:ext>
            </a:extLst>
          </p:cNvPr>
          <p:cNvSpPr>
            <a:spLocks noGrp="1"/>
          </p:cNvSpPr>
          <p:nvPr>
            <p:ph type="title"/>
          </p:nvPr>
        </p:nvSpPr>
        <p:spPr>
          <a:xfrm>
            <a:off x="228600" y="63500"/>
            <a:ext cx="7056438" cy="698500"/>
          </a:xfrm>
        </p:spPr>
        <p:txBody>
          <a:bodyPr/>
          <a:lstStyle/>
          <a:p>
            <a:pPr eaLnBrk="1" hangingPunct="1"/>
            <a:r>
              <a:rPr lang="en-GB" altLang="en-US" sz="4000">
                <a:solidFill>
                  <a:srgbClr val="FFFF00"/>
                </a:solidFill>
                <a:latin typeface="Arial" panose="020B0604020202020204" pitchFamily="34" charset="0"/>
                <a:cs typeface="Arial" panose="020B0604020202020204" pitchFamily="34" charset="0"/>
              </a:rPr>
              <a:t>Future Impact of ERP</a:t>
            </a:r>
          </a:p>
        </p:txBody>
      </p:sp>
      <p:sp>
        <p:nvSpPr>
          <p:cNvPr id="75779" name="Rectangle 3">
            <a:extLst>
              <a:ext uri="{FF2B5EF4-FFF2-40B4-BE49-F238E27FC236}">
                <a16:creationId xmlns:a16="http://schemas.microsoft.com/office/drawing/2014/main" id="{721B93C1-C8C6-4A5E-B9F8-2AB231066303}"/>
              </a:ext>
            </a:extLst>
          </p:cNvPr>
          <p:cNvSpPr>
            <a:spLocks noChangeArrowheads="1"/>
          </p:cNvSpPr>
          <p:nvPr/>
        </p:nvSpPr>
        <p:spPr bwMode="auto">
          <a:xfrm>
            <a:off x="228600" y="836613"/>
            <a:ext cx="8653463"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2400" u="none" dirty="0">
                <a:solidFill>
                  <a:srgbClr val="FFFF00"/>
                </a:solidFill>
                <a:latin typeface="Times New Roman" panose="02020603050405020304" pitchFamily="18" charset="0"/>
              </a:rPr>
              <a:t>Cloud computing </a:t>
            </a:r>
          </a:p>
          <a:p>
            <a:pPr>
              <a:spcBef>
                <a:spcPct val="0"/>
              </a:spcBef>
              <a:buClrTx/>
              <a:buSzTx/>
              <a:buFontTx/>
              <a:buNone/>
            </a:pPr>
            <a:r>
              <a:rPr lang="en-GB" altLang="en-US" sz="2400" u="none" dirty="0">
                <a:latin typeface="Times New Roman" panose="02020603050405020304" pitchFamily="18" charset="0"/>
              </a:rPr>
              <a:t>Enable companies to free up resources, because the company will have a third party hosting the system and software needed to do business over the Internet.</a:t>
            </a:r>
          </a:p>
          <a:p>
            <a:pPr>
              <a:spcBef>
                <a:spcPct val="0"/>
              </a:spcBef>
              <a:buClrTx/>
              <a:buSzTx/>
              <a:buFontTx/>
              <a:buNone/>
            </a:pPr>
            <a:endParaRPr lang="en-GB" altLang="en-US" sz="2400" u="none" dirty="0">
              <a:latin typeface="Times New Roman" panose="02020603050405020304" pitchFamily="18" charset="0"/>
            </a:endParaRPr>
          </a:p>
          <a:p>
            <a:pPr>
              <a:spcBef>
                <a:spcPct val="0"/>
              </a:spcBef>
              <a:buClrTx/>
              <a:buSzTx/>
              <a:buFontTx/>
              <a:buNone/>
            </a:pPr>
            <a:r>
              <a:rPr lang="en-GB" altLang="en-US" sz="2400" u="none" dirty="0">
                <a:latin typeface="Times New Roman" panose="02020603050405020304" pitchFamily="18" charset="0"/>
              </a:rPr>
              <a:t>Companies </a:t>
            </a:r>
            <a:r>
              <a:rPr lang="en-GB" altLang="en-US" sz="2400" u="none" dirty="0">
                <a:solidFill>
                  <a:srgbClr val="FFFF00"/>
                </a:solidFill>
                <a:latin typeface="Times New Roman" panose="02020603050405020304" pitchFamily="18" charset="0"/>
              </a:rPr>
              <a:t>pay as they use </a:t>
            </a:r>
            <a:r>
              <a:rPr lang="en-GB" altLang="en-US" sz="2400" u="none" dirty="0">
                <a:latin typeface="Times New Roman" panose="02020603050405020304" pitchFamily="18" charset="0"/>
              </a:rPr>
              <a:t>the service, instead of making a capital investment (Ford, 2010) </a:t>
            </a:r>
          </a:p>
          <a:p>
            <a:pPr>
              <a:spcBef>
                <a:spcPct val="0"/>
              </a:spcBef>
              <a:buClrTx/>
              <a:buSzTx/>
              <a:buFontTx/>
              <a:buNone/>
            </a:pPr>
            <a:endParaRPr lang="en-GB" altLang="en-US" sz="2400" u="none" dirty="0">
              <a:latin typeface="Times New Roman" panose="02020603050405020304" pitchFamily="18" charset="0"/>
            </a:endParaRPr>
          </a:p>
          <a:p>
            <a:pPr>
              <a:spcBef>
                <a:spcPct val="0"/>
              </a:spcBef>
              <a:buClrTx/>
              <a:buSzTx/>
              <a:buFontTx/>
              <a:buNone/>
            </a:pPr>
            <a:r>
              <a:rPr lang="en-GB" altLang="en-US" sz="2400" u="none" dirty="0">
                <a:latin typeface="Times New Roman" panose="02020603050405020304" pitchFamily="18" charset="0"/>
              </a:rPr>
              <a:t>“This type of flexible technology opens the door to a new way of conducting agile business without being limited by technology infrastructure.” (Ford, 2010)</a:t>
            </a:r>
          </a:p>
          <a:p>
            <a:pPr>
              <a:spcBef>
                <a:spcPct val="0"/>
              </a:spcBef>
              <a:buClrTx/>
              <a:buSzTx/>
              <a:buFontTx/>
              <a:buNone/>
            </a:pPr>
            <a:endParaRPr lang="en-GB" altLang="en-US" sz="2400" u="none" dirty="0">
              <a:latin typeface="Times New Roman" panose="02020603050405020304" pitchFamily="18" charset="0"/>
            </a:endParaRPr>
          </a:p>
          <a:p>
            <a:pPr>
              <a:spcBef>
                <a:spcPct val="0"/>
              </a:spcBef>
              <a:buClrTx/>
              <a:buSzTx/>
              <a:buFontTx/>
              <a:buNone/>
            </a:pPr>
            <a:r>
              <a:rPr lang="en-GB" altLang="en-US" sz="2400" u="none" dirty="0">
                <a:solidFill>
                  <a:srgbClr val="FFFF00"/>
                </a:solidFill>
                <a:latin typeface="Times New Roman" panose="02020603050405020304" pitchFamily="18" charset="0"/>
              </a:rPr>
              <a:t>Business Intelligence (BI) </a:t>
            </a:r>
            <a:r>
              <a:rPr lang="en-GB" altLang="en-US" sz="2400" u="none" dirty="0">
                <a:latin typeface="Times New Roman" panose="02020603050405020304" pitchFamily="18" charset="0"/>
              </a:rPr>
              <a:t>is the ability to analyse data for decision making purposes using computer-based techniques. ERP systems have a built in BI component to help the data mining process.</a:t>
            </a:r>
          </a:p>
        </p:txBody>
      </p:sp>
      <p:sp>
        <p:nvSpPr>
          <p:cNvPr id="75780" name="Rectangle 4">
            <a:extLst>
              <a:ext uri="{FF2B5EF4-FFF2-40B4-BE49-F238E27FC236}">
                <a16:creationId xmlns:a16="http://schemas.microsoft.com/office/drawing/2014/main" id="{0FEB3BE2-7AB7-4C84-8BC3-779ACBE3CD7C}"/>
              </a:ext>
            </a:extLst>
          </p:cNvPr>
          <p:cNvSpPr>
            <a:spLocks noChangeArrowheads="1"/>
          </p:cNvSpPr>
          <p:nvPr/>
        </p:nvSpPr>
        <p:spPr bwMode="auto">
          <a:xfrm>
            <a:off x="2743200" y="6543675"/>
            <a:ext cx="64785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1400" u="none">
                <a:latin typeface="Times New Roman" panose="02020603050405020304" pitchFamily="18" charset="0"/>
              </a:rPr>
              <a:t>Extracted from Dunaway &amp; Bristow (2011) Readings on Enterprise Resource Planning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extBox 2">
            <a:extLst>
              <a:ext uri="{FF2B5EF4-FFF2-40B4-BE49-F238E27FC236}">
                <a16:creationId xmlns:a16="http://schemas.microsoft.com/office/drawing/2014/main" id="{DA2ABC02-8EBC-4743-9D27-A67EE93C3B9A}"/>
              </a:ext>
            </a:extLst>
          </p:cNvPr>
          <p:cNvSpPr txBox="1">
            <a:spLocks noChangeArrowheads="1"/>
          </p:cNvSpPr>
          <p:nvPr/>
        </p:nvSpPr>
        <p:spPr bwMode="auto">
          <a:xfrm>
            <a:off x="457200" y="304800"/>
            <a:ext cx="58674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4000" b="1" u="none">
                <a:solidFill>
                  <a:srgbClr val="FFFF00"/>
                </a:solidFill>
                <a:latin typeface="Times New Roman" panose="02020603050405020304" pitchFamily="18" charset="0"/>
              </a:rPr>
              <a:t>ERP Software Example</a:t>
            </a:r>
          </a:p>
          <a:p>
            <a:pPr>
              <a:spcBef>
                <a:spcPct val="0"/>
              </a:spcBef>
              <a:buClrTx/>
              <a:buSzTx/>
              <a:buFontTx/>
              <a:buNone/>
            </a:pPr>
            <a:endParaRPr lang="en-GB" altLang="en-US" sz="4000" b="1" u="none">
              <a:solidFill>
                <a:srgbClr val="FFFF00"/>
              </a:solidFill>
              <a:latin typeface="Times New Roman" panose="02020603050405020304" pitchFamily="18" charset="0"/>
            </a:endParaRPr>
          </a:p>
        </p:txBody>
      </p:sp>
      <p:sp>
        <p:nvSpPr>
          <p:cNvPr id="76803" name="Rectangle 3">
            <a:extLst>
              <a:ext uri="{FF2B5EF4-FFF2-40B4-BE49-F238E27FC236}">
                <a16:creationId xmlns:a16="http://schemas.microsoft.com/office/drawing/2014/main" id="{77016D51-AC09-44FA-881C-32E95B455EFA}"/>
              </a:ext>
            </a:extLst>
          </p:cNvPr>
          <p:cNvSpPr>
            <a:spLocks noChangeArrowheads="1"/>
          </p:cNvSpPr>
          <p:nvPr/>
        </p:nvSpPr>
        <p:spPr bwMode="auto">
          <a:xfrm>
            <a:off x="457200" y="2590800"/>
            <a:ext cx="847090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2800" b="1" u="none">
                <a:latin typeface="Arial" panose="020B0604020202020204" pitchFamily="34" charset="0"/>
                <a:cs typeface="Arial" panose="020B0604020202020204" pitchFamily="34" charset="0"/>
              </a:rPr>
              <a:t>Explaining the look and feel of the ERP Software</a:t>
            </a:r>
          </a:p>
          <a:p>
            <a:pPr>
              <a:spcBef>
                <a:spcPct val="0"/>
              </a:spcBef>
              <a:buClrTx/>
              <a:buSzTx/>
              <a:buFontTx/>
              <a:buNone/>
            </a:pPr>
            <a:endParaRPr lang="en-GB" altLang="en-US" sz="2800" b="1">
              <a:latin typeface="Arial" panose="020B0604020202020204" pitchFamily="34" charset="0"/>
              <a:cs typeface="Arial" panose="020B0604020202020204" pitchFamily="34" charset="0"/>
              <a:hlinkClick r:id="rId2"/>
            </a:endParaRPr>
          </a:p>
          <a:p>
            <a:pPr>
              <a:spcBef>
                <a:spcPct val="0"/>
              </a:spcBef>
              <a:buClrTx/>
              <a:buSzTx/>
              <a:buFontTx/>
              <a:buNone/>
            </a:pPr>
            <a:endParaRPr lang="en-GB" altLang="en-US" sz="2800" b="1">
              <a:latin typeface="Arial" panose="020B0604020202020204" pitchFamily="34" charset="0"/>
              <a:cs typeface="Arial" panose="020B0604020202020204" pitchFamily="34" charset="0"/>
              <a:hlinkClick r:id="rId2"/>
            </a:endParaRPr>
          </a:p>
          <a:p>
            <a:pPr>
              <a:spcBef>
                <a:spcPct val="0"/>
              </a:spcBef>
              <a:buClrTx/>
              <a:buSzTx/>
              <a:buFontTx/>
              <a:buNone/>
            </a:pPr>
            <a:r>
              <a:rPr lang="en-GB" altLang="en-US" sz="2800" b="1">
                <a:latin typeface="Arial" panose="020B0604020202020204" pitchFamily="34" charset="0"/>
                <a:cs typeface="Arial" panose="020B0604020202020204" pitchFamily="34" charset="0"/>
                <a:hlinkClick r:id="rId2"/>
              </a:rPr>
              <a:t>https://www.youtube.com/watch?v=1llOK23huas</a:t>
            </a:r>
            <a:endParaRPr lang="en-GB" altLang="en-US" sz="2800" b="1">
              <a:latin typeface="Arial" panose="020B0604020202020204" pitchFamily="34" charset="0"/>
              <a:cs typeface="Arial" panose="020B0604020202020204" pitchFamily="34" charset="0"/>
            </a:endParaRPr>
          </a:p>
          <a:p>
            <a:pPr>
              <a:spcBef>
                <a:spcPct val="0"/>
              </a:spcBef>
              <a:buClrTx/>
              <a:buSzTx/>
              <a:buFontTx/>
              <a:buNone/>
            </a:pPr>
            <a:endParaRPr lang="en-GB" altLang="en-US" sz="2800" b="1">
              <a:latin typeface="Arial" panose="020B0604020202020204" pitchFamily="34" charset="0"/>
              <a:cs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031">
            <a:extLst>
              <a:ext uri="{FF2B5EF4-FFF2-40B4-BE49-F238E27FC236}">
                <a16:creationId xmlns:a16="http://schemas.microsoft.com/office/drawing/2014/main" id="{34D6D0B2-A1C2-4DE7-90F6-8F13850681D7}"/>
              </a:ext>
            </a:extLst>
          </p:cNvPr>
          <p:cNvSpPr>
            <a:spLocks noChangeArrowheads="1"/>
          </p:cNvSpPr>
          <p:nvPr/>
        </p:nvSpPr>
        <p:spPr bwMode="auto">
          <a:xfrm>
            <a:off x="295275" y="2028825"/>
            <a:ext cx="8372475"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800100" indent="-34290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spcAft>
                <a:spcPts val="900"/>
              </a:spcAft>
              <a:buClrTx/>
              <a:buSzTx/>
              <a:buFontTx/>
              <a:buChar char="•"/>
            </a:pPr>
            <a:r>
              <a:rPr lang="en-US" altLang="en-US" sz="2200" b="1" u="none" dirty="0">
                <a:latin typeface="Arial" panose="020B0604020202020204" pitchFamily="34" charset="0"/>
                <a:ea typeface="MS PGothic" panose="020B0600070205080204" pitchFamily="34" charset="-128"/>
                <a:cs typeface="Times New Roman" panose="02020603050405020304" pitchFamily="18" charset="0"/>
              </a:rPr>
              <a:t>ERP link in to the internal supply chain </a:t>
            </a:r>
          </a:p>
          <a:p>
            <a:pPr>
              <a:spcBef>
                <a:spcPct val="0"/>
              </a:spcBef>
              <a:spcAft>
                <a:spcPts val="900"/>
              </a:spcAft>
              <a:buClrTx/>
              <a:buSzTx/>
              <a:buFontTx/>
              <a:buChar char="•"/>
            </a:pPr>
            <a:r>
              <a:rPr lang="en-US" altLang="en-US" sz="2200" b="1" u="none" dirty="0">
                <a:latin typeface="Arial" panose="020B0604020202020204" pitchFamily="34" charset="0"/>
                <a:ea typeface="MS PGothic" panose="020B0600070205080204" pitchFamily="34" charset="-128"/>
                <a:cs typeface="Times New Roman" panose="02020603050405020304" pitchFamily="18" charset="0"/>
              </a:rPr>
              <a:t>Manage relationships with suppliers, purchasing firms, distributors, and logistics companies.</a:t>
            </a:r>
          </a:p>
          <a:p>
            <a:pPr>
              <a:spcBef>
                <a:spcPct val="0"/>
              </a:spcBef>
              <a:spcAft>
                <a:spcPts val="900"/>
              </a:spcAft>
              <a:buClrTx/>
              <a:buSzTx/>
              <a:buFontTx/>
              <a:buChar char="•"/>
            </a:pPr>
            <a:r>
              <a:rPr lang="en-US" altLang="en-US" sz="2200" b="1" u="none" dirty="0">
                <a:latin typeface="Arial" panose="020B0604020202020204" pitchFamily="34" charset="0"/>
                <a:ea typeface="MS PGothic" panose="020B0600070205080204" pitchFamily="34" charset="-128"/>
                <a:cs typeface="Times New Roman" panose="02020603050405020304" pitchFamily="18" charset="0"/>
              </a:rPr>
              <a:t>Manage shared information about orders, production, inventory levels, and so on.</a:t>
            </a:r>
          </a:p>
          <a:p>
            <a:pPr lvl="1">
              <a:spcBef>
                <a:spcPct val="0"/>
              </a:spcBef>
              <a:spcAft>
                <a:spcPts val="900"/>
              </a:spcAft>
              <a:buClrTx/>
              <a:buSzTx/>
              <a:buFontTx/>
              <a:buChar char="•"/>
            </a:pPr>
            <a:r>
              <a:rPr lang="en-US" altLang="en-US" sz="2200" b="1" u="none" dirty="0">
                <a:latin typeface="Arial" panose="020B0604020202020204" pitchFamily="34" charset="0"/>
                <a:ea typeface="MS PGothic" panose="020B0600070205080204" pitchFamily="34" charset="-128"/>
                <a:cs typeface="Times New Roman" panose="02020603050405020304" pitchFamily="18" charset="0"/>
              </a:rPr>
              <a:t>Goal is to move correct amount of product from source to point of consumption as quickly as possible and at lowest cost</a:t>
            </a:r>
          </a:p>
          <a:p>
            <a:pPr>
              <a:spcBef>
                <a:spcPct val="0"/>
              </a:spcBef>
              <a:spcAft>
                <a:spcPts val="900"/>
              </a:spcAft>
              <a:buClrTx/>
              <a:buSzTx/>
              <a:buFontTx/>
              <a:buChar char="•"/>
            </a:pPr>
            <a:r>
              <a:rPr lang="en-US" altLang="en-US" sz="2200" b="1" u="none" dirty="0">
                <a:latin typeface="Arial" panose="020B0604020202020204" pitchFamily="34" charset="0"/>
                <a:ea typeface="MS PGothic" panose="020B0600070205080204" pitchFamily="34" charset="-128"/>
                <a:cs typeface="Times New Roman" panose="02020603050405020304" pitchFamily="18" charset="0"/>
              </a:rPr>
              <a:t>Type of </a:t>
            </a:r>
            <a:r>
              <a:rPr lang="en-US" altLang="en-US" sz="2200" b="1" u="none" dirty="0" err="1">
                <a:latin typeface="Arial" panose="020B0604020202020204" pitchFamily="34" charset="0"/>
                <a:ea typeface="MS PGothic" panose="020B0600070205080204" pitchFamily="34" charset="-128"/>
                <a:cs typeface="Times New Roman" panose="02020603050405020304" pitchFamily="18" charset="0"/>
              </a:rPr>
              <a:t>interorganisational</a:t>
            </a:r>
            <a:r>
              <a:rPr lang="en-US" altLang="en-US" sz="2200" b="1" u="none" dirty="0">
                <a:latin typeface="Arial" panose="020B0604020202020204" pitchFamily="34" charset="0"/>
                <a:ea typeface="MS PGothic" panose="020B0600070205080204" pitchFamily="34" charset="-128"/>
                <a:cs typeface="Times New Roman" panose="02020603050405020304" pitchFamily="18" charset="0"/>
              </a:rPr>
              <a:t> system: </a:t>
            </a:r>
          </a:p>
          <a:p>
            <a:pPr lvl="1">
              <a:spcBef>
                <a:spcPct val="0"/>
              </a:spcBef>
              <a:spcAft>
                <a:spcPts val="900"/>
              </a:spcAft>
              <a:buClrTx/>
              <a:buSzTx/>
              <a:buFontTx/>
              <a:buChar char="•"/>
            </a:pPr>
            <a:r>
              <a:rPr lang="en-US" altLang="en-US" sz="2200" b="1" u="none" dirty="0">
                <a:latin typeface="Arial" panose="020B0604020202020204" pitchFamily="34" charset="0"/>
                <a:ea typeface="MS PGothic" panose="020B0600070205080204" pitchFamily="34" charset="-128"/>
                <a:cs typeface="Times New Roman" panose="02020603050405020304" pitchFamily="18" charset="0"/>
              </a:rPr>
              <a:t>Automating flow of information across </a:t>
            </a:r>
            <a:r>
              <a:rPr lang="en-US" altLang="en-US" sz="2200" b="1" u="none" dirty="0" err="1">
                <a:latin typeface="Arial" panose="020B0604020202020204" pitchFamily="34" charset="0"/>
                <a:ea typeface="MS PGothic" panose="020B0600070205080204" pitchFamily="34" charset="-128"/>
                <a:cs typeface="Times New Roman" panose="02020603050405020304" pitchFamily="18" charset="0"/>
              </a:rPr>
              <a:t>organisational</a:t>
            </a:r>
            <a:r>
              <a:rPr lang="en-US" altLang="en-US" sz="2200" b="1" u="none" dirty="0">
                <a:latin typeface="Arial" panose="020B0604020202020204" pitchFamily="34" charset="0"/>
                <a:ea typeface="MS PGothic" panose="020B0600070205080204" pitchFamily="34" charset="-128"/>
                <a:cs typeface="Times New Roman" panose="02020603050405020304" pitchFamily="18" charset="0"/>
              </a:rPr>
              <a:t> boundaries</a:t>
            </a:r>
          </a:p>
          <a:p>
            <a:pPr eaLnBrk="1" hangingPunct="1">
              <a:lnSpc>
                <a:spcPct val="80000"/>
              </a:lnSpc>
              <a:spcBef>
                <a:spcPct val="50000"/>
              </a:spcBef>
              <a:spcAft>
                <a:spcPct val="25000"/>
              </a:spcAft>
              <a:buClrTx/>
              <a:buSzTx/>
              <a:buFontTx/>
              <a:buNone/>
            </a:pPr>
            <a:endParaRPr lang="en-US" altLang="en-US" sz="2200" b="1" u="none" dirty="0">
              <a:latin typeface="Arial" panose="020B0604020202020204" pitchFamily="34" charset="0"/>
              <a:ea typeface="MS PGothic" panose="020B0600070205080204" pitchFamily="34" charset="-128"/>
              <a:cs typeface="Times New Roman" panose="02020603050405020304" pitchFamily="18" charset="0"/>
            </a:endParaRPr>
          </a:p>
        </p:txBody>
      </p:sp>
      <p:sp>
        <p:nvSpPr>
          <p:cNvPr id="46083" name="Rectangle 1032">
            <a:extLst>
              <a:ext uri="{FF2B5EF4-FFF2-40B4-BE49-F238E27FC236}">
                <a16:creationId xmlns:a16="http://schemas.microsoft.com/office/drawing/2014/main" id="{CAF2C9A1-1F79-4B87-AED0-C25D600531EC}"/>
              </a:ext>
            </a:extLst>
          </p:cNvPr>
          <p:cNvSpPr>
            <a:spLocks noChangeArrowheads="1"/>
          </p:cNvSpPr>
          <p:nvPr/>
        </p:nvSpPr>
        <p:spPr bwMode="auto">
          <a:xfrm>
            <a:off x="381000" y="381000"/>
            <a:ext cx="76295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u="none">
                <a:solidFill>
                  <a:srgbClr val="FFFF00"/>
                </a:solidFill>
                <a:latin typeface="Arial" panose="020B0604020202020204" pitchFamily="34" charset="0"/>
                <a:ea typeface="MS PGothic" panose="020B0600070205080204" pitchFamily="34" charset="-128"/>
                <a:cs typeface="Times New Roman" panose="02020603050405020304" pitchFamily="18" charset="0"/>
              </a:rPr>
              <a:t>Supply Chain Management (SCM) Systems</a:t>
            </a:r>
          </a:p>
        </p:txBody>
      </p:sp>
      <p:sp>
        <p:nvSpPr>
          <p:cNvPr id="46084" name="Rectangle 5">
            <a:extLst>
              <a:ext uri="{FF2B5EF4-FFF2-40B4-BE49-F238E27FC236}">
                <a16:creationId xmlns:a16="http://schemas.microsoft.com/office/drawing/2014/main" id="{245749F2-4267-46D7-AB79-7008ABE8CA48}"/>
              </a:ext>
            </a:extLst>
          </p:cNvPr>
          <p:cNvSpPr>
            <a:spLocks noChangeArrowheads="1"/>
          </p:cNvSpPr>
          <p:nvPr/>
        </p:nvSpPr>
        <p:spPr bwMode="auto">
          <a:xfrm>
            <a:off x="4800600" y="6536531"/>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dirty="0">
                <a:latin typeface="Arial" panose="020B0604020202020204" pitchFamily="34" charset="0"/>
                <a:ea typeface="MS PGothic" panose="020B0600070205080204" pitchFamily="34" charset="-128"/>
              </a:rPr>
              <a:t>©Laudon and Laudon 2007 Essentials of Management Information Systems</a:t>
            </a:r>
          </a:p>
        </p:txBody>
      </p:sp>
    </p:spTree>
    <p:extLst>
      <p:ext uri="{BB962C8B-B14F-4D97-AF65-F5344CB8AC3E}">
        <p14:creationId xmlns:p14="http://schemas.microsoft.com/office/powerpoint/2010/main" val="1405529587"/>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1033">
            <a:extLst>
              <a:ext uri="{FF2B5EF4-FFF2-40B4-BE49-F238E27FC236}">
                <a16:creationId xmlns:a16="http://schemas.microsoft.com/office/drawing/2014/main" id="{B5099F39-2D7C-4D94-AAD8-E42986EAD619}"/>
              </a:ext>
            </a:extLst>
          </p:cNvPr>
          <p:cNvSpPr>
            <a:spLocks noChangeArrowheads="1"/>
          </p:cNvSpPr>
          <p:nvPr/>
        </p:nvSpPr>
        <p:spPr bwMode="auto">
          <a:xfrm>
            <a:off x="304800" y="1781175"/>
            <a:ext cx="8143875" cy="364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lstStyle>
            <a:lvl1pPr marL="342900" indent="-342900">
              <a:defRPr sz="2400">
                <a:solidFill>
                  <a:schemeClr val="tx1"/>
                </a:solidFill>
                <a:latin typeface="Arial" panose="020B0604020202020204" pitchFamily="34" charset="0"/>
                <a:ea typeface="MS PGothic" panose="020B0600070205080204" pitchFamily="34" charset="-128"/>
              </a:defRPr>
            </a:lvl1pPr>
            <a:lvl2pPr marL="800100" indent="-34290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nSpc>
                <a:spcPct val="80000"/>
              </a:lnSpc>
              <a:spcAft>
                <a:spcPts val="750"/>
              </a:spcAft>
              <a:buFontTx/>
              <a:buChar char="•"/>
              <a:defRPr/>
            </a:pPr>
            <a:r>
              <a:rPr lang="en-US" altLang="en-US" sz="2250" b="1" u="none" dirty="0">
                <a:cs typeface="Times New Roman" panose="02020603050405020304" pitchFamily="18" charset="0"/>
              </a:rPr>
              <a:t>Help manage relationship with customers.</a:t>
            </a:r>
          </a:p>
          <a:p>
            <a:pPr>
              <a:lnSpc>
                <a:spcPct val="80000"/>
              </a:lnSpc>
              <a:spcAft>
                <a:spcPts val="750"/>
              </a:spcAft>
              <a:buFontTx/>
              <a:buChar char="•"/>
              <a:defRPr/>
            </a:pPr>
            <a:r>
              <a:rPr lang="en-US" altLang="en-US" sz="2250" b="1" u="none" dirty="0">
                <a:cs typeface="Times New Roman" panose="02020603050405020304" pitchFamily="18" charset="0"/>
              </a:rPr>
              <a:t>Coordinate business processes that deal with customers in sales, marketing, and customer service</a:t>
            </a:r>
          </a:p>
          <a:p>
            <a:pPr marL="0" indent="0">
              <a:lnSpc>
                <a:spcPct val="80000"/>
              </a:lnSpc>
              <a:spcAft>
                <a:spcPts val="750"/>
              </a:spcAft>
              <a:defRPr/>
            </a:pPr>
            <a:endParaRPr lang="en-US" altLang="en-US" sz="2250" b="1" u="none" dirty="0"/>
          </a:p>
          <a:p>
            <a:pPr>
              <a:lnSpc>
                <a:spcPct val="80000"/>
              </a:lnSpc>
              <a:spcAft>
                <a:spcPts val="750"/>
              </a:spcAft>
              <a:buFontTx/>
              <a:buChar char="•"/>
              <a:defRPr/>
            </a:pPr>
            <a:r>
              <a:rPr lang="en-US" altLang="en-US" sz="2250" b="1" u="none" dirty="0"/>
              <a:t>Goals:</a:t>
            </a:r>
          </a:p>
          <a:p>
            <a:pPr lvl="1">
              <a:lnSpc>
                <a:spcPct val="80000"/>
              </a:lnSpc>
              <a:spcAft>
                <a:spcPts val="750"/>
              </a:spcAft>
              <a:buFontTx/>
              <a:buChar char="•"/>
              <a:defRPr/>
            </a:pPr>
            <a:r>
              <a:rPr lang="en-US" altLang="en-US" sz="2250" b="1" u="none" dirty="0" err="1"/>
              <a:t>Optimise</a:t>
            </a:r>
            <a:r>
              <a:rPr lang="en-US" altLang="en-US" sz="2250" b="1" u="none" dirty="0"/>
              <a:t> revenue</a:t>
            </a:r>
          </a:p>
          <a:p>
            <a:pPr lvl="1">
              <a:lnSpc>
                <a:spcPct val="80000"/>
              </a:lnSpc>
              <a:spcAft>
                <a:spcPts val="750"/>
              </a:spcAft>
              <a:buFontTx/>
              <a:buChar char="•"/>
              <a:defRPr/>
            </a:pPr>
            <a:r>
              <a:rPr lang="en-US" altLang="en-US" sz="2250" b="1" u="none" dirty="0"/>
              <a:t>Improve customer satisfaction</a:t>
            </a:r>
          </a:p>
          <a:p>
            <a:pPr lvl="1">
              <a:lnSpc>
                <a:spcPct val="80000"/>
              </a:lnSpc>
              <a:spcAft>
                <a:spcPts val="750"/>
              </a:spcAft>
              <a:buFontTx/>
              <a:buChar char="•"/>
              <a:defRPr/>
            </a:pPr>
            <a:r>
              <a:rPr lang="en-US" altLang="en-US" sz="2250" b="1" u="none" dirty="0"/>
              <a:t>Increase customer retention</a:t>
            </a:r>
          </a:p>
          <a:p>
            <a:pPr lvl="1">
              <a:lnSpc>
                <a:spcPct val="80000"/>
              </a:lnSpc>
              <a:spcAft>
                <a:spcPts val="750"/>
              </a:spcAft>
              <a:buFontTx/>
              <a:buChar char="•"/>
              <a:defRPr/>
            </a:pPr>
            <a:r>
              <a:rPr lang="en-US" altLang="en-US" sz="2250" b="1" u="none" dirty="0"/>
              <a:t>Identify and retain most profitable customers</a:t>
            </a:r>
          </a:p>
          <a:p>
            <a:pPr lvl="1">
              <a:lnSpc>
                <a:spcPct val="80000"/>
              </a:lnSpc>
              <a:spcAft>
                <a:spcPts val="750"/>
              </a:spcAft>
              <a:buFontTx/>
              <a:buChar char="•"/>
              <a:defRPr/>
            </a:pPr>
            <a:r>
              <a:rPr lang="en-US" altLang="en-US" sz="2250" b="1" u="none" dirty="0"/>
              <a:t>Increase sales</a:t>
            </a:r>
          </a:p>
          <a:p>
            <a:pPr eaLnBrk="1" hangingPunct="1">
              <a:lnSpc>
                <a:spcPct val="90000"/>
              </a:lnSpc>
              <a:spcBef>
                <a:spcPct val="50000"/>
              </a:spcBef>
              <a:spcAft>
                <a:spcPct val="25000"/>
              </a:spcAft>
              <a:defRPr/>
            </a:pPr>
            <a:endParaRPr lang="en-US" altLang="en-US" sz="2250" b="1" u="none" dirty="0">
              <a:cs typeface="Times New Roman" panose="02020603050405020304" pitchFamily="18" charset="0"/>
            </a:endParaRPr>
          </a:p>
          <a:p>
            <a:pPr eaLnBrk="1" hangingPunct="1">
              <a:lnSpc>
                <a:spcPct val="80000"/>
              </a:lnSpc>
              <a:spcBef>
                <a:spcPct val="50000"/>
              </a:spcBef>
              <a:spcAft>
                <a:spcPct val="25000"/>
              </a:spcAft>
              <a:defRPr/>
            </a:pPr>
            <a:endParaRPr lang="en-US" altLang="en-US" sz="2250" b="1" u="none" dirty="0">
              <a:cs typeface="Times New Roman" panose="02020603050405020304" pitchFamily="18" charset="0"/>
            </a:endParaRPr>
          </a:p>
        </p:txBody>
      </p:sp>
      <p:sp>
        <p:nvSpPr>
          <p:cNvPr id="48131" name="Rectangle 1034">
            <a:extLst>
              <a:ext uri="{FF2B5EF4-FFF2-40B4-BE49-F238E27FC236}">
                <a16:creationId xmlns:a16="http://schemas.microsoft.com/office/drawing/2014/main" id="{2DF072E2-913A-4A40-A66D-5B6A6E8F9D60}"/>
              </a:ext>
            </a:extLst>
          </p:cNvPr>
          <p:cNvSpPr>
            <a:spLocks noChangeArrowheads="1"/>
          </p:cNvSpPr>
          <p:nvPr/>
        </p:nvSpPr>
        <p:spPr bwMode="auto">
          <a:xfrm>
            <a:off x="304800" y="304800"/>
            <a:ext cx="73818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US" altLang="en-US" sz="3000" b="1">
                <a:solidFill>
                  <a:srgbClr val="FFFF00"/>
                </a:solidFill>
                <a:latin typeface="Arial" panose="020B0604020202020204" pitchFamily="34" charset="0"/>
                <a:ea typeface="MS PGothic" panose="020B0600070205080204" pitchFamily="34" charset="-128"/>
                <a:cs typeface="Times New Roman" panose="02020603050405020304" pitchFamily="18" charset="0"/>
              </a:rPr>
              <a:t>Customer Relationship Management (CRM) Systems</a:t>
            </a:r>
          </a:p>
        </p:txBody>
      </p:sp>
      <p:sp>
        <p:nvSpPr>
          <p:cNvPr id="48132" name="Rectangle 5">
            <a:extLst>
              <a:ext uri="{FF2B5EF4-FFF2-40B4-BE49-F238E27FC236}">
                <a16:creationId xmlns:a16="http://schemas.microsoft.com/office/drawing/2014/main" id="{1FB0F0FC-7405-42FB-BBD2-C4E5272F3C69}"/>
              </a:ext>
            </a:extLst>
          </p:cNvPr>
          <p:cNvSpPr>
            <a:spLocks noChangeArrowheads="1"/>
          </p:cNvSpPr>
          <p:nvPr/>
        </p:nvSpPr>
        <p:spPr bwMode="auto">
          <a:xfrm>
            <a:off x="4724400" y="6466681"/>
            <a:ext cx="43148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7866" tIns="33338" rIns="67866" bIns="33338" anchor="ct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just">
              <a:spcBef>
                <a:spcPct val="0"/>
              </a:spcBef>
              <a:buClrTx/>
              <a:buSzTx/>
              <a:buFontTx/>
              <a:buNone/>
            </a:pPr>
            <a:r>
              <a:rPr lang="en-US" altLang="en-US" sz="900" b="1" dirty="0">
                <a:latin typeface="Arial" panose="020B0604020202020204" pitchFamily="34" charset="0"/>
                <a:ea typeface="MS PGothic" panose="020B0600070205080204" pitchFamily="34" charset="-128"/>
              </a:rPr>
              <a:t>©Laudon and Laudon 2007 Essentials of Management Information Systems</a:t>
            </a:r>
          </a:p>
        </p:txBody>
      </p:sp>
    </p:spTree>
    <p:extLst>
      <p:ext uri="{BB962C8B-B14F-4D97-AF65-F5344CB8AC3E}">
        <p14:creationId xmlns:p14="http://schemas.microsoft.com/office/powerpoint/2010/main" val="1229000431"/>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0</TotalTime>
  <Words>4242</Words>
  <Application>Microsoft Office PowerPoint</Application>
  <PresentationFormat>On-screen Show (4:3)</PresentationFormat>
  <Paragraphs>421</Paragraphs>
  <Slides>39</Slides>
  <Notes>32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39</vt:i4>
      </vt:variant>
    </vt:vector>
  </HeadingPairs>
  <TitlesOfParts>
    <vt:vector size="51" baseType="lpstr">
      <vt:lpstr>inherit</vt:lpstr>
      <vt:lpstr>TESCO Modern</vt:lpstr>
      <vt:lpstr>Arial</vt:lpstr>
      <vt:lpstr>Calibri</vt:lpstr>
      <vt:lpstr>Century Gothic</vt:lpstr>
      <vt:lpstr>Garamond</vt:lpstr>
      <vt:lpstr>open sans</vt:lpstr>
      <vt:lpstr>Tahoma</vt:lpstr>
      <vt:lpstr>Times New Roman</vt:lpstr>
      <vt:lpstr>Wingdings</vt:lpstr>
      <vt:lpstr>Wingdings 3</vt:lpstr>
      <vt:lpstr>Ion</vt:lpstr>
      <vt:lpstr>PowerPoint Presentation</vt:lpstr>
      <vt:lpstr>Outline</vt:lpstr>
      <vt:lpstr>PowerPoint Presentation</vt:lpstr>
      <vt:lpstr>PowerPoint Presentation</vt:lpstr>
      <vt:lpstr>PowerPoint Presentation</vt:lpstr>
      <vt:lpstr>What can ERP do? </vt:lpstr>
      <vt:lpstr>PowerPoint Presentation</vt:lpstr>
      <vt:lpstr>History of ERP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Reasons for Implementing ERP measured on 1-5 scale (5 best)</vt:lpstr>
      <vt:lpstr>Enterprise Resource Planning (ERP)</vt:lpstr>
      <vt:lpstr>Enterprise Resource Planning (ERP)</vt:lpstr>
      <vt:lpstr>Who is ERP targeted to?</vt:lpstr>
      <vt:lpstr>Development and Deployment of ERP</vt:lpstr>
      <vt:lpstr>Development &amp; Implementation of ERP</vt:lpstr>
      <vt:lpstr>Core Process Maps</vt:lpstr>
      <vt:lpstr>Processes for ERP Software</vt:lpstr>
      <vt:lpstr>Implementing  ERP</vt:lpstr>
      <vt:lpstr>ERP success factors </vt:lpstr>
      <vt:lpstr>Advantages of ERP</vt:lpstr>
      <vt:lpstr>Disadvantages</vt:lpstr>
      <vt:lpstr>Main ERP Companies</vt:lpstr>
      <vt:lpstr>Four Main leaders</vt:lpstr>
      <vt:lpstr>Future Impact of ERP</vt:lpstr>
      <vt:lpstr>PowerPoint Presentation</vt:lpstr>
      <vt:lpstr>PowerPoint Presentation</vt:lpstr>
      <vt:lpstr>PowerPoint Presentation</vt:lpstr>
    </vt:vector>
  </TitlesOfParts>
  <Company>Oregon State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Resource Planning</dc:title>
  <dc:creator>RM</dc:creator>
  <cp:lastModifiedBy>Roisin Mullins</cp:lastModifiedBy>
  <cp:revision>117</cp:revision>
  <dcterms:created xsi:type="dcterms:W3CDTF">2005-02-08T02:56:18Z</dcterms:created>
  <dcterms:modified xsi:type="dcterms:W3CDTF">2023-11-30T10:01:32Z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TC011408041033</vt:lpwstr>
  </property>
</Properties>
</file>