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2" r:id="rId4"/>
  </p:sldMasterIdLst>
  <p:notesMasterIdLst>
    <p:notesMasterId r:id="rId11"/>
  </p:notesMasterIdLst>
  <p:handoutMasterIdLst>
    <p:handoutMasterId r:id="rId12"/>
  </p:handoutMasterIdLst>
  <p:sldIdLst>
    <p:sldId id="256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48" autoAdjust="0"/>
  </p:normalViewPr>
  <p:slideViewPr>
    <p:cSldViewPr snapToGrid="0">
      <p:cViewPr varScale="1">
        <p:scale>
          <a:sx n="70" d="100"/>
          <a:sy n="70" d="100"/>
        </p:scale>
        <p:origin x="5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8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0B7AE42-9966-454B-AE61-33561B84786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9D10DF-3446-4A6E-87C5-D3D5079E2F9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3C6EB4-708D-49DB-8150-98B808649F61}" type="datetime1">
              <a:rPr lang="en-GB" smtClean="0"/>
              <a:t>10/01/2026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5D3571-CF4C-42E0-820E-9F5FA706F5A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D6A7D2-0193-4DF6-A173-F4A7E0DCBD3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77BB6-1717-40CC-88C2-EC11E6301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39830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490089-21A2-4CCB-ACDC-00A9E1B89951}" type="datetime1">
              <a:rPr lang="en-GB" noProof="0" smtClean="0"/>
              <a:t>10/01/2026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AEB83-F3B6-4F57-BF6B-C140FF7219F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5908571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FAEB83-F3B6-4F57-BF6B-C140FF7219F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496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rtlCol="0"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A931DB65-6916-4097-ADBF-CF31AF687306}" type="datetime1">
              <a:rPr lang="en-GB" noProof="0" smtClean="0"/>
              <a:t>10/01/2026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03018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B3B58C2-D057-4009-9B41-927D01CCFE45}" type="datetime1">
              <a:rPr lang="en-GB" noProof="0" smtClean="0"/>
              <a:t>10/01/2026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39981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rtlCol="0"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E358E1AA-DB2E-4D35-8009-15548E43663B}" type="datetime1">
              <a:rPr lang="en-GB" noProof="0" smtClean="0"/>
              <a:t>10/01/2026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0929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88330EF-0828-4728-BF8A-E3CA17293BE3}" type="datetime1">
              <a:rPr lang="en-GB" noProof="0" smtClean="0"/>
              <a:t>10/01/2026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7167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rtlCol="0"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rtlCol="0"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629C053-9F8D-46E6-9B7E-2370AE6C605C}" type="datetime1">
              <a:rPr lang="en-GB" noProof="0" smtClean="0"/>
              <a:t>10/01/2026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28574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7880DE2-737C-445E-A467-CE1EE7238B4E}" type="datetime1">
              <a:rPr lang="en-GB" noProof="0" smtClean="0"/>
              <a:t>10/01/2026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64318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10DCFB9-2AC3-4371-A545-CD993D9EA5CF}" type="datetime1">
              <a:rPr lang="en-GB" noProof="0" smtClean="0"/>
              <a:t>10/01/2026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126904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rtlCol="0"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rtlCol="0"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rtlCol="0"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FF8BE457-704A-4961-A63E-B70782D60173}" type="datetime1">
              <a:rPr lang="en-GB" noProof="0" smtClean="0"/>
              <a:t>10/01/2026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3296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1426F34-0300-434E-A891-7878EA74BE6A}" type="datetime1">
              <a:rPr lang="en-GB" noProof="0" smtClean="0"/>
              <a:t>10/01/2026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80803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D343CF6-3E11-4427-8B1A-ADC90ABF3A66}" type="datetime1">
              <a:rPr lang="en-GB" noProof="0" smtClean="0"/>
              <a:t>10/01/2026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4701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94B3D51-D911-45AB-931D-354F6E92D3BA}" type="datetime1">
              <a:rPr lang="en-GB" noProof="0" smtClean="0"/>
              <a:t>10/01/2026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 rtlCol="0"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1526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rtl="0"/>
            <a:fld id="{D42C8507-105F-4E14-982A-7661524B0F9E}" type="datetime1">
              <a:rPr lang="en-GB" noProof="0" smtClean="0"/>
              <a:t>10/01/2026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55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93D4EDA-58E0-40CC-B3CA-14CDEB349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pic>
        <p:nvPicPr>
          <p:cNvPr id="7" name="Picture 6" descr="Digital Connections">
            <a:extLst>
              <a:ext uri="{FF2B5EF4-FFF2-40B4-BE49-F238E27FC236}">
                <a16:creationId xmlns:a16="http://schemas.microsoft.com/office/drawing/2014/main" id="{3840F91C-EDD0-4D4E-A4AB-E6C77856C88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3265" t="9091" r="3502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AA9EB0BC-A85E-4C26-B355-5DFCEF6CCB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643E56B-BD42-413D-B17D-7958270F5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96C04F74-9467-4FA5-95DC-8D481A2974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D73DE1C3-5C37-42E9-A3F0-256F193832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4A2E7EC3-E07C-46CE-9B25-41865A506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732" y="4428067"/>
            <a:ext cx="11260667" cy="1962497"/>
          </a:xfrm>
          <a:prstGeom prst="rect">
            <a:avLst/>
          </a:prstGeom>
          <a:solidFill>
            <a:schemeClr val="accent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C5318-1A1E-49D0-B2E2-A4B0FA9E8A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4572000"/>
            <a:ext cx="10993549" cy="895244"/>
          </a:xfrm>
        </p:spPr>
        <p:txBody>
          <a:bodyPr rtlCol="0">
            <a:no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ACCB6000 Presentation</a:t>
            </a:r>
            <a:r>
              <a:rPr lang="en-GB" sz="4800" dirty="0">
                <a:solidFill>
                  <a:schemeClr val="bg1"/>
                </a:solidFill>
              </a:rPr>
              <a:t> </a:t>
            </a:r>
            <a:r>
              <a:rPr lang="en-GB" sz="4800">
                <a:solidFill>
                  <a:schemeClr val="bg1"/>
                </a:solidFill>
              </a:rPr>
              <a:t>Final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B6CF59-4E5B-494D-A2F7-97ADD01E64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467246"/>
            <a:ext cx="10993546" cy="484822"/>
          </a:xfrm>
        </p:spPr>
        <p:txBody>
          <a:bodyPr rtlCol="0">
            <a:normAutofit/>
          </a:bodyPr>
          <a:lstStyle/>
          <a:p>
            <a:pPr rtl="0"/>
            <a:r>
              <a:rPr lang="en-GB" dirty="0">
                <a:solidFill>
                  <a:srgbClr val="7CEBFF"/>
                </a:solidFill>
              </a:rPr>
              <a:t>Orin McGinn</a:t>
            </a:r>
          </a:p>
        </p:txBody>
      </p:sp>
    </p:spTree>
    <p:extLst>
      <p:ext uri="{BB962C8B-B14F-4D97-AF65-F5344CB8AC3E}">
        <p14:creationId xmlns:p14="http://schemas.microsoft.com/office/powerpoint/2010/main" val="14877007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DFCE3-6413-34F8-06C1-E87AAA09D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 Setup &amp; Connectivity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9D78AF-3D0E-01E6-6DE1-964A283AD0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10" y="3429001"/>
            <a:ext cx="4794899" cy="335359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A26864-F42E-D058-FF89-7D6DC6AD16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926" y="3233670"/>
            <a:ext cx="5561463" cy="354892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84551F-8F8D-E301-ECA0-A21983322882}"/>
              </a:ext>
            </a:extLst>
          </p:cNvPr>
          <p:cNvSpPr txBox="1"/>
          <p:nvPr/>
        </p:nvSpPr>
        <p:spPr>
          <a:xfrm>
            <a:off x="429904" y="2088107"/>
            <a:ext cx="114163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Network Configuration/Attacker Machine: Parrot OS (IP: 192.168.1.51)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Network Mode: Bridged / NAT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Connectivity Verification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Successful pings to Swansea (1.1) and London (2.1).</a:t>
            </a:r>
          </a:p>
        </p:txBody>
      </p:sp>
    </p:spTree>
    <p:extLst>
      <p:ext uri="{BB962C8B-B14F-4D97-AF65-F5344CB8AC3E}">
        <p14:creationId xmlns:p14="http://schemas.microsoft.com/office/powerpoint/2010/main" val="4250615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23C2B-3199-851B-6115-A0D230261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Information Gathering &amp; Network Topology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0FAF7B-AE20-720A-DE17-23B205E62D45}"/>
              </a:ext>
            </a:extLst>
          </p:cNvPr>
          <p:cNvSpPr txBox="1"/>
          <p:nvPr/>
        </p:nvSpPr>
        <p:spPr>
          <a:xfrm>
            <a:off x="457200" y="2183642"/>
            <a:ext cx="111536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Network Topology Identified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Swansea (S-DC):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Server: Windows Server 2022 (Domain Controller - 192.168.1.1)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Client: Windows 10 (192.168.1.10)</a:t>
            </a:r>
          </a:p>
          <a:p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London (L-DC):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Server: Linux Ubuntu (192.168.2.1)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(192.168.2.10, Branch client excluded from scope due to technical constraints)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Critical Services Discovered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Port 445 (SMB): File Sharing is active on Swansea Windows hosts.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Port 3389 (RDP): Remote Desktop available on Domain Controller.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Port 22 (SSH): Remote Management active on the London Linux Server.</a:t>
            </a:r>
          </a:p>
        </p:txBody>
      </p:sp>
    </p:spTree>
    <p:extLst>
      <p:ext uri="{BB962C8B-B14F-4D97-AF65-F5344CB8AC3E}">
        <p14:creationId xmlns:p14="http://schemas.microsoft.com/office/powerpoint/2010/main" val="305421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62A67-E172-A007-8180-E0939D94B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Vulnerability Assessment Findings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49BD924-36E5-6771-E93A-72994FEF8F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8325390"/>
              </p:ext>
            </p:extLst>
          </p:nvPr>
        </p:nvGraphicFramePr>
        <p:xfrm>
          <a:off x="430899" y="1908268"/>
          <a:ext cx="11029950" cy="33324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6650">
                  <a:extLst>
                    <a:ext uri="{9D8B030D-6E8A-4147-A177-3AD203B41FA5}">
                      <a16:colId xmlns:a16="http://schemas.microsoft.com/office/drawing/2014/main" val="2390270679"/>
                    </a:ext>
                  </a:extLst>
                </a:gridCol>
                <a:gridCol w="3676650">
                  <a:extLst>
                    <a:ext uri="{9D8B030D-6E8A-4147-A177-3AD203B41FA5}">
                      <a16:colId xmlns:a16="http://schemas.microsoft.com/office/drawing/2014/main" val="787997413"/>
                    </a:ext>
                  </a:extLst>
                </a:gridCol>
                <a:gridCol w="3676650">
                  <a:extLst>
                    <a:ext uri="{9D8B030D-6E8A-4147-A177-3AD203B41FA5}">
                      <a16:colId xmlns:a16="http://schemas.microsoft.com/office/drawing/2014/main" val="2790798865"/>
                    </a:ext>
                  </a:extLst>
                </a:gridCol>
              </a:tblGrid>
              <a:tr h="431330">
                <a:tc>
                  <a:txBody>
                    <a:bodyPr/>
                    <a:lstStyle/>
                    <a:p>
                      <a:r>
                        <a:rPr lang="en-GB" dirty="0"/>
                        <a:t>Severity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Vulnerability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4979769"/>
                  </a:ext>
                </a:extLst>
              </a:tr>
              <a:tr h="744488"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Missing Security Update (KB5066782)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Server (1.1)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23074"/>
                  </a:ext>
                </a:extLst>
              </a:tr>
              <a:tr h="431330">
                <a:tc>
                  <a:txBody>
                    <a:bodyPr/>
                    <a:lstStyle/>
                    <a:p>
                      <a:r>
                        <a:rPr lang="en-GB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Unsupported Browser (MS Edge)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Client (1.10)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7908705"/>
                  </a:ext>
                </a:extLst>
              </a:tr>
              <a:tr h="431330">
                <a:tc>
                  <a:txBody>
                    <a:bodyPr/>
                    <a:lstStyle/>
                    <a:p>
                      <a:r>
                        <a:rPr lang="en-GB" dirty="0"/>
                        <a:t>MED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IP Forwarding Enabled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Server (1.1)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6123531"/>
                  </a:ext>
                </a:extLst>
              </a:tr>
              <a:tr h="431330">
                <a:tc>
                  <a:txBody>
                    <a:bodyPr/>
                    <a:lstStyle/>
                    <a:p>
                      <a:r>
                        <a:rPr lang="en-GB" dirty="0"/>
                        <a:t>MED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SMB Signing Not 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Client (1.10)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864570"/>
                  </a:ext>
                </a:extLst>
              </a:tr>
              <a:tr h="431330"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OpenSSH Banner Exposure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London (2.1)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2638555"/>
                  </a:ext>
                </a:extLst>
              </a:tr>
              <a:tr h="431330"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Libcrypto3 Update Available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London (2.1)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12754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42041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25872-CCFF-0BA2-9FFE-F9AFA8AA0C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Exploitation &amp; Post-Exploitation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4A5DE1-D33D-D38E-C009-E88B73DA0E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1965" y="1793827"/>
            <a:ext cx="5620334" cy="25657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A5C083A-C96F-475B-1A52-6033432B01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6089" y="4437478"/>
            <a:ext cx="3645911" cy="24205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D1774CC-B6C0-E4FC-B9C0-69474AB4F3EB}"/>
              </a:ext>
            </a:extLst>
          </p:cNvPr>
          <p:cNvSpPr txBox="1"/>
          <p:nvPr/>
        </p:nvSpPr>
        <p:spPr>
          <a:xfrm>
            <a:off x="211541" y="1849271"/>
            <a:ext cx="491319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Exploitation Phase: Brute Force</a:t>
            </a:r>
          </a:p>
          <a:p>
            <a:endParaRPr lang="en-GB" sz="1400" dirty="0"/>
          </a:p>
          <a:p>
            <a:r>
              <a:rPr lang="en-GB" sz="1400" dirty="0"/>
              <a:t>Target: SMB/RDP Services on Server 1.1.</a:t>
            </a:r>
          </a:p>
          <a:p>
            <a:endParaRPr lang="en-GB" sz="1400" dirty="0"/>
          </a:p>
          <a:p>
            <a:r>
              <a:rPr lang="en-GB" sz="1400" dirty="0"/>
              <a:t>Tool: Hydra (Dictionary Attack).</a:t>
            </a:r>
          </a:p>
          <a:p>
            <a:endParaRPr lang="en-GB" sz="1400" dirty="0"/>
          </a:p>
          <a:p>
            <a:r>
              <a:rPr lang="en-GB" sz="1400" dirty="0"/>
              <a:t>Outcome: Successfully cracked Administrator credentials.</a:t>
            </a:r>
          </a:p>
          <a:p>
            <a:endParaRPr lang="en-GB" sz="1400" dirty="0"/>
          </a:p>
          <a:p>
            <a:r>
              <a:rPr lang="en-GB" sz="1400" dirty="0"/>
              <a:t>User: Administrator</a:t>
            </a:r>
          </a:p>
          <a:p>
            <a:endParaRPr lang="en-GB" sz="1400" dirty="0"/>
          </a:p>
          <a:p>
            <a:r>
              <a:rPr lang="en-GB" sz="1400" dirty="0"/>
              <a:t>Password: NotebooK@123</a:t>
            </a:r>
          </a:p>
          <a:p>
            <a:endParaRPr lang="en-GB" sz="1400" dirty="0"/>
          </a:p>
          <a:p>
            <a:r>
              <a:rPr lang="en-GB" sz="1400" dirty="0"/>
              <a:t>Post-Exploitation: Access Gained</a:t>
            </a:r>
          </a:p>
          <a:p>
            <a:endParaRPr lang="en-GB" sz="1400" dirty="0"/>
          </a:p>
          <a:p>
            <a:r>
              <a:rPr lang="en-GB" sz="1400" dirty="0"/>
              <a:t>Used cracked credentials to initiate a Remote Desktop Protocol (RDP) session.</a:t>
            </a:r>
          </a:p>
          <a:p>
            <a:endParaRPr lang="en-GB" sz="1400" dirty="0"/>
          </a:p>
          <a:p>
            <a:r>
              <a:rPr lang="en-GB" sz="1400" dirty="0"/>
              <a:t>Confirmed Valid Administrative Access to the Domain Controller.</a:t>
            </a:r>
          </a:p>
        </p:txBody>
      </p:sp>
    </p:spTree>
    <p:extLst>
      <p:ext uri="{BB962C8B-B14F-4D97-AF65-F5344CB8AC3E}">
        <p14:creationId xmlns:p14="http://schemas.microsoft.com/office/powerpoint/2010/main" val="753784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7F254-472F-30B6-433A-BA7EE89E2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Security Measures &amp; Conclusion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30D476F-1150-F37E-948A-58C373E7A2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010" y="3568890"/>
            <a:ext cx="5271025" cy="29820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FDE28D9-BA12-E78B-5660-EA703B3819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3723" y="3568890"/>
            <a:ext cx="4807682" cy="30502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79B2B7C-74F9-9DB7-1E94-98B087E4077B}"/>
              </a:ext>
            </a:extLst>
          </p:cNvPr>
          <p:cNvSpPr txBox="1"/>
          <p:nvPr/>
        </p:nvSpPr>
        <p:spPr>
          <a:xfrm>
            <a:off x="446789" y="2019868"/>
            <a:ext cx="532146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Measure 1: Registry Hardening</a:t>
            </a:r>
            <a:br>
              <a:rPr lang="en-GB" b="1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Action:</a:t>
            </a:r>
            <a:r>
              <a:rPr lang="en-GB" dirty="0"/>
              <a:t> Verified </a:t>
            </a:r>
            <a:r>
              <a:rPr lang="en-GB" dirty="0" err="1"/>
              <a:t>IPEnableRouter</a:t>
            </a:r>
            <a:r>
              <a:rPr lang="en-GB" dirty="0"/>
              <a:t> value is 0.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Goal:</a:t>
            </a:r>
            <a:r>
              <a:rPr lang="en-GB" dirty="0"/>
              <a:t> Prevent unauthorised IP forwarding/routing.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EF9B2D9-6118-DCFD-695C-2D4C29126EF8}"/>
              </a:ext>
            </a:extLst>
          </p:cNvPr>
          <p:cNvSpPr txBox="1"/>
          <p:nvPr/>
        </p:nvSpPr>
        <p:spPr>
          <a:xfrm>
            <a:off x="6750892" y="1842447"/>
            <a:ext cx="496909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Measure 2: Service Hardening</a:t>
            </a:r>
            <a:br>
              <a:rPr lang="en-GB" b="1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Action:</a:t>
            </a:r>
            <a:r>
              <a:rPr lang="en-GB" dirty="0"/>
              <a:t> Disabled "Print Spooler" Service.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Goal:</a:t>
            </a:r>
            <a:r>
              <a:rPr lang="en-GB" dirty="0"/>
              <a:t> Reduce attack surface (Mitigates </a:t>
            </a:r>
            <a:r>
              <a:rPr lang="en-GB" dirty="0" err="1"/>
              <a:t>PrintNightmare</a:t>
            </a:r>
            <a:r>
              <a:rPr lang="en-GB" dirty="0"/>
              <a:t>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316539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F69AFF4-BB30-4BA0-AD22-82CC3C4327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A0CF3B2-1F0F-4FC5-8002-3E4869ABAD5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EBC12AA-1C15-4500-BC9C-8EE83A441DE9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Tech Dividend design</Template>
  <TotalTime>268</TotalTime>
  <Words>323</Words>
  <Application>Microsoft Office PowerPoint</Application>
  <PresentationFormat>Widescreen</PresentationFormat>
  <Paragraphs>75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Gill Sans MT</vt:lpstr>
      <vt:lpstr>Wingdings 2</vt:lpstr>
      <vt:lpstr>Dividend</vt:lpstr>
      <vt:lpstr>ACCB6000 Presentation Final</vt:lpstr>
      <vt:lpstr>Network Setup &amp; Connectivity</vt:lpstr>
      <vt:lpstr>Information Gathering &amp; Network Topology</vt:lpstr>
      <vt:lpstr>Vulnerability Assessment Findings</vt:lpstr>
      <vt:lpstr>Exploitation &amp; Post-Exploitation</vt:lpstr>
      <vt:lpstr>Security Measures &amp; 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Orin McGinn (2304621)</dc:creator>
  <cp:lastModifiedBy>Orin McGinn (2304621)</cp:lastModifiedBy>
  <cp:revision>1</cp:revision>
  <dcterms:created xsi:type="dcterms:W3CDTF">2026-01-10T12:40:59Z</dcterms:created>
  <dcterms:modified xsi:type="dcterms:W3CDTF">2026-01-10T17:09:40Z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