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39" r:id="rId1"/>
  </p:sldMasterIdLst>
  <p:notesMasterIdLst>
    <p:notesMasterId r:id="rId20"/>
  </p:notesMasterIdLst>
  <p:sldIdLst>
    <p:sldId id="256" r:id="rId2"/>
    <p:sldId id="274"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1" r:id="rId17"/>
    <p:sldId id="275"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42"/>
    <p:restoredTop sz="94660"/>
  </p:normalViewPr>
  <p:slideViewPr>
    <p:cSldViewPr snapToGrid="0">
      <p:cViewPr varScale="1">
        <p:scale>
          <a:sx n="55" d="100"/>
          <a:sy n="55" d="100"/>
        </p:scale>
        <p:origin x="1072" y="2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16.png"/><Relationship Id="rId7" Type="http://schemas.openxmlformats.org/officeDocument/2006/relationships/image" Target="../media/image25.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17.svg"/><Relationship Id="rId9" Type="http://schemas.openxmlformats.org/officeDocument/2006/relationships/image" Target="../media/image27.png"/></Relationships>
</file>

<file path=ppt/diagrams/_rels/data7.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16.png"/><Relationship Id="rId7" Type="http://schemas.openxmlformats.org/officeDocument/2006/relationships/image" Target="../media/image25.pn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17.svg"/><Relationship Id="rId9" Type="http://schemas.openxmlformats.org/officeDocument/2006/relationships/image" Target="../media/image27.png"/></Relationships>
</file>

<file path=ppt/diagrams/_rels/drawing7.xml.rels><?xml version="1.0" encoding="UTF-8" standalone="yes"?>
<Relationships xmlns="http://schemas.openxmlformats.org/package/2006/relationships"><Relationship Id="rId8" Type="http://schemas.openxmlformats.org/officeDocument/2006/relationships/image" Target="../media/image37.sv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svg"/><Relationship Id="rId1" Type="http://schemas.openxmlformats.org/officeDocument/2006/relationships/image" Target="../media/image30.png"/><Relationship Id="rId6" Type="http://schemas.openxmlformats.org/officeDocument/2006/relationships/image" Target="../media/image35.svg"/><Relationship Id="rId5" Type="http://schemas.openxmlformats.org/officeDocument/2006/relationships/image" Target="../media/image34.png"/><Relationship Id="rId4" Type="http://schemas.openxmlformats.org/officeDocument/2006/relationships/image" Target="../media/image33.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416FE0-43A5-4755-8DCA-5E47B4F33DB7}"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95B23C5D-460D-4336-9513-94F7E5ADD0AE}">
      <dgm:prSet/>
      <dgm:spPr/>
      <dgm:t>
        <a:bodyPr/>
        <a:lstStyle/>
        <a:p>
          <a:r>
            <a:rPr lang="en-IN"/>
            <a:t>Event Name: Croeso Connect 2025</a:t>
          </a:r>
          <a:endParaRPr lang="en-US"/>
        </a:p>
      </dgm:t>
    </dgm:pt>
    <dgm:pt modelId="{AA993BBA-F7D2-4B7F-8542-9C7ED534AA86}" type="parTrans" cxnId="{E04089F8-58B8-4338-A39C-32CCBC1136EA}">
      <dgm:prSet/>
      <dgm:spPr/>
      <dgm:t>
        <a:bodyPr/>
        <a:lstStyle/>
        <a:p>
          <a:endParaRPr lang="en-US"/>
        </a:p>
      </dgm:t>
    </dgm:pt>
    <dgm:pt modelId="{B6A6EAA1-CE77-49BC-9C43-DC7D5CB40FC1}" type="sibTrans" cxnId="{E04089F8-58B8-4338-A39C-32CCBC1136EA}">
      <dgm:prSet/>
      <dgm:spPr/>
      <dgm:t>
        <a:bodyPr/>
        <a:lstStyle/>
        <a:p>
          <a:endParaRPr lang="en-US"/>
        </a:p>
      </dgm:t>
    </dgm:pt>
    <dgm:pt modelId="{9C5E7A02-BB10-4701-BB9C-2B5D82C09306}">
      <dgm:prSet/>
      <dgm:spPr/>
      <dgm:t>
        <a:bodyPr/>
        <a:lstStyle/>
        <a:p>
          <a:r>
            <a:rPr lang="en-IN"/>
            <a:t>Type: 1.5-day MICE leadership summit</a:t>
          </a:r>
          <a:endParaRPr lang="en-US"/>
        </a:p>
      </dgm:t>
    </dgm:pt>
    <dgm:pt modelId="{5C4B49EB-543C-4945-8DF4-7640731EE094}" type="parTrans" cxnId="{AB8EDD02-A8A0-4B63-B0C2-0CA0FDE30975}">
      <dgm:prSet/>
      <dgm:spPr/>
      <dgm:t>
        <a:bodyPr/>
        <a:lstStyle/>
        <a:p>
          <a:endParaRPr lang="en-US"/>
        </a:p>
      </dgm:t>
    </dgm:pt>
    <dgm:pt modelId="{5883863A-E19F-450B-BF92-B7308239A9B2}" type="sibTrans" cxnId="{AB8EDD02-A8A0-4B63-B0C2-0CA0FDE30975}">
      <dgm:prSet/>
      <dgm:spPr/>
      <dgm:t>
        <a:bodyPr/>
        <a:lstStyle/>
        <a:p>
          <a:endParaRPr lang="en-US"/>
        </a:p>
      </dgm:t>
    </dgm:pt>
    <dgm:pt modelId="{179853B9-DD54-4818-B9BF-B841D8690618}">
      <dgm:prSet/>
      <dgm:spPr/>
      <dgm:t>
        <a:bodyPr/>
        <a:lstStyle/>
        <a:p>
          <a:r>
            <a:rPr lang="en-IN"/>
            <a:t>Venue: ICC Wales, Newport</a:t>
          </a:r>
          <a:endParaRPr lang="en-US"/>
        </a:p>
      </dgm:t>
    </dgm:pt>
    <dgm:pt modelId="{EA345F7C-B3DD-42DD-8564-2DC59D3C4334}" type="parTrans" cxnId="{FDE0D4AF-29E7-4DB8-9E0E-ADA439C8F2DB}">
      <dgm:prSet/>
      <dgm:spPr/>
      <dgm:t>
        <a:bodyPr/>
        <a:lstStyle/>
        <a:p>
          <a:endParaRPr lang="en-US"/>
        </a:p>
      </dgm:t>
    </dgm:pt>
    <dgm:pt modelId="{D19488A0-CF13-4E77-BDBA-6F824686B6CD}" type="sibTrans" cxnId="{FDE0D4AF-29E7-4DB8-9E0E-ADA439C8F2DB}">
      <dgm:prSet/>
      <dgm:spPr/>
      <dgm:t>
        <a:bodyPr/>
        <a:lstStyle/>
        <a:p>
          <a:endParaRPr lang="en-US"/>
        </a:p>
      </dgm:t>
    </dgm:pt>
    <dgm:pt modelId="{6063D27F-51D3-4C61-A4AB-3DE58F5FB879}">
      <dgm:prSet/>
      <dgm:spPr/>
      <dgm:t>
        <a:bodyPr/>
        <a:lstStyle/>
        <a:p>
          <a:r>
            <a:rPr lang="en-IN"/>
            <a:t>Theme: "Welsh Hospitality as a Global Benchmark"</a:t>
          </a:r>
          <a:endParaRPr lang="en-US"/>
        </a:p>
      </dgm:t>
    </dgm:pt>
    <dgm:pt modelId="{69DFC8E7-BD42-43D9-9BCE-9BE4CDED2E2C}" type="parTrans" cxnId="{456521D5-828E-4FC7-B711-B4A9E9B0762E}">
      <dgm:prSet/>
      <dgm:spPr/>
      <dgm:t>
        <a:bodyPr/>
        <a:lstStyle/>
        <a:p>
          <a:endParaRPr lang="en-US"/>
        </a:p>
      </dgm:t>
    </dgm:pt>
    <dgm:pt modelId="{807E11A0-0357-4D50-86D4-B9F4CBDA7EE2}" type="sibTrans" cxnId="{456521D5-828E-4FC7-B711-B4A9E9B0762E}">
      <dgm:prSet/>
      <dgm:spPr/>
      <dgm:t>
        <a:bodyPr/>
        <a:lstStyle/>
        <a:p>
          <a:endParaRPr lang="en-US"/>
        </a:p>
      </dgm:t>
    </dgm:pt>
    <dgm:pt modelId="{D48B4C30-0D92-4194-8057-632E0A3E365D}">
      <dgm:prSet/>
      <dgm:spPr/>
      <dgm:t>
        <a:bodyPr/>
        <a:lstStyle/>
        <a:p>
          <a:r>
            <a:rPr lang="en-IN"/>
            <a:t>Date: June 25–26, 2025 (Dwyer et al., 2001).</a:t>
          </a:r>
          <a:endParaRPr lang="en-US"/>
        </a:p>
      </dgm:t>
    </dgm:pt>
    <dgm:pt modelId="{5F9DFE86-4AB1-49AC-BC92-95CFA4B0C644}" type="parTrans" cxnId="{170FD732-5B8D-4EC3-9BAD-C41EFB93F08D}">
      <dgm:prSet/>
      <dgm:spPr/>
      <dgm:t>
        <a:bodyPr/>
        <a:lstStyle/>
        <a:p>
          <a:endParaRPr lang="en-US"/>
        </a:p>
      </dgm:t>
    </dgm:pt>
    <dgm:pt modelId="{F3FD3253-DE06-4EE9-925E-83EF070AD352}" type="sibTrans" cxnId="{170FD732-5B8D-4EC3-9BAD-C41EFB93F08D}">
      <dgm:prSet/>
      <dgm:spPr/>
      <dgm:t>
        <a:bodyPr/>
        <a:lstStyle/>
        <a:p>
          <a:endParaRPr lang="en-US"/>
        </a:p>
      </dgm:t>
    </dgm:pt>
    <dgm:pt modelId="{817D0E63-4FF3-9B46-9D1F-26D42733743F}" type="pres">
      <dgm:prSet presAssocID="{90416FE0-43A5-4755-8DCA-5E47B4F33DB7}" presName="outerComposite" presStyleCnt="0">
        <dgm:presLayoutVars>
          <dgm:chMax val="5"/>
          <dgm:dir/>
          <dgm:resizeHandles val="exact"/>
        </dgm:presLayoutVars>
      </dgm:prSet>
      <dgm:spPr/>
    </dgm:pt>
    <dgm:pt modelId="{D8943274-C522-2641-8504-BF8E9EA5B11C}" type="pres">
      <dgm:prSet presAssocID="{90416FE0-43A5-4755-8DCA-5E47B4F33DB7}" presName="dummyMaxCanvas" presStyleCnt="0">
        <dgm:presLayoutVars/>
      </dgm:prSet>
      <dgm:spPr/>
    </dgm:pt>
    <dgm:pt modelId="{795C5264-A63B-BE4D-9DB5-3883B40E7948}" type="pres">
      <dgm:prSet presAssocID="{90416FE0-43A5-4755-8DCA-5E47B4F33DB7}" presName="FiveNodes_1" presStyleLbl="node1" presStyleIdx="0" presStyleCnt="5">
        <dgm:presLayoutVars>
          <dgm:bulletEnabled val="1"/>
        </dgm:presLayoutVars>
      </dgm:prSet>
      <dgm:spPr/>
    </dgm:pt>
    <dgm:pt modelId="{E7B8C802-BD20-DA4D-9BF7-5039F094C1BE}" type="pres">
      <dgm:prSet presAssocID="{90416FE0-43A5-4755-8DCA-5E47B4F33DB7}" presName="FiveNodes_2" presStyleLbl="node1" presStyleIdx="1" presStyleCnt="5">
        <dgm:presLayoutVars>
          <dgm:bulletEnabled val="1"/>
        </dgm:presLayoutVars>
      </dgm:prSet>
      <dgm:spPr/>
    </dgm:pt>
    <dgm:pt modelId="{27D14569-7D70-2647-803E-95453500D886}" type="pres">
      <dgm:prSet presAssocID="{90416FE0-43A5-4755-8DCA-5E47B4F33DB7}" presName="FiveNodes_3" presStyleLbl="node1" presStyleIdx="2" presStyleCnt="5">
        <dgm:presLayoutVars>
          <dgm:bulletEnabled val="1"/>
        </dgm:presLayoutVars>
      </dgm:prSet>
      <dgm:spPr/>
    </dgm:pt>
    <dgm:pt modelId="{21296671-B691-FD48-AB26-84081DBB5720}" type="pres">
      <dgm:prSet presAssocID="{90416FE0-43A5-4755-8DCA-5E47B4F33DB7}" presName="FiveNodes_4" presStyleLbl="node1" presStyleIdx="3" presStyleCnt="5">
        <dgm:presLayoutVars>
          <dgm:bulletEnabled val="1"/>
        </dgm:presLayoutVars>
      </dgm:prSet>
      <dgm:spPr/>
    </dgm:pt>
    <dgm:pt modelId="{7350AF48-5924-484E-9797-A1BE1E8238CA}" type="pres">
      <dgm:prSet presAssocID="{90416FE0-43A5-4755-8DCA-5E47B4F33DB7}" presName="FiveNodes_5" presStyleLbl="node1" presStyleIdx="4" presStyleCnt="5">
        <dgm:presLayoutVars>
          <dgm:bulletEnabled val="1"/>
        </dgm:presLayoutVars>
      </dgm:prSet>
      <dgm:spPr/>
    </dgm:pt>
    <dgm:pt modelId="{041C3CD1-2827-4242-B92E-EAFF33D01BB1}" type="pres">
      <dgm:prSet presAssocID="{90416FE0-43A5-4755-8DCA-5E47B4F33DB7}" presName="FiveConn_1-2" presStyleLbl="fgAccFollowNode1" presStyleIdx="0" presStyleCnt="4">
        <dgm:presLayoutVars>
          <dgm:bulletEnabled val="1"/>
        </dgm:presLayoutVars>
      </dgm:prSet>
      <dgm:spPr/>
    </dgm:pt>
    <dgm:pt modelId="{FCD5FC75-787B-924D-BA93-07ADF33AD623}" type="pres">
      <dgm:prSet presAssocID="{90416FE0-43A5-4755-8DCA-5E47B4F33DB7}" presName="FiveConn_2-3" presStyleLbl="fgAccFollowNode1" presStyleIdx="1" presStyleCnt="4">
        <dgm:presLayoutVars>
          <dgm:bulletEnabled val="1"/>
        </dgm:presLayoutVars>
      </dgm:prSet>
      <dgm:spPr/>
    </dgm:pt>
    <dgm:pt modelId="{9C7E748F-0B9F-9444-9A22-10E7BEF702D1}" type="pres">
      <dgm:prSet presAssocID="{90416FE0-43A5-4755-8DCA-5E47B4F33DB7}" presName="FiveConn_3-4" presStyleLbl="fgAccFollowNode1" presStyleIdx="2" presStyleCnt="4">
        <dgm:presLayoutVars>
          <dgm:bulletEnabled val="1"/>
        </dgm:presLayoutVars>
      </dgm:prSet>
      <dgm:spPr/>
    </dgm:pt>
    <dgm:pt modelId="{D787F32E-8BCA-7E4D-B347-8697AC8B1E62}" type="pres">
      <dgm:prSet presAssocID="{90416FE0-43A5-4755-8DCA-5E47B4F33DB7}" presName="FiveConn_4-5" presStyleLbl="fgAccFollowNode1" presStyleIdx="3" presStyleCnt="4">
        <dgm:presLayoutVars>
          <dgm:bulletEnabled val="1"/>
        </dgm:presLayoutVars>
      </dgm:prSet>
      <dgm:spPr/>
    </dgm:pt>
    <dgm:pt modelId="{E93B77C9-362D-0743-B5D2-3A2DD3E6A5F2}" type="pres">
      <dgm:prSet presAssocID="{90416FE0-43A5-4755-8DCA-5E47B4F33DB7}" presName="FiveNodes_1_text" presStyleLbl="node1" presStyleIdx="4" presStyleCnt="5">
        <dgm:presLayoutVars>
          <dgm:bulletEnabled val="1"/>
        </dgm:presLayoutVars>
      </dgm:prSet>
      <dgm:spPr/>
    </dgm:pt>
    <dgm:pt modelId="{F6D9112E-122E-9048-A817-B9E99D26E162}" type="pres">
      <dgm:prSet presAssocID="{90416FE0-43A5-4755-8DCA-5E47B4F33DB7}" presName="FiveNodes_2_text" presStyleLbl="node1" presStyleIdx="4" presStyleCnt="5">
        <dgm:presLayoutVars>
          <dgm:bulletEnabled val="1"/>
        </dgm:presLayoutVars>
      </dgm:prSet>
      <dgm:spPr/>
    </dgm:pt>
    <dgm:pt modelId="{C4306C3F-26FA-9246-991C-D407AC069ABD}" type="pres">
      <dgm:prSet presAssocID="{90416FE0-43A5-4755-8DCA-5E47B4F33DB7}" presName="FiveNodes_3_text" presStyleLbl="node1" presStyleIdx="4" presStyleCnt="5">
        <dgm:presLayoutVars>
          <dgm:bulletEnabled val="1"/>
        </dgm:presLayoutVars>
      </dgm:prSet>
      <dgm:spPr/>
    </dgm:pt>
    <dgm:pt modelId="{D73C4612-B2E2-7F46-86AF-34ECE1AA08AB}" type="pres">
      <dgm:prSet presAssocID="{90416FE0-43A5-4755-8DCA-5E47B4F33DB7}" presName="FiveNodes_4_text" presStyleLbl="node1" presStyleIdx="4" presStyleCnt="5">
        <dgm:presLayoutVars>
          <dgm:bulletEnabled val="1"/>
        </dgm:presLayoutVars>
      </dgm:prSet>
      <dgm:spPr/>
    </dgm:pt>
    <dgm:pt modelId="{5A9A1CE4-9492-7D40-A66E-71D030E6107A}" type="pres">
      <dgm:prSet presAssocID="{90416FE0-43A5-4755-8DCA-5E47B4F33DB7}" presName="FiveNodes_5_text" presStyleLbl="node1" presStyleIdx="4" presStyleCnt="5">
        <dgm:presLayoutVars>
          <dgm:bulletEnabled val="1"/>
        </dgm:presLayoutVars>
      </dgm:prSet>
      <dgm:spPr/>
    </dgm:pt>
  </dgm:ptLst>
  <dgm:cxnLst>
    <dgm:cxn modelId="{AB8EDD02-A8A0-4B63-B0C2-0CA0FDE30975}" srcId="{90416FE0-43A5-4755-8DCA-5E47B4F33DB7}" destId="{9C5E7A02-BB10-4701-BB9C-2B5D82C09306}" srcOrd="1" destOrd="0" parTransId="{5C4B49EB-543C-4945-8DF4-7640731EE094}" sibTransId="{5883863A-E19F-450B-BF92-B7308239A9B2}"/>
    <dgm:cxn modelId="{87A56F16-0B44-394D-B3BB-065335AF0591}" type="presOf" srcId="{95B23C5D-460D-4336-9513-94F7E5ADD0AE}" destId="{795C5264-A63B-BE4D-9DB5-3883B40E7948}" srcOrd="0" destOrd="0" presId="urn:microsoft.com/office/officeart/2005/8/layout/vProcess5"/>
    <dgm:cxn modelId="{170FD732-5B8D-4EC3-9BAD-C41EFB93F08D}" srcId="{90416FE0-43A5-4755-8DCA-5E47B4F33DB7}" destId="{D48B4C30-0D92-4194-8057-632E0A3E365D}" srcOrd="4" destOrd="0" parTransId="{5F9DFE86-4AB1-49AC-BC92-95CFA4B0C644}" sibTransId="{F3FD3253-DE06-4EE9-925E-83EF070AD352}"/>
    <dgm:cxn modelId="{72728043-C6FD-4848-8963-344ECAC66A2A}" type="presOf" srcId="{D48B4C30-0D92-4194-8057-632E0A3E365D}" destId="{7350AF48-5924-484E-9797-A1BE1E8238CA}" srcOrd="0" destOrd="0" presId="urn:microsoft.com/office/officeart/2005/8/layout/vProcess5"/>
    <dgm:cxn modelId="{F9422245-AF6F-4C4B-813F-1F8D774DD683}" type="presOf" srcId="{9C5E7A02-BB10-4701-BB9C-2B5D82C09306}" destId="{F6D9112E-122E-9048-A817-B9E99D26E162}" srcOrd="1" destOrd="0" presId="urn:microsoft.com/office/officeart/2005/8/layout/vProcess5"/>
    <dgm:cxn modelId="{248CDC65-C033-344C-BF57-6D0A8AE55D4F}" type="presOf" srcId="{D48B4C30-0D92-4194-8057-632E0A3E365D}" destId="{5A9A1CE4-9492-7D40-A66E-71D030E6107A}" srcOrd="1" destOrd="0" presId="urn:microsoft.com/office/officeart/2005/8/layout/vProcess5"/>
    <dgm:cxn modelId="{FC695A77-9331-D742-A28F-416233825643}" type="presOf" srcId="{D19488A0-CF13-4E77-BDBA-6F824686B6CD}" destId="{9C7E748F-0B9F-9444-9A22-10E7BEF702D1}" srcOrd="0" destOrd="0" presId="urn:microsoft.com/office/officeart/2005/8/layout/vProcess5"/>
    <dgm:cxn modelId="{44CBC486-2635-6341-A32F-839AA4E2873F}" type="presOf" srcId="{95B23C5D-460D-4336-9513-94F7E5ADD0AE}" destId="{E93B77C9-362D-0743-B5D2-3A2DD3E6A5F2}" srcOrd="1" destOrd="0" presId="urn:microsoft.com/office/officeart/2005/8/layout/vProcess5"/>
    <dgm:cxn modelId="{1F039F8F-30B1-1E46-BC15-94483F7EE76E}" type="presOf" srcId="{179853B9-DD54-4818-B9BF-B841D8690618}" destId="{C4306C3F-26FA-9246-991C-D407AC069ABD}" srcOrd="1" destOrd="0" presId="urn:microsoft.com/office/officeart/2005/8/layout/vProcess5"/>
    <dgm:cxn modelId="{5C45799E-C263-524E-8452-A6E629B08C5B}" type="presOf" srcId="{179853B9-DD54-4818-B9BF-B841D8690618}" destId="{27D14569-7D70-2647-803E-95453500D886}" srcOrd="0" destOrd="0" presId="urn:microsoft.com/office/officeart/2005/8/layout/vProcess5"/>
    <dgm:cxn modelId="{3E1BD7A9-B8A5-3E49-98B8-D4C3E7955609}" type="presOf" srcId="{807E11A0-0357-4D50-86D4-B9F4CBDA7EE2}" destId="{D787F32E-8BCA-7E4D-B347-8697AC8B1E62}" srcOrd="0" destOrd="0" presId="urn:microsoft.com/office/officeart/2005/8/layout/vProcess5"/>
    <dgm:cxn modelId="{FDE0D4AF-29E7-4DB8-9E0E-ADA439C8F2DB}" srcId="{90416FE0-43A5-4755-8DCA-5E47B4F33DB7}" destId="{179853B9-DD54-4818-B9BF-B841D8690618}" srcOrd="2" destOrd="0" parTransId="{EA345F7C-B3DD-42DD-8564-2DC59D3C4334}" sibTransId="{D19488A0-CF13-4E77-BDBA-6F824686B6CD}"/>
    <dgm:cxn modelId="{672C6CB3-5187-CF4A-96AB-B16BFF3CD37C}" type="presOf" srcId="{5883863A-E19F-450B-BF92-B7308239A9B2}" destId="{FCD5FC75-787B-924D-BA93-07ADF33AD623}" srcOrd="0" destOrd="0" presId="urn:microsoft.com/office/officeart/2005/8/layout/vProcess5"/>
    <dgm:cxn modelId="{E9FC6AD0-0868-CF46-A070-FE9E679A8F96}" type="presOf" srcId="{6063D27F-51D3-4C61-A4AB-3DE58F5FB879}" destId="{D73C4612-B2E2-7F46-86AF-34ECE1AA08AB}" srcOrd="1" destOrd="0" presId="urn:microsoft.com/office/officeart/2005/8/layout/vProcess5"/>
    <dgm:cxn modelId="{E9A2DFD0-F786-544A-BBF6-FB092E6FAE70}" type="presOf" srcId="{6063D27F-51D3-4C61-A4AB-3DE58F5FB879}" destId="{21296671-B691-FD48-AB26-84081DBB5720}" srcOrd="0" destOrd="0" presId="urn:microsoft.com/office/officeart/2005/8/layout/vProcess5"/>
    <dgm:cxn modelId="{888915D1-1AF1-0E47-A1FE-72EF286B8BDD}" type="presOf" srcId="{9C5E7A02-BB10-4701-BB9C-2B5D82C09306}" destId="{E7B8C802-BD20-DA4D-9BF7-5039F094C1BE}" srcOrd="0" destOrd="0" presId="urn:microsoft.com/office/officeart/2005/8/layout/vProcess5"/>
    <dgm:cxn modelId="{456521D5-828E-4FC7-B711-B4A9E9B0762E}" srcId="{90416FE0-43A5-4755-8DCA-5E47B4F33DB7}" destId="{6063D27F-51D3-4C61-A4AB-3DE58F5FB879}" srcOrd="3" destOrd="0" parTransId="{69DFC8E7-BD42-43D9-9BCE-9BE4CDED2E2C}" sibTransId="{807E11A0-0357-4D50-86D4-B9F4CBDA7EE2}"/>
    <dgm:cxn modelId="{3850F4F5-C106-FD4D-9D1F-E100E2890322}" type="presOf" srcId="{B6A6EAA1-CE77-49BC-9C43-DC7D5CB40FC1}" destId="{041C3CD1-2827-4242-B92E-EAFF33D01BB1}" srcOrd="0" destOrd="0" presId="urn:microsoft.com/office/officeart/2005/8/layout/vProcess5"/>
    <dgm:cxn modelId="{1E6734F8-E148-5741-8F1C-B2494D511808}" type="presOf" srcId="{90416FE0-43A5-4755-8DCA-5E47B4F33DB7}" destId="{817D0E63-4FF3-9B46-9D1F-26D42733743F}" srcOrd="0" destOrd="0" presId="urn:microsoft.com/office/officeart/2005/8/layout/vProcess5"/>
    <dgm:cxn modelId="{E04089F8-58B8-4338-A39C-32CCBC1136EA}" srcId="{90416FE0-43A5-4755-8DCA-5E47B4F33DB7}" destId="{95B23C5D-460D-4336-9513-94F7E5ADD0AE}" srcOrd="0" destOrd="0" parTransId="{AA993BBA-F7D2-4B7F-8542-9C7ED534AA86}" sibTransId="{B6A6EAA1-CE77-49BC-9C43-DC7D5CB40FC1}"/>
    <dgm:cxn modelId="{61D7B95D-CF9A-4243-84E4-4201C2C503A5}" type="presParOf" srcId="{817D0E63-4FF3-9B46-9D1F-26D42733743F}" destId="{D8943274-C522-2641-8504-BF8E9EA5B11C}" srcOrd="0" destOrd="0" presId="urn:microsoft.com/office/officeart/2005/8/layout/vProcess5"/>
    <dgm:cxn modelId="{874DD9C9-6C5C-2C43-AE59-7790736F23AE}" type="presParOf" srcId="{817D0E63-4FF3-9B46-9D1F-26D42733743F}" destId="{795C5264-A63B-BE4D-9DB5-3883B40E7948}" srcOrd="1" destOrd="0" presId="urn:microsoft.com/office/officeart/2005/8/layout/vProcess5"/>
    <dgm:cxn modelId="{96330BB7-BA6B-E346-9375-B7E17CDD2472}" type="presParOf" srcId="{817D0E63-4FF3-9B46-9D1F-26D42733743F}" destId="{E7B8C802-BD20-DA4D-9BF7-5039F094C1BE}" srcOrd="2" destOrd="0" presId="urn:microsoft.com/office/officeart/2005/8/layout/vProcess5"/>
    <dgm:cxn modelId="{7961CDA2-89BE-4A4A-B59C-A9E7696D20DD}" type="presParOf" srcId="{817D0E63-4FF3-9B46-9D1F-26D42733743F}" destId="{27D14569-7D70-2647-803E-95453500D886}" srcOrd="3" destOrd="0" presId="urn:microsoft.com/office/officeart/2005/8/layout/vProcess5"/>
    <dgm:cxn modelId="{E29E8B8F-9AE1-764E-8E34-0BA6FAAE185B}" type="presParOf" srcId="{817D0E63-4FF3-9B46-9D1F-26D42733743F}" destId="{21296671-B691-FD48-AB26-84081DBB5720}" srcOrd="4" destOrd="0" presId="urn:microsoft.com/office/officeart/2005/8/layout/vProcess5"/>
    <dgm:cxn modelId="{900B1AE6-3422-2341-AF77-AD93DC383AE1}" type="presParOf" srcId="{817D0E63-4FF3-9B46-9D1F-26D42733743F}" destId="{7350AF48-5924-484E-9797-A1BE1E8238CA}" srcOrd="5" destOrd="0" presId="urn:microsoft.com/office/officeart/2005/8/layout/vProcess5"/>
    <dgm:cxn modelId="{E4A19222-43C6-2E45-A746-4A9B6780B3F3}" type="presParOf" srcId="{817D0E63-4FF3-9B46-9D1F-26D42733743F}" destId="{041C3CD1-2827-4242-B92E-EAFF33D01BB1}" srcOrd="6" destOrd="0" presId="urn:microsoft.com/office/officeart/2005/8/layout/vProcess5"/>
    <dgm:cxn modelId="{08AA6B40-DF06-914A-8713-ACC2A66D0F42}" type="presParOf" srcId="{817D0E63-4FF3-9B46-9D1F-26D42733743F}" destId="{FCD5FC75-787B-924D-BA93-07ADF33AD623}" srcOrd="7" destOrd="0" presId="urn:microsoft.com/office/officeart/2005/8/layout/vProcess5"/>
    <dgm:cxn modelId="{E205F7EE-3A39-124B-A69E-A2B8EDF9B974}" type="presParOf" srcId="{817D0E63-4FF3-9B46-9D1F-26D42733743F}" destId="{9C7E748F-0B9F-9444-9A22-10E7BEF702D1}" srcOrd="8" destOrd="0" presId="urn:microsoft.com/office/officeart/2005/8/layout/vProcess5"/>
    <dgm:cxn modelId="{84BDAECC-10E3-A046-A3EE-D43001A8058B}" type="presParOf" srcId="{817D0E63-4FF3-9B46-9D1F-26D42733743F}" destId="{D787F32E-8BCA-7E4D-B347-8697AC8B1E62}" srcOrd="9" destOrd="0" presId="urn:microsoft.com/office/officeart/2005/8/layout/vProcess5"/>
    <dgm:cxn modelId="{576CE8C0-6D60-2540-A408-03C24429B47F}" type="presParOf" srcId="{817D0E63-4FF3-9B46-9D1F-26D42733743F}" destId="{E93B77C9-362D-0743-B5D2-3A2DD3E6A5F2}" srcOrd="10" destOrd="0" presId="urn:microsoft.com/office/officeart/2005/8/layout/vProcess5"/>
    <dgm:cxn modelId="{4980EA7B-D7C1-6C4F-B96A-A107A804B8BA}" type="presParOf" srcId="{817D0E63-4FF3-9B46-9D1F-26D42733743F}" destId="{F6D9112E-122E-9048-A817-B9E99D26E162}" srcOrd="11" destOrd="0" presId="urn:microsoft.com/office/officeart/2005/8/layout/vProcess5"/>
    <dgm:cxn modelId="{3E98EF87-7325-234D-A8E8-6655E0756A79}" type="presParOf" srcId="{817D0E63-4FF3-9B46-9D1F-26D42733743F}" destId="{C4306C3F-26FA-9246-991C-D407AC069ABD}" srcOrd="12" destOrd="0" presId="urn:microsoft.com/office/officeart/2005/8/layout/vProcess5"/>
    <dgm:cxn modelId="{4EAE26F9-1E42-8444-AC06-335DF0A1E716}" type="presParOf" srcId="{817D0E63-4FF3-9B46-9D1F-26D42733743F}" destId="{D73C4612-B2E2-7F46-86AF-34ECE1AA08AB}" srcOrd="13" destOrd="0" presId="urn:microsoft.com/office/officeart/2005/8/layout/vProcess5"/>
    <dgm:cxn modelId="{DE960895-257E-A24E-9EC5-055967494831}" type="presParOf" srcId="{817D0E63-4FF3-9B46-9D1F-26D42733743F}" destId="{5A9A1CE4-9492-7D40-A66E-71D030E6107A}"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BC765C-422D-47C6-962F-31AC66E6A39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16D42D7-BDA9-4C08-AD3A-3DA0E57AD283}">
      <dgm:prSet/>
      <dgm:spPr/>
      <dgm:t>
        <a:bodyPr/>
        <a:lstStyle/>
        <a:p>
          <a:pPr>
            <a:lnSpc>
              <a:spcPct val="100000"/>
            </a:lnSpc>
          </a:pPr>
          <a:r>
            <a:rPr lang="en-IN" b="1" dirty="0">
              <a:latin typeface="Times New Roman" panose="02020603050405020304" pitchFamily="18" charset="0"/>
              <a:cs typeface="Times New Roman" panose="02020603050405020304" pitchFamily="18" charset="0"/>
            </a:rPr>
            <a:t>Primary:</a:t>
          </a:r>
          <a:r>
            <a:rPr lang="en-IN" dirty="0">
              <a:latin typeface="Times New Roman" panose="02020603050405020304" pitchFamily="18" charset="0"/>
              <a:cs typeface="Times New Roman" panose="02020603050405020304" pitchFamily="18" charset="0"/>
            </a:rPr>
            <a:t> General Managers, Directors of Operations, Event Strategists</a:t>
          </a:r>
          <a:endParaRPr lang="en-US" dirty="0">
            <a:latin typeface="Times New Roman" panose="02020603050405020304" pitchFamily="18" charset="0"/>
            <a:cs typeface="Times New Roman" panose="02020603050405020304" pitchFamily="18" charset="0"/>
          </a:endParaRPr>
        </a:p>
      </dgm:t>
    </dgm:pt>
    <dgm:pt modelId="{63C5E345-45DE-48E2-96B4-0FC07A57A80E}" type="parTrans" cxnId="{9E8F10DA-2EA6-44EB-AB40-A58A0A6A783D}">
      <dgm:prSet/>
      <dgm:spPr/>
      <dgm:t>
        <a:bodyPr/>
        <a:lstStyle/>
        <a:p>
          <a:endParaRPr lang="en-US"/>
        </a:p>
      </dgm:t>
    </dgm:pt>
    <dgm:pt modelId="{2A664C5C-A05D-4C87-B508-515E9EB8A5EE}" type="sibTrans" cxnId="{9E8F10DA-2EA6-44EB-AB40-A58A0A6A783D}">
      <dgm:prSet/>
      <dgm:spPr/>
      <dgm:t>
        <a:bodyPr/>
        <a:lstStyle/>
        <a:p>
          <a:endParaRPr lang="en-US"/>
        </a:p>
      </dgm:t>
    </dgm:pt>
    <dgm:pt modelId="{3FBB6812-34F6-431C-B6D4-FC091E00A77D}">
      <dgm:prSet/>
      <dgm:spPr/>
      <dgm:t>
        <a:bodyPr/>
        <a:lstStyle/>
        <a:p>
          <a:pPr>
            <a:lnSpc>
              <a:spcPct val="100000"/>
            </a:lnSpc>
          </a:pPr>
          <a:r>
            <a:rPr lang="en-IN" b="1" dirty="0">
              <a:latin typeface="Times New Roman" panose="02020603050405020304" pitchFamily="18" charset="0"/>
              <a:cs typeface="Times New Roman" panose="02020603050405020304" pitchFamily="18" charset="0"/>
            </a:rPr>
            <a:t>Secondary: </a:t>
          </a:r>
          <a:r>
            <a:rPr lang="en-IN" dirty="0">
              <a:latin typeface="Times New Roman" panose="02020603050405020304" pitchFamily="18" charset="0"/>
              <a:cs typeface="Times New Roman" panose="02020603050405020304" pitchFamily="18" charset="0"/>
            </a:rPr>
            <a:t>Tourism officials, sustainability experts, hospitality educators</a:t>
          </a:r>
          <a:endParaRPr lang="en-US" dirty="0">
            <a:latin typeface="Times New Roman" panose="02020603050405020304" pitchFamily="18" charset="0"/>
            <a:cs typeface="Times New Roman" panose="02020603050405020304" pitchFamily="18" charset="0"/>
          </a:endParaRPr>
        </a:p>
      </dgm:t>
    </dgm:pt>
    <dgm:pt modelId="{DA63BFBC-5822-4A8B-8515-868C098DE8A5}" type="parTrans" cxnId="{6C52BEFB-80CA-46B6-8BF2-DB859C8766E2}">
      <dgm:prSet/>
      <dgm:spPr/>
      <dgm:t>
        <a:bodyPr/>
        <a:lstStyle/>
        <a:p>
          <a:endParaRPr lang="en-US"/>
        </a:p>
      </dgm:t>
    </dgm:pt>
    <dgm:pt modelId="{C56B61A4-0F1B-4EF2-A906-F6794326D019}" type="sibTrans" cxnId="{6C52BEFB-80CA-46B6-8BF2-DB859C8766E2}">
      <dgm:prSet/>
      <dgm:spPr/>
      <dgm:t>
        <a:bodyPr/>
        <a:lstStyle/>
        <a:p>
          <a:endParaRPr lang="en-US"/>
        </a:p>
      </dgm:t>
    </dgm:pt>
    <dgm:pt modelId="{0D8674B9-D02F-44BC-8B30-C1CC5F0AA2FB}">
      <dgm:prSet/>
      <dgm:spPr/>
      <dgm:t>
        <a:bodyPr/>
        <a:lstStyle/>
        <a:p>
          <a:pPr>
            <a:lnSpc>
              <a:spcPct val="100000"/>
            </a:lnSpc>
          </a:pPr>
          <a:r>
            <a:rPr lang="en-IN" b="1" dirty="0">
              <a:latin typeface="Times New Roman" panose="02020603050405020304" pitchFamily="18" charset="0"/>
              <a:cs typeface="Times New Roman" panose="02020603050405020304" pitchFamily="18" charset="0"/>
            </a:rPr>
            <a:t>Geography:</a:t>
          </a:r>
          <a:r>
            <a:rPr lang="en-IN" dirty="0">
              <a:latin typeface="Times New Roman" panose="02020603050405020304" pitchFamily="18" charset="0"/>
              <a:cs typeface="Times New Roman" panose="02020603050405020304" pitchFamily="18" charset="0"/>
            </a:rPr>
            <a:t> UK, EU, USA, UAE, Southeast Asia</a:t>
          </a:r>
          <a:endParaRPr lang="en-US" dirty="0">
            <a:latin typeface="Times New Roman" panose="02020603050405020304" pitchFamily="18" charset="0"/>
            <a:cs typeface="Times New Roman" panose="02020603050405020304" pitchFamily="18" charset="0"/>
          </a:endParaRPr>
        </a:p>
      </dgm:t>
    </dgm:pt>
    <dgm:pt modelId="{8282CAFA-4FE1-4DE7-B9BD-60537825D237}" type="parTrans" cxnId="{FF567560-EC35-4B6A-B670-FB2FBCB49793}">
      <dgm:prSet/>
      <dgm:spPr/>
      <dgm:t>
        <a:bodyPr/>
        <a:lstStyle/>
        <a:p>
          <a:endParaRPr lang="en-US"/>
        </a:p>
      </dgm:t>
    </dgm:pt>
    <dgm:pt modelId="{219378E7-7207-40D1-883E-2C16540F0E51}" type="sibTrans" cxnId="{FF567560-EC35-4B6A-B670-FB2FBCB49793}">
      <dgm:prSet/>
      <dgm:spPr/>
      <dgm:t>
        <a:bodyPr/>
        <a:lstStyle/>
        <a:p>
          <a:endParaRPr lang="en-US"/>
        </a:p>
      </dgm:t>
    </dgm:pt>
    <dgm:pt modelId="{DD040F46-132B-4406-8A0F-DECCC8025C01}">
      <dgm:prSet/>
      <dgm:spPr/>
      <dgm:t>
        <a:bodyPr/>
        <a:lstStyle/>
        <a:p>
          <a:pPr>
            <a:lnSpc>
              <a:spcPct val="100000"/>
            </a:lnSpc>
          </a:pPr>
          <a:r>
            <a:rPr lang="en-IN" b="1" dirty="0">
              <a:latin typeface="Times New Roman" panose="02020603050405020304" pitchFamily="18" charset="0"/>
              <a:cs typeface="Times New Roman" panose="02020603050405020304" pitchFamily="18" charset="0"/>
            </a:rPr>
            <a:t>Capacity: </a:t>
          </a:r>
          <a:r>
            <a:rPr lang="en-IN" dirty="0">
              <a:latin typeface="Times New Roman" panose="02020603050405020304" pitchFamily="18" charset="0"/>
              <a:cs typeface="Times New Roman" panose="02020603050405020304" pitchFamily="18" charset="0"/>
            </a:rPr>
            <a:t>350 delegates on-site, 100 virtual (Graham and Kennedy, 2022).</a:t>
          </a:r>
          <a:endParaRPr lang="en-US" dirty="0">
            <a:latin typeface="Times New Roman" panose="02020603050405020304" pitchFamily="18" charset="0"/>
            <a:cs typeface="Times New Roman" panose="02020603050405020304" pitchFamily="18" charset="0"/>
          </a:endParaRPr>
        </a:p>
      </dgm:t>
    </dgm:pt>
    <dgm:pt modelId="{57561B4F-7E16-422D-B106-4BE0B3CA3C07}" type="parTrans" cxnId="{46F3EB8E-78DE-4F0A-B5A1-13F2135BDFFE}">
      <dgm:prSet/>
      <dgm:spPr/>
      <dgm:t>
        <a:bodyPr/>
        <a:lstStyle/>
        <a:p>
          <a:endParaRPr lang="en-US"/>
        </a:p>
      </dgm:t>
    </dgm:pt>
    <dgm:pt modelId="{10765799-9DE4-4055-AC61-2DF519D57938}" type="sibTrans" cxnId="{46F3EB8E-78DE-4F0A-B5A1-13F2135BDFFE}">
      <dgm:prSet/>
      <dgm:spPr/>
      <dgm:t>
        <a:bodyPr/>
        <a:lstStyle/>
        <a:p>
          <a:endParaRPr lang="en-US"/>
        </a:p>
      </dgm:t>
    </dgm:pt>
    <dgm:pt modelId="{F4FC5058-68F5-4788-9E5C-07BAA783F0C4}" type="pres">
      <dgm:prSet presAssocID="{ADBC765C-422D-47C6-962F-31AC66E6A39B}" presName="root" presStyleCnt="0">
        <dgm:presLayoutVars>
          <dgm:dir/>
          <dgm:resizeHandles val="exact"/>
        </dgm:presLayoutVars>
      </dgm:prSet>
      <dgm:spPr/>
    </dgm:pt>
    <dgm:pt modelId="{129A75BF-F070-46A0-B6AF-BDB98ECC9A90}" type="pres">
      <dgm:prSet presAssocID="{D16D42D7-BDA9-4C08-AD3A-3DA0E57AD283}" presName="compNode" presStyleCnt="0"/>
      <dgm:spPr/>
    </dgm:pt>
    <dgm:pt modelId="{4462FF39-928F-45E3-B60A-8824FC7CE813}" type="pres">
      <dgm:prSet presAssocID="{D16D42D7-BDA9-4C08-AD3A-3DA0E57AD283}" presName="bgRect" presStyleLbl="bgShp" presStyleIdx="0" presStyleCnt="4"/>
      <dgm:spPr/>
    </dgm:pt>
    <dgm:pt modelId="{564D4867-A556-43D9-ACB4-3FF7BE6B23DD}" type="pres">
      <dgm:prSet presAssocID="{D16D42D7-BDA9-4C08-AD3A-3DA0E57AD28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aptain"/>
        </a:ext>
      </dgm:extLst>
    </dgm:pt>
    <dgm:pt modelId="{26A3B7B9-B1D8-45DE-967E-CDFC234E2DBF}" type="pres">
      <dgm:prSet presAssocID="{D16D42D7-BDA9-4C08-AD3A-3DA0E57AD283}" presName="spaceRect" presStyleCnt="0"/>
      <dgm:spPr/>
    </dgm:pt>
    <dgm:pt modelId="{2B6FD3A2-68EC-4B5E-9B6A-1FA4C891F69A}" type="pres">
      <dgm:prSet presAssocID="{D16D42D7-BDA9-4C08-AD3A-3DA0E57AD283}" presName="parTx" presStyleLbl="revTx" presStyleIdx="0" presStyleCnt="4">
        <dgm:presLayoutVars>
          <dgm:chMax val="0"/>
          <dgm:chPref val="0"/>
        </dgm:presLayoutVars>
      </dgm:prSet>
      <dgm:spPr/>
    </dgm:pt>
    <dgm:pt modelId="{4BA30C25-EE5E-4356-A9AD-7F0484EE4D91}" type="pres">
      <dgm:prSet presAssocID="{2A664C5C-A05D-4C87-B508-515E9EB8A5EE}" presName="sibTrans" presStyleCnt="0"/>
      <dgm:spPr/>
    </dgm:pt>
    <dgm:pt modelId="{15B845EB-3573-438C-A33B-06DFAF4291FE}" type="pres">
      <dgm:prSet presAssocID="{3FBB6812-34F6-431C-B6D4-FC091E00A77D}" presName="compNode" presStyleCnt="0"/>
      <dgm:spPr/>
    </dgm:pt>
    <dgm:pt modelId="{21B25240-42D4-4043-958B-059D7389982D}" type="pres">
      <dgm:prSet presAssocID="{3FBB6812-34F6-431C-B6D4-FC091E00A77D}" presName="bgRect" presStyleLbl="bgShp" presStyleIdx="1" presStyleCnt="4"/>
      <dgm:spPr/>
    </dgm:pt>
    <dgm:pt modelId="{A3DA1F18-DE36-4D2C-9A0A-9CBDB54AA032}" type="pres">
      <dgm:prSet presAssocID="{3FBB6812-34F6-431C-B6D4-FC091E00A77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ilot"/>
        </a:ext>
      </dgm:extLst>
    </dgm:pt>
    <dgm:pt modelId="{955F39E1-C3F6-43DF-A7F9-B5CB8F6D73B4}" type="pres">
      <dgm:prSet presAssocID="{3FBB6812-34F6-431C-B6D4-FC091E00A77D}" presName="spaceRect" presStyleCnt="0"/>
      <dgm:spPr/>
    </dgm:pt>
    <dgm:pt modelId="{122059B6-8F97-420D-8219-4D8A6090DEE5}" type="pres">
      <dgm:prSet presAssocID="{3FBB6812-34F6-431C-B6D4-FC091E00A77D}" presName="parTx" presStyleLbl="revTx" presStyleIdx="1" presStyleCnt="4">
        <dgm:presLayoutVars>
          <dgm:chMax val="0"/>
          <dgm:chPref val="0"/>
        </dgm:presLayoutVars>
      </dgm:prSet>
      <dgm:spPr/>
    </dgm:pt>
    <dgm:pt modelId="{77D90B47-AA8E-40A6-A0D6-B6727FFF30DA}" type="pres">
      <dgm:prSet presAssocID="{C56B61A4-0F1B-4EF2-A906-F6794326D019}" presName="sibTrans" presStyleCnt="0"/>
      <dgm:spPr/>
    </dgm:pt>
    <dgm:pt modelId="{2F5D3593-595E-4DDC-B9DA-066F86724CB0}" type="pres">
      <dgm:prSet presAssocID="{0D8674B9-D02F-44BC-8B30-C1CC5F0AA2FB}" presName="compNode" presStyleCnt="0"/>
      <dgm:spPr/>
    </dgm:pt>
    <dgm:pt modelId="{84949D12-7A7C-4121-95CB-96E0D0211A8D}" type="pres">
      <dgm:prSet presAssocID="{0D8674B9-D02F-44BC-8B30-C1CC5F0AA2FB}" presName="bgRect" presStyleLbl="bgShp" presStyleIdx="2" presStyleCnt="4"/>
      <dgm:spPr/>
    </dgm:pt>
    <dgm:pt modelId="{E46CFB81-43CB-4863-A2BF-FEB8050AD76B}" type="pres">
      <dgm:prSet presAssocID="{0D8674B9-D02F-44BC-8B30-C1CC5F0AA2FB}"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Earth Globe Asia-Australia"/>
        </a:ext>
      </dgm:extLst>
    </dgm:pt>
    <dgm:pt modelId="{D7ED2E26-F8BF-475E-A059-0979F951B2CF}" type="pres">
      <dgm:prSet presAssocID="{0D8674B9-D02F-44BC-8B30-C1CC5F0AA2FB}" presName="spaceRect" presStyleCnt="0"/>
      <dgm:spPr/>
    </dgm:pt>
    <dgm:pt modelId="{80F98B35-093D-43B7-B09E-3D63C84C071E}" type="pres">
      <dgm:prSet presAssocID="{0D8674B9-D02F-44BC-8B30-C1CC5F0AA2FB}" presName="parTx" presStyleLbl="revTx" presStyleIdx="2" presStyleCnt="4">
        <dgm:presLayoutVars>
          <dgm:chMax val="0"/>
          <dgm:chPref val="0"/>
        </dgm:presLayoutVars>
      </dgm:prSet>
      <dgm:spPr/>
    </dgm:pt>
    <dgm:pt modelId="{D3E1E55A-1A6A-45A6-9F31-AFE0064CB9FA}" type="pres">
      <dgm:prSet presAssocID="{219378E7-7207-40D1-883E-2C16540F0E51}" presName="sibTrans" presStyleCnt="0"/>
      <dgm:spPr/>
    </dgm:pt>
    <dgm:pt modelId="{514D452C-2AEC-4E1C-BB8A-41135188037D}" type="pres">
      <dgm:prSet presAssocID="{DD040F46-132B-4406-8A0F-DECCC8025C01}" presName="compNode" presStyleCnt="0"/>
      <dgm:spPr/>
    </dgm:pt>
    <dgm:pt modelId="{E761AA97-BE12-4FC6-953B-1F3BAB0955A9}" type="pres">
      <dgm:prSet presAssocID="{DD040F46-132B-4406-8A0F-DECCC8025C01}" presName="bgRect" presStyleLbl="bgShp" presStyleIdx="3" presStyleCnt="4"/>
      <dgm:spPr/>
    </dgm:pt>
    <dgm:pt modelId="{BDFAF453-B050-4FFF-9632-DFAE3A5D6CD4}" type="pres">
      <dgm:prSet presAssocID="{DD040F46-132B-4406-8A0F-DECCC8025C0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Processor"/>
        </a:ext>
      </dgm:extLst>
    </dgm:pt>
    <dgm:pt modelId="{4B6223DE-6DAF-4157-81F1-65271C0BE63E}" type="pres">
      <dgm:prSet presAssocID="{DD040F46-132B-4406-8A0F-DECCC8025C01}" presName="spaceRect" presStyleCnt="0"/>
      <dgm:spPr/>
    </dgm:pt>
    <dgm:pt modelId="{6D657740-C057-4942-95EC-0DE75FE246EB}" type="pres">
      <dgm:prSet presAssocID="{DD040F46-132B-4406-8A0F-DECCC8025C01}" presName="parTx" presStyleLbl="revTx" presStyleIdx="3" presStyleCnt="4">
        <dgm:presLayoutVars>
          <dgm:chMax val="0"/>
          <dgm:chPref val="0"/>
        </dgm:presLayoutVars>
      </dgm:prSet>
      <dgm:spPr/>
    </dgm:pt>
  </dgm:ptLst>
  <dgm:cxnLst>
    <dgm:cxn modelId="{051F6D19-AB5A-4DCF-ABAE-D3EDB6D77A58}" type="presOf" srcId="{D16D42D7-BDA9-4C08-AD3A-3DA0E57AD283}" destId="{2B6FD3A2-68EC-4B5E-9B6A-1FA4C891F69A}" srcOrd="0" destOrd="0" presId="urn:microsoft.com/office/officeart/2018/2/layout/IconVerticalSolidList"/>
    <dgm:cxn modelId="{AA3FBA20-77FE-4730-B34B-A20DD2AB069C}" type="presOf" srcId="{3FBB6812-34F6-431C-B6D4-FC091E00A77D}" destId="{122059B6-8F97-420D-8219-4D8A6090DEE5}" srcOrd="0" destOrd="0" presId="urn:microsoft.com/office/officeart/2018/2/layout/IconVerticalSolidList"/>
    <dgm:cxn modelId="{46E9362A-B57C-4DFE-B02A-E74139A72692}" type="presOf" srcId="{ADBC765C-422D-47C6-962F-31AC66E6A39B}" destId="{F4FC5058-68F5-4788-9E5C-07BAA783F0C4}" srcOrd="0" destOrd="0" presId="urn:microsoft.com/office/officeart/2018/2/layout/IconVerticalSolidList"/>
    <dgm:cxn modelId="{FF567560-EC35-4B6A-B670-FB2FBCB49793}" srcId="{ADBC765C-422D-47C6-962F-31AC66E6A39B}" destId="{0D8674B9-D02F-44BC-8B30-C1CC5F0AA2FB}" srcOrd="2" destOrd="0" parTransId="{8282CAFA-4FE1-4DE7-B9BD-60537825D237}" sibTransId="{219378E7-7207-40D1-883E-2C16540F0E51}"/>
    <dgm:cxn modelId="{46F3EB8E-78DE-4F0A-B5A1-13F2135BDFFE}" srcId="{ADBC765C-422D-47C6-962F-31AC66E6A39B}" destId="{DD040F46-132B-4406-8A0F-DECCC8025C01}" srcOrd="3" destOrd="0" parTransId="{57561B4F-7E16-422D-B106-4BE0B3CA3C07}" sibTransId="{10765799-9DE4-4055-AC61-2DF519D57938}"/>
    <dgm:cxn modelId="{C12A2BD4-D955-4D7F-90FF-6D8BFD265AC4}" type="presOf" srcId="{DD040F46-132B-4406-8A0F-DECCC8025C01}" destId="{6D657740-C057-4942-95EC-0DE75FE246EB}" srcOrd="0" destOrd="0" presId="urn:microsoft.com/office/officeart/2018/2/layout/IconVerticalSolidList"/>
    <dgm:cxn modelId="{9E8F10DA-2EA6-44EB-AB40-A58A0A6A783D}" srcId="{ADBC765C-422D-47C6-962F-31AC66E6A39B}" destId="{D16D42D7-BDA9-4C08-AD3A-3DA0E57AD283}" srcOrd="0" destOrd="0" parTransId="{63C5E345-45DE-48E2-96B4-0FC07A57A80E}" sibTransId="{2A664C5C-A05D-4C87-B508-515E9EB8A5EE}"/>
    <dgm:cxn modelId="{0D6DFDE2-E097-4347-A479-4005173427D4}" type="presOf" srcId="{0D8674B9-D02F-44BC-8B30-C1CC5F0AA2FB}" destId="{80F98B35-093D-43B7-B09E-3D63C84C071E}" srcOrd="0" destOrd="0" presId="urn:microsoft.com/office/officeart/2018/2/layout/IconVerticalSolidList"/>
    <dgm:cxn modelId="{6C52BEFB-80CA-46B6-8BF2-DB859C8766E2}" srcId="{ADBC765C-422D-47C6-962F-31AC66E6A39B}" destId="{3FBB6812-34F6-431C-B6D4-FC091E00A77D}" srcOrd="1" destOrd="0" parTransId="{DA63BFBC-5822-4A8B-8515-868C098DE8A5}" sibTransId="{C56B61A4-0F1B-4EF2-A906-F6794326D019}"/>
    <dgm:cxn modelId="{58368655-702F-4AFA-B6D7-0684F0370D64}" type="presParOf" srcId="{F4FC5058-68F5-4788-9E5C-07BAA783F0C4}" destId="{129A75BF-F070-46A0-B6AF-BDB98ECC9A90}" srcOrd="0" destOrd="0" presId="urn:microsoft.com/office/officeart/2018/2/layout/IconVerticalSolidList"/>
    <dgm:cxn modelId="{8A5E21DC-56B7-4D76-AAC9-77DEE28655BD}" type="presParOf" srcId="{129A75BF-F070-46A0-B6AF-BDB98ECC9A90}" destId="{4462FF39-928F-45E3-B60A-8824FC7CE813}" srcOrd="0" destOrd="0" presId="urn:microsoft.com/office/officeart/2018/2/layout/IconVerticalSolidList"/>
    <dgm:cxn modelId="{30F37239-5DD0-4675-8143-258ED9A61E49}" type="presParOf" srcId="{129A75BF-F070-46A0-B6AF-BDB98ECC9A90}" destId="{564D4867-A556-43D9-ACB4-3FF7BE6B23DD}" srcOrd="1" destOrd="0" presId="urn:microsoft.com/office/officeart/2018/2/layout/IconVerticalSolidList"/>
    <dgm:cxn modelId="{A8CFCEDF-81AA-4E88-A174-18C68DC4F984}" type="presParOf" srcId="{129A75BF-F070-46A0-B6AF-BDB98ECC9A90}" destId="{26A3B7B9-B1D8-45DE-967E-CDFC234E2DBF}" srcOrd="2" destOrd="0" presId="urn:microsoft.com/office/officeart/2018/2/layout/IconVerticalSolidList"/>
    <dgm:cxn modelId="{A261861C-6C02-4F8A-B1D1-A66BA8F32E2D}" type="presParOf" srcId="{129A75BF-F070-46A0-B6AF-BDB98ECC9A90}" destId="{2B6FD3A2-68EC-4B5E-9B6A-1FA4C891F69A}" srcOrd="3" destOrd="0" presId="urn:microsoft.com/office/officeart/2018/2/layout/IconVerticalSolidList"/>
    <dgm:cxn modelId="{733D85A7-C94C-4DDA-AC95-3FCD4E4352CA}" type="presParOf" srcId="{F4FC5058-68F5-4788-9E5C-07BAA783F0C4}" destId="{4BA30C25-EE5E-4356-A9AD-7F0484EE4D91}" srcOrd="1" destOrd="0" presId="urn:microsoft.com/office/officeart/2018/2/layout/IconVerticalSolidList"/>
    <dgm:cxn modelId="{67F9C4E8-7F60-4C90-AC03-F33B70749F3D}" type="presParOf" srcId="{F4FC5058-68F5-4788-9E5C-07BAA783F0C4}" destId="{15B845EB-3573-438C-A33B-06DFAF4291FE}" srcOrd="2" destOrd="0" presId="urn:microsoft.com/office/officeart/2018/2/layout/IconVerticalSolidList"/>
    <dgm:cxn modelId="{C4C8BA2F-90F4-43E7-BD8D-8CD9F7645F3B}" type="presParOf" srcId="{15B845EB-3573-438C-A33B-06DFAF4291FE}" destId="{21B25240-42D4-4043-958B-059D7389982D}" srcOrd="0" destOrd="0" presId="urn:microsoft.com/office/officeart/2018/2/layout/IconVerticalSolidList"/>
    <dgm:cxn modelId="{0ECDE38F-3FEA-4360-9FD0-272D2D51B02B}" type="presParOf" srcId="{15B845EB-3573-438C-A33B-06DFAF4291FE}" destId="{A3DA1F18-DE36-4D2C-9A0A-9CBDB54AA032}" srcOrd="1" destOrd="0" presId="urn:microsoft.com/office/officeart/2018/2/layout/IconVerticalSolidList"/>
    <dgm:cxn modelId="{4ABA4CC1-D0D3-4156-9BD0-213D547323F4}" type="presParOf" srcId="{15B845EB-3573-438C-A33B-06DFAF4291FE}" destId="{955F39E1-C3F6-43DF-A7F9-B5CB8F6D73B4}" srcOrd="2" destOrd="0" presId="urn:microsoft.com/office/officeart/2018/2/layout/IconVerticalSolidList"/>
    <dgm:cxn modelId="{B05D0BAE-DC74-4786-B472-E61ECD0E0D29}" type="presParOf" srcId="{15B845EB-3573-438C-A33B-06DFAF4291FE}" destId="{122059B6-8F97-420D-8219-4D8A6090DEE5}" srcOrd="3" destOrd="0" presId="urn:microsoft.com/office/officeart/2018/2/layout/IconVerticalSolidList"/>
    <dgm:cxn modelId="{A0BD2AFC-EEE0-494C-BB04-AE9B17E5B92E}" type="presParOf" srcId="{F4FC5058-68F5-4788-9E5C-07BAA783F0C4}" destId="{77D90B47-AA8E-40A6-A0D6-B6727FFF30DA}" srcOrd="3" destOrd="0" presId="urn:microsoft.com/office/officeart/2018/2/layout/IconVerticalSolidList"/>
    <dgm:cxn modelId="{2DE6195C-4819-4D14-AC73-66A9C7109424}" type="presParOf" srcId="{F4FC5058-68F5-4788-9E5C-07BAA783F0C4}" destId="{2F5D3593-595E-4DDC-B9DA-066F86724CB0}" srcOrd="4" destOrd="0" presId="urn:microsoft.com/office/officeart/2018/2/layout/IconVerticalSolidList"/>
    <dgm:cxn modelId="{EDD18DFD-02DE-4B5C-8A41-DF53A0EC9C8F}" type="presParOf" srcId="{2F5D3593-595E-4DDC-B9DA-066F86724CB0}" destId="{84949D12-7A7C-4121-95CB-96E0D0211A8D}" srcOrd="0" destOrd="0" presId="urn:microsoft.com/office/officeart/2018/2/layout/IconVerticalSolidList"/>
    <dgm:cxn modelId="{DB33767D-68F7-4B0E-B940-0DBEF9118650}" type="presParOf" srcId="{2F5D3593-595E-4DDC-B9DA-066F86724CB0}" destId="{E46CFB81-43CB-4863-A2BF-FEB8050AD76B}" srcOrd="1" destOrd="0" presId="urn:microsoft.com/office/officeart/2018/2/layout/IconVerticalSolidList"/>
    <dgm:cxn modelId="{4CCE56FF-149C-48E9-B52E-55ADC958006F}" type="presParOf" srcId="{2F5D3593-595E-4DDC-B9DA-066F86724CB0}" destId="{D7ED2E26-F8BF-475E-A059-0979F951B2CF}" srcOrd="2" destOrd="0" presId="urn:microsoft.com/office/officeart/2018/2/layout/IconVerticalSolidList"/>
    <dgm:cxn modelId="{328A06B4-E527-4B42-83AA-C76343E574B8}" type="presParOf" srcId="{2F5D3593-595E-4DDC-B9DA-066F86724CB0}" destId="{80F98B35-093D-43B7-B09E-3D63C84C071E}" srcOrd="3" destOrd="0" presId="urn:microsoft.com/office/officeart/2018/2/layout/IconVerticalSolidList"/>
    <dgm:cxn modelId="{AE20FB9D-250F-47E3-8955-F5ACED9A0139}" type="presParOf" srcId="{F4FC5058-68F5-4788-9E5C-07BAA783F0C4}" destId="{D3E1E55A-1A6A-45A6-9F31-AFE0064CB9FA}" srcOrd="5" destOrd="0" presId="urn:microsoft.com/office/officeart/2018/2/layout/IconVerticalSolidList"/>
    <dgm:cxn modelId="{A3FA4669-699D-40B4-978A-F8A521E1EE80}" type="presParOf" srcId="{F4FC5058-68F5-4788-9E5C-07BAA783F0C4}" destId="{514D452C-2AEC-4E1C-BB8A-41135188037D}" srcOrd="6" destOrd="0" presId="urn:microsoft.com/office/officeart/2018/2/layout/IconVerticalSolidList"/>
    <dgm:cxn modelId="{48D20B23-3C89-4061-9E73-F1E48A3EF4D3}" type="presParOf" srcId="{514D452C-2AEC-4E1C-BB8A-41135188037D}" destId="{E761AA97-BE12-4FC6-953B-1F3BAB0955A9}" srcOrd="0" destOrd="0" presId="urn:microsoft.com/office/officeart/2018/2/layout/IconVerticalSolidList"/>
    <dgm:cxn modelId="{368D4F1D-2A0C-474A-9333-C97A4B280BDB}" type="presParOf" srcId="{514D452C-2AEC-4E1C-BB8A-41135188037D}" destId="{BDFAF453-B050-4FFF-9632-DFAE3A5D6CD4}" srcOrd="1" destOrd="0" presId="urn:microsoft.com/office/officeart/2018/2/layout/IconVerticalSolidList"/>
    <dgm:cxn modelId="{E876BA44-133C-42B0-B8E5-BC1C6B544F75}" type="presParOf" srcId="{514D452C-2AEC-4E1C-BB8A-41135188037D}" destId="{4B6223DE-6DAF-4157-81F1-65271C0BE63E}" srcOrd="2" destOrd="0" presId="urn:microsoft.com/office/officeart/2018/2/layout/IconVerticalSolidList"/>
    <dgm:cxn modelId="{0A78E1E1-B2E2-4CB7-9EB5-3F05F26C0832}" type="presParOf" srcId="{514D452C-2AEC-4E1C-BB8A-41135188037D}" destId="{6D657740-C057-4942-95EC-0DE75FE246E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A8A48B-74D8-4649-9503-84577F5A3DE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95CB86A-46A5-4847-9E76-AE4CE97A9E8A}">
      <dgm:prSet/>
      <dgm:spPr/>
      <dgm:t>
        <a:bodyPr/>
        <a:lstStyle/>
        <a:p>
          <a:r>
            <a:rPr lang="en-IN" b="1" dirty="0">
              <a:latin typeface="Times New Roman" panose="02020603050405020304" pitchFamily="18" charset="0"/>
              <a:cs typeface="Times New Roman" panose="02020603050405020304" pitchFamily="18" charset="0"/>
            </a:rPr>
            <a:t>Competitors:</a:t>
          </a:r>
          <a:r>
            <a:rPr lang="en-IN" dirty="0">
              <a:latin typeface="Times New Roman" panose="02020603050405020304" pitchFamily="18" charset="0"/>
              <a:cs typeface="Times New Roman" panose="02020603050405020304" pitchFamily="18" charset="0"/>
            </a:rPr>
            <a:t> Scottish Tourism Expo, London Hospitality Show</a:t>
          </a:r>
          <a:endParaRPr lang="en-US" dirty="0">
            <a:latin typeface="Times New Roman" panose="02020603050405020304" pitchFamily="18" charset="0"/>
            <a:cs typeface="Times New Roman" panose="02020603050405020304" pitchFamily="18" charset="0"/>
          </a:endParaRPr>
        </a:p>
      </dgm:t>
    </dgm:pt>
    <dgm:pt modelId="{C9A7A162-0097-4B57-A009-1899F2ADCF5B}" type="parTrans" cxnId="{57500D11-5940-44F4-9686-1A435B584F56}">
      <dgm:prSet/>
      <dgm:spPr/>
      <dgm:t>
        <a:bodyPr/>
        <a:lstStyle/>
        <a:p>
          <a:endParaRPr lang="en-US"/>
        </a:p>
      </dgm:t>
    </dgm:pt>
    <dgm:pt modelId="{7FC969FB-937C-464A-927A-BC669CA95EA8}" type="sibTrans" cxnId="{57500D11-5940-44F4-9686-1A435B584F56}">
      <dgm:prSet/>
      <dgm:spPr/>
      <dgm:t>
        <a:bodyPr/>
        <a:lstStyle/>
        <a:p>
          <a:endParaRPr lang="en-US"/>
        </a:p>
      </dgm:t>
    </dgm:pt>
    <dgm:pt modelId="{14F513D0-1BC2-4329-9633-9A7E804AAA14}">
      <dgm:prSet/>
      <dgm:spPr/>
      <dgm:t>
        <a:bodyPr/>
        <a:lstStyle/>
        <a:p>
          <a:r>
            <a:rPr lang="en-IN" b="1" dirty="0">
              <a:latin typeface="Times New Roman" panose="02020603050405020304" pitchFamily="18" charset="0"/>
              <a:cs typeface="Times New Roman" panose="02020603050405020304" pitchFamily="18" charset="0"/>
            </a:rPr>
            <a:t>Gaps:</a:t>
          </a:r>
          <a:r>
            <a:rPr lang="en-IN" dirty="0">
              <a:latin typeface="Times New Roman" panose="02020603050405020304" pitchFamily="18" charset="0"/>
              <a:cs typeface="Times New Roman" panose="02020603050405020304" pitchFamily="18" charset="0"/>
            </a:rPr>
            <a:t> Welsh-specific industry platforms lacking</a:t>
          </a:r>
          <a:endParaRPr lang="en-US" dirty="0">
            <a:latin typeface="Times New Roman" panose="02020603050405020304" pitchFamily="18" charset="0"/>
            <a:cs typeface="Times New Roman" panose="02020603050405020304" pitchFamily="18" charset="0"/>
          </a:endParaRPr>
        </a:p>
      </dgm:t>
    </dgm:pt>
    <dgm:pt modelId="{663AFDAA-7264-4E22-9AFA-C8F1F5EC8CEF}" type="parTrans" cxnId="{6306BF2D-9549-48AC-9794-6976D6E1ABA8}">
      <dgm:prSet/>
      <dgm:spPr/>
      <dgm:t>
        <a:bodyPr/>
        <a:lstStyle/>
        <a:p>
          <a:endParaRPr lang="en-US"/>
        </a:p>
      </dgm:t>
    </dgm:pt>
    <dgm:pt modelId="{3CF1469D-8AF5-4620-A8DA-0B5EB6A8A978}" type="sibTrans" cxnId="{6306BF2D-9549-48AC-9794-6976D6E1ABA8}">
      <dgm:prSet/>
      <dgm:spPr/>
      <dgm:t>
        <a:bodyPr/>
        <a:lstStyle/>
        <a:p>
          <a:endParaRPr lang="en-US"/>
        </a:p>
      </dgm:t>
    </dgm:pt>
    <dgm:pt modelId="{7879F62D-608F-47E9-8CDC-A2DE0348787D}">
      <dgm:prSet/>
      <dgm:spPr/>
      <dgm:t>
        <a:bodyPr/>
        <a:lstStyle/>
        <a:p>
          <a:r>
            <a:rPr lang="en-IN" b="1" dirty="0">
              <a:latin typeface="Times New Roman" panose="02020603050405020304" pitchFamily="18" charset="0"/>
              <a:cs typeface="Times New Roman" panose="02020603050405020304" pitchFamily="18" charset="0"/>
            </a:rPr>
            <a:t>Unique Proposition: </a:t>
          </a:r>
          <a:r>
            <a:rPr lang="en-IN" dirty="0">
              <a:latin typeface="Times New Roman" panose="02020603050405020304" pitchFamily="18" charset="0"/>
              <a:cs typeface="Times New Roman" panose="02020603050405020304" pitchFamily="18" charset="0"/>
            </a:rPr>
            <a:t>Bilingual practice + cultural immersion</a:t>
          </a:r>
          <a:endParaRPr lang="en-US" dirty="0">
            <a:latin typeface="Times New Roman" panose="02020603050405020304" pitchFamily="18" charset="0"/>
            <a:cs typeface="Times New Roman" panose="02020603050405020304" pitchFamily="18" charset="0"/>
          </a:endParaRPr>
        </a:p>
      </dgm:t>
    </dgm:pt>
    <dgm:pt modelId="{7ECA7138-CCA8-48A1-A5E7-695BA7ABE6FC}" type="parTrans" cxnId="{BACF7123-0008-42A1-B506-D6C4F1B6B041}">
      <dgm:prSet/>
      <dgm:spPr/>
      <dgm:t>
        <a:bodyPr/>
        <a:lstStyle/>
        <a:p>
          <a:endParaRPr lang="en-US"/>
        </a:p>
      </dgm:t>
    </dgm:pt>
    <dgm:pt modelId="{4C25DED8-8ADF-45CF-899E-066FFD453F3B}" type="sibTrans" cxnId="{BACF7123-0008-42A1-B506-D6C4F1B6B041}">
      <dgm:prSet/>
      <dgm:spPr/>
      <dgm:t>
        <a:bodyPr/>
        <a:lstStyle/>
        <a:p>
          <a:endParaRPr lang="en-US"/>
        </a:p>
      </dgm:t>
    </dgm:pt>
    <dgm:pt modelId="{23455B00-56EF-43D0-A520-A4D226A4D983}">
      <dgm:prSet/>
      <dgm:spPr/>
      <dgm:t>
        <a:bodyPr/>
        <a:lstStyle/>
        <a:p>
          <a:r>
            <a:rPr lang="en-IN" b="1" dirty="0">
              <a:latin typeface="Times New Roman" panose="02020603050405020304" pitchFamily="18" charset="0"/>
              <a:cs typeface="Times New Roman" panose="02020603050405020304" pitchFamily="18" charset="0"/>
            </a:rPr>
            <a:t>Strategic Edge:</a:t>
          </a:r>
          <a:r>
            <a:rPr lang="en-IN" dirty="0">
              <a:latin typeface="Times New Roman" panose="02020603050405020304" pitchFamily="18" charset="0"/>
              <a:cs typeface="Times New Roman" panose="02020603050405020304" pitchFamily="18" charset="0"/>
            </a:rPr>
            <a:t> Institutional and governmental support (Hudson and Hudson, 2023). </a:t>
          </a:r>
          <a:endParaRPr lang="en-US" dirty="0">
            <a:latin typeface="Times New Roman" panose="02020603050405020304" pitchFamily="18" charset="0"/>
            <a:cs typeface="Times New Roman" panose="02020603050405020304" pitchFamily="18" charset="0"/>
          </a:endParaRPr>
        </a:p>
      </dgm:t>
    </dgm:pt>
    <dgm:pt modelId="{EF97AA14-DBB0-49E8-9A16-4A3FA7A84656}" type="parTrans" cxnId="{3D6184AF-3183-4E1B-BB85-D926CE044FD9}">
      <dgm:prSet/>
      <dgm:spPr/>
      <dgm:t>
        <a:bodyPr/>
        <a:lstStyle/>
        <a:p>
          <a:endParaRPr lang="en-US"/>
        </a:p>
      </dgm:t>
    </dgm:pt>
    <dgm:pt modelId="{7DD026A9-C2B5-48D7-B616-0090395F3BA1}" type="sibTrans" cxnId="{3D6184AF-3183-4E1B-BB85-D926CE044FD9}">
      <dgm:prSet/>
      <dgm:spPr/>
      <dgm:t>
        <a:bodyPr/>
        <a:lstStyle/>
        <a:p>
          <a:endParaRPr lang="en-US"/>
        </a:p>
      </dgm:t>
    </dgm:pt>
    <dgm:pt modelId="{E380B3DE-C103-488E-A9BD-F6DA295B37BA}" type="pres">
      <dgm:prSet presAssocID="{84A8A48B-74D8-4649-9503-84577F5A3DE4}" presName="root" presStyleCnt="0">
        <dgm:presLayoutVars>
          <dgm:dir/>
          <dgm:resizeHandles val="exact"/>
        </dgm:presLayoutVars>
      </dgm:prSet>
      <dgm:spPr/>
    </dgm:pt>
    <dgm:pt modelId="{4B806293-5C4F-41F3-965F-3D6D0A40A2D9}" type="pres">
      <dgm:prSet presAssocID="{E95CB86A-46A5-4847-9E76-AE4CE97A9E8A}" presName="compNode" presStyleCnt="0"/>
      <dgm:spPr/>
    </dgm:pt>
    <dgm:pt modelId="{AEEA894D-8318-4CF6-9054-EA579E5FE46B}" type="pres">
      <dgm:prSet presAssocID="{E95CB86A-46A5-4847-9E76-AE4CE97A9E8A}" presName="bgRect" presStyleLbl="bgShp" presStyleIdx="0" presStyleCnt="4"/>
      <dgm:spPr/>
    </dgm:pt>
    <dgm:pt modelId="{28160440-FEA1-4CD3-9911-52BE2B6D7CD3}" type="pres">
      <dgm:prSet presAssocID="{E95CB86A-46A5-4847-9E76-AE4CE97A9E8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untain scene"/>
        </a:ext>
      </dgm:extLst>
    </dgm:pt>
    <dgm:pt modelId="{A6DEE3A6-0A2B-4C8A-94E7-226AC07D79C3}" type="pres">
      <dgm:prSet presAssocID="{E95CB86A-46A5-4847-9E76-AE4CE97A9E8A}" presName="spaceRect" presStyleCnt="0"/>
      <dgm:spPr/>
    </dgm:pt>
    <dgm:pt modelId="{E33A0618-01F6-405E-886D-B496572A781A}" type="pres">
      <dgm:prSet presAssocID="{E95CB86A-46A5-4847-9E76-AE4CE97A9E8A}" presName="parTx" presStyleLbl="revTx" presStyleIdx="0" presStyleCnt="4">
        <dgm:presLayoutVars>
          <dgm:chMax val="0"/>
          <dgm:chPref val="0"/>
        </dgm:presLayoutVars>
      </dgm:prSet>
      <dgm:spPr/>
    </dgm:pt>
    <dgm:pt modelId="{446DB09D-DFC8-451D-B948-131E2B8B6466}" type="pres">
      <dgm:prSet presAssocID="{7FC969FB-937C-464A-927A-BC669CA95EA8}" presName="sibTrans" presStyleCnt="0"/>
      <dgm:spPr/>
    </dgm:pt>
    <dgm:pt modelId="{D9F070D6-C182-49A4-8582-E14AC4C0C9CF}" type="pres">
      <dgm:prSet presAssocID="{14F513D0-1BC2-4329-9633-9A7E804AAA14}" presName="compNode" presStyleCnt="0"/>
      <dgm:spPr/>
    </dgm:pt>
    <dgm:pt modelId="{F25E62EA-D9EF-45BF-BB9E-10E8373A4D80}" type="pres">
      <dgm:prSet presAssocID="{14F513D0-1BC2-4329-9633-9A7E804AAA14}" presName="bgRect" presStyleLbl="bgShp" presStyleIdx="1" presStyleCnt="4"/>
      <dgm:spPr/>
    </dgm:pt>
    <dgm:pt modelId="{41EC2058-4FE3-4E40-AE3B-F3CE2BEFE99B}" type="pres">
      <dgm:prSet presAssocID="{14F513D0-1BC2-4329-9633-9A7E804AAA1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stle scene"/>
        </a:ext>
      </dgm:extLst>
    </dgm:pt>
    <dgm:pt modelId="{A781863E-0F01-463A-BE49-94519DAA6B24}" type="pres">
      <dgm:prSet presAssocID="{14F513D0-1BC2-4329-9633-9A7E804AAA14}" presName="spaceRect" presStyleCnt="0"/>
      <dgm:spPr/>
    </dgm:pt>
    <dgm:pt modelId="{78AE1304-9449-4CC2-8F00-F5F3C99FBF55}" type="pres">
      <dgm:prSet presAssocID="{14F513D0-1BC2-4329-9633-9A7E804AAA14}" presName="parTx" presStyleLbl="revTx" presStyleIdx="1" presStyleCnt="4">
        <dgm:presLayoutVars>
          <dgm:chMax val="0"/>
          <dgm:chPref val="0"/>
        </dgm:presLayoutVars>
      </dgm:prSet>
      <dgm:spPr/>
    </dgm:pt>
    <dgm:pt modelId="{41D6DC44-D52B-4716-8684-DF96AC1AF3BB}" type="pres">
      <dgm:prSet presAssocID="{3CF1469D-8AF5-4620-A8DA-0B5EB6A8A978}" presName="sibTrans" presStyleCnt="0"/>
      <dgm:spPr/>
    </dgm:pt>
    <dgm:pt modelId="{0D04DA3F-1F37-49AC-9A73-F9CDB65DB804}" type="pres">
      <dgm:prSet presAssocID="{7879F62D-608F-47E9-8CDC-A2DE0348787D}" presName="compNode" presStyleCnt="0"/>
      <dgm:spPr/>
    </dgm:pt>
    <dgm:pt modelId="{92914A61-CE26-4522-B26C-31EC888C01A9}" type="pres">
      <dgm:prSet presAssocID="{7879F62D-608F-47E9-8CDC-A2DE0348787D}" presName="bgRect" presStyleLbl="bgShp" presStyleIdx="2" presStyleCnt="4"/>
      <dgm:spPr/>
    </dgm:pt>
    <dgm:pt modelId="{65D51D5F-68AB-4B60-8F9C-58792C85CEB5}" type="pres">
      <dgm:prSet presAssocID="{7879F62D-608F-47E9-8CDC-A2DE0348787D}"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64DD108C-B9FB-4E62-A223-3D068F775693}" type="pres">
      <dgm:prSet presAssocID="{7879F62D-608F-47E9-8CDC-A2DE0348787D}" presName="spaceRect" presStyleCnt="0"/>
      <dgm:spPr/>
    </dgm:pt>
    <dgm:pt modelId="{556BCB97-BC20-4511-A2F7-88870488297C}" type="pres">
      <dgm:prSet presAssocID="{7879F62D-608F-47E9-8CDC-A2DE0348787D}" presName="parTx" presStyleLbl="revTx" presStyleIdx="2" presStyleCnt="4">
        <dgm:presLayoutVars>
          <dgm:chMax val="0"/>
          <dgm:chPref val="0"/>
        </dgm:presLayoutVars>
      </dgm:prSet>
      <dgm:spPr/>
    </dgm:pt>
    <dgm:pt modelId="{78332C63-4D7F-456B-943E-63A010A78CF6}" type="pres">
      <dgm:prSet presAssocID="{4C25DED8-8ADF-45CF-899E-066FFD453F3B}" presName="sibTrans" presStyleCnt="0"/>
      <dgm:spPr/>
    </dgm:pt>
    <dgm:pt modelId="{99B816BA-19B4-48F7-8A7B-02DA36AA44E5}" type="pres">
      <dgm:prSet presAssocID="{23455B00-56EF-43D0-A520-A4D226A4D983}" presName="compNode" presStyleCnt="0"/>
      <dgm:spPr/>
    </dgm:pt>
    <dgm:pt modelId="{E11C0857-3F23-41CD-921B-72D9FE716D6F}" type="pres">
      <dgm:prSet presAssocID="{23455B00-56EF-43D0-A520-A4D226A4D983}" presName="bgRect" presStyleLbl="bgShp" presStyleIdx="3" presStyleCnt="4"/>
      <dgm:spPr/>
    </dgm:pt>
    <dgm:pt modelId="{B9F24F87-8A47-4EF1-9517-083AB867419A}" type="pres">
      <dgm:prSet presAssocID="{23455B00-56EF-43D0-A520-A4D226A4D983}"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ark scene"/>
        </a:ext>
      </dgm:extLst>
    </dgm:pt>
    <dgm:pt modelId="{906A66C5-760A-42C8-A540-ADC327F5DA0D}" type="pres">
      <dgm:prSet presAssocID="{23455B00-56EF-43D0-A520-A4D226A4D983}" presName="spaceRect" presStyleCnt="0"/>
      <dgm:spPr/>
    </dgm:pt>
    <dgm:pt modelId="{2485F02A-F25F-4A72-BE79-9D1760D4D469}" type="pres">
      <dgm:prSet presAssocID="{23455B00-56EF-43D0-A520-A4D226A4D983}" presName="parTx" presStyleLbl="revTx" presStyleIdx="3" presStyleCnt="4">
        <dgm:presLayoutVars>
          <dgm:chMax val="0"/>
          <dgm:chPref val="0"/>
        </dgm:presLayoutVars>
      </dgm:prSet>
      <dgm:spPr/>
    </dgm:pt>
  </dgm:ptLst>
  <dgm:cxnLst>
    <dgm:cxn modelId="{57500D11-5940-44F4-9686-1A435B584F56}" srcId="{84A8A48B-74D8-4649-9503-84577F5A3DE4}" destId="{E95CB86A-46A5-4847-9E76-AE4CE97A9E8A}" srcOrd="0" destOrd="0" parTransId="{C9A7A162-0097-4B57-A009-1899F2ADCF5B}" sibTransId="{7FC969FB-937C-464A-927A-BC669CA95EA8}"/>
    <dgm:cxn modelId="{BACF7123-0008-42A1-B506-D6C4F1B6B041}" srcId="{84A8A48B-74D8-4649-9503-84577F5A3DE4}" destId="{7879F62D-608F-47E9-8CDC-A2DE0348787D}" srcOrd="2" destOrd="0" parTransId="{7ECA7138-CCA8-48A1-A5E7-695BA7ABE6FC}" sibTransId="{4C25DED8-8ADF-45CF-899E-066FFD453F3B}"/>
    <dgm:cxn modelId="{1894C728-5D6F-492A-9645-0DBFF40E9954}" type="presOf" srcId="{23455B00-56EF-43D0-A520-A4D226A4D983}" destId="{2485F02A-F25F-4A72-BE79-9D1760D4D469}" srcOrd="0" destOrd="0" presId="urn:microsoft.com/office/officeart/2018/2/layout/IconVerticalSolidList"/>
    <dgm:cxn modelId="{6306BF2D-9549-48AC-9794-6976D6E1ABA8}" srcId="{84A8A48B-74D8-4649-9503-84577F5A3DE4}" destId="{14F513D0-1BC2-4329-9633-9A7E804AAA14}" srcOrd="1" destOrd="0" parTransId="{663AFDAA-7264-4E22-9AFA-C8F1F5EC8CEF}" sibTransId="{3CF1469D-8AF5-4620-A8DA-0B5EB6A8A978}"/>
    <dgm:cxn modelId="{0CCB60AD-0230-4D82-97D8-69F4B202F77F}" type="presOf" srcId="{14F513D0-1BC2-4329-9633-9A7E804AAA14}" destId="{78AE1304-9449-4CC2-8F00-F5F3C99FBF55}" srcOrd="0" destOrd="0" presId="urn:microsoft.com/office/officeart/2018/2/layout/IconVerticalSolidList"/>
    <dgm:cxn modelId="{3D6184AF-3183-4E1B-BB85-D926CE044FD9}" srcId="{84A8A48B-74D8-4649-9503-84577F5A3DE4}" destId="{23455B00-56EF-43D0-A520-A4D226A4D983}" srcOrd="3" destOrd="0" parTransId="{EF97AA14-DBB0-49E8-9A16-4A3FA7A84656}" sibTransId="{7DD026A9-C2B5-48D7-B616-0090395F3BA1}"/>
    <dgm:cxn modelId="{747165BC-46A1-4417-9E06-434D5221626E}" type="presOf" srcId="{84A8A48B-74D8-4649-9503-84577F5A3DE4}" destId="{E380B3DE-C103-488E-A9BD-F6DA295B37BA}" srcOrd="0" destOrd="0" presId="urn:microsoft.com/office/officeart/2018/2/layout/IconVerticalSolidList"/>
    <dgm:cxn modelId="{3A76A2E7-8DD8-4930-9110-C576BAABDB1F}" type="presOf" srcId="{7879F62D-608F-47E9-8CDC-A2DE0348787D}" destId="{556BCB97-BC20-4511-A2F7-88870488297C}" srcOrd="0" destOrd="0" presId="urn:microsoft.com/office/officeart/2018/2/layout/IconVerticalSolidList"/>
    <dgm:cxn modelId="{1302F3E7-0A58-4703-85E9-0B4188A7AB20}" type="presOf" srcId="{E95CB86A-46A5-4847-9E76-AE4CE97A9E8A}" destId="{E33A0618-01F6-405E-886D-B496572A781A}" srcOrd="0" destOrd="0" presId="urn:microsoft.com/office/officeart/2018/2/layout/IconVerticalSolidList"/>
    <dgm:cxn modelId="{E70B22D1-72DC-4075-B543-D0B3AE0D056E}" type="presParOf" srcId="{E380B3DE-C103-488E-A9BD-F6DA295B37BA}" destId="{4B806293-5C4F-41F3-965F-3D6D0A40A2D9}" srcOrd="0" destOrd="0" presId="urn:microsoft.com/office/officeart/2018/2/layout/IconVerticalSolidList"/>
    <dgm:cxn modelId="{FE611ACA-B9ED-47F6-8336-CDC033992799}" type="presParOf" srcId="{4B806293-5C4F-41F3-965F-3D6D0A40A2D9}" destId="{AEEA894D-8318-4CF6-9054-EA579E5FE46B}" srcOrd="0" destOrd="0" presId="urn:microsoft.com/office/officeart/2018/2/layout/IconVerticalSolidList"/>
    <dgm:cxn modelId="{F1C23048-7F4F-493C-8E19-11E4D5769094}" type="presParOf" srcId="{4B806293-5C4F-41F3-965F-3D6D0A40A2D9}" destId="{28160440-FEA1-4CD3-9911-52BE2B6D7CD3}" srcOrd="1" destOrd="0" presId="urn:microsoft.com/office/officeart/2018/2/layout/IconVerticalSolidList"/>
    <dgm:cxn modelId="{5A1A4B1E-1857-432F-90B1-FC49A2791D06}" type="presParOf" srcId="{4B806293-5C4F-41F3-965F-3D6D0A40A2D9}" destId="{A6DEE3A6-0A2B-4C8A-94E7-226AC07D79C3}" srcOrd="2" destOrd="0" presId="urn:microsoft.com/office/officeart/2018/2/layout/IconVerticalSolidList"/>
    <dgm:cxn modelId="{BF5669EA-8163-4969-AEDF-618176E24D04}" type="presParOf" srcId="{4B806293-5C4F-41F3-965F-3D6D0A40A2D9}" destId="{E33A0618-01F6-405E-886D-B496572A781A}" srcOrd="3" destOrd="0" presId="urn:microsoft.com/office/officeart/2018/2/layout/IconVerticalSolidList"/>
    <dgm:cxn modelId="{80A4CFE6-F48A-499B-BFE3-2468D474C1D8}" type="presParOf" srcId="{E380B3DE-C103-488E-A9BD-F6DA295B37BA}" destId="{446DB09D-DFC8-451D-B948-131E2B8B6466}" srcOrd="1" destOrd="0" presId="urn:microsoft.com/office/officeart/2018/2/layout/IconVerticalSolidList"/>
    <dgm:cxn modelId="{5362719E-E03B-4419-A70D-6334F8453245}" type="presParOf" srcId="{E380B3DE-C103-488E-A9BD-F6DA295B37BA}" destId="{D9F070D6-C182-49A4-8582-E14AC4C0C9CF}" srcOrd="2" destOrd="0" presId="urn:microsoft.com/office/officeart/2018/2/layout/IconVerticalSolidList"/>
    <dgm:cxn modelId="{4EEFFC0A-5BAE-422A-B9F8-C306A4D358F2}" type="presParOf" srcId="{D9F070D6-C182-49A4-8582-E14AC4C0C9CF}" destId="{F25E62EA-D9EF-45BF-BB9E-10E8373A4D80}" srcOrd="0" destOrd="0" presId="urn:microsoft.com/office/officeart/2018/2/layout/IconVerticalSolidList"/>
    <dgm:cxn modelId="{BD2EFBE0-E6D6-4B6A-B30F-66F1E9956A79}" type="presParOf" srcId="{D9F070D6-C182-49A4-8582-E14AC4C0C9CF}" destId="{41EC2058-4FE3-4E40-AE3B-F3CE2BEFE99B}" srcOrd="1" destOrd="0" presId="urn:microsoft.com/office/officeart/2018/2/layout/IconVerticalSolidList"/>
    <dgm:cxn modelId="{5CC3C33D-AEDD-4789-AAFA-B68553D61630}" type="presParOf" srcId="{D9F070D6-C182-49A4-8582-E14AC4C0C9CF}" destId="{A781863E-0F01-463A-BE49-94519DAA6B24}" srcOrd="2" destOrd="0" presId="urn:microsoft.com/office/officeart/2018/2/layout/IconVerticalSolidList"/>
    <dgm:cxn modelId="{F0130391-D443-4752-905A-FF1312A62A5E}" type="presParOf" srcId="{D9F070D6-C182-49A4-8582-E14AC4C0C9CF}" destId="{78AE1304-9449-4CC2-8F00-F5F3C99FBF55}" srcOrd="3" destOrd="0" presId="urn:microsoft.com/office/officeart/2018/2/layout/IconVerticalSolidList"/>
    <dgm:cxn modelId="{306051F2-5F4B-4179-BF8B-300153F9BCC7}" type="presParOf" srcId="{E380B3DE-C103-488E-A9BD-F6DA295B37BA}" destId="{41D6DC44-D52B-4716-8684-DF96AC1AF3BB}" srcOrd="3" destOrd="0" presId="urn:microsoft.com/office/officeart/2018/2/layout/IconVerticalSolidList"/>
    <dgm:cxn modelId="{E88A2507-7369-4772-A368-C53989DAE1E8}" type="presParOf" srcId="{E380B3DE-C103-488E-A9BD-F6DA295B37BA}" destId="{0D04DA3F-1F37-49AC-9A73-F9CDB65DB804}" srcOrd="4" destOrd="0" presId="urn:microsoft.com/office/officeart/2018/2/layout/IconVerticalSolidList"/>
    <dgm:cxn modelId="{B5DAC95F-392B-4FDC-BC59-544B4889CB2E}" type="presParOf" srcId="{0D04DA3F-1F37-49AC-9A73-F9CDB65DB804}" destId="{92914A61-CE26-4522-B26C-31EC888C01A9}" srcOrd="0" destOrd="0" presId="urn:microsoft.com/office/officeart/2018/2/layout/IconVerticalSolidList"/>
    <dgm:cxn modelId="{C69D5587-BA61-4F4E-B0BB-9B96852E1688}" type="presParOf" srcId="{0D04DA3F-1F37-49AC-9A73-F9CDB65DB804}" destId="{65D51D5F-68AB-4B60-8F9C-58792C85CEB5}" srcOrd="1" destOrd="0" presId="urn:microsoft.com/office/officeart/2018/2/layout/IconVerticalSolidList"/>
    <dgm:cxn modelId="{18D78461-BD03-4909-9BBD-6915C1B1B219}" type="presParOf" srcId="{0D04DA3F-1F37-49AC-9A73-F9CDB65DB804}" destId="{64DD108C-B9FB-4E62-A223-3D068F775693}" srcOrd="2" destOrd="0" presId="urn:microsoft.com/office/officeart/2018/2/layout/IconVerticalSolidList"/>
    <dgm:cxn modelId="{D5859525-C90F-49C3-9DEA-E3EC12ADB81D}" type="presParOf" srcId="{0D04DA3F-1F37-49AC-9A73-F9CDB65DB804}" destId="{556BCB97-BC20-4511-A2F7-88870488297C}" srcOrd="3" destOrd="0" presId="urn:microsoft.com/office/officeart/2018/2/layout/IconVerticalSolidList"/>
    <dgm:cxn modelId="{94AF4369-6BA4-4A07-813D-88BF10F73295}" type="presParOf" srcId="{E380B3DE-C103-488E-A9BD-F6DA295B37BA}" destId="{78332C63-4D7F-456B-943E-63A010A78CF6}" srcOrd="5" destOrd="0" presId="urn:microsoft.com/office/officeart/2018/2/layout/IconVerticalSolidList"/>
    <dgm:cxn modelId="{9C57319A-024F-48BD-A349-25AC9C3A7EB6}" type="presParOf" srcId="{E380B3DE-C103-488E-A9BD-F6DA295B37BA}" destId="{99B816BA-19B4-48F7-8A7B-02DA36AA44E5}" srcOrd="6" destOrd="0" presId="urn:microsoft.com/office/officeart/2018/2/layout/IconVerticalSolidList"/>
    <dgm:cxn modelId="{35665DEB-F1CD-41E6-962E-FA6B5EC9F515}" type="presParOf" srcId="{99B816BA-19B4-48F7-8A7B-02DA36AA44E5}" destId="{E11C0857-3F23-41CD-921B-72D9FE716D6F}" srcOrd="0" destOrd="0" presId="urn:microsoft.com/office/officeart/2018/2/layout/IconVerticalSolidList"/>
    <dgm:cxn modelId="{C2C12996-AE8D-4930-AE39-30850A783951}" type="presParOf" srcId="{99B816BA-19B4-48F7-8A7B-02DA36AA44E5}" destId="{B9F24F87-8A47-4EF1-9517-083AB867419A}" srcOrd="1" destOrd="0" presId="urn:microsoft.com/office/officeart/2018/2/layout/IconVerticalSolidList"/>
    <dgm:cxn modelId="{DD5228D0-C6D5-4975-8905-C176E5D3EA5F}" type="presParOf" srcId="{99B816BA-19B4-48F7-8A7B-02DA36AA44E5}" destId="{906A66C5-760A-42C8-A540-ADC327F5DA0D}" srcOrd="2" destOrd="0" presId="urn:microsoft.com/office/officeart/2018/2/layout/IconVerticalSolidList"/>
    <dgm:cxn modelId="{9C7EDBB3-B043-48FD-B3F6-0DE74C5605A9}" type="presParOf" srcId="{99B816BA-19B4-48F7-8A7B-02DA36AA44E5}" destId="{2485F02A-F25F-4A72-BE79-9D1760D4D46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9C8E52-70A1-41A6-9037-038D2883F48B}" type="doc">
      <dgm:prSet loTypeId="urn:microsoft.com/office/officeart/2005/8/layout/vProcess5" loCatId="process" qsTypeId="urn:microsoft.com/office/officeart/2005/8/quickstyle/simple1" qsCatId="simple" csTypeId="urn:microsoft.com/office/officeart/2005/8/colors/colorful1" csCatId="colorful"/>
      <dgm:spPr/>
      <dgm:t>
        <a:bodyPr/>
        <a:lstStyle/>
        <a:p>
          <a:endParaRPr lang="en-US"/>
        </a:p>
      </dgm:t>
    </dgm:pt>
    <dgm:pt modelId="{29C5D714-D1F5-4C54-AAF9-D51F38898E6B}">
      <dgm:prSet/>
      <dgm:spPr/>
      <dgm:t>
        <a:bodyPr/>
        <a:lstStyle/>
        <a:p>
          <a:r>
            <a:rPr lang="en-IN" dirty="0">
              <a:latin typeface="Times New Roman" panose="02020603050405020304" pitchFamily="18" charset="0"/>
              <a:cs typeface="Times New Roman" panose="02020603050405020304" pitchFamily="18" charset="0"/>
            </a:rPr>
            <a:t>Event agency-led project with 10 full-time staff</a:t>
          </a:r>
          <a:endParaRPr lang="en-US" dirty="0">
            <a:latin typeface="Times New Roman" panose="02020603050405020304" pitchFamily="18" charset="0"/>
            <a:cs typeface="Times New Roman" panose="02020603050405020304" pitchFamily="18" charset="0"/>
          </a:endParaRPr>
        </a:p>
      </dgm:t>
    </dgm:pt>
    <dgm:pt modelId="{D7C1D037-2C25-4FC9-807B-7229B88B8507}" type="parTrans" cxnId="{9F13AEE0-2289-4AEE-AAEA-076935A4F61F}">
      <dgm:prSet/>
      <dgm:spPr/>
      <dgm:t>
        <a:bodyPr/>
        <a:lstStyle/>
        <a:p>
          <a:endParaRPr lang="en-US"/>
        </a:p>
      </dgm:t>
    </dgm:pt>
    <dgm:pt modelId="{61BB73A1-5AF4-45E0-96A2-8886E8618A96}" type="sibTrans" cxnId="{9F13AEE0-2289-4AEE-AAEA-076935A4F61F}">
      <dgm:prSet/>
      <dgm:spPr/>
      <dgm:t>
        <a:bodyPr/>
        <a:lstStyle/>
        <a:p>
          <a:endParaRPr lang="en-US"/>
        </a:p>
      </dgm:t>
    </dgm:pt>
    <dgm:pt modelId="{0F19F7CF-7EAC-45E6-94E0-D45E795679DD}">
      <dgm:prSet/>
      <dgm:spPr/>
      <dgm:t>
        <a:bodyPr/>
        <a:lstStyle/>
        <a:p>
          <a:r>
            <a:rPr lang="en-IN" dirty="0">
              <a:latin typeface="Times New Roman" panose="02020603050405020304" pitchFamily="18" charset="0"/>
              <a:cs typeface="Times New Roman" panose="02020603050405020304" pitchFamily="18" charset="0"/>
            </a:rPr>
            <a:t>Collaboration with Cardiff Metropolitan University</a:t>
          </a:r>
          <a:endParaRPr lang="en-US" dirty="0">
            <a:latin typeface="Times New Roman" panose="02020603050405020304" pitchFamily="18" charset="0"/>
            <a:cs typeface="Times New Roman" panose="02020603050405020304" pitchFamily="18" charset="0"/>
          </a:endParaRPr>
        </a:p>
      </dgm:t>
    </dgm:pt>
    <dgm:pt modelId="{9126AB33-5578-45B8-83BA-C4CD0F724CCE}" type="parTrans" cxnId="{AC87B1BC-BC45-42CC-A25B-79C115609F3F}">
      <dgm:prSet/>
      <dgm:spPr/>
      <dgm:t>
        <a:bodyPr/>
        <a:lstStyle/>
        <a:p>
          <a:endParaRPr lang="en-US"/>
        </a:p>
      </dgm:t>
    </dgm:pt>
    <dgm:pt modelId="{5C45448F-2B66-4D58-B81B-6910CD25CC77}" type="sibTrans" cxnId="{AC87B1BC-BC45-42CC-A25B-79C115609F3F}">
      <dgm:prSet/>
      <dgm:spPr/>
      <dgm:t>
        <a:bodyPr/>
        <a:lstStyle/>
        <a:p>
          <a:endParaRPr lang="en-US"/>
        </a:p>
      </dgm:t>
    </dgm:pt>
    <dgm:pt modelId="{5C0DA9E2-3A1C-4A7E-9247-69882B4E1C08}">
      <dgm:prSet/>
      <dgm:spPr/>
      <dgm:t>
        <a:bodyPr/>
        <a:lstStyle/>
        <a:p>
          <a:r>
            <a:rPr lang="en-IN" dirty="0">
              <a:latin typeface="Times New Roman" panose="02020603050405020304" pitchFamily="18" charset="0"/>
              <a:cs typeface="Times New Roman" panose="02020603050405020304" pitchFamily="18" charset="0"/>
            </a:rPr>
            <a:t>25 bilingual student volunteers for logistics </a:t>
          </a:r>
          <a:endParaRPr lang="en-US" dirty="0">
            <a:latin typeface="Times New Roman" panose="02020603050405020304" pitchFamily="18" charset="0"/>
            <a:cs typeface="Times New Roman" panose="02020603050405020304" pitchFamily="18" charset="0"/>
          </a:endParaRPr>
        </a:p>
      </dgm:t>
    </dgm:pt>
    <dgm:pt modelId="{8DA9D3E4-6263-440F-86A4-8CB066BD526D}" type="parTrans" cxnId="{3AE34A95-964C-4EF9-9CB4-7908FA4E8DB5}">
      <dgm:prSet/>
      <dgm:spPr/>
      <dgm:t>
        <a:bodyPr/>
        <a:lstStyle/>
        <a:p>
          <a:endParaRPr lang="en-US"/>
        </a:p>
      </dgm:t>
    </dgm:pt>
    <dgm:pt modelId="{62F0A0C4-B6C9-438D-87E4-9B789EEF08B7}" type="sibTrans" cxnId="{3AE34A95-964C-4EF9-9CB4-7908FA4E8DB5}">
      <dgm:prSet/>
      <dgm:spPr/>
      <dgm:t>
        <a:bodyPr/>
        <a:lstStyle/>
        <a:p>
          <a:endParaRPr lang="en-US"/>
        </a:p>
      </dgm:t>
    </dgm:pt>
    <dgm:pt modelId="{4BB9D4D4-2896-428A-A783-330315182B5F}">
      <dgm:prSet/>
      <dgm:spPr/>
      <dgm:t>
        <a:bodyPr/>
        <a:lstStyle/>
        <a:p>
          <a:r>
            <a:rPr lang="en-IN" dirty="0">
              <a:latin typeface="Times New Roman" panose="02020603050405020304" pitchFamily="18" charset="0"/>
              <a:cs typeface="Times New Roman" panose="02020603050405020304" pitchFamily="18" charset="0"/>
            </a:rPr>
            <a:t>Key partners: Visit Wales, HOSPA, Welsh Food &amp; Drink cluster (Phillips, 2023).</a:t>
          </a:r>
          <a:r>
            <a:rPr lang="en-IN" dirty="0"/>
            <a:t> </a:t>
          </a:r>
          <a:endParaRPr lang="en-US" dirty="0"/>
        </a:p>
      </dgm:t>
    </dgm:pt>
    <dgm:pt modelId="{A7AB9174-CEA7-4723-87E7-A4BDBF5E8B82}" type="parTrans" cxnId="{D0654ABC-D9DB-44EA-8C5F-9FF32EF97B0C}">
      <dgm:prSet/>
      <dgm:spPr/>
      <dgm:t>
        <a:bodyPr/>
        <a:lstStyle/>
        <a:p>
          <a:endParaRPr lang="en-US"/>
        </a:p>
      </dgm:t>
    </dgm:pt>
    <dgm:pt modelId="{0638C442-A940-41BB-9BD9-3A55AF3547B1}" type="sibTrans" cxnId="{D0654ABC-D9DB-44EA-8C5F-9FF32EF97B0C}">
      <dgm:prSet/>
      <dgm:spPr/>
      <dgm:t>
        <a:bodyPr/>
        <a:lstStyle/>
        <a:p>
          <a:endParaRPr lang="en-US"/>
        </a:p>
      </dgm:t>
    </dgm:pt>
    <dgm:pt modelId="{253EFCC8-E66D-9643-BAA7-A62196615ABF}" type="pres">
      <dgm:prSet presAssocID="{C99C8E52-70A1-41A6-9037-038D2883F48B}" presName="outerComposite" presStyleCnt="0">
        <dgm:presLayoutVars>
          <dgm:chMax val="5"/>
          <dgm:dir/>
          <dgm:resizeHandles val="exact"/>
        </dgm:presLayoutVars>
      </dgm:prSet>
      <dgm:spPr/>
    </dgm:pt>
    <dgm:pt modelId="{FFDD1D90-C47F-AB47-A9EA-4100171493CD}" type="pres">
      <dgm:prSet presAssocID="{C99C8E52-70A1-41A6-9037-038D2883F48B}" presName="dummyMaxCanvas" presStyleCnt="0">
        <dgm:presLayoutVars/>
      </dgm:prSet>
      <dgm:spPr/>
    </dgm:pt>
    <dgm:pt modelId="{60D1ADE2-8C8D-6D47-AC1E-4DCB17C98D66}" type="pres">
      <dgm:prSet presAssocID="{C99C8E52-70A1-41A6-9037-038D2883F48B}" presName="FourNodes_1" presStyleLbl="node1" presStyleIdx="0" presStyleCnt="4">
        <dgm:presLayoutVars>
          <dgm:bulletEnabled val="1"/>
        </dgm:presLayoutVars>
      </dgm:prSet>
      <dgm:spPr/>
    </dgm:pt>
    <dgm:pt modelId="{26BC30F8-04E1-434A-BA6D-BFB6768EACC7}" type="pres">
      <dgm:prSet presAssocID="{C99C8E52-70A1-41A6-9037-038D2883F48B}" presName="FourNodes_2" presStyleLbl="node1" presStyleIdx="1" presStyleCnt="4">
        <dgm:presLayoutVars>
          <dgm:bulletEnabled val="1"/>
        </dgm:presLayoutVars>
      </dgm:prSet>
      <dgm:spPr/>
    </dgm:pt>
    <dgm:pt modelId="{F7F3F6F0-45C4-3F4D-BA3D-9B0F19063CFD}" type="pres">
      <dgm:prSet presAssocID="{C99C8E52-70A1-41A6-9037-038D2883F48B}" presName="FourNodes_3" presStyleLbl="node1" presStyleIdx="2" presStyleCnt="4">
        <dgm:presLayoutVars>
          <dgm:bulletEnabled val="1"/>
        </dgm:presLayoutVars>
      </dgm:prSet>
      <dgm:spPr/>
    </dgm:pt>
    <dgm:pt modelId="{D5CAC1CA-9481-514D-B1F4-EB7A837BB265}" type="pres">
      <dgm:prSet presAssocID="{C99C8E52-70A1-41A6-9037-038D2883F48B}" presName="FourNodes_4" presStyleLbl="node1" presStyleIdx="3" presStyleCnt="4">
        <dgm:presLayoutVars>
          <dgm:bulletEnabled val="1"/>
        </dgm:presLayoutVars>
      </dgm:prSet>
      <dgm:spPr/>
    </dgm:pt>
    <dgm:pt modelId="{C1C366E3-A439-254C-BF7E-2F563DF3D421}" type="pres">
      <dgm:prSet presAssocID="{C99C8E52-70A1-41A6-9037-038D2883F48B}" presName="FourConn_1-2" presStyleLbl="fgAccFollowNode1" presStyleIdx="0" presStyleCnt="3">
        <dgm:presLayoutVars>
          <dgm:bulletEnabled val="1"/>
        </dgm:presLayoutVars>
      </dgm:prSet>
      <dgm:spPr/>
    </dgm:pt>
    <dgm:pt modelId="{740692B5-B9AD-2E4A-82C3-44FF704E95C8}" type="pres">
      <dgm:prSet presAssocID="{C99C8E52-70A1-41A6-9037-038D2883F48B}" presName="FourConn_2-3" presStyleLbl="fgAccFollowNode1" presStyleIdx="1" presStyleCnt="3">
        <dgm:presLayoutVars>
          <dgm:bulletEnabled val="1"/>
        </dgm:presLayoutVars>
      </dgm:prSet>
      <dgm:spPr/>
    </dgm:pt>
    <dgm:pt modelId="{FD52F025-D0C0-A44A-B586-9C5BCF590C48}" type="pres">
      <dgm:prSet presAssocID="{C99C8E52-70A1-41A6-9037-038D2883F48B}" presName="FourConn_3-4" presStyleLbl="fgAccFollowNode1" presStyleIdx="2" presStyleCnt="3">
        <dgm:presLayoutVars>
          <dgm:bulletEnabled val="1"/>
        </dgm:presLayoutVars>
      </dgm:prSet>
      <dgm:spPr/>
    </dgm:pt>
    <dgm:pt modelId="{5B5D480A-D5D5-B349-A846-4E6D22D0B7A3}" type="pres">
      <dgm:prSet presAssocID="{C99C8E52-70A1-41A6-9037-038D2883F48B}" presName="FourNodes_1_text" presStyleLbl="node1" presStyleIdx="3" presStyleCnt="4">
        <dgm:presLayoutVars>
          <dgm:bulletEnabled val="1"/>
        </dgm:presLayoutVars>
      </dgm:prSet>
      <dgm:spPr/>
    </dgm:pt>
    <dgm:pt modelId="{EF094AC0-D45E-A141-8B9A-D005D1A487A8}" type="pres">
      <dgm:prSet presAssocID="{C99C8E52-70A1-41A6-9037-038D2883F48B}" presName="FourNodes_2_text" presStyleLbl="node1" presStyleIdx="3" presStyleCnt="4">
        <dgm:presLayoutVars>
          <dgm:bulletEnabled val="1"/>
        </dgm:presLayoutVars>
      </dgm:prSet>
      <dgm:spPr/>
    </dgm:pt>
    <dgm:pt modelId="{ED7B6992-D525-0E43-B68A-B2F2434113A9}" type="pres">
      <dgm:prSet presAssocID="{C99C8E52-70A1-41A6-9037-038D2883F48B}" presName="FourNodes_3_text" presStyleLbl="node1" presStyleIdx="3" presStyleCnt="4">
        <dgm:presLayoutVars>
          <dgm:bulletEnabled val="1"/>
        </dgm:presLayoutVars>
      </dgm:prSet>
      <dgm:spPr/>
    </dgm:pt>
    <dgm:pt modelId="{4A791C32-D78C-7043-9CF0-45554EBFA151}" type="pres">
      <dgm:prSet presAssocID="{C99C8E52-70A1-41A6-9037-038D2883F48B}" presName="FourNodes_4_text" presStyleLbl="node1" presStyleIdx="3" presStyleCnt="4">
        <dgm:presLayoutVars>
          <dgm:bulletEnabled val="1"/>
        </dgm:presLayoutVars>
      </dgm:prSet>
      <dgm:spPr/>
    </dgm:pt>
  </dgm:ptLst>
  <dgm:cxnLst>
    <dgm:cxn modelId="{84A0CE07-4684-B740-A7F6-1134F7106D22}" type="presOf" srcId="{29C5D714-D1F5-4C54-AAF9-D51F38898E6B}" destId="{60D1ADE2-8C8D-6D47-AC1E-4DCB17C98D66}" srcOrd="0" destOrd="0" presId="urn:microsoft.com/office/officeart/2005/8/layout/vProcess5"/>
    <dgm:cxn modelId="{DFF79715-8D24-A642-9CB1-BEC092E69752}" type="presOf" srcId="{62F0A0C4-B6C9-438D-87E4-9B789EEF08B7}" destId="{FD52F025-D0C0-A44A-B586-9C5BCF590C48}" srcOrd="0" destOrd="0" presId="urn:microsoft.com/office/officeart/2005/8/layout/vProcess5"/>
    <dgm:cxn modelId="{9CD09E1F-E34B-5745-AEB2-B202758B1D7B}" type="presOf" srcId="{0F19F7CF-7EAC-45E6-94E0-D45E795679DD}" destId="{26BC30F8-04E1-434A-BA6D-BFB6768EACC7}" srcOrd="0" destOrd="0" presId="urn:microsoft.com/office/officeart/2005/8/layout/vProcess5"/>
    <dgm:cxn modelId="{20E77B21-5297-4F47-8B5D-672A8C65C7A3}" type="presOf" srcId="{5C45448F-2B66-4D58-B81B-6910CD25CC77}" destId="{740692B5-B9AD-2E4A-82C3-44FF704E95C8}" srcOrd="0" destOrd="0" presId="urn:microsoft.com/office/officeart/2005/8/layout/vProcess5"/>
    <dgm:cxn modelId="{4233BB21-4C69-A94C-9FF6-A579F00B4295}" type="presOf" srcId="{4BB9D4D4-2896-428A-A783-330315182B5F}" destId="{4A791C32-D78C-7043-9CF0-45554EBFA151}" srcOrd="1" destOrd="0" presId="urn:microsoft.com/office/officeart/2005/8/layout/vProcess5"/>
    <dgm:cxn modelId="{96F26328-3E8A-1243-AC9E-DD1C0DEA4860}" type="presOf" srcId="{61BB73A1-5AF4-45E0-96A2-8886E8618A96}" destId="{C1C366E3-A439-254C-BF7E-2F563DF3D421}" srcOrd="0" destOrd="0" presId="urn:microsoft.com/office/officeart/2005/8/layout/vProcess5"/>
    <dgm:cxn modelId="{F317EC34-78F8-6042-BBF0-DA073401D345}" type="presOf" srcId="{29C5D714-D1F5-4C54-AAF9-D51F38898E6B}" destId="{5B5D480A-D5D5-B349-A846-4E6D22D0B7A3}" srcOrd="1" destOrd="0" presId="urn:microsoft.com/office/officeart/2005/8/layout/vProcess5"/>
    <dgm:cxn modelId="{1D7D7C4C-9598-5343-A988-6540292C3913}" type="presOf" srcId="{5C0DA9E2-3A1C-4A7E-9247-69882B4E1C08}" destId="{F7F3F6F0-45C4-3F4D-BA3D-9B0F19063CFD}" srcOrd="0" destOrd="0" presId="urn:microsoft.com/office/officeart/2005/8/layout/vProcess5"/>
    <dgm:cxn modelId="{3AE34A95-964C-4EF9-9CB4-7908FA4E8DB5}" srcId="{C99C8E52-70A1-41A6-9037-038D2883F48B}" destId="{5C0DA9E2-3A1C-4A7E-9247-69882B4E1C08}" srcOrd="2" destOrd="0" parTransId="{8DA9D3E4-6263-440F-86A4-8CB066BD526D}" sibTransId="{62F0A0C4-B6C9-438D-87E4-9B789EEF08B7}"/>
    <dgm:cxn modelId="{512335BA-0629-0649-820D-BAF5F2497F8D}" type="presOf" srcId="{0F19F7CF-7EAC-45E6-94E0-D45E795679DD}" destId="{EF094AC0-D45E-A141-8B9A-D005D1A487A8}" srcOrd="1" destOrd="0" presId="urn:microsoft.com/office/officeart/2005/8/layout/vProcess5"/>
    <dgm:cxn modelId="{D0654ABC-D9DB-44EA-8C5F-9FF32EF97B0C}" srcId="{C99C8E52-70A1-41A6-9037-038D2883F48B}" destId="{4BB9D4D4-2896-428A-A783-330315182B5F}" srcOrd="3" destOrd="0" parTransId="{A7AB9174-CEA7-4723-87E7-A4BDBF5E8B82}" sibTransId="{0638C442-A940-41BB-9BD9-3A55AF3547B1}"/>
    <dgm:cxn modelId="{AC87B1BC-BC45-42CC-A25B-79C115609F3F}" srcId="{C99C8E52-70A1-41A6-9037-038D2883F48B}" destId="{0F19F7CF-7EAC-45E6-94E0-D45E795679DD}" srcOrd="1" destOrd="0" parTransId="{9126AB33-5578-45B8-83BA-C4CD0F724CCE}" sibTransId="{5C45448F-2B66-4D58-B81B-6910CD25CC77}"/>
    <dgm:cxn modelId="{F3217FC1-4667-F24E-A761-15236FB047AD}" type="presOf" srcId="{4BB9D4D4-2896-428A-A783-330315182B5F}" destId="{D5CAC1CA-9481-514D-B1F4-EB7A837BB265}" srcOrd="0" destOrd="0" presId="urn:microsoft.com/office/officeart/2005/8/layout/vProcess5"/>
    <dgm:cxn modelId="{368898C5-55D6-8947-A8FC-38A5EE0FF018}" type="presOf" srcId="{C99C8E52-70A1-41A6-9037-038D2883F48B}" destId="{253EFCC8-E66D-9643-BAA7-A62196615ABF}" srcOrd="0" destOrd="0" presId="urn:microsoft.com/office/officeart/2005/8/layout/vProcess5"/>
    <dgm:cxn modelId="{9F13AEE0-2289-4AEE-AAEA-076935A4F61F}" srcId="{C99C8E52-70A1-41A6-9037-038D2883F48B}" destId="{29C5D714-D1F5-4C54-AAF9-D51F38898E6B}" srcOrd="0" destOrd="0" parTransId="{D7C1D037-2C25-4FC9-807B-7229B88B8507}" sibTransId="{61BB73A1-5AF4-45E0-96A2-8886E8618A96}"/>
    <dgm:cxn modelId="{F552E1E2-497C-7E4F-9428-9F7D5E7453E7}" type="presOf" srcId="{5C0DA9E2-3A1C-4A7E-9247-69882B4E1C08}" destId="{ED7B6992-D525-0E43-B68A-B2F2434113A9}" srcOrd="1" destOrd="0" presId="urn:microsoft.com/office/officeart/2005/8/layout/vProcess5"/>
    <dgm:cxn modelId="{A918CD92-BF90-6341-8D39-89A500419C5A}" type="presParOf" srcId="{253EFCC8-E66D-9643-BAA7-A62196615ABF}" destId="{FFDD1D90-C47F-AB47-A9EA-4100171493CD}" srcOrd="0" destOrd="0" presId="urn:microsoft.com/office/officeart/2005/8/layout/vProcess5"/>
    <dgm:cxn modelId="{56AD3463-6FA8-A842-B72B-FBCC9B21A0B0}" type="presParOf" srcId="{253EFCC8-E66D-9643-BAA7-A62196615ABF}" destId="{60D1ADE2-8C8D-6D47-AC1E-4DCB17C98D66}" srcOrd="1" destOrd="0" presId="urn:microsoft.com/office/officeart/2005/8/layout/vProcess5"/>
    <dgm:cxn modelId="{86297E5B-86FF-054C-A975-64DD2C1AAB69}" type="presParOf" srcId="{253EFCC8-E66D-9643-BAA7-A62196615ABF}" destId="{26BC30F8-04E1-434A-BA6D-BFB6768EACC7}" srcOrd="2" destOrd="0" presId="urn:microsoft.com/office/officeart/2005/8/layout/vProcess5"/>
    <dgm:cxn modelId="{001836B6-A830-BC4E-A14A-70E14376146C}" type="presParOf" srcId="{253EFCC8-E66D-9643-BAA7-A62196615ABF}" destId="{F7F3F6F0-45C4-3F4D-BA3D-9B0F19063CFD}" srcOrd="3" destOrd="0" presId="urn:microsoft.com/office/officeart/2005/8/layout/vProcess5"/>
    <dgm:cxn modelId="{68AFFD1B-E077-0D40-AEBC-691A5274741D}" type="presParOf" srcId="{253EFCC8-E66D-9643-BAA7-A62196615ABF}" destId="{D5CAC1CA-9481-514D-B1F4-EB7A837BB265}" srcOrd="4" destOrd="0" presId="urn:microsoft.com/office/officeart/2005/8/layout/vProcess5"/>
    <dgm:cxn modelId="{6466DCAD-D08D-384C-9D24-6D42D228FE25}" type="presParOf" srcId="{253EFCC8-E66D-9643-BAA7-A62196615ABF}" destId="{C1C366E3-A439-254C-BF7E-2F563DF3D421}" srcOrd="5" destOrd="0" presId="urn:microsoft.com/office/officeart/2005/8/layout/vProcess5"/>
    <dgm:cxn modelId="{14D76DE3-C10C-4B4C-900F-DFA3D2B110DB}" type="presParOf" srcId="{253EFCC8-E66D-9643-BAA7-A62196615ABF}" destId="{740692B5-B9AD-2E4A-82C3-44FF704E95C8}" srcOrd="6" destOrd="0" presId="urn:microsoft.com/office/officeart/2005/8/layout/vProcess5"/>
    <dgm:cxn modelId="{D10FA7F8-5EBF-844A-B354-F690EE2B13E4}" type="presParOf" srcId="{253EFCC8-E66D-9643-BAA7-A62196615ABF}" destId="{FD52F025-D0C0-A44A-B586-9C5BCF590C48}" srcOrd="7" destOrd="0" presId="urn:microsoft.com/office/officeart/2005/8/layout/vProcess5"/>
    <dgm:cxn modelId="{4A1F6727-71E5-3045-B993-6BDE04367334}" type="presParOf" srcId="{253EFCC8-E66D-9643-BAA7-A62196615ABF}" destId="{5B5D480A-D5D5-B349-A846-4E6D22D0B7A3}" srcOrd="8" destOrd="0" presId="urn:microsoft.com/office/officeart/2005/8/layout/vProcess5"/>
    <dgm:cxn modelId="{48150AC4-B772-EA4E-9A78-E2B1E257A57D}" type="presParOf" srcId="{253EFCC8-E66D-9643-BAA7-A62196615ABF}" destId="{EF094AC0-D45E-A141-8B9A-D005D1A487A8}" srcOrd="9" destOrd="0" presId="urn:microsoft.com/office/officeart/2005/8/layout/vProcess5"/>
    <dgm:cxn modelId="{728120E4-5CB5-3345-ACAD-6213C27BE55B}" type="presParOf" srcId="{253EFCC8-E66D-9643-BAA7-A62196615ABF}" destId="{ED7B6992-D525-0E43-B68A-B2F2434113A9}" srcOrd="10" destOrd="0" presId="urn:microsoft.com/office/officeart/2005/8/layout/vProcess5"/>
    <dgm:cxn modelId="{FA8623CE-9329-6445-8315-29945FC3A632}" type="presParOf" srcId="{253EFCC8-E66D-9643-BAA7-A62196615ABF}" destId="{4A791C32-D78C-7043-9CF0-45554EBFA151}"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5609753-83EF-4E1F-A90B-0CEE0545F173}"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ED3BBD87-59AB-4471-904B-7B12E26AB100}">
      <dgm:prSet/>
      <dgm:spPr/>
      <dgm:t>
        <a:bodyPr/>
        <a:lstStyle/>
        <a:p>
          <a:pPr>
            <a:defRPr cap="all"/>
          </a:pPr>
          <a:r>
            <a:rPr lang="en-IN" b="1" dirty="0">
              <a:latin typeface="Times New Roman" panose="02020603050405020304" pitchFamily="18" charset="0"/>
              <a:cs typeface="Times New Roman" panose="02020603050405020304" pitchFamily="18" charset="0"/>
            </a:rPr>
            <a:t>Keynote:</a:t>
          </a:r>
          <a:r>
            <a:rPr lang="en-IN" dirty="0">
              <a:latin typeface="Times New Roman" panose="02020603050405020304" pitchFamily="18" charset="0"/>
              <a:cs typeface="Times New Roman" panose="02020603050405020304" pitchFamily="18" charset="0"/>
            </a:rPr>
            <a:t> "Global Hospitality, Local Roots"</a:t>
          </a:r>
          <a:endParaRPr lang="en-US" dirty="0">
            <a:latin typeface="Times New Roman" panose="02020603050405020304" pitchFamily="18" charset="0"/>
            <a:cs typeface="Times New Roman" panose="02020603050405020304" pitchFamily="18" charset="0"/>
          </a:endParaRPr>
        </a:p>
      </dgm:t>
    </dgm:pt>
    <dgm:pt modelId="{3516AF0E-116A-4664-98D7-9BE0D17D92A2}" type="parTrans" cxnId="{2317D397-4737-4181-B214-2DACD3D8D41E}">
      <dgm:prSet/>
      <dgm:spPr/>
      <dgm:t>
        <a:bodyPr/>
        <a:lstStyle/>
        <a:p>
          <a:endParaRPr lang="en-US"/>
        </a:p>
      </dgm:t>
    </dgm:pt>
    <dgm:pt modelId="{1073DE12-FB78-4172-9849-A72EA77811B8}" type="sibTrans" cxnId="{2317D397-4737-4181-B214-2DACD3D8D41E}">
      <dgm:prSet/>
      <dgm:spPr/>
      <dgm:t>
        <a:bodyPr/>
        <a:lstStyle/>
        <a:p>
          <a:endParaRPr lang="en-US"/>
        </a:p>
      </dgm:t>
    </dgm:pt>
    <dgm:pt modelId="{6D180C5B-C938-40FE-A589-3F9F87316436}">
      <dgm:prSet/>
      <dgm:spPr/>
      <dgm:t>
        <a:bodyPr/>
        <a:lstStyle/>
        <a:p>
          <a:pPr>
            <a:defRPr cap="all"/>
          </a:pPr>
          <a:r>
            <a:rPr lang="en-IN" b="1" dirty="0">
              <a:latin typeface="Times New Roman" panose="02020603050405020304" pitchFamily="18" charset="0"/>
              <a:cs typeface="Times New Roman" panose="02020603050405020304" pitchFamily="18" charset="0"/>
            </a:rPr>
            <a:t>Masterclass: </a:t>
          </a:r>
          <a:r>
            <a:rPr lang="en-IN" dirty="0">
              <a:latin typeface="Times New Roman" panose="02020603050405020304" pitchFamily="18" charset="0"/>
              <a:cs typeface="Times New Roman" panose="02020603050405020304" pitchFamily="18" charset="0"/>
            </a:rPr>
            <a:t>Delivering Welsh Bilingual Experiences</a:t>
          </a:r>
          <a:endParaRPr lang="en-US" dirty="0">
            <a:latin typeface="Times New Roman" panose="02020603050405020304" pitchFamily="18" charset="0"/>
            <a:cs typeface="Times New Roman" panose="02020603050405020304" pitchFamily="18" charset="0"/>
          </a:endParaRPr>
        </a:p>
      </dgm:t>
    </dgm:pt>
    <dgm:pt modelId="{9F83664B-A8C5-44A1-BD79-CB44E0B07BDD}" type="parTrans" cxnId="{80674C6F-3160-43F2-A84C-6BF9EA140B83}">
      <dgm:prSet/>
      <dgm:spPr/>
      <dgm:t>
        <a:bodyPr/>
        <a:lstStyle/>
        <a:p>
          <a:endParaRPr lang="en-US"/>
        </a:p>
      </dgm:t>
    </dgm:pt>
    <dgm:pt modelId="{D51C3426-25DE-4F61-AFC5-C8541FA48819}" type="sibTrans" cxnId="{80674C6F-3160-43F2-A84C-6BF9EA140B83}">
      <dgm:prSet/>
      <dgm:spPr/>
      <dgm:t>
        <a:bodyPr/>
        <a:lstStyle/>
        <a:p>
          <a:endParaRPr lang="en-US"/>
        </a:p>
      </dgm:t>
    </dgm:pt>
    <dgm:pt modelId="{26C144F2-DEA4-4941-AE4E-6513E1540235}">
      <dgm:prSet/>
      <dgm:spPr/>
      <dgm:t>
        <a:bodyPr/>
        <a:lstStyle/>
        <a:p>
          <a:pPr>
            <a:defRPr cap="all"/>
          </a:pPr>
          <a:r>
            <a:rPr lang="en-IN" b="1" dirty="0">
              <a:latin typeface="Times New Roman" panose="02020603050405020304" pitchFamily="18" charset="0"/>
              <a:cs typeface="Times New Roman" panose="02020603050405020304" pitchFamily="18" charset="0"/>
            </a:rPr>
            <a:t>Panel:</a:t>
          </a:r>
          <a:r>
            <a:rPr lang="en-IN" dirty="0">
              <a:latin typeface="Times New Roman" panose="02020603050405020304" pitchFamily="18" charset="0"/>
              <a:cs typeface="Times New Roman" panose="02020603050405020304" pitchFamily="18" charset="0"/>
            </a:rPr>
            <a:t> Climate Strategy in Boutique Hotels</a:t>
          </a:r>
          <a:endParaRPr lang="en-US" dirty="0">
            <a:latin typeface="Times New Roman" panose="02020603050405020304" pitchFamily="18" charset="0"/>
            <a:cs typeface="Times New Roman" panose="02020603050405020304" pitchFamily="18" charset="0"/>
          </a:endParaRPr>
        </a:p>
      </dgm:t>
    </dgm:pt>
    <dgm:pt modelId="{1F63DE9E-707C-4290-BAAC-C1E8E9BA5E3D}" type="parTrans" cxnId="{0A0BF1CA-3B9F-4E1D-8F1A-D83EC810086C}">
      <dgm:prSet/>
      <dgm:spPr/>
      <dgm:t>
        <a:bodyPr/>
        <a:lstStyle/>
        <a:p>
          <a:endParaRPr lang="en-US"/>
        </a:p>
      </dgm:t>
    </dgm:pt>
    <dgm:pt modelId="{D97FC98B-7D79-4819-97D8-E7C31A9C9B89}" type="sibTrans" cxnId="{0A0BF1CA-3B9F-4E1D-8F1A-D83EC810086C}">
      <dgm:prSet/>
      <dgm:spPr/>
      <dgm:t>
        <a:bodyPr/>
        <a:lstStyle/>
        <a:p>
          <a:endParaRPr lang="en-US"/>
        </a:p>
      </dgm:t>
    </dgm:pt>
    <dgm:pt modelId="{F9B3A4FF-0B4A-4193-8D83-CF1157C3E6EB}">
      <dgm:prSet/>
      <dgm:spPr/>
      <dgm:t>
        <a:bodyPr/>
        <a:lstStyle/>
        <a:p>
          <a:pPr>
            <a:defRPr cap="all"/>
          </a:pPr>
          <a:r>
            <a:rPr lang="en-IN" b="1" dirty="0">
              <a:latin typeface="Times New Roman" panose="02020603050405020304" pitchFamily="18" charset="0"/>
              <a:cs typeface="Times New Roman" panose="02020603050405020304" pitchFamily="18" charset="0"/>
            </a:rPr>
            <a:t>Cultural Evening:</a:t>
          </a:r>
          <a:r>
            <a:rPr lang="en-IN" dirty="0">
              <a:latin typeface="Times New Roman" panose="02020603050405020304" pitchFamily="18" charset="0"/>
              <a:cs typeface="Times New Roman" panose="02020603050405020304" pitchFamily="18" charset="0"/>
            </a:rPr>
            <a:t> Welsh cuisine, harp music, storytelling</a:t>
          </a:r>
          <a:endParaRPr lang="en-US" dirty="0">
            <a:latin typeface="Times New Roman" panose="02020603050405020304" pitchFamily="18" charset="0"/>
            <a:cs typeface="Times New Roman" panose="02020603050405020304" pitchFamily="18" charset="0"/>
          </a:endParaRPr>
        </a:p>
      </dgm:t>
    </dgm:pt>
    <dgm:pt modelId="{E82A7736-F47D-477A-A22E-3CA068B52207}" type="parTrans" cxnId="{513D93CA-9631-437A-81A0-DD868CF19153}">
      <dgm:prSet/>
      <dgm:spPr/>
      <dgm:t>
        <a:bodyPr/>
        <a:lstStyle/>
        <a:p>
          <a:endParaRPr lang="en-US"/>
        </a:p>
      </dgm:t>
    </dgm:pt>
    <dgm:pt modelId="{502F324F-8F0C-4F60-9825-508B03F35977}" type="sibTrans" cxnId="{513D93CA-9631-437A-81A0-DD868CF19153}">
      <dgm:prSet/>
      <dgm:spPr/>
      <dgm:t>
        <a:bodyPr/>
        <a:lstStyle/>
        <a:p>
          <a:endParaRPr lang="en-US"/>
        </a:p>
      </dgm:t>
    </dgm:pt>
    <dgm:pt modelId="{A0AC99FC-EB02-4F3F-B645-3A40CF9BD803}">
      <dgm:prSet/>
      <dgm:spPr/>
      <dgm:t>
        <a:bodyPr/>
        <a:lstStyle/>
        <a:p>
          <a:pPr>
            <a:defRPr cap="all"/>
          </a:pPr>
          <a:r>
            <a:rPr lang="en-IN" b="1" dirty="0">
              <a:latin typeface="Times New Roman" panose="02020603050405020304" pitchFamily="18" charset="0"/>
              <a:cs typeface="Times New Roman" panose="02020603050405020304" pitchFamily="18" charset="0"/>
            </a:rPr>
            <a:t>Closing Session: </a:t>
          </a:r>
          <a:r>
            <a:rPr lang="en-IN" dirty="0">
              <a:latin typeface="Times New Roman" panose="02020603050405020304" pitchFamily="18" charset="0"/>
              <a:cs typeface="Times New Roman" panose="02020603050405020304" pitchFamily="18" charset="0"/>
            </a:rPr>
            <a:t>The Future of Regional MICE (</a:t>
          </a:r>
          <a:r>
            <a:rPr lang="en-IN" dirty="0" err="1">
              <a:latin typeface="Times New Roman" panose="02020603050405020304" pitchFamily="18" charset="0"/>
              <a:cs typeface="Times New Roman" panose="02020603050405020304" pitchFamily="18" charset="0"/>
            </a:rPr>
            <a:t>Bowdin</a:t>
          </a:r>
          <a:r>
            <a:rPr lang="en-IN" dirty="0">
              <a:latin typeface="Times New Roman" panose="02020603050405020304" pitchFamily="18" charset="0"/>
              <a:cs typeface="Times New Roman" panose="02020603050405020304" pitchFamily="18" charset="0"/>
            </a:rPr>
            <a:t> et al., 2023).</a:t>
          </a:r>
          <a:r>
            <a:rPr lang="en-IN" dirty="0"/>
            <a:t> </a:t>
          </a:r>
          <a:endParaRPr lang="en-US" dirty="0"/>
        </a:p>
      </dgm:t>
    </dgm:pt>
    <dgm:pt modelId="{BCEB3853-36F3-4F9F-916C-2A8A6D697E3B}" type="parTrans" cxnId="{963FBB4D-00EF-4436-AF4E-461399550A15}">
      <dgm:prSet/>
      <dgm:spPr/>
      <dgm:t>
        <a:bodyPr/>
        <a:lstStyle/>
        <a:p>
          <a:endParaRPr lang="en-US"/>
        </a:p>
      </dgm:t>
    </dgm:pt>
    <dgm:pt modelId="{CF8C3E49-9C3A-4AB2-83E7-EF7340C3A3CA}" type="sibTrans" cxnId="{963FBB4D-00EF-4436-AF4E-461399550A15}">
      <dgm:prSet/>
      <dgm:spPr/>
      <dgm:t>
        <a:bodyPr/>
        <a:lstStyle/>
        <a:p>
          <a:endParaRPr lang="en-US"/>
        </a:p>
      </dgm:t>
    </dgm:pt>
    <dgm:pt modelId="{42064CF5-DEE4-4382-A411-A1D3CA52B726}" type="pres">
      <dgm:prSet presAssocID="{A5609753-83EF-4E1F-A90B-0CEE0545F173}" presName="root" presStyleCnt="0">
        <dgm:presLayoutVars>
          <dgm:dir/>
          <dgm:resizeHandles val="exact"/>
        </dgm:presLayoutVars>
      </dgm:prSet>
      <dgm:spPr/>
    </dgm:pt>
    <dgm:pt modelId="{ED906ACD-78C9-4BBB-8A17-0867F0A5C509}" type="pres">
      <dgm:prSet presAssocID="{ED3BBD87-59AB-4471-904B-7B12E26AB100}" presName="compNode" presStyleCnt="0"/>
      <dgm:spPr/>
    </dgm:pt>
    <dgm:pt modelId="{DD815894-96A7-4B1E-8297-CC87F9B5B183}" type="pres">
      <dgm:prSet presAssocID="{ED3BBD87-59AB-4471-904B-7B12E26AB100}" presName="iconBgRect" presStyleLbl="bgShp" presStyleIdx="0" presStyleCnt="5"/>
      <dgm:spPr>
        <a:prstGeom prst="round2DiagRect">
          <a:avLst>
            <a:gd name="adj1" fmla="val 29727"/>
            <a:gd name="adj2" fmla="val 0"/>
          </a:avLst>
        </a:prstGeom>
      </dgm:spPr>
    </dgm:pt>
    <dgm:pt modelId="{F4CD488A-7E2D-4AA6-B6D1-2BAA69CDE56E}" type="pres">
      <dgm:prSet presAssocID="{ED3BBD87-59AB-4471-904B-7B12E26AB10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ecturer"/>
        </a:ext>
      </dgm:extLst>
    </dgm:pt>
    <dgm:pt modelId="{4EFDFCBA-4BEA-4268-821F-AB2D7F5673F2}" type="pres">
      <dgm:prSet presAssocID="{ED3BBD87-59AB-4471-904B-7B12E26AB100}" presName="spaceRect" presStyleCnt="0"/>
      <dgm:spPr/>
    </dgm:pt>
    <dgm:pt modelId="{4C86FBE3-D14E-4DC6-B653-1FF6F72C8E0E}" type="pres">
      <dgm:prSet presAssocID="{ED3BBD87-59AB-4471-904B-7B12E26AB100}" presName="textRect" presStyleLbl="revTx" presStyleIdx="0" presStyleCnt="5">
        <dgm:presLayoutVars>
          <dgm:chMax val="1"/>
          <dgm:chPref val="1"/>
        </dgm:presLayoutVars>
      </dgm:prSet>
      <dgm:spPr/>
    </dgm:pt>
    <dgm:pt modelId="{47572B0A-6952-4679-BC06-FEEA3B68B89B}" type="pres">
      <dgm:prSet presAssocID="{1073DE12-FB78-4172-9849-A72EA77811B8}" presName="sibTrans" presStyleCnt="0"/>
      <dgm:spPr/>
    </dgm:pt>
    <dgm:pt modelId="{D26AAE64-27F3-4D8F-975D-DFDCD74EAC1B}" type="pres">
      <dgm:prSet presAssocID="{6D180C5B-C938-40FE-A589-3F9F87316436}" presName="compNode" presStyleCnt="0"/>
      <dgm:spPr/>
    </dgm:pt>
    <dgm:pt modelId="{CA43ECD3-1F03-40EA-9531-13E3F00DE57A}" type="pres">
      <dgm:prSet presAssocID="{6D180C5B-C938-40FE-A589-3F9F87316436}" presName="iconBgRect" presStyleLbl="bgShp" presStyleIdx="1" presStyleCnt="5"/>
      <dgm:spPr>
        <a:prstGeom prst="round2DiagRect">
          <a:avLst>
            <a:gd name="adj1" fmla="val 29727"/>
            <a:gd name="adj2" fmla="val 0"/>
          </a:avLst>
        </a:prstGeom>
      </dgm:spPr>
    </dgm:pt>
    <dgm:pt modelId="{BDC376B3-B406-4B23-AA0D-8247D99ADC06}" type="pres">
      <dgm:prSet presAssocID="{6D180C5B-C938-40FE-A589-3F9F873164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335E9F3D-9A88-4D06-9491-6462B4E38CFF}" type="pres">
      <dgm:prSet presAssocID="{6D180C5B-C938-40FE-A589-3F9F87316436}" presName="spaceRect" presStyleCnt="0"/>
      <dgm:spPr/>
    </dgm:pt>
    <dgm:pt modelId="{E7AF731F-F010-405C-930B-14F197FCA393}" type="pres">
      <dgm:prSet presAssocID="{6D180C5B-C938-40FE-A589-3F9F87316436}" presName="textRect" presStyleLbl="revTx" presStyleIdx="1" presStyleCnt="5">
        <dgm:presLayoutVars>
          <dgm:chMax val="1"/>
          <dgm:chPref val="1"/>
        </dgm:presLayoutVars>
      </dgm:prSet>
      <dgm:spPr/>
    </dgm:pt>
    <dgm:pt modelId="{7365AB01-DE51-420B-AAF4-B0CFA0362B60}" type="pres">
      <dgm:prSet presAssocID="{D51C3426-25DE-4F61-AFC5-C8541FA48819}" presName="sibTrans" presStyleCnt="0"/>
      <dgm:spPr/>
    </dgm:pt>
    <dgm:pt modelId="{99312DCF-4902-4941-8BF8-8E91FA4A7C17}" type="pres">
      <dgm:prSet presAssocID="{26C144F2-DEA4-4941-AE4E-6513E1540235}" presName="compNode" presStyleCnt="0"/>
      <dgm:spPr/>
    </dgm:pt>
    <dgm:pt modelId="{6DE92B33-8906-42ED-B2B0-6FA701DDE71E}" type="pres">
      <dgm:prSet presAssocID="{26C144F2-DEA4-4941-AE4E-6513E1540235}" presName="iconBgRect" presStyleLbl="bgShp" presStyleIdx="2" presStyleCnt="5"/>
      <dgm:spPr>
        <a:prstGeom prst="round2DiagRect">
          <a:avLst>
            <a:gd name="adj1" fmla="val 29727"/>
            <a:gd name="adj2" fmla="val 0"/>
          </a:avLst>
        </a:prstGeom>
      </dgm:spPr>
    </dgm:pt>
    <dgm:pt modelId="{7D5BD468-07E2-4C7D-9E29-F18279DFDB16}" type="pres">
      <dgm:prSet presAssocID="{26C144F2-DEA4-4941-AE4E-6513E154023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ilding"/>
        </a:ext>
      </dgm:extLst>
    </dgm:pt>
    <dgm:pt modelId="{85C9BEEF-E84D-4B27-891E-3D901D198B40}" type="pres">
      <dgm:prSet presAssocID="{26C144F2-DEA4-4941-AE4E-6513E1540235}" presName="spaceRect" presStyleCnt="0"/>
      <dgm:spPr/>
    </dgm:pt>
    <dgm:pt modelId="{D3CAB3F1-5B9A-463C-9571-1FF7FDB73E13}" type="pres">
      <dgm:prSet presAssocID="{26C144F2-DEA4-4941-AE4E-6513E1540235}" presName="textRect" presStyleLbl="revTx" presStyleIdx="2" presStyleCnt="5">
        <dgm:presLayoutVars>
          <dgm:chMax val="1"/>
          <dgm:chPref val="1"/>
        </dgm:presLayoutVars>
      </dgm:prSet>
      <dgm:spPr/>
    </dgm:pt>
    <dgm:pt modelId="{3F7270A7-06D9-4E29-8E94-0D11BC45B09C}" type="pres">
      <dgm:prSet presAssocID="{D97FC98B-7D79-4819-97D8-E7C31A9C9B89}" presName="sibTrans" presStyleCnt="0"/>
      <dgm:spPr/>
    </dgm:pt>
    <dgm:pt modelId="{29EAB68A-38C4-4A49-ABE0-518E31952114}" type="pres">
      <dgm:prSet presAssocID="{F9B3A4FF-0B4A-4193-8D83-CF1157C3E6EB}" presName="compNode" presStyleCnt="0"/>
      <dgm:spPr/>
    </dgm:pt>
    <dgm:pt modelId="{2A8C9363-A8E8-46DB-AFBD-FCB1AFBE4D3B}" type="pres">
      <dgm:prSet presAssocID="{F9B3A4FF-0B4A-4193-8D83-CF1157C3E6EB}" presName="iconBgRect" presStyleLbl="bgShp" presStyleIdx="3" presStyleCnt="5"/>
      <dgm:spPr>
        <a:prstGeom prst="round2DiagRect">
          <a:avLst>
            <a:gd name="adj1" fmla="val 29727"/>
            <a:gd name="adj2" fmla="val 0"/>
          </a:avLst>
        </a:prstGeom>
      </dgm:spPr>
    </dgm:pt>
    <dgm:pt modelId="{9788F413-D6AA-4C92-8CA2-D4464E3ACE23}" type="pres">
      <dgm:prSet presAssocID="{F9B3A4FF-0B4A-4193-8D83-CF1157C3E6EB}"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hale"/>
        </a:ext>
      </dgm:extLst>
    </dgm:pt>
    <dgm:pt modelId="{57E0BBE2-6593-4B06-BEF0-D6F2E0F0E0CA}" type="pres">
      <dgm:prSet presAssocID="{F9B3A4FF-0B4A-4193-8D83-CF1157C3E6EB}" presName="spaceRect" presStyleCnt="0"/>
      <dgm:spPr/>
    </dgm:pt>
    <dgm:pt modelId="{29B44FF5-1C83-40D4-9EA5-0AAA0B0C32A3}" type="pres">
      <dgm:prSet presAssocID="{F9B3A4FF-0B4A-4193-8D83-CF1157C3E6EB}" presName="textRect" presStyleLbl="revTx" presStyleIdx="3" presStyleCnt="5">
        <dgm:presLayoutVars>
          <dgm:chMax val="1"/>
          <dgm:chPref val="1"/>
        </dgm:presLayoutVars>
      </dgm:prSet>
      <dgm:spPr/>
    </dgm:pt>
    <dgm:pt modelId="{6A890783-48A2-4EE6-9DE7-C39360055263}" type="pres">
      <dgm:prSet presAssocID="{502F324F-8F0C-4F60-9825-508B03F35977}" presName="sibTrans" presStyleCnt="0"/>
      <dgm:spPr/>
    </dgm:pt>
    <dgm:pt modelId="{7A18838F-02A7-4C4E-AF1F-AC1A7F07588D}" type="pres">
      <dgm:prSet presAssocID="{A0AC99FC-EB02-4F3F-B645-3A40CF9BD803}" presName="compNode" presStyleCnt="0"/>
      <dgm:spPr/>
    </dgm:pt>
    <dgm:pt modelId="{1473AB5C-44C3-4093-8F36-E6A88692D6BD}" type="pres">
      <dgm:prSet presAssocID="{A0AC99FC-EB02-4F3F-B645-3A40CF9BD803}" presName="iconBgRect" presStyleLbl="bgShp" presStyleIdx="4" presStyleCnt="5"/>
      <dgm:spPr>
        <a:prstGeom prst="round2DiagRect">
          <a:avLst>
            <a:gd name="adj1" fmla="val 29727"/>
            <a:gd name="adj2" fmla="val 0"/>
          </a:avLst>
        </a:prstGeom>
      </dgm:spPr>
    </dgm:pt>
    <dgm:pt modelId="{E89A8D54-7341-4F15-A0F7-54152C3A0C90}" type="pres">
      <dgm:prSet presAssocID="{A0AC99FC-EB02-4F3F-B645-3A40CF9BD803}"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at"/>
        </a:ext>
      </dgm:extLst>
    </dgm:pt>
    <dgm:pt modelId="{52012407-278D-46D0-B50D-5B77FF262769}" type="pres">
      <dgm:prSet presAssocID="{A0AC99FC-EB02-4F3F-B645-3A40CF9BD803}" presName="spaceRect" presStyleCnt="0"/>
      <dgm:spPr/>
    </dgm:pt>
    <dgm:pt modelId="{3045519E-8DD2-428E-AAEE-8468D94DCEB9}" type="pres">
      <dgm:prSet presAssocID="{A0AC99FC-EB02-4F3F-B645-3A40CF9BD803}" presName="textRect" presStyleLbl="revTx" presStyleIdx="4" presStyleCnt="5">
        <dgm:presLayoutVars>
          <dgm:chMax val="1"/>
          <dgm:chPref val="1"/>
        </dgm:presLayoutVars>
      </dgm:prSet>
      <dgm:spPr/>
    </dgm:pt>
  </dgm:ptLst>
  <dgm:cxnLst>
    <dgm:cxn modelId="{3D672406-7B17-4F80-9616-19E08DE76600}" type="presOf" srcId="{ED3BBD87-59AB-4471-904B-7B12E26AB100}" destId="{4C86FBE3-D14E-4DC6-B653-1FF6F72C8E0E}" srcOrd="0" destOrd="0" presId="urn:microsoft.com/office/officeart/2018/5/layout/IconLeafLabelList"/>
    <dgm:cxn modelId="{963FBB4D-00EF-4436-AF4E-461399550A15}" srcId="{A5609753-83EF-4E1F-A90B-0CEE0545F173}" destId="{A0AC99FC-EB02-4F3F-B645-3A40CF9BD803}" srcOrd="4" destOrd="0" parTransId="{BCEB3853-36F3-4F9F-916C-2A8A6D697E3B}" sibTransId="{CF8C3E49-9C3A-4AB2-83E7-EF7340C3A3CA}"/>
    <dgm:cxn modelId="{80674C6F-3160-43F2-A84C-6BF9EA140B83}" srcId="{A5609753-83EF-4E1F-A90B-0CEE0545F173}" destId="{6D180C5B-C938-40FE-A589-3F9F87316436}" srcOrd="1" destOrd="0" parTransId="{9F83664B-A8C5-44A1-BD79-CB44E0B07BDD}" sibTransId="{D51C3426-25DE-4F61-AFC5-C8541FA48819}"/>
    <dgm:cxn modelId="{34515E7D-66CB-4A91-85E7-C761BD4C38BA}" type="presOf" srcId="{A5609753-83EF-4E1F-A90B-0CEE0545F173}" destId="{42064CF5-DEE4-4382-A411-A1D3CA52B726}" srcOrd="0" destOrd="0" presId="urn:microsoft.com/office/officeart/2018/5/layout/IconLeafLabelList"/>
    <dgm:cxn modelId="{2317D397-4737-4181-B214-2DACD3D8D41E}" srcId="{A5609753-83EF-4E1F-A90B-0CEE0545F173}" destId="{ED3BBD87-59AB-4471-904B-7B12E26AB100}" srcOrd="0" destOrd="0" parTransId="{3516AF0E-116A-4664-98D7-9BE0D17D92A2}" sibTransId="{1073DE12-FB78-4172-9849-A72EA77811B8}"/>
    <dgm:cxn modelId="{F205BAC5-BBE6-4407-AD08-1AEDDB26ED68}" type="presOf" srcId="{A0AC99FC-EB02-4F3F-B645-3A40CF9BD803}" destId="{3045519E-8DD2-428E-AAEE-8468D94DCEB9}" srcOrd="0" destOrd="0" presId="urn:microsoft.com/office/officeart/2018/5/layout/IconLeafLabelList"/>
    <dgm:cxn modelId="{8203DEC8-9166-4748-B465-A761896BAB7E}" type="presOf" srcId="{26C144F2-DEA4-4941-AE4E-6513E1540235}" destId="{D3CAB3F1-5B9A-463C-9571-1FF7FDB73E13}" srcOrd="0" destOrd="0" presId="urn:microsoft.com/office/officeart/2018/5/layout/IconLeafLabelList"/>
    <dgm:cxn modelId="{513D93CA-9631-437A-81A0-DD868CF19153}" srcId="{A5609753-83EF-4E1F-A90B-0CEE0545F173}" destId="{F9B3A4FF-0B4A-4193-8D83-CF1157C3E6EB}" srcOrd="3" destOrd="0" parTransId="{E82A7736-F47D-477A-A22E-3CA068B52207}" sibTransId="{502F324F-8F0C-4F60-9825-508B03F35977}"/>
    <dgm:cxn modelId="{0A0BF1CA-3B9F-4E1D-8F1A-D83EC810086C}" srcId="{A5609753-83EF-4E1F-A90B-0CEE0545F173}" destId="{26C144F2-DEA4-4941-AE4E-6513E1540235}" srcOrd="2" destOrd="0" parTransId="{1F63DE9E-707C-4290-BAAC-C1E8E9BA5E3D}" sibTransId="{D97FC98B-7D79-4819-97D8-E7C31A9C9B89}"/>
    <dgm:cxn modelId="{73B8B7CF-CF39-4DBE-A00F-DF01D3F5B2EB}" type="presOf" srcId="{6D180C5B-C938-40FE-A589-3F9F87316436}" destId="{E7AF731F-F010-405C-930B-14F197FCA393}" srcOrd="0" destOrd="0" presId="urn:microsoft.com/office/officeart/2018/5/layout/IconLeafLabelList"/>
    <dgm:cxn modelId="{2569DAF9-1918-49CA-A636-D252B31A4115}" type="presOf" srcId="{F9B3A4FF-0B4A-4193-8D83-CF1157C3E6EB}" destId="{29B44FF5-1C83-40D4-9EA5-0AAA0B0C32A3}" srcOrd="0" destOrd="0" presId="urn:microsoft.com/office/officeart/2018/5/layout/IconLeafLabelList"/>
    <dgm:cxn modelId="{0C4881D2-2902-42B4-88C2-C0E19F5E8B9C}" type="presParOf" srcId="{42064CF5-DEE4-4382-A411-A1D3CA52B726}" destId="{ED906ACD-78C9-4BBB-8A17-0867F0A5C509}" srcOrd="0" destOrd="0" presId="urn:microsoft.com/office/officeart/2018/5/layout/IconLeafLabelList"/>
    <dgm:cxn modelId="{3BBA620B-B713-490D-AA73-A40AC4F310CD}" type="presParOf" srcId="{ED906ACD-78C9-4BBB-8A17-0867F0A5C509}" destId="{DD815894-96A7-4B1E-8297-CC87F9B5B183}" srcOrd="0" destOrd="0" presId="urn:microsoft.com/office/officeart/2018/5/layout/IconLeafLabelList"/>
    <dgm:cxn modelId="{AE189A53-7D05-4546-BCF8-8861DD38420C}" type="presParOf" srcId="{ED906ACD-78C9-4BBB-8A17-0867F0A5C509}" destId="{F4CD488A-7E2D-4AA6-B6D1-2BAA69CDE56E}" srcOrd="1" destOrd="0" presId="urn:microsoft.com/office/officeart/2018/5/layout/IconLeafLabelList"/>
    <dgm:cxn modelId="{E1801743-67FD-4FF3-A51E-A8FA099982BF}" type="presParOf" srcId="{ED906ACD-78C9-4BBB-8A17-0867F0A5C509}" destId="{4EFDFCBA-4BEA-4268-821F-AB2D7F5673F2}" srcOrd="2" destOrd="0" presId="urn:microsoft.com/office/officeart/2018/5/layout/IconLeafLabelList"/>
    <dgm:cxn modelId="{7F2DB61B-DE05-49C8-AC30-9D7532964F96}" type="presParOf" srcId="{ED906ACD-78C9-4BBB-8A17-0867F0A5C509}" destId="{4C86FBE3-D14E-4DC6-B653-1FF6F72C8E0E}" srcOrd="3" destOrd="0" presId="urn:microsoft.com/office/officeart/2018/5/layout/IconLeafLabelList"/>
    <dgm:cxn modelId="{87F772C1-C0B6-41E8-B783-A639D4EBAB1E}" type="presParOf" srcId="{42064CF5-DEE4-4382-A411-A1D3CA52B726}" destId="{47572B0A-6952-4679-BC06-FEEA3B68B89B}" srcOrd="1" destOrd="0" presId="urn:microsoft.com/office/officeart/2018/5/layout/IconLeafLabelList"/>
    <dgm:cxn modelId="{442B24B5-7B20-495A-8FB2-B0286CC75E2A}" type="presParOf" srcId="{42064CF5-DEE4-4382-A411-A1D3CA52B726}" destId="{D26AAE64-27F3-4D8F-975D-DFDCD74EAC1B}" srcOrd="2" destOrd="0" presId="urn:microsoft.com/office/officeart/2018/5/layout/IconLeafLabelList"/>
    <dgm:cxn modelId="{6A2A1923-F5B3-47BD-BC77-6AE438248E06}" type="presParOf" srcId="{D26AAE64-27F3-4D8F-975D-DFDCD74EAC1B}" destId="{CA43ECD3-1F03-40EA-9531-13E3F00DE57A}" srcOrd="0" destOrd="0" presId="urn:microsoft.com/office/officeart/2018/5/layout/IconLeafLabelList"/>
    <dgm:cxn modelId="{F824FE7B-8CAA-47AE-87B8-C2523D42CCA2}" type="presParOf" srcId="{D26AAE64-27F3-4D8F-975D-DFDCD74EAC1B}" destId="{BDC376B3-B406-4B23-AA0D-8247D99ADC06}" srcOrd="1" destOrd="0" presId="urn:microsoft.com/office/officeart/2018/5/layout/IconLeafLabelList"/>
    <dgm:cxn modelId="{FDD582EA-2DF5-46E2-A44C-4A5278CD9828}" type="presParOf" srcId="{D26AAE64-27F3-4D8F-975D-DFDCD74EAC1B}" destId="{335E9F3D-9A88-4D06-9491-6462B4E38CFF}" srcOrd="2" destOrd="0" presId="urn:microsoft.com/office/officeart/2018/5/layout/IconLeafLabelList"/>
    <dgm:cxn modelId="{FFC31CA5-837B-4BF5-B90C-E2A29354A634}" type="presParOf" srcId="{D26AAE64-27F3-4D8F-975D-DFDCD74EAC1B}" destId="{E7AF731F-F010-405C-930B-14F197FCA393}" srcOrd="3" destOrd="0" presId="urn:microsoft.com/office/officeart/2018/5/layout/IconLeafLabelList"/>
    <dgm:cxn modelId="{9FBA1400-848A-4592-B2A1-5797E60EE09D}" type="presParOf" srcId="{42064CF5-DEE4-4382-A411-A1D3CA52B726}" destId="{7365AB01-DE51-420B-AAF4-B0CFA0362B60}" srcOrd="3" destOrd="0" presId="urn:microsoft.com/office/officeart/2018/5/layout/IconLeafLabelList"/>
    <dgm:cxn modelId="{CA43A643-8AFB-4F5E-AAD1-BEE08B3B9915}" type="presParOf" srcId="{42064CF5-DEE4-4382-A411-A1D3CA52B726}" destId="{99312DCF-4902-4941-8BF8-8E91FA4A7C17}" srcOrd="4" destOrd="0" presId="urn:microsoft.com/office/officeart/2018/5/layout/IconLeafLabelList"/>
    <dgm:cxn modelId="{5CA665C8-E90B-4429-9F39-700FAD56CAF8}" type="presParOf" srcId="{99312DCF-4902-4941-8BF8-8E91FA4A7C17}" destId="{6DE92B33-8906-42ED-B2B0-6FA701DDE71E}" srcOrd="0" destOrd="0" presId="urn:microsoft.com/office/officeart/2018/5/layout/IconLeafLabelList"/>
    <dgm:cxn modelId="{270024AC-A39B-4A2B-8709-ACE623ECE00F}" type="presParOf" srcId="{99312DCF-4902-4941-8BF8-8E91FA4A7C17}" destId="{7D5BD468-07E2-4C7D-9E29-F18279DFDB16}" srcOrd="1" destOrd="0" presId="urn:microsoft.com/office/officeart/2018/5/layout/IconLeafLabelList"/>
    <dgm:cxn modelId="{566E02E5-37CC-4BAE-98F5-076E17F763B8}" type="presParOf" srcId="{99312DCF-4902-4941-8BF8-8E91FA4A7C17}" destId="{85C9BEEF-E84D-4B27-891E-3D901D198B40}" srcOrd="2" destOrd="0" presId="urn:microsoft.com/office/officeart/2018/5/layout/IconLeafLabelList"/>
    <dgm:cxn modelId="{0B24730B-8FF7-4334-8A87-2BF265F67E11}" type="presParOf" srcId="{99312DCF-4902-4941-8BF8-8E91FA4A7C17}" destId="{D3CAB3F1-5B9A-463C-9571-1FF7FDB73E13}" srcOrd="3" destOrd="0" presId="urn:microsoft.com/office/officeart/2018/5/layout/IconLeafLabelList"/>
    <dgm:cxn modelId="{6A23776C-D40E-4535-B6DD-16A1CCE75D45}" type="presParOf" srcId="{42064CF5-DEE4-4382-A411-A1D3CA52B726}" destId="{3F7270A7-06D9-4E29-8E94-0D11BC45B09C}" srcOrd="5" destOrd="0" presId="urn:microsoft.com/office/officeart/2018/5/layout/IconLeafLabelList"/>
    <dgm:cxn modelId="{E02AF8B5-62F8-42CF-9656-950E0FDE9C07}" type="presParOf" srcId="{42064CF5-DEE4-4382-A411-A1D3CA52B726}" destId="{29EAB68A-38C4-4A49-ABE0-518E31952114}" srcOrd="6" destOrd="0" presId="urn:microsoft.com/office/officeart/2018/5/layout/IconLeafLabelList"/>
    <dgm:cxn modelId="{A4750185-B008-410B-8128-F0891AD7189A}" type="presParOf" srcId="{29EAB68A-38C4-4A49-ABE0-518E31952114}" destId="{2A8C9363-A8E8-46DB-AFBD-FCB1AFBE4D3B}" srcOrd="0" destOrd="0" presId="urn:microsoft.com/office/officeart/2018/5/layout/IconLeafLabelList"/>
    <dgm:cxn modelId="{54000DAD-EF68-4F0C-B2A6-C76EF09E85DB}" type="presParOf" srcId="{29EAB68A-38C4-4A49-ABE0-518E31952114}" destId="{9788F413-D6AA-4C92-8CA2-D4464E3ACE23}" srcOrd="1" destOrd="0" presId="urn:microsoft.com/office/officeart/2018/5/layout/IconLeafLabelList"/>
    <dgm:cxn modelId="{3B503681-EFAC-409A-99E7-D4441BAB1665}" type="presParOf" srcId="{29EAB68A-38C4-4A49-ABE0-518E31952114}" destId="{57E0BBE2-6593-4B06-BEF0-D6F2E0F0E0CA}" srcOrd="2" destOrd="0" presId="urn:microsoft.com/office/officeart/2018/5/layout/IconLeafLabelList"/>
    <dgm:cxn modelId="{96DE429E-82C9-4D7B-8B7E-BC7CF9DDED15}" type="presParOf" srcId="{29EAB68A-38C4-4A49-ABE0-518E31952114}" destId="{29B44FF5-1C83-40D4-9EA5-0AAA0B0C32A3}" srcOrd="3" destOrd="0" presId="urn:microsoft.com/office/officeart/2018/5/layout/IconLeafLabelList"/>
    <dgm:cxn modelId="{C1027085-888B-43C9-A15F-AA227AF8D190}" type="presParOf" srcId="{42064CF5-DEE4-4382-A411-A1D3CA52B726}" destId="{6A890783-48A2-4EE6-9DE7-C39360055263}" srcOrd="7" destOrd="0" presId="urn:microsoft.com/office/officeart/2018/5/layout/IconLeafLabelList"/>
    <dgm:cxn modelId="{D4C7D8BD-B0BE-441A-AFA6-1308D5560D3B}" type="presParOf" srcId="{42064CF5-DEE4-4382-A411-A1D3CA52B726}" destId="{7A18838F-02A7-4C4E-AF1F-AC1A7F07588D}" srcOrd="8" destOrd="0" presId="urn:microsoft.com/office/officeart/2018/5/layout/IconLeafLabelList"/>
    <dgm:cxn modelId="{9F0FE2CF-ED8B-431C-8851-8CD0C93AA378}" type="presParOf" srcId="{7A18838F-02A7-4C4E-AF1F-AC1A7F07588D}" destId="{1473AB5C-44C3-4093-8F36-E6A88692D6BD}" srcOrd="0" destOrd="0" presId="urn:microsoft.com/office/officeart/2018/5/layout/IconLeafLabelList"/>
    <dgm:cxn modelId="{50F3A468-D699-42BA-8EC5-30B404B2614E}" type="presParOf" srcId="{7A18838F-02A7-4C4E-AF1F-AC1A7F07588D}" destId="{E89A8D54-7341-4F15-A0F7-54152C3A0C90}" srcOrd="1" destOrd="0" presId="urn:microsoft.com/office/officeart/2018/5/layout/IconLeafLabelList"/>
    <dgm:cxn modelId="{0523A6C3-55C6-4FFE-9C55-FE6B5F068A77}" type="presParOf" srcId="{7A18838F-02A7-4C4E-AF1F-AC1A7F07588D}" destId="{52012407-278D-46D0-B50D-5B77FF262769}" srcOrd="2" destOrd="0" presId="urn:microsoft.com/office/officeart/2018/5/layout/IconLeafLabelList"/>
    <dgm:cxn modelId="{75CC2F10-F960-4B6D-A6CC-BD0848CB99CB}" type="presParOf" srcId="{7A18838F-02A7-4C4E-AF1F-AC1A7F07588D}" destId="{3045519E-8DD2-428E-AAEE-8468D94DCEB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CA0ABCB-B223-4982-A1B2-840A2E4E6347}" type="doc">
      <dgm:prSet loTypeId="urn:microsoft.com/office/officeart/2005/8/layout/matrix3" loCatId="matrix" qsTypeId="urn:microsoft.com/office/officeart/2005/8/quickstyle/simple1" qsCatId="simple" csTypeId="urn:microsoft.com/office/officeart/2005/8/colors/colorful5" csCatId="colorful"/>
      <dgm:spPr/>
      <dgm:t>
        <a:bodyPr/>
        <a:lstStyle/>
        <a:p>
          <a:endParaRPr lang="en-US"/>
        </a:p>
      </dgm:t>
    </dgm:pt>
    <dgm:pt modelId="{E66313E5-05C8-4825-9FB5-4A4BABEBBBD3}">
      <dgm:prSet/>
      <dgm:spPr/>
      <dgm:t>
        <a:bodyPr/>
        <a:lstStyle/>
        <a:p>
          <a:r>
            <a:rPr lang="en-IN" dirty="0">
              <a:latin typeface="Times New Roman" panose="02020603050405020304" pitchFamily="18" charset="0"/>
              <a:cs typeface="Times New Roman" panose="02020603050405020304" pitchFamily="18" charset="0"/>
            </a:rPr>
            <a:t>Carbon-light travel incentives for speakers</a:t>
          </a:r>
          <a:endParaRPr lang="en-US" dirty="0">
            <a:latin typeface="Times New Roman" panose="02020603050405020304" pitchFamily="18" charset="0"/>
            <a:cs typeface="Times New Roman" panose="02020603050405020304" pitchFamily="18" charset="0"/>
          </a:endParaRPr>
        </a:p>
      </dgm:t>
    </dgm:pt>
    <dgm:pt modelId="{F00786E9-3DD7-41AF-8C2B-3C1F6A5EDC55}" type="parTrans" cxnId="{A93E8AF4-071E-4188-AB01-53743AF45A6A}">
      <dgm:prSet/>
      <dgm:spPr/>
      <dgm:t>
        <a:bodyPr/>
        <a:lstStyle/>
        <a:p>
          <a:endParaRPr lang="en-US"/>
        </a:p>
      </dgm:t>
    </dgm:pt>
    <dgm:pt modelId="{87F9B19F-356C-4C6F-B23D-68A4571AF60F}" type="sibTrans" cxnId="{A93E8AF4-071E-4188-AB01-53743AF45A6A}">
      <dgm:prSet/>
      <dgm:spPr/>
      <dgm:t>
        <a:bodyPr/>
        <a:lstStyle/>
        <a:p>
          <a:endParaRPr lang="en-US"/>
        </a:p>
      </dgm:t>
    </dgm:pt>
    <dgm:pt modelId="{34C48E21-0926-4F24-A5E6-FE5A90B69C58}">
      <dgm:prSet/>
      <dgm:spPr/>
      <dgm:t>
        <a:bodyPr/>
        <a:lstStyle/>
        <a:p>
          <a:r>
            <a:rPr lang="en-IN" dirty="0">
              <a:latin typeface="Times New Roman" panose="02020603050405020304" pitchFamily="18" charset="0"/>
              <a:cs typeface="Times New Roman" panose="02020603050405020304" pitchFamily="18" charset="0"/>
            </a:rPr>
            <a:t>Zero-plastic policy and biodegradable materials</a:t>
          </a:r>
          <a:endParaRPr lang="en-US" dirty="0">
            <a:latin typeface="Times New Roman" panose="02020603050405020304" pitchFamily="18" charset="0"/>
            <a:cs typeface="Times New Roman" panose="02020603050405020304" pitchFamily="18" charset="0"/>
          </a:endParaRPr>
        </a:p>
      </dgm:t>
    </dgm:pt>
    <dgm:pt modelId="{C06569E6-BEB6-4E5E-8974-018B6448ABF8}" type="parTrans" cxnId="{363C0E73-19EF-471B-A35E-C6D920C87087}">
      <dgm:prSet/>
      <dgm:spPr/>
      <dgm:t>
        <a:bodyPr/>
        <a:lstStyle/>
        <a:p>
          <a:endParaRPr lang="en-US"/>
        </a:p>
      </dgm:t>
    </dgm:pt>
    <dgm:pt modelId="{A9EF5E84-E434-4768-95BF-94FC09A82F74}" type="sibTrans" cxnId="{363C0E73-19EF-471B-A35E-C6D920C87087}">
      <dgm:prSet/>
      <dgm:spPr/>
      <dgm:t>
        <a:bodyPr/>
        <a:lstStyle/>
        <a:p>
          <a:endParaRPr lang="en-US"/>
        </a:p>
      </dgm:t>
    </dgm:pt>
    <dgm:pt modelId="{513A5EE4-D033-4C37-BA1D-E26B660F3BDD}">
      <dgm:prSet/>
      <dgm:spPr/>
      <dgm:t>
        <a:bodyPr/>
        <a:lstStyle/>
        <a:p>
          <a:r>
            <a:rPr lang="en-IN" dirty="0">
              <a:latin typeface="Times New Roman" panose="02020603050405020304" pitchFamily="18" charset="0"/>
              <a:cs typeface="Times New Roman" panose="02020603050405020304" pitchFamily="18" charset="0"/>
            </a:rPr>
            <a:t>Post-event report: White paper on bilingual hospitality</a:t>
          </a:r>
          <a:endParaRPr lang="en-US" dirty="0">
            <a:latin typeface="Times New Roman" panose="02020603050405020304" pitchFamily="18" charset="0"/>
            <a:cs typeface="Times New Roman" panose="02020603050405020304" pitchFamily="18" charset="0"/>
          </a:endParaRPr>
        </a:p>
      </dgm:t>
    </dgm:pt>
    <dgm:pt modelId="{0A0265FE-5045-40D3-8657-D9D0976C1F10}" type="parTrans" cxnId="{E34FFDC2-0243-4C1C-B38F-EF41FDC6598E}">
      <dgm:prSet/>
      <dgm:spPr/>
      <dgm:t>
        <a:bodyPr/>
        <a:lstStyle/>
        <a:p>
          <a:endParaRPr lang="en-US"/>
        </a:p>
      </dgm:t>
    </dgm:pt>
    <dgm:pt modelId="{BEDA6C96-A527-47DC-842B-A192B231D859}" type="sibTrans" cxnId="{E34FFDC2-0243-4C1C-B38F-EF41FDC6598E}">
      <dgm:prSet/>
      <dgm:spPr/>
      <dgm:t>
        <a:bodyPr/>
        <a:lstStyle/>
        <a:p>
          <a:endParaRPr lang="en-US"/>
        </a:p>
      </dgm:t>
    </dgm:pt>
    <dgm:pt modelId="{BCBD05EB-A749-4DEE-BD91-0316BDFDA8D8}">
      <dgm:prSet/>
      <dgm:spPr/>
      <dgm:t>
        <a:bodyPr/>
        <a:lstStyle/>
        <a:p>
          <a:r>
            <a:rPr lang="en-IN" dirty="0">
              <a:latin typeface="Times New Roman" panose="02020603050405020304" pitchFamily="18" charset="0"/>
              <a:cs typeface="Times New Roman" panose="02020603050405020304" pitchFamily="18" charset="0"/>
            </a:rPr>
            <a:t>Free access to session recordings and the Welsh supplier directory (</a:t>
          </a:r>
          <a:r>
            <a:rPr lang="en-IN" dirty="0" err="1">
              <a:latin typeface="Times New Roman" panose="02020603050405020304" pitchFamily="18" charset="0"/>
              <a:cs typeface="Times New Roman" panose="02020603050405020304" pitchFamily="18" charset="0"/>
            </a:rPr>
            <a:t>Chersulich</a:t>
          </a:r>
          <a:r>
            <a:rPr lang="en-IN" dirty="0">
              <a:latin typeface="Times New Roman" panose="02020603050405020304" pitchFamily="18" charset="0"/>
              <a:cs typeface="Times New Roman" panose="02020603050405020304" pitchFamily="18" charset="0"/>
            </a:rPr>
            <a:t> </a:t>
          </a:r>
          <a:r>
            <a:rPr lang="en-IN" dirty="0" err="1">
              <a:latin typeface="Times New Roman" panose="02020603050405020304" pitchFamily="18" charset="0"/>
              <a:cs typeface="Times New Roman" panose="02020603050405020304" pitchFamily="18" charset="0"/>
            </a:rPr>
            <a:t>Tomino</a:t>
          </a:r>
          <a:r>
            <a:rPr lang="en-IN" dirty="0">
              <a:latin typeface="Times New Roman" panose="02020603050405020304" pitchFamily="18" charset="0"/>
              <a:cs typeface="Times New Roman" panose="02020603050405020304" pitchFamily="18" charset="0"/>
            </a:rPr>
            <a:t>, </a:t>
          </a:r>
          <a:r>
            <a:rPr lang="en-IN" dirty="0" err="1">
              <a:latin typeface="Times New Roman" panose="02020603050405020304" pitchFamily="18" charset="0"/>
              <a:cs typeface="Times New Roman" panose="02020603050405020304" pitchFamily="18" charset="0"/>
            </a:rPr>
            <a:t>Perić</a:t>
          </a:r>
          <a:r>
            <a:rPr lang="en-IN" dirty="0">
              <a:latin typeface="Times New Roman" panose="02020603050405020304" pitchFamily="18" charset="0"/>
              <a:cs typeface="Times New Roman" panose="02020603050405020304" pitchFamily="18" charset="0"/>
            </a:rPr>
            <a:t> and Wise, 2020).</a:t>
          </a:r>
          <a:endParaRPr lang="en-US" dirty="0">
            <a:latin typeface="Times New Roman" panose="02020603050405020304" pitchFamily="18" charset="0"/>
            <a:cs typeface="Times New Roman" panose="02020603050405020304" pitchFamily="18" charset="0"/>
          </a:endParaRPr>
        </a:p>
      </dgm:t>
    </dgm:pt>
    <dgm:pt modelId="{C1C581D5-0E0D-4EA6-8B7F-0629BC234110}" type="parTrans" cxnId="{547FB30C-409D-460C-AF1D-C46CA82D7B73}">
      <dgm:prSet/>
      <dgm:spPr/>
      <dgm:t>
        <a:bodyPr/>
        <a:lstStyle/>
        <a:p>
          <a:endParaRPr lang="en-US"/>
        </a:p>
      </dgm:t>
    </dgm:pt>
    <dgm:pt modelId="{95F2388C-F86B-4389-9A2A-87D603A0F11E}" type="sibTrans" cxnId="{547FB30C-409D-460C-AF1D-C46CA82D7B73}">
      <dgm:prSet/>
      <dgm:spPr/>
      <dgm:t>
        <a:bodyPr/>
        <a:lstStyle/>
        <a:p>
          <a:endParaRPr lang="en-US"/>
        </a:p>
      </dgm:t>
    </dgm:pt>
    <dgm:pt modelId="{06FC152B-9528-0B4E-B430-B39A08BABD15}" type="pres">
      <dgm:prSet presAssocID="{4CA0ABCB-B223-4982-A1B2-840A2E4E6347}" presName="matrix" presStyleCnt="0">
        <dgm:presLayoutVars>
          <dgm:chMax val="1"/>
          <dgm:dir/>
          <dgm:resizeHandles val="exact"/>
        </dgm:presLayoutVars>
      </dgm:prSet>
      <dgm:spPr/>
    </dgm:pt>
    <dgm:pt modelId="{5BCE400F-AD20-ED4C-8CE3-45D882FD9B7F}" type="pres">
      <dgm:prSet presAssocID="{4CA0ABCB-B223-4982-A1B2-840A2E4E6347}" presName="diamond" presStyleLbl="bgShp" presStyleIdx="0" presStyleCnt="1"/>
      <dgm:spPr/>
    </dgm:pt>
    <dgm:pt modelId="{CBD433C3-D54C-F047-89AD-A2F46B463054}" type="pres">
      <dgm:prSet presAssocID="{4CA0ABCB-B223-4982-A1B2-840A2E4E6347}" presName="quad1" presStyleLbl="node1" presStyleIdx="0" presStyleCnt="4">
        <dgm:presLayoutVars>
          <dgm:chMax val="0"/>
          <dgm:chPref val="0"/>
          <dgm:bulletEnabled val="1"/>
        </dgm:presLayoutVars>
      </dgm:prSet>
      <dgm:spPr/>
    </dgm:pt>
    <dgm:pt modelId="{9B2F1CF7-C194-E846-B166-826F2ECEB7F6}" type="pres">
      <dgm:prSet presAssocID="{4CA0ABCB-B223-4982-A1B2-840A2E4E6347}" presName="quad2" presStyleLbl="node1" presStyleIdx="1" presStyleCnt="4">
        <dgm:presLayoutVars>
          <dgm:chMax val="0"/>
          <dgm:chPref val="0"/>
          <dgm:bulletEnabled val="1"/>
        </dgm:presLayoutVars>
      </dgm:prSet>
      <dgm:spPr/>
    </dgm:pt>
    <dgm:pt modelId="{EEA27419-4650-0A49-B392-33FB51F7C6D6}" type="pres">
      <dgm:prSet presAssocID="{4CA0ABCB-B223-4982-A1B2-840A2E4E6347}" presName="quad3" presStyleLbl="node1" presStyleIdx="2" presStyleCnt="4">
        <dgm:presLayoutVars>
          <dgm:chMax val="0"/>
          <dgm:chPref val="0"/>
          <dgm:bulletEnabled val="1"/>
        </dgm:presLayoutVars>
      </dgm:prSet>
      <dgm:spPr/>
    </dgm:pt>
    <dgm:pt modelId="{C2E1EE7E-5033-164F-97AE-B4AE8546A6B7}" type="pres">
      <dgm:prSet presAssocID="{4CA0ABCB-B223-4982-A1B2-840A2E4E6347}" presName="quad4" presStyleLbl="node1" presStyleIdx="3" presStyleCnt="4">
        <dgm:presLayoutVars>
          <dgm:chMax val="0"/>
          <dgm:chPref val="0"/>
          <dgm:bulletEnabled val="1"/>
        </dgm:presLayoutVars>
      </dgm:prSet>
      <dgm:spPr/>
    </dgm:pt>
  </dgm:ptLst>
  <dgm:cxnLst>
    <dgm:cxn modelId="{547FB30C-409D-460C-AF1D-C46CA82D7B73}" srcId="{4CA0ABCB-B223-4982-A1B2-840A2E4E6347}" destId="{BCBD05EB-A749-4DEE-BD91-0316BDFDA8D8}" srcOrd="3" destOrd="0" parTransId="{C1C581D5-0E0D-4EA6-8B7F-0629BC234110}" sibTransId="{95F2388C-F86B-4389-9A2A-87D603A0F11E}"/>
    <dgm:cxn modelId="{44ABF81A-E990-9344-92FC-C6BC4F42C4C3}" type="presOf" srcId="{513A5EE4-D033-4C37-BA1D-E26B660F3BDD}" destId="{EEA27419-4650-0A49-B392-33FB51F7C6D6}" srcOrd="0" destOrd="0" presId="urn:microsoft.com/office/officeart/2005/8/layout/matrix3"/>
    <dgm:cxn modelId="{2F9BD331-2A30-B24B-81FF-224149D68606}" type="presOf" srcId="{34C48E21-0926-4F24-A5E6-FE5A90B69C58}" destId="{9B2F1CF7-C194-E846-B166-826F2ECEB7F6}" srcOrd="0" destOrd="0" presId="urn:microsoft.com/office/officeart/2005/8/layout/matrix3"/>
    <dgm:cxn modelId="{682F8D3D-87F8-D94A-A0DF-A0B8A965AF4A}" type="presOf" srcId="{4CA0ABCB-B223-4982-A1B2-840A2E4E6347}" destId="{06FC152B-9528-0B4E-B430-B39A08BABD15}" srcOrd="0" destOrd="0" presId="urn:microsoft.com/office/officeart/2005/8/layout/matrix3"/>
    <dgm:cxn modelId="{363C0E73-19EF-471B-A35E-C6D920C87087}" srcId="{4CA0ABCB-B223-4982-A1B2-840A2E4E6347}" destId="{34C48E21-0926-4F24-A5E6-FE5A90B69C58}" srcOrd="1" destOrd="0" parTransId="{C06569E6-BEB6-4E5E-8974-018B6448ABF8}" sibTransId="{A9EF5E84-E434-4768-95BF-94FC09A82F74}"/>
    <dgm:cxn modelId="{E34FFDC2-0243-4C1C-B38F-EF41FDC6598E}" srcId="{4CA0ABCB-B223-4982-A1B2-840A2E4E6347}" destId="{513A5EE4-D033-4C37-BA1D-E26B660F3BDD}" srcOrd="2" destOrd="0" parTransId="{0A0265FE-5045-40D3-8657-D9D0976C1F10}" sibTransId="{BEDA6C96-A527-47DC-842B-A192B231D859}"/>
    <dgm:cxn modelId="{B42639CC-9653-A744-93B7-ADF1B517C24C}" type="presOf" srcId="{BCBD05EB-A749-4DEE-BD91-0316BDFDA8D8}" destId="{C2E1EE7E-5033-164F-97AE-B4AE8546A6B7}" srcOrd="0" destOrd="0" presId="urn:microsoft.com/office/officeart/2005/8/layout/matrix3"/>
    <dgm:cxn modelId="{0269DEE9-2BC5-B14F-BBD3-99F107BB2F6C}" type="presOf" srcId="{E66313E5-05C8-4825-9FB5-4A4BABEBBBD3}" destId="{CBD433C3-D54C-F047-89AD-A2F46B463054}" srcOrd="0" destOrd="0" presId="urn:microsoft.com/office/officeart/2005/8/layout/matrix3"/>
    <dgm:cxn modelId="{A93E8AF4-071E-4188-AB01-53743AF45A6A}" srcId="{4CA0ABCB-B223-4982-A1B2-840A2E4E6347}" destId="{E66313E5-05C8-4825-9FB5-4A4BABEBBBD3}" srcOrd="0" destOrd="0" parTransId="{F00786E9-3DD7-41AF-8C2B-3C1F6A5EDC55}" sibTransId="{87F9B19F-356C-4C6F-B23D-68A4571AF60F}"/>
    <dgm:cxn modelId="{6A95A0C9-3897-7F4F-83AA-0F6169BEFBFE}" type="presParOf" srcId="{06FC152B-9528-0B4E-B430-B39A08BABD15}" destId="{5BCE400F-AD20-ED4C-8CE3-45D882FD9B7F}" srcOrd="0" destOrd="0" presId="urn:microsoft.com/office/officeart/2005/8/layout/matrix3"/>
    <dgm:cxn modelId="{B1F53F7B-A063-094A-8F5A-0409DA8C0106}" type="presParOf" srcId="{06FC152B-9528-0B4E-B430-B39A08BABD15}" destId="{CBD433C3-D54C-F047-89AD-A2F46B463054}" srcOrd="1" destOrd="0" presId="urn:microsoft.com/office/officeart/2005/8/layout/matrix3"/>
    <dgm:cxn modelId="{2906AB9A-B218-DE4A-AE45-06B799FA4672}" type="presParOf" srcId="{06FC152B-9528-0B4E-B430-B39A08BABD15}" destId="{9B2F1CF7-C194-E846-B166-826F2ECEB7F6}" srcOrd="2" destOrd="0" presId="urn:microsoft.com/office/officeart/2005/8/layout/matrix3"/>
    <dgm:cxn modelId="{73DB88F4-2E59-5747-AB25-63C8FFE9F50B}" type="presParOf" srcId="{06FC152B-9528-0B4E-B430-B39A08BABD15}" destId="{EEA27419-4650-0A49-B392-33FB51F7C6D6}" srcOrd="3" destOrd="0" presId="urn:microsoft.com/office/officeart/2005/8/layout/matrix3"/>
    <dgm:cxn modelId="{15D2CBA1-93CB-4C44-9C8E-149B1F16CAE5}" type="presParOf" srcId="{06FC152B-9528-0B4E-B430-B39A08BABD15}" destId="{C2E1EE7E-5033-164F-97AE-B4AE8546A6B7}"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32E90AA-BDA7-4080-9BB8-0FF13352265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5657E71-627D-4FCF-ABC7-E7F5B9E7995B}">
      <dgm:prSet/>
      <dgm:spPr/>
      <dgm:t>
        <a:bodyPr/>
        <a:lstStyle/>
        <a:p>
          <a:r>
            <a:rPr lang="en-IN" dirty="0">
              <a:latin typeface="Times New Roman" panose="02020603050405020304" pitchFamily="18" charset="0"/>
              <a:cs typeface="Times New Roman" panose="02020603050405020304" pitchFamily="18" charset="0"/>
            </a:rPr>
            <a:t>Aligns with the Welsh Government's </a:t>
          </a:r>
          <a:r>
            <a:rPr lang="en-IN" dirty="0" err="1">
              <a:latin typeface="Times New Roman" panose="02020603050405020304" pitchFamily="18" charset="0"/>
              <a:cs typeface="Times New Roman" panose="02020603050405020304" pitchFamily="18" charset="0"/>
            </a:rPr>
            <a:t>Croeso</a:t>
          </a:r>
          <a:r>
            <a:rPr lang="en-IN" dirty="0">
              <a:latin typeface="Times New Roman" panose="02020603050405020304" pitchFamily="18" charset="0"/>
              <a:cs typeface="Times New Roman" panose="02020603050405020304" pitchFamily="18" charset="0"/>
            </a:rPr>
            <a:t> 2025 initiative</a:t>
          </a:r>
          <a:endParaRPr lang="en-US" dirty="0">
            <a:latin typeface="Times New Roman" panose="02020603050405020304" pitchFamily="18" charset="0"/>
            <a:cs typeface="Times New Roman" panose="02020603050405020304" pitchFamily="18" charset="0"/>
          </a:endParaRPr>
        </a:p>
      </dgm:t>
    </dgm:pt>
    <dgm:pt modelId="{BE134346-BFF6-4FBF-8B8A-10BD873B2F5A}" type="parTrans" cxnId="{F63B4F7D-9554-446B-AEC0-32D6315C49B3}">
      <dgm:prSet/>
      <dgm:spPr/>
      <dgm:t>
        <a:bodyPr/>
        <a:lstStyle/>
        <a:p>
          <a:endParaRPr lang="en-US"/>
        </a:p>
      </dgm:t>
    </dgm:pt>
    <dgm:pt modelId="{9CDBD51D-D685-45C1-9CDD-98E9B18FE768}" type="sibTrans" cxnId="{F63B4F7D-9554-446B-AEC0-32D6315C49B3}">
      <dgm:prSet/>
      <dgm:spPr/>
      <dgm:t>
        <a:bodyPr/>
        <a:lstStyle/>
        <a:p>
          <a:endParaRPr lang="en-US"/>
        </a:p>
      </dgm:t>
    </dgm:pt>
    <dgm:pt modelId="{210AA271-59F3-4EB2-BA92-1E162A6ABE95}">
      <dgm:prSet/>
      <dgm:spPr/>
      <dgm:t>
        <a:bodyPr/>
        <a:lstStyle/>
        <a:p>
          <a:r>
            <a:rPr lang="en-IN" dirty="0">
              <a:latin typeface="Times New Roman" panose="02020603050405020304" pitchFamily="18" charset="0"/>
              <a:cs typeface="Times New Roman" panose="02020603050405020304" pitchFamily="18" charset="0"/>
            </a:rPr>
            <a:t>Economically, socially, and environmentally sustainable</a:t>
          </a:r>
          <a:endParaRPr lang="en-US" dirty="0">
            <a:latin typeface="Times New Roman" panose="02020603050405020304" pitchFamily="18" charset="0"/>
            <a:cs typeface="Times New Roman" panose="02020603050405020304" pitchFamily="18" charset="0"/>
          </a:endParaRPr>
        </a:p>
      </dgm:t>
    </dgm:pt>
    <dgm:pt modelId="{32B1805E-AE3C-4BD3-A93E-7BD66A8DD9AF}" type="parTrans" cxnId="{1FB165B3-3A1D-42C9-838D-4342C4B7267C}">
      <dgm:prSet/>
      <dgm:spPr/>
      <dgm:t>
        <a:bodyPr/>
        <a:lstStyle/>
        <a:p>
          <a:endParaRPr lang="en-US"/>
        </a:p>
      </dgm:t>
    </dgm:pt>
    <dgm:pt modelId="{24DCBF8C-479D-4C7C-9B0F-F16AAF79C84E}" type="sibTrans" cxnId="{1FB165B3-3A1D-42C9-838D-4342C4B7267C}">
      <dgm:prSet/>
      <dgm:spPr/>
      <dgm:t>
        <a:bodyPr/>
        <a:lstStyle/>
        <a:p>
          <a:endParaRPr lang="en-US"/>
        </a:p>
      </dgm:t>
    </dgm:pt>
    <dgm:pt modelId="{A8C30746-CA09-4C10-A8EC-DF004CB1A2B7}">
      <dgm:prSet/>
      <dgm:spPr/>
      <dgm:t>
        <a:bodyPr/>
        <a:lstStyle/>
        <a:p>
          <a:r>
            <a:rPr lang="en-IN" dirty="0">
              <a:latin typeface="Times New Roman" panose="02020603050405020304" pitchFamily="18" charset="0"/>
              <a:cs typeface="Times New Roman" panose="02020603050405020304" pitchFamily="18" charset="0"/>
            </a:rPr>
            <a:t>Provides cultural worth and global exposure</a:t>
          </a:r>
          <a:endParaRPr lang="en-US" dirty="0">
            <a:latin typeface="Times New Roman" panose="02020603050405020304" pitchFamily="18" charset="0"/>
            <a:cs typeface="Times New Roman" panose="02020603050405020304" pitchFamily="18" charset="0"/>
          </a:endParaRPr>
        </a:p>
      </dgm:t>
    </dgm:pt>
    <dgm:pt modelId="{74197DDC-44B7-491E-AD02-8321E22CAF96}" type="parTrans" cxnId="{53936B01-B8AE-4BA4-AA35-0E43C9E56A78}">
      <dgm:prSet/>
      <dgm:spPr/>
      <dgm:t>
        <a:bodyPr/>
        <a:lstStyle/>
        <a:p>
          <a:endParaRPr lang="en-US"/>
        </a:p>
      </dgm:t>
    </dgm:pt>
    <dgm:pt modelId="{892E011F-411F-4AE5-938D-39537BCCF5E0}" type="sibTrans" cxnId="{53936B01-B8AE-4BA4-AA35-0E43C9E56A78}">
      <dgm:prSet/>
      <dgm:spPr/>
      <dgm:t>
        <a:bodyPr/>
        <a:lstStyle/>
        <a:p>
          <a:endParaRPr lang="en-US"/>
        </a:p>
      </dgm:t>
    </dgm:pt>
    <dgm:pt modelId="{F5C78247-95EF-43FB-AF4C-0C5DBCA4C281}">
      <dgm:prSet/>
      <dgm:spPr/>
      <dgm:t>
        <a:bodyPr/>
        <a:lstStyle/>
        <a:p>
          <a:r>
            <a:rPr lang="en-IN" dirty="0">
              <a:latin typeface="Times New Roman" panose="02020603050405020304" pitchFamily="18" charset="0"/>
              <a:cs typeface="Times New Roman" panose="02020603050405020304" pitchFamily="18" charset="0"/>
            </a:rPr>
            <a:t>Completely viable with a high return on investment</a:t>
          </a:r>
          <a:endParaRPr lang="en-US" dirty="0">
            <a:latin typeface="Times New Roman" panose="02020603050405020304" pitchFamily="18" charset="0"/>
            <a:cs typeface="Times New Roman" panose="02020603050405020304" pitchFamily="18" charset="0"/>
          </a:endParaRPr>
        </a:p>
      </dgm:t>
    </dgm:pt>
    <dgm:pt modelId="{C223C71A-6CC0-46E8-AB9E-1E7A102A3C40}" type="parTrans" cxnId="{148324D2-324E-4D7F-9F03-7C2117407BE1}">
      <dgm:prSet/>
      <dgm:spPr/>
      <dgm:t>
        <a:bodyPr/>
        <a:lstStyle/>
        <a:p>
          <a:endParaRPr lang="en-US"/>
        </a:p>
      </dgm:t>
    </dgm:pt>
    <dgm:pt modelId="{2E8CD4DC-1374-4A79-B900-178338ECF179}" type="sibTrans" cxnId="{148324D2-324E-4D7F-9F03-7C2117407BE1}">
      <dgm:prSet/>
      <dgm:spPr/>
      <dgm:t>
        <a:bodyPr/>
        <a:lstStyle/>
        <a:p>
          <a:endParaRPr lang="en-US"/>
        </a:p>
      </dgm:t>
    </dgm:pt>
    <dgm:pt modelId="{A5DB99D6-3177-4E90-B3BA-30E23A3DCC73}" type="pres">
      <dgm:prSet presAssocID="{F32E90AA-BDA7-4080-9BB8-0FF13352265F}" presName="root" presStyleCnt="0">
        <dgm:presLayoutVars>
          <dgm:dir/>
          <dgm:resizeHandles val="exact"/>
        </dgm:presLayoutVars>
      </dgm:prSet>
      <dgm:spPr/>
    </dgm:pt>
    <dgm:pt modelId="{CC02062B-7186-405C-A20E-73ADE1BBE81C}" type="pres">
      <dgm:prSet presAssocID="{35657E71-627D-4FCF-ABC7-E7F5B9E7995B}" presName="compNode" presStyleCnt="0"/>
      <dgm:spPr/>
    </dgm:pt>
    <dgm:pt modelId="{7848210A-C545-4E76-8452-04CBE6B92032}" type="pres">
      <dgm:prSet presAssocID="{35657E71-627D-4FCF-ABC7-E7F5B9E7995B}" presName="bgRect" presStyleLbl="bgShp" presStyleIdx="0" presStyleCnt="4"/>
      <dgm:spPr/>
    </dgm:pt>
    <dgm:pt modelId="{7CC2EA66-E2BD-448C-A77E-FCD0CC6923BB}" type="pres">
      <dgm:prSet presAssocID="{35657E71-627D-4FCF-ABC7-E7F5B9E7995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A558258C-02A2-4D97-8261-A7F1DFCBB3E2}" type="pres">
      <dgm:prSet presAssocID="{35657E71-627D-4FCF-ABC7-E7F5B9E7995B}" presName="spaceRect" presStyleCnt="0"/>
      <dgm:spPr/>
    </dgm:pt>
    <dgm:pt modelId="{10758CF2-1F5E-4DB9-9E18-678F293BA5C4}" type="pres">
      <dgm:prSet presAssocID="{35657E71-627D-4FCF-ABC7-E7F5B9E7995B}" presName="parTx" presStyleLbl="revTx" presStyleIdx="0" presStyleCnt="4">
        <dgm:presLayoutVars>
          <dgm:chMax val="0"/>
          <dgm:chPref val="0"/>
        </dgm:presLayoutVars>
      </dgm:prSet>
      <dgm:spPr/>
    </dgm:pt>
    <dgm:pt modelId="{8062C8EE-A934-42EA-90B3-76B07A7659B2}" type="pres">
      <dgm:prSet presAssocID="{9CDBD51D-D685-45C1-9CDD-98E9B18FE768}" presName="sibTrans" presStyleCnt="0"/>
      <dgm:spPr/>
    </dgm:pt>
    <dgm:pt modelId="{3890C8DF-516C-49C5-8B92-0CD0FD0B9BFC}" type="pres">
      <dgm:prSet presAssocID="{210AA271-59F3-4EB2-BA92-1E162A6ABE95}" presName="compNode" presStyleCnt="0"/>
      <dgm:spPr/>
    </dgm:pt>
    <dgm:pt modelId="{BD2CED44-7236-4435-AF47-62E1F45663E8}" type="pres">
      <dgm:prSet presAssocID="{210AA271-59F3-4EB2-BA92-1E162A6ABE95}" presName="bgRect" presStyleLbl="bgShp" presStyleIdx="1" presStyleCnt="4"/>
      <dgm:spPr/>
    </dgm:pt>
    <dgm:pt modelId="{75614D13-3A96-4578-A6E4-017390552332}" type="pres">
      <dgm:prSet presAssocID="{210AA271-59F3-4EB2-BA92-1E162A6ABE9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ustainability"/>
        </a:ext>
      </dgm:extLst>
    </dgm:pt>
    <dgm:pt modelId="{B82E2081-C9C5-417B-A617-562CB38E20F9}" type="pres">
      <dgm:prSet presAssocID="{210AA271-59F3-4EB2-BA92-1E162A6ABE95}" presName="spaceRect" presStyleCnt="0"/>
      <dgm:spPr/>
    </dgm:pt>
    <dgm:pt modelId="{5B08FA5D-1116-4EED-9E97-522DA015AA2B}" type="pres">
      <dgm:prSet presAssocID="{210AA271-59F3-4EB2-BA92-1E162A6ABE95}" presName="parTx" presStyleLbl="revTx" presStyleIdx="1" presStyleCnt="4">
        <dgm:presLayoutVars>
          <dgm:chMax val="0"/>
          <dgm:chPref val="0"/>
        </dgm:presLayoutVars>
      </dgm:prSet>
      <dgm:spPr/>
    </dgm:pt>
    <dgm:pt modelId="{F154BF60-F840-4132-9245-5D69BEE16A16}" type="pres">
      <dgm:prSet presAssocID="{24DCBF8C-479D-4C7C-9B0F-F16AAF79C84E}" presName="sibTrans" presStyleCnt="0"/>
      <dgm:spPr/>
    </dgm:pt>
    <dgm:pt modelId="{F17461A1-2C0F-4058-B1BD-D8B3C2586D0C}" type="pres">
      <dgm:prSet presAssocID="{A8C30746-CA09-4C10-A8EC-DF004CB1A2B7}" presName="compNode" presStyleCnt="0"/>
      <dgm:spPr/>
    </dgm:pt>
    <dgm:pt modelId="{0EB836F7-0C70-4D04-9F29-3DD453377D24}" type="pres">
      <dgm:prSet presAssocID="{A8C30746-CA09-4C10-A8EC-DF004CB1A2B7}" presName="bgRect" presStyleLbl="bgShp" presStyleIdx="2" presStyleCnt="4"/>
      <dgm:spPr/>
    </dgm:pt>
    <dgm:pt modelId="{0C2D1037-8F99-4E64-9BE8-A7FDE3792A3D}" type="pres">
      <dgm:prSet presAssocID="{A8C30746-CA09-4C10-A8EC-DF004CB1A2B7}"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rth Globe Americas"/>
        </a:ext>
      </dgm:extLst>
    </dgm:pt>
    <dgm:pt modelId="{CA8470DA-FF8F-49E6-B437-EC99955BEA21}" type="pres">
      <dgm:prSet presAssocID="{A8C30746-CA09-4C10-A8EC-DF004CB1A2B7}" presName="spaceRect" presStyleCnt="0"/>
      <dgm:spPr/>
    </dgm:pt>
    <dgm:pt modelId="{5FC821EE-8418-4261-A766-10F587E30FAA}" type="pres">
      <dgm:prSet presAssocID="{A8C30746-CA09-4C10-A8EC-DF004CB1A2B7}" presName="parTx" presStyleLbl="revTx" presStyleIdx="2" presStyleCnt="4">
        <dgm:presLayoutVars>
          <dgm:chMax val="0"/>
          <dgm:chPref val="0"/>
        </dgm:presLayoutVars>
      </dgm:prSet>
      <dgm:spPr/>
    </dgm:pt>
    <dgm:pt modelId="{D9F032BC-A17C-4340-9F7D-CD5508DC34ED}" type="pres">
      <dgm:prSet presAssocID="{892E011F-411F-4AE5-938D-39537BCCF5E0}" presName="sibTrans" presStyleCnt="0"/>
      <dgm:spPr/>
    </dgm:pt>
    <dgm:pt modelId="{A40A2E88-84D0-45AA-B556-3E445E6413B7}" type="pres">
      <dgm:prSet presAssocID="{F5C78247-95EF-43FB-AF4C-0C5DBCA4C281}" presName="compNode" presStyleCnt="0"/>
      <dgm:spPr/>
    </dgm:pt>
    <dgm:pt modelId="{2D53E71E-DD40-469B-BE5F-541A0EB17A37}" type="pres">
      <dgm:prSet presAssocID="{F5C78247-95EF-43FB-AF4C-0C5DBCA4C281}" presName="bgRect" presStyleLbl="bgShp" presStyleIdx="3" presStyleCnt="4" custLinFactNeighborX="639" custLinFactNeighborY="197"/>
      <dgm:spPr/>
    </dgm:pt>
    <dgm:pt modelId="{83669F37-C113-423E-A178-253C04A3F335}" type="pres">
      <dgm:prSet presAssocID="{F5C78247-95EF-43FB-AF4C-0C5DBCA4C28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ck"/>
        </a:ext>
      </dgm:extLst>
    </dgm:pt>
    <dgm:pt modelId="{28F22E91-A508-4A5A-9795-EFF19600FC1E}" type="pres">
      <dgm:prSet presAssocID="{F5C78247-95EF-43FB-AF4C-0C5DBCA4C281}" presName="spaceRect" presStyleCnt="0"/>
      <dgm:spPr/>
    </dgm:pt>
    <dgm:pt modelId="{37F93CB7-5DBA-4F2D-879D-76C9F5BD6315}" type="pres">
      <dgm:prSet presAssocID="{F5C78247-95EF-43FB-AF4C-0C5DBCA4C281}" presName="parTx" presStyleLbl="revTx" presStyleIdx="3" presStyleCnt="4">
        <dgm:presLayoutVars>
          <dgm:chMax val="0"/>
          <dgm:chPref val="0"/>
        </dgm:presLayoutVars>
      </dgm:prSet>
      <dgm:spPr/>
    </dgm:pt>
  </dgm:ptLst>
  <dgm:cxnLst>
    <dgm:cxn modelId="{53936B01-B8AE-4BA4-AA35-0E43C9E56A78}" srcId="{F32E90AA-BDA7-4080-9BB8-0FF13352265F}" destId="{A8C30746-CA09-4C10-A8EC-DF004CB1A2B7}" srcOrd="2" destOrd="0" parTransId="{74197DDC-44B7-491E-AD02-8321E22CAF96}" sibTransId="{892E011F-411F-4AE5-938D-39537BCCF5E0}"/>
    <dgm:cxn modelId="{887AF70D-7D89-4F94-B6E7-5745EAB9EE5A}" type="presOf" srcId="{35657E71-627D-4FCF-ABC7-E7F5B9E7995B}" destId="{10758CF2-1F5E-4DB9-9E18-678F293BA5C4}" srcOrd="0" destOrd="0" presId="urn:microsoft.com/office/officeart/2018/2/layout/IconVerticalSolidList"/>
    <dgm:cxn modelId="{FBB24812-11F5-4B06-AFF9-DC5A81ADB146}" type="presOf" srcId="{F32E90AA-BDA7-4080-9BB8-0FF13352265F}" destId="{A5DB99D6-3177-4E90-B3BA-30E23A3DCC73}" srcOrd="0" destOrd="0" presId="urn:microsoft.com/office/officeart/2018/2/layout/IconVerticalSolidList"/>
    <dgm:cxn modelId="{A5514616-9EAA-459D-90F9-662AC5624DC7}" type="presOf" srcId="{A8C30746-CA09-4C10-A8EC-DF004CB1A2B7}" destId="{5FC821EE-8418-4261-A766-10F587E30FAA}" srcOrd="0" destOrd="0" presId="urn:microsoft.com/office/officeart/2018/2/layout/IconVerticalSolidList"/>
    <dgm:cxn modelId="{9E414456-1ED2-4415-84F7-F2A3D6727429}" type="presOf" srcId="{210AA271-59F3-4EB2-BA92-1E162A6ABE95}" destId="{5B08FA5D-1116-4EED-9E97-522DA015AA2B}" srcOrd="0" destOrd="0" presId="urn:microsoft.com/office/officeart/2018/2/layout/IconVerticalSolidList"/>
    <dgm:cxn modelId="{F63B4F7D-9554-446B-AEC0-32D6315C49B3}" srcId="{F32E90AA-BDA7-4080-9BB8-0FF13352265F}" destId="{35657E71-627D-4FCF-ABC7-E7F5B9E7995B}" srcOrd="0" destOrd="0" parTransId="{BE134346-BFF6-4FBF-8B8A-10BD873B2F5A}" sibTransId="{9CDBD51D-D685-45C1-9CDD-98E9B18FE768}"/>
    <dgm:cxn modelId="{BB362392-69EB-4BC0-B0C6-E82406720DDF}" type="presOf" srcId="{F5C78247-95EF-43FB-AF4C-0C5DBCA4C281}" destId="{37F93CB7-5DBA-4F2D-879D-76C9F5BD6315}" srcOrd="0" destOrd="0" presId="urn:microsoft.com/office/officeart/2018/2/layout/IconVerticalSolidList"/>
    <dgm:cxn modelId="{1FB165B3-3A1D-42C9-838D-4342C4B7267C}" srcId="{F32E90AA-BDA7-4080-9BB8-0FF13352265F}" destId="{210AA271-59F3-4EB2-BA92-1E162A6ABE95}" srcOrd="1" destOrd="0" parTransId="{32B1805E-AE3C-4BD3-A93E-7BD66A8DD9AF}" sibTransId="{24DCBF8C-479D-4C7C-9B0F-F16AAF79C84E}"/>
    <dgm:cxn modelId="{148324D2-324E-4D7F-9F03-7C2117407BE1}" srcId="{F32E90AA-BDA7-4080-9BB8-0FF13352265F}" destId="{F5C78247-95EF-43FB-AF4C-0C5DBCA4C281}" srcOrd="3" destOrd="0" parTransId="{C223C71A-6CC0-46E8-AB9E-1E7A102A3C40}" sibTransId="{2E8CD4DC-1374-4A79-B900-178338ECF179}"/>
    <dgm:cxn modelId="{1829107A-A86A-4A27-A6D2-98B07FDF74D7}" type="presParOf" srcId="{A5DB99D6-3177-4E90-B3BA-30E23A3DCC73}" destId="{CC02062B-7186-405C-A20E-73ADE1BBE81C}" srcOrd="0" destOrd="0" presId="urn:microsoft.com/office/officeart/2018/2/layout/IconVerticalSolidList"/>
    <dgm:cxn modelId="{65802EEE-F2CC-460D-BFA5-656755BE28DF}" type="presParOf" srcId="{CC02062B-7186-405C-A20E-73ADE1BBE81C}" destId="{7848210A-C545-4E76-8452-04CBE6B92032}" srcOrd="0" destOrd="0" presId="urn:microsoft.com/office/officeart/2018/2/layout/IconVerticalSolidList"/>
    <dgm:cxn modelId="{2D6D038A-5936-4513-936E-9F1B6B23E9DE}" type="presParOf" srcId="{CC02062B-7186-405C-A20E-73ADE1BBE81C}" destId="{7CC2EA66-E2BD-448C-A77E-FCD0CC6923BB}" srcOrd="1" destOrd="0" presId="urn:microsoft.com/office/officeart/2018/2/layout/IconVerticalSolidList"/>
    <dgm:cxn modelId="{37B286DB-7FE6-4463-AA14-B08E8AA4A205}" type="presParOf" srcId="{CC02062B-7186-405C-A20E-73ADE1BBE81C}" destId="{A558258C-02A2-4D97-8261-A7F1DFCBB3E2}" srcOrd="2" destOrd="0" presId="urn:microsoft.com/office/officeart/2018/2/layout/IconVerticalSolidList"/>
    <dgm:cxn modelId="{4E83A0FE-6EBA-4D6E-8B04-5431525460FD}" type="presParOf" srcId="{CC02062B-7186-405C-A20E-73ADE1BBE81C}" destId="{10758CF2-1F5E-4DB9-9E18-678F293BA5C4}" srcOrd="3" destOrd="0" presId="urn:microsoft.com/office/officeart/2018/2/layout/IconVerticalSolidList"/>
    <dgm:cxn modelId="{BD528221-4D41-4AFA-B54E-B6DE994E104F}" type="presParOf" srcId="{A5DB99D6-3177-4E90-B3BA-30E23A3DCC73}" destId="{8062C8EE-A934-42EA-90B3-76B07A7659B2}" srcOrd="1" destOrd="0" presId="urn:microsoft.com/office/officeart/2018/2/layout/IconVerticalSolidList"/>
    <dgm:cxn modelId="{596CE373-F661-4F69-8A4E-11E53F5C2AB9}" type="presParOf" srcId="{A5DB99D6-3177-4E90-B3BA-30E23A3DCC73}" destId="{3890C8DF-516C-49C5-8B92-0CD0FD0B9BFC}" srcOrd="2" destOrd="0" presId="urn:microsoft.com/office/officeart/2018/2/layout/IconVerticalSolidList"/>
    <dgm:cxn modelId="{CE60F772-8AFE-4FCB-89B0-A5D268416E03}" type="presParOf" srcId="{3890C8DF-516C-49C5-8B92-0CD0FD0B9BFC}" destId="{BD2CED44-7236-4435-AF47-62E1F45663E8}" srcOrd="0" destOrd="0" presId="urn:microsoft.com/office/officeart/2018/2/layout/IconVerticalSolidList"/>
    <dgm:cxn modelId="{28B04DF3-39B4-475E-91F4-7EC25D3E0ACB}" type="presParOf" srcId="{3890C8DF-516C-49C5-8B92-0CD0FD0B9BFC}" destId="{75614D13-3A96-4578-A6E4-017390552332}" srcOrd="1" destOrd="0" presId="urn:microsoft.com/office/officeart/2018/2/layout/IconVerticalSolidList"/>
    <dgm:cxn modelId="{153DCEEA-E9A3-4DB5-9F66-53181411D5D7}" type="presParOf" srcId="{3890C8DF-516C-49C5-8B92-0CD0FD0B9BFC}" destId="{B82E2081-C9C5-417B-A617-562CB38E20F9}" srcOrd="2" destOrd="0" presId="urn:microsoft.com/office/officeart/2018/2/layout/IconVerticalSolidList"/>
    <dgm:cxn modelId="{330CD70F-9B26-4EED-BFB5-766C087B7795}" type="presParOf" srcId="{3890C8DF-516C-49C5-8B92-0CD0FD0B9BFC}" destId="{5B08FA5D-1116-4EED-9E97-522DA015AA2B}" srcOrd="3" destOrd="0" presId="urn:microsoft.com/office/officeart/2018/2/layout/IconVerticalSolidList"/>
    <dgm:cxn modelId="{001E3D16-948B-410F-A139-AEBE0C7AB536}" type="presParOf" srcId="{A5DB99D6-3177-4E90-B3BA-30E23A3DCC73}" destId="{F154BF60-F840-4132-9245-5D69BEE16A16}" srcOrd="3" destOrd="0" presId="urn:microsoft.com/office/officeart/2018/2/layout/IconVerticalSolidList"/>
    <dgm:cxn modelId="{E9EF7ADB-A230-47D0-8131-F825C163723D}" type="presParOf" srcId="{A5DB99D6-3177-4E90-B3BA-30E23A3DCC73}" destId="{F17461A1-2C0F-4058-B1BD-D8B3C2586D0C}" srcOrd="4" destOrd="0" presId="urn:microsoft.com/office/officeart/2018/2/layout/IconVerticalSolidList"/>
    <dgm:cxn modelId="{F031A8AF-ADF8-48EC-A2F5-107500A08571}" type="presParOf" srcId="{F17461A1-2C0F-4058-B1BD-D8B3C2586D0C}" destId="{0EB836F7-0C70-4D04-9F29-3DD453377D24}" srcOrd="0" destOrd="0" presId="urn:microsoft.com/office/officeart/2018/2/layout/IconVerticalSolidList"/>
    <dgm:cxn modelId="{DC531126-8B78-46CC-8581-494CF77561E7}" type="presParOf" srcId="{F17461A1-2C0F-4058-B1BD-D8B3C2586D0C}" destId="{0C2D1037-8F99-4E64-9BE8-A7FDE3792A3D}" srcOrd="1" destOrd="0" presId="urn:microsoft.com/office/officeart/2018/2/layout/IconVerticalSolidList"/>
    <dgm:cxn modelId="{43E8D45A-9948-4754-B7D1-130F194A1163}" type="presParOf" srcId="{F17461A1-2C0F-4058-B1BD-D8B3C2586D0C}" destId="{CA8470DA-FF8F-49E6-B437-EC99955BEA21}" srcOrd="2" destOrd="0" presId="urn:microsoft.com/office/officeart/2018/2/layout/IconVerticalSolidList"/>
    <dgm:cxn modelId="{6184BA8C-5263-4AD4-9BC8-F2839D35ACCA}" type="presParOf" srcId="{F17461A1-2C0F-4058-B1BD-D8B3C2586D0C}" destId="{5FC821EE-8418-4261-A766-10F587E30FAA}" srcOrd="3" destOrd="0" presId="urn:microsoft.com/office/officeart/2018/2/layout/IconVerticalSolidList"/>
    <dgm:cxn modelId="{32C63B73-824C-4DA5-BB4A-3D7FAF57F950}" type="presParOf" srcId="{A5DB99D6-3177-4E90-B3BA-30E23A3DCC73}" destId="{D9F032BC-A17C-4340-9F7D-CD5508DC34ED}" srcOrd="5" destOrd="0" presId="urn:microsoft.com/office/officeart/2018/2/layout/IconVerticalSolidList"/>
    <dgm:cxn modelId="{C24D2587-BE85-428F-9AAB-C1AB904A9C77}" type="presParOf" srcId="{A5DB99D6-3177-4E90-B3BA-30E23A3DCC73}" destId="{A40A2E88-84D0-45AA-B556-3E445E6413B7}" srcOrd="6" destOrd="0" presId="urn:microsoft.com/office/officeart/2018/2/layout/IconVerticalSolidList"/>
    <dgm:cxn modelId="{1A99AA66-3162-4C2D-95C3-16D95D55D7C0}" type="presParOf" srcId="{A40A2E88-84D0-45AA-B556-3E445E6413B7}" destId="{2D53E71E-DD40-469B-BE5F-541A0EB17A37}" srcOrd="0" destOrd="0" presId="urn:microsoft.com/office/officeart/2018/2/layout/IconVerticalSolidList"/>
    <dgm:cxn modelId="{086D9DBE-C098-4978-A1EC-F3E340D88911}" type="presParOf" srcId="{A40A2E88-84D0-45AA-B556-3E445E6413B7}" destId="{83669F37-C113-423E-A178-253C04A3F335}" srcOrd="1" destOrd="0" presId="urn:microsoft.com/office/officeart/2018/2/layout/IconVerticalSolidList"/>
    <dgm:cxn modelId="{9706E11C-59DC-4FED-B066-91A1BB730F21}" type="presParOf" srcId="{A40A2E88-84D0-45AA-B556-3E445E6413B7}" destId="{28F22E91-A508-4A5A-9795-EFF19600FC1E}" srcOrd="2" destOrd="0" presId="urn:microsoft.com/office/officeart/2018/2/layout/IconVerticalSolidList"/>
    <dgm:cxn modelId="{DA65D851-D397-47BC-8968-13BAB28D72CC}" type="presParOf" srcId="{A40A2E88-84D0-45AA-B556-3E445E6413B7}" destId="{37F93CB7-5DBA-4F2D-879D-76C9F5BD6315}"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5C5264-A63B-BE4D-9DB5-3883B40E7948}">
      <dsp:nvSpPr>
        <dsp:cNvPr id="0" name=""/>
        <dsp:cNvSpPr/>
      </dsp:nvSpPr>
      <dsp:spPr>
        <a:xfrm>
          <a:off x="0" y="0"/>
          <a:ext cx="7392924" cy="644652"/>
        </a:xfrm>
        <a:prstGeom prst="roundRect">
          <a:avLst>
            <a:gd name="adj" fmla="val 10000"/>
          </a:avLst>
        </a:prstGeom>
        <a:solidFill>
          <a:schemeClr val="accent2">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N" sz="2200" kern="1200"/>
            <a:t>Event Name: Croeso Connect 2025</a:t>
          </a:r>
          <a:endParaRPr lang="en-US" sz="2200" kern="1200"/>
        </a:p>
      </dsp:txBody>
      <dsp:txXfrm>
        <a:off x="18881" y="18881"/>
        <a:ext cx="6621870" cy="606890"/>
      </dsp:txXfrm>
    </dsp:sp>
    <dsp:sp modelId="{E7B8C802-BD20-DA4D-9BF7-5039F094C1BE}">
      <dsp:nvSpPr>
        <dsp:cNvPr id="0" name=""/>
        <dsp:cNvSpPr/>
      </dsp:nvSpPr>
      <dsp:spPr>
        <a:xfrm>
          <a:off x="552069" y="734187"/>
          <a:ext cx="7392924" cy="644652"/>
        </a:xfrm>
        <a:prstGeom prst="roundRect">
          <a:avLst>
            <a:gd name="adj" fmla="val 10000"/>
          </a:avLst>
        </a:prstGeom>
        <a:solidFill>
          <a:schemeClr val="accent3">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N" sz="2200" kern="1200"/>
            <a:t>Type: 1.5-day MICE leadership summit</a:t>
          </a:r>
          <a:endParaRPr lang="en-US" sz="2200" kern="1200"/>
        </a:p>
      </dsp:txBody>
      <dsp:txXfrm>
        <a:off x="570950" y="753068"/>
        <a:ext cx="6384069" cy="606890"/>
      </dsp:txXfrm>
    </dsp:sp>
    <dsp:sp modelId="{27D14569-7D70-2647-803E-95453500D886}">
      <dsp:nvSpPr>
        <dsp:cNvPr id="0" name=""/>
        <dsp:cNvSpPr/>
      </dsp:nvSpPr>
      <dsp:spPr>
        <a:xfrm>
          <a:off x="1104137" y="1468374"/>
          <a:ext cx="7392924" cy="644652"/>
        </a:xfrm>
        <a:prstGeom prst="roundRect">
          <a:avLst>
            <a:gd name="adj" fmla="val 10000"/>
          </a:avLst>
        </a:prstGeom>
        <a:solidFill>
          <a:schemeClr val="accent4">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N" sz="2200" kern="1200"/>
            <a:t>Venue: ICC Wales, Newport</a:t>
          </a:r>
          <a:endParaRPr lang="en-US" sz="2200" kern="1200"/>
        </a:p>
      </dsp:txBody>
      <dsp:txXfrm>
        <a:off x="1123018" y="1487255"/>
        <a:ext cx="6384069" cy="606889"/>
      </dsp:txXfrm>
    </dsp:sp>
    <dsp:sp modelId="{21296671-B691-FD48-AB26-84081DBB5720}">
      <dsp:nvSpPr>
        <dsp:cNvPr id="0" name=""/>
        <dsp:cNvSpPr/>
      </dsp:nvSpPr>
      <dsp:spPr>
        <a:xfrm>
          <a:off x="1656206" y="2202561"/>
          <a:ext cx="7392924" cy="644652"/>
        </a:xfrm>
        <a:prstGeom prst="roundRect">
          <a:avLst>
            <a:gd name="adj" fmla="val 10000"/>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N" sz="2200" kern="1200"/>
            <a:t>Theme: "Welsh Hospitality as a Global Benchmark"</a:t>
          </a:r>
          <a:endParaRPr lang="en-US" sz="2200" kern="1200"/>
        </a:p>
      </dsp:txBody>
      <dsp:txXfrm>
        <a:off x="1675087" y="2221442"/>
        <a:ext cx="6384069" cy="606890"/>
      </dsp:txXfrm>
    </dsp:sp>
    <dsp:sp modelId="{7350AF48-5924-484E-9797-A1BE1E8238CA}">
      <dsp:nvSpPr>
        <dsp:cNvPr id="0" name=""/>
        <dsp:cNvSpPr/>
      </dsp:nvSpPr>
      <dsp:spPr>
        <a:xfrm>
          <a:off x="2208275" y="2936748"/>
          <a:ext cx="7392924" cy="644652"/>
        </a:xfrm>
        <a:prstGeom prst="roundRect">
          <a:avLst>
            <a:gd name="adj" fmla="val 10000"/>
          </a:avLst>
        </a:prstGeom>
        <a:solidFill>
          <a:schemeClr val="accent6">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IN" sz="2200" kern="1200"/>
            <a:t>Date: June 25–26, 2025 (Dwyer et al., 2001).</a:t>
          </a:r>
          <a:endParaRPr lang="en-US" sz="2200" kern="1200"/>
        </a:p>
      </dsp:txBody>
      <dsp:txXfrm>
        <a:off x="2227156" y="2955629"/>
        <a:ext cx="6384069" cy="606889"/>
      </dsp:txXfrm>
    </dsp:sp>
    <dsp:sp modelId="{041C3CD1-2827-4242-B92E-EAFF33D01BB1}">
      <dsp:nvSpPr>
        <dsp:cNvPr id="0" name=""/>
        <dsp:cNvSpPr/>
      </dsp:nvSpPr>
      <dsp:spPr>
        <a:xfrm>
          <a:off x="6973900" y="470954"/>
          <a:ext cx="419023" cy="419023"/>
        </a:xfrm>
        <a:prstGeom prst="downArrow">
          <a:avLst>
            <a:gd name="adj1" fmla="val 55000"/>
            <a:gd name="adj2" fmla="val 45000"/>
          </a:avLst>
        </a:prstGeom>
        <a:solidFill>
          <a:schemeClr val="accent2">
            <a:tint val="40000"/>
            <a:alpha val="90000"/>
            <a:hueOff val="0"/>
            <a:satOff val="0"/>
            <a:lumOff val="0"/>
            <a:alphaOff val="0"/>
          </a:schemeClr>
        </a:solidFill>
        <a:ln w="34925" cap="flat" cmpd="sng" algn="in">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068180" y="470954"/>
        <a:ext cx="230463" cy="315315"/>
      </dsp:txXfrm>
    </dsp:sp>
    <dsp:sp modelId="{FCD5FC75-787B-924D-BA93-07ADF33AD623}">
      <dsp:nvSpPr>
        <dsp:cNvPr id="0" name=""/>
        <dsp:cNvSpPr/>
      </dsp:nvSpPr>
      <dsp:spPr>
        <a:xfrm>
          <a:off x="7525969" y="1205141"/>
          <a:ext cx="419023" cy="419023"/>
        </a:xfrm>
        <a:prstGeom prst="downArrow">
          <a:avLst>
            <a:gd name="adj1" fmla="val 55000"/>
            <a:gd name="adj2" fmla="val 45000"/>
          </a:avLst>
        </a:prstGeom>
        <a:solidFill>
          <a:schemeClr val="accent3">
            <a:tint val="40000"/>
            <a:alpha val="90000"/>
            <a:hueOff val="0"/>
            <a:satOff val="0"/>
            <a:lumOff val="0"/>
            <a:alphaOff val="0"/>
          </a:schemeClr>
        </a:solidFill>
        <a:ln w="34925" cap="flat" cmpd="sng" algn="in">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7620249" y="1205141"/>
        <a:ext cx="230463" cy="315315"/>
      </dsp:txXfrm>
    </dsp:sp>
    <dsp:sp modelId="{9C7E748F-0B9F-9444-9A22-10E7BEF702D1}">
      <dsp:nvSpPr>
        <dsp:cNvPr id="0" name=""/>
        <dsp:cNvSpPr/>
      </dsp:nvSpPr>
      <dsp:spPr>
        <a:xfrm>
          <a:off x="8078038" y="1928583"/>
          <a:ext cx="419023" cy="419023"/>
        </a:xfrm>
        <a:prstGeom prst="downArrow">
          <a:avLst>
            <a:gd name="adj1" fmla="val 55000"/>
            <a:gd name="adj2" fmla="val 45000"/>
          </a:avLst>
        </a:prstGeom>
        <a:solidFill>
          <a:schemeClr val="accent4">
            <a:tint val="40000"/>
            <a:alpha val="90000"/>
            <a:hueOff val="0"/>
            <a:satOff val="0"/>
            <a:lumOff val="0"/>
            <a:alphaOff val="0"/>
          </a:schemeClr>
        </a:solidFill>
        <a:ln w="34925" cap="flat" cmpd="sng" algn="in">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172318" y="1928583"/>
        <a:ext cx="230463" cy="315315"/>
      </dsp:txXfrm>
    </dsp:sp>
    <dsp:sp modelId="{D787F32E-8BCA-7E4D-B347-8697AC8B1E62}">
      <dsp:nvSpPr>
        <dsp:cNvPr id="0" name=""/>
        <dsp:cNvSpPr/>
      </dsp:nvSpPr>
      <dsp:spPr>
        <a:xfrm>
          <a:off x="8630107" y="2669933"/>
          <a:ext cx="419023" cy="419023"/>
        </a:xfrm>
        <a:prstGeom prst="downArrow">
          <a:avLst>
            <a:gd name="adj1" fmla="val 55000"/>
            <a:gd name="adj2" fmla="val 45000"/>
          </a:avLst>
        </a:prstGeom>
        <a:solidFill>
          <a:schemeClr val="accent5">
            <a:tint val="40000"/>
            <a:alpha val="90000"/>
            <a:hueOff val="0"/>
            <a:satOff val="0"/>
            <a:lumOff val="0"/>
            <a:alphaOff val="0"/>
          </a:schemeClr>
        </a:solidFill>
        <a:ln w="34925" cap="flat" cmpd="sng" algn="in">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endParaRPr lang="en-US" sz="2000" kern="1200"/>
        </a:p>
      </dsp:txBody>
      <dsp:txXfrm>
        <a:off x="8724387" y="2669933"/>
        <a:ext cx="230463" cy="3153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62FF39-928F-45E3-B60A-8824FC7CE813}">
      <dsp:nvSpPr>
        <dsp:cNvPr id="0" name=""/>
        <dsp:cNvSpPr/>
      </dsp:nvSpPr>
      <dsp:spPr>
        <a:xfrm>
          <a:off x="0" y="1486"/>
          <a:ext cx="9601200" cy="7533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4D4867-A556-43D9-ACB4-3FF7BE6B23DD}">
      <dsp:nvSpPr>
        <dsp:cNvPr id="0" name=""/>
        <dsp:cNvSpPr/>
      </dsp:nvSpPr>
      <dsp:spPr>
        <a:xfrm>
          <a:off x="227889" y="170990"/>
          <a:ext cx="414344" cy="4143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6FD3A2-68EC-4B5E-9B6A-1FA4C891F69A}">
      <dsp:nvSpPr>
        <dsp:cNvPr id="0" name=""/>
        <dsp:cNvSpPr/>
      </dsp:nvSpPr>
      <dsp:spPr>
        <a:xfrm>
          <a:off x="870122" y="1486"/>
          <a:ext cx="8731077" cy="753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30" tIns="79730" rIns="79730" bIns="79730" numCol="1" spcCol="1270" anchor="ctr" anchorCtr="0">
          <a:noAutofit/>
        </a:bodyPr>
        <a:lstStyle/>
        <a:p>
          <a:pPr marL="0" lvl="0" indent="0" algn="l" defTabSz="977900">
            <a:lnSpc>
              <a:spcPct val="10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Primary:</a:t>
          </a:r>
          <a:r>
            <a:rPr lang="en-IN" sz="2200" kern="1200" dirty="0">
              <a:latin typeface="Times New Roman" panose="02020603050405020304" pitchFamily="18" charset="0"/>
              <a:cs typeface="Times New Roman" panose="02020603050405020304" pitchFamily="18" charset="0"/>
            </a:rPr>
            <a:t> General Managers, Directors of Operations, Event Strategists</a:t>
          </a:r>
          <a:endParaRPr lang="en-US" sz="2200" kern="1200" dirty="0">
            <a:latin typeface="Times New Roman" panose="02020603050405020304" pitchFamily="18" charset="0"/>
            <a:cs typeface="Times New Roman" panose="02020603050405020304" pitchFamily="18" charset="0"/>
          </a:endParaRPr>
        </a:p>
      </dsp:txBody>
      <dsp:txXfrm>
        <a:off x="870122" y="1486"/>
        <a:ext cx="8731077" cy="753353"/>
      </dsp:txXfrm>
    </dsp:sp>
    <dsp:sp modelId="{21B25240-42D4-4043-958B-059D7389982D}">
      <dsp:nvSpPr>
        <dsp:cNvPr id="0" name=""/>
        <dsp:cNvSpPr/>
      </dsp:nvSpPr>
      <dsp:spPr>
        <a:xfrm>
          <a:off x="0" y="943177"/>
          <a:ext cx="9601200" cy="7533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DA1F18-DE36-4D2C-9A0A-9CBDB54AA032}">
      <dsp:nvSpPr>
        <dsp:cNvPr id="0" name=""/>
        <dsp:cNvSpPr/>
      </dsp:nvSpPr>
      <dsp:spPr>
        <a:xfrm>
          <a:off x="227889" y="1112682"/>
          <a:ext cx="414344" cy="4143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2059B6-8F97-420D-8219-4D8A6090DEE5}">
      <dsp:nvSpPr>
        <dsp:cNvPr id="0" name=""/>
        <dsp:cNvSpPr/>
      </dsp:nvSpPr>
      <dsp:spPr>
        <a:xfrm>
          <a:off x="870122" y="943177"/>
          <a:ext cx="8731077" cy="753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30" tIns="79730" rIns="79730" bIns="79730" numCol="1" spcCol="1270" anchor="ctr" anchorCtr="0">
          <a:noAutofit/>
        </a:bodyPr>
        <a:lstStyle/>
        <a:p>
          <a:pPr marL="0" lvl="0" indent="0" algn="l" defTabSz="977900">
            <a:lnSpc>
              <a:spcPct val="10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Secondary: </a:t>
          </a:r>
          <a:r>
            <a:rPr lang="en-IN" sz="2200" kern="1200" dirty="0">
              <a:latin typeface="Times New Roman" panose="02020603050405020304" pitchFamily="18" charset="0"/>
              <a:cs typeface="Times New Roman" panose="02020603050405020304" pitchFamily="18" charset="0"/>
            </a:rPr>
            <a:t>Tourism officials, sustainability experts, hospitality educators</a:t>
          </a:r>
          <a:endParaRPr lang="en-US" sz="2200" kern="1200" dirty="0">
            <a:latin typeface="Times New Roman" panose="02020603050405020304" pitchFamily="18" charset="0"/>
            <a:cs typeface="Times New Roman" panose="02020603050405020304" pitchFamily="18" charset="0"/>
          </a:endParaRPr>
        </a:p>
      </dsp:txBody>
      <dsp:txXfrm>
        <a:off x="870122" y="943177"/>
        <a:ext cx="8731077" cy="753353"/>
      </dsp:txXfrm>
    </dsp:sp>
    <dsp:sp modelId="{84949D12-7A7C-4121-95CB-96E0D0211A8D}">
      <dsp:nvSpPr>
        <dsp:cNvPr id="0" name=""/>
        <dsp:cNvSpPr/>
      </dsp:nvSpPr>
      <dsp:spPr>
        <a:xfrm>
          <a:off x="0" y="1884869"/>
          <a:ext cx="9601200" cy="7533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6CFB81-43CB-4863-A2BF-FEB8050AD76B}">
      <dsp:nvSpPr>
        <dsp:cNvPr id="0" name=""/>
        <dsp:cNvSpPr/>
      </dsp:nvSpPr>
      <dsp:spPr>
        <a:xfrm>
          <a:off x="227889" y="2054373"/>
          <a:ext cx="414344" cy="4143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F98B35-093D-43B7-B09E-3D63C84C071E}">
      <dsp:nvSpPr>
        <dsp:cNvPr id="0" name=""/>
        <dsp:cNvSpPr/>
      </dsp:nvSpPr>
      <dsp:spPr>
        <a:xfrm>
          <a:off x="870122" y="1884869"/>
          <a:ext cx="8731077" cy="753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30" tIns="79730" rIns="79730" bIns="79730" numCol="1" spcCol="1270" anchor="ctr" anchorCtr="0">
          <a:noAutofit/>
        </a:bodyPr>
        <a:lstStyle/>
        <a:p>
          <a:pPr marL="0" lvl="0" indent="0" algn="l" defTabSz="977900">
            <a:lnSpc>
              <a:spcPct val="10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Geography:</a:t>
          </a:r>
          <a:r>
            <a:rPr lang="en-IN" sz="2200" kern="1200" dirty="0">
              <a:latin typeface="Times New Roman" panose="02020603050405020304" pitchFamily="18" charset="0"/>
              <a:cs typeface="Times New Roman" panose="02020603050405020304" pitchFamily="18" charset="0"/>
            </a:rPr>
            <a:t> UK, EU, USA, UAE, Southeast Asia</a:t>
          </a:r>
          <a:endParaRPr lang="en-US" sz="2200" kern="1200" dirty="0">
            <a:latin typeface="Times New Roman" panose="02020603050405020304" pitchFamily="18" charset="0"/>
            <a:cs typeface="Times New Roman" panose="02020603050405020304" pitchFamily="18" charset="0"/>
          </a:endParaRPr>
        </a:p>
      </dsp:txBody>
      <dsp:txXfrm>
        <a:off x="870122" y="1884869"/>
        <a:ext cx="8731077" cy="753353"/>
      </dsp:txXfrm>
    </dsp:sp>
    <dsp:sp modelId="{E761AA97-BE12-4FC6-953B-1F3BAB0955A9}">
      <dsp:nvSpPr>
        <dsp:cNvPr id="0" name=""/>
        <dsp:cNvSpPr/>
      </dsp:nvSpPr>
      <dsp:spPr>
        <a:xfrm>
          <a:off x="0" y="2826560"/>
          <a:ext cx="9601200" cy="75335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FAF453-B050-4FFF-9632-DFAE3A5D6CD4}">
      <dsp:nvSpPr>
        <dsp:cNvPr id="0" name=""/>
        <dsp:cNvSpPr/>
      </dsp:nvSpPr>
      <dsp:spPr>
        <a:xfrm>
          <a:off x="227889" y="2996064"/>
          <a:ext cx="414344" cy="4143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D657740-C057-4942-95EC-0DE75FE246EB}">
      <dsp:nvSpPr>
        <dsp:cNvPr id="0" name=""/>
        <dsp:cNvSpPr/>
      </dsp:nvSpPr>
      <dsp:spPr>
        <a:xfrm>
          <a:off x="870122" y="2826560"/>
          <a:ext cx="8731077" cy="7533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730" tIns="79730" rIns="79730" bIns="79730" numCol="1" spcCol="1270" anchor="ctr" anchorCtr="0">
          <a:noAutofit/>
        </a:bodyPr>
        <a:lstStyle/>
        <a:p>
          <a:pPr marL="0" lvl="0" indent="0" algn="l" defTabSz="977900">
            <a:lnSpc>
              <a:spcPct val="10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Capacity: </a:t>
          </a:r>
          <a:r>
            <a:rPr lang="en-IN" sz="2200" kern="1200" dirty="0">
              <a:latin typeface="Times New Roman" panose="02020603050405020304" pitchFamily="18" charset="0"/>
              <a:cs typeface="Times New Roman" panose="02020603050405020304" pitchFamily="18" charset="0"/>
            </a:rPr>
            <a:t>350 delegates on-site, 100 virtual (Graham and Kennedy, 2022).</a:t>
          </a:r>
          <a:endParaRPr lang="en-US" sz="2200" kern="1200" dirty="0">
            <a:latin typeface="Times New Roman" panose="02020603050405020304" pitchFamily="18" charset="0"/>
            <a:cs typeface="Times New Roman" panose="02020603050405020304" pitchFamily="18" charset="0"/>
          </a:endParaRPr>
        </a:p>
      </dsp:txBody>
      <dsp:txXfrm>
        <a:off x="870122" y="2826560"/>
        <a:ext cx="8731077" cy="75335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A894D-8318-4CF6-9054-EA579E5FE46B}">
      <dsp:nvSpPr>
        <dsp:cNvPr id="0" name=""/>
        <dsp:cNvSpPr/>
      </dsp:nvSpPr>
      <dsp:spPr>
        <a:xfrm>
          <a:off x="0" y="2315"/>
          <a:ext cx="6506304" cy="117330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160440-FEA1-4CD3-9911-52BE2B6D7CD3}">
      <dsp:nvSpPr>
        <dsp:cNvPr id="0" name=""/>
        <dsp:cNvSpPr/>
      </dsp:nvSpPr>
      <dsp:spPr>
        <a:xfrm>
          <a:off x="354925" y="266309"/>
          <a:ext cx="645319" cy="6453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E33A0618-01F6-405E-886D-B496572A781A}">
      <dsp:nvSpPr>
        <dsp:cNvPr id="0" name=""/>
        <dsp:cNvSpPr/>
      </dsp:nvSpPr>
      <dsp:spPr>
        <a:xfrm>
          <a:off x="1355170" y="2315"/>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Competitors:</a:t>
          </a:r>
          <a:r>
            <a:rPr lang="en-IN" sz="2200" kern="1200" dirty="0">
              <a:latin typeface="Times New Roman" panose="02020603050405020304" pitchFamily="18" charset="0"/>
              <a:cs typeface="Times New Roman" panose="02020603050405020304" pitchFamily="18" charset="0"/>
            </a:rPr>
            <a:t> Scottish Tourism Expo, London Hospitality Show</a:t>
          </a:r>
          <a:endParaRPr lang="en-US" sz="2200" kern="1200" dirty="0">
            <a:latin typeface="Times New Roman" panose="02020603050405020304" pitchFamily="18" charset="0"/>
            <a:cs typeface="Times New Roman" panose="02020603050405020304" pitchFamily="18" charset="0"/>
          </a:endParaRPr>
        </a:p>
      </dsp:txBody>
      <dsp:txXfrm>
        <a:off x="1355170" y="2315"/>
        <a:ext cx="5151133" cy="1173307"/>
      </dsp:txXfrm>
    </dsp:sp>
    <dsp:sp modelId="{F25E62EA-D9EF-45BF-BB9E-10E8373A4D80}">
      <dsp:nvSpPr>
        <dsp:cNvPr id="0" name=""/>
        <dsp:cNvSpPr/>
      </dsp:nvSpPr>
      <dsp:spPr>
        <a:xfrm>
          <a:off x="0" y="1468949"/>
          <a:ext cx="6506304" cy="117330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EC2058-4FE3-4E40-AE3B-F3CE2BEFE99B}">
      <dsp:nvSpPr>
        <dsp:cNvPr id="0" name=""/>
        <dsp:cNvSpPr/>
      </dsp:nvSpPr>
      <dsp:spPr>
        <a:xfrm>
          <a:off x="354925" y="1732943"/>
          <a:ext cx="645319" cy="6453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78AE1304-9449-4CC2-8F00-F5F3C99FBF55}">
      <dsp:nvSpPr>
        <dsp:cNvPr id="0" name=""/>
        <dsp:cNvSpPr/>
      </dsp:nvSpPr>
      <dsp:spPr>
        <a:xfrm>
          <a:off x="1355170" y="1468949"/>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Gaps:</a:t>
          </a:r>
          <a:r>
            <a:rPr lang="en-IN" sz="2200" kern="1200" dirty="0">
              <a:latin typeface="Times New Roman" panose="02020603050405020304" pitchFamily="18" charset="0"/>
              <a:cs typeface="Times New Roman" panose="02020603050405020304" pitchFamily="18" charset="0"/>
            </a:rPr>
            <a:t> Welsh-specific industry platforms lacking</a:t>
          </a:r>
          <a:endParaRPr lang="en-US" sz="2200" kern="1200" dirty="0">
            <a:latin typeface="Times New Roman" panose="02020603050405020304" pitchFamily="18" charset="0"/>
            <a:cs typeface="Times New Roman" panose="02020603050405020304" pitchFamily="18" charset="0"/>
          </a:endParaRPr>
        </a:p>
      </dsp:txBody>
      <dsp:txXfrm>
        <a:off x="1355170" y="1468949"/>
        <a:ext cx="5151133" cy="1173307"/>
      </dsp:txXfrm>
    </dsp:sp>
    <dsp:sp modelId="{92914A61-CE26-4522-B26C-31EC888C01A9}">
      <dsp:nvSpPr>
        <dsp:cNvPr id="0" name=""/>
        <dsp:cNvSpPr/>
      </dsp:nvSpPr>
      <dsp:spPr>
        <a:xfrm>
          <a:off x="0" y="2935583"/>
          <a:ext cx="6506304" cy="1173307"/>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5D51D5F-68AB-4B60-8F9C-58792C85CEB5}">
      <dsp:nvSpPr>
        <dsp:cNvPr id="0" name=""/>
        <dsp:cNvSpPr/>
      </dsp:nvSpPr>
      <dsp:spPr>
        <a:xfrm>
          <a:off x="354925" y="3199577"/>
          <a:ext cx="645319" cy="6453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556BCB97-BC20-4511-A2F7-88870488297C}">
      <dsp:nvSpPr>
        <dsp:cNvPr id="0" name=""/>
        <dsp:cNvSpPr/>
      </dsp:nvSpPr>
      <dsp:spPr>
        <a:xfrm>
          <a:off x="1355170" y="2935583"/>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Unique Proposition: </a:t>
          </a:r>
          <a:r>
            <a:rPr lang="en-IN" sz="2200" kern="1200" dirty="0">
              <a:latin typeface="Times New Roman" panose="02020603050405020304" pitchFamily="18" charset="0"/>
              <a:cs typeface="Times New Roman" panose="02020603050405020304" pitchFamily="18" charset="0"/>
            </a:rPr>
            <a:t>Bilingual practice + cultural immersion</a:t>
          </a:r>
          <a:endParaRPr lang="en-US" sz="2200" kern="1200" dirty="0">
            <a:latin typeface="Times New Roman" panose="02020603050405020304" pitchFamily="18" charset="0"/>
            <a:cs typeface="Times New Roman" panose="02020603050405020304" pitchFamily="18" charset="0"/>
          </a:endParaRPr>
        </a:p>
      </dsp:txBody>
      <dsp:txXfrm>
        <a:off x="1355170" y="2935583"/>
        <a:ext cx="5151133" cy="1173307"/>
      </dsp:txXfrm>
    </dsp:sp>
    <dsp:sp modelId="{E11C0857-3F23-41CD-921B-72D9FE716D6F}">
      <dsp:nvSpPr>
        <dsp:cNvPr id="0" name=""/>
        <dsp:cNvSpPr/>
      </dsp:nvSpPr>
      <dsp:spPr>
        <a:xfrm>
          <a:off x="0" y="4402217"/>
          <a:ext cx="6506304" cy="1173307"/>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F24F87-8A47-4EF1-9517-083AB867419A}">
      <dsp:nvSpPr>
        <dsp:cNvPr id="0" name=""/>
        <dsp:cNvSpPr/>
      </dsp:nvSpPr>
      <dsp:spPr>
        <a:xfrm>
          <a:off x="354925" y="4666211"/>
          <a:ext cx="645319" cy="64531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2485F02A-F25F-4A72-BE79-9D1760D4D469}">
      <dsp:nvSpPr>
        <dsp:cNvPr id="0" name=""/>
        <dsp:cNvSpPr/>
      </dsp:nvSpPr>
      <dsp:spPr>
        <a:xfrm>
          <a:off x="1355170" y="4402217"/>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b="1" kern="1200" dirty="0">
              <a:latin typeface="Times New Roman" panose="02020603050405020304" pitchFamily="18" charset="0"/>
              <a:cs typeface="Times New Roman" panose="02020603050405020304" pitchFamily="18" charset="0"/>
            </a:rPr>
            <a:t>Strategic Edge:</a:t>
          </a:r>
          <a:r>
            <a:rPr lang="en-IN" sz="2200" kern="1200" dirty="0">
              <a:latin typeface="Times New Roman" panose="02020603050405020304" pitchFamily="18" charset="0"/>
              <a:cs typeface="Times New Roman" panose="02020603050405020304" pitchFamily="18" charset="0"/>
            </a:rPr>
            <a:t> Institutional and governmental support (Hudson and Hudson, 2023). </a:t>
          </a:r>
          <a:endParaRPr lang="en-US" sz="2200" kern="1200" dirty="0">
            <a:latin typeface="Times New Roman" panose="02020603050405020304" pitchFamily="18" charset="0"/>
            <a:cs typeface="Times New Roman" panose="02020603050405020304" pitchFamily="18" charset="0"/>
          </a:endParaRPr>
        </a:p>
      </dsp:txBody>
      <dsp:txXfrm>
        <a:off x="1355170" y="4402217"/>
        <a:ext cx="5151133" cy="11733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D1ADE2-8C8D-6D47-AC1E-4DCB17C98D66}">
      <dsp:nvSpPr>
        <dsp:cNvPr id="0" name=""/>
        <dsp:cNvSpPr/>
      </dsp:nvSpPr>
      <dsp:spPr>
        <a:xfrm>
          <a:off x="0" y="0"/>
          <a:ext cx="7680960" cy="787908"/>
        </a:xfrm>
        <a:prstGeom prst="roundRect">
          <a:avLst>
            <a:gd name="adj" fmla="val 10000"/>
          </a:avLst>
        </a:prstGeom>
        <a:solidFill>
          <a:schemeClr val="accent2">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kern="1200" dirty="0">
              <a:latin typeface="Times New Roman" panose="02020603050405020304" pitchFamily="18" charset="0"/>
              <a:cs typeface="Times New Roman" panose="02020603050405020304" pitchFamily="18" charset="0"/>
            </a:rPr>
            <a:t>Event agency-led project with 10 full-time staff</a:t>
          </a:r>
          <a:endParaRPr lang="en-US" sz="2100" kern="1200" dirty="0">
            <a:latin typeface="Times New Roman" panose="02020603050405020304" pitchFamily="18" charset="0"/>
            <a:cs typeface="Times New Roman" panose="02020603050405020304" pitchFamily="18" charset="0"/>
          </a:endParaRPr>
        </a:p>
      </dsp:txBody>
      <dsp:txXfrm>
        <a:off x="23077" y="23077"/>
        <a:ext cx="6764167" cy="741754"/>
      </dsp:txXfrm>
    </dsp:sp>
    <dsp:sp modelId="{26BC30F8-04E1-434A-BA6D-BFB6768EACC7}">
      <dsp:nvSpPr>
        <dsp:cNvPr id="0" name=""/>
        <dsp:cNvSpPr/>
      </dsp:nvSpPr>
      <dsp:spPr>
        <a:xfrm>
          <a:off x="643280" y="931164"/>
          <a:ext cx="7680960" cy="787908"/>
        </a:xfrm>
        <a:prstGeom prst="roundRect">
          <a:avLst>
            <a:gd name="adj" fmla="val 10000"/>
          </a:avLst>
        </a:prstGeom>
        <a:solidFill>
          <a:schemeClr val="accent3">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kern="1200" dirty="0">
              <a:latin typeface="Times New Roman" panose="02020603050405020304" pitchFamily="18" charset="0"/>
              <a:cs typeface="Times New Roman" panose="02020603050405020304" pitchFamily="18" charset="0"/>
            </a:rPr>
            <a:t>Collaboration with Cardiff Metropolitan University</a:t>
          </a:r>
          <a:endParaRPr lang="en-US" sz="2100" kern="1200" dirty="0">
            <a:latin typeface="Times New Roman" panose="02020603050405020304" pitchFamily="18" charset="0"/>
            <a:cs typeface="Times New Roman" panose="02020603050405020304" pitchFamily="18" charset="0"/>
          </a:endParaRPr>
        </a:p>
      </dsp:txBody>
      <dsp:txXfrm>
        <a:off x="666357" y="954241"/>
        <a:ext cx="6479385" cy="741754"/>
      </dsp:txXfrm>
    </dsp:sp>
    <dsp:sp modelId="{F7F3F6F0-45C4-3F4D-BA3D-9B0F19063CFD}">
      <dsp:nvSpPr>
        <dsp:cNvPr id="0" name=""/>
        <dsp:cNvSpPr/>
      </dsp:nvSpPr>
      <dsp:spPr>
        <a:xfrm>
          <a:off x="1276959" y="1862328"/>
          <a:ext cx="7680960" cy="787908"/>
        </a:xfrm>
        <a:prstGeom prst="roundRect">
          <a:avLst>
            <a:gd name="adj" fmla="val 10000"/>
          </a:avLst>
        </a:prstGeom>
        <a:solidFill>
          <a:schemeClr val="accent4">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kern="1200" dirty="0">
              <a:latin typeface="Times New Roman" panose="02020603050405020304" pitchFamily="18" charset="0"/>
              <a:cs typeface="Times New Roman" panose="02020603050405020304" pitchFamily="18" charset="0"/>
            </a:rPr>
            <a:t>25 bilingual student volunteers for logistics </a:t>
          </a:r>
          <a:endParaRPr lang="en-US" sz="2100" kern="1200" dirty="0">
            <a:latin typeface="Times New Roman" panose="02020603050405020304" pitchFamily="18" charset="0"/>
            <a:cs typeface="Times New Roman" panose="02020603050405020304" pitchFamily="18" charset="0"/>
          </a:endParaRPr>
        </a:p>
      </dsp:txBody>
      <dsp:txXfrm>
        <a:off x="1300036" y="1885405"/>
        <a:ext cx="6488986" cy="741754"/>
      </dsp:txXfrm>
    </dsp:sp>
    <dsp:sp modelId="{D5CAC1CA-9481-514D-B1F4-EB7A837BB265}">
      <dsp:nvSpPr>
        <dsp:cNvPr id="0" name=""/>
        <dsp:cNvSpPr/>
      </dsp:nvSpPr>
      <dsp:spPr>
        <a:xfrm>
          <a:off x="1920239" y="2793491"/>
          <a:ext cx="7680960" cy="787908"/>
        </a:xfrm>
        <a:prstGeom prst="roundRect">
          <a:avLst>
            <a:gd name="adj" fmla="val 10000"/>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IN" sz="2100" kern="1200" dirty="0">
              <a:latin typeface="Times New Roman" panose="02020603050405020304" pitchFamily="18" charset="0"/>
              <a:cs typeface="Times New Roman" panose="02020603050405020304" pitchFamily="18" charset="0"/>
            </a:rPr>
            <a:t>Key partners: Visit Wales, HOSPA, Welsh Food &amp; Drink cluster (Phillips, 2023).</a:t>
          </a:r>
          <a:r>
            <a:rPr lang="en-IN" sz="2100" kern="1200" dirty="0"/>
            <a:t> </a:t>
          </a:r>
          <a:endParaRPr lang="en-US" sz="2100" kern="1200" dirty="0"/>
        </a:p>
      </dsp:txBody>
      <dsp:txXfrm>
        <a:off x="1943316" y="2816568"/>
        <a:ext cx="6479385" cy="741754"/>
      </dsp:txXfrm>
    </dsp:sp>
    <dsp:sp modelId="{C1C366E3-A439-254C-BF7E-2F563DF3D421}">
      <dsp:nvSpPr>
        <dsp:cNvPr id="0" name=""/>
        <dsp:cNvSpPr/>
      </dsp:nvSpPr>
      <dsp:spPr>
        <a:xfrm>
          <a:off x="7168819" y="603465"/>
          <a:ext cx="512140" cy="512140"/>
        </a:xfrm>
        <a:prstGeom prst="downArrow">
          <a:avLst>
            <a:gd name="adj1" fmla="val 55000"/>
            <a:gd name="adj2" fmla="val 45000"/>
          </a:avLst>
        </a:prstGeom>
        <a:solidFill>
          <a:schemeClr val="accent2">
            <a:tint val="40000"/>
            <a:alpha val="90000"/>
            <a:hueOff val="0"/>
            <a:satOff val="0"/>
            <a:lumOff val="0"/>
            <a:alphaOff val="0"/>
          </a:schemeClr>
        </a:solidFill>
        <a:ln w="34925" cap="flat" cmpd="sng" algn="in">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7284051" y="603465"/>
        <a:ext cx="281677" cy="385385"/>
      </dsp:txXfrm>
    </dsp:sp>
    <dsp:sp modelId="{740692B5-B9AD-2E4A-82C3-44FF704E95C8}">
      <dsp:nvSpPr>
        <dsp:cNvPr id="0" name=""/>
        <dsp:cNvSpPr/>
      </dsp:nvSpPr>
      <dsp:spPr>
        <a:xfrm>
          <a:off x="7812100" y="1534629"/>
          <a:ext cx="512140" cy="512140"/>
        </a:xfrm>
        <a:prstGeom prst="downArrow">
          <a:avLst>
            <a:gd name="adj1" fmla="val 55000"/>
            <a:gd name="adj2" fmla="val 45000"/>
          </a:avLst>
        </a:prstGeom>
        <a:solidFill>
          <a:schemeClr val="accent3">
            <a:tint val="40000"/>
            <a:alpha val="90000"/>
            <a:hueOff val="0"/>
            <a:satOff val="0"/>
            <a:lumOff val="0"/>
            <a:alphaOff val="0"/>
          </a:schemeClr>
        </a:solidFill>
        <a:ln w="34925" cap="flat" cmpd="sng" algn="in">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7927332" y="1534629"/>
        <a:ext cx="281677" cy="385385"/>
      </dsp:txXfrm>
    </dsp:sp>
    <dsp:sp modelId="{FD52F025-D0C0-A44A-B586-9C5BCF590C48}">
      <dsp:nvSpPr>
        <dsp:cNvPr id="0" name=""/>
        <dsp:cNvSpPr/>
      </dsp:nvSpPr>
      <dsp:spPr>
        <a:xfrm>
          <a:off x="8445779" y="2465793"/>
          <a:ext cx="512140" cy="512140"/>
        </a:xfrm>
        <a:prstGeom prst="downArrow">
          <a:avLst>
            <a:gd name="adj1" fmla="val 55000"/>
            <a:gd name="adj2" fmla="val 45000"/>
          </a:avLst>
        </a:prstGeom>
        <a:solidFill>
          <a:schemeClr val="accent4">
            <a:tint val="40000"/>
            <a:alpha val="90000"/>
            <a:hueOff val="0"/>
            <a:satOff val="0"/>
            <a:lumOff val="0"/>
            <a:alphaOff val="0"/>
          </a:schemeClr>
        </a:solidFill>
        <a:ln w="34925" cap="flat" cmpd="sng" algn="in">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endParaRPr lang="en-US" sz="2400" kern="1200"/>
        </a:p>
      </dsp:txBody>
      <dsp:txXfrm>
        <a:off x="8561011" y="2465793"/>
        <a:ext cx="281677" cy="38538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815894-96A7-4B1E-8297-CC87F9B5B183}">
      <dsp:nvSpPr>
        <dsp:cNvPr id="0" name=""/>
        <dsp:cNvSpPr/>
      </dsp:nvSpPr>
      <dsp:spPr>
        <a:xfrm>
          <a:off x="329621" y="780309"/>
          <a:ext cx="1027230" cy="102723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CD488A-7E2D-4AA6-B6D1-2BAA69CDE56E}">
      <dsp:nvSpPr>
        <dsp:cNvPr id="0" name=""/>
        <dsp:cNvSpPr/>
      </dsp:nvSpPr>
      <dsp:spPr>
        <a:xfrm>
          <a:off x="548539" y="999227"/>
          <a:ext cx="589394" cy="58939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4C86FBE3-D14E-4DC6-B653-1FF6F72C8E0E}">
      <dsp:nvSpPr>
        <dsp:cNvPr id="0" name=""/>
        <dsp:cNvSpPr/>
      </dsp:nvSpPr>
      <dsp:spPr>
        <a:xfrm>
          <a:off x="1244" y="2127496"/>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IN" sz="1200" b="1" kern="1200" dirty="0">
              <a:latin typeface="Times New Roman" panose="02020603050405020304" pitchFamily="18" charset="0"/>
              <a:cs typeface="Times New Roman" panose="02020603050405020304" pitchFamily="18" charset="0"/>
            </a:rPr>
            <a:t>Keynote:</a:t>
          </a:r>
          <a:r>
            <a:rPr lang="en-IN" sz="1200" kern="1200" dirty="0">
              <a:latin typeface="Times New Roman" panose="02020603050405020304" pitchFamily="18" charset="0"/>
              <a:cs typeface="Times New Roman" panose="02020603050405020304" pitchFamily="18" charset="0"/>
            </a:rPr>
            <a:t> "Global Hospitality, Local Roots"</a:t>
          </a:r>
          <a:endParaRPr lang="en-US" sz="1200" kern="1200" dirty="0">
            <a:latin typeface="Times New Roman" panose="02020603050405020304" pitchFamily="18" charset="0"/>
            <a:cs typeface="Times New Roman" panose="02020603050405020304" pitchFamily="18" charset="0"/>
          </a:endParaRPr>
        </a:p>
      </dsp:txBody>
      <dsp:txXfrm>
        <a:off x="1244" y="2127496"/>
        <a:ext cx="1683984" cy="673593"/>
      </dsp:txXfrm>
    </dsp:sp>
    <dsp:sp modelId="{CA43ECD3-1F03-40EA-9531-13E3F00DE57A}">
      <dsp:nvSpPr>
        <dsp:cNvPr id="0" name=""/>
        <dsp:cNvSpPr/>
      </dsp:nvSpPr>
      <dsp:spPr>
        <a:xfrm>
          <a:off x="2308303" y="780309"/>
          <a:ext cx="1027230" cy="102723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C376B3-B406-4B23-AA0D-8247D99ADC06}">
      <dsp:nvSpPr>
        <dsp:cNvPr id="0" name=""/>
        <dsp:cNvSpPr/>
      </dsp:nvSpPr>
      <dsp:spPr>
        <a:xfrm>
          <a:off x="2527221" y="999227"/>
          <a:ext cx="589394" cy="58939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E7AF731F-F010-405C-930B-14F197FCA393}">
      <dsp:nvSpPr>
        <dsp:cNvPr id="0" name=""/>
        <dsp:cNvSpPr/>
      </dsp:nvSpPr>
      <dsp:spPr>
        <a:xfrm>
          <a:off x="1979926" y="2127496"/>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IN" sz="1200" b="1" kern="1200" dirty="0">
              <a:latin typeface="Times New Roman" panose="02020603050405020304" pitchFamily="18" charset="0"/>
              <a:cs typeface="Times New Roman" panose="02020603050405020304" pitchFamily="18" charset="0"/>
            </a:rPr>
            <a:t>Masterclass: </a:t>
          </a:r>
          <a:r>
            <a:rPr lang="en-IN" sz="1200" kern="1200" dirty="0">
              <a:latin typeface="Times New Roman" panose="02020603050405020304" pitchFamily="18" charset="0"/>
              <a:cs typeface="Times New Roman" panose="02020603050405020304" pitchFamily="18" charset="0"/>
            </a:rPr>
            <a:t>Delivering Welsh Bilingual Experiences</a:t>
          </a:r>
          <a:endParaRPr lang="en-US" sz="1200" kern="1200" dirty="0">
            <a:latin typeface="Times New Roman" panose="02020603050405020304" pitchFamily="18" charset="0"/>
            <a:cs typeface="Times New Roman" panose="02020603050405020304" pitchFamily="18" charset="0"/>
          </a:endParaRPr>
        </a:p>
      </dsp:txBody>
      <dsp:txXfrm>
        <a:off x="1979926" y="2127496"/>
        <a:ext cx="1683984" cy="673593"/>
      </dsp:txXfrm>
    </dsp:sp>
    <dsp:sp modelId="{6DE92B33-8906-42ED-B2B0-6FA701DDE71E}">
      <dsp:nvSpPr>
        <dsp:cNvPr id="0" name=""/>
        <dsp:cNvSpPr/>
      </dsp:nvSpPr>
      <dsp:spPr>
        <a:xfrm>
          <a:off x="4286984" y="780309"/>
          <a:ext cx="1027230" cy="102723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5BD468-07E2-4C7D-9E29-F18279DFDB16}">
      <dsp:nvSpPr>
        <dsp:cNvPr id="0" name=""/>
        <dsp:cNvSpPr/>
      </dsp:nvSpPr>
      <dsp:spPr>
        <a:xfrm>
          <a:off x="4505902" y="999227"/>
          <a:ext cx="589394" cy="58939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D3CAB3F1-5B9A-463C-9571-1FF7FDB73E13}">
      <dsp:nvSpPr>
        <dsp:cNvPr id="0" name=""/>
        <dsp:cNvSpPr/>
      </dsp:nvSpPr>
      <dsp:spPr>
        <a:xfrm>
          <a:off x="3958607" y="2127496"/>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IN" sz="1200" b="1" kern="1200" dirty="0">
              <a:latin typeface="Times New Roman" panose="02020603050405020304" pitchFamily="18" charset="0"/>
              <a:cs typeface="Times New Roman" panose="02020603050405020304" pitchFamily="18" charset="0"/>
            </a:rPr>
            <a:t>Panel:</a:t>
          </a:r>
          <a:r>
            <a:rPr lang="en-IN" sz="1200" kern="1200" dirty="0">
              <a:latin typeface="Times New Roman" panose="02020603050405020304" pitchFamily="18" charset="0"/>
              <a:cs typeface="Times New Roman" panose="02020603050405020304" pitchFamily="18" charset="0"/>
            </a:rPr>
            <a:t> Climate Strategy in Boutique Hotels</a:t>
          </a:r>
          <a:endParaRPr lang="en-US" sz="1200" kern="1200" dirty="0">
            <a:latin typeface="Times New Roman" panose="02020603050405020304" pitchFamily="18" charset="0"/>
            <a:cs typeface="Times New Roman" panose="02020603050405020304" pitchFamily="18" charset="0"/>
          </a:endParaRPr>
        </a:p>
      </dsp:txBody>
      <dsp:txXfrm>
        <a:off x="3958607" y="2127496"/>
        <a:ext cx="1683984" cy="673593"/>
      </dsp:txXfrm>
    </dsp:sp>
    <dsp:sp modelId="{2A8C9363-A8E8-46DB-AFBD-FCB1AFBE4D3B}">
      <dsp:nvSpPr>
        <dsp:cNvPr id="0" name=""/>
        <dsp:cNvSpPr/>
      </dsp:nvSpPr>
      <dsp:spPr>
        <a:xfrm>
          <a:off x="6265666" y="780309"/>
          <a:ext cx="1027230" cy="102723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88F413-D6AA-4C92-8CA2-D4464E3ACE23}">
      <dsp:nvSpPr>
        <dsp:cNvPr id="0" name=""/>
        <dsp:cNvSpPr/>
      </dsp:nvSpPr>
      <dsp:spPr>
        <a:xfrm>
          <a:off x="6484584" y="999227"/>
          <a:ext cx="589394" cy="58939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29B44FF5-1C83-40D4-9EA5-0AAA0B0C32A3}">
      <dsp:nvSpPr>
        <dsp:cNvPr id="0" name=""/>
        <dsp:cNvSpPr/>
      </dsp:nvSpPr>
      <dsp:spPr>
        <a:xfrm>
          <a:off x="5937289" y="2127496"/>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IN" sz="1200" b="1" kern="1200" dirty="0">
              <a:latin typeface="Times New Roman" panose="02020603050405020304" pitchFamily="18" charset="0"/>
              <a:cs typeface="Times New Roman" panose="02020603050405020304" pitchFamily="18" charset="0"/>
            </a:rPr>
            <a:t>Cultural Evening:</a:t>
          </a:r>
          <a:r>
            <a:rPr lang="en-IN" sz="1200" kern="1200" dirty="0">
              <a:latin typeface="Times New Roman" panose="02020603050405020304" pitchFamily="18" charset="0"/>
              <a:cs typeface="Times New Roman" panose="02020603050405020304" pitchFamily="18" charset="0"/>
            </a:rPr>
            <a:t> Welsh cuisine, harp music, storytelling</a:t>
          </a:r>
          <a:endParaRPr lang="en-US" sz="1200" kern="1200" dirty="0">
            <a:latin typeface="Times New Roman" panose="02020603050405020304" pitchFamily="18" charset="0"/>
            <a:cs typeface="Times New Roman" panose="02020603050405020304" pitchFamily="18" charset="0"/>
          </a:endParaRPr>
        </a:p>
      </dsp:txBody>
      <dsp:txXfrm>
        <a:off x="5937289" y="2127496"/>
        <a:ext cx="1683984" cy="673593"/>
      </dsp:txXfrm>
    </dsp:sp>
    <dsp:sp modelId="{1473AB5C-44C3-4093-8F36-E6A88692D6BD}">
      <dsp:nvSpPr>
        <dsp:cNvPr id="0" name=""/>
        <dsp:cNvSpPr/>
      </dsp:nvSpPr>
      <dsp:spPr>
        <a:xfrm>
          <a:off x="8244348" y="780309"/>
          <a:ext cx="1027230" cy="102723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9A8D54-7341-4F15-A0F7-54152C3A0C90}">
      <dsp:nvSpPr>
        <dsp:cNvPr id="0" name=""/>
        <dsp:cNvSpPr/>
      </dsp:nvSpPr>
      <dsp:spPr>
        <a:xfrm>
          <a:off x="8463266" y="999227"/>
          <a:ext cx="589394" cy="58939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3045519E-8DD2-428E-AAEE-8468D94DCEB9}">
      <dsp:nvSpPr>
        <dsp:cNvPr id="0" name=""/>
        <dsp:cNvSpPr/>
      </dsp:nvSpPr>
      <dsp:spPr>
        <a:xfrm>
          <a:off x="7915971" y="2127496"/>
          <a:ext cx="1683984" cy="67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IN" sz="1200" b="1" kern="1200" dirty="0">
              <a:latin typeface="Times New Roman" panose="02020603050405020304" pitchFamily="18" charset="0"/>
              <a:cs typeface="Times New Roman" panose="02020603050405020304" pitchFamily="18" charset="0"/>
            </a:rPr>
            <a:t>Closing Session: </a:t>
          </a:r>
          <a:r>
            <a:rPr lang="en-IN" sz="1200" kern="1200" dirty="0">
              <a:latin typeface="Times New Roman" panose="02020603050405020304" pitchFamily="18" charset="0"/>
              <a:cs typeface="Times New Roman" panose="02020603050405020304" pitchFamily="18" charset="0"/>
            </a:rPr>
            <a:t>The Future of Regional MICE (</a:t>
          </a:r>
          <a:r>
            <a:rPr lang="en-IN" sz="1200" kern="1200" dirty="0" err="1">
              <a:latin typeface="Times New Roman" panose="02020603050405020304" pitchFamily="18" charset="0"/>
              <a:cs typeface="Times New Roman" panose="02020603050405020304" pitchFamily="18" charset="0"/>
            </a:rPr>
            <a:t>Bowdin</a:t>
          </a:r>
          <a:r>
            <a:rPr lang="en-IN" sz="1200" kern="1200" dirty="0">
              <a:latin typeface="Times New Roman" panose="02020603050405020304" pitchFamily="18" charset="0"/>
              <a:cs typeface="Times New Roman" panose="02020603050405020304" pitchFamily="18" charset="0"/>
            </a:rPr>
            <a:t> et al., 2023).</a:t>
          </a:r>
          <a:r>
            <a:rPr lang="en-IN" sz="1200" kern="1200" dirty="0"/>
            <a:t> </a:t>
          </a:r>
          <a:endParaRPr lang="en-US" sz="1200" kern="1200" dirty="0"/>
        </a:p>
      </dsp:txBody>
      <dsp:txXfrm>
        <a:off x="7915971" y="2127496"/>
        <a:ext cx="1683984" cy="6735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CE400F-AD20-ED4C-8CE3-45D882FD9B7F}">
      <dsp:nvSpPr>
        <dsp:cNvPr id="0" name=""/>
        <dsp:cNvSpPr/>
      </dsp:nvSpPr>
      <dsp:spPr>
        <a:xfrm>
          <a:off x="190847" y="0"/>
          <a:ext cx="5577781" cy="5577781"/>
        </a:xfrm>
        <a:prstGeom prst="diamond">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D433C3-D54C-F047-89AD-A2F46B463054}">
      <dsp:nvSpPr>
        <dsp:cNvPr id="0" name=""/>
        <dsp:cNvSpPr/>
      </dsp:nvSpPr>
      <dsp:spPr>
        <a:xfrm>
          <a:off x="720736" y="529889"/>
          <a:ext cx="2175334" cy="2175334"/>
        </a:xfrm>
        <a:prstGeom prst="roundRect">
          <a:avLst/>
        </a:prstGeom>
        <a:solidFill>
          <a:schemeClr val="accent5">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IN" sz="1900" kern="1200" dirty="0">
              <a:latin typeface="Times New Roman" panose="02020603050405020304" pitchFamily="18" charset="0"/>
              <a:cs typeface="Times New Roman" panose="02020603050405020304" pitchFamily="18" charset="0"/>
            </a:rPr>
            <a:t>Carbon-light travel incentives for speakers</a:t>
          </a:r>
          <a:endParaRPr lang="en-US" sz="1900" kern="1200" dirty="0">
            <a:latin typeface="Times New Roman" panose="02020603050405020304" pitchFamily="18" charset="0"/>
            <a:cs typeface="Times New Roman" panose="02020603050405020304" pitchFamily="18" charset="0"/>
          </a:endParaRPr>
        </a:p>
      </dsp:txBody>
      <dsp:txXfrm>
        <a:off x="826927" y="636080"/>
        <a:ext cx="1962952" cy="1962952"/>
      </dsp:txXfrm>
    </dsp:sp>
    <dsp:sp modelId="{9B2F1CF7-C194-E846-B166-826F2ECEB7F6}">
      <dsp:nvSpPr>
        <dsp:cNvPr id="0" name=""/>
        <dsp:cNvSpPr/>
      </dsp:nvSpPr>
      <dsp:spPr>
        <a:xfrm>
          <a:off x="3063404" y="529889"/>
          <a:ext cx="2175334" cy="2175334"/>
        </a:xfrm>
        <a:prstGeom prst="roundRect">
          <a:avLst/>
        </a:prstGeom>
        <a:solidFill>
          <a:schemeClr val="accent5">
            <a:hueOff val="2944118"/>
            <a:satOff val="9586"/>
            <a:lumOff val="3333"/>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IN" sz="1900" kern="1200" dirty="0">
              <a:latin typeface="Times New Roman" panose="02020603050405020304" pitchFamily="18" charset="0"/>
              <a:cs typeface="Times New Roman" panose="02020603050405020304" pitchFamily="18" charset="0"/>
            </a:rPr>
            <a:t>Zero-plastic policy and biodegradable materials</a:t>
          </a:r>
          <a:endParaRPr lang="en-US" sz="1900" kern="1200" dirty="0">
            <a:latin typeface="Times New Roman" panose="02020603050405020304" pitchFamily="18" charset="0"/>
            <a:cs typeface="Times New Roman" panose="02020603050405020304" pitchFamily="18" charset="0"/>
          </a:endParaRPr>
        </a:p>
      </dsp:txBody>
      <dsp:txXfrm>
        <a:off x="3169595" y="636080"/>
        <a:ext cx="1962952" cy="1962952"/>
      </dsp:txXfrm>
    </dsp:sp>
    <dsp:sp modelId="{EEA27419-4650-0A49-B392-33FB51F7C6D6}">
      <dsp:nvSpPr>
        <dsp:cNvPr id="0" name=""/>
        <dsp:cNvSpPr/>
      </dsp:nvSpPr>
      <dsp:spPr>
        <a:xfrm>
          <a:off x="720736" y="2872557"/>
          <a:ext cx="2175334" cy="2175334"/>
        </a:xfrm>
        <a:prstGeom prst="roundRect">
          <a:avLst/>
        </a:prstGeom>
        <a:solidFill>
          <a:schemeClr val="accent5">
            <a:hueOff val="5888237"/>
            <a:satOff val="19172"/>
            <a:lumOff val="6667"/>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IN" sz="1900" kern="1200" dirty="0">
              <a:latin typeface="Times New Roman" panose="02020603050405020304" pitchFamily="18" charset="0"/>
              <a:cs typeface="Times New Roman" panose="02020603050405020304" pitchFamily="18" charset="0"/>
            </a:rPr>
            <a:t>Post-event report: White paper on bilingual hospitality</a:t>
          </a:r>
          <a:endParaRPr lang="en-US" sz="1900" kern="1200" dirty="0">
            <a:latin typeface="Times New Roman" panose="02020603050405020304" pitchFamily="18" charset="0"/>
            <a:cs typeface="Times New Roman" panose="02020603050405020304" pitchFamily="18" charset="0"/>
          </a:endParaRPr>
        </a:p>
      </dsp:txBody>
      <dsp:txXfrm>
        <a:off x="826927" y="2978748"/>
        <a:ext cx="1962952" cy="1962952"/>
      </dsp:txXfrm>
    </dsp:sp>
    <dsp:sp modelId="{C2E1EE7E-5033-164F-97AE-B4AE8546A6B7}">
      <dsp:nvSpPr>
        <dsp:cNvPr id="0" name=""/>
        <dsp:cNvSpPr/>
      </dsp:nvSpPr>
      <dsp:spPr>
        <a:xfrm>
          <a:off x="3063404" y="2872557"/>
          <a:ext cx="2175334" cy="2175334"/>
        </a:xfrm>
        <a:prstGeom prst="roundRect">
          <a:avLst/>
        </a:prstGeom>
        <a:solidFill>
          <a:schemeClr val="accent5">
            <a:hueOff val="8832355"/>
            <a:satOff val="28758"/>
            <a:lumOff val="1000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IN" sz="1900" kern="1200" dirty="0">
              <a:latin typeface="Times New Roman" panose="02020603050405020304" pitchFamily="18" charset="0"/>
              <a:cs typeface="Times New Roman" panose="02020603050405020304" pitchFamily="18" charset="0"/>
            </a:rPr>
            <a:t>Free access to session recordings and the Welsh supplier directory (</a:t>
          </a:r>
          <a:r>
            <a:rPr lang="en-IN" sz="1900" kern="1200" dirty="0" err="1">
              <a:latin typeface="Times New Roman" panose="02020603050405020304" pitchFamily="18" charset="0"/>
              <a:cs typeface="Times New Roman" panose="02020603050405020304" pitchFamily="18" charset="0"/>
            </a:rPr>
            <a:t>Chersulich</a:t>
          </a:r>
          <a:r>
            <a:rPr lang="en-IN" sz="1900" kern="1200" dirty="0">
              <a:latin typeface="Times New Roman" panose="02020603050405020304" pitchFamily="18" charset="0"/>
              <a:cs typeface="Times New Roman" panose="02020603050405020304" pitchFamily="18" charset="0"/>
            </a:rPr>
            <a:t> </a:t>
          </a:r>
          <a:r>
            <a:rPr lang="en-IN" sz="1900" kern="1200" dirty="0" err="1">
              <a:latin typeface="Times New Roman" panose="02020603050405020304" pitchFamily="18" charset="0"/>
              <a:cs typeface="Times New Roman" panose="02020603050405020304" pitchFamily="18" charset="0"/>
            </a:rPr>
            <a:t>Tomino</a:t>
          </a:r>
          <a:r>
            <a:rPr lang="en-IN" sz="1900" kern="1200" dirty="0">
              <a:latin typeface="Times New Roman" panose="02020603050405020304" pitchFamily="18" charset="0"/>
              <a:cs typeface="Times New Roman" panose="02020603050405020304" pitchFamily="18" charset="0"/>
            </a:rPr>
            <a:t>, </a:t>
          </a:r>
          <a:r>
            <a:rPr lang="en-IN" sz="1900" kern="1200" dirty="0" err="1">
              <a:latin typeface="Times New Roman" panose="02020603050405020304" pitchFamily="18" charset="0"/>
              <a:cs typeface="Times New Roman" panose="02020603050405020304" pitchFamily="18" charset="0"/>
            </a:rPr>
            <a:t>Perić</a:t>
          </a:r>
          <a:r>
            <a:rPr lang="en-IN" sz="1900" kern="1200" dirty="0">
              <a:latin typeface="Times New Roman" panose="02020603050405020304" pitchFamily="18" charset="0"/>
              <a:cs typeface="Times New Roman" panose="02020603050405020304" pitchFamily="18" charset="0"/>
            </a:rPr>
            <a:t> and Wise, 2020).</a:t>
          </a:r>
          <a:endParaRPr lang="en-US" sz="1900" kern="1200" dirty="0">
            <a:latin typeface="Times New Roman" panose="02020603050405020304" pitchFamily="18" charset="0"/>
            <a:cs typeface="Times New Roman" panose="02020603050405020304" pitchFamily="18" charset="0"/>
          </a:endParaRPr>
        </a:p>
      </dsp:txBody>
      <dsp:txXfrm>
        <a:off x="3169595" y="2978748"/>
        <a:ext cx="1962952" cy="19629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48210A-C545-4E76-8452-04CBE6B92032}">
      <dsp:nvSpPr>
        <dsp:cNvPr id="0" name=""/>
        <dsp:cNvSpPr/>
      </dsp:nvSpPr>
      <dsp:spPr>
        <a:xfrm>
          <a:off x="0" y="2315"/>
          <a:ext cx="6506304" cy="11733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C2EA66-E2BD-448C-A77E-FCD0CC6923BB}">
      <dsp:nvSpPr>
        <dsp:cNvPr id="0" name=""/>
        <dsp:cNvSpPr/>
      </dsp:nvSpPr>
      <dsp:spPr>
        <a:xfrm>
          <a:off x="354925" y="266309"/>
          <a:ext cx="645319" cy="6453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10758CF2-1F5E-4DB9-9E18-678F293BA5C4}">
      <dsp:nvSpPr>
        <dsp:cNvPr id="0" name=""/>
        <dsp:cNvSpPr/>
      </dsp:nvSpPr>
      <dsp:spPr>
        <a:xfrm>
          <a:off x="1355170" y="2315"/>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kern="1200" dirty="0">
              <a:latin typeface="Times New Roman" panose="02020603050405020304" pitchFamily="18" charset="0"/>
              <a:cs typeface="Times New Roman" panose="02020603050405020304" pitchFamily="18" charset="0"/>
            </a:rPr>
            <a:t>Aligns with the Welsh Government's </a:t>
          </a:r>
          <a:r>
            <a:rPr lang="en-IN" sz="2200" kern="1200" dirty="0" err="1">
              <a:latin typeface="Times New Roman" panose="02020603050405020304" pitchFamily="18" charset="0"/>
              <a:cs typeface="Times New Roman" panose="02020603050405020304" pitchFamily="18" charset="0"/>
            </a:rPr>
            <a:t>Croeso</a:t>
          </a:r>
          <a:r>
            <a:rPr lang="en-IN" sz="2200" kern="1200" dirty="0">
              <a:latin typeface="Times New Roman" panose="02020603050405020304" pitchFamily="18" charset="0"/>
              <a:cs typeface="Times New Roman" panose="02020603050405020304" pitchFamily="18" charset="0"/>
            </a:rPr>
            <a:t> 2025 initiative</a:t>
          </a:r>
          <a:endParaRPr lang="en-US" sz="2200" kern="1200" dirty="0">
            <a:latin typeface="Times New Roman" panose="02020603050405020304" pitchFamily="18" charset="0"/>
            <a:cs typeface="Times New Roman" panose="02020603050405020304" pitchFamily="18" charset="0"/>
          </a:endParaRPr>
        </a:p>
      </dsp:txBody>
      <dsp:txXfrm>
        <a:off x="1355170" y="2315"/>
        <a:ext cx="5151133" cy="1173307"/>
      </dsp:txXfrm>
    </dsp:sp>
    <dsp:sp modelId="{BD2CED44-7236-4435-AF47-62E1F45663E8}">
      <dsp:nvSpPr>
        <dsp:cNvPr id="0" name=""/>
        <dsp:cNvSpPr/>
      </dsp:nvSpPr>
      <dsp:spPr>
        <a:xfrm>
          <a:off x="0" y="1468949"/>
          <a:ext cx="6506304" cy="11733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614D13-3A96-4578-A6E4-017390552332}">
      <dsp:nvSpPr>
        <dsp:cNvPr id="0" name=""/>
        <dsp:cNvSpPr/>
      </dsp:nvSpPr>
      <dsp:spPr>
        <a:xfrm>
          <a:off x="354925" y="1732943"/>
          <a:ext cx="645319" cy="6453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5B08FA5D-1116-4EED-9E97-522DA015AA2B}">
      <dsp:nvSpPr>
        <dsp:cNvPr id="0" name=""/>
        <dsp:cNvSpPr/>
      </dsp:nvSpPr>
      <dsp:spPr>
        <a:xfrm>
          <a:off x="1355170" y="1468949"/>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kern="1200" dirty="0">
              <a:latin typeface="Times New Roman" panose="02020603050405020304" pitchFamily="18" charset="0"/>
              <a:cs typeface="Times New Roman" panose="02020603050405020304" pitchFamily="18" charset="0"/>
            </a:rPr>
            <a:t>Economically, socially, and environmentally sustainable</a:t>
          </a:r>
          <a:endParaRPr lang="en-US" sz="2200" kern="1200" dirty="0">
            <a:latin typeface="Times New Roman" panose="02020603050405020304" pitchFamily="18" charset="0"/>
            <a:cs typeface="Times New Roman" panose="02020603050405020304" pitchFamily="18" charset="0"/>
          </a:endParaRPr>
        </a:p>
      </dsp:txBody>
      <dsp:txXfrm>
        <a:off x="1355170" y="1468949"/>
        <a:ext cx="5151133" cy="1173307"/>
      </dsp:txXfrm>
    </dsp:sp>
    <dsp:sp modelId="{0EB836F7-0C70-4D04-9F29-3DD453377D24}">
      <dsp:nvSpPr>
        <dsp:cNvPr id="0" name=""/>
        <dsp:cNvSpPr/>
      </dsp:nvSpPr>
      <dsp:spPr>
        <a:xfrm>
          <a:off x="0" y="2935583"/>
          <a:ext cx="6506304" cy="11733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2D1037-8F99-4E64-9BE8-A7FDE3792A3D}">
      <dsp:nvSpPr>
        <dsp:cNvPr id="0" name=""/>
        <dsp:cNvSpPr/>
      </dsp:nvSpPr>
      <dsp:spPr>
        <a:xfrm>
          <a:off x="354925" y="3199577"/>
          <a:ext cx="645319" cy="6453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5FC821EE-8418-4261-A766-10F587E30FAA}">
      <dsp:nvSpPr>
        <dsp:cNvPr id="0" name=""/>
        <dsp:cNvSpPr/>
      </dsp:nvSpPr>
      <dsp:spPr>
        <a:xfrm>
          <a:off x="1355170" y="2935583"/>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kern="1200" dirty="0">
              <a:latin typeface="Times New Roman" panose="02020603050405020304" pitchFamily="18" charset="0"/>
              <a:cs typeface="Times New Roman" panose="02020603050405020304" pitchFamily="18" charset="0"/>
            </a:rPr>
            <a:t>Provides cultural worth and global exposure</a:t>
          </a:r>
          <a:endParaRPr lang="en-US" sz="2200" kern="1200" dirty="0">
            <a:latin typeface="Times New Roman" panose="02020603050405020304" pitchFamily="18" charset="0"/>
            <a:cs typeface="Times New Roman" panose="02020603050405020304" pitchFamily="18" charset="0"/>
          </a:endParaRPr>
        </a:p>
      </dsp:txBody>
      <dsp:txXfrm>
        <a:off x="1355170" y="2935583"/>
        <a:ext cx="5151133" cy="1173307"/>
      </dsp:txXfrm>
    </dsp:sp>
    <dsp:sp modelId="{2D53E71E-DD40-469B-BE5F-541A0EB17A37}">
      <dsp:nvSpPr>
        <dsp:cNvPr id="0" name=""/>
        <dsp:cNvSpPr/>
      </dsp:nvSpPr>
      <dsp:spPr>
        <a:xfrm>
          <a:off x="0" y="4404529"/>
          <a:ext cx="6506304" cy="117330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669F37-C113-423E-A178-253C04A3F335}">
      <dsp:nvSpPr>
        <dsp:cNvPr id="0" name=""/>
        <dsp:cNvSpPr/>
      </dsp:nvSpPr>
      <dsp:spPr>
        <a:xfrm>
          <a:off x="354925" y="4666211"/>
          <a:ext cx="645319" cy="64531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34925" cap="flat" cmpd="sng" algn="in">
          <a:noFill/>
          <a:prstDash val="solid"/>
        </a:ln>
        <a:effectLst/>
      </dsp:spPr>
      <dsp:style>
        <a:lnRef idx="2">
          <a:scrgbClr r="0" g="0" b="0"/>
        </a:lnRef>
        <a:fillRef idx="1">
          <a:scrgbClr r="0" g="0" b="0"/>
        </a:fillRef>
        <a:effectRef idx="0">
          <a:scrgbClr r="0" g="0" b="0"/>
        </a:effectRef>
        <a:fontRef idx="minor">
          <a:schemeClr val="lt1"/>
        </a:fontRef>
      </dsp:style>
    </dsp:sp>
    <dsp:sp modelId="{37F93CB7-5DBA-4F2D-879D-76C9F5BD6315}">
      <dsp:nvSpPr>
        <dsp:cNvPr id="0" name=""/>
        <dsp:cNvSpPr/>
      </dsp:nvSpPr>
      <dsp:spPr>
        <a:xfrm>
          <a:off x="1355170" y="4402217"/>
          <a:ext cx="5151133" cy="11733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175" tIns="124175" rIns="124175" bIns="124175" numCol="1" spcCol="1270" anchor="ctr" anchorCtr="0">
          <a:noAutofit/>
        </a:bodyPr>
        <a:lstStyle/>
        <a:p>
          <a:pPr marL="0" lvl="0" indent="0" algn="l" defTabSz="977900">
            <a:lnSpc>
              <a:spcPct val="90000"/>
            </a:lnSpc>
            <a:spcBef>
              <a:spcPct val="0"/>
            </a:spcBef>
            <a:spcAft>
              <a:spcPct val="35000"/>
            </a:spcAft>
            <a:buNone/>
          </a:pPr>
          <a:r>
            <a:rPr lang="en-IN" sz="2200" kern="1200" dirty="0">
              <a:latin typeface="Times New Roman" panose="02020603050405020304" pitchFamily="18" charset="0"/>
              <a:cs typeface="Times New Roman" panose="02020603050405020304" pitchFamily="18" charset="0"/>
            </a:rPr>
            <a:t>Completely viable with a high return on investment</a:t>
          </a:r>
          <a:endParaRPr lang="en-US" sz="2200" kern="1200" dirty="0">
            <a:latin typeface="Times New Roman" panose="02020603050405020304" pitchFamily="18" charset="0"/>
            <a:cs typeface="Times New Roman" panose="02020603050405020304" pitchFamily="18" charset="0"/>
          </a:endParaRPr>
        </a:p>
      </dsp:txBody>
      <dsp:txXfrm>
        <a:off x="1355170" y="4402217"/>
        <a:ext cx="5151133" cy="1173307"/>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264A24-6F46-694F-978C-7B80464D24EB}"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0554B6-D2D0-5448-8693-BE7D1129141D}" type="slidenum">
              <a:rPr lang="en-US" smtClean="0"/>
              <a:t>‹#›</a:t>
            </a:fld>
            <a:endParaRPr lang="en-US"/>
          </a:p>
        </p:txBody>
      </p:sp>
    </p:spTree>
    <p:extLst>
      <p:ext uri="{BB962C8B-B14F-4D97-AF65-F5344CB8AC3E}">
        <p14:creationId xmlns:p14="http://schemas.microsoft.com/office/powerpoint/2010/main" val="31612236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Good afternoon. Welcome to this presentation. I am here today to present a detailed feasibility study for an inaugural global MICE event called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Connect 2025, designed specifically in line with the Welsh Government's "Year of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initiative. This event will position Wales as a vibrant and culturally unique MICE destination, using its dual heritage language, green infrastructure, and increasing hospitality reputation worldwide. I shall walk you through the rationale, operational approach, finance planning, risk management, and wider legacy benefits of the event (</a:t>
            </a:r>
            <a:r>
              <a:rPr lang="en-IN"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Jackson, 2025).</a:t>
            </a:r>
            <a:r>
              <a:rPr lang="en-IN" sz="1800" kern="100" dirty="0">
                <a:solidFill>
                  <a:srgbClr val="222222"/>
                </a:solidFill>
                <a:effectLst/>
                <a:latin typeface="Arial" panose="020B0604020202020204" pitchFamily="34" charset="0"/>
                <a:ea typeface="Aptos" panose="020B0004020202020204" pitchFamily="34" charset="0"/>
                <a:cs typeface="Times New Roman" panose="02020603050405020304" pitchFamily="18" charset="0"/>
              </a:rPr>
              <a:t> </a:t>
            </a:r>
            <a:endParaRPr lang="en-IN" sz="1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a:t>
            </a:fld>
            <a:endParaRPr lang="en-US"/>
          </a:p>
        </p:txBody>
      </p:sp>
    </p:spTree>
    <p:extLst>
      <p:ext uri="{BB962C8B-B14F-4D97-AF65-F5344CB8AC3E}">
        <p14:creationId xmlns:p14="http://schemas.microsoft.com/office/powerpoint/2010/main" val="794660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Connect 2025 is a two-day hybrid-formatted leadership conference being held at the ICC Wales, Newport, chosen for its state-of-the-art facilities and sustainable reputation. With a "Welsh Hospitality as a Global Benchmark" theme, the event blends strategic industry debate with cultural narrative. It will welcome 300+ delegates from throughout Europe, Asia-Pacific, the Americas, and the Middle East. The sessions will be attended by keynote speakers, bilingual workshops, Welsh supplier exhibitions, and a dynamic cultural evening with music, food, and painting.</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3</a:t>
            </a:fld>
            <a:endParaRPr lang="en-US"/>
          </a:p>
        </p:txBody>
      </p:sp>
    </p:spTree>
    <p:extLst>
      <p:ext uri="{BB962C8B-B14F-4D97-AF65-F5344CB8AC3E}">
        <p14:creationId xmlns:p14="http://schemas.microsoft.com/office/powerpoint/2010/main" val="2658738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Our goals are strategic and quantifiable. This summit will be a vehicle for positioning Wales in the competitive global MICE economy. We have the goal of drawing high-quality delegates and stakeholders who can build commercial links with Welsh providers. An additional primary aspiration is to leverage this platform to showcase the bilingual distinctiveness of hospitality, where cultural respect and linguistic inclusion provide a value-added guest experience, in line with worldwide DEI (Diversity, Equity, and Inclusion) trends.</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4</a:t>
            </a:fld>
            <a:endParaRPr lang="en-US"/>
          </a:p>
        </p:txBody>
      </p:sp>
    </p:spTree>
    <p:extLst>
      <p:ext uri="{BB962C8B-B14F-4D97-AF65-F5344CB8AC3E}">
        <p14:creationId xmlns:p14="http://schemas.microsoft.com/office/powerpoint/2010/main" val="2935115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Our main market is senior decision-makers working within the hospitality and tourism industries. These individuals are directly responsible for procurement, partnerships, and operational policy. We also engage secondary markets such as regional tourist boards, academics, and sustainability professionals. This broadened stakeholder group allows for both business opportunity and thought leadership. The hybrid format makes it accessible globally, particularly for delegates who experience budgetary or travel constraints.</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5</a:t>
            </a:fld>
            <a:endParaRPr lang="en-US"/>
          </a:p>
        </p:txBody>
      </p:sp>
    </p:spTree>
    <p:extLst>
      <p:ext uri="{BB962C8B-B14F-4D97-AF65-F5344CB8AC3E}">
        <p14:creationId xmlns:p14="http://schemas.microsoft.com/office/powerpoint/2010/main" val="744345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Market dynamics verify that post-pandemic MICE activity is moving towards local destinations with distinctive character and sustainable facilities. Wales, with its lively culture and increasing international recognition, presents an untapped yet compelling opportunity. International appeal is moving away from transactional conferences toward experiential and values-led connection. This summit captures these trends with culture, community, and climate responsibility woven into its value proposition.</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6</a:t>
            </a:fld>
            <a:endParaRPr lang="en-US"/>
          </a:p>
        </p:txBody>
      </p:sp>
    </p:spTree>
    <p:extLst>
      <p:ext uri="{BB962C8B-B14F-4D97-AF65-F5344CB8AC3E}">
        <p14:creationId xmlns:p14="http://schemas.microsoft.com/office/powerpoint/2010/main" val="16044706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The competitive environment has a high clustering of hospitality events in key UK cities such as London and Edinburgh. There is no prominent event celebrating Welsh hospitality as an independent topic.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Connect 2025 bridges this gap by targeting Wales as an identity-strong and forward-looking destination. Its niche positioning, backed by Visit Wales and educational institutions, provides credibility, differentiation, and long-term value.</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7</a:t>
            </a:fld>
            <a:endParaRPr lang="en-US"/>
          </a:p>
        </p:txBody>
      </p:sp>
    </p:spTree>
    <p:extLst>
      <p:ext uri="{BB962C8B-B14F-4D97-AF65-F5344CB8AC3E}">
        <p14:creationId xmlns:p14="http://schemas.microsoft.com/office/powerpoint/2010/main" val="3127468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ICC Wales isn't only appropriate — it's ideal. The facility is up to international standards in technical infrastructure, health and safety, digital integration, and accessibility. Its green credentials include ISO 20121 accreditation and provision for low-waste catering. Plus, its proximity to two international airports guarantees easy international connectivity, while its bilingual signage accommodates our objective of cultural inclusivity.</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8</a:t>
            </a:fld>
            <a:endParaRPr lang="en-US"/>
          </a:p>
        </p:txBody>
      </p:sp>
    </p:spTree>
    <p:extLst>
      <p:ext uri="{BB962C8B-B14F-4D97-AF65-F5344CB8AC3E}">
        <p14:creationId xmlns:p14="http://schemas.microsoft.com/office/powerpoint/2010/main" val="23933738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Human resources will be organised through a professional event agency, backed by trained volunteers from Welsh hospitality programmes. In this way, quality of service is assured while minimising labour expense and capability building in the local talent pool. Strategic alliances with national and local institutions will enhance credibility and enable further resourcing for content, logistics, and marketing.</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9</a:t>
            </a:fld>
            <a:endParaRPr lang="en-US"/>
          </a:p>
        </p:txBody>
      </p:sp>
    </p:spTree>
    <p:extLst>
      <p:ext uri="{BB962C8B-B14F-4D97-AF65-F5344CB8AC3E}">
        <p14:creationId xmlns:p14="http://schemas.microsoft.com/office/powerpoint/2010/main" val="3138531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The programme design provides a robust mix of knowledge exchange and cultural experience. We provide bilingual content, workshops led by experts, and experience-based learning. For instance, the cultural evening will include Welsh-language storytelling with a locally sourced tasting menu. These experiential elements are not merely decorative — they're pedagogical devices that resonate with the event's objectives. </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10</a:t>
            </a:fld>
            <a:endParaRPr lang="en-US"/>
          </a:p>
        </p:txBody>
      </p:sp>
    </p:spTree>
    <p:extLst>
      <p:ext uri="{BB962C8B-B14F-4D97-AF65-F5344CB8AC3E}">
        <p14:creationId xmlns:p14="http://schemas.microsoft.com/office/powerpoint/2010/main" val="3207154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Our campaign will be led by high-ROI digital channels, amplified by stakeholder co-branding. We will partner with the Welsh Government and HOSPA to leverage their platforms to raise awareness of the event. Influencer marketing and targeted email will be used to encourage early sign-ups. Content marketing, behind-the-scenes video in particular, adds authenticity and pre-event engagement.</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11</a:t>
            </a:fld>
            <a:endParaRPr lang="en-US"/>
          </a:p>
        </p:txBody>
      </p:sp>
    </p:spTree>
    <p:extLst>
      <p:ext uri="{BB962C8B-B14F-4D97-AF65-F5344CB8AC3E}">
        <p14:creationId xmlns:p14="http://schemas.microsoft.com/office/powerpoint/2010/main" val="2127597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This income estimate strikes a balance between affordability and commercial success. The Visit Wales Year of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event funding stream is expected to provide the grant. Sponsorships from regional banks, local producers, and sustainable tourism brands are anticipated. This diversified income model adds financial stability.</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12</a:t>
            </a:fld>
            <a:endParaRPr lang="en-US"/>
          </a:p>
        </p:txBody>
      </p:sp>
    </p:spTree>
    <p:extLst>
      <p:ext uri="{BB962C8B-B14F-4D97-AF65-F5344CB8AC3E}">
        <p14:creationId xmlns:p14="http://schemas.microsoft.com/office/powerpoint/2010/main" val="28980947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High levels of provision are built into our budget for top-quality AV, bilingual services, and contingency. Low-cost initiatives — such as the use of volunteers and partner-subsidised refreshments — enable us to direct more resources to delegate experience and promotion. Flexibility or reinvestment is secured by the £10,000 margin.</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13</a:t>
            </a:fld>
            <a:endParaRPr lang="en-US"/>
          </a:p>
        </p:txBody>
      </p:sp>
    </p:spTree>
    <p:extLst>
      <p:ext uri="{BB962C8B-B14F-4D97-AF65-F5344CB8AC3E}">
        <p14:creationId xmlns:p14="http://schemas.microsoft.com/office/powerpoint/2010/main" val="1796987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Sustainability is not only a theme; it's inherent in the design. We promote train travel, provide digital content, and employ compostable F&amp;B packaging. A white paper will record lessons learned and provide recommendations for future Welsh events. This provides legacy, knowledge sharing, and alignment with international SDG objectives.</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14</a:t>
            </a:fld>
            <a:endParaRPr lang="en-US"/>
          </a:p>
        </p:txBody>
      </p:sp>
    </p:spTree>
    <p:extLst>
      <p:ext uri="{BB962C8B-B14F-4D97-AF65-F5344CB8AC3E}">
        <p14:creationId xmlns:p14="http://schemas.microsoft.com/office/powerpoint/2010/main" val="16476116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A comprehensive risk register has been created, including operational, reputational, and financial risks. Mitigations involve hybrid contingency plans, multi-tiered budgets, and backup suppliers. Because external events are unpredictable, resilience and flexibility are embedded in all decisions.</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15</a:t>
            </a:fld>
            <a:endParaRPr lang="en-US"/>
          </a:p>
        </p:txBody>
      </p:sp>
    </p:spTree>
    <p:extLst>
      <p:ext uri="{BB962C8B-B14F-4D97-AF65-F5344CB8AC3E}">
        <p14:creationId xmlns:p14="http://schemas.microsoft.com/office/powerpoint/2010/main" val="2527130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To conclude,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Connect 2025 is a viable, innovative, and value-driven MICE event that reinforces </a:t>
            </a:r>
            <a:r>
              <a:rPr lang="en-IN" sz="1800" kern="100" dirty="0" err="1">
                <a:effectLst/>
                <a:latin typeface="Times New Roman" panose="02020603050405020304" pitchFamily="18" charset="0"/>
                <a:ea typeface="Aptos" panose="020B0004020202020204" pitchFamily="34" charset="0"/>
                <a:cs typeface="Times New Roman" panose="02020603050405020304" pitchFamily="18" charset="0"/>
              </a:rPr>
              <a:t>Wales'</a:t>
            </a:r>
            <a:r>
              <a:rPr lang="en-IN" sz="1800" kern="100" dirty="0">
                <a:effectLst/>
                <a:latin typeface="Times New Roman" panose="02020603050405020304" pitchFamily="18" charset="0"/>
                <a:ea typeface="Aptos" panose="020B0004020202020204" pitchFamily="34" charset="0"/>
                <a:cs typeface="Times New Roman" panose="02020603050405020304" pitchFamily="18" charset="0"/>
              </a:rPr>
              <a:t> global hospitality profile. It is financially viable, operationally deliverable, and strategically coherent with government, academic, and business agendas. I thank you for your time and look forward to answering your questions.</a:t>
            </a:r>
          </a:p>
          <a:p>
            <a:endParaRPr lang="en-US" dirty="0"/>
          </a:p>
        </p:txBody>
      </p:sp>
      <p:sp>
        <p:nvSpPr>
          <p:cNvPr id="4" name="Slide Number Placeholder 3"/>
          <p:cNvSpPr>
            <a:spLocks noGrp="1"/>
          </p:cNvSpPr>
          <p:nvPr>
            <p:ph type="sldNum" sz="quarter" idx="5"/>
          </p:nvPr>
        </p:nvSpPr>
        <p:spPr/>
        <p:txBody>
          <a:bodyPr/>
          <a:lstStyle/>
          <a:p>
            <a:fld id="{6C0554B6-D2D0-5448-8693-BE7D1129141D}" type="slidenum">
              <a:rPr lang="en-US" smtClean="0"/>
              <a:t>16</a:t>
            </a:fld>
            <a:endParaRPr lang="en-US"/>
          </a:p>
        </p:txBody>
      </p:sp>
    </p:spTree>
    <p:extLst>
      <p:ext uri="{BB962C8B-B14F-4D97-AF65-F5344CB8AC3E}">
        <p14:creationId xmlns:p14="http://schemas.microsoft.com/office/powerpoint/2010/main" val="3564727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73C3BD54-29B9-3D42-B178-776ED395AA85}" type="datetimeFigureOut">
              <a:rPr lang="en-US" smtClean="0"/>
              <a:pPr/>
              <a:t>5/23/2025</a:t>
            </a:fld>
            <a:endParaRPr lang="en-US" sz="140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86BB3423-611C-6944-BA94-F2572F362413}"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581469227"/>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3C3BD54-29B9-3D42-B178-776ED395AA8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0162479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73C3BD54-29B9-3D42-B178-776ED395AA85}" type="datetimeFigureOut">
              <a:rPr lang="en-US" smtClean="0"/>
              <a:t>5/23/2025</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86BB3423-611C-6944-BA94-F2572F362413}"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212032956"/>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3C3BD54-29B9-3D42-B178-776ED395AA85}" type="datetimeFigureOut">
              <a:rPr lang="en-US" smtClean="0"/>
              <a:t>5/23/2025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1003616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3C3BD54-29B9-3D42-B178-776ED395AA85}" type="datetimeFigureOut">
              <a:rPr lang="en-US" smtClean="0"/>
              <a:t>5/23/2025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048359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3C3BD54-29B9-3D42-B178-776ED395AA85}" type="datetimeFigureOut">
              <a:rPr lang="en-US" smtClean="0"/>
              <a:t>5/23/2025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617383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C3BD54-29B9-3D42-B178-776ED395AA85}" type="datetimeFigureOut">
              <a:rPr lang="en-US" smtClean="0"/>
              <a:t>5/23/2025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879847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3C3BD54-29B9-3D42-B178-776ED395AA85}" type="datetimeFigureOut">
              <a:rPr lang="en-US" smtClean="0"/>
              <a:t>5/23/2025</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6BB3423-611C-6944-BA94-F2572F362413}"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01028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73C3BD54-29B9-3D42-B178-776ED395AA85}" type="datetimeFigureOut">
              <a:rPr lang="en-US" smtClean="0"/>
              <a:t>5/23/2025</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6BB3423-611C-6944-BA94-F2572F362413}"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50582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3C3BD54-29B9-3D42-B178-776ED395AA8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826937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3C3BD54-29B9-3D42-B178-776ED395AA85}" type="datetimeFigureOut">
              <a:rPr lang="en-US" smtClean="0"/>
              <a:t>5/23/2025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6BB3423-611C-6944-BA94-F2572F362413}" type="slidenum">
              <a:rPr lang="en-US" smtClean="0"/>
              <a:t>‹#›</a:t>
            </a:fld>
            <a:endParaRPr lang="en-US"/>
          </a:p>
        </p:txBody>
      </p:sp>
    </p:spTree>
    <p:extLst>
      <p:ext uri="{BB962C8B-B14F-4D97-AF65-F5344CB8AC3E}">
        <p14:creationId xmlns:p14="http://schemas.microsoft.com/office/powerpoint/2010/main" val="2934785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73C3BD54-29B9-3D42-B178-776ED395AA85}" type="datetimeFigureOut">
              <a:rPr lang="en-US" smtClean="0"/>
              <a:pPr/>
              <a:t>5/23/2025</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86BB3423-611C-6944-BA94-F2572F362413}" type="slidenum">
              <a:rPr lang="en-US" smtClean="0"/>
              <a:pPr/>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851760035"/>
      </p:ext>
    </p:extLst>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026" name="Picture 2" descr="Welcome to Wales – 2025, the Year of “Croeso”! - adeo Travel: tailor-made  tours of England, Scotland and Wales">
            <a:extLst>
              <a:ext uri="{FF2B5EF4-FFF2-40B4-BE49-F238E27FC236}">
                <a16:creationId xmlns:a16="http://schemas.microsoft.com/office/drawing/2014/main" id="{C117E41D-0D02-9446-BEB4-3A9C5D56B4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0" b="1"/>
          <a:stretch>
            <a:fillRect/>
          </a:stretch>
        </p:blipFill>
        <p:spPr bwMode="auto">
          <a:xfrm>
            <a:off x="20" y="10"/>
            <a:ext cx="12191980" cy="6859300"/>
          </a:xfrm>
          <a:prstGeom prst="rect">
            <a:avLst/>
          </a:prstGeom>
          <a:noFill/>
          <a:extLst>
            <a:ext uri="{909E8E84-426E-40DD-AFC4-6F175D3DCCD1}">
              <a14:hiddenFill xmlns:a14="http://schemas.microsoft.com/office/drawing/2010/main">
                <a:solidFill>
                  <a:srgbClr val="FFFFFF"/>
                </a:solidFill>
              </a14:hiddenFill>
            </a:ext>
          </a:extLst>
        </p:spPr>
      </p:pic>
      <p:sp>
        <p:nvSpPr>
          <p:cNvPr id="1045" name="Rectangle 1044">
            <a:extLst>
              <a:ext uri="{FF2B5EF4-FFF2-40B4-BE49-F238E27FC236}">
                <a16:creationId xmlns:a16="http://schemas.microsoft.com/office/drawing/2014/main" id="{EF1A96B9-F717-4812-9DB0-C99D994623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5560" y="1137137"/>
            <a:ext cx="9867482" cy="4570327"/>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7" name="Freeform 6">
            <a:extLst>
              <a:ext uri="{FF2B5EF4-FFF2-40B4-BE49-F238E27FC236}">
                <a16:creationId xmlns:a16="http://schemas.microsoft.com/office/drawing/2014/main" id="{226038F9-8CE0-4A41-9EF0-3A27023DEF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GB"/>
          </a:p>
        </p:txBody>
      </p:sp>
      <p:sp>
        <p:nvSpPr>
          <p:cNvPr id="1049" name="Freeform 6">
            <a:extLst>
              <a:ext uri="{FF2B5EF4-FFF2-40B4-BE49-F238E27FC236}">
                <a16:creationId xmlns:a16="http://schemas.microsoft.com/office/drawing/2014/main" id="{BB5C5996-5C1E-4768-90AE-87BED835C6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GB"/>
          </a:p>
        </p:txBody>
      </p:sp>
      <p:sp>
        <p:nvSpPr>
          <p:cNvPr id="2" name="Title 1">
            <a:extLst>
              <a:ext uri="{FF2B5EF4-FFF2-40B4-BE49-F238E27FC236}">
                <a16:creationId xmlns:a16="http://schemas.microsoft.com/office/drawing/2014/main" id="{F9F89F19-B3DB-BCF1-5F1E-90A060F0FF50}"/>
              </a:ext>
            </a:extLst>
          </p:cNvPr>
          <p:cNvSpPr>
            <a:spLocks noGrp="1"/>
          </p:cNvSpPr>
          <p:nvPr>
            <p:ph type="ctrTitle"/>
          </p:nvPr>
        </p:nvSpPr>
        <p:spPr>
          <a:xfrm>
            <a:off x="1915128" y="1788454"/>
            <a:ext cx="8361229" cy="2098226"/>
          </a:xfrm>
        </p:spPr>
        <p:txBody>
          <a:bodyPr>
            <a:normAutofit/>
          </a:bodyPr>
          <a:lstStyle/>
          <a:p>
            <a:r>
              <a:rPr lang="en-US" sz="2900" b="1" spc="-50" dirty="0">
                <a:ln w="3175" cmpd="sng">
                  <a:noFill/>
                </a:ln>
                <a:effectLst>
                  <a:glow rad="38100">
                    <a:schemeClr val="bg1">
                      <a:lumMod val="65000"/>
                      <a:lumOff val="35000"/>
                      <a:alpha val="40000"/>
                    </a:schemeClr>
                  </a:glow>
                  <a:outerShdw blurRad="28575" dist="38100" dir="14040000" algn="tl" rotWithShape="0">
                    <a:srgbClr val="000000">
                      <a:alpha val="25000"/>
                    </a:srgbClr>
                  </a:outerShdw>
                </a:effectLst>
              </a:rPr>
              <a:t>Feasibility plan for an international event</a:t>
            </a:r>
            <a:br>
              <a:rPr lang="en-US" sz="2900" b="1" spc="-50" dirty="0">
                <a:ln w="3175" cmpd="sng">
                  <a:noFill/>
                </a:ln>
                <a:effectLst>
                  <a:glow rad="38100">
                    <a:schemeClr val="bg1">
                      <a:lumMod val="65000"/>
                      <a:lumOff val="35000"/>
                      <a:alpha val="40000"/>
                    </a:schemeClr>
                  </a:glow>
                  <a:outerShdw blurRad="28575" dist="38100" dir="14040000" algn="tl" rotWithShape="0">
                    <a:srgbClr val="000000">
                      <a:alpha val="25000"/>
                    </a:srgbClr>
                  </a:outerShdw>
                </a:effectLst>
              </a:rPr>
            </a:br>
            <a:r>
              <a:rPr lang="en-US" sz="2900" b="1" spc="-50" dirty="0">
                <a:ln w="3175" cmpd="sng">
                  <a:noFill/>
                </a:ln>
                <a:effectLst>
                  <a:glow rad="38100">
                    <a:schemeClr val="bg1">
                      <a:lumMod val="65000"/>
                      <a:lumOff val="35000"/>
                      <a:alpha val="40000"/>
                    </a:schemeClr>
                  </a:glow>
                  <a:outerShdw blurRad="28575" dist="38100" dir="14040000" algn="tl" rotWithShape="0">
                    <a:srgbClr val="000000">
                      <a:alpha val="25000"/>
                    </a:srgbClr>
                  </a:outerShdw>
                </a:effectLst>
              </a:rPr>
              <a:t>VISIT WALES’  - “YEAR OF CROESO 2025”</a:t>
            </a:r>
            <a:br>
              <a:rPr lang="en-US" sz="2900" b="1" spc="-50" dirty="0">
                <a:ln w="3175" cmpd="sng">
                  <a:noFill/>
                </a:ln>
                <a:effectLst>
                  <a:glow rad="38100">
                    <a:schemeClr val="bg1">
                      <a:lumMod val="65000"/>
                      <a:lumOff val="35000"/>
                      <a:alpha val="40000"/>
                    </a:schemeClr>
                  </a:glow>
                  <a:outerShdw blurRad="28575" dist="38100" dir="14040000" algn="tl" rotWithShape="0">
                    <a:srgbClr val="000000">
                      <a:alpha val="25000"/>
                    </a:srgbClr>
                  </a:outerShdw>
                </a:effectLst>
              </a:rPr>
            </a:br>
            <a:r>
              <a:rPr lang="en-IN" sz="2900" b="1" kern="100" dirty="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2900" b="1" kern="100" dirty="0">
                <a:effectLst/>
                <a:latin typeface="Times New Roman" panose="02020603050405020304" pitchFamily="18" charset="0"/>
                <a:ea typeface="Aptos" panose="020B0004020202020204" pitchFamily="34" charset="0"/>
                <a:cs typeface="Times New Roman" panose="02020603050405020304" pitchFamily="18" charset="0"/>
              </a:rPr>
              <a:t> Connect 2025: Welsh Hospitality Leaders’ Summit</a:t>
            </a:r>
            <a:br>
              <a:rPr lang="en-IN" sz="29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2900" dirty="0"/>
          </a:p>
        </p:txBody>
      </p:sp>
      <p:sp>
        <p:nvSpPr>
          <p:cNvPr id="3" name="Subtitle 2">
            <a:extLst>
              <a:ext uri="{FF2B5EF4-FFF2-40B4-BE49-F238E27FC236}">
                <a16:creationId xmlns:a16="http://schemas.microsoft.com/office/drawing/2014/main" id="{6486AB8E-5FE3-BA7C-FFDB-E9B224D1D1F3}"/>
              </a:ext>
            </a:extLst>
          </p:cNvPr>
          <p:cNvSpPr>
            <a:spLocks noGrp="1"/>
          </p:cNvSpPr>
          <p:nvPr>
            <p:ph type="subTitle" idx="1"/>
          </p:nvPr>
        </p:nvSpPr>
        <p:spPr>
          <a:xfrm>
            <a:off x="2679906" y="3518705"/>
            <a:ext cx="6831673" cy="2026920"/>
          </a:xfrm>
        </p:spPr>
        <p:txBody>
          <a:bodyPr>
            <a:normAutofit fontScale="92500"/>
          </a:bodyPr>
          <a:lstStyle/>
          <a:p>
            <a:pPr marL="111760" marR="0" algn="l">
              <a:spcBef>
                <a:spcPct val="20000"/>
              </a:spcBef>
              <a:spcAft>
                <a:spcPts val="600"/>
              </a:spcAft>
              <a:buClr>
                <a:schemeClr val="accent1"/>
              </a:buClr>
              <a:buSzPct val="100000"/>
              <a:buFont typeface="Arial"/>
              <a:buChar char="•"/>
            </a:pPr>
            <a:r>
              <a:rPr lang="en-US" b="1" cap="small" dirty="0">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rPr>
              <a:t>Module Name: International meetings management </a:t>
            </a:r>
          </a:p>
          <a:p>
            <a:pPr marL="111760" marR="0" algn="l">
              <a:spcBef>
                <a:spcPct val="20000"/>
              </a:spcBef>
              <a:spcAft>
                <a:spcPts val="600"/>
              </a:spcAft>
              <a:buClr>
                <a:schemeClr val="accent1"/>
              </a:buClr>
              <a:buSzPct val="100000"/>
              <a:buFont typeface="Arial"/>
              <a:buChar char="•"/>
            </a:pPr>
            <a:r>
              <a:rPr lang="en-US" b="1" cap="small" dirty="0">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rPr>
              <a:t>Student Name: Elena Stenic</a:t>
            </a:r>
          </a:p>
          <a:p>
            <a:pPr marL="111760" marR="0" algn="l">
              <a:spcBef>
                <a:spcPct val="20000"/>
              </a:spcBef>
              <a:spcAft>
                <a:spcPts val="600"/>
              </a:spcAft>
              <a:buClr>
                <a:schemeClr val="accent1"/>
              </a:buClr>
              <a:buSzPct val="100000"/>
              <a:buFont typeface="Arial"/>
              <a:buChar char="•"/>
            </a:pPr>
            <a:r>
              <a:rPr lang="en-US" b="1" cap="small" dirty="0">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rPr>
              <a:t>Student Id: 2246472</a:t>
            </a:r>
          </a:p>
          <a:p>
            <a:pPr marL="111760" marR="0" algn="l">
              <a:spcBef>
                <a:spcPct val="20000"/>
              </a:spcBef>
              <a:spcAft>
                <a:spcPts val="600"/>
              </a:spcAft>
              <a:buClr>
                <a:schemeClr val="accent1"/>
              </a:buClr>
              <a:buSzPct val="100000"/>
              <a:buFont typeface="Arial"/>
              <a:buChar char="•"/>
            </a:pPr>
            <a:r>
              <a:rPr lang="en-US" b="1" cap="small" dirty="0">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rPr>
              <a:t>Lecture name: Kathryn Flynn</a:t>
            </a:r>
            <a:endParaRPr lang="en-IN" b="1" kern="10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p>
            <a:endParaRPr lang="en-US" b="1" dirty="0">
              <a:solidFill>
                <a:srgbClr val="191B0E"/>
              </a:solidFill>
            </a:endParaRPr>
          </a:p>
        </p:txBody>
      </p:sp>
    </p:spTree>
    <p:extLst>
      <p:ext uri="{BB962C8B-B14F-4D97-AF65-F5344CB8AC3E}">
        <p14:creationId xmlns:p14="http://schemas.microsoft.com/office/powerpoint/2010/main" val="388493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0" nodeType="withEffect">
                                  <p:stCondLst>
                                    <p:cond delay="1500"/>
                                  </p:stCondLst>
                                  <p:iterate>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700"/>
                                        <p:tgtEl>
                                          <p:spTgt spid="3">
                                            <p:txEl>
                                              <p:pRg st="1" end="1"/>
                                            </p:txEl>
                                          </p:spTgt>
                                        </p:tgtEl>
                                      </p:cBhvr>
                                    </p:animEffect>
                                  </p:childTnLst>
                                </p:cTn>
                              </p:par>
                              <p:par>
                                <p:cTn id="14" presetID="10" presetClass="entr" presetSubtype="0" fill="hold" grpId="0" nodeType="withEffect">
                                  <p:stCondLst>
                                    <p:cond delay="1500"/>
                                  </p:stCondLst>
                                  <p:iterate>
                                    <p:tmPct val="10000"/>
                                  </p:iterate>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700"/>
                                        <p:tgtEl>
                                          <p:spTgt spid="3">
                                            <p:txEl>
                                              <p:pRg st="2" end="2"/>
                                            </p:txEl>
                                          </p:spTgt>
                                        </p:tgtEl>
                                      </p:cBhvr>
                                    </p:animEffect>
                                  </p:childTnLst>
                                </p:cTn>
                              </p:par>
                              <p:par>
                                <p:cTn id="17" presetID="10" presetClass="entr" presetSubtype="0" fill="hold" grpId="0" nodeType="withEffect">
                                  <p:stCondLst>
                                    <p:cond delay="1500"/>
                                  </p:stCondLst>
                                  <p:iterate>
                                    <p:tmPct val="10000"/>
                                  </p:iterate>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7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7384CA0-7A37-F6FA-0305-80ADED4A9792}"/>
              </a:ext>
            </a:extLst>
          </p:cNvPr>
          <p:cNvSpPr txBox="1"/>
          <p:nvPr/>
        </p:nvSpPr>
        <p:spPr>
          <a:xfrm>
            <a:off x="1458410" y="870617"/>
            <a:ext cx="10220446" cy="2766078"/>
          </a:xfrm>
          <a:prstGeom prst="rect">
            <a:avLst/>
          </a:prstGeom>
          <a:noFill/>
        </p:spPr>
        <p:txBody>
          <a:bodyPr wrap="square">
            <a:spAutoFit/>
          </a:bodyPr>
          <a:lstStyle/>
          <a:p>
            <a:pPr algn="just">
              <a:lnSpc>
                <a:spcPct val="150000"/>
              </a:lnSpc>
              <a:spcAft>
                <a:spcPts val="1000"/>
              </a:spcAft>
              <a:buNone/>
            </a:pPr>
            <a:r>
              <a:rPr lang="en-GB" sz="1800" dirty="0">
                <a:effectLst/>
                <a:latin typeface="Arial" panose="020B0604020202020204" pitchFamily="34" charset="0"/>
                <a:ea typeface="Calibri" panose="020F0502020204030204" pitchFamily="34" charset="0"/>
                <a:cs typeface="Arial" panose="020B0604020202020204" pitchFamily="34" charset="0"/>
              </a:rPr>
              <a:t>I acknowledge the use of Grammarly (https://www.grammarly.com/) on 17 May 2025 to check my work using the prompt(s):</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a:p>
            <a:pPr marL="342900" lvl="0" indent="-342900" algn="l">
              <a:lnSpc>
                <a:spcPct val="150000"/>
              </a:lnSpc>
              <a:spcAft>
                <a:spcPts val="800"/>
              </a:spcAft>
              <a:buFont typeface="+mj-lt"/>
              <a:buAutoNum type="arabicPeriod"/>
            </a:pPr>
            <a:r>
              <a:rPr lang="en-GB" sz="1800" dirty="0">
                <a:effectLst/>
                <a:latin typeface="Arial" panose="020B0604020202020204" pitchFamily="34" charset="0"/>
                <a:ea typeface="Calibri" panose="020F0502020204030204" pitchFamily="34" charset="0"/>
                <a:cs typeface="Mangal" panose="02040503050203030202" pitchFamily="18" charset="0"/>
              </a:rPr>
              <a:t>Please check the following text for readability, grammar and syntax. </a:t>
            </a:r>
            <a:endParaRPr lang="en-GB" sz="1800" dirty="0">
              <a:effectLst/>
              <a:latin typeface="Times New Roman" panose="02020603050405020304" pitchFamily="18" charset="0"/>
              <a:ea typeface="Calibri" panose="020F0502020204030204" pitchFamily="34" charset="0"/>
              <a:cs typeface="Mangal" panose="02040503050203030202" pitchFamily="18" charset="0"/>
            </a:endParaRPr>
          </a:p>
          <a:p>
            <a:pPr marL="44450" algn="just">
              <a:lnSpc>
                <a:spcPct val="150000"/>
              </a:lnSpc>
              <a:spcAft>
                <a:spcPts val="1000"/>
              </a:spcAft>
            </a:pPr>
            <a:r>
              <a:rPr lang="en-GB" sz="1800" dirty="0">
                <a:effectLst/>
                <a:latin typeface="Arial" panose="020B0604020202020204" pitchFamily="34" charset="0"/>
                <a:ea typeface="Calibri" panose="020F0502020204030204" pitchFamily="34" charset="0"/>
                <a:cs typeface="Arial" panose="020B0604020202020204" pitchFamily="34" charset="0"/>
              </a:rPr>
              <a:t>I confirm that I have not presented any AI generated text as my own work. I confirm I have copies of my drafts, notes, and other resources I used before, and after the use of AI tools which I may be asked to provide in evidence.</a:t>
            </a:r>
            <a:endParaRPr lang="en-GB" sz="1800" dirty="0">
              <a:effectLst/>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298509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6E79F-C923-55C8-2F73-9BA53F34C916}"/>
              </a:ext>
            </a:extLst>
          </p:cNvPr>
          <p:cNvSpPr>
            <a:spLocks noGrp="1"/>
          </p:cNvSpPr>
          <p:nvPr>
            <p:ph type="title"/>
          </p:nvPr>
        </p:nvSpPr>
        <p:spPr>
          <a:xfrm>
            <a:off x="1371600" y="685800"/>
            <a:ext cx="9601200" cy="1485900"/>
          </a:xfrm>
        </p:spPr>
        <p:txBody>
          <a:bodyPr>
            <a:normAutofit/>
          </a:bodyPr>
          <a:lstStyle/>
          <a:p>
            <a:r>
              <a:rPr lang="en-IN" b="1" kern="100">
                <a:effectLst/>
                <a:latin typeface="Times New Roman" panose="02020603050405020304" pitchFamily="18" charset="0"/>
                <a:ea typeface="Aptos" panose="020B0004020202020204" pitchFamily="34" charset="0"/>
                <a:cs typeface="Times New Roman" panose="02020603050405020304" pitchFamily="18" charset="0"/>
              </a:rPr>
              <a:t>Event Overview</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dirty="0"/>
          </a:p>
        </p:txBody>
      </p:sp>
      <p:graphicFrame>
        <p:nvGraphicFramePr>
          <p:cNvPr id="5" name="Content Placeholder 2">
            <a:extLst>
              <a:ext uri="{FF2B5EF4-FFF2-40B4-BE49-F238E27FC236}">
                <a16:creationId xmlns:a16="http://schemas.microsoft.com/office/drawing/2014/main" id="{2496E672-D7B8-047E-37A4-31E7EDAB52BC}"/>
              </a:ext>
            </a:extLst>
          </p:cNvPr>
          <p:cNvGraphicFramePr>
            <a:graphicFrameLocks noGrp="1"/>
          </p:cNvGraphicFramePr>
          <p:nvPr>
            <p:ph idx="1"/>
            <p:extLst>
              <p:ext uri="{D42A27DB-BD31-4B8C-83A1-F6EECF244321}">
                <p14:modId xmlns:p14="http://schemas.microsoft.com/office/powerpoint/2010/main" val="1087320630"/>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004004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7EC287-7107-8807-9DD8-F5EE5BB28B99}"/>
              </a:ext>
            </a:extLst>
          </p:cNvPr>
          <p:cNvSpPr>
            <a:spLocks noGrp="1"/>
          </p:cNvSpPr>
          <p:nvPr>
            <p:ph type="title"/>
          </p:nvPr>
        </p:nvSpPr>
        <p:spPr>
          <a:xfrm>
            <a:off x="1371600" y="685800"/>
            <a:ext cx="3282695" cy="1485900"/>
          </a:xfrm>
        </p:spPr>
        <p:txBody>
          <a:bodyPr>
            <a:normAutofit/>
          </a:bodyPr>
          <a:lstStyle/>
          <a:p>
            <a:pPr>
              <a:spcAft>
                <a:spcPts val="800"/>
              </a:spcAft>
            </a:pPr>
            <a:r>
              <a:rPr lang="en-IN" b="1" kern="100">
                <a:effectLst/>
                <a:latin typeface="Times New Roman" panose="02020603050405020304" pitchFamily="18" charset="0"/>
                <a:ea typeface="Aptos" panose="020B0004020202020204" pitchFamily="34" charset="0"/>
                <a:cs typeface="Times New Roman" panose="02020603050405020304" pitchFamily="18" charset="0"/>
              </a:rPr>
              <a:t>Aims and Objectives</a:t>
            </a:r>
            <a:endParaRPr lang="en-IN" kern="100">
              <a:effectLst/>
              <a:latin typeface="Times New Roman" panose="02020603050405020304" pitchFamily="18" charset="0"/>
              <a:ea typeface="Aptos" panose="020B000402020202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ABD5023-317E-7133-5D0D-154980B4A95E}"/>
              </a:ext>
            </a:extLst>
          </p:cNvPr>
          <p:cNvSpPr>
            <a:spLocks noGrp="1"/>
          </p:cNvSpPr>
          <p:nvPr>
            <p:ph idx="1"/>
          </p:nvPr>
        </p:nvSpPr>
        <p:spPr>
          <a:xfrm>
            <a:off x="1371600" y="2286000"/>
            <a:ext cx="3282694" cy="3581400"/>
          </a:xfrm>
        </p:spPr>
        <p:txBody>
          <a:bodyPr>
            <a:normAutofit/>
          </a:bodyPr>
          <a:lstStyle/>
          <a:p>
            <a:pPr marL="342900" lvl="0" indent="-342900">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Market Wales as a developing MICE destination</a:t>
            </a:r>
          </a:p>
          <a:p>
            <a:pPr marL="342900" lvl="0" indent="-342900">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Enhance global awareness of bilingual hospitality practice</a:t>
            </a:r>
          </a:p>
          <a:p>
            <a:pPr marL="342900" lvl="0" indent="-342900">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Create business opportunities for Welsh SMEs</a:t>
            </a:r>
          </a:p>
          <a:p>
            <a:pPr marL="342900" lvl="0" indent="-342900">
              <a:spcAft>
                <a:spcPts val="800"/>
              </a:spcAft>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Promote a sustainable and culturally sensitive guest experience</a:t>
            </a:r>
          </a:p>
          <a:p>
            <a:endParaRPr lang="en-US" sz="1700"/>
          </a:p>
        </p:txBody>
      </p:sp>
      <p:pic>
        <p:nvPicPr>
          <p:cNvPr id="2050" name="Picture 2" descr="MICE Industry: Contributes to most businesses or corporate">
            <a:extLst>
              <a:ext uri="{FF2B5EF4-FFF2-40B4-BE49-F238E27FC236}">
                <a16:creationId xmlns:a16="http://schemas.microsoft.com/office/drawing/2014/main" id="{7FBD76B1-4269-6A66-D214-4D148ECF86F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31467" y="1093909"/>
            <a:ext cx="6517065" cy="4350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9361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E56A0-2B8C-11B9-A7DB-ED173ACF20D9}"/>
              </a:ext>
            </a:extLst>
          </p:cNvPr>
          <p:cNvSpPr>
            <a:spLocks noGrp="1"/>
          </p:cNvSpPr>
          <p:nvPr>
            <p:ph type="title"/>
          </p:nvPr>
        </p:nvSpPr>
        <p:spPr/>
        <p:txBody>
          <a:bodyPr>
            <a:normAutofit/>
          </a:bodyPr>
          <a:lstStyle/>
          <a:p>
            <a:r>
              <a:rPr lang="en-IN" sz="4000" b="1" kern="100" dirty="0">
                <a:effectLst/>
                <a:latin typeface="Times New Roman" panose="02020603050405020304" pitchFamily="18" charset="0"/>
                <a:ea typeface="Aptos" panose="020B0004020202020204" pitchFamily="34" charset="0"/>
                <a:cs typeface="Times New Roman" panose="02020603050405020304" pitchFamily="18" charset="0"/>
              </a:rPr>
              <a:t>Target Market</a:t>
            </a:r>
            <a:br>
              <a:rPr lang="en-IN" sz="40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4000" dirty="0"/>
          </a:p>
        </p:txBody>
      </p:sp>
      <p:graphicFrame>
        <p:nvGraphicFramePr>
          <p:cNvPr id="5" name="Content Placeholder 2">
            <a:extLst>
              <a:ext uri="{FF2B5EF4-FFF2-40B4-BE49-F238E27FC236}">
                <a16:creationId xmlns:a16="http://schemas.microsoft.com/office/drawing/2014/main" id="{6B2AB91B-5466-78A1-BDCE-3934A72A8AFC}"/>
              </a:ext>
            </a:extLst>
          </p:cNvPr>
          <p:cNvGraphicFramePr>
            <a:graphicFrameLocks noGrp="1"/>
          </p:cNvGraphicFramePr>
          <p:nvPr>
            <p:ph idx="1"/>
            <p:extLst>
              <p:ext uri="{D42A27DB-BD31-4B8C-83A1-F6EECF244321}">
                <p14:modId xmlns:p14="http://schemas.microsoft.com/office/powerpoint/2010/main" val="862494666"/>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034889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1E84C-88D2-528F-A4A4-98C4BD8F4328}"/>
              </a:ext>
            </a:extLst>
          </p:cNvPr>
          <p:cNvSpPr>
            <a:spLocks noGrp="1"/>
          </p:cNvSpPr>
          <p:nvPr>
            <p:ph type="title"/>
          </p:nvPr>
        </p:nvSpPr>
        <p:spPr>
          <a:xfrm>
            <a:off x="7860667" y="685800"/>
            <a:ext cx="3656419" cy="1485900"/>
          </a:xfrm>
        </p:spPr>
        <p:txBody>
          <a:bodyPr>
            <a:normAutofit/>
          </a:bodyPr>
          <a:lstStyle/>
          <a:p>
            <a:r>
              <a:rPr lang="en-IN" sz="2800" b="1" kern="100">
                <a:effectLst/>
                <a:latin typeface="Times New Roman" panose="02020603050405020304" pitchFamily="18" charset="0"/>
                <a:ea typeface="Aptos" panose="020B0004020202020204" pitchFamily="34" charset="0"/>
                <a:cs typeface="Times New Roman" panose="02020603050405020304" pitchFamily="18" charset="0"/>
              </a:rPr>
              <a:t>Market Opportunity and Demand</a:t>
            </a:r>
            <a:br>
              <a:rPr lang="en-IN" sz="2800" kern="100">
                <a:effectLst/>
                <a:latin typeface="Times New Roman" panose="02020603050405020304" pitchFamily="18" charset="0"/>
                <a:ea typeface="Aptos" panose="020B0004020202020204" pitchFamily="34" charset="0"/>
                <a:cs typeface="Times New Roman" panose="02020603050405020304" pitchFamily="18" charset="0"/>
              </a:rPr>
            </a:br>
            <a:endParaRPr lang="en-US" sz="2800"/>
          </a:p>
        </p:txBody>
      </p:sp>
      <p:sp>
        <p:nvSpPr>
          <p:cNvPr id="3079" name="Rectangle 3078">
            <a:extLst>
              <a:ext uri="{FF2B5EF4-FFF2-40B4-BE49-F238E27FC236}">
                <a16:creationId xmlns:a16="http://schemas.microsoft.com/office/drawing/2014/main" id="{BEC9E7FA-3295-45ED-8253-D23F9E44E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pic>
        <p:nvPicPr>
          <p:cNvPr id="3074" name="Picture 2" descr="The MICE sector in a Covid-19 world: Lockdown, Transition, New Normal |  TTGmice">
            <a:extLst>
              <a:ext uri="{FF2B5EF4-FFF2-40B4-BE49-F238E27FC236}">
                <a16:creationId xmlns:a16="http://schemas.microsoft.com/office/drawing/2014/main" id="{709813BB-7B0E-1D5F-4C01-59E7778FFFF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023561" y="1232397"/>
            <a:ext cx="6517065" cy="407316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DE42930-F457-1C5D-523F-3BF73A4B177B}"/>
              </a:ext>
            </a:extLst>
          </p:cNvPr>
          <p:cNvSpPr>
            <a:spLocks noGrp="1"/>
          </p:cNvSpPr>
          <p:nvPr>
            <p:ph idx="1"/>
          </p:nvPr>
        </p:nvSpPr>
        <p:spPr>
          <a:xfrm>
            <a:off x="7860667" y="2286000"/>
            <a:ext cx="3656419" cy="3581400"/>
          </a:xfrm>
        </p:spPr>
        <p:txBody>
          <a:bodyPr>
            <a:normAutofit/>
          </a:bodyPr>
          <a:lstStyle/>
          <a:p>
            <a:pPr marL="342900" lvl="0" indent="-342900">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MICE industry post-COVID recovery drives regional growth</a:t>
            </a:r>
          </a:p>
          <a:p>
            <a:pPr marL="342900" lvl="0" indent="-342900">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Demand for authentic, culturally significant destinations</a:t>
            </a:r>
          </a:p>
          <a:p>
            <a:pPr marL="342900" lvl="0" indent="-342900">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Greater focus on sustainability and DEI within events</a:t>
            </a:r>
          </a:p>
          <a:p>
            <a:pPr marL="342900" lvl="0" indent="-342900">
              <a:spcAft>
                <a:spcPts val="800"/>
              </a:spcAft>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Visit Wales 2025 "Year of </a:t>
            </a:r>
            <a:r>
              <a:rPr lang="en-IN" sz="1700" kern="100" err="1">
                <a:effectLst/>
                <a:latin typeface="Times New Roman" panose="02020603050405020304" pitchFamily="18" charset="0"/>
                <a:ea typeface="Aptos" panose="020B0004020202020204" pitchFamily="34" charset="0"/>
                <a:cs typeface="Times New Roman" panose="02020603050405020304" pitchFamily="18" charset="0"/>
              </a:rPr>
              <a:t>Croeso</a:t>
            </a:r>
            <a:r>
              <a:rPr lang="en-IN" sz="1700" kern="100">
                <a:effectLst/>
                <a:latin typeface="Times New Roman" panose="02020603050405020304" pitchFamily="18" charset="0"/>
                <a:ea typeface="Aptos" panose="020B0004020202020204" pitchFamily="34" charset="0"/>
                <a:cs typeface="Times New Roman" panose="02020603050405020304" pitchFamily="18" charset="0"/>
              </a:rPr>
              <a:t>" campaign creates synergy (</a:t>
            </a:r>
            <a:r>
              <a:rPr lang="en-IN" sz="1700" kern="100" err="1">
                <a:effectLst/>
                <a:latin typeface="Times New Roman" panose="02020603050405020304" pitchFamily="18" charset="0"/>
                <a:ea typeface="Aptos" panose="020B0004020202020204" pitchFamily="34" charset="0"/>
                <a:cs typeface="Times New Roman" panose="02020603050405020304" pitchFamily="18" charset="0"/>
              </a:rPr>
              <a:t>Lekgau</a:t>
            </a:r>
            <a:r>
              <a:rPr lang="en-IN" sz="1700" kern="100">
                <a:effectLst/>
                <a:latin typeface="Times New Roman" panose="02020603050405020304" pitchFamily="18" charset="0"/>
                <a:ea typeface="Aptos" panose="020B0004020202020204" pitchFamily="34" charset="0"/>
                <a:cs typeface="Times New Roman" panose="02020603050405020304" pitchFamily="18" charset="0"/>
              </a:rPr>
              <a:t> and </a:t>
            </a:r>
            <a:r>
              <a:rPr lang="en-IN" sz="1700" kern="100" err="1">
                <a:effectLst/>
                <a:latin typeface="Times New Roman" panose="02020603050405020304" pitchFamily="18" charset="0"/>
                <a:ea typeface="Aptos" panose="020B0004020202020204" pitchFamily="34" charset="0"/>
                <a:cs typeface="Times New Roman" panose="02020603050405020304" pitchFamily="18" charset="0"/>
              </a:rPr>
              <a:t>Tichaawa</a:t>
            </a:r>
            <a:r>
              <a:rPr lang="en-IN" sz="1700" kern="100">
                <a:effectLst/>
                <a:latin typeface="Times New Roman" panose="02020603050405020304" pitchFamily="18" charset="0"/>
                <a:ea typeface="Aptos" panose="020B0004020202020204" pitchFamily="34" charset="0"/>
                <a:cs typeface="Times New Roman" panose="02020603050405020304" pitchFamily="18" charset="0"/>
              </a:rPr>
              <a:t>, 2023).</a:t>
            </a:r>
          </a:p>
          <a:p>
            <a:endParaRPr lang="en-US" sz="1700"/>
          </a:p>
        </p:txBody>
      </p:sp>
    </p:spTree>
    <p:extLst>
      <p:ext uri="{BB962C8B-B14F-4D97-AF65-F5344CB8AC3E}">
        <p14:creationId xmlns:p14="http://schemas.microsoft.com/office/powerpoint/2010/main" val="287856831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C9609-A8AF-411F-A9E0-C3B93C894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3FFD1F-26A7-9B2B-EC1B-5A72833C8512}"/>
              </a:ext>
            </a:extLst>
          </p:cNvPr>
          <p:cNvSpPr>
            <a:spLocks noGrp="1"/>
          </p:cNvSpPr>
          <p:nvPr>
            <p:ph type="title"/>
          </p:nvPr>
        </p:nvSpPr>
        <p:spPr>
          <a:xfrm>
            <a:off x="640080" y="639704"/>
            <a:ext cx="3299579" cy="5577840"/>
          </a:xfrm>
        </p:spPr>
        <p:txBody>
          <a:bodyPr anchor="ctr">
            <a:normAutofit/>
          </a:bodyPr>
          <a:lstStyle/>
          <a:p>
            <a:pPr algn="ctr"/>
            <a:r>
              <a:rPr lang="en-IN" b="1" kern="100">
                <a:effectLst/>
                <a:latin typeface="Times New Roman" panose="02020603050405020304" pitchFamily="18" charset="0"/>
                <a:ea typeface="Aptos" panose="020B0004020202020204" pitchFamily="34" charset="0"/>
                <a:cs typeface="Times New Roman" panose="02020603050405020304" pitchFamily="18" charset="0"/>
              </a:rPr>
              <a:t>Competitive Context</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a:p>
        </p:txBody>
      </p:sp>
      <p:graphicFrame>
        <p:nvGraphicFramePr>
          <p:cNvPr id="5" name="Content Placeholder 2">
            <a:extLst>
              <a:ext uri="{FF2B5EF4-FFF2-40B4-BE49-F238E27FC236}">
                <a16:creationId xmlns:a16="http://schemas.microsoft.com/office/drawing/2014/main" id="{35038018-BB20-4544-A749-C9A8E06C2C11}"/>
              </a:ext>
            </a:extLst>
          </p:cNvPr>
          <p:cNvGraphicFramePr>
            <a:graphicFrameLocks noGrp="1"/>
          </p:cNvGraphicFramePr>
          <p:nvPr>
            <p:ph idx="1"/>
            <p:extLst>
              <p:ext uri="{D42A27DB-BD31-4B8C-83A1-F6EECF244321}">
                <p14:modId xmlns:p14="http://schemas.microsoft.com/office/powerpoint/2010/main" val="3224274167"/>
              </p:ext>
            </p:extLst>
          </p:nvPr>
        </p:nvGraphicFramePr>
        <p:xfrm>
          <a:off x="4901472" y="639705"/>
          <a:ext cx="6506304"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8680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CED45-1D7C-F0C1-A7A8-07FBB8250EE4}"/>
              </a:ext>
            </a:extLst>
          </p:cNvPr>
          <p:cNvSpPr>
            <a:spLocks noGrp="1"/>
          </p:cNvSpPr>
          <p:nvPr>
            <p:ph type="title"/>
          </p:nvPr>
        </p:nvSpPr>
        <p:spPr>
          <a:xfrm>
            <a:off x="1371600" y="685800"/>
            <a:ext cx="3282695" cy="1485900"/>
          </a:xfrm>
        </p:spPr>
        <p:txBody>
          <a:bodyPr>
            <a:normAutofit/>
          </a:bodyPr>
          <a:lstStyle/>
          <a:p>
            <a:r>
              <a:rPr lang="en-IN" sz="2400" b="1" kern="100">
                <a:effectLst/>
                <a:latin typeface="Times New Roman" panose="02020603050405020304" pitchFamily="18" charset="0"/>
                <a:ea typeface="Aptos" panose="020B0004020202020204" pitchFamily="34" charset="0"/>
                <a:cs typeface="Times New Roman" panose="02020603050405020304" pitchFamily="18" charset="0"/>
              </a:rPr>
              <a:t>Venue &amp; Operational Feasibility</a:t>
            </a:r>
            <a:br>
              <a:rPr lang="en-IN" sz="2400" kern="100">
                <a:effectLst/>
                <a:latin typeface="Times New Roman" panose="02020603050405020304" pitchFamily="18" charset="0"/>
                <a:ea typeface="Aptos" panose="020B0004020202020204" pitchFamily="34" charset="0"/>
                <a:cs typeface="Times New Roman" panose="02020603050405020304" pitchFamily="18" charset="0"/>
              </a:rPr>
            </a:br>
            <a:endParaRPr lang="en-US" sz="2400"/>
          </a:p>
        </p:txBody>
      </p:sp>
      <p:sp>
        <p:nvSpPr>
          <p:cNvPr id="3" name="Content Placeholder 2">
            <a:extLst>
              <a:ext uri="{FF2B5EF4-FFF2-40B4-BE49-F238E27FC236}">
                <a16:creationId xmlns:a16="http://schemas.microsoft.com/office/drawing/2014/main" id="{B7315549-2FF8-A32A-6C7D-AE414FF62E85}"/>
              </a:ext>
            </a:extLst>
          </p:cNvPr>
          <p:cNvSpPr>
            <a:spLocks noGrp="1"/>
          </p:cNvSpPr>
          <p:nvPr>
            <p:ph idx="1"/>
          </p:nvPr>
        </p:nvSpPr>
        <p:spPr>
          <a:xfrm>
            <a:off x="1371600" y="2286000"/>
            <a:ext cx="3282694" cy="3581400"/>
          </a:xfrm>
        </p:spPr>
        <p:txBody>
          <a:bodyPr>
            <a:normAutofit/>
          </a:bodyPr>
          <a:lstStyle/>
          <a:p>
            <a:pPr marL="342900" lvl="0" indent="-342900">
              <a:buFont typeface="Symbol" pitchFamily="2" charset="2"/>
              <a:buChar char=""/>
            </a:pPr>
            <a:r>
              <a:rPr lang="en-IN" sz="1700" b="1" kern="100">
                <a:effectLst/>
                <a:latin typeface="Times New Roman" panose="02020603050405020304" pitchFamily="18" charset="0"/>
                <a:ea typeface="Aptos" panose="020B0004020202020204" pitchFamily="34" charset="0"/>
                <a:cs typeface="Times New Roman" panose="02020603050405020304" pitchFamily="18" charset="0"/>
              </a:rPr>
              <a:t>ICC Wales:</a:t>
            </a:r>
            <a:r>
              <a:rPr lang="en-IN" sz="1700" kern="100">
                <a:effectLst/>
                <a:latin typeface="Times New Roman" panose="02020603050405020304" pitchFamily="18" charset="0"/>
                <a:ea typeface="Aptos" panose="020B0004020202020204" pitchFamily="34" charset="0"/>
                <a:cs typeface="Times New Roman" panose="02020603050405020304" pitchFamily="18" charset="0"/>
              </a:rPr>
              <a:t> Tier 1 venue with 1,500-seat capacity</a:t>
            </a:r>
          </a:p>
          <a:p>
            <a:pPr marL="342900" lvl="0" indent="-342900">
              <a:buFont typeface="Symbol" pitchFamily="2" charset="2"/>
              <a:buChar char=""/>
            </a:pPr>
            <a:r>
              <a:rPr lang="en-IN" sz="1700" b="1" kern="100">
                <a:effectLst/>
                <a:latin typeface="Times New Roman" panose="02020603050405020304" pitchFamily="18" charset="0"/>
                <a:ea typeface="Aptos" panose="020B0004020202020204" pitchFamily="34" charset="0"/>
                <a:cs typeface="Times New Roman" panose="02020603050405020304" pitchFamily="18" charset="0"/>
              </a:rPr>
              <a:t>Transport links:</a:t>
            </a:r>
            <a:r>
              <a:rPr lang="en-IN" sz="1700" kern="100">
                <a:effectLst/>
                <a:latin typeface="Times New Roman" panose="02020603050405020304" pitchFamily="18" charset="0"/>
                <a:ea typeface="Aptos" panose="020B0004020202020204" pitchFamily="34" charset="0"/>
                <a:cs typeface="Times New Roman" panose="02020603050405020304" pitchFamily="18" charset="0"/>
              </a:rPr>
              <a:t> M4 corridor, Cardiff and Bristol airports</a:t>
            </a:r>
          </a:p>
          <a:p>
            <a:pPr marL="342900" lvl="0" indent="-342900">
              <a:buFont typeface="Symbol" pitchFamily="2" charset="2"/>
              <a:buChar char=""/>
            </a:pPr>
            <a:r>
              <a:rPr lang="en-IN" sz="1700" b="1" kern="100">
                <a:effectLst/>
                <a:latin typeface="Times New Roman" panose="02020603050405020304" pitchFamily="18" charset="0"/>
                <a:ea typeface="Aptos" panose="020B0004020202020204" pitchFamily="34" charset="0"/>
                <a:cs typeface="Times New Roman" panose="02020603050405020304" pitchFamily="18" charset="0"/>
              </a:rPr>
              <a:t>Inclusive facilities:</a:t>
            </a:r>
            <a:r>
              <a:rPr lang="en-IN" sz="1700" kern="100">
                <a:effectLst/>
                <a:latin typeface="Times New Roman" panose="02020603050405020304" pitchFamily="18" charset="0"/>
                <a:ea typeface="Aptos" panose="020B0004020202020204" pitchFamily="34" charset="0"/>
                <a:cs typeface="Times New Roman" panose="02020603050405020304" pitchFamily="18" charset="0"/>
              </a:rPr>
              <a:t> Accessibility, hybrid tech, on-site hotel</a:t>
            </a:r>
          </a:p>
          <a:p>
            <a:pPr marL="342900" lvl="0" indent="-342900">
              <a:spcAft>
                <a:spcPts val="800"/>
              </a:spcAft>
              <a:buFont typeface="Symbol" pitchFamily="2" charset="2"/>
              <a:buChar char=""/>
            </a:pPr>
            <a:r>
              <a:rPr lang="en-IN" sz="1700" kern="100">
                <a:effectLst/>
                <a:latin typeface="Times New Roman" panose="02020603050405020304" pitchFamily="18" charset="0"/>
                <a:ea typeface="Aptos" panose="020B0004020202020204" pitchFamily="34" charset="0"/>
                <a:cs typeface="Times New Roman" panose="02020603050405020304" pitchFamily="18" charset="0"/>
              </a:rPr>
              <a:t>Bilingual signage, wayfinding, and interpretation are available</a:t>
            </a:r>
          </a:p>
          <a:p>
            <a:endParaRPr lang="en-US" sz="1700"/>
          </a:p>
        </p:txBody>
      </p:sp>
      <p:pic>
        <p:nvPicPr>
          <p:cNvPr id="4098" name="Picture 2" descr="Conference Venues - Venue Hire Near Me | ICC Wales | ICC Wales">
            <a:extLst>
              <a:ext uri="{FF2B5EF4-FFF2-40B4-BE49-F238E27FC236}">
                <a16:creationId xmlns:a16="http://schemas.microsoft.com/office/drawing/2014/main" id="{623214BA-4303-7252-0BBB-622AF6C4ED5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031467" y="1558250"/>
            <a:ext cx="6517065" cy="34214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4222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09AA4-6B2B-655F-D097-FDE68F2CF091}"/>
              </a:ext>
            </a:extLst>
          </p:cNvPr>
          <p:cNvSpPr>
            <a:spLocks noGrp="1"/>
          </p:cNvSpPr>
          <p:nvPr>
            <p:ph type="title"/>
          </p:nvPr>
        </p:nvSpPr>
        <p:spPr>
          <a:xfrm>
            <a:off x="1371600" y="685800"/>
            <a:ext cx="9601200" cy="1485900"/>
          </a:xfrm>
        </p:spPr>
        <p:txBody>
          <a:bodyPr>
            <a:normAutofit/>
          </a:bodyPr>
          <a:lstStyle/>
          <a:p>
            <a:r>
              <a:rPr lang="en-IN" b="1" kern="100">
                <a:effectLst/>
                <a:latin typeface="Times New Roman" panose="02020603050405020304" pitchFamily="18" charset="0"/>
                <a:ea typeface="Aptos" panose="020B0004020202020204" pitchFamily="34" charset="0"/>
                <a:cs typeface="Times New Roman" panose="02020603050405020304" pitchFamily="18" charset="0"/>
              </a:rPr>
              <a:t>Resource and Staffing Requirements</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dirty="0"/>
          </a:p>
        </p:txBody>
      </p:sp>
      <p:graphicFrame>
        <p:nvGraphicFramePr>
          <p:cNvPr id="5" name="Content Placeholder 2">
            <a:extLst>
              <a:ext uri="{FF2B5EF4-FFF2-40B4-BE49-F238E27FC236}">
                <a16:creationId xmlns:a16="http://schemas.microsoft.com/office/drawing/2014/main" id="{A77E7363-1D74-3E22-C839-76C71C142A76}"/>
              </a:ext>
            </a:extLst>
          </p:cNvPr>
          <p:cNvGraphicFramePr>
            <a:graphicFrameLocks noGrp="1"/>
          </p:cNvGraphicFramePr>
          <p:nvPr>
            <p:ph idx="1"/>
            <p:extLst>
              <p:ext uri="{D42A27DB-BD31-4B8C-83A1-F6EECF244321}">
                <p14:modId xmlns:p14="http://schemas.microsoft.com/office/powerpoint/2010/main" val="2445526195"/>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6891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B48F8-03D0-9B23-F4ED-84FF9F59912A}"/>
              </a:ext>
            </a:extLst>
          </p:cNvPr>
          <p:cNvSpPr>
            <a:spLocks noGrp="1"/>
          </p:cNvSpPr>
          <p:nvPr>
            <p:ph type="title"/>
          </p:nvPr>
        </p:nvSpPr>
        <p:spPr>
          <a:xfrm>
            <a:off x="1371600" y="685800"/>
            <a:ext cx="9601200" cy="1485900"/>
          </a:xfrm>
        </p:spPr>
        <p:txBody>
          <a:bodyPr>
            <a:normAutofit/>
          </a:bodyPr>
          <a:lstStyle/>
          <a:p>
            <a:r>
              <a:rPr lang="en-IN" b="1" kern="100">
                <a:effectLst/>
                <a:latin typeface="Times New Roman" panose="02020603050405020304" pitchFamily="18" charset="0"/>
                <a:ea typeface="Aptos" panose="020B0004020202020204" pitchFamily="34" charset="0"/>
                <a:cs typeface="Times New Roman" panose="02020603050405020304" pitchFamily="18" charset="0"/>
              </a:rPr>
              <a:t>Event Programme &amp; Experience</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dirty="0"/>
          </a:p>
        </p:txBody>
      </p:sp>
      <p:graphicFrame>
        <p:nvGraphicFramePr>
          <p:cNvPr id="5" name="Content Placeholder 2">
            <a:extLst>
              <a:ext uri="{FF2B5EF4-FFF2-40B4-BE49-F238E27FC236}">
                <a16:creationId xmlns:a16="http://schemas.microsoft.com/office/drawing/2014/main" id="{8CB75B24-B048-6881-B4A8-B0C82DD79C28}"/>
              </a:ext>
            </a:extLst>
          </p:cNvPr>
          <p:cNvGraphicFramePr>
            <a:graphicFrameLocks noGrp="1"/>
          </p:cNvGraphicFramePr>
          <p:nvPr>
            <p:ph idx="1"/>
            <p:extLst>
              <p:ext uri="{D42A27DB-BD31-4B8C-83A1-F6EECF244321}">
                <p14:modId xmlns:p14="http://schemas.microsoft.com/office/powerpoint/2010/main" val="3092534233"/>
              </p:ext>
            </p:extLst>
          </p:nvPr>
        </p:nvGraphicFramePr>
        <p:xfrm>
          <a:off x="1371600" y="2286000"/>
          <a:ext cx="9601200" cy="358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4023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Abstract background of mesh on pink">
            <a:extLst>
              <a:ext uri="{FF2B5EF4-FFF2-40B4-BE49-F238E27FC236}">
                <a16:creationId xmlns:a16="http://schemas.microsoft.com/office/drawing/2014/main" id="{25BF0337-E453-0C43-A740-A989C7F96F73}"/>
              </a:ext>
            </a:extLst>
          </p:cNvPr>
          <p:cNvPicPr>
            <a:picLocks noChangeAspect="1"/>
          </p:cNvPicPr>
          <p:nvPr/>
        </p:nvPicPr>
        <p:blipFill>
          <a:blip r:embed="rId3"/>
          <a:srcRect r="1" b="15708"/>
          <a:stretch>
            <a:fillRect/>
          </a:stretch>
        </p:blipFill>
        <p:spPr>
          <a:xfrm>
            <a:off x="-1" y="10"/>
            <a:ext cx="12188652" cy="6857990"/>
          </a:xfrm>
          <a:prstGeom prst="rect">
            <a:avLst/>
          </a:prstGeom>
        </p:spPr>
      </p:pic>
      <p:sp>
        <p:nvSpPr>
          <p:cNvPr id="16" name="Rectangle 15">
            <a:extLst>
              <a:ext uri="{FF2B5EF4-FFF2-40B4-BE49-F238E27FC236}">
                <a16:creationId xmlns:a16="http://schemas.microsoft.com/office/drawing/2014/main" id="{BC46CD03-D076-40A3-9AA4-2B7BB288B1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8" y="0"/>
            <a:ext cx="12192000" cy="6858000"/>
          </a:xfrm>
          <a:prstGeom prst="rect">
            <a:avLst/>
          </a:prstGeom>
          <a:gradFill flip="none" rotWithShape="1">
            <a:gsLst>
              <a:gs pos="30000">
                <a:schemeClr val="bg2">
                  <a:alpha val="75000"/>
                </a:schemeClr>
              </a:gs>
              <a:gs pos="100000">
                <a:schemeClr val="bg2"/>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2D04BEA-9CD8-747F-DC35-27FCCCAC2011}"/>
              </a:ext>
            </a:extLst>
          </p:cNvPr>
          <p:cNvSpPr>
            <a:spLocks noGrp="1"/>
          </p:cNvSpPr>
          <p:nvPr>
            <p:ph type="title"/>
          </p:nvPr>
        </p:nvSpPr>
        <p:spPr>
          <a:xfrm>
            <a:off x="1371600" y="685800"/>
            <a:ext cx="9601200" cy="1485900"/>
          </a:xfrm>
        </p:spPr>
        <p:txBody>
          <a:bodyPr>
            <a:normAutofit/>
          </a:bodyPr>
          <a:lstStyle/>
          <a:p>
            <a:r>
              <a:rPr lang="en-IN" sz="4100" b="1" kern="100" dirty="0">
                <a:effectLst/>
                <a:latin typeface="Times New Roman" panose="02020603050405020304" pitchFamily="18" charset="0"/>
                <a:ea typeface="Aptos" panose="020B0004020202020204" pitchFamily="34" charset="0"/>
                <a:cs typeface="Times New Roman" panose="02020603050405020304" pitchFamily="18" charset="0"/>
              </a:rPr>
              <a:t>Marketing &amp; Communications Strategy</a:t>
            </a:r>
            <a:br>
              <a:rPr lang="en-IN" sz="41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4100" dirty="0"/>
          </a:p>
        </p:txBody>
      </p:sp>
      <p:sp>
        <p:nvSpPr>
          <p:cNvPr id="18" name="Rectangle 17">
            <a:extLst>
              <a:ext uri="{FF2B5EF4-FFF2-40B4-BE49-F238E27FC236}">
                <a16:creationId xmlns:a16="http://schemas.microsoft.com/office/drawing/2014/main" id="{88D28697-83F7-4C09-A9B2-6CAA588556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Content Placeholder 2">
            <a:extLst>
              <a:ext uri="{FF2B5EF4-FFF2-40B4-BE49-F238E27FC236}">
                <a16:creationId xmlns:a16="http://schemas.microsoft.com/office/drawing/2014/main" id="{FA16ED70-2657-C122-4E28-D9F6834E36B2}"/>
              </a:ext>
            </a:extLst>
          </p:cNvPr>
          <p:cNvSpPr>
            <a:spLocks noGrp="1"/>
          </p:cNvSpPr>
          <p:nvPr>
            <p:ph idx="1"/>
          </p:nvPr>
        </p:nvSpPr>
        <p:spPr>
          <a:xfrm>
            <a:off x="1371600" y="2650602"/>
            <a:ext cx="9601200" cy="2777925"/>
          </a:xfrm>
        </p:spPr>
        <p:txBody>
          <a:bodyPr>
            <a:normAutofit/>
          </a:bodyPr>
          <a:lstStyle/>
          <a:p>
            <a:pPr marL="342900" lvl="0" indent="-342900">
              <a:buFont typeface="Symbol" pitchFamily="2" charset="2"/>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Strategy: Digital-first, culturally themed, B2B focus</a:t>
            </a:r>
          </a:p>
          <a:p>
            <a:pPr marL="342900" lvl="0" indent="-342900">
              <a:buFont typeface="Symbol" pitchFamily="2" charset="2"/>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Platforms: LinkedIn, HOSPA, ICC Wales, Welsh Government websites</a:t>
            </a:r>
          </a:p>
          <a:p>
            <a:pPr marL="342900" lvl="0" indent="-342900">
              <a:buFont typeface="Symbol" pitchFamily="2" charset="2"/>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Early bird campaign</a:t>
            </a:r>
          </a:p>
          <a:p>
            <a:pPr marL="342900" lvl="0" indent="-342900">
              <a:buFont typeface="Symbol" pitchFamily="2" charset="2"/>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Influencer partnerships</a:t>
            </a:r>
          </a:p>
          <a:p>
            <a:pPr marL="342900" lvl="0" indent="-342900">
              <a:spcAft>
                <a:spcPts val="800"/>
              </a:spcAft>
              <a:buFont typeface="Symbol" pitchFamily="2" charset="2"/>
              <a:buChar char=""/>
            </a:pPr>
            <a:r>
              <a:rPr lang="en-IN" kern="100" dirty="0">
                <a:effectLst/>
                <a:latin typeface="Times New Roman" panose="02020603050405020304" pitchFamily="18" charset="0"/>
                <a:ea typeface="Aptos" panose="020B0004020202020204" pitchFamily="34" charset="0"/>
                <a:cs typeface="Times New Roman" panose="02020603050405020304" pitchFamily="18" charset="0"/>
              </a:rPr>
              <a:t>Content-led outreach through blogs &amp; webinars</a:t>
            </a:r>
          </a:p>
          <a:p>
            <a:endParaRPr lang="en-US" dirty="0"/>
          </a:p>
        </p:txBody>
      </p:sp>
    </p:spTree>
    <p:extLst>
      <p:ext uri="{BB962C8B-B14F-4D97-AF65-F5344CB8AC3E}">
        <p14:creationId xmlns:p14="http://schemas.microsoft.com/office/powerpoint/2010/main" val="28373043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54738-80A4-85B7-6A02-57C428C121D5}"/>
              </a:ext>
            </a:extLst>
          </p:cNvPr>
          <p:cNvSpPr>
            <a:spLocks noGrp="1"/>
          </p:cNvSpPr>
          <p:nvPr>
            <p:ph type="title"/>
          </p:nvPr>
        </p:nvSpPr>
        <p:spPr>
          <a:xfrm>
            <a:off x="1371600" y="685800"/>
            <a:ext cx="9601200" cy="1485900"/>
          </a:xfrm>
        </p:spPr>
        <p:txBody>
          <a:bodyPr>
            <a:normAutofit/>
          </a:bodyPr>
          <a:lstStyle/>
          <a:p>
            <a:r>
              <a:rPr lang="en-IN" b="1" kern="100">
                <a:effectLst/>
                <a:latin typeface="Times New Roman" panose="02020603050405020304" pitchFamily="18" charset="0"/>
                <a:ea typeface="Aptos" panose="020B0004020202020204" pitchFamily="34" charset="0"/>
                <a:cs typeface="Times New Roman" panose="02020603050405020304" pitchFamily="18" charset="0"/>
              </a:rPr>
              <a:t>Financial Feasibility – Income</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dirty="0"/>
          </a:p>
        </p:txBody>
      </p:sp>
      <p:graphicFrame>
        <p:nvGraphicFramePr>
          <p:cNvPr id="4" name="Content Placeholder 3">
            <a:extLst>
              <a:ext uri="{FF2B5EF4-FFF2-40B4-BE49-F238E27FC236}">
                <a16:creationId xmlns:a16="http://schemas.microsoft.com/office/drawing/2014/main" id="{9856B2BE-4D43-DB65-6CEC-C72A0BB52EBD}"/>
              </a:ext>
            </a:extLst>
          </p:cNvPr>
          <p:cNvGraphicFramePr>
            <a:graphicFrameLocks noGrp="1"/>
          </p:cNvGraphicFramePr>
          <p:nvPr>
            <p:ph idx="1"/>
            <p:extLst>
              <p:ext uri="{D42A27DB-BD31-4B8C-83A1-F6EECF244321}">
                <p14:modId xmlns:p14="http://schemas.microsoft.com/office/powerpoint/2010/main" val="3905290196"/>
              </p:ext>
            </p:extLst>
          </p:nvPr>
        </p:nvGraphicFramePr>
        <p:xfrm>
          <a:off x="1383935" y="2286000"/>
          <a:ext cx="9576531" cy="3581401"/>
        </p:xfrm>
        <a:graphic>
          <a:graphicData uri="http://schemas.openxmlformats.org/drawingml/2006/table">
            <a:tbl>
              <a:tblPr firstRow="1" firstCol="1" bandRow="1">
                <a:solidFill>
                  <a:srgbClr val="404040"/>
                </a:solidFill>
                <a:tableStyleId>{5C22544A-7EE6-4342-B048-85BDC9FD1C3A}</a:tableStyleId>
              </a:tblPr>
              <a:tblGrid>
                <a:gridCol w="5648632">
                  <a:extLst>
                    <a:ext uri="{9D8B030D-6E8A-4147-A177-3AD203B41FA5}">
                      <a16:colId xmlns:a16="http://schemas.microsoft.com/office/drawing/2014/main" val="3399643628"/>
                    </a:ext>
                  </a:extLst>
                </a:gridCol>
                <a:gridCol w="3927899">
                  <a:extLst>
                    <a:ext uri="{9D8B030D-6E8A-4147-A177-3AD203B41FA5}">
                      <a16:colId xmlns:a16="http://schemas.microsoft.com/office/drawing/2014/main" val="2672907118"/>
                    </a:ext>
                  </a:extLst>
                </a:gridCol>
              </a:tblGrid>
              <a:tr h="701481">
                <a:tc>
                  <a:txBody>
                    <a:bodyPr/>
                    <a:lstStyle/>
                    <a:p>
                      <a:pPr algn="just">
                        <a:lnSpc>
                          <a:spcPct val="150000"/>
                        </a:lnSpc>
                        <a:spcAft>
                          <a:spcPts val="800"/>
                        </a:spcAft>
                      </a:pPr>
                      <a:r>
                        <a:rPr lang="en-IN" sz="2500" b="0" kern="100" cap="none" spc="0">
                          <a:solidFill>
                            <a:schemeClr val="bg1"/>
                          </a:solidFill>
                          <a:effectLst/>
                        </a:rPr>
                        <a:t>Income Source</a:t>
                      </a:r>
                      <a:endParaRPr lang="en-IN" sz="2500" b="0"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nchor="ctr">
                    <a:lnL w="12700" cmpd="sng">
                      <a:noFill/>
                    </a:lnL>
                    <a:lnR w="12700" cmpd="sng">
                      <a:noFill/>
                    </a:lnR>
                    <a:lnT w="19050" cap="flat" cmpd="sng" algn="ctr">
                      <a:noFill/>
                      <a:prstDash val="solid"/>
                    </a:lnT>
                    <a:lnB w="38100" cmpd="sng">
                      <a:noFill/>
                    </a:lnB>
                    <a:solidFill>
                      <a:schemeClr val="accent2"/>
                    </a:solidFill>
                  </a:tcPr>
                </a:tc>
                <a:tc>
                  <a:txBody>
                    <a:bodyPr/>
                    <a:lstStyle/>
                    <a:p>
                      <a:pPr algn="just">
                        <a:lnSpc>
                          <a:spcPct val="150000"/>
                        </a:lnSpc>
                        <a:spcAft>
                          <a:spcPts val="800"/>
                        </a:spcAft>
                      </a:pPr>
                      <a:r>
                        <a:rPr lang="en-IN" sz="2500" b="0" kern="100" cap="none" spc="0">
                          <a:solidFill>
                            <a:schemeClr val="bg1"/>
                          </a:solidFill>
                          <a:effectLst/>
                        </a:rPr>
                        <a:t>Amount (£)</a:t>
                      </a:r>
                      <a:endParaRPr lang="en-IN" sz="2500" b="0"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nchor="ctr">
                    <a:lnL w="12700" cmpd="sng">
                      <a:noFill/>
                    </a:lnL>
                    <a:lnR w="12700" cmpd="sng">
                      <a:noFill/>
                    </a:lnR>
                    <a:lnT w="19050" cap="flat" cmpd="sng" algn="ctr">
                      <a:noFill/>
                      <a:prstDash val="solid"/>
                    </a:lnT>
                    <a:lnB w="38100" cmpd="sng">
                      <a:noFill/>
                    </a:lnB>
                    <a:solidFill>
                      <a:schemeClr val="accent2"/>
                    </a:solidFill>
                  </a:tcPr>
                </a:tc>
                <a:extLst>
                  <a:ext uri="{0D108BD9-81ED-4DB2-BD59-A6C34878D82A}">
                    <a16:rowId xmlns:a16="http://schemas.microsoft.com/office/drawing/2014/main" val="3331273760"/>
                  </a:ext>
                </a:extLst>
              </a:tr>
              <a:tr h="575984">
                <a:tc>
                  <a:txBody>
                    <a:bodyPr/>
                    <a:lstStyle/>
                    <a:p>
                      <a:pPr algn="just">
                        <a:lnSpc>
                          <a:spcPct val="150000"/>
                        </a:lnSpc>
                        <a:spcAft>
                          <a:spcPts val="800"/>
                        </a:spcAft>
                      </a:pPr>
                      <a:r>
                        <a:rPr lang="en-IN" sz="1900" b="1" kern="100" cap="none" spc="0">
                          <a:solidFill>
                            <a:schemeClr val="bg1"/>
                          </a:solidFill>
                          <a:effectLst/>
                        </a:rPr>
                        <a:t>Delegate Fees (300 x £150)</a:t>
                      </a:r>
                      <a:endParaRPr lang="en-IN" sz="1900" b="1"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38100" cmpd="sng">
                      <a:noFill/>
                    </a:lnT>
                    <a:lnB w="12700" cap="flat" cmpd="sng" algn="ctr">
                      <a:solidFill>
                        <a:schemeClr val="bg1">
                          <a:lumMod val="75000"/>
                        </a:schemeClr>
                      </a:solidFill>
                      <a:prstDash val="solid"/>
                    </a:lnB>
                    <a:solidFill>
                      <a:srgbClr val="404040"/>
                    </a:solidFill>
                  </a:tcPr>
                </a:tc>
                <a:tc>
                  <a:txBody>
                    <a:bodyPr/>
                    <a:lstStyle/>
                    <a:p>
                      <a:pPr algn="just">
                        <a:lnSpc>
                          <a:spcPct val="150000"/>
                        </a:lnSpc>
                        <a:spcAft>
                          <a:spcPts val="800"/>
                        </a:spcAft>
                      </a:pPr>
                      <a:r>
                        <a:rPr lang="en-IN" sz="1900" kern="100" cap="none" spc="0">
                          <a:solidFill>
                            <a:schemeClr val="bg1"/>
                          </a:solidFill>
                          <a:effectLst/>
                        </a:rPr>
                        <a:t>£45,000</a:t>
                      </a:r>
                      <a:endParaRPr lang="en-IN" sz="1900"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38100" cmpd="sng">
                      <a:noFill/>
                    </a:lnT>
                    <a:lnB w="12700" cap="flat" cmpd="sng" algn="ctr">
                      <a:solidFill>
                        <a:schemeClr val="bg1">
                          <a:lumMod val="75000"/>
                        </a:schemeClr>
                      </a:solidFill>
                      <a:prstDash val="solid"/>
                    </a:lnB>
                    <a:solidFill>
                      <a:srgbClr val="404040"/>
                    </a:solidFill>
                  </a:tcPr>
                </a:tc>
                <a:extLst>
                  <a:ext uri="{0D108BD9-81ED-4DB2-BD59-A6C34878D82A}">
                    <a16:rowId xmlns:a16="http://schemas.microsoft.com/office/drawing/2014/main" val="894285481"/>
                  </a:ext>
                </a:extLst>
              </a:tr>
              <a:tr h="575984">
                <a:tc>
                  <a:txBody>
                    <a:bodyPr/>
                    <a:lstStyle/>
                    <a:p>
                      <a:pPr algn="just">
                        <a:lnSpc>
                          <a:spcPct val="150000"/>
                        </a:lnSpc>
                        <a:spcAft>
                          <a:spcPts val="800"/>
                        </a:spcAft>
                      </a:pPr>
                      <a:r>
                        <a:rPr lang="en-IN" sz="1900" b="1" kern="100" cap="none" spc="0">
                          <a:solidFill>
                            <a:schemeClr val="bg1"/>
                          </a:solidFill>
                          <a:effectLst/>
                        </a:rPr>
                        <a:t>Visit Wales Grant</a:t>
                      </a:r>
                      <a:endParaRPr lang="en-IN" sz="1900" b="1"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262626"/>
                    </a:solidFill>
                  </a:tcPr>
                </a:tc>
                <a:tc>
                  <a:txBody>
                    <a:bodyPr/>
                    <a:lstStyle/>
                    <a:p>
                      <a:pPr algn="just">
                        <a:lnSpc>
                          <a:spcPct val="150000"/>
                        </a:lnSpc>
                        <a:spcAft>
                          <a:spcPts val="800"/>
                        </a:spcAft>
                      </a:pPr>
                      <a:r>
                        <a:rPr lang="en-IN" sz="1900" kern="100" cap="none" spc="0">
                          <a:solidFill>
                            <a:schemeClr val="bg1"/>
                          </a:solidFill>
                          <a:effectLst/>
                        </a:rPr>
                        <a:t>£20,000</a:t>
                      </a:r>
                      <a:endParaRPr lang="en-IN" sz="1900"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262626"/>
                    </a:solidFill>
                  </a:tcPr>
                </a:tc>
                <a:extLst>
                  <a:ext uri="{0D108BD9-81ED-4DB2-BD59-A6C34878D82A}">
                    <a16:rowId xmlns:a16="http://schemas.microsoft.com/office/drawing/2014/main" val="1477062173"/>
                  </a:ext>
                </a:extLst>
              </a:tr>
              <a:tr h="575984">
                <a:tc>
                  <a:txBody>
                    <a:bodyPr/>
                    <a:lstStyle/>
                    <a:p>
                      <a:pPr algn="just">
                        <a:lnSpc>
                          <a:spcPct val="150000"/>
                        </a:lnSpc>
                        <a:spcAft>
                          <a:spcPts val="800"/>
                        </a:spcAft>
                      </a:pPr>
                      <a:r>
                        <a:rPr lang="en-IN" sz="1900" b="1" kern="100" cap="none" spc="0">
                          <a:solidFill>
                            <a:schemeClr val="bg1"/>
                          </a:solidFill>
                          <a:effectLst/>
                        </a:rPr>
                        <a:t>Sponsors (5 x £5,000)</a:t>
                      </a:r>
                      <a:endParaRPr lang="en-IN" sz="1900" b="1"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mpd="sng">
                      <a:noFill/>
                      <a:prstDash val="solid"/>
                    </a:lnT>
                    <a:lnB w="12700" cap="flat" cmpd="sng" algn="ctr">
                      <a:solidFill>
                        <a:schemeClr val="bg1">
                          <a:lumMod val="75000"/>
                        </a:schemeClr>
                      </a:solidFill>
                      <a:prstDash val="solid"/>
                    </a:lnB>
                    <a:solidFill>
                      <a:srgbClr val="404040"/>
                    </a:solidFill>
                  </a:tcPr>
                </a:tc>
                <a:tc>
                  <a:txBody>
                    <a:bodyPr/>
                    <a:lstStyle/>
                    <a:p>
                      <a:pPr algn="just">
                        <a:lnSpc>
                          <a:spcPct val="150000"/>
                        </a:lnSpc>
                        <a:spcAft>
                          <a:spcPts val="800"/>
                        </a:spcAft>
                      </a:pPr>
                      <a:r>
                        <a:rPr lang="en-IN" sz="1900" kern="100" cap="none" spc="0">
                          <a:solidFill>
                            <a:schemeClr val="bg1"/>
                          </a:solidFill>
                          <a:effectLst/>
                        </a:rPr>
                        <a:t>£25,000</a:t>
                      </a:r>
                      <a:endParaRPr lang="en-IN" sz="1900"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mpd="sng">
                      <a:noFill/>
                      <a:prstDash val="solid"/>
                    </a:lnT>
                    <a:lnB w="12700" cap="flat" cmpd="sng" algn="ctr">
                      <a:solidFill>
                        <a:schemeClr val="bg1">
                          <a:lumMod val="75000"/>
                        </a:schemeClr>
                      </a:solidFill>
                      <a:prstDash val="solid"/>
                    </a:lnB>
                    <a:solidFill>
                      <a:srgbClr val="404040"/>
                    </a:solidFill>
                  </a:tcPr>
                </a:tc>
                <a:extLst>
                  <a:ext uri="{0D108BD9-81ED-4DB2-BD59-A6C34878D82A}">
                    <a16:rowId xmlns:a16="http://schemas.microsoft.com/office/drawing/2014/main" val="524229973"/>
                  </a:ext>
                </a:extLst>
              </a:tr>
              <a:tr h="575984">
                <a:tc>
                  <a:txBody>
                    <a:bodyPr/>
                    <a:lstStyle/>
                    <a:p>
                      <a:pPr algn="just">
                        <a:lnSpc>
                          <a:spcPct val="150000"/>
                        </a:lnSpc>
                        <a:spcAft>
                          <a:spcPts val="800"/>
                        </a:spcAft>
                      </a:pPr>
                      <a:r>
                        <a:rPr lang="en-IN" sz="1900" b="1" kern="100" cap="none" spc="0">
                          <a:solidFill>
                            <a:schemeClr val="bg1"/>
                          </a:solidFill>
                          <a:effectLst/>
                        </a:rPr>
                        <a:t>Expo Booths (20 x £500)</a:t>
                      </a:r>
                      <a:endParaRPr lang="en-IN" sz="1900" b="1"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262626"/>
                    </a:solidFill>
                  </a:tcPr>
                </a:tc>
                <a:tc>
                  <a:txBody>
                    <a:bodyPr/>
                    <a:lstStyle/>
                    <a:p>
                      <a:pPr algn="just">
                        <a:lnSpc>
                          <a:spcPct val="150000"/>
                        </a:lnSpc>
                        <a:spcAft>
                          <a:spcPts val="800"/>
                        </a:spcAft>
                      </a:pPr>
                      <a:r>
                        <a:rPr lang="en-IN" sz="1900" kern="100" cap="none" spc="0">
                          <a:solidFill>
                            <a:schemeClr val="bg1"/>
                          </a:solidFill>
                          <a:effectLst/>
                        </a:rPr>
                        <a:t>£10,000</a:t>
                      </a:r>
                      <a:endParaRPr lang="en-IN" sz="1900"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ap="flat" cmpd="sng" algn="ctr">
                      <a:solidFill>
                        <a:schemeClr val="bg1">
                          <a:lumMod val="75000"/>
                        </a:schemeClr>
                      </a:solidFill>
                      <a:prstDash val="solid"/>
                    </a:lnT>
                    <a:lnB w="12700" cmpd="sng">
                      <a:noFill/>
                      <a:prstDash val="solid"/>
                    </a:lnB>
                    <a:solidFill>
                      <a:srgbClr val="262626"/>
                    </a:solidFill>
                  </a:tcPr>
                </a:tc>
                <a:extLst>
                  <a:ext uri="{0D108BD9-81ED-4DB2-BD59-A6C34878D82A}">
                    <a16:rowId xmlns:a16="http://schemas.microsoft.com/office/drawing/2014/main" val="1538063460"/>
                  </a:ext>
                </a:extLst>
              </a:tr>
              <a:tr h="575984">
                <a:tc>
                  <a:txBody>
                    <a:bodyPr/>
                    <a:lstStyle/>
                    <a:p>
                      <a:pPr algn="just">
                        <a:lnSpc>
                          <a:spcPct val="150000"/>
                        </a:lnSpc>
                        <a:spcAft>
                          <a:spcPts val="800"/>
                        </a:spcAft>
                      </a:pPr>
                      <a:r>
                        <a:rPr lang="en-IN" sz="1900" b="1" kern="100" cap="none" spc="0">
                          <a:solidFill>
                            <a:schemeClr val="bg1"/>
                          </a:solidFill>
                          <a:effectLst/>
                        </a:rPr>
                        <a:t>Total</a:t>
                      </a:r>
                      <a:endParaRPr lang="en-IN" sz="1900" b="1" kern="100" cap="none" spc="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mpd="sng">
                      <a:noFill/>
                      <a:prstDash val="solid"/>
                    </a:lnT>
                    <a:lnB w="12700" cmpd="sng">
                      <a:noFill/>
                      <a:prstDash val="solid"/>
                    </a:lnB>
                    <a:solidFill>
                      <a:srgbClr val="404040"/>
                    </a:solidFill>
                  </a:tcPr>
                </a:tc>
                <a:tc>
                  <a:txBody>
                    <a:bodyPr/>
                    <a:lstStyle/>
                    <a:p>
                      <a:pPr algn="just">
                        <a:lnSpc>
                          <a:spcPct val="150000"/>
                        </a:lnSpc>
                        <a:spcAft>
                          <a:spcPts val="800"/>
                        </a:spcAft>
                      </a:pPr>
                      <a:r>
                        <a:rPr lang="en-IN" sz="1900" kern="100" cap="none" spc="0" dirty="0">
                          <a:solidFill>
                            <a:schemeClr val="bg1"/>
                          </a:solidFill>
                          <a:effectLst/>
                        </a:rPr>
                        <a:t>£100,000</a:t>
                      </a:r>
                      <a:endParaRPr lang="en-IN" sz="1900" kern="100" cap="none" spc="0" dirty="0">
                        <a:solidFill>
                          <a:schemeClr val="bg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106975" marR="106975" marT="142634" marB="0">
                    <a:lnL w="12700" cmpd="sng">
                      <a:noFill/>
                      <a:prstDash val="solid"/>
                    </a:lnL>
                    <a:lnR w="12700" cmpd="sng">
                      <a:noFill/>
                      <a:prstDash val="solid"/>
                    </a:lnR>
                    <a:lnT w="12700" cmpd="sng">
                      <a:noFill/>
                      <a:prstDash val="solid"/>
                    </a:lnT>
                    <a:lnB w="12700" cmpd="sng">
                      <a:noFill/>
                      <a:prstDash val="solid"/>
                    </a:lnB>
                    <a:solidFill>
                      <a:srgbClr val="404040"/>
                    </a:solidFill>
                  </a:tcPr>
                </a:tc>
                <a:extLst>
                  <a:ext uri="{0D108BD9-81ED-4DB2-BD59-A6C34878D82A}">
                    <a16:rowId xmlns:a16="http://schemas.microsoft.com/office/drawing/2014/main" val="2134113355"/>
                  </a:ext>
                </a:extLst>
              </a:tr>
            </a:tbl>
          </a:graphicData>
        </a:graphic>
      </p:graphicFrame>
    </p:spTree>
    <p:extLst>
      <p:ext uri="{BB962C8B-B14F-4D97-AF65-F5344CB8AC3E}">
        <p14:creationId xmlns:p14="http://schemas.microsoft.com/office/powerpoint/2010/main" val="13394163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DB74EB-2A7D-443D-B969-8BF48F993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7884AE-A07B-B93C-754B-F6A94ADE3DE1}"/>
              </a:ext>
            </a:extLst>
          </p:cNvPr>
          <p:cNvSpPr>
            <a:spLocks noGrp="1"/>
          </p:cNvSpPr>
          <p:nvPr>
            <p:ph type="title"/>
          </p:nvPr>
        </p:nvSpPr>
        <p:spPr>
          <a:xfrm>
            <a:off x="8252340" y="639704"/>
            <a:ext cx="3299579" cy="5577840"/>
          </a:xfrm>
        </p:spPr>
        <p:txBody>
          <a:bodyPr anchor="ctr">
            <a:normAutofit/>
          </a:bodyPr>
          <a:lstStyle/>
          <a:p>
            <a:r>
              <a:rPr lang="en-IN" b="1" kern="100">
                <a:effectLst/>
                <a:latin typeface="Times New Roman" panose="02020603050405020304" pitchFamily="18" charset="0"/>
                <a:ea typeface="Aptos" panose="020B0004020202020204" pitchFamily="34" charset="0"/>
                <a:cs typeface="Times New Roman" panose="02020603050405020304" pitchFamily="18" charset="0"/>
              </a:rPr>
              <a:t>Financial Feasibility – Costs</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dirty="0"/>
          </a:p>
        </p:txBody>
      </p:sp>
      <p:sp>
        <p:nvSpPr>
          <p:cNvPr id="11" name="Rectangle 10">
            <a:extLst>
              <a:ext uri="{FF2B5EF4-FFF2-40B4-BE49-F238E27FC236}">
                <a16:creationId xmlns:a16="http://schemas.microsoft.com/office/drawing/2014/main" id="{19036E77-5F7B-494E-A117-FEA947B35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4" name="Content Placeholder 3">
            <a:extLst>
              <a:ext uri="{FF2B5EF4-FFF2-40B4-BE49-F238E27FC236}">
                <a16:creationId xmlns:a16="http://schemas.microsoft.com/office/drawing/2014/main" id="{4742EECE-9797-A391-C2B4-D9BFE25B5D90}"/>
              </a:ext>
            </a:extLst>
          </p:cNvPr>
          <p:cNvGraphicFramePr>
            <a:graphicFrameLocks noGrp="1"/>
          </p:cNvGraphicFramePr>
          <p:nvPr>
            <p:ph idx="1"/>
            <p:extLst>
              <p:ext uri="{D42A27DB-BD31-4B8C-83A1-F6EECF244321}">
                <p14:modId xmlns:p14="http://schemas.microsoft.com/office/powerpoint/2010/main" val="2076277125"/>
              </p:ext>
            </p:extLst>
          </p:nvPr>
        </p:nvGraphicFramePr>
        <p:xfrm>
          <a:off x="784225" y="801647"/>
          <a:ext cx="5959476" cy="5254020"/>
        </p:xfrm>
        <a:graphic>
          <a:graphicData uri="http://schemas.openxmlformats.org/drawingml/2006/table">
            <a:tbl>
              <a:tblPr firstRow="1" firstCol="1" bandRow="1">
                <a:tableStyleId>{5C22544A-7EE6-4342-B048-85BDC9FD1C3A}</a:tableStyleId>
              </a:tblPr>
              <a:tblGrid>
                <a:gridCol w="3865880">
                  <a:extLst>
                    <a:ext uri="{9D8B030D-6E8A-4147-A177-3AD203B41FA5}">
                      <a16:colId xmlns:a16="http://schemas.microsoft.com/office/drawing/2014/main" val="4183683621"/>
                    </a:ext>
                  </a:extLst>
                </a:gridCol>
                <a:gridCol w="2093596">
                  <a:extLst>
                    <a:ext uri="{9D8B030D-6E8A-4147-A177-3AD203B41FA5}">
                      <a16:colId xmlns:a16="http://schemas.microsoft.com/office/drawing/2014/main" val="2686716755"/>
                    </a:ext>
                  </a:extLst>
                </a:gridCol>
              </a:tblGrid>
              <a:tr h="583780">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Expense Item</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Amount (£)</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2560562103"/>
                  </a:ext>
                </a:extLst>
              </a:tr>
              <a:tr h="583780">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Venue + AV</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£30,000</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1672904874"/>
                  </a:ext>
                </a:extLst>
              </a:tr>
              <a:tr h="583780">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Catering &amp; F&amp;B</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£12,000</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3459368288"/>
                  </a:ext>
                </a:extLst>
              </a:tr>
              <a:tr h="583780">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Speaker Fees &amp; Travel</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£5,000</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225572215"/>
                  </a:ext>
                </a:extLst>
              </a:tr>
              <a:tr h="583780">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Staffing &amp; Interpretation</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£10,000</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2719517488"/>
                  </a:ext>
                </a:extLst>
              </a:tr>
              <a:tr h="583780">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Marketing &amp; Promotion</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£8,000</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3660377782"/>
                  </a:ext>
                </a:extLst>
              </a:tr>
              <a:tr h="583780">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Decor &amp; Materials</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£5,000</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779144040"/>
                  </a:ext>
                </a:extLst>
              </a:tr>
              <a:tr h="583780">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Contingency</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£10,000</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2686471002"/>
                  </a:ext>
                </a:extLst>
              </a:tr>
              <a:tr h="583780">
                <a:tc>
                  <a:txBody>
                    <a:bodyPr/>
                    <a:lstStyle/>
                    <a:p>
                      <a:pPr algn="just">
                        <a:lnSpc>
                          <a:spcPct val="150000"/>
                        </a:lnSpc>
                        <a:spcAft>
                          <a:spcPts val="800"/>
                        </a:spcAft>
                      </a:pPr>
                      <a:r>
                        <a:rPr lang="en-IN" sz="2500" kern="100">
                          <a:effectLst/>
                          <a:latin typeface="Times New Roman" panose="02020603050405020304" pitchFamily="18" charset="0"/>
                          <a:cs typeface="Times New Roman" panose="02020603050405020304" pitchFamily="18" charset="0"/>
                        </a:rPr>
                        <a:t>Total</a:t>
                      </a:r>
                      <a:endParaRPr lang="en-IN" sz="25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tc>
                  <a:txBody>
                    <a:bodyPr/>
                    <a:lstStyle/>
                    <a:p>
                      <a:pPr algn="just">
                        <a:lnSpc>
                          <a:spcPct val="150000"/>
                        </a:lnSpc>
                        <a:spcAft>
                          <a:spcPts val="800"/>
                        </a:spcAft>
                      </a:pPr>
                      <a:r>
                        <a:rPr lang="en-IN" sz="2500" kern="100" dirty="0">
                          <a:effectLst/>
                          <a:latin typeface="Times New Roman" panose="02020603050405020304" pitchFamily="18" charset="0"/>
                          <a:cs typeface="Times New Roman" panose="02020603050405020304" pitchFamily="18" charset="0"/>
                        </a:rPr>
                        <a:t>£90,000</a:t>
                      </a:r>
                      <a:endParaRPr lang="en-IN" sz="2500" kern="100" dirty="0">
                        <a:effectLst/>
                        <a:latin typeface="Times New Roman" panose="02020603050405020304" pitchFamily="18" charset="0"/>
                        <a:ea typeface="Aptos" panose="020B0004020202020204" pitchFamily="34" charset="0"/>
                        <a:cs typeface="Times New Roman" panose="02020603050405020304" pitchFamily="18" charset="0"/>
                      </a:endParaRPr>
                    </a:p>
                  </a:txBody>
                  <a:tcPr marL="144110" marR="144110" marT="0" marB="0"/>
                </a:tc>
                <a:extLst>
                  <a:ext uri="{0D108BD9-81ED-4DB2-BD59-A6C34878D82A}">
                    <a16:rowId xmlns:a16="http://schemas.microsoft.com/office/drawing/2014/main" val="2312151143"/>
                  </a:ext>
                </a:extLst>
              </a:tr>
            </a:tbl>
          </a:graphicData>
        </a:graphic>
      </p:graphicFrame>
    </p:spTree>
    <p:extLst>
      <p:ext uri="{BB962C8B-B14F-4D97-AF65-F5344CB8AC3E}">
        <p14:creationId xmlns:p14="http://schemas.microsoft.com/office/powerpoint/2010/main" val="3897249287"/>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9DB74EB-2A7D-443D-B969-8BF48F9931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AB7D6A-01CC-1BAA-15FB-A3822BAACB43}"/>
              </a:ext>
            </a:extLst>
          </p:cNvPr>
          <p:cNvSpPr>
            <a:spLocks noGrp="1"/>
          </p:cNvSpPr>
          <p:nvPr>
            <p:ph type="title"/>
          </p:nvPr>
        </p:nvSpPr>
        <p:spPr>
          <a:xfrm>
            <a:off x="8252340" y="639704"/>
            <a:ext cx="3299579" cy="5577840"/>
          </a:xfrm>
        </p:spPr>
        <p:txBody>
          <a:bodyPr anchor="ctr">
            <a:normAutofit/>
          </a:bodyPr>
          <a:lstStyle/>
          <a:p>
            <a:r>
              <a:rPr lang="en-IN" sz="4100" b="1" kern="100">
                <a:effectLst/>
                <a:latin typeface="Times New Roman" panose="02020603050405020304" pitchFamily="18" charset="0"/>
                <a:ea typeface="Aptos" panose="020B0004020202020204" pitchFamily="34" charset="0"/>
                <a:cs typeface="Times New Roman" panose="02020603050405020304" pitchFamily="18" charset="0"/>
              </a:rPr>
              <a:t>Legacy and Sustainability</a:t>
            </a:r>
            <a:br>
              <a:rPr lang="en-IN" sz="4100" kern="100">
                <a:effectLst/>
                <a:latin typeface="Times New Roman" panose="02020603050405020304" pitchFamily="18" charset="0"/>
                <a:ea typeface="Aptos" panose="020B0004020202020204" pitchFamily="34" charset="0"/>
                <a:cs typeface="Times New Roman" panose="02020603050405020304" pitchFamily="18" charset="0"/>
              </a:rPr>
            </a:br>
            <a:endParaRPr lang="en-US" sz="4100"/>
          </a:p>
        </p:txBody>
      </p:sp>
      <p:sp>
        <p:nvSpPr>
          <p:cNvPr id="11" name="Rectangle 10">
            <a:extLst>
              <a:ext uri="{FF2B5EF4-FFF2-40B4-BE49-F238E27FC236}">
                <a16:creationId xmlns:a16="http://schemas.microsoft.com/office/drawing/2014/main" id="{19036E77-5F7B-494E-A117-FEA947B357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graphicFrame>
        <p:nvGraphicFramePr>
          <p:cNvPr id="5" name="Content Placeholder 2">
            <a:extLst>
              <a:ext uri="{FF2B5EF4-FFF2-40B4-BE49-F238E27FC236}">
                <a16:creationId xmlns:a16="http://schemas.microsoft.com/office/drawing/2014/main" id="{C076DAD3-AB4D-A360-4DF1-01ABBDED19A6}"/>
              </a:ext>
            </a:extLst>
          </p:cNvPr>
          <p:cNvGraphicFramePr>
            <a:graphicFrameLocks noGrp="1"/>
          </p:cNvGraphicFramePr>
          <p:nvPr>
            <p:ph idx="1"/>
            <p:extLst>
              <p:ext uri="{D42A27DB-BD31-4B8C-83A1-F6EECF244321}">
                <p14:modId xmlns:p14="http://schemas.microsoft.com/office/powerpoint/2010/main" val="1721603354"/>
              </p:ext>
            </p:extLst>
          </p:nvPr>
        </p:nvGraphicFramePr>
        <p:xfrm>
          <a:off x="784225" y="639763"/>
          <a:ext cx="5959475" cy="55777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0061387"/>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49BC34D-9C23-4D6D-8213-1F471AF85B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0" name="Freeform 6">
              <a:extLst>
                <a:ext uri="{FF2B5EF4-FFF2-40B4-BE49-F238E27FC236}">
                  <a16:creationId xmlns:a16="http://schemas.microsoft.com/office/drawing/2014/main" id="{FA0F5D6C-5025-4D7E-82DD-C2C6FDA1E7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sp>
          <p:nvSpPr>
            <p:cNvPr id="11" name="Freeform 6">
              <a:extLst>
                <a:ext uri="{FF2B5EF4-FFF2-40B4-BE49-F238E27FC236}">
                  <a16:creationId xmlns:a16="http://schemas.microsoft.com/office/drawing/2014/main" id="{E2AF2C17-4AB4-4402-B84B-129EF95D16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grpSp>
      <p:sp useBgFill="1">
        <p:nvSpPr>
          <p:cNvPr id="13" name="Rectangle 12">
            <a:extLst>
              <a:ext uri="{FF2B5EF4-FFF2-40B4-BE49-F238E27FC236}">
                <a16:creationId xmlns:a16="http://schemas.microsoft.com/office/drawing/2014/main" id="{CB73C468-D875-4A8E-A540-E43BF8232D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10BD5C-7E72-CB06-034A-6942ED2F231E}"/>
              </a:ext>
            </a:extLst>
          </p:cNvPr>
          <p:cNvSpPr>
            <a:spLocks noGrp="1"/>
          </p:cNvSpPr>
          <p:nvPr>
            <p:ph type="title"/>
          </p:nvPr>
        </p:nvSpPr>
        <p:spPr>
          <a:xfrm>
            <a:off x="6711885" y="634028"/>
            <a:ext cx="4798243" cy="3732835"/>
          </a:xfrm>
        </p:spPr>
        <p:txBody>
          <a:bodyPr vert="horz" lIns="91440" tIns="45720" rIns="91440" bIns="45720" rtlCol="0" anchor="b">
            <a:normAutofit/>
          </a:bodyPr>
          <a:lstStyle/>
          <a:p>
            <a:pPr algn="ctr"/>
            <a:r>
              <a:rPr lang="en-US" sz="5000" b="1" cap="all">
                <a:effectLst/>
              </a:rPr>
              <a:t>Risk Assessment and Mitigation</a:t>
            </a:r>
            <a:br>
              <a:rPr lang="en-US" sz="5000" cap="all">
                <a:effectLst/>
              </a:rPr>
            </a:br>
            <a:endParaRPr lang="en-US" sz="5000" cap="all"/>
          </a:p>
        </p:txBody>
      </p:sp>
      <p:sp>
        <p:nvSpPr>
          <p:cNvPr id="15" name="Freeform 6">
            <a:extLst>
              <a:ext uri="{FF2B5EF4-FFF2-40B4-BE49-F238E27FC236}">
                <a16:creationId xmlns:a16="http://schemas.microsoft.com/office/drawing/2014/main" id="{B4734F2F-19FC-4D35-9BDE-5CEAD57D9B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27878" y="2016617"/>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US"/>
          </a:p>
        </p:txBody>
      </p:sp>
      <p:sp>
        <p:nvSpPr>
          <p:cNvPr id="17" name="Freeform 6">
            <a:extLst>
              <a:ext uri="{FF2B5EF4-FFF2-40B4-BE49-F238E27FC236}">
                <a16:creationId xmlns:a16="http://schemas.microsoft.com/office/drawing/2014/main" id="{D97A8A26-FD96-4968-A34A-727382AC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649163" y="634028"/>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US"/>
          </a:p>
        </p:txBody>
      </p:sp>
      <p:graphicFrame>
        <p:nvGraphicFramePr>
          <p:cNvPr id="4" name="Content Placeholder 3">
            <a:extLst>
              <a:ext uri="{FF2B5EF4-FFF2-40B4-BE49-F238E27FC236}">
                <a16:creationId xmlns:a16="http://schemas.microsoft.com/office/drawing/2014/main" id="{01F38D06-CF47-95AF-3E5F-BEC3A5B90CB5}"/>
              </a:ext>
            </a:extLst>
          </p:cNvPr>
          <p:cNvGraphicFramePr>
            <a:graphicFrameLocks noGrp="1"/>
          </p:cNvGraphicFramePr>
          <p:nvPr>
            <p:ph idx="1"/>
            <p:extLst>
              <p:ext uri="{D42A27DB-BD31-4B8C-83A1-F6EECF244321}">
                <p14:modId xmlns:p14="http://schemas.microsoft.com/office/powerpoint/2010/main" val="3710740464"/>
              </p:ext>
            </p:extLst>
          </p:nvPr>
        </p:nvGraphicFramePr>
        <p:xfrm>
          <a:off x="1371403" y="1678957"/>
          <a:ext cx="4207670" cy="3700106"/>
        </p:xfrm>
        <a:graphic>
          <a:graphicData uri="http://schemas.openxmlformats.org/drawingml/2006/table">
            <a:tbl>
              <a:tblPr firstRow="1" firstCol="1" bandRow="1">
                <a:solidFill>
                  <a:schemeClr val="bg1">
                    <a:lumMod val="95000"/>
                  </a:schemeClr>
                </a:solidFill>
                <a:tableStyleId>{5C22544A-7EE6-4342-B048-85BDC9FD1C3A}</a:tableStyleId>
              </a:tblPr>
              <a:tblGrid>
                <a:gridCol w="2103835">
                  <a:extLst>
                    <a:ext uri="{9D8B030D-6E8A-4147-A177-3AD203B41FA5}">
                      <a16:colId xmlns:a16="http://schemas.microsoft.com/office/drawing/2014/main" val="2075831196"/>
                    </a:ext>
                  </a:extLst>
                </a:gridCol>
                <a:gridCol w="2103835">
                  <a:extLst>
                    <a:ext uri="{9D8B030D-6E8A-4147-A177-3AD203B41FA5}">
                      <a16:colId xmlns:a16="http://schemas.microsoft.com/office/drawing/2014/main" val="1627565903"/>
                    </a:ext>
                  </a:extLst>
                </a:gridCol>
              </a:tblGrid>
              <a:tr h="568414">
                <a:tc>
                  <a:txBody>
                    <a:bodyPr/>
                    <a:lstStyle/>
                    <a:p>
                      <a:pPr algn="just">
                        <a:lnSpc>
                          <a:spcPct val="150000"/>
                        </a:lnSpc>
                        <a:spcAft>
                          <a:spcPts val="800"/>
                        </a:spcAft>
                      </a:pPr>
                      <a:r>
                        <a:rPr lang="en-IN" sz="1800" b="1" kern="100" cap="none" spc="0" dirty="0">
                          <a:solidFill>
                            <a:schemeClr val="tx1"/>
                          </a:solidFill>
                          <a:effectLst/>
                          <a:latin typeface="Times New Roman" panose="02020603050405020304" pitchFamily="18" charset="0"/>
                          <a:cs typeface="Times New Roman" panose="02020603050405020304" pitchFamily="18" charset="0"/>
                        </a:rPr>
                        <a:t>Risk</a:t>
                      </a:r>
                      <a:endParaRPr lang="en-IN" sz="1800" b="1" kern="100" cap="none" spc="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nchor="b">
                    <a:lnL w="12700" cmpd="sng">
                      <a:noFill/>
                    </a:lnL>
                    <a:lnR w="12700" cmpd="sng">
                      <a:noFill/>
                    </a:lnR>
                    <a:lnT w="9525" cap="flat" cmpd="sng" algn="ctr">
                      <a:noFill/>
                      <a:prstDash val="solid"/>
                    </a:lnT>
                    <a:lnB w="38100" cmpd="sng">
                      <a:noFill/>
                    </a:lnB>
                    <a:solidFill>
                      <a:schemeClr val="bg1">
                        <a:lumMod val="95000"/>
                      </a:schemeClr>
                    </a:solidFill>
                  </a:tcPr>
                </a:tc>
                <a:tc>
                  <a:txBody>
                    <a:bodyPr/>
                    <a:lstStyle/>
                    <a:p>
                      <a:pPr algn="just">
                        <a:lnSpc>
                          <a:spcPct val="150000"/>
                        </a:lnSpc>
                        <a:spcAft>
                          <a:spcPts val="800"/>
                        </a:spcAft>
                      </a:pPr>
                      <a:r>
                        <a:rPr lang="en-IN" sz="1800" b="1" kern="100" cap="none" spc="0">
                          <a:solidFill>
                            <a:schemeClr val="tx1"/>
                          </a:solidFill>
                          <a:effectLst/>
                          <a:latin typeface="Times New Roman" panose="02020603050405020304" pitchFamily="18" charset="0"/>
                          <a:cs typeface="Times New Roman" panose="02020603050405020304" pitchFamily="18" charset="0"/>
                        </a:rPr>
                        <a:t>Mitigation</a:t>
                      </a:r>
                      <a:endParaRPr lang="en-IN" sz="1800" b="1" kern="100" cap="none" spc="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nchor="b">
                    <a:lnL w="12700" cmpd="sng">
                      <a:noFill/>
                    </a:lnL>
                    <a:lnR w="12700" cmpd="sng">
                      <a:noFill/>
                    </a:lnR>
                    <a:lnT w="9525" cap="flat" cmpd="sng" algn="ctr">
                      <a:noFill/>
                      <a:prstDash val="solid"/>
                    </a:lnT>
                    <a:lnB w="38100" cmpd="sng">
                      <a:noFill/>
                    </a:lnB>
                    <a:solidFill>
                      <a:schemeClr val="bg1">
                        <a:lumMod val="95000"/>
                      </a:schemeClr>
                    </a:solidFill>
                  </a:tcPr>
                </a:tc>
                <a:extLst>
                  <a:ext uri="{0D108BD9-81ED-4DB2-BD59-A6C34878D82A}">
                    <a16:rowId xmlns:a16="http://schemas.microsoft.com/office/drawing/2014/main" val="1382226856"/>
                  </a:ext>
                </a:extLst>
              </a:tr>
              <a:tr h="782923">
                <a:tc>
                  <a:txBody>
                    <a:bodyPr/>
                    <a:lstStyle/>
                    <a:p>
                      <a:pPr algn="just">
                        <a:lnSpc>
                          <a:spcPct val="150000"/>
                        </a:lnSpc>
                        <a:spcAft>
                          <a:spcPts val="800"/>
                        </a:spcAft>
                      </a:pPr>
                      <a:r>
                        <a:rPr lang="en-IN" sz="1300" b="1" kern="100" cap="none" spc="0">
                          <a:solidFill>
                            <a:schemeClr val="tx1"/>
                          </a:solidFill>
                          <a:effectLst/>
                          <a:latin typeface="Times New Roman" panose="02020603050405020304" pitchFamily="18" charset="0"/>
                          <a:cs typeface="Times New Roman" panose="02020603050405020304" pitchFamily="18" charset="0"/>
                        </a:rPr>
                        <a:t>Low registrations</a:t>
                      </a:r>
                      <a:endParaRPr lang="en-IN" sz="1300" b="1" kern="100" cap="none" spc="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ap="flat" cmpd="sng" algn="ctr">
                      <a:solidFill>
                        <a:schemeClr val="tx1"/>
                      </a:solidFill>
                      <a:prstDash val="solid"/>
                    </a:lnL>
                    <a:lnR w="12700" cmpd="sng">
                      <a:noFill/>
                      <a:prstDash val="solid"/>
                    </a:lnR>
                    <a:lnT w="38100" cmpd="sng">
                      <a:noFill/>
                    </a:lnT>
                    <a:lnB w="9525" cap="flat" cmpd="sng" algn="ctr">
                      <a:noFill/>
                      <a:prstDash val="solid"/>
                    </a:lnB>
                    <a:solidFill>
                      <a:schemeClr val="bg1">
                        <a:lumMod val="95000"/>
                      </a:schemeClr>
                    </a:solidFill>
                  </a:tcPr>
                </a:tc>
                <a:tc>
                  <a:txBody>
                    <a:bodyPr/>
                    <a:lstStyle/>
                    <a:p>
                      <a:pPr algn="just">
                        <a:lnSpc>
                          <a:spcPct val="150000"/>
                        </a:lnSpc>
                        <a:spcAft>
                          <a:spcPts val="800"/>
                        </a:spcAft>
                      </a:pPr>
                      <a:r>
                        <a:rPr lang="en-IN" sz="1300" kern="100" cap="none" spc="0">
                          <a:solidFill>
                            <a:schemeClr val="tx1"/>
                          </a:solidFill>
                          <a:effectLst/>
                          <a:latin typeface="Times New Roman" panose="02020603050405020304" pitchFamily="18" charset="0"/>
                          <a:cs typeface="Times New Roman" panose="02020603050405020304" pitchFamily="18" charset="0"/>
                        </a:rPr>
                        <a:t>Early discounts, PR campaign</a:t>
                      </a:r>
                      <a:endParaRPr lang="en-IN" sz="1300" kern="100" cap="none" spc="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mpd="sng">
                      <a:noFill/>
                      <a:prstDash val="solid"/>
                    </a:lnL>
                    <a:lnR w="12700" cmpd="sng">
                      <a:noFill/>
                      <a:prstDash val="solid"/>
                    </a:lnR>
                    <a:lnT w="38100" cmpd="sng">
                      <a:noFill/>
                    </a:lnT>
                    <a:lnB w="9525" cap="flat" cmpd="sng" algn="ctr">
                      <a:noFill/>
                      <a:prstDash val="solid"/>
                    </a:lnB>
                    <a:solidFill>
                      <a:schemeClr val="bg1">
                        <a:lumMod val="95000"/>
                      </a:schemeClr>
                    </a:solidFill>
                  </a:tcPr>
                </a:tc>
                <a:extLst>
                  <a:ext uri="{0D108BD9-81ED-4DB2-BD59-A6C34878D82A}">
                    <a16:rowId xmlns:a16="http://schemas.microsoft.com/office/drawing/2014/main" val="1653470202"/>
                  </a:ext>
                </a:extLst>
              </a:tr>
              <a:tr h="782923">
                <a:tc>
                  <a:txBody>
                    <a:bodyPr/>
                    <a:lstStyle/>
                    <a:p>
                      <a:pPr algn="just">
                        <a:lnSpc>
                          <a:spcPct val="150000"/>
                        </a:lnSpc>
                        <a:spcAft>
                          <a:spcPts val="800"/>
                        </a:spcAft>
                      </a:pPr>
                      <a:r>
                        <a:rPr lang="en-IN" sz="1300" b="1" kern="100" cap="none" spc="0" dirty="0">
                          <a:solidFill>
                            <a:schemeClr val="tx1"/>
                          </a:solidFill>
                          <a:effectLst/>
                          <a:latin typeface="Times New Roman" panose="02020603050405020304" pitchFamily="18" charset="0"/>
                          <a:cs typeface="Times New Roman" panose="02020603050405020304" pitchFamily="18" charset="0"/>
                        </a:rPr>
                        <a:t>Funding delay</a:t>
                      </a:r>
                      <a:endParaRPr lang="en-IN" sz="1300" b="1" kern="100" cap="none" spc="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algn="just">
                        <a:lnSpc>
                          <a:spcPct val="150000"/>
                        </a:lnSpc>
                        <a:spcAft>
                          <a:spcPts val="800"/>
                        </a:spcAft>
                      </a:pPr>
                      <a:r>
                        <a:rPr lang="en-IN" sz="1300" kern="100" cap="none" spc="0" dirty="0">
                          <a:solidFill>
                            <a:schemeClr val="tx1"/>
                          </a:solidFill>
                          <a:effectLst/>
                          <a:latin typeface="Times New Roman" panose="02020603050405020304" pitchFamily="18" charset="0"/>
                          <a:cs typeface="Times New Roman" panose="02020603050405020304" pitchFamily="18" charset="0"/>
                        </a:rPr>
                        <a:t>Tiered budget with priority expenses</a:t>
                      </a:r>
                      <a:endParaRPr lang="en-IN" sz="1300" kern="100" cap="none" spc="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3602059864"/>
                  </a:ext>
                </a:extLst>
              </a:tr>
              <a:tr h="782923">
                <a:tc>
                  <a:txBody>
                    <a:bodyPr/>
                    <a:lstStyle/>
                    <a:p>
                      <a:pPr algn="just">
                        <a:lnSpc>
                          <a:spcPct val="150000"/>
                        </a:lnSpc>
                        <a:spcAft>
                          <a:spcPts val="800"/>
                        </a:spcAft>
                      </a:pPr>
                      <a:r>
                        <a:rPr lang="en-IN" sz="1300" b="1" kern="100" cap="none" spc="0">
                          <a:solidFill>
                            <a:schemeClr val="tx1"/>
                          </a:solidFill>
                          <a:effectLst/>
                          <a:latin typeface="Times New Roman" panose="02020603050405020304" pitchFamily="18" charset="0"/>
                          <a:cs typeface="Times New Roman" panose="02020603050405020304" pitchFamily="18" charset="0"/>
                        </a:rPr>
                        <a:t>Key speaker unavailable</a:t>
                      </a:r>
                      <a:endParaRPr lang="en-IN" sz="1300" b="1" kern="100" cap="none" spc="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ap="flat" cmpd="sng" algn="ctr">
                      <a:solidFill>
                        <a:schemeClr val="tx1"/>
                      </a:solidFill>
                      <a:prstDash val="solid"/>
                    </a:lnL>
                    <a:lnR w="12700" cmpd="sng">
                      <a:noFill/>
                      <a:prstDash val="solid"/>
                    </a:lnR>
                    <a:lnT w="12700" cmpd="sng">
                      <a:noFill/>
                      <a:prstDash val="solid"/>
                    </a:lnT>
                    <a:lnB w="9525" cap="flat" cmpd="sng" algn="ctr">
                      <a:noFill/>
                      <a:prstDash val="solid"/>
                    </a:lnB>
                    <a:solidFill>
                      <a:schemeClr val="bg1">
                        <a:lumMod val="95000"/>
                      </a:schemeClr>
                    </a:solidFill>
                  </a:tcPr>
                </a:tc>
                <a:tc>
                  <a:txBody>
                    <a:bodyPr/>
                    <a:lstStyle/>
                    <a:p>
                      <a:pPr algn="just">
                        <a:lnSpc>
                          <a:spcPct val="150000"/>
                        </a:lnSpc>
                        <a:spcAft>
                          <a:spcPts val="800"/>
                        </a:spcAft>
                      </a:pPr>
                      <a:r>
                        <a:rPr lang="en-IN" sz="1300" kern="100" cap="none" spc="0" dirty="0">
                          <a:solidFill>
                            <a:schemeClr val="tx1"/>
                          </a:solidFill>
                          <a:effectLst/>
                          <a:latin typeface="Times New Roman" panose="02020603050405020304" pitchFamily="18" charset="0"/>
                          <a:cs typeface="Times New Roman" panose="02020603050405020304" pitchFamily="18" charset="0"/>
                        </a:rPr>
                        <a:t>Multiple speaker backups, hybrid setup</a:t>
                      </a:r>
                      <a:endParaRPr lang="en-IN" sz="1300" kern="100" cap="none" spc="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mpd="sng">
                      <a:noFill/>
                      <a:prstDash val="solid"/>
                    </a:lnL>
                    <a:lnR w="12700" cmpd="sng">
                      <a:noFill/>
                      <a:prstDash val="solid"/>
                    </a:lnR>
                    <a:lnT w="12700" cmpd="sng">
                      <a:noFill/>
                      <a:prstDash val="solid"/>
                    </a:lnT>
                    <a:lnB w="9525" cap="flat" cmpd="sng" algn="ctr">
                      <a:noFill/>
                      <a:prstDash val="solid"/>
                    </a:lnB>
                    <a:solidFill>
                      <a:schemeClr val="bg1">
                        <a:lumMod val="95000"/>
                      </a:schemeClr>
                    </a:solidFill>
                  </a:tcPr>
                </a:tc>
                <a:extLst>
                  <a:ext uri="{0D108BD9-81ED-4DB2-BD59-A6C34878D82A}">
                    <a16:rowId xmlns:a16="http://schemas.microsoft.com/office/drawing/2014/main" val="1832255404"/>
                  </a:ext>
                </a:extLst>
              </a:tr>
              <a:tr h="782923">
                <a:tc>
                  <a:txBody>
                    <a:bodyPr/>
                    <a:lstStyle/>
                    <a:p>
                      <a:pPr algn="just">
                        <a:lnSpc>
                          <a:spcPct val="150000"/>
                        </a:lnSpc>
                        <a:spcAft>
                          <a:spcPts val="800"/>
                        </a:spcAft>
                      </a:pPr>
                      <a:r>
                        <a:rPr lang="en-IN" sz="1300" b="1" kern="100" cap="none" spc="0">
                          <a:solidFill>
                            <a:schemeClr val="tx1"/>
                          </a:solidFill>
                          <a:effectLst/>
                          <a:latin typeface="Times New Roman" panose="02020603050405020304" pitchFamily="18" charset="0"/>
                          <a:cs typeface="Times New Roman" panose="02020603050405020304" pitchFamily="18" charset="0"/>
                        </a:rPr>
                        <a:t>Weather/cancellation</a:t>
                      </a:r>
                      <a:endParaRPr lang="en-IN" sz="1300" b="1" kern="100" cap="none" spc="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ap="flat" cmpd="sng" algn="ctr">
                      <a:solidFill>
                        <a:schemeClr val="tx1"/>
                      </a:solidFill>
                      <a:prstDash val="solid"/>
                    </a:lnL>
                    <a:lnR w="12700" cmpd="sng">
                      <a:noFill/>
                      <a:prstDash val="solid"/>
                    </a:lnR>
                    <a:lnT w="9525" cap="flat" cmpd="sng" algn="ctr">
                      <a:noFill/>
                      <a:prstDash val="solid"/>
                    </a:lnT>
                    <a:lnB w="12700" cmpd="sng">
                      <a:noFill/>
                      <a:prstDash val="solid"/>
                    </a:lnB>
                    <a:solidFill>
                      <a:schemeClr val="bg1">
                        <a:lumMod val="85000"/>
                      </a:schemeClr>
                    </a:solidFill>
                  </a:tcPr>
                </a:tc>
                <a:tc>
                  <a:txBody>
                    <a:bodyPr/>
                    <a:lstStyle/>
                    <a:p>
                      <a:pPr algn="just">
                        <a:lnSpc>
                          <a:spcPct val="150000"/>
                        </a:lnSpc>
                        <a:spcAft>
                          <a:spcPts val="800"/>
                        </a:spcAft>
                      </a:pPr>
                      <a:r>
                        <a:rPr lang="en-IN" sz="1300" kern="100" cap="none" spc="0" dirty="0">
                          <a:solidFill>
                            <a:schemeClr val="tx1"/>
                          </a:solidFill>
                          <a:effectLst/>
                          <a:latin typeface="Times New Roman" panose="02020603050405020304" pitchFamily="18" charset="0"/>
                          <a:cs typeface="Times New Roman" panose="02020603050405020304" pitchFamily="18" charset="0"/>
                        </a:rPr>
                        <a:t>Indoor venue, force majeure insurance</a:t>
                      </a:r>
                      <a:endParaRPr lang="en-IN" sz="1300" kern="100" cap="none" spc="0" dirty="0">
                        <a:solidFill>
                          <a:schemeClr val="tx1"/>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70823" marR="75882" marT="20235" marB="151764">
                    <a:lnL w="12700" cmpd="sng">
                      <a:noFill/>
                      <a:prstDash val="solid"/>
                    </a:lnL>
                    <a:lnR w="12700" cmpd="sng">
                      <a:noFill/>
                      <a:prstDash val="solid"/>
                    </a:lnR>
                    <a:lnT w="9525" cap="flat" cmpd="sng" algn="ctr">
                      <a:noFill/>
                      <a:prstDash val="solid"/>
                    </a:lnT>
                    <a:lnB w="12700" cmpd="sng">
                      <a:noFill/>
                      <a:prstDash val="solid"/>
                    </a:lnB>
                    <a:solidFill>
                      <a:schemeClr val="bg1">
                        <a:lumMod val="85000"/>
                      </a:schemeClr>
                    </a:solidFill>
                  </a:tcPr>
                </a:tc>
                <a:extLst>
                  <a:ext uri="{0D108BD9-81ED-4DB2-BD59-A6C34878D82A}">
                    <a16:rowId xmlns:a16="http://schemas.microsoft.com/office/drawing/2014/main" val="3069225984"/>
                  </a:ext>
                </a:extLst>
              </a:tr>
            </a:tbl>
          </a:graphicData>
        </a:graphic>
      </p:graphicFrame>
    </p:spTree>
    <p:extLst>
      <p:ext uri="{BB962C8B-B14F-4D97-AF65-F5344CB8AC3E}">
        <p14:creationId xmlns:p14="http://schemas.microsoft.com/office/powerpoint/2010/main" val="561747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C9609-A8AF-411F-A9E0-C3B93C894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B706FF-2AB4-F2C4-490E-44020C6FAB26}"/>
              </a:ext>
            </a:extLst>
          </p:cNvPr>
          <p:cNvSpPr>
            <a:spLocks noGrp="1"/>
          </p:cNvSpPr>
          <p:nvPr>
            <p:ph type="title"/>
          </p:nvPr>
        </p:nvSpPr>
        <p:spPr>
          <a:xfrm>
            <a:off x="640080" y="639704"/>
            <a:ext cx="3299579" cy="5577840"/>
          </a:xfrm>
        </p:spPr>
        <p:txBody>
          <a:bodyPr anchor="ctr">
            <a:normAutofit/>
          </a:bodyPr>
          <a:lstStyle/>
          <a:p>
            <a:pPr algn="ctr"/>
            <a:r>
              <a:rPr lang="en-IN" b="1" kern="100">
                <a:effectLst/>
                <a:latin typeface="Times New Roman" panose="02020603050405020304" pitchFamily="18" charset="0"/>
                <a:ea typeface="Aptos" panose="020B0004020202020204" pitchFamily="34" charset="0"/>
                <a:cs typeface="Times New Roman" panose="02020603050405020304" pitchFamily="18" charset="0"/>
              </a:rPr>
              <a:t>Conclusion and Alignment</a:t>
            </a:r>
            <a:br>
              <a:rPr lang="en-IN" kern="100">
                <a:effectLst/>
                <a:latin typeface="Times New Roman" panose="02020603050405020304" pitchFamily="18" charset="0"/>
                <a:ea typeface="Aptos" panose="020B0004020202020204" pitchFamily="34" charset="0"/>
                <a:cs typeface="Times New Roman" panose="02020603050405020304" pitchFamily="18" charset="0"/>
              </a:rPr>
            </a:br>
            <a:endParaRPr lang="en-US"/>
          </a:p>
        </p:txBody>
      </p:sp>
      <p:graphicFrame>
        <p:nvGraphicFramePr>
          <p:cNvPr id="5" name="Content Placeholder 2">
            <a:extLst>
              <a:ext uri="{FF2B5EF4-FFF2-40B4-BE49-F238E27FC236}">
                <a16:creationId xmlns:a16="http://schemas.microsoft.com/office/drawing/2014/main" id="{66168E5A-EDF5-8525-6D9C-2EA239123D81}"/>
              </a:ext>
            </a:extLst>
          </p:cNvPr>
          <p:cNvGraphicFramePr>
            <a:graphicFrameLocks noGrp="1"/>
          </p:cNvGraphicFramePr>
          <p:nvPr>
            <p:ph idx="1"/>
            <p:extLst>
              <p:ext uri="{D42A27DB-BD31-4B8C-83A1-F6EECF244321}">
                <p14:modId xmlns:p14="http://schemas.microsoft.com/office/powerpoint/2010/main" val="3059175948"/>
              </p:ext>
            </p:extLst>
          </p:nvPr>
        </p:nvGraphicFramePr>
        <p:xfrm>
          <a:off x="4901472" y="639705"/>
          <a:ext cx="6506304" cy="5577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61228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75A409-BE79-F933-A478-6975C0BD2AE8}"/>
              </a:ext>
            </a:extLst>
          </p:cNvPr>
          <p:cNvSpPr txBox="1"/>
          <p:nvPr/>
        </p:nvSpPr>
        <p:spPr>
          <a:xfrm>
            <a:off x="1157467" y="0"/>
            <a:ext cx="10868628" cy="7032694"/>
          </a:xfrm>
          <a:prstGeom prst="rect">
            <a:avLst/>
          </a:prstGeom>
          <a:noFill/>
        </p:spPr>
        <p:txBody>
          <a:bodyPr wrap="square" rtlCol="0">
            <a:spAutoFit/>
          </a:bodyPr>
          <a:lstStyle/>
          <a:p>
            <a:r>
              <a:rPr lang="en-GB" b="1" dirty="0"/>
              <a:t>References:</a:t>
            </a:r>
          </a:p>
          <a:p>
            <a:endParaRPr lang="en-GB" b="1" dirty="0"/>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err="1">
                <a:ln>
                  <a:noFill/>
                </a:ln>
                <a:effectLst/>
                <a:latin typeface="Arial" panose="020B0604020202020204" pitchFamily="34" charset="0"/>
              </a:rPr>
              <a:t>Arcodia</a:t>
            </a:r>
            <a:r>
              <a:rPr kumimoji="0" lang="en-US" altLang="en-US" sz="1100" b="0" i="0" u="none" strike="noStrike" cap="none" normalizeH="0" baseline="0" dirty="0">
                <a:ln>
                  <a:noFill/>
                </a:ln>
                <a:effectLst/>
                <a:latin typeface="Arial" panose="020B0604020202020204" pitchFamily="34" charset="0"/>
              </a:rPr>
              <a:t>, C. and Barker, T., 2003. The employability prospects of graduates in event management: Using data from job advertisements. </a:t>
            </a:r>
            <a:r>
              <a:rPr kumimoji="0" lang="en-US" altLang="en-US" sz="1100" b="0" i="1" u="none" strike="noStrike" cap="none" normalizeH="0" baseline="0" dirty="0">
                <a:ln>
                  <a:noFill/>
                </a:ln>
                <a:effectLst/>
                <a:latin typeface="Arial" panose="020B0604020202020204" pitchFamily="34" charset="0"/>
              </a:rPr>
              <a:t>Current Issues in Tourism</a:t>
            </a:r>
            <a:r>
              <a:rPr kumimoji="0" lang="en-US" altLang="en-US" sz="1100" b="0" i="0" u="none" strike="noStrike" cap="none" normalizeH="0" baseline="0" dirty="0">
                <a:ln>
                  <a:noFill/>
                </a:ln>
                <a:effectLst/>
                <a:latin typeface="Arial" panose="020B0604020202020204" pitchFamily="34" charset="0"/>
              </a:rPr>
              <a:t>, 6(4), pp.345–366.</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Bowdin, G.A., Allen, J., Harris, R., Jago, L., O’Toole, W. and McDonnell, I., 2023. </a:t>
            </a:r>
            <a:r>
              <a:rPr kumimoji="0" lang="en-US" altLang="en-US" sz="1100" b="0" i="1" u="none" strike="noStrike" cap="none" normalizeH="0" baseline="0" dirty="0">
                <a:ln>
                  <a:noFill/>
                </a:ln>
                <a:effectLst/>
                <a:latin typeface="Arial" panose="020B0604020202020204" pitchFamily="34" charset="0"/>
              </a:rPr>
              <a:t>Events management</a:t>
            </a:r>
            <a:r>
              <a:rPr kumimoji="0" lang="en-US" altLang="en-US" sz="1100" b="0" i="0" u="none" strike="noStrike" cap="none" normalizeH="0" baseline="0" dirty="0">
                <a:ln>
                  <a:noFill/>
                </a:ln>
                <a:effectLst/>
                <a:latin typeface="Arial" panose="020B0604020202020204" pitchFamily="34" charset="0"/>
              </a:rPr>
              <a:t>. Routledge.</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err="1">
                <a:ln>
                  <a:noFill/>
                </a:ln>
                <a:effectLst/>
                <a:latin typeface="Arial" panose="020B0604020202020204" pitchFamily="34" charset="0"/>
              </a:rPr>
              <a:t>Chersulich</a:t>
            </a:r>
            <a:r>
              <a:rPr kumimoji="0" lang="en-US" altLang="en-US" sz="1100" b="0" i="0" u="none" strike="noStrike" cap="none" normalizeH="0" baseline="0" dirty="0">
                <a:ln>
                  <a:noFill/>
                </a:ln>
                <a:effectLst/>
                <a:latin typeface="Arial" panose="020B0604020202020204" pitchFamily="34" charset="0"/>
              </a:rPr>
              <a:t> Tomino, A., </a:t>
            </a:r>
            <a:r>
              <a:rPr kumimoji="0" lang="en-US" altLang="en-US" sz="1100" b="0" i="0" u="none" strike="noStrike" cap="none" normalizeH="0" baseline="0" dirty="0" err="1">
                <a:ln>
                  <a:noFill/>
                </a:ln>
                <a:effectLst/>
                <a:latin typeface="Arial" panose="020B0604020202020204" pitchFamily="34" charset="0"/>
              </a:rPr>
              <a:t>Perić</a:t>
            </a:r>
            <a:r>
              <a:rPr kumimoji="0" lang="en-US" altLang="en-US" sz="1100" b="0" i="0" u="none" strike="noStrike" cap="none" normalizeH="0" baseline="0" dirty="0">
                <a:ln>
                  <a:noFill/>
                </a:ln>
                <a:effectLst/>
                <a:latin typeface="Arial" panose="020B0604020202020204" pitchFamily="34" charset="0"/>
              </a:rPr>
              <a:t>, M. and Wise, N., 2020. Assessing and considering the wider impacts of sport-tourism events: A research agenda review of sustainability and strategic planning elements. </a:t>
            </a:r>
            <a:r>
              <a:rPr kumimoji="0" lang="en-US" altLang="en-US" sz="1100" b="0" i="1" u="none" strike="noStrike" cap="none" normalizeH="0" baseline="0" dirty="0">
                <a:ln>
                  <a:noFill/>
                </a:ln>
                <a:effectLst/>
                <a:latin typeface="Arial" panose="020B0604020202020204" pitchFamily="34" charset="0"/>
              </a:rPr>
              <a:t>Sustainability</a:t>
            </a:r>
            <a:r>
              <a:rPr kumimoji="0" lang="en-US" altLang="en-US" sz="1100" b="0" i="0" u="none" strike="noStrike" cap="none" normalizeH="0" baseline="0" dirty="0">
                <a:ln>
                  <a:noFill/>
                </a:ln>
                <a:effectLst/>
                <a:latin typeface="Arial" panose="020B0604020202020204" pitchFamily="34" charset="0"/>
              </a:rPr>
              <a:t>, 12(11), p.4473.</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Connell, J. and Page, S.J., 2005. Evaluating the economic and spatial effects of an event: The case of the World Rally Championship. </a:t>
            </a:r>
            <a:r>
              <a:rPr kumimoji="0" lang="en-US" altLang="en-US" sz="1100" b="0" i="1" u="none" strike="noStrike" cap="none" normalizeH="0" baseline="0" dirty="0">
                <a:ln>
                  <a:noFill/>
                </a:ln>
                <a:effectLst/>
                <a:latin typeface="Arial" panose="020B0604020202020204" pitchFamily="34" charset="0"/>
              </a:rPr>
              <a:t>Tourism Geographies</a:t>
            </a:r>
            <a:r>
              <a:rPr kumimoji="0" lang="en-US" altLang="en-US" sz="1100" b="0" i="0" u="none" strike="noStrike" cap="none" normalizeH="0" baseline="0" dirty="0">
                <a:ln>
                  <a:noFill/>
                </a:ln>
                <a:effectLst/>
                <a:latin typeface="Arial" panose="020B0604020202020204" pitchFamily="34" charset="0"/>
              </a:rPr>
              <a:t>, 7(3), pp.276–296.</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Dredge, D. and </a:t>
            </a:r>
            <a:r>
              <a:rPr kumimoji="0" lang="en-US" altLang="en-US" sz="1100" b="0" i="0" u="none" strike="noStrike" cap="none" normalizeH="0" baseline="0" dirty="0" err="1">
                <a:ln>
                  <a:noFill/>
                </a:ln>
                <a:effectLst/>
                <a:latin typeface="Arial" panose="020B0604020202020204" pitchFamily="34" charset="0"/>
              </a:rPr>
              <a:t>Whitford</a:t>
            </a:r>
            <a:r>
              <a:rPr kumimoji="0" lang="en-US" altLang="en-US" sz="1100" b="0" i="0" u="none" strike="noStrike" cap="none" normalizeH="0" baseline="0" dirty="0">
                <a:ln>
                  <a:noFill/>
                </a:ln>
                <a:effectLst/>
                <a:latin typeface="Arial" panose="020B0604020202020204" pitchFamily="34" charset="0"/>
              </a:rPr>
              <a:t>, M., 2011. Event tourism governance and the public sphere. </a:t>
            </a:r>
            <a:r>
              <a:rPr kumimoji="0" lang="en-US" altLang="en-US" sz="1100" b="0" i="1" u="none" strike="noStrike" cap="none" normalizeH="0" baseline="0" dirty="0">
                <a:ln>
                  <a:noFill/>
                </a:ln>
                <a:effectLst/>
                <a:latin typeface="Arial" panose="020B0604020202020204" pitchFamily="34" charset="0"/>
              </a:rPr>
              <a:t>Journal of Sustainable Tourism</a:t>
            </a:r>
            <a:r>
              <a:rPr kumimoji="0" lang="en-US" altLang="en-US" sz="1100" b="0" i="0" u="none" strike="noStrike" cap="none" normalizeH="0" baseline="0" dirty="0">
                <a:ln>
                  <a:noFill/>
                </a:ln>
                <a:effectLst/>
                <a:latin typeface="Arial" panose="020B0604020202020204" pitchFamily="34" charset="0"/>
              </a:rPr>
              <a:t>, 19(4–5), pp.479–499.</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Dwyer, L., </a:t>
            </a:r>
            <a:r>
              <a:rPr kumimoji="0" lang="en-US" altLang="en-US" sz="1100" b="0" i="0" u="none" strike="noStrike" cap="none" normalizeH="0" baseline="0" dirty="0" err="1">
                <a:ln>
                  <a:noFill/>
                </a:ln>
                <a:effectLst/>
                <a:latin typeface="Arial" panose="020B0604020202020204" pitchFamily="34" charset="0"/>
              </a:rPr>
              <a:t>Mistilis</a:t>
            </a:r>
            <a:r>
              <a:rPr kumimoji="0" lang="en-US" altLang="en-US" sz="1100" b="0" i="0" u="none" strike="noStrike" cap="none" normalizeH="0" baseline="0" dirty="0">
                <a:ln>
                  <a:noFill/>
                </a:ln>
                <a:effectLst/>
                <a:latin typeface="Arial" panose="020B0604020202020204" pitchFamily="34" charset="0"/>
              </a:rPr>
              <a:t>, N., Forsyth, P. and Rao, P., 2001. International price competitiveness of Australia’s MICE industry. </a:t>
            </a:r>
            <a:r>
              <a:rPr kumimoji="0" lang="en-US" altLang="en-US" sz="1100" b="0" i="1" u="none" strike="noStrike" cap="none" normalizeH="0" baseline="0" dirty="0">
                <a:ln>
                  <a:noFill/>
                </a:ln>
                <a:effectLst/>
                <a:latin typeface="Arial" panose="020B0604020202020204" pitchFamily="34" charset="0"/>
              </a:rPr>
              <a:t>International Journal of Tourism Research</a:t>
            </a:r>
            <a:r>
              <a:rPr kumimoji="0" lang="en-US" altLang="en-US" sz="1100" b="0" i="0" u="none" strike="noStrike" cap="none" normalizeH="0" baseline="0" dirty="0">
                <a:ln>
                  <a:noFill/>
                </a:ln>
                <a:effectLst/>
                <a:latin typeface="Arial" panose="020B0604020202020204" pitchFamily="34" charset="0"/>
              </a:rPr>
              <a:t>, 3(2), pp.123–139.</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Getz, D. and Page, S.J., 2016. </a:t>
            </a:r>
            <a:r>
              <a:rPr kumimoji="0" lang="en-US" altLang="en-US" sz="1100" b="0" i="1" u="none" strike="noStrike" cap="none" normalizeH="0" baseline="0" dirty="0">
                <a:ln>
                  <a:noFill/>
                </a:ln>
                <a:effectLst/>
                <a:latin typeface="Arial" panose="020B0604020202020204" pitchFamily="34" charset="0"/>
              </a:rPr>
              <a:t>Event studies: Theory, research and policy for planned events</a:t>
            </a:r>
            <a:r>
              <a:rPr kumimoji="0" lang="en-US" altLang="en-US" sz="1100" b="0" i="0" u="none" strike="noStrike" cap="none" normalizeH="0" baseline="0" dirty="0">
                <a:ln>
                  <a:noFill/>
                </a:ln>
                <a:effectLst/>
                <a:latin typeface="Arial" panose="020B0604020202020204" pitchFamily="34" charset="0"/>
              </a:rPr>
              <a:t>. 3rd ed. London: Routledge.</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Graham, C. and Kennedy, R., 2022. Quantifying the target market for advertisers. </a:t>
            </a:r>
            <a:r>
              <a:rPr kumimoji="0" lang="en-US" altLang="en-US" sz="1100" b="0" i="1" u="none" strike="noStrike" cap="none" normalizeH="0" baseline="0" dirty="0">
                <a:ln>
                  <a:noFill/>
                </a:ln>
                <a:effectLst/>
                <a:latin typeface="Arial" panose="020B0604020202020204" pitchFamily="34" charset="0"/>
              </a:rPr>
              <a:t>Journal of Consumer </a:t>
            </a:r>
            <a:r>
              <a:rPr kumimoji="0" lang="en-US" altLang="en-US" sz="1100" b="0" i="1" u="none" strike="noStrike" cap="none" normalizeH="0" baseline="0" dirty="0" err="1">
                <a:ln>
                  <a:noFill/>
                </a:ln>
                <a:effectLst/>
                <a:latin typeface="Arial" panose="020B0604020202020204" pitchFamily="34" charset="0"/>
              </a:rPr>
              <a:t>Behaviour</a:t>
            </a:r>
            <a:r>
              <a:rPr kumimoji="0" lang="en-US" altLang="en-US" sz="1100" b="0" i="0" u="none" strike="noStrike" cap="none" normalizeH="0" baseline="0" dirty="0">
                <a:ln>
                  <a:noFill/>
                </a:ln>
                <a:effectLst/>
                <a:latin typeface="Arial" panose="020B0604020202020204" pitchFamily="34" charset="0"/>
              </a:rPr>
              <a:t>, 21(1), pp.33–48.</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Holloway, J.C., Humphreys, C. and Davidson, R., 2009. </a:t>
            </a:r>
            <a:r>
              <a:rPr kumimoji="0" lang="en-US" altLang="en-US" sz="1100" b="0" i="1" u="none" strike="noStrike" cap="none" normalizeH="0" baseline="0" dirty="0">
                <a:ln>
                  <a:noFill/>
                </a:ln>
                <a:effectLst/>
                <a:latin typeface="Arial" panose="020B0604020202020204" pitchFamily="34" charset="0"/>
              </a:rPr>
              <a:t>The business of tourism</a:t>
            </a:r>
            <a:r>
              <a:rPr kumimoji="0" lang="en-US" altLang="en-US" sz="1100" b="0" i="0" u="none" strike="noStrike" cap="none" normalizeH="0" baseline="0" dirty="0">
                <a:ln>
                  <a:noFill/>
                </a:ln>
                <a:effectLst/>
                <a:latin typeface="Arial" panose="020B0604020202020204" pitchFamily="34" charset="0"/>
              </a:rPr>
              <a:t>. 8th ed. Harlow: Pearson Education.</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Hudson, S. and Hudson, L., 2023. </a:t>
            </a:r>
            <a:r>
              <a:rPr kumimoji="0" lang="en-US" altLang="en-US" sz="1100" b="0" i="1" u="none" strike="noStrike" cap="none" normalizeH="0" baseline="0" dirty="0">
                <a:ln>
                  <a:noFill/>
                </a:ln>
                <a:effectLst/>
                <a:latin typeface="Arial" panose="020B0604020202020204" pitchFamily="34" charset="0"/>
              </a:rPr>
              <a:t>Marketing for tourism, hospitality &amp; events: A global &amp; digital approach</a:t>
            </a:r>
            <a:r>
              <a:rPr kumimoji="0" lang="en-US" altLang="en-US" sz="1100" b="0" i="0" u="none" strike="noStrike" cap="none" normalizeH="0" baseline="0" dirty="0">
                <a:ln>
                  <a:noFill/>
                </a:ln>
                <a:effectLst/>
                <a:latin typeface="Arial" panose="020B0604020202020204" pitchFamily="34" charset="0"/>
              </a:rPr>
              <a:t>. Sage Publications Limited.</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Jackson, T., 2025. </a:t>
            </a:r>
            <a:r>
              <a:rPr kumimoji="0" lang="en-US" altLang="en-US" sz="1100" b="0" i="1" u="none" strike="noStrike" cap="none" normalizeH="0" baseline="0" dirty="0">
                <a:ln>
                  <a:noFill/>
                </a:ln>
                <a:effectLst/>
                <a:latin typeface="Arial" panose="020B0604020202020204" pitchFamily="34" charset="0"/>
              </a:rPr>
              <a:t>The Care Economy</a:t>
            </a:r>
            <a:r>
              <a:rPr kumimoji="0" lang="en-US" altLang="en-US" sz="1100" b="0" i="0" u="none" strike="noStrike" cap="none" normalizeH="0" baseline="0" dirty="0">
                <a:ln>
                  <a:noFill/>
                </a:ln>
                <a:effectLst/>
                <a:latin typeface="Arial" panose="020B0604020202020204" pitchFamily="34" charset="0"/>
              </a:rPr>
              <a:t>. John Wiley &amp; Sons.</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err="1">
                <a:ln>
                  <a:noFill/>
                </a:ln>
                <a:effectLst/>
                <a:latin typeface="Arial" panose="020B0604020202020204" pitchFamily="34" charset="0"/>
              </a:rPr>
              <a:t>Kaplanidou</a:t>
            </a:r>
            <a:r>
              <a:rPr kumimoji="0" lang="en-US" altLang="en-US" sz="1100" b="0" i="0" u="none" strike="noStrike" cap="none" normalizeH="0" baseline="0" dirty="0">
                <a:ln>
                  <a:noFill/>
                </a:ln>
                <a:effectLst/>
                <a:latin typeface="Arial" panose="020B0604020202020204" pitchFamily="34" charset="0"/>
              </a:rPr>
              <a:t>, K. and Vogt, C., 2007. The interrelationship between sport event and destination image and sport tourists’ </a:t>
            </a:r>
            <a:r>
              <a:rPr kumimoji="0" lang="en-US" altLang="en-US" sz="1100" b="0" i="0" u="none" strike="noStrike" cap="none" normalizeH="0" baseline="0" dirty="0" err="1">
                <a:ln>
                  <a:noFill/>
                </a:ln>
                <a:effectLst/>
                <a:latin typeface="Arial" panose="020B0604020202020204" pitchFamily="34" charset="0"/>
              </a:rPr>
              <a:t>behaviours</a:t>
            </a:r>
            <a:r>
              <a:rPr kumimoji="0" lang="en-US" altLang="en-US" sz="1100" b="0" i="0" u="none" strike="noStrike" cap="none" normalizeH="0" baseline="0" dirty="0">
                <a:ln>
                  <a:noFill/>
                </a:ln>
                <a:effectLst/>
                <a:latin typeface="Arial" panose="020B0604020202020204" pitchFamily="34" charset="0"/>
              </a:rPr>
              <a:t>. </a:t>
            </a:r>
            <a:r>
              <a:rPr kumimoji="0" lang="en-US" altLang="en-US" sz="1100" b="0" i="1" u="none" strike="noStrike" cap="none" normalizeH="0" baseline="0" dirty="0">
                <a:ln>
                  <a:noFill/>
                </a:ln>
                <a:effectLst/>
                <a:latin typeface="Arial" panose="020B0604020202020204" pitchFamily="34" charset="0"/>
              </a:rPr>
              <a:t>Journal of Sport &amp; Tourism</a:t>
            </a:r>
            <a:r>
              <a:rPr kumimoji="0" lang="en-US" altLang="en-US" sz="1100" b="0" i="0" u="none" strike="noStrike" cap="none" normalizeH="0" baseline="0" dirty="0">
                <a:ln>
                  <a:noFill/>
                </a:ln>
                <a:effectLst/>
                <a:latin typeface="Arial" panose="020B0604020202020204" pitchFamily="34" charset="0"/>
              </a:rPr>
              <a:t>, 12(3–4), pp.183–206.</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err="1">
                <a:ln>
                  <a:noFill/>
                </a:ln>
                <a:effectLst/>
                <a:latin typeface="Arial" panose="020B0604020202020204" pitchFamily="34" charset="0"/>
              </a:rPr>
              <a:t>Ladkin</a:t>
            </a:r>
            <a:r>
              <a:rPr kumimoji="0" lang="en-US" altLang="en-US" sz="1100" b="0" i="0" u="none" strike="noStrike" cap="none" normalizeH="0" baseline="0" dirty="0">
                <a:ln>
                  <a:noFill/>
                </a:ln>
                <a:effectLst/>
                <a:latin typeface="Arial" panose="020B0604020202020204" pitchFamily="34" charset="0"/>
              </a:rPr>
              <a:t>, A., 2011. Exploring tourism labor. </a:t>
            </a:r>
            <a:r>
              <a:rPr kumimoji="0" lang="en-US" altLang="en-US" sz="1100" b="0" i="1" u="none" strike="noStrike" cap="none" normalizeH="0" baseline="0" dirty="0">
                <a:ln>
                  <a:noFill/>
                </a:ln>
                <a:effectLst/>
                <a:latin typeface="Arial" panose="020B0604020202020204" pitchFamily="34" charset="0"/>
              </a:rPr>
              <a:t>Annals of Tourism Research</a:t>
            </a:r>
            <a:r>
              <a:rPr kumimoji="0" lang="en-US" altLang="en-US" sz="1100" b="0" i="0" u="none" strike="noStrike" cap="none" normalizeH="0" baseline="0" dirty="0">
                <a:ln>
                  <a:noFill/>
                </a:ln>
                <a:effectLst/>
                <a:latin typeface="Arial" panose="020B0604020202020204" pitchFamily="34" charset="0"/>
              </a:rPr>
              <a:t>, 38(3), pp.1135–1155.</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Lee, J.S. and Kim, H., 2020. Authenticity in cultural tourism: A case of bilingual marketing in heritage sites. </a:t>
            </a:r>
            <a:r>
              <a:rPr kumimoji="0" lang="en-US" altLang="en-US" sz="1100" b="0" i="1" u="none" strike="noStrike" cap="none" normalizeH="0" baseline="0" dirty="0">
                <a:ln>
                  <a:noFill/>
                </a:ln>
                <a:effectLst/>
                <a:latin typeface="Arial" panose="020B0604020202020204" pitchFamily="34" charset="0"/>
              </a:rPr>
              <a:t>Tourism Management Perspectives</a:t>
            </a:r>
            <a:r>
              <a:rPr kumimoji="0" lang="en-US" altLang="en-US" sz="1100" b="0" i="0" u="none" strike="noStrike" cap="none" normalizeH="0" baseline="0" dirty="0">
                <a:ln>
                  <a:noFill/>
                </a:ln>
                <a:effectLst/>
                <a:latin typeface="Arial" panose="020B0604020202020204" pitchFamily="34" charset="0"/>
              </a:rPr>
              <a:t>, 34, p.100672.</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err="1">
                <a:ln>
                  <a:noFill/>
                </a:ln>
                <a:effectLst/>
                <a:latin typeface="Arial" panose="020B0604020202020204" pitchFamily="34" charset="0"/>
              </a:rPr>
              <a:t>Lekgau</a:t>
            </a:r>
            <a:r>
              <a:rPr kumimoji="0" lang="en-US" altLang="en-US" sz="1100" b="0" i="0" u="none" strike="noStrike" cap="none" normalizeH="0" baseline="0" dirty="0">
                <a:ln>
                  <a:noFill/>
                </a:ln>
                <a:effectLst/>
                <a:latin typeface="Arial" panose="020B0604020202020204" pitchFamily="34" charset="0"/>
              </a:rPr>
              <a:t>, J. and </a:t>
            </a:r>
            <a:r>
              <a:rPr kumimoji="0" lang="en-US" altLang="en-US" sz="1100" b="0" i="0" u="none" strike="noStrike" cap="none" normalizeH="0" baseline="0" dirty="0" err="1">
                <a:ln>
                  <a:noFill/>
                </a:ln>
                <a:effectLst/>
                <a:latin typeface="Arial" panose="020B0604020202020204" pitchFamily="34" charset="0"/>
              </a:rPr>
              <a:t>Tichaawa</a:t>
            </a:r>
            <a:r>
              <a:rPr kumimoji="0" lang="en-US" altLang="en-US" sz="1100" b="0" i="0" u="none" strike="noStrike" cap="none" normalizeH="0" baseline="0" dirty="0">
                <a:ln>
                  <a:noFill/>
                </a:ln>
                <a:effectLst/>
                <a:latin typeface="Arial" panose="020B0604020202020204" pitchFamily="34" charset="0"/>
              </a:rPr>
              <a:t>, T.M., 2023. Examining the </a:t>
            </a:r>
            <a:r>
              <a:rPr kumimoji="0" lang="en-US" altLang="en-US" sz="1100" b="0" i="0" u="none" strike="noStrike" cap="none" normalizeH="0" baseline="0" dirty="0" err="1">
                <a:ln>
                  <a:noFill/>
                </a:ln>
                <a:effectLst/>
                <a:latin typeface="Arial" panose="020B0604020202020204" pitchFamily="34" charset="0"/>
              </a:rPr>
              <a:t>glocal</a:t>
            </a:r>
            <a:r>
              <a:rPr kumimoji="0" lang="en-US" altLang="en-US" sz="1100" b="0" i="0" u="none" strike="noStrike" cap="none" normalizeH="0" baseline="0" dirty="0">
                <a:ln>
                  <a:noFill/>
                </a:ln>
                <a:effectLst/>
                <a:latin typeface="Arial" panose="020B0604020202020204" pitchFamily="34" charset="0"/>
              </a:rPr>
              <a:t> forces that determined the MICE tourism recovery post-Covid-19 pandemic. </a:t>
            </a:r>
            <a:r>
              <a:rPr kumimoji="0" lang="en-US" altLang="en-US" sz="1100" b="0" i="1" u="none" strike="noStrike" cap="none" normalizeH="0" baseline="0" dirty="0" err="1">
                <a:ln>
                  <a:noFill/>
                </a:ln>
                <a:effectLst/>
                <a:latin typeface="Arial" panose="020B0604020202020204" pitchFamily="34" charset="0"/>
              </a:rPr>
              <a:t>GeoJournal</a:t>
            </a:r>
            <a:r>
              <a:rPr kumimoji="0" lang="en-US" altLang="en-US" sz="1100" b="0" i="1" u="none" strike="noStrike" cap="none" normalizeH="0" baseline="0" dirty="0">
                <a:ln>
                  <a:noFill/>
                </a:ln>
                <a:effectLst/>
                <a:latin typeface="Arial" panose="020B0604020202020204" pitchFamily="34" charset="0"/>
              </a:rPr>
              <a:t> of Tourism and </a:t>
            </a:r>
            <a:r>
              <a:rPr kumimoji="0" lang="en-US" altLang="en-US" sz="1100" b="0" i="1" u="none" strike="noStrike" cap="none" normalizeH="0" baseline="0" dirty="0" err="1">
                <a:ln>
                  <a:noFill/>
                </a:ln>
                <a:effectLst/>
                <a:latin typeface="Arial" panose="020B0604020202020204" pitchFamily="34" charset="0"/>
              </a:rPr>
              <a:t>Geosites</a:t>
            </a:r>
            <a:r>
              <a:rPr kumimoji="0" lang="en-US" altLang="en-US" sz="1100" b="0" i="0" u="none" strike="noStrike" cap="none" normalizeH="0" baseline="0" dirty="0">
                <a:ln>
                  <a:noFill/>
                </a:ln>
                <a:effectLst/>
                <a:latin typeface="Arial" panose="020B0604020202020204" pitchFamily="34" charset="0"/>
              </a:rPr>
              <a:t>, 49(3), pp.1195–1203.</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Li, S., Robinson, P. and </a:t>
            </a:r>
            <a:r>
              <a:rPr kumimoji="0" lang="en-US" altLang="en-US" sz="1100" b="0" i="0" u="none" strike="noStrike" cap="none" normalizeH="0" baseline="0" dirty="0" err="1">
                <a:ln>
                  <a:noFill/>
                </a:ln>
                <a:effectLst/>
                <a:latin typeface="Arial" panose="020B0604020202020204" pitchFamily="34" charset="0"/>
              </a:rPr>
              <a:t>Oriade</a:t>
            </a:r>
            <a:r>
              <a:rPr kumimoji="0" lang="en-US" altLang="en-US" sz="1100" b="0" i="0" u="none" strike="noStrike" cap="none" normalizeH="0" baseline="0" dirty="0">
                <a:ln>
                  <a:noFill/>
                </a:ln>
                <a:effectLst/>
                <a:latin typeface="Arial" panose="020B0604020202020204" pitchFamily="34" charset="0"/>
              </a:rPr>
              <a:t>, A., 2017. Destination marketing: The use of technology since the millennium. </a:t>
            </a:r>
            <a:r>
              <a:rPr kumimoji="0" lang="en-US" altLang="en-US" sz="1100" b="0" i="1" u="none" strike="noStrike" cap="none" normalizeH="0" baseline="0" dirty="0">
                <a:ln>
                  <a:noFill/>
                </a:ln>
                <a:effectLst/>
                <a:latin typeface="Arial" panose="020B0604020202020204" pitchFamily="34" charset="0"/>
              </a:rPr>
              <a:t>Journal of Destination Marketing &amp; Management</a:t>
            </a:r>
            <a:r>
              <a:rPr kumimoji="0" lang="en-US" altLang="en-US" sz="1100" b="0" i="0" u="none" strike="noStrike" cap="none" normalizeH="0" baseline="0" dirty="0">
                <a:ln>
                  <a:noFill/>
                </a:ln>
                <a:effectLst/>
                <a:latin typeface="Arial" panose="020B0604020202020204" pitchFamily="34" charset="0"/>
              </a:rPr>
              <a:t>, 6(2), pp.95–102.</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Morgan, N., Pritchard, A. and Pride, R., 2011. </a:t>
            </a:r>
            <a:r>
              <a:rPr kumimoji="0" lang="en-US" altLang="en-US" sz="1100" b="0" i="1" u="none" strike="noStrike" cap="none" normalizeH="0" baseline="0" dirty="0">
                <a:ln>
                  <a:noFill/>
                </a:ln>
                <a:effectLst/>
                <a:latin typeface="Arial" panose="020B0604020202020204" pitchFamily="34" charset="0"/>
              </a:rPr>
              <a:t>Destination brands: Managing place reputation</a:t>
            </a:r>
            <a:r>
              <a:rPr kumimoji="0" lang="en-US" altLang="en-US" sz="1100" b="0" i="0" u="none" strike="noStrike" cap="none" normalizeH="0" baseline="0" dirty="0">
                <a:ln>
                  <a:noFill/>
                </a:ln>
                <a:effectLst/>
                <a:latin typeface="Arial" panose="020B0604020202020204" pitchFamily="34" charset="0"/>
              </a:rPr>
              <a:t>. 3rd ed. Oxford: Butterworth-Heinemann.</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Park, E., Kim, H.S. and Ko, M., 2020. The role of social media in tourists’ decision making process. </a:t>
            </a:r>
            <a:r>
              <a:rPr kumimoji="0" lang="en-US" altLang="en-US" sz="1100" b="0" i="1" u="none" strike="noStrike" cap="none" normalizeH="0" baseline="0" dirty="0">
                <a:ln>
                  <a:noFill/>
                </a:ln>
                <a:effectLst/>
                <a:latin typeface="Arial" panose="020B0604020202020204" pitchFamily="34" charset="0"/>
              </a:rPr>
              <a:t>International Journal of Tourism Cities</a:t>
            </a:r>
            <a:r>
              <a:rPr kumimoji="0" lang="en-US" altLang="en-US" sz="1100" b="0" i="0" u="none" strike="noStrike" cap="none" normalizeH="0" baseline="0" dirty="0">
                <a:ln>
                  <a:noFill/>
                </a:ln>
                <a:effectLst/>
                <a:latin typeface="Arial" panose="020B0604020202020204" pitchFamily="34" charset="0"/>
              </a:rPr>
              <a:t>, 6(3), pp.447–463.</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a:ln>
                  <a:noFill/>
                </a:ln>
                <a:effectLst/>
                <a:latin typeface="Arial" panose="020B0604020202020204" pitchFamily="34" charset="0"/>
              </a:rPr>
              <a:t>Phillips, J.M., 2023. </a:t>
            </a:r>
            <a:r>
              <a:rPr kumimoji="0" lang="en-US" altLang="en-US" sz="1100" b="0" i="1" u="none" strike="noStrike" cap="none" normalizeH="0" baseline="0" dirty="0">
                <a:ln>
                  <a:noFill/>
                </a:ln>
                <a:effectLst/>
                <a:latin typeface="Arial" panose="020B0604020202020204" pitchFamily="34" charset="0"/>
              </a:rPr>
              <a:t>Strategic staffing</a:t>
            </a:r>
            <a:r>
              <a:rPr kumimoji="0" lang="en-US" altLang="en-US" sz="1100" b="0" i="0" u="none" strike="noStrike" cap="none" normalizeH="0" baseline="0" dirty="0">
                <a:ln>
                  <a:noFill/>
                </a:ln>
                <a:effectLst/>
                <a:latin typeface="Arial" panose="020B0604020202020204" pitchFamily="34" charset="0"/>
              </a:rPr>
              <a:t>. SAGE Publications.</a:t>
            </a:r>
          </a:p>
          <a:p>
            <a:pPr marL="0" marR="0" lvl="0" indent="0" defTabSz="914400" rtl="0" eaLnBrk="0" fontAlgn="base" latinLnBrk="0" hangingPunct="0">
              <a:spcBef>
                <a:spcPct val="0"/>
              </a:spcBef>
              <a:spcAft>
                <a:spcPts val="600"/>
              </a:spcAft>
              <a:buClrTx/>
              <a:buSzTx/>
              <a:buNone/>
              <a:tabLst/>
            </a:pPr>
            <a:r>
              <a:rPr kumimoji="0" lang="en-US" altLang="en-US" sz="1100" b="0" i="0" u="none" strike="noStrike" cap="none" normalizeH="0" baseline="0" dirty="0" err="1">
                <a:ln>
                  <a:noFill/>
                </a:ln>
                <a:effectLst/>
                <a:latin typeface="Arial" panose="020B0604020202020204" pitchFamily="34" charset="0"/>
              </a:rPr>
              <a:t>Whitford</a:t>
            </a:r>
            <a:r>
              <a:rPr kumimoji="0" lang="en-US" altLang="en-US" sz="1100" b="0" i="0" u="none" strike="noStrike" cap="none" normalizeH="0" baseline="0" dirty="0">
                <a:ln>
                  <a:noFill/>
                </a:ln>
                <a:effectLst/>
                <a:latin typeface="Arial" panose="020B0604020202020204" pitchFamily="34" charset="0"/>
              </a:rPr>
              <a:t>, M. and </a:t>
            </a:r>
            <a:r>
              <a:rPr kumimoji="0" lang="en-US" altLang="en-US" sz="1100" b="0" i="0" u="none" strike="noStrike" cap="none" normalizeH="0" baseline="0" dirty="0" err="1">
                <a:ln>
                  <a:noFill/>
                </a:ln>
                <a:effectLst/>
                <a:latin typeface="Arial" panose="020B0604020202020204" pitchFamily="34" charset="0"/>
              </a:rPr>
              <a:t>Ruhanen</a:t>
            </a:r>
            <a:r>
              <a:rPr kumimoji="0" lang="en-US" altLang="en-US" sz="1100" b="0" i="0" u="none" strike="noStrike" cap="none" normalizeH="0" baseline="0" dirty="0">
                <a:ln>
                  <a:noFill/>
                </a:ln>
                <a:effectLst/>
                <a:latin typeface="Arial" panose="020B0604020202020204" pitchFamily="34" charset="0"/>
              </a:rPr>
              <a:t>, L., 2020. Indigenous tourism businesses and the UN sustainable development goals. </a:t>
            </a:r>
            <a:r>
              <a:rPr kumimoji="0" lang="en-US" altLang="en-US" sz="1100" b="0" i="1" u="none" strike="noStrike" cap="none" normalizeH="0" baseline="0" dirty="0">
                <a:ln>
                  <a:noFill/>
                </a:ln>
                <a:effectLst/>
                <a:latin typeface="Arial" panose="020B0604020202020204" pitchFamily="34" charset="0"/>
              </a:rPr>
              <a:t>Journal of Sustainable Tourism</a:t>
            </a:r>
            <a:r>
              <a:rPr kumimoji="0" lang="en-US" altLang="en-US" sz="1100" b="0" i="0" u="none" strike="noStrike" cap="none" normalizeH="0" baseline="0" dirty="0">
                <a:ln>
                  <a:noFill/>
                </a:ln>
                <a:effectLst/>
                <a:latin typeface="Arial" panose="020B0604020202020204" pitchFamily="34" charset="0"/>
              </a:rPr>
              <a:t>, 28(10), pp.1569–1586.</a:t>
            </a:r>
          </a:p>
          <a:p>
            <a:endParaRPr lang="en-GB" dirty="0"/>
          </a:p>
        </p:txBody>
      </p:sp>
    </p:spTree>
    <p:extLst>
      <p:ext uri="{BB962C8B-B14F-4D97-AF65-F5344CB8AC3E}">
        <p14:creationId xmlns:p14="http://schemas.microsoft.com/office/powerpoint/2010/main" val="4205668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9D9D6BF1-DFF2-4526-9D13-BF339D8C416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17" name="Freeform 6">
              <a:extLst>
                <a:ext uri="{FF2B5EF4-FFF2-40B4-BE49-F238E27FC236}">
                  <a16:creationId xmlns:a16="http://schemas.microsoft.com/office/drawing/2014/main" id="{A54D4DB6-FB18-4CAE-8905-E0053C9256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txBody>
            <a:bodyPr/>
            <a:lstStyle/>
            <a:p>
              <a:endParaRPr lang="en-GB"/>
            </a:p>
          </p:txBody>
        </p:sp>
        <p:sp>
          <p:nvSpPr>
            <p:cNvPr id="18" name="Freeform 6">
              <a:extLst>
                <a:ext uri="{FF2B5EF4-FFF2-40B4-BE49-F238E27FC236}">
                  <a16:creationId xmlns:a16="http://schemas.microsoft.com/office/drawing/2014/main" id="{1DBD6488-9429-4FFA-8AE8-C4022C39B0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GB"/>
            </a:p>
          </p:txBody>
        </p:sp>
      </p:grpSp>
      <p:pic>
        <p:nvPicPr>
          <p:cNvPr id="4" name="Picture 3" descr="Close up of an olive branch on a sunset">
            <a:extLst>
              <a:ext uri="{FF2B5EF4-FFF2-40B4-BE49-F238E27FC236}">
                <a16:creationId xmlns:a16="http://schemas.microsoft.com/office/drawing/2014/main" id="{D363A21A-1AE8-C18B-759A-DE064F32BE28}"/>
              </a:ext>
            </a:extLst>
          </p:cNvPr>
          <p:cNvPicPr>
            <a:picLocks noChangeAspect="1"/>
          </p:cNvPicPr>
          <p:nvPr/>
        </p:nvPicPr>
        <p:blipFill>
          <a:blip r:embed="rId2"/>
          <a:srcRect b="15730"/>
          <a:stretch>
            <a:fillRect/>
          </a:stretch>
        </p:blipFill>
        <p:spPr>
          <a:xfrm>
            <a:off x="20" y="10"/>
            <a:ext cx="12191980" cy="6857990"/>
          </a:xfrm>
          <a:prstGeom prst="rect">
            <a:avLst/>
          </a:prstGeom>
          <a:ln>
            <a:noFill/>
          </a:ln>
          <a:effectLst/>
        </p:spPr>
      </p:pic>
      <p:sp>
        <p:nvSpPr>
          <p:cNvPr id="19" name="Freeform 6">
            <a:extLst>
              <a:ext uri="{FF2B5EF4-FFF2-40B4-BE49-F238E27FC236}">
                <a16:creationId xmlns:a16="http://schemas.microsoft.com/office/drawing/2014/main" id="{1003852C-CA3A-4254-ABB6-2290D30609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txBody>
          <a:bodyPr/>
          <a:lstStyle/>
          <a:p>
            <a:endParaRPr lang="en-GB"/>
          </a:p>
        </p:txBody>
      </p:sp>
      <p:sp useBgFill="1">
        <p:nvSpPr>
          <p:cNvPr id="15" name="Rectangle 14">
            <a:extLst>
              <a:ext uri="{FF2B5EF4-FFF2-40B4-BE49-F238E27FC236}">
                <a16:creationId xmlns:a16="http://schemas.microsoft.com/office/drawing/2014/main" id="{2F11CF96-B71B-4294-A1EF-00CE7388DC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46200" y="1301750"/>
            <a:ext cx="3213100" cy="4032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C13EAB49-583D-6C1C-303D-AA26BF0493CC}"/>
              </a:ext>
            </a:extLst>
          </p:cNvPr>
          <p:cNvSpPr/>
          <p:nvPr/>
        </p:nvSpPr>
        <p:spPr>
          <a:xfrm>
            <a:off x="1603441" y="1649691"/>
            <a:ext cx="2698619" cy="2236989"/>
          </a:xfrm>
          <a:prstGeom prst="rect">
            <a:avLst/>
          </a:prstGeom>
        </p:spPr>
        <p:txBody>
          <a:bodyPr vert="horz" lIns="91440" tIns="45720" rIns="91440" bIns="45720" rtlCol="0" anchor="b">
            <a:normAutofit/>
          </a:bodyPr>
          <a:lstStyle/>
          <a:p>
            <a:pPr algn="ctr" defTabSz="914400">
              <a:lnSpc>
                <a:spcPct val="89000"/>
              </a:lnSpc>
              <a:spcBef>
                <a:spcPct val="0"/>
              </a:spcBef>
              <a:spcAft>
                <a:spcPts val="600"/>
              </a:spcAft>
            </a:pPr>
            <a:r>
              <a:rPr lang="en-US" sz="4400" b="1" cap="all" spc="0"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mj-lt"/>
                <a:ea typeface="+mj-ea"/>
                <a:cs typeface="+mj-cs"/>
              </a:rPr>
              <a:t>THANK</a:t>
            </a:r>
            <a:r>
              <a:rPr lang="en-US" sz="4400" b="1" cap="all" spc="0" dirty="0">
                <a:ln w="12700">
                  <a:solidFill>
                    <a:schemeClr val="tx2">
                      <a:lumMod val="75000"/>
                    </a:schemeClr>
                  </a:solidFill>
                  <a:prstDash val="solid"/>
                </a:ln>
                <a:solidFill>
                  <a:schemeClr val="tx2"/>
                </a:solidFill>
                <a:effectLst>
                  <a:outerShdw dist="38100" dir="2640000" algn="bl" rotWithShape="0">
                    <a:schemeClr val="tx2">
                      <a:lumMod val="75000"/>
                    </a:schemeClr>
                  </a:outerShdw>
                </a:effectLst>
                <a:latin typeface="+mj-lt"/>
                <a:ea typeface="+mj-ea"/>
                <a:cs typeface="+mj-cs"/>
              </a:rPr>
              <a:t> </a:t>
            </a:r>
            <a:r>
              <a:rPr lang="en-US" sz="4400" b="1" cap="all" spc="0" dirty="0">
                <a:ln w="12700">
                  <a:solidFill>
                    <a:schemeClr val="tx2">
                      <a:lumMod val="75000"/>
                    </a:schemeClr>
                  </a:solidFill>
                  <a:prstDash val="solid"/>
                </a:ln>
                <a:solidFill>
                  <a:srgbClr val="FF0000"/>
                </a:solidFill>
                <a:effectLst>
                  <a:outerShdw dist="38100" dir="2640000" algn="bl" rotWithShape="0">
                    <a:schemeClr val="tx2">
                      <a:lumMod val="75000"/>
                    </a:schemeClr>
                  </a:outerShdw>
                </a:effectLst>
                <a:latin typeface="+mj-lt"/>
                <a:ea typeface="+mj-ea"/>
                <a:cs typeface="+mj-cs"/>
              </a:rPr>
              <a:t>YOU!</a:t>
            </a:r>
          </a:p>
        </p:txBody>
      </p:sp>
    </p:spTree>
    <p:extLst>
      <p:ext uri="{BB962C8B-B14F-4D97-AF65-F5344CB8AC3E}">
        <p14:creationId xmlns:p14="http://schemas.microsoft.com/office/powerpoint/2010/main" val="2463936524"/>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Crop</Template>
  <TotalTime>0</TotalTime>
  <Words>2426</Words>
  <Application>Microsoft Office PowerPoint</Application>
  <PresentationFormat>Widescreen</PresentationFormat>
  <Paragraphs>162</Paragraphs>
  <Slides>18</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Aptos</vt:lpstr>
      <vt:lpstr>Arial</vt:lpstr>
      <vt:lpstr>Franklin Gothic Book</vt:lpstr>
      <vt:lpstr>Symbol</vt:lpstr>
      <vt:lpstr>Times New Roman</vt:lpstr>
      <vt:lpstr>Crop</vt:lpstr>
      <vt:lpstr>Feasibility plan for an international event VISIT WALES’  - “YEAR OF CROESO 2025” Croeso Connect 2025: Welsh Hospitality Leaders’ Summit </vt:lpstr>
      <vt:lpstr>PowerPoint Presentation</vt:lpstr>
      <vt:lpstr>Event Overview </vt:lpstr>
      <vt:lpstr>Aims and Objectives</vt:lpstr>
      <vt:lpstr>Target Market </vt:lpstr>
      <vt:lpstr>Market Opportunity and Demand </vt:lpstr>
      <vt:lpstr>Competitive Context </vt:lpstr>
      <vt:lpstr>Venue &amp; Operational Feasibility </vt:lpstr>
      <vt:lpstr>Resource and Staffing Requirements </vt:lpstr>
      <vt:lpstr>Event Programme &amp; Experience </vt:lpstr>
      <vt:lpstr>Marketing &amp; Communications Strategy </vt:lpstr>
      <vt:lpstr>Financial Feasibility – Income </vt:lpstr>
      <vt:lpstr>Financial Feasibility – Costs </vt:lpstr>
      <vt:lpstr>Legacy and Sustainability </vt:lpstr>
      <vt:lpstr>Risk Assessment and Mitigation </vt:lpstr>
      <vt:lpstr>Conclusion and Alignment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2025-05-17T13:13:43Z</dcterms:created>
  <dcterms:modified xsi:type="dcterms:W3CDTF">2025-05-23T08:23:43Z</dcterms:modified>
</cp:coreProperties>
</file>