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93" r:id="rId5"/>
    <p:sldId id="259" r:id="rId6"/>
    <p:sldId id="260" r:id="rId7"/>
    <p:sldId id="286" r:id="rId8"/>
    <p:sldId id="287" r:id="rId9"/>
    <p:sldId id="288" r:id="rId10"/>
    <p:sldId id="289" r:id="rId11"/>
    <p:sldId id="290" r:id="rId12"/>
    <p:sldId id="262" r:id="rId13"/>
    <p:sldId id="291" r:id="rId14"/>
    <p:sldId id="292" r:id="rId15"/>
    <p:sldId id="261" r:id="rId16"/>
    <p:sldId id="270" r:id="rId17"/>
    <p:sldId id="263" r:id="rId18"/>
    <p:sldId id="264" r:id="rId19"/>
    <p:sldId id="265" r:id="rId20"/>
    <p:sldId id="266" r:id="rId21"/>
    <p:sldId id="267" r:id="rId22"/>
    <p:sldId id="268" r:id="rId23"/>
    <p:sldId id="294" r:id="rId24"/>
    <p:sldId id="26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100" d="100"/>
          <a:sy n="100" d="100"/>
        </p:scale>
        <p:origin x="556"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pPr/>
              <a:t>17/09/2020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pPr/>
              <a:t>3</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4</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5</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8</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12</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val="4202141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18</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19</a:t>
            </a:fld>
            <a:endParaRPr lang="en-GB"/>
          </a:p>
        </p:txBody>
      </p:sp>
    </p:spTree>
    <p:extLst>
      <p:ext uri="{BB962C8B-B14F-4D97-AF65-F5344CB8AC3E}">
        <p14:creationId xmlns:p14="http://schemas.microsoft.com/office/powerpoint/2010/main" val="2529708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20</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21</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10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fontScale="62500" lnSpcReduction="20000"/>
          </a:bodyPr>
          <a:lstStyle/>
          <a:p>
            <a:pPr>
              <a:spcBef>
                <a:spcPct val="0"/>
              </a:spcBef>
              <a:buClr>
                <a:schemeClr val="tx1"/>
              </a:buClr>
              <a:buNone/>
            </a:pPr>
            <a:r>
              <a:rPr lang="en-US" altLang="en-US" sz="4000" dirty="0">
                <a:latin typeface="Arial" pitchFamily="34" charset="0"/>
              </a:rPr>
              <a:t>“Teams are a question of balance.</a:t>
            </a:r>
          </a:p>
          <a:p>
            <a:pPr>
              <a:spcBef>
                <a:spcPct val="0"/>
              </a:spcBef>
              <a:buClr>
                <a:schemeClr val="tx1"/>
              </a:buClr>
              <a:buNone/>
            </a:pPr>
            <a:r>
              <a:rPr lang="en-US" altLang="en-US" sz="4000" dirty="0">
                <a:latin typeface="Arial" pitchFamily="34" charset="0"/>
              </a:rPr>
              <a:t>	What is needed is not well balanced    </a:t>
            </a:r>
          </a:p>
          <a:p>
            <a:pPr>
              <a:spcBef>
                <a:spcPct val="0"/>
              </a:spcBef>
              <a:buClr>
                <a:schemeClr val="tx1"/>
              </a:buClr>
              <a:buNone/>
            </a:pPr>
            <a:r>
              <a:rPr lang="en-US" altLang="en-US" sz="4000" dirty="0">
                <a:latin typeface="Arial" pitchFamily="34" charset="0"/>
              </a:rPr>
              <a:t>    individuals but individuals that balance well </a:t>
            </a:r>
          </a:p>
          <a:p>
            <a:pPr>
              <a:spcBef>
                <a:spcPct val="0"/>
              </a:spcBef>
              <a:buClr>
                <a:schemeClr val="tx1"/>
              </a:buClr>
              <a:buNone/>
            </a:pPr>
            <a:r>
              <a:rPr lang="en-US" altLang="en-US" sz="4000" dirty="0">
                <a:latin typeface="Arial" pitchFamily="34" charset="0"/>
              </a:rPr>
              <a:t>    together”</a:t>
            </a:r>
            <a:r>
              <a:rPr lang="en-GB" altLang="en-US" sz="4000" dirty="0">
                <a:latin typeface="Arial" pitchFamily="34" charset="0"/>
              </a:rPr>
              <a:t> </a:t>
            </a:r>
          </a:p>
          <a:p>
            <a:pPr>
              <a:spcBef>
                <a:spcPct val="0"/>
              </a:spcBef>
              <a:buClr>
                <a:schemeClr val="tx1"/>
              </a:buClr>
              <a:buNone/>
            </a:pPr>
            <a:r>
              <a:rPr lang="en-GB" altLang="en-US" sz="4000" i="1" dirty="0">
                <a:latin typeface="Arial" pitchFamily="34" charset="0"/>
              </a:rPr>
              <a:t>    	Dr Meredith </a:t>
            </a:r>
            <a:r>
              <a:rPr lang="en-GB" altLang="en-US" sz="4000" i="1" dirty="0" err="1">
                <a:latin typeface="Arial" pitchFamily="34" charset="0"/>
              </a:rPr>
              <a:t>Belbin</a:t>
            </a:r>
            <a:endParaRPr lang="en-GB" altLang="en-US" sz="4000" i="1" dirty="0">
              <a:latin typeface="Arial" pitchFamily="34" charset="0"/>
            </a:endParaRPr>
          </a:p>
          <a:p>
            <a:pPr>
              <a:spcBef>
                <a:spcPct val="0"/>
              </a:spcBef>
              <a:buClr>
                <a:schemeClr val="tx1"/>
              </a:buClr>
              <a:buNone/>
            </a:pPr>
            <a:endParaRPr lang="en-GB" sz="2000" dirty="0"/>
          </a:p>
          <a:p>
            <a:pPr>
              <a:spcBef>
                <a:spcPct val="0"/>
              </a:spcBef>
              <a:buClr>
                <a:schemeClr val="tx1"/>
              </a:buClr>
              <a:buNone/>
            </a:pPr>
            <a:r>
              <a:rPr lang="en-GB" sz="2000" dirty="0" err="1">
                <a:latin typeface="Arial" panose="020B0604020202020204" pitchFamily="34" charset="0"/>
                <a:cs typeface="Arial" panose="020B0604020202020204" pitchFamily="34" charset="0"/>
              </a:rPr>
              <a:t>Belbin</a:t>
            </a:r>
            <a:r>
              <a:rPr lang="en-GB" sz="2000" dirty="0">
                <a:latin typeface="Arial" panose="020B0604020202020204" pitchFamily="34" charset="0"/>
                <a:cs typeface="Arial" panose="020B0604020202020204" pitchFamily="34" charset="0"/>
              </a:rPr>
              <a:t>, R. Meredith, </a:t>
            </a:r>
            <a:r>
              <a:rPr lang="en-GB" sz="2000" i="1" dirty="0">
                <a:latin typeface="Arial" panose="020B0604020202020204" pitchFamily="34" charset="0"/>
                <a:cs typeface="Arial" panose="020B0604020202020204" pitchFamily="34" charset="0"/>
              </a:rPr>
              <a:t>Management Teams: Why They Succeed or Fail. </a:t>
            </a:r>
            <a:r>
              <a:rPr lang="en-GB" sz="2000" dirty="0">
                <a:latin typeface="Arial" panose="020B0604020202020204" pitchFamily="34" charset="0"/>
                <a:cs typeface="Arial" panose="020B0604020202020204" pitchFamily="34" charset="0"/>
              </a:rPr>
              <a:t>Butterworth Heinemann, 3rd ed., 2010</a:t>
            </a:r>
          </a:p>
          <a:p>
            <a:r>
              <a:rPr lang="en-GB" dirty="0"/>
              <a:t>Psychometric tests on team members revealed team success based on behaviours not intellect</a:t>
            </a:r>
          </a:p>
          <a:p>
            <a:r>
              <a:rPr lang="en-GB" dirty="0"/>
              <a:t>Research identified clusters of behaviour, each formed distinct team contributions “team roles”</a:t>
            </a:r>
          </a:p>
          <a:p>
            <a:r>
              <a:rPr lang="en-GB" dirty="0"/>
              <a:t>A team role defined as a tendency to behave, contribute and interrelate with others in a set way</a:t>
            </a:r>
          </a:p>
        </p:txBody>
      </p:sp>
    </p:spTree>
    <p:extLst>
      <p:ext uri="{BB962C8B-B14F-4D97-AF65-F5344CB8AC3E}">
        <p14:creationId xmlns:p14="http://schemas.microsoft.com/office/powerpoint/2010/main" val="3175924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cstate="print"/>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10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3" cstate="print"/>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relationships</a:t>
            </a:r>
            <a:r>
              <a:rPr lang="en-GB" sz="2000" dirty="0"/>
              <a:t> – members are mutually reliant on each other</a:t>
            </a:r>
            <a:endParaRPr lang="en-GB" dirty="0"/>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a:xfrm>
            <a:off x="323528" y="1600200"/>
            <a:ext cx="8568952" cy="4349080"/>
          </a:xfrm>
        </p:spPr>
        <p:txBody>
          <a:bodyPr>
            <a:normAutofit fontScale="77500" lnSpcReduction="20000"/>
          </a:bodyPr>
          <a:lstStyle/>
          <a:p>
            <a:pPr marL="514350" indent="-514350">
              <a:buFont typeface="+mj-lt"/>
              <a:buAutoNum type="arabicPeriod"/>
            </a:pPr>
            <a:r>
              <a:rPr lang="en-GB" dirty="0"/>
              <a:t>Teams must be real</a:t>
            </a:r>
            <a:r>
              <a:rPr lang="en-GB" sz="2000" dirty="0"/>
              <a:t> – identifiable people who work together to achieve a common set of objectives</a:t>
            </a:r>
            <a:endParaRPr lang="en-GB" dirty="0"/>
          </a:p>
          <a:p>
            <a:pPr marL="514350" indent="-514350">
              <a:buFont typeface="+mj-lt"/>
              <a:buAutoNum type="arabicPeriod"/>
            </a:pPr>
            <a:r>
              <a:rPr lang="en-GB" dirty="0"/>
              <a:t>Teams need a compelling direction </a:t>
            </a:r>
            <a:r>
              <a:rPr lang="en-GB" sz="2000" dirty="0"/>
              <a:t>- to pull in the same direction and embrace a common purpose</a:t>
            </a:r>
            <a:endParaRPr lang="en-GB" dirty="0"/>
          </a:p>
          <a:p>
            <a:pPr marL="514350" indent="-514350">
              <a:buFont typeface="+mj-lt"/>
              <a:buAutoNum type="arabicPeriod"/>
            </a:pPr>
            <a:r>
              <a:rPr lang="en-GB" dirty="0"/>
              <a:t>Teams need enabling structures </a:t>
            </a:r>
            <a:r>
              <a:rPr lang="en-GB" sz="2000" dirty="0"/>
              <a:t>- involves the right number of the right people on the right tasks in the right ways, governing them by the right shared values</a:t>
            </a:r>
            <a:endParaRPr lang="en-GB" dirty="0"/>
          </a:p>
          <a:p>
            <a:pPr marL="514350" indent="-514350">
              <a:buFont typeface="+mj-lt"/>
              <a:buAutoNum type="arabicPeriod"/>
            </a:pPr>
            <a:r>
              <a:rPr lang="en-GB" dirty="0"/>
              <a:t>Teams need a supportive organisation </a:t>
            </a:r>
            <a:r>
              <a:rPr lang="en-GB" sz="2000" dirty="0"/>
              <a:t>– the support framework is made up of three elements: reward, development and information</a:t>
            </a:r>
            <a:endParaRPr lang="en-GB" dirty="0"/>
          </a:p>
          <a:p>
            <a:pPr marL="514350" indent="-514350">
              <a:buFont typeface="+mj-lt"/>
              <a:buAutoNum type="arabicPeriod"/>
            </a:pPr>
            <a:r>
              <a:rPr lang="en-GB" dirty="0"/>
              <a:t>Teams need expert coaching </a:t>
            </a:r>
            <a:r>
              <a:rPr lang="en-GB" sz="2000" dirty="0"/>
              <a:t>– team leader or third party identifies which team members need help with task, or help that develops an individuals interpersonal skills. </a:t>
            </a:r>
            <a:r>
              <a:rPr lang="en-GB" sz="2000"/>
              <a:t>Then coaches them</a:t>
            </a:r>
            <a:endParaRPr lang="en-GB" dirty="0"/>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a:xfrm>
            <a:off x="457200" y="116632"/>
            <a:ext cx="8229600" cy="1143000"/>
          </a:xfrm>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980728"/>
            <a:ext cx="8229600" cy="3124943"/>
          </a:xfrm>
        </p:spPr>
        <p:txBody>
          <a:bodyPr>
            <a:normAutofit lnSpcReduction="10000"/>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
        <p:nvSpPr>
          <p:cNvPr id="4" name="TextBox 3"/>
          <p:cNvSpPr txBox="1"/>
          <p:nvPr/>
        </p:nvSpPr>
        <p:spPr>
          <a:xfrm>
            <a:off x="107504" y="4092604"/>
            <a:ext cx="8905067" cy="1631216"/>
          </a:xfrm>
          <a:prstGeom prst="rect">
            <a:avLst/>
          </a:prstGeom>
          <a:noFill/>
        </p:spPr>
        <p:txBody>
          <a:bodyPr wrap="none" rtlCol="0">
            <a:spAutoFit/>
          </a:bodyPr>
          <a:lstStyle/>
          <a:p>
            <a:r>
              <a:rPr lang="en-GB" sz="1400" i="1" dirty="0"/>
              <a:t>Griffith, Brain A. &amp; Dunham, E. B. (2015): Working in teams, moving from high potential to high</a:t>
            </a:r>
          </a:p>
          <a:p>
            <a:r>
              <a:rPr lang="en-GB" sz="1400" i="1" dirty="0"/>
              <a:t>performance. London: Sage.</a:t>
            </a:r>
            <a:endParaRPr lang="en-GB" sz="1400" dirty="0"/>
          </a:p>
          <a:p>
            <a:endParaRPr lang="en-GB" dirty="0"/>
          </a:p>
          <a:p>
            <a:r>
              <a:rPr lang="en-GB" dirty="0"/>
              <a:t>A high-performance team can be defined as a group of people with specific roles and </a:t>
            </a:r>
          </a:p>
          <a:p>
            <a:r>
              <a:rPr lang="en-GB" dirty="0"/>
              <a:t>complementary talents and skills, aligned with committed common purpose. Which </a:t>
            </a:r>
          </a:p>
          <a:p>
            <a:r>
              <a:rPr lang="en-GB" dirty="0"/>
              <a:t>produce a tight knit group focused on a shared goal.</a:t>
            </a:r>
          </a:p>
        </p:txBody>
      </p:sp>
    </p:spTree>
    <p:extLst>
      <p:ext uri="{BB962C8B-B14F-4D97-AF65-F5344CB8AC3E}">
        <p14:creationId xmlns:p14="http://schemas.microsoft.com/office/powerpoint/2010/main" val="4179680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05373" y="4807708"/>
            <a:ext cx="2546947" cy="2050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5018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a:ext>
            </a:extLst>
          </a:blip>
          <a:srcRect/>
          <a:stretch>
            <a:fillRect/>
          </a:stretch>
        </p:blipFill>
        <p:spPr bwMode="auto">
          <a:xfrm>
            <a:off x="2547937" y="1417638"/>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7067" y="4103688"/>
            <a:ext cx="3825984" cy="1200329"/>
          </a:xfrm>
          <a:prstGeom prst="rect">
            <a:avLst/>
          </a:prstGeom>
          <a:noFill/>
        </p:spPr>
        <p:txBody>
          <a:bodyPr wrap="none" rtlCol="0">
            <a:spAutoFit/>
          </a:bodyPr>
          <a:lstStyle/>
          <a:p>
            <a:r>
              <a:rPr lang="en-GB" b="1" dirty="0"/>
              <a:t>Without trust</a:t>
            </a:r>
          </a:p>
          <a:p>
            <a:r>
              <a:rPr lang="en-GB" dirty="0"/>
              <a:t>Battles over rights and responsibilities</a:t>
            </a:r>
          </a:p>
          <a:p>
            <a:r>
              <a:rPr lang="en-GB" dirty="0"/>
              <a:t>Not cooperating with each other</a:t>
            </a:r>
          </a:p>
          <a:p>
            <a:r>
              <a:rPr lang="en-GB" dirty="0"/>
              <a:t>No trust makes meeting goals harder</a:t>
            </a:r>
          </a:p>
        </p:txBody>
      </p:sp>
      <p:sp>
        <p:nvSpPr>
          <p:cNvPr id="5" name="TextBox 4"/>
          <p:cNvSpPr txBox="1"/>
          <p:nvPr/>
        </p:nvSpPr>
        <p:spPr>
          <a:xfrm>
            <a:off x="3854415" y="4103688"/>
            <a:ext cx="5447902" cy="1200329"/>
          </a:xfrm>
          <a:prstGeom prst="rect">
            <a:avLst/>
          </a:prstGeom>
          <a:noFill/>
        </p:spPr>
        <p:txBody>
          <a:bodyPr wrap="none" rtlCol="0">
            <a:spAutoFit/>
          </a:bodyPr>
          <a:lstStyle/>
          <a:p>
            <a:r>
              <a:rPr lang="en-GB" b="1" dirty="0"/>
              <a:t>With trust</a:t>
            </a:r>
          </a:p>
          <a:p>
            <a:r>
              <a:rPr lang="en-GB" dirty="0"/>
              <a:t>Individuals become stronger as the group </a:t>
            </a:r>
          </a:p>
          <a:p>
            <a:r>
              <a:rPr lang="en-GB" dirty="0"/>
              <a:t>becomes cohesive and interdependent and supportive</a:t>
            </a:r>
          </a:p>
          <a:p>
            <a:r>
              <a:rPr lang="en-GB" dirty="0"/>
              <a:t>Makes meeting goals </a:t>
            </a:r>
          </a:p>
        </p:txBody>
      </p:sp>
    </p:spTree>
    <p:extLst>
      <p:ext uri="{BB962C8B-B14F-4D97-AF65-F5344CB8AC3E}">
        <p14:creationId xmlns:p14="http://schemas.microsoft.com/office/powerpoint/2010/main" val="2382048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a908d394-d138-480e-87a3-ff44c37f991a"/>
    <ds:schemaRef ds:uri="http://schemas.microsoft.com/office/2006/documentManagement/types"/>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2584</TotalTime>
  <Words>2927</Words>
  <Application>Microsoft Office PowerPoint</Application>
  <PresentationFormat>On-screen Show (4:3)</PresentationFormat>
  <Paragraphs>244</Paragraphs>
  <Slides>21</Slides>
  <Notes>19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Corbel</vt:lpstr>
      <vt:lpstr>Myriad Pro</vt:lpstr>
      <vt:lpstr>Times New Roman</vt:lpstr>
      <vt:lpstr>20140311PresentationUWTSDTemplate</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Exercise – 10 mins</vt:lpstr>
      <vt:lpstr>What issues can affect relationship building?</vt:lpstr>
      <vt:lpstr>Benefits of an effective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Jessica Shore</cp:lastModifiedBy>
  <cp:revision>45</cp:revision>
  <dcterms:created xsi:type="dcterms:W3CDTF">2015-04-14T15:21:28Z</dcterms:created>
  <dcterms:modified xsi:type="dcterms:W3CDTF">2020-09-17T11:31:18Z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