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Default Extension="gif" ContentType="image/gif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63"/>
  </p:notesMasterIdLst>
  <p:sldIdLst>
    <p:sldId id="256" r:id="rId2"/>
    <p:sldId id="585" r:id="rId3"/>
    <p:sldId id="583" r:id="rId4"/>
    <p:sldId id="584" r:id="rId5"/>
    <p:sldId id="540" r:id="rId6"/>
    <p:sldId id="555" r:id="rId7"/>
    <p:sldId id="539" r:id="rId8"/>
    <p:sldId id="576" r:id="rId9"/>
    <p:sldId id="543" r:id="rId10"/>
    <p:sldId id="556" r:id="rId11"/>
    <p:sldId id="545" r:id="rId12"/>
    <p:sldId id="557" r:id="rId13"/>
    <p:sldId id="586" r:id="rId14"/>
    <p:sldId id="587" r:id="rId15"/>
    <p:sldId id="588" r:id="rId16"/>
    <p:sldId id="589" r:id="rId17"/>
    <p:sldId id="590" r:id="rId18"/>
    <p:sldId id="546" r:id="rId19"/>
    <p:sldId id="577" r:id="rId20"/>
    <p:sldId id="554" r:id="rId21"/>
    <p:sldId id="259" r:id="rId22"/>
    <p:sldId id="591" r:id="rId23"/>
    <p:sldId id="558" r:id="rId24"/>
    <p:sldId id="261" r:id="rId25"/>
    <p:sldId id="560" r:id="rId26"/>
    <p:sldId id="559" r:id="rId27"/>
    <p:sldId id="257" r:id="rId28"/>
    <p:sldId id="562" r:id="rId29"/>
    <p:sldId id="535" r:id="rId30"/>
    <p:sldId id="563" r:id="rId31"/>
    <p:sldId id="536" r:id="rId32"/>
    <p:sldId id="581" r:id="rId33"/>
    <p:sldId id="579" r:id="rId34"/>
    <p:sldId id="580" r:id="rId35"/>
    <p:sldId id="537" r:id="rId36"/>
    <p:sldId id="564" r:id="rId37"/>
    <p:sldId id="582" r:id="rId38"/>
    <p:sldId id="538" r:id="rId39"/>
    <p:sldId id="561" r:id="rId40"/>
    <p:sldId id="258" r:id="rId41"/>
    <p:sldId id="522" r:id="rId42"/>
    <p:sldId id="566" r:id="rId43"/>
    <p:sldId id="523" r:id="rId44"/>
    <p:sldId id="524" r:id="rId45"/>
    <p:sldId id="568" r:id="rId46"/>
    <p:sldId id="525" r:id="rId47"/>
    <p:sldId id="570" r:id="rId48"/>
    <p:sldId id="569" r:id="rId49"/>
    <p:sldId id="571" r:id="rId50"/>
    <p:sldId id="526" r:id="rId51"/>
    <p:sldId id="572" r:id="rId52"/>
    <p:sldId id="527" r:id="rId53"/>
    <p:sldId id="573" r:id="rId54"/>
    <p:sldId id="528" r:id="rId55"/>
    <p:sldId id="574" r:id="rId56"/>
    <p:sldId id="260" r:id="rId57"/>
    <p:sldId id="520" r:id="rId58"/>
    <p:sldId id="592" r:id="rId59"/>
    <p:sldId id="529" r:id="rId60"/>
    <p:sldId id="530" r:id="rId61"/>
    <p:sldId id="519" r:id="rId6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4" autoAdjust="0"/>
    <p:restoredTop sz="94660"/>
  </p:normalViewPr>
  <p:slideViewPr>
    <p:cSldViewPr snapToGrid="0">
      <p:cViewPr varScale="1">
        <p:scale>
          <a:sx n="47" d="100"/>
          <a:sy n="47" d="100"/>
        </p:scale>
        <p:origin x="-833" y="-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0A4D25-1DB6-40C2-BB07-0C1066FA7FC5}" type="datetimeFigureOut">
              <a:rPr lang="zh-TW" altLang="en-US" smtClean="0"/>
              <a:pPr/>
              <a:t>2025/4/24</a:t>
            </a:fld>
            <a:endParaRPr lang="zh-TW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06CCBC-A1DA-4EE4-9FC3-7ACEDE18CAA3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466803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  <a:ea typeface="新細明體" charset="-12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  <a:ea typeface="新細明體" charset="-12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  <a:ea typeface="新細明體" charset="-12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  <a:ea typeface="新細明體" charset="-12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  <a:ea typeface="新細明體" charset="-12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  <a:ea typeface="新細明體" charset="-12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  <a:ea typeface="新細明體" charset="-12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  <a:ea typeface="新細明體" charset="-12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  <a:ea typeface="新細明體" charset="-120"/>
              </a:defRPr>
            </a:lvl9pPr>
          </a:lstStyle>
          <a:p>
            <a:pPr eaLnBrk="1" hangingPunct="1">
              <a:spcBef>
                <a:spcPct val="0"/>
              </a:spcBef>
            </a:pPr>
            <a:fld id="{E36C43D7-B8C2-42FE-9BF5-4091D0F649E2}" type="slidenum">
              <a:rPr lang="en-US" altLang="zh-TW" smtClean="0"/>
              <a:pPr eaLnBrk="1" hangingPunct="1">
                <a:spcBef>
                  <a:spcPct val="0"/>
                </a:spcBef>
              </a:pPr>
              <a:t>58</a:t>
            </a:fld>
            <a:endParaRPr lang="en-US" altLang="zh-TW" smtClean="0"/>
          </a:p>
        </p:txBody>
      </p:sp>
      <p:sp>
        <p:nvSpPr>
          <p:cNvPr id="198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86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 smtClean="0">
              <a:ea typeface="新細明體" charset="-12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>
            <a:extLst>
              <a:ext uri="{FF2B5EF4-FFF2-40B4-BE49-F238E27FC236}">
                <a16:creationId xmlns:a16="http://schemas.microsoft.com/office/drawing/2014/main" xmlns="" id="{3D9972CD-1AB1-601D-EA1B-41A31D8EDC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fld id="{4C834B56-B205-4AAE-95B6-4A50D94B520E}" type="slidenum">
              <a:rPr kumimoji="0" lang="en-US" altLang="zh-TW" smtClean="0">
                <a:latin typeface="Calibri" panose="020F0502020204030204" pitchFamily="34" charset="0"/>
              </a:rPr>
              <a:pPr/>
              <a:t>61</a:t>
            </a:fld>
            <a:endParaRPr kumimoji="0" lang="en-US" altLang="zh-TW">
              <a:latin typeface="Calibri" panose="020F0502020204030204" pitchFamily="34" charset="0"/>
            </a:endParaRPr>
          </a:p>
        </p:txBody>
      </p:sp>
      <p:sp>
        <p:nvSpPr>
          <p:cNvPr id="98307" name="Rectangle 2">
            <a:extLst>
              <a:ext uri="{FF2B5EF4-FFF2-40B4-BE49-F238E27FC236}">
                <a16:creationId xmlns:a16="http://schemas.microsoft.com/office/drawing/2014/main" xmlns="" id="{166915A6-B84D-197D-1097-868F37DA7C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98308" name="Rectangle 3">
            <a:extLst>
              <a:ext uri="{FF2B5EF4-FFF2-40B4-BE49-F238E27FC236}">
                <a16:creationId xmlns:a16="http://schemas.microsoft.com/office/drawing/2014/main" xmlns="" id="{D7D56B65-A5BA-29EE-4297-2740D43CE0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TW" altLang="zh-TW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pPr/>
              <a:t>4/24/2025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doi:10.1522/cla.mah.chi" TargetMode="Externa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lassiques.uqam.ca/classiques/maspero_henri/C01_la_chine_antique/chine_antique_cartes/maspero_carte_03.jpg" TargetMode="External"/><Relationship Id="rId5" Type="http://schemas.openxmlformats.org/officeDocument/2006/relationships/hyperlink" Target="http://classiques.uqam.ca/classiques/maspero_henri/C01_la_chine_antique/chine_antique_cartes/maspero_carte_02.jpg" TargetMode="External"/><Relationship Id="rId4" Type="http://schemas.openxmlformats.org/officeDocument/2006/relationships/hyperlink" Target="http://classiques.uqam.ca/classiques/maspero_henri/C01_la_chine_antique/chine_antique_cartes/maspero_carte_01.jpg" TargetMode="Externa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49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2.wav"/><Relationship Id="rId6" Type="http://schemas.microsoft.com/office/2007/relationships/media" Target="../media/media2.wav"/><Relationship Id="rId5" Type="http://schemas.openxmlformats.org/officeDocument/2006/relationships/image" Target="../media/image48.png"/><Relationship Id="rId4" Type="http://schemas.openxmlformats.org/officeDocument/2006/relationships/image" Target="../media/image47.gif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hyperlink" Target="https://zh.wikipedia.org/wiki/William_H._Baxter" TargetMode="Externa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48131C9A-6651-29F9-D0B7-43A03C01E8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zh-TW" sz="1800" kern="100" dirty="0">
                <a:effectLst/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/>
            </a:r>
            <a:br>
              <a:rPr lang="zh-TW" altLang="zh-TW" sz="1800" kern="100" dirty="0">
                <a:effectLst/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</a:b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xmlns="" id="{238B1452-9DD7-C560-5F4C-B888E2F5A6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5969" y="1415683"/>
            <a:ext cx="8488649" cy="2585628"/>
          </a:xfrm>
          <a:solidFill>
            <a:schemeClr val="accent2"/>
          </a:solidFill>
        </p:spPr>
        <p:txBody>
          <a:bodyPr>
            <a:noAutofit/>
          </a:bodyPr>
          <a:lstStyle/>
          <a:p>
            <a:endParaRPr lang="en-US" altLang="zh-TW" sz="6000" kern="1800" dirty="0">
              <a:solidFill>
                <a:srgbClr val="000000"/>
              </a:solidFill>
              <a:effectLst/>
              <a:highlight>
                <a:srgbClr val="FFFF00"/>
              </a:highlight>
              <a:latin typeface="Calibri" panose="020F0502020204030204" pitchFamily="34" charset="0"/>
              <a:ea typeface="Georgia" panose="02040502050405020303" pitchFamily="18" charset="0"/>
              <a:cs typeface="新細明體" panose="02020500000000000000" pitchFamily="18" charset="-120"/>
            </a:endParaRPr>
          </a:p>
          <a:p>
            <a:r>
              <a:rPr lang="zh-TW" altLang="zh-TW" sz="6000" kern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Georgia" panose="02040502050405020303" pitchFamily="18" charset="0"/>
                <a:cs typeface="新細明體" panose="02020500000000000000" pitchFamily="18" charset="-120"/>
              </a:rPr>
              <a:t>Histor</a:t>
            </a:r>
            <a:r>
              <a:rPr lang="en-US" altLang="zh-TW" sz="6000" kern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Georgia" panose="02040502050405020303" pitchFamily="18" charset="0"/>
                <a:cs typeface="新細明體" panose="02020500000000000000" pitchFamily="18" charset="-120"/>
              </a:rPr>
              <a:t>y of</a:t>
            </a:r>
            <a:r>
              <a:rPr lang="zh-TW" altLang="zh-TW" sz="6000" kern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Georgia" panose="02040502050405020303" pitchFamily="18" charset="0"/>
                <a:cs typeface="新細明體" panose="02020500000000000000" pitchFamily="18" charset="-120"/>
              </a:rPr>
              <a:t> Chinese </a:t>
            </a:r>
            <a:endParaRPr lang="en-US" altLang="zh-TW" sz="6000" kern="1800" dirty="0">
              <a:solidFill>
                <a:srgbClr val="000000"/>
              </a:solidFill>
              <a:effectLst/>
              <a:highlight>
                <a:srgbClr val="FFFF00"/>
              </a:highlight>
              <a:latin typeface="Calibri" panose="020F0502020204030204" pitchFamily="34" charset="0"/>
              <a:ea typeface="Georgia" panose="02040502050405020303" pitchFamily="18" charset="0"/>
              <a:cs typeface="新細明體" panose="02020500000000000000" pitchFamily="18" charset="-120"/>
            </a:endParaRPr>
          </a:p>
          <a:p>
            <a:r>
              <a:rPr lang="en-US" altLang="zh-TW" sz="6000" kern="1800" dirty="0">
                <a:solidFill>
                  <a:srgbClr val="000000"/>
                </a:solidFill>
                <a:highlight>
                  <a:srgbClr val="FFFF00"/>
                </a:highlight>
                <a:latin typeface="Calibri" panose="020F0502020204030204" pitchFamily="34" charset="0"/>
                <a:ea typeface="Georgia" panose="02040502050405020303" pitchFamily="18" charset="0"/>
                <a:cs typeface="新細明體" panose="02020500000000000000" pitchFamily="18" charset="-120"/>
              </a:rPr>
              <a:t>L</a:t>
            </a:r>
            <a:r>
              <a:rPr lang="en-US" altLang="zh-TW" sz="6000" kern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Georgia" panose="02040502050405020303" pitchFamily="18" charset="0"/>
                <a:cs typeface="新細明體" panose="02020500000000000000" pitchFamily="18" charset="-120"/>
              </a:rPr>
              <a:t>anguage</a:t>
            </a:r>
            <a:endParaRPr lang="zh-TW" altLang="en-US" sz="6000" dirty="0"/>
          </a:p>
        </p:txBody>
      </p:sp>
      <p:sp>
        <p:nvSpPr>
          <p:cNvPr id="4" name="副標題 2">
            <a:extLst>
              <a:ext uri="{FF2B5EF4-FFF2-40B4-BE49-F238E27FC236}">
                <a16:creationId xmlns:a16="http://schemas.microsoft.com/office/drawing/2014/main" xmlns="" id="{09E82DF2-B628-AA1B-025F-FC1B885AF3CC}"/>
              </a:ext>
            </a:extLst>
          </p:cNvPr>
          <p:cNvSpPr txBox="1">
            <a:spLocks/>
          </p:cNvSpPr>
          <p:nvPr/>
        </p:nvSpPr>
        <p:spPr>
          <a:xfrm>
            <a:off x="1403350" y="5013324"/>
            <a:ext cx="6400800" cy="1659849"/>
          </a:xfrm>
          <a:prstGeom prst="rect">
            <a:avLst/>
          </a:prstGeom>
        </p:spPr>
        <p:txBody>
          <a:bodyPr vert="horz" lIns="91440" tIns="0" rIns="91440" bIns="45720" rtlCol="0" anchor="b">
            <a:noAutofit/>
          </a:bodyPr>
          <a:lstStyle>
            <a:lvl1pPr marL="0" indent="0" algn="r" defTabSz="914400" rtl="0" eaLnBrk="1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800" b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TW" altLang="zh-TW" sz="3600" b="1" dirty="0"/>
              <a:t>竺家寧</a:t>
            </a:r>
            <a:r>
              <a:rPr lang="zh-TW" altLang="en-US" sz="3600" b="1" dirty="0"/>
              <a:t>  </a:t>
            </a:r>
            <a:r>
              <a:rPr lang="en-US" altLang="zh-TW" sz="3600" b="1" dirty="0"/>
              <a:t>Chu Chia Ning </a:t>
            </a:r>
            <a:r>
              <a:rPr lang="zh-TW" altLang="zh-TW" sz="3600" dirty="0"/>
              <a:t/>
            </a:r>
            <a:br>
              <a:rPr lang="zh-TW" altLang="zh-TW" sz="3600" dirty="0"/>
            </a:b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xmlns="" val="11271351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76690D86-6A0E-0F57-7AA9-DE40C7C1B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zh-TW" sz="8000" dirty="0"/>
              <a:t>Lecture Contents</a:t>
            </a:r>
            <a:endParaRPr lang="zh-TW" altLang="en-US" sz="8000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F452D8FC-A4A0-9861-DC88-5412A9975A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599" y="2052115"/>
            <a:ext cx="7796540" cy="4218055"/>
          </a:xfrm>
        </p:spPr>
        <p:txBody>
          <a:bodyPr>
            <a:normAutofit/>
          </a:bodyPr>
          <a:lstStyle/>
          <a:p>
            <a:r>
              <a:rPr lang="en-US" altLang="zh-TW" sz="3600" dirty="0"/>
              <a:t>Part 1 History of Chinese Language</a:t>
            </a:r>
          </a:p>
          <a:p>
            <a:r>
              <a:rPr lang="en-US" altLang="zh-TW" sz="3600"/>
              <a:t>Part 2-7 Chinese </a:t>
            </a:r>
            <a:r>
              <a:rPr lang="en-US" altLang="zh-TW" sz="3600" dirty="0"/>
              <a:t>phonology and cross-cultural exchange in history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xmlns="" val="735347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DF3BAD4C-C971-DEBB-6673-E94F31ECF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3624607"/>
          </a:xfrm>
        </p:spPr>
        <p:txBody>
          <a:bodyPr>
            <a:noAutofit/>
          </a:bodyPr>
          <a:lstStyle/>
          <a:p>
            <a:pPr algn="l"/>
            <a:r>
              <a:rPr lang="en-US" altLang="zh-TW" sz="4800" b="1" dirty="0">
                <a:solidFill>
                  <a:srgbClr val="FFFF00"/>
                </a:solidFill>
              </a:rPr>
              <a:t>Now, </a:t>
            </a:r>
            <a:br>
              <a:rPr lang="en-US" altLang="zh-TW" sz="4800" b="1" dirty="0">
                <a:solidFill>
                  <a:srgbClr val="FFFF00"/>
                </a:solidFill>
              </a:rPr>
            </a:br>
            <a:r>
              <a:rPr lang="en-US" altLang="zh-TW" sz="4800" b="1" dirty="0">
                <a:solidFill>
                  <a:srgbClr val="FFFF00"/>
                </a:solidFill>
              </a:rPr>
              <a:t>Let’s begin our lesson</a:t>
            </a:r>
            <a:endParaRPr lang="zh-TW" altLang="en-US" sz="4800" b="1" dirty="0">
              <a:solidFill>
                <a:srgbClr val="FFFF00"/>
              </a:solidFill>
            </a:endParaRPr>
          </a:p>
        </p:txBody>
      </p:sp>
      <p:pic>
        <p:nvPicPr>
          <p:cNvPr id="1026" name="Picture 2" descr="Subject and Object Pronouns">
            <a:extLst>
              <a:ext uri="{FF2B5EF4-FFF2-40B4-BE49-F238E27FC236}">
                <a16:creationId xmlns:a16="http://schemas.microsoft.com/office/drawing/2014/main" xmlns="" id="{E0D6181A-6D4C-D56D-9982-812A5014B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7371" y="2751909"/>
            <a:ext cx="7126512" cy="400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20445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>
            <a:extLst>
              <a:ext uri="{FF2B5EF4-FFF2-40B4-BE49-F238E27FC236}">
                <a16:creationId xmlns:a16="http://schemas.microsoft.com/office/drawing/2014/main" xmlns="" id="{612B6792-4EDC-4B36-9856-4FE5FBF1E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363" y="2052638"/>
            <a:ext cx="7796212" cy="3997325"/>
          </a:xfrm>
        </p:spPr>
        <p:txBody>
          <a:bodyPr/>
          <a:lstStyle/>
          <a:p>
            <a:r>
              <a:rPr lang="en-US" altLang="zh-TW" sz="8000" b="1" dirty="0"/>
              <a:t>Part 1</a:t>
            </a:r>
            <a:br>
              <a:rPr lang="en-US" altLang="zh-TW" sz="8000" b="1" dirty="0"/>
            </a:br>
            <a:endParaRPr lang="zh-TW" altLang="en-US" sz="8000" b="1" dirty="0"/>
          </a:p>
        </p:txBody>
      </p:sp>
    </p:spTree>
    <p:extLst>
      <p:ext uri="{BB962C8B-B14F-4D97-AF65-F5344CB8AC3E}">
        <p14:creationId xmlns:p14="http://schemas.microsoft.com/office/powerpoint/2010/main" xmlns="" val="4152703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8604060" cy="1077229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zh-TW" b="1" dirty="0">
                <a:solidFill>
                  <a:srgbClr val="FFFF00"/>
                </a:solidFill>
              </a:rPr>
              <a:t>What is the origin of the Chinese language?</a:t>
            </a:r>
            <a:br>
              <a:rPr lang="en-US" altLang="zh-TW" b="1" dirty="0">
                <a:solidFill>
                  <a:srgbClr val="FFFF00"/>
                </a:solidFill>
              </a:rPr>
            </a:br>
            <a:endParaRPr lang="zh-TW" altLang="en-US" b="1" dirty="0">
              <a:solidFill>
                <a:srgbClr val="FFFF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06997" y="1551008"/>
            <a:ext cx="9563142" cy="4498936"/>
          </a:xfrm>
        </p:spPr>
        <p:txBody>
          <a:bodyPr>
            <a:noAutofit/>
          </a:bodyPr>
          <a:lstStyle/>
          <a:p>
            <a:endParaRPr lang="en-US" altLang="zh-TW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Scholars believe that the origin of Chinese goes back to an original language called </a:t>
            </a:r>
            <a:r>
              <a:rPr lang="en-US" altLang="zh-TW" sz="2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Proto-Sino-Tibetan.</a:t>
            </a:r>
          </a:p>
          <a:p>
            <a:endParaRPr lang="zh-TW" alt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istribution of Sino-Tibetan Languages : r/MapPor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76374" y="128165"/>
            <a:ext cx="6738342" cy="67298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331090" y="808056"/>
            <a:ext cx="9919502" cy="1077229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zh-TW" b="1" dirty="0">
                <a:solidFill>
                  <a:srgbClr val="FFFF00"/>
                </a:solidFill>
              </a:rPr>
              <a:t>What is the history of the Chinese written language?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79676" y="2052116"/>
            <a:ext cx="9690463" cy="3997828"/>
          </a:xfrm>
        </p:spPr>
        <p:txBody>
          <a:bodyPr>
            <a:normAutofit/>
          </a:bodyPr>
          <a:lstStyle/>
          <a:p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Chinese writing is first attested during the late Shang dynasty ( c. 1250 – c. 1050 BCE), but the process of creating characters is thought to have begun centuries earlier during the Late Neo</a:t>
            </a:r>
            <a:r>
              <a:rPr lang="en-US" altLang="zh-TW" sz="2800" u="sng" dirty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thic and early Bronze Age ( c. 2500–2000 BCE).</a:t>
            </a:r>
          </a:p>
          <a:p>
            <a:endParaRPr lang="zh-TW" alt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ile:Diorama An Early Neolithic Village - Science and Technology Heritage  of India Gallery - Science Exploration Hall - Science City - Kolkata  2016-03-29 3055.JPG - Wikimedia Common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8011" y="254643"/>
            <a:ext cx="5219609" cy="3460830"/>
          </a:xfrm>
          <a:prstGeom prst="rect">
            <a:avLst/>
          </a:prstGeom>
          <a:noFill/>
        </p:spPr>
      </p:pic>
      <p:sp>
        <p:nvSpPr>
          <p:cNvPr id="1030" name="AutoShape 6" descr="What is Neolithic Period?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pic>
        <p:nvPicPr>
          <p:cNvPr id="1032" name="Picture 8" descr="Neolithic Period Facts and History - History for Kid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3066" y="3289112"/>
            <a:ext cx="6150434" cy="3243393"/>
          </a:xfrm>
          <a:prstGeom prst="rect">
            <a:avLst/>
          </a:prstGeom>
          <a:noFill/>
        </p:spPr>
      </p:pic>
      <p:sp>
        <p:nvSpPr>
          <p:cNvPr id="6" name="矩形 5"/>
          <p:cNvSpPr/>
          <p:nvPr/>
        </p:nvSpPr>
        <p:spPr>
          <a:xfrm>
            <a:off x="6573141" y="1288212"/>
            <a:ext cx="33041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200" b="1" dirty="0"/>
              <a:t>Neolithic Period</a:t>
            </a:r>
          </a:p>
        </p:txBody>
      </p:sp>
      <p:pic>
        <p:nvPicPr>
          <p:cNvPr id="1034" name="Picture 10" descr="The Great Bronze Age of China: An Exhibition from The People's Republic of  China - The Metropolitan Museum of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4183" y="3171463"/>
            <a:ext cx="2734819" cy="3686537"/>
          </a:xfrm>
          <a:prstGeom prst="rect">
            <a:avLst/>
          </a:prstGeom>
          <a:noFill/>
        </p:spPr>
      </p:pic>
      <p:sp>
        <p:nvSpPr>
          <p:cNvPr id="8" name="矩形 7"/>
          <p:cNvSpPr/>
          <p:nvPr/>
        </p:nvSpPr>
        <p:spPr>
          <a:xfrm>
            <a:off x="657784" y="5848638"/>
            <a:ext cx="256179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600" b="1" dirty="0">
                <a:latin typeface="Times New Roman" pitchFamily="18" charset="0"/>
                <a:cs typeface="Times New Roman" pitchFamily="18" charset="0"/>
              </a:rPr>
              <a:t>Bronze Age </a:t>
            </a:r>
            <a:endParaRPr lang="zh-TW" alt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b="1" dirty="0">
                <a:solidFill>
                  <a:srgbClr val="FFFF00"/>
                </a:solidFill>
              </a:rPr>
              <a:t>How old is Chinese as a language?</a:t>
            </a:r>
            <a:br>
              <a:rPr lang="en-US" altLang="zh-TW" b="1" dirty="0">
                <a:solidFill>
                  <a:srgbClr val="FFFF00"/>
                </a:solidFill>
              </a:rPr>
            </a:br>
            <a:endParaRPr lang="zh-TW" altLang="en-US" b="1" dirty="0">
              <a:solidFill>
                <a:srgbClr val="FFFF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365813" y="2052116"/>
            <a:ext cx="9204326" cy="3997828"/>
          </a:xfrm>
        </p:spPr>
        <p:txBody>
          <a:bodyPr>
            <a:noAutofit/>
          </a:bodyPr>
          <a:lstStyle/>
          <a:p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The Chinese language is the oldest written language in the world with many thousand years of history. </a:t>
            </a:r>
          </a:p>
          <a:p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Chinese character inscriptions have been found in </a:t>
            </a:r>
            <a:r>
              <a:rPr lang="en-US" altLang="zh-TW" sz="2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turtle shells </a:t>
            </a:r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dating back to the Shang dynasty</a:t>
            </a:r>
            <a:r>
              <a:rPr lang="zh-TW" altLang="en-US" sz="2800" baseline="30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proving the written language has existed for more than 3,000 years.</a:t>
            </a:r>
          </a:p>
          <a:p>
            <a:endParaRPr lang="zh-TW" alt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Ancient Chinese Written-Language – All Things Chines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4580" y="188100"/>
            <a:ext cx="5191929" cy="6481800"/>
          </a:xfrm>
          <a:prstGeom prst="rect">
            <a:avLst/>
          </a:prstGeom>
          <a:noFill/>
        </p:spPr>
      </p:pic>
      <p:sp>
        <p:nvSpPr>
          <p:cNvPr id="3" name="文字方塊 2"/>
          <p:cNvSpPr txBox="1"/>
          <p:nvPr/>
        </p:nvSpPr>
        <p:spPr>
          <a:xfrm>
            <a:off x="7720314" y="2071868"/>
            <a:ext cx="34419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3200" dirty="0">
                <a:solidFill>
                  <a:srgbClr val="FFFF00"/>
                </a:solidFill>
              </a:rPr>
              <a:t>Beautiful strokes</a:t>
            </a:r>
            <a:r>
              <a:rPr lang="zh-TW" altLang="en-US" sz="3200" dirty="0">
                <a:solidFill>
                  <a:srgbClr val="FFFF00"/>
                </a:solidFill>
              </a:rPr>
              <a:t> </a:t>
            </a:r>
            <a:r>
              <a:rPr lang="en-US" altLang="zh-TW" sz="3200" dirty="0">
                <a:solidFill>
                  <a:srgbClr val="FFFF00"/>
                </a:solidFill>
              </a:rPr>
              <a:t>!</a:t>
            </a:r>
            <a:endParaRPr lang="zh-TW" altLang="en-US" sz="3200" dirty="0">
              <a:solidFill>
                <a:srgbClr val="FFFF00"/>
              </a:solidFill>
            </a:endParaRPr>
          </a:p>
        </p:txBody>
      </p:sp>
      <p:sp>
        <p:nvSpPr>
          <p:cNvPr id="4" name="矩形 3"/>
          <p:cNvSpPr/>
          <p:nvPr/>
        </p:nvSpPr>
        <p:spPr>
          <a:xfrm>
            <a:off x="5793795" y="4783768"/>
            <a:ext cx="43456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2800" dirty="0">
                <a:solidFill>
                  <a:srgbClr val="FFC000"/>
                </a:solidFill>
              </a:rPr>
              <a:t>Lines carved with a knife</a:t>
            </a:r>
            <a:endParaRPr lang="zh-TW" altLang="en-US" sz="2800" dirty="0">
              <a:solidFill>
                <a:srgbClr val="FFC000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xmlns="" id="{B2F14BB7-E962-4BBD-45A5-8933B82D6663}"/>
              </a:ext>
            </a:extLst>
          </p:cNvPr>
          <p:cNvSpPr txBox="1"/>
          <p:nvPr/>
        </p:nvSpPr>
        <p:spPr>
          <a:xfrm>
            <a:off x="4859383" y="590397"/>
            <a:ext cx="488550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sz="2800" b="1" dirty="0"/>
              <a:t>The shell of a turtle's belly</a:t>
            </a:r>
            <a:endParaRPr lang="zh-TW" alt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06592" y="808056"/>
            <a:ext cx="8463547" cy="1077229"/>
          </a:xfrm>
        </p:spPr>
        <p:txBody>
          <a:bodyPr>
            <a:normAutofit fontScale="90000"/>
          </a:bodyPr>
          <a:lstStyle/>
          <a:p>
            <a:r>
              <a:rPr lang="en-US" altLang="zh-TW" b="1" dirty="0">
                <a:solidFill>
                  <a:srgbClr val="FFFF00"/>
                </a:solidFill>
              </a:rPr>
              <a:t>What did Chinese speak before Mandarin?</a:t>
            </a:r>
            <a:br>
              <a:rPr lang="en-US" altLang="zh-TW" b="1" dirty="0">
                <a:solidFill>
                  <a:srgbClr val="FFFF00"/>
                </a:solidFill>
              </a:rPr>
            </a:br>
            <a:endParaRPr lang="zh-TW" altLang="en-US" b="1" dirty="0">
              <a:solidFill>
                <a:srgbClr val="FFFF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18572" y="2052116"/>
            <a:ext cx="9551567" cy="3997828"/>
          </a:xfrm>
        </p:spPr>
        <p:txBody>
          <a:bodyPr>
            <a:normAutofit/>
          </a:bodyPr>
          <a:lstStyle/>
          <a:p>
            <a:r>
              <a:rPr lang="en-US" altLang="zh-TW" sz="2800" dirty="0"/>
              <a:t>Language of China is called </a:t>
            </a:r>
            <a:r>
              <a:rPr lang="en-US" altLang="zh-TW" sz="2800" dirty="0">
                <a:solidFill>
                  <a:srgbClr val="FFC000"/>
                </a:solidFill>
              </a:rPr>
              <a:t>Archaic, or Old, Chinese</a:t>
            </a:r>
            <a:r>
              <a:rPr lang="en-US" altLang="zh-TW" sz="2800" dirty="0"/>
              <a:t> (8th–3rd centuries </a:t>
            </a:r>
            <a:r>
              <a:rPr lang="en-US" altLang="zh-TW" sz="2800" dirty="0" err="1"/>
              <a:t>bce</a:t>
            </a:r>
            <a:r>
              <a:rPr lang="en-US" altLang="zh-TW" sz="2800" dirty="0"/>
              <a:t>), </a:t>
            </a:r>
          </a:p>
          <a:p>
            <a:r>
              <a:rPr lang="en-US" altLang="zh-TW" sz="2800" dirty="0"/>
              <a:t>and that of the next period up to and including the Tang dynasty (618–907 </a:t>
            </a:r>
            <a:r>
              <a:rPr lang="en-US" altLang="zh-TW" sz="2800" dirty="0" err="1"/>
              <a:t>ce</a:t>
            </a:r>
            <a:r>
              <a:rPr lang="en-US" altLang="zh-TW" sz="2800" dirty="0"/>
              <a:t>) is known as </a:t>
            </a:r>
            <a:r>
              <a:rPr lang="en-US" altLang="zh-TW" sz="2800" dirty="0">
                <a:solidFill>
                  <a:srgbClr val="FFC000"/>
                </a:solidFill>
              </a:rPr>
              <a:t>Ancient, or Middle Chinese</a:t>
            </a:r>
            <a:r>
              <a:rPr lang="en-US" altLang="zh-TW" sz="2800" dirty="0"/>
              <a:t>. </a:t>
            </a:r>
          </a:p>
          <a:p>
            <a:endParaRPr lang="zh-TW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Middle Chinese - Wikipedi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916820"/>
            <a:ext cx="5974034" cy="3783555"/>
          </a:xfrm>
          <a:prstGeom prst="rect">
            <a:avLst/>
          </a:prstGeom>
          <a:noFill/>
        </p:spPr>
      </p:pic>
      <p:pic>
        <p:nvPicPr>
          <p:cNvPr id="50180" name="Picture 4" descr="Middle Chinese - Wikipedi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54491" y="324092"/>
            <a:ext cx="6237509" cy="4142346"/>
          </a:xfrm>
          <a:prstGeom prst="rect">
            <a:avLst/>
          </a:prstGeom>
          <a:noFill/>
        </p:spPr>
      </p:pic>
      <p:sp>
        <p:nvSpPr>
          <p:cNvPr id="4" name="矩形 3"/>
          <p:cNvSpPr/>
          <p:nvPr/>
        </p:nvSpPr>
        <p:spPr>
          <a:xfrm>
            <a:off x="4035147" y="3244334"/>
            <a:ext cx="41217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dirty="0"/>
              <a:t>Records of Ancient Chinese Language</a:t>
            </a:r>
            <a:endParaRPr lang="zh-TW" altLang="en-US" dirty="0"/>
          </a:p>
        </p:txBody>
      </p:sp>
      <p:sp>
        <p:nvSpPr>
          <p:cNvPr id="5" name="矩形 4"/>
          <p:cNvSpPr/>
          <p:nvPr/>
        </p:nvSpPr>
        <p:spPr>
          <a:xfrm>
            <a:off x="6118591" y="5212031"/>
            <a:ext cx="550239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200" dirty="0"/>
              <a:t>Records of Ancient Chinese Language</a:t>
            </a:r>
            <a:endParaRPr lang="zh-TW" altLang="en-US" sz="3200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xmlns="" id="{F8D44F99-C023-A41B-9047-74379A364B28}"/>
              </a:ext>
            </a:extLst>
          </p:cNvPr>
          <p:cNvSpPr txBox="1"/>
          <p:nvPr/>
        </p:nvSpPr>
        <p:spPr>
          <a:xfrm>
            <a:off x="3457304" y="498217"/>
            <a:ext cx="26612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sz="2800" dirty="0">
                <a:solidFill>
                  <a:srgbClr val="FFFF00"/>
                </a:solidFill>
              </a:rPr>
              <a:t>Homophones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xmlns="" id="{BB4DB094-7C38-A1F6-BADE-488B78E42155}"/>
              </a:ext>
            </a:extLst>
          </p:cNvPr>
          <p:cNvSpPr txBox="1"/>
          <p:nvPr/>
        </p:nvSpPr>
        <p:spPr>
          <a:xfrm>
            <a:off x="1018904" y="322945"/>
            <a:ext cx="10032273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sz="3200" dirty="0" smtClean="0"/>
              <a:t>Tone</a:t>
            </a:r>
            <a:r>
              <a:rPr lang="en-US" altLang="zh-TW" sz="3200" dirty="0"/>
              <a:t>, in </a:t>
            </a:r>
            <a:r>
              <a:rPr lang="en-US" altLang="zh-TW" sz="3200" dirty="0" smtClean="0"/>
              <a:t>linguistics, is </a:t>
            </a:r>
            <a:r>
              <a:rPr lang="en-US" altLang="zh-TW" sz="3200" dirty="0"/>
              <a:t>a variation in the </a:t>
            </a:r>
            <a:r>
              <a:rPr lang="en-US" altLang="zh-TW" sz="3200" dirty="0">
                <a:solidFill>
                  <a:srgbClr val="FFC000"/>
                </a:solidFill>
              </a:rPr>
              <a:t>pitch</a:t>
            </a:r>
            <a:r>
              <a:rPr lang="en-US" altLang="zh-TW" sz="3200" dirty="0"/>
              <a:t> of the voice while speaking. </a:t>
            </a:r>
          </a:p>
          <a:p>
            <a:endParaRPr lang="en-US" altLang="zh-TW" sz="3200" dirty="0"/>
          </a:p>
          <a:p>
            <a:r>
              <a:rPr lang="en-US" altLang="zh-TW" sz="3200" dirty="0"/>
              <a:t>The word tone is usually applied to those languages (called </a:t>
            </a:r>
            <a:r>
              <a:rPr lang="en-US" altLang="zh-TW" sz="3200" dirty="0">
                <a:solidFill>
                  <a:srgbClr val="FFC000"/>
                </a:solidFill>
              </a:rPr>
              <a:t>tone languages</a:t>
            </a:r>
            <a:r>
              <a:rPr lang="en-US" altLang="zh-TW" sz="3200" dirty="0"/>
              <a:t>) in which pitch serves to help distinguish words and grammatical categories.</a:t>
            </a:r>
          </a:p>
          <a:p>
            <a:endParaRPr lang="en-US" altLang="zh-TW" sz="3200" dirty="0"/>
          </a:p>
          <a:p>
            <a:r>
              <a:rPr lang="en-US" altLang="zh-TW" sz="3200" dirty="0">
                <a:solidFill>
                  <a:srgbClr val="FFC000"/>
                </a:solidFill>
              </a:rPr>
              <a:t>pitch</a:t>
            </a:r>
            <a:r>
              <a:rPr lang="en-US" altLang="zh-TW" sz="3200" dirty="0"/>
              <a:t>, in speech, the relative highness or lowness of a tone as perceived by the ear, which depends on the number of </a:t>
            </a:r>
            <a:r>
              <a:rPr lang="en-US" altLang="zh-TW" sz="3200" dirty="0">
                <a:solidFill>
                  <a:srgbClr val="FFC000"/>
                </a:solidFill>
              </a:rPr>
              <a:t>vibrations per second produced by the vocal cords. </a:t>
            </a:r>
            <a:endParaRPr lang="zh-TW" altLang="en-US" sz="3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0443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xmlns="" id="{37352A53-BA87-46FA-9264-6DBB543A41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06425" y="847570"/>
            <a:ext cx="7791931" cy="5141517"/>
          </a:xfrm>
        </p:spPr>
        <p:txBody>
          <a:bodyPr>
            <a:noAutofit/>
          </a:bodyPr>
          <a:lstStyle/>
          <a:p>
            <a:pPr algn="l"/>
            <a:r>
              <a:rPr lang="zh-TW" altLang="en-US" sz="6000" b="1" dirty="0"/>
              <a:t>媽</a:t>
            </a:r>
            <a:endParaRPr lang="en-US" altLang="zh-TW" sz="6000" b="1" dirty="0"/>
          </a:p>
          <a:p>
            <a:pPr algn="l"/>
            <a:r>
              <a:rPr lang="zh-TW" altLang="en-US" sz="6000" b="1" dirty="0"/>
              <a:t>麻</a:t>
            </a:r>
            <a:endParaRPr lang="en-US" altLang="zh-TW" sz="6000" b="1" dirty="0"/>
          </a:p>
          <a:p>
            <a:pPr algn="l"/>
            <a:r>
              <a:rPr lang="zh-TW" altLang="en-US" sz="6000" b="1" dirty="0"/>
              <a:t>馬</a:t>
            </a:r>
            <a:endParaRPr lang="en-US" altLang="zh-TW" sz="6000" b="1" dirty="0"/>
          </a:p>
          <a:p>
            <a:pPr algn="l"/>
            <a:r>
              <a:rPr lang="zh-TW" altLang="en-US" sz="6000" b="1" dirty="0"/>
              <a:t>罵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xmlns="" id="{F105342C-2F34-DA6E-41F8-780312CF2702}"/>
              </a:ext>
            </a:extLst>
          </p:cNvPr>
          <p:cNvSpPr txBox="1"/>
          <p:nvPr/>
        </p:nvSpPr>
        <p:spPr>
          <a:xfrm>
            <a:off x="2524652" y="1193074"/>
            <a:ext cx="6044582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sz="3200" dirty="0"/>
              <a:t>First tone: ma1 or </a:t>
            </a:r>
            <a:r>
              <a:rPr lang="en-US" altLang="zh-TW" sz="3200" dirty="0" err="1"/>
              <a:t>mā</a:t>
            </a:r>
            <a:r>
              <a:rPr lang="zh-TW" altLang="en-US" sz="3200" dirty="0"/>
              <a:t>    </a:t>
            </a:r>
            <a:r>
              <a:rPr lang="en-US" altLang="zh-TW" sz="3200" dirty="0"/>
              <a:t>55</a:t>
            </a:r>
          </a:p>
          <a:p>
            <a:endParaRPr lang="en-US" altLang="zh-TW" sz="3200" dirty="0"/>
          </a:p>
          <a:p>
            <a:endParaRPr lang="en-US" altLang="zh-TW" sz="3200" dirty="0"/>
          </a:p>
          <a:p>
            <a:r>
              <a:rPr lang="en-US" altLang="zh-TW" sz="3200" dirty="0"/>
              <a:t>Second tone: ma2 or </a:t>
            </a:r>
            <a:r>
              <a:rPr lang="en-US" altLang="zh-TW" sz="3200" dirty="0" err="1"/>
              <a:t>má</a:t>
            </a:r>
            <a:r>
              <a:rPr lang="en-US" altLang="zh-TW" sz="3200" dirty="0"/>
              <a:t>  35</a:t>
            </a:r>
          </a:p>
          <a:p>
            <a:endParaRPr lang="en-US" altLang="zh-TW" sz="3200" dirty="0"/>
          </a:p>
          <a:p>
            <a:endParaRPr lang="en-US" altLang="zh-TW" sz="3200" dirty="0"/>
          </a:p>
          <a:p>
            <a:r>
              <a:rPr lang="en-US" altLang="zh-TW" sz="3200" dirty="0"/>
              <a:t>Third tone: ma3 or </a:t>
            </a:r>
            <a:r>
              <a:rPr lang="en-US" altLang="zh-TW" sz="3200" dirty="0" err="1"/>
              <a:t>mǎ</a:t>
            </a:r>
            <a:r>
              <a:rPr lang="en-US" altLang="zh-TW" sz="3200" dirty="0"/>
              <a:t>   214</a:t>
            </a:r>
          </a:p>
          <a:p>
            <a:endParaRPr lang="en-US" altLang="zh-TW" sz="3200" dirty="0"/>
          </a:p>
          <a:p>
            <a:endParaRPr lang="en-US" altLang="zh-TW" sz="3200" dirty="0"/>
          </a:p>
          <a:p>
            <a:r>
              <a:rPr lang="en-US" altLang="zh-TW" sz="3200" dirty="0"/>
              <a:t>Fourth tone: ma4 or </a:t>
            </a:r>
            <a:r>
              <a:rPr lang="en-US" altLang="zh-TW" sz="3200" dirty="0" err="1"/>
              <a:t>mà</a:t>
            </a:r>
            <a:r>
              <a:rPr lang="en-US" altLang="zh-TW" sz="3200" dirty="0"/>
              <a:t>   51</a:t>
            </a:r>
            <a:endParaRPr lang="zh-TW" altLang="en-US" sz="3200" dirty="0"/>
          </a:p>
        </p:txBody>
      </p:sp>
      <p:graphicFrame>
        <p:nvGraphicFramePr>
          <p:cNvPr id="6" name="表格 5">
            <a:extLst>
              <a:ext uri="{FF2B5EF4-FFF2-40B4-BE49-F238E27FC236}">
                <a16:creationId xmlns:a16="http://schemas.microsoft.com/office/drawing/2014/main" xmlns="" id="{CFBBB761-394F-3756-4412-35D4CB05BE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73693484"/>
              </p:ext>
            </p:extLst>
          </p:nvPr>
        </p:nvGraphicFramePr>
        <p:xfrm>
          <a:off x="8851974" y="671332"/>
          <a:ext cx="2133601" cy="5915016"/>
        </p:xfrm>
        <a:graphic>
          <a:graphicData uri="http://schemas.openxmlformats.org/drawingml/2006/table">
            <a:tbl>
              <a:tblPr/>
              <a:tblGrid>
                <a:gridCol w="2133601">
                  <a:extLst>
                    <a:ext uri="{9D8B030D-6E8A-4147-A177-3AD203B41FA5}">
                      <a16:colId xmlns:a16="http://schemas.microsoft.com/office/drawing/2014/main" xmlns="" val="3457559260"/>
                    </a:ext>
                  </a:extLst>
                </a:gridCol>
              </a:tblGrid>
              <a:tr h="1076445">
                <a:tc>
                  <a:txBody>
                    <a:bodyPr/>
                    <a:lstStyle/>
                    <a:p>
                      <a:pPr fontAlgn="t">
                        <a:lnSpc>
                          <a:spcPts val="1365"/>
                        </a:lnSpc>
                      </a:pPr>
                      <a:r>
                        <a:rPr lang="en-US" sz="3600" b="1" i="0" dirty="0">
                          <a:solidFill>
                            <a:srgbClr val="FFC000"/>
                          </a:solidFill>
                          <a:effectLst/>
                          <a:latin typeface="Lato" panose="020F0502020204030203" pitchFamily="34" charset="0"/>
                        </a:rPr>
                        <a:t>Meaning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026683606"/>
                  </a:ext>
                </a:extLst>
              </a:tr>
              <a:tr h="1296365">
                <a:tc>
                  <a:txBody>
                    <a:bodyPr/>
                    <a:lstStyle/>
                    <a:p>
                      <a:pPr fontAlgn="t">
                        <a:lnSpc>
                          <a:spcPts val="1365"/>
                        </a:lnSpc>
                      </a:pPr>
                      <a:r>
                        <a:rPr lang="en-US" sz="3600" b="1" i="0" dirty="0">
                          <a:solidFill>
                            <a:srgbClr val="FFC000"/>
                          </a:solidFill>
                          <a:effectLst/>
                          <a:latin typeface="Lato" panose="020F0502020204030203" pitchFamily="34" charset="0"/>
                        </a:rPr>
                        <a:t>mother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311550738"/>
                  </a:ext>
                </a:extLst>
              </a:tr>
              <a:tr h="1469985">
                <a:tc>
                  <a:txBody>
                    <a:bodyPr/>
                    <a:lstStyle/>
                    <a:p>
                      <a:pPr fontAlgn="t">
                        <a:lnSpc>
                          <a:spcPts val="1365"/>
                        </a:lnSpc>
                      </a:pPr>
                      <a:r>
                        <a:rPr lang="en-US" sz="3600" b="1" i="0">
                          <a:solidFill>
                            <a:srgbClr val="FFC000"/>
                          </a:solidFill>
                          <a:effectLst/>
                          <a:latin typeface="Lato" panose="020F0502020204030203" pitchFamily="34" charset="0"/>
                        </a:rPr>
                        <a:t>hemp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4253767959"/>
                  </a:ext>
                </a:extLst>
              </a:tr>
              <a:tr h="1319514">
                <a:tc>
                  <a:txBody>
                    <a:bodyPr/>
                    <a:lstStyle/>
                    <a:p>
                      <a:pPr fontAlgn="t">
                        <a:lnSpc>
                          <a:spcPts val="1365"/>
                        </a:lnSpc>
                      </a:pPr>
                      <a:r>
                        <a:rPr lang="en-US" sz="3600" b="1" i="0" dirty="0">
                          <a:solidFill>
                            <a:srgbClr val="FFC000"/>
                          </a:solidFill>
                          <a:effectLst/>
                          <a:latin typeface="Lato" panose="020F0502020204030203" pitchFamily="34" charset="0"/>
                        </a:rPr>
                        <a:t>horse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40510248"/>
                  </a:ext>
                </a:extLst>
              </a:tr>
              <a:tr h="752707">
                <a:tc>
                  <a:txBody>
                    <a:bodyPr/>
                    <a:lstStyle/>
                    <a:p>
                      <a:pPr fontAlgn="t">
                        <a:lnSpc>
                          <a:spcPts val="1365"/>
                        </a:lnSpc>
                      </a:pPr>
                      <a:r>
                        <a:rPr lang="en-US" sz="3600" b="1" i="0" dirty="0">
                          <a:solidFill>
                            <a:srgbClr val="FFC000"/>
                          </a:solidFill>
                          <a:effectLst/>
                          <a:latin typeface="Lato" panose="020F0502020204030203" pitchFamily="34" charset="0"/>
                        </a:rPr>
                        <a:t>scold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41352892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439795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AA52C7F1-19E8-962F-760F-43B54F4FC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0563" y="2398318"/>
            <a:ext cx="2747266" cy="4037316"/>
          </a:xfrm>
        </p:spPr>
        <p:txBody>
          <a:bodyPr>
            <a:normAutofit/>
          </a:bodyPr>
          <a:lstStyle/>
          <a:p>
            <a:pPr algn="l"/>
            <a:r>
              <a:rPr lang="zh-TW" altLang="en-US" sz="3600" b="1" dirty="0"/>
              <a:t>東  </a:t>
            </a:r>
            <a:r>
              <a:rPr lang="en-US" altLang="zh-TW" sz="3600" b="1" dirty="0"/>
              <a:t>-</a:t>
            </a:r>
            <a:r>
              <a:rPr lang="en-US" altLang="zh-TW" sz="3600" b="1" dirty="0" err="1"/>
              <a:t>ung</a:t>
            </a:r>
            <a:r>
              <a:rPr lang="en-US" altLang="zh-TW" sz="3600" b="1" dirty="0"/>
              <a:t/>
            </a:r>
            <a:br>
              <a:rPr lang="en-US" altLang="zh-TW" sz="3600" b="1" dirty="0"/>
            </a:br>
            <a:r>
              <a:rPr lang="en-US" altLang="zh-TW" sz="3600" b="1" dirty="0"/>
              <a:t/>
            </a:r>
            <a:br>
              <a:rPr lang="en-US" altLang="zh-TW" sz="3600" b="1" dirty="0"/>
            </a:br>
            <a:r>
              <a:rPr lang="zh-TW" altLang="en-US" sz="3600" b="1" dirty="0"/>
              <a:t>董  </a:t>
            </a:r>
            <a:r>
              <a:rPr lang="en-US" altLang="zh-TW" sz="3600" b="1" dirty="0"/>
              <a:t>-</a:t>
            </a:r>
            <a:r>
              <a:rPr lang="en-US" altLang="zh-TW" sz="3600" b="1" dirty="0" err="1"/>
              <a:t>ung</a:t>
            </a:r>
            <a:r>
              <a:rPr lang="en-US" altLang="zh-TW" sz="3600" b="1" dirty="0"/>
              <a:t/>
            </a:r>
            <a:br>
              <a:rPr lang="en-US" altLang="zh-TW" sz="3600" b="1" dirty="0"/>
            </a:br>
            <a:r>
              <a:rPr lang="en-US" altLang="zh-TW" sz="3600" b="1" dirty="0"/>
              <a:t/>
            </a:r>
            <a:br>
              <a:rPr lang="en-US" altLang="zh-TW" sz="3600" b="1" dirty="0"/>
            </a:br>
            <a:r>
              <a:rPr lang="zh-TW" altLang="en-US" sz="3600" b="1" dirty="0"/>
              <a:t>送  </a:t>
            </a:r>
            <a:r>
              <a:rPr lang="en-US" altLang="zh-TW" sz="3600" b="1" dirty="0"/>
              <a:t>-</a:t>
            </a:r>
            <a:r>
              <a:rPr lang="en-US" altLang="zh-TW" sz="3600" b="1" dirty="0" err="1"/>
              <a:t>ung</a:t>
            </a:r>
            <a:r>
              <a:rPr lang="en-US" altLang="zh-TW" sz="3600" b="1" dirty="0"/>
              <a:t/>
            </a:r>
            <a:br>
              <a:rPr lang="en-US" altLang="zh-TW" sz="3600" b="1" dirty="0"/>
            </a:br>
            <a:r>
              <a:rPr lang="en-US" altLang="zh-TW" sz="3600" b="1" dirty="0"/>
              <a:t/>
            </a:r>
            <a:br>
              <a:rPr lang="en-US" altLang="zh-TW" sz="3600" b="1" dirty="0"/>
            </a:br>
            <a:r>
              <a:rPr lang="zh-TW" altLang="en-US" sz="3600" b="1" dirty="0"/>
              <a:t>屋  </a:t>
            </a:r>
            <a:r>
              <a:rPr lang="en-US" altLang="zh-TW" sz="3600" b="1" dirty="0"/>
              <a:t>-</a:t>
            </a:r>
            <a:r>
              <a:rPr lang="en-US" altLang="zh-TW" sz="3600" b="1" dirty="0" err="1"/>
              <a:t>uk</a:t>
            </a:r>
            <a:endParaRPr lang="zh-TW" altLang="en-US" sz="3600" b="1" dirty="0"/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xmlns="" id="{565CB5DC-D84B-68B8-9090-FA7752DB83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7351" y="609600"/>
            <a:ext cx="7791931" cy="836022"/>
          </a:xfrm>
        </p:spPr>
        <p:txBody>
          <a:bodyPr>
            <a:noAutofit/>
          </a:bodyPr>
          <a:lstStyle/>
          <a:p>
            <a:pPr algn="l"/>
            <a:r>
              <a:rPr lang="en-US" altLang="zh-TW" sz="3600" b="1" dirty="0">
                <a:solidFill>
                  <a:srgbClr val="FFFF00"/>
                </a:solidFill>
              </a:rPr>
              <a:t>Tones of middle</a:t>
            </a:r>
            <a:r>
              <a:rPr lang="zh-TW" altLang="en-US" sz="3600" b="1" dirty="0">
                <a:solidFill>
                  <a:srgbClr val="FFFF00"/>
                </a:solidFill>
              </a:rPr>
              <a:t> </a:t>
            </a:r>
            <a:r>
              <a:rPr lang="en-US" altLang="zh-TW" sz="3600" b="1" dirty="0">
                <a:solidFill>
                  <a:srgbClr val="FFFF00"/>
                </a:solidFill>
              </a:rPr>
              <a:t>Chinese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xmlns="" id="{54D32851-3A52-40C5-1DF6-04558F3A2F60}"/>
              </a:ext>
            </a:extLst>
          </p:cNvPr>
          <p:cNvSpPr txBox="1"/>
          <p:nvPr/>
        </p:nvSpPr>
        <p:spPr>
          <a:xfrm>
            <a:off x="4746173" y="2207840"/>
            <a:ext cx="60960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sz="3600" dirty="0">
                <a:solidFill>
                  <a:srgbClr val="FFC000"/>
                </a:solidFill>
              </a:rPr>
              <a:t>even or level (</a:t>
            </a:r>
            <a:r>
              <a:rPr lang="zh-TW" altLang="en-US" sz="3600" dirty="0">
                <a:solidFill>
                  <a:srgbClr val="FFC000"/>
                </a:solidFill>
              </a:rPr>
              <a:t>平 </a:t>
            </a:r>
            <a:r>
              <a:rPr lang="en-US" altLang="zh-TW" sz="3600" dirty="0" err="1">
                <a:solidFill>
                  <a:srgbClr val="FFC000"/>
                </a:solidFill>
              </a:rPr>
              <a:t>píng</a:t>
            </a:r>
            <a:r>
              <a:rPr lang="en-US" altLang="zh-TW" sz="3600" dirty="0">
                <a:solidFill>
                  <a:srgbClr val="FFC000"/>
                </a:solidFill>
              </a:rPr>
              <a:t>),</a:t>
            </a:r>
          </a:p>
          <a:p>
            <a:endParaRPr lang="en-US" altLang="zh-TW" sz="3600" dirty="0">
              <a:solidFill>
                <a:srgbClr val="FFC000"/>
              </a:solidFill>
            </a:endParaRPr>
          </a:p>
          <a:p>
            <a:r>
              <a:rPr lang="en-US" altLang="zh-TW" sz="3600" dirty="0">
                <a:solidFill>
                  <a:srgbClr val="FFC000"/>
                </a:solidFill>
              </a:rPr>
              <a:t>rising (</a:t>
            </a:r>
            <a:r>
              <a:rPr lang="zh-TW" altLang="en-US" sz="3600" dirty="0">
                <a:solidFill>
                  <a:srgbClr val="FFC000"/>
                </a:solidFill>
              </a:rPr>
              <a:t>上 </a:t>
            </a:r>
            <a:r>
              <a:rPr lang="en-US" altLang="zh-TW" sz="3600" dirty="0" err="1">
                <a:solidFill>
                  <a:srgbClr val="FFC000"/>
                </a:solidFill>
              </a:rPr>
              <a:t>shǎng</a:t>
            </a:r>
            <a:r>
              <a:rPr lang="en-US" altLang="zh-TW" sz="3600" dirty="0">
                <a:solidFill>
                  <a:srgbClr val="FFC000"/>
                </a:solidFill>
              </a:rPr>
              <a:t>), </a:t>
            </a:r>
          </a:p>
          <a:p>
            <a:endParaRPr lang="en-US" altLang="zh-TW" sz="3600" dirty="0">
              <a:solidFill>
                <a:srgbClr val="FFC000"/>
              </a:solidFill>
            </a:endParaRPr>
          </a:p>
          <a:p>
            <a:r>
              <a:rPr lang="en-US" altLang="zh-TW" sz="3600" dirty="0">
                <a:solidFill>
                  <a:srgbClr val="FFC000"/>
                </a:solidFill>
              </a:rPr>
              <a:t>departing or going (</a:t>
            </a:r>
            <a:r>
              <a:rPr lang="zh-TW" altLang="en-US" sz="3600" dirty="0">
                <a:solidFill>
                  <a:srgbClr val="FFC000"/>
                </a:solidFill>
              </a:rPr>
              <a:t>去 </a:t>
            </a:r>
            <a:r>
              <a:rPr lang="en-US" altLang="zh-TW" sz="3600" dirty="0" err="1">
                <a:solidFill>
                  <a:srgbClr val="FFC000"/>
                </a:solidFill>
              </a:rPr>
              <a:t>qù</a:t>
            </a:r>
            <a:r>
              <a:rPr lang="en-US" altLang="zh-TW" sz="3600" dirty="0">
                <a:solidFill>
                  <a:srgbClr val="FFC000"/>
                </a:solidFill>
              </a:rPr>
              <a:t>),</a:t>
            </a:r>
          </a:p>
          <a:p>
            <a:endParaRPr lang="en-US" altLang="zh-TW" sz="3600" dirty="0">
              <a:solidFill>
                <a:srgbClr val="FFC000"/>
              </a:solidFill>
            </a:endParaRPr>
          </a:p>
          <a:p>
            <a:r>
              <a:rPr lang="en-US" altLang="zh-TW" sz="3600" dirty="0">
                <a:solidFill>
                  <a:srgbClr val="FFC000"/>
                </a:solidFill>
              </a:rPr>
              <a:t>entering (</a:t>
            </a:r>
            <a:r>
              <a:rPr lang="zh-TW" altLang="en-US" sz="3600" dirty="0">
                <a:solidFill>
                  <a:srgbClr val="FFC000"/>
                </a:solidFill>
              </a:rPr>
              <a:t>入 </a:t>
            </a:r>
            <a:r>
              <a:rPr lang="en-US" altLang="zh-TW" sz="3600" dirty="0" err="1">
                <a:solidFill>
                  <a:srgbClr val="FFC000"/>
                </a:solidFill>
              </a:rPr>
              <a:t>rù</a:t>
            </a:r>
            <a:r>
              <a:rPr lang="en-US" altLang="zh-TW" sz="3600" dirty="0">
                <a:solidFill>
                  <a:srgbClr val="FFC000"/>
                </a:solidFill>
              </a:rPr>
              <a:t>)   ends in a stop consonant  -p,-t,-k</a:t>
            </a:r>
            <a:endParaRPr lang="zh-TW" altLang="en-US" sz="3600" dirty="0">
              <a:solidFill>
                <a:srgbClr val="FFC000"/>
              </a:solidFill>
            </a:endParaRPr>
          </a:p>
        </p:txBody>
      </p:sp>
      <p:sp>
        <p:nvSpPr>
          <p:cNvPr id="8" name="燕尾形向右箭號 7"/>
          <p:cNvSpPr/>
          <p:nvPr/>
        </p:nvSpPr>
        <p:spPr>
          <a:xfrm>
            <a:off x="10174146" y="2349661"/>
            <a:ext cx="665891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向上箭號 8"/>
          <p:cNvSpPr/>
          <p:nvPr/>
        </p:nvSpPr>
        <p:spPr>
          <a:xfrm>
            <a:off x="10150997" y="3217762"/>
            <a:ext cx="484632" cy="76392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向下箭號 9"/>
          <p:cNvSpPr/>
          <p:nvPr/>
        </p:nvSpPr>
        <p:spPr>
          <a:xfrm>
            <a:off x="10556111" y="4386805"/>
            <a:ext cx="484632" cy="6944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xmlns="" val="15346740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xmlns="" id="{F68B2EC0-B838-188E-4F15-46C260C10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489" y="1551021"/>
            <a:ext cx="7178561" cy="3996339"/>
          </a:xfrm>
        </p:spPr>
        <p:txBody>
          <a:bodyPr>
            <a:noAutofit/>
          </a:bodyPr>
          <a:lstStyle/>
          <a:p>
            <a:pPr algn="l"/>
            <a:r>
              <a:rPr lang="zh-TW" altLang="en-US" sz="5400" b="1" dirty="0"/>
              <a:t>竹  </a:t>
            </a:r>
            <a:r>
              <a:rPr lang="en-US" altLang="zh-TW" sz="5400" b="1" dirty="0"/>
              <a:t>tik</a:t>
            </a:r>
            <a:br>
              <a:rPr lang="en-US" altLang="zh-TW" sz="5400" b="1" dirty="0"/>
            </a:br>
            <a:r>
              <a:rPr lang="zh-TW" altLang="en-US" sz="5400" b="1" dirty="0"/>
              <a:t>德  </a:t>
            </a:r>
            <a:r>
              <a:rPr lang="en-US" altLang="zh-TW" sz="5400" b="1" dirty="0" err="1"/>
              <a:t>tek</a:t>
            </a:r>
            <a:r>
              <a:rPr lang="en-US" altLang="zh-TW" sz="5400" b="1" dirty="0"/>
              <a:t/>
            </a:r>
            <a:br>
              <a:rPr lang="en-US" altLang="zh-TW" sz="5400" b="1" dirty="0"/>
            </a:br>
            <a:r>
              <a:rPr lang="zh-TW" altLang="en-US" sz="5400" b="1" dirty="0"/>
              <a:t>國  </a:t>
            </a:r>
            <a:r>
              <a:rPr lang="en-US" altLang="zh-TW" sz="5400" b="1" dirty="0" err="1"/>
              <a:t>kuk</a:t>
            </a:r>
            <a:r>
              <a:rPr lang="en-US" altLang="zh-TW" sz="5400" b="1" dirty="0"/>
              <a:t/>
            </a:r>
            <a:br>
              <a:rPr lang="en-US" altLang="zh-TW" sz="5400" b="1" dirty="0"/>
            </a:br>
            <a:r>
              <a:rPr lang="zh-TW" altLang="en-US" sz="5400" b="1" dirty="0"/>
              <a:t>合  </a:t>
            </a:r>
            <a:r>
              <a:rPr lang="en-US" altLang="zh-TW" sz="5400" b="1" dirty="0"/>
              <a:t>hap</a:t>
            </a:r>
            <a:br>
              <a:rPr lang="en-US" altLang="zh-TW" sz="5400" b="1" dirty="0"/>
            </a:br>
            <a:r>
              <a:rPr lang="zh-TW" altLang="en-US" sz="5400" b="1" dirty="0"/>
              <a:t>質  </a:t>
            </a:r>
            <a:r>
              <a:rPr lang="en-US" altLang="zh-TW" sz="5400" b="1" dirty="0" err="1"/>
              <a:t>jit</a:t>
            </a:r>
            <a:r>
              <a:rPr lang="en-US" altLang="zh-TW" sz="5400" b="1" dirty="0"/>
              <a:t/>
            </a:r>
            <a:br>
              <a:rPr lang="en-US" altLang="zh-TW" sz="5400" b="1" dirty="0"/>
            </a:br>
            <a:endParaRPr lang="zh-TW" altLang="en-US" sz="5400" b="1" dirty="0"/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xmlns="" id="{D174B286-9013-1705-7017-05D6AB28F4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8311" y="121921"/>
            <a:ext cx="7791931" cy="1924594"/>
          </a:xfrm>
        </p:spPr>
        <p:txBody>
          <a:bodyPr>
            <a:normAutofit/>
          </a:bodyPr>
          <a:lstStyle/>
          <a:p>
            <a:pPr algn="l"/>
            <a:r>
              <a:rPr lang="en-US" altLang="zh-TW" sz="3600" b="1" dirty="0">
                <a:solidFill>
                  <a:srgbClr val="FFC000"/>
                </a:solidFill>
              </a:rPr>
              <a:t>Example of</a:t>
            </a:r>
            <a:r>
              <a:rPr lang="zh-TW" altLang="en-US" sz="3600" b="1" dirty="0">
                <a:solidFill>
                  <a:srgbClr val="FFC000"/>
                </a:solidFill>
              </a:rPr>
              <a:t> </a:t>
            </a:r>
            <a:r>
              <a:rPr lang="en-US" altLang="zh-TW" sz="3600" b="1" dirty="0">
                <a:solidFill>
                  <a:srgbClr val="FFC000"/>
                </a:solidFill>
              </a:rPr>
              <a:t>entering (</a:t>
            </a:r>
            <a:r>
              <a:rPr lang="zh-TW" altLang="en-US" sz="3600" b="1" dirty="0">
                <a:solidFill>
                  <a:srgbClr val="FFC000"/>
                </a:solidFill>
              </a:rPr>
              <a:t>入 </a:t>
            </a:r>
            <a:r>
              <a:rPr lang="en-US" altLang="zh-TW" sz="3600" b="1" dirty="0" err="1">
                <a:solidFill>
                  <a:srgbClr val="FFC000"/>
                </a:solidFill>
              </a:rPr>
              <a:t>rù</a:t>
            </a:r>
            <a:r>
              <a:rPr lang="en-US" altLang="zh-TW" sz="3600" b="1" dirty="0">
                <a:solidFill>
                  <a:srgbClr val="FFC000"/>
                </a:solidFill>
              </a:rPr>
              <a:t>)</a:t>
            </a:r>
            <a:endParaRPr lang="zh-TW" altLang="en-US" sz="3600" b="1" dirty="0">
              <a:solidFill>
                <a:srgbClr val="FFC000"/>
              </a:solidFill>
            </a:endParaRPr>
          </a:p>
          <a:p>
            <a:pPr algn="l"/>
            <a:endParaRPr lang="zh-TW" altLang="en-US" sz="3600" b="1" dirty="0"/>
          </a:p>
        </p:txBody>
      </p:sp>
      <p:sp>
        <p:nvSpPr>
          <p:cNvPr id="4" name="矩形 3"/>
          <p:cNvSpPr/>
          <p:nvPr/>
        </p:nvSpPr>
        <p:spPr>
          <a:xfrm>
            <a:off x="3618307" y="5420374"/>
            <a:ext cx="675261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600" b="1" dirty="0" smtClean="0">
                <a:solidFill>
                  <a:srgbClr val="FFC000"/>
                </a:solidFill>
              </a:rPr>
              <a:t>entering </a:t>
            </a:r>
            <a:r>
              <a:rPr lang="en-US" altLang="zh-TW" sz="3600" b="1" dirty="0" smtClean="0">
                <a:solidFill>
                  <a:srgbClr val="FFC000"/>
                </a:solidFill>
              </a:rPr>
              <a:t>tone </a:t>
            </a:r>
            <a:r>
              <a:rPr lang="en-US" altLang="zh-TW" sz="3600" dirty="0" smtClean="0"/>
              <a:t>is </a:t>
            </a:r>
            <a:r>
              <a:rPr lang="en-US" altLang="zh-TW" sz="3600" dirty="0" smtClean="0"/>
              <a:t>still preserved in modern dialects.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xmlns="" val="37006816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xmlns="" id="{6CFF4C03-22DB-AC65-ADF6-EFCDF62F2C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87119" y="487348"/>
            <a:ext cx="7791931" cy="878468"/>
          </a:xfrm>
        </p:spPr>
        <p:txBody>
          <a:bodyPr>
            <a:normAutofit/>
          </a:bodyPr>
          <a:lstStyle/>
          <a:p>
            <a:pPr algn="l"/>
            <a:r>
              <a:rPr lang="en-US" altLang="zh-TW" sz="3600" dirty="0">
                <a:solidFill>
                  <a:srgbClr val="FFFF00"/>
                </a:solidFill>
              </a:rPr>
              <a:t>Who speak middle Chinese?</a:t>
            </a:r>
            <a:endParaRPr lang="zh-TW" altLang="en-US" sz="3600" dirty="0">
              <a:solidFill>
                <a:srgbClr val="FFFF00"/>
              </a:solidFill>
            </a:endParaRPr>
          </a:p>
        </p:txBody>
      </p:sp>
      <p:pic>
        <p:nvPicPr>
          <p:cNvPr id="2050" name="Picture 2" descr="李白- 維基百科，自由嘅百科全書">
            <a:extLst>
              <a:ext uri="{FF2B5EF4-FFF2-40B4-BE49-F238E27FC236}">
                <a16:creationId xmlns:a16="http://schemas.microsoft.com/office/drawing/2014/main" xmlns="" id="{A739CCB0-10E1-F01D-CEBE-F59C9B0E2F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905" y="1365816"/>
            <a:ext cx="2780984" cy="3975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千古無對道心堅－－玄奘大師| 財團法人覺風佛教藝術文化基金會">
            <a:extLst>
              <a:ext uri="{FF2B5EF4-FFF2-40B4-BE49-F238E27FC236}">
                <a16:creationId xmlns:a16="http://schemas.microsoft.com/office/drawing/2014/main" xmlns="" id="{B8124314-A4E2-12EE-FB3F-0F8F6A311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04365" y="840581"/>
            <a:ext cx="2429647" cy="5530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蘇東坡爆不倫娶髮妻堂妹又追未成年">
            <a:extLst>
              <a:ext uri="{FF2B5EF4-FFF2-40B4-BE49-F238E27FC236}">
                <a16:creationId xmlns:a16="http://schemas.microsoft.com/office/drawing/2014/main" xmlns="" id="{2B4963D4-F37F-45FC-B6FA-22A6378A8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7210" y="3710728"/>
            <a:ext cx="4728754" cy="2659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唐太宗是第一個竄改歷史的皇帝| 信傳媒">
            <a:extLst>
              <a:ext uri="{FF2B5EF4-FFF2-40B4-BE49-F238E27FC236}">
                <a16:creationId xmlns:a16="http://schemas.microsoft.com/office/drawing/2014/main" xmlns="" id="{6208E2ED-E24C-7790-EF4B-7DEB49C1DB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6679" y="3710727"/>
            <a:ext cx="3989888" cy="265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xmlns="" id="{9F1A57CF-9471-0D47-489A-77EB1BF18688}"/>
              </a:ext>
            </a:extLst>
          </p:cNvPr>
          <p:cNvSpPr txBox="1"/>
          <p:nvPr/>
        </p:nvSpPr>
        <p:spPr>
          <a:xfrm flipH="1">
            <a:off x="4214947" y="2229394"/>
            <a:ext cx="4432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b="1"/>
              <a:t>李白   唐太宗    蘇東坡    玄奘大師   </a:t>
            </a:r>
          </a:p>
        </p:txBody>
      </p:sp>
    </p:spTree>
    <p:extLst>
      <p:ext uri="{BB962C8B-B14F-4D97-AF65-F5344CB8AC3E}">
        <p14:creationId xmlns:p14="http://schemas.microsoft.com/office/powerpoint/2010/main" xmlns="" val="25068974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b="1" dirty="0">
                <a:solidFill>
                  <a:srgbClr val="FFFF00"/>
                </a:solidFill>
              </a:rPr>
              <a:t>How many types of Chinese are there?</a:t>
            </a:r>
            <a:br>
              <a:rPr lang="en-US" altLang="zh-TW" b="1" dirty="0">
                <a:solidFill>
                  <a:srgbClr val="FFFF00"/>
                </a:solidFill>
              </a:rPr>
            </a:br>
            <a:endParaRPr lang="zh-TW" altLang="en-US" b="1" dirty="0">
              <a:solidFill>
                <a:srgbClr val="FFFF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26916" y="2052116"/>
            <a:ext cx="9343223" cy="3997828"/>
          </a:xfrm>
        </p:spPr>
        <p:txBody>
          <a:bodyPr/>
          <a:lstStyle/>
          <a:p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The Chinese recognizes seven major </a:t>
            </a:r>
            <a:r>
              <a:rPr lang="en-US" altLang="zh-TW" sz="2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regional varieties</a:t>
            </a:r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  called </a:t>
            </a:r>
            <a:r>
              <a:rPr lang="en-US" altLang="zh-TW" sz="2800" dirty="0" err="1">
                <a:latin typeface="Times New Roman" pitchFamily="18" charset="0"/>
                <a:cs typeface="Times New Roman" pitchFamily="18" charset="0"/>
              </a:rPr>
              <a:t>Fangyan</a:t>
            </a:r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 or dialects, each with its own sub-varieties </a:t>
            </a:r>
            <a:r>
              <a:rPr lang="en-US" altLang="zh-TW" sz="2800" dirty="0" smtClean="0">
                <a:latin typeface="Times New Roman" pitchFamily="18" charset="0"/>
                <a:cs typeface="Times New Roman" pitchFamily="18" charset="0"/>
              </a:rPr>
              <a:t>: include Mandarin </a:t>
            </a:r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TW" sz="2800" dirty="0" err="1">
                <a:latin typeface="Times New Roman" pitchFamily="18" charset="0"/>
                <a:cs typeface="Times New Roman" pitchFamily="18" charset="0"/>
              </a:rPr>
              <a:t>Guang</a:t>
            </a:r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TW" sz="2800" dirty="0" err="1">
                <a:latin typeface="Times New Roman" pitchFamily="18" charset="0"/>
                <a:cs typeface="Times New Roman" pitchFamily="18" charset="0"/>
              </a:rPr>
              <a:t>Hua</a:t>
            </a:r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), Wu, Xiang, </a:t>
            </a:r>
            <a:r>
              <a:rPr lang="en-US" altLang="zh-TW" sz="2800" dirty="0" err="1">
                <a:latin typeface="Times New Roman" pitchFamily="18" charset="0"/>
                <a:cs typeface="Times New Roman" pitchFamily="18" charset="0"/>
              </a:rPr>
              <a:t>Yue</a:t>
            </a:r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altLang="zh-TW" sz="2800" dirty="0" err="1">
                <a:latin typeface="Times New Roman" pitchFamily="18" charset="0"/>
                <a:cs typeface="Times New Roman" pitchFamily="18" charset="0"/>
              </a:rPr>
              <a:t>Gan</a:t>
            </a:r>
            <a:r>
              <a:rPr lang="en-US" altLang="zh-TW" sz="2800" dirty="0">
                <a:latin typeface="Times New Roman" pitchFamily="18" charset="0"/>
                <a:cs typeface="Times New Roman" pitchFamily="18" charset="0"/>
              </a:rPr>
              <a:t>, Min, and Hakka.</a:t>
            </a:r>
          </a:p>
          <a:p>
            <a:endParaRPr lang="zh-TW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Language Map Of China (2000x1700) : r/MapPor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84407" y="0"/>
            <a:ext cx="8494854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10 Most Difficult Chinese Dialects - Read Before You Learn the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9423" y="358816"/>
            <a:ext cx="10161655" cy="602818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EC681216-E31A-E61C-4DC0-66B0E5A1D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5140" y="671332"/>
            <a:ext cx="9883302" cy="549797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TW" sz="3200" b="1" dirty="0">
                <a:solidFill>
                  <a:srgbClr val="FFFF00"/>
                </a:solidFill>
              </a:rPr>
              <a:t>What is “Historical Chinese phonology”</a:t>
            </a:r>
            <a:r>
              <a:rPr lang="zh-TW" altLang="en-US" sz="3200" b="1" dirty="0">
                <a:solidFill>
                  <a:srgbClr val="FFFF00"/>
                </a:solidFill>
              </a:rPr>
              <a:t> </a:t>
            </a:r>
            <a:r>
              <a:rPr lang="en-US" altLang="zh-TW" sz="3200" b="1" dirty="0">
                <a:solidFill>
                  <a:srgbClr val="FFFF00"/>
                </a:solidFill>
              </a:rPr>
              <a:t>? </a:t>
            </a:r>
          </a:p>
          <a:p>
            <a:r>
              <a:rPr lang="en-US" altLang="zh-TW" sz="2800" dirty="0"/>
              <a:t>Historical Chinese phonology deals with </a:t>
            </a:r>
            <a:r>
              <a:rPr lang="en-US" altLang="zh-TW" sz="2800" dirty="0">
                <a:solidFill>
                  <a:srgbClr val="FFC000"/>
                </a:solidFill>
              </a:rPr>
              <a:t>reconstructing the sounds </a:t>
            </a:r>
            <a:r>
              <a:rPr lang="en-US" altLang="zh-TW" sz="2800" dirty="0"/>
              <a:t>of Chinese from the past. </a:t>
            </a:r>
          </a:p>
        </p:txBody>
      </p:sp>
    </p:spTree>
    <p:extLst>
      <p:ext uri="{BB962C8B-B14F-4D97-AF65-F5344CB8AC3E}">
        <p14:creationId xmlns:p14="http://schemas.microsoft.com/office/powerpoint/2010/main" xmlns="" val="2470890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14398" y="501107"/>
            <a:ext cx="10208871" cy="3997828"/>
          </a:xfrm>
        </p:spPr>
        <p:txBody>
          <a:bodyPr>
            <a:noAutofit/>
          </a:bodyPr>
          <a:lstStyle/>
          <a:p>
            <a:r>
              <a:rPr lang="en-US" altLang="zh-TW" sz="2800" dirty="0" smtClean="0"/>
              <a:t>As Chinese is written with </a:t>
            </a:r>
            <a:r>
              <a:rPr lang="en-US" altLang="zh-TW" sz="2800" dirty="0" smtClean="0">
                <a:solidFill>
                  <a:srgbClr val="FFFF00"/>
                </a:solidFill>
              </a:rPr>
              <a:t>logo</a:t>
            </a:r>
            <a:r>
              <a:rPr lang="en-US" altLang="zh-TW" sz="2800" u="sng" dirty="0" smtClean="0">
                <a:solidFill>
                  <a:srgbClr val="FFFF00"/>
                </a:solidFill>
              </a:rPr>
              <a:t>gra</a:t>
            </a:r>
            <a:r>
              <a:rPr lang="en-US" altLang="zh-TW" sz="2800" dirty="0" smtClean="0">
                <a:solidFill>
                  <a:srgbClr val="FFFF00"/>
                </a:solidFill>
              </a:rPr>
              <a:t>phic</a:t>
            </a:r>
            <a:r>
              <a:rPr lang="en-US" altLang="zh-TW" sz="2800" dirty="0" smtClean="0"/>
              <a:t> characters, not </a:t>
            </a:r>
            <a:r>
              <a:rPr lang="en-US" altLang="zh-TW" sz="2800" dirty="0" smtClean="0">
                <a:solidFill>
                  <a:srgbClr val="FFFF00"/>
                </a:solidFill>
              </a:rPr>
              <a:t>alphabetic</a:t>
            </a:r>
            <a:r>
              <a:rPr lang="en-US" altLang="zh-TW" sz="2800" dirty="0" smtClean="0"/>
              <a:t> or </a:t>
            </a:r>
            <a:r>
              <a:rPr lang="en-US" altLang="zh-TW" sz="2800" dirty="0" err="1" smtClean="0"/>
              <a:t>syllabary</a:t>
            </a:r>
            <a:r>
              <a:rPr lang="en-US" altLang="zh-TW" sz="2800" dirty="0" smtClean="0"/>
              <a:t>, the methods employed in Historical Chinese phonology differ considerably from those employed in, for example, Indo-European linguistics; reconstruction is more difficult because, unlike Indo-European languages, no phonetic spellings were used.</a:t>
            </a:r>
            <a:endParaRPr lang="zh-TW" altLang="en-US" sz="2800" dirty="0" smtClean="0"/>
          </a:p>
          <a:p>
            <a:endParaRPr lang="zh-TW" altLang="en-US" sz="2800" dirty="0"/>
          </a:p>
        </p:txBody>
      </p:sp>
      <p:pic>
        <p:nvPicPr>
          <p:cNvPr id="1026" name="Picture 2" descr="Learn Alphabet A to Z *英文字母 ABC * 單字A-Z | 簡單輕鬆學英語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6689" y="4082187"/>
            <a:ext cx="4580962" cy="2576792"/>
          </a:xfrm>
          <a:prstGeom prst="rect">
            <a:avLst/>
          </a:prstGeom>
          <a:noFill/>
        </p:spPr>
      </p:pic>
      <p:pic>
        <p:nvPicPr>
          <p:cNvPr id="1028" name="Picture 4" descr="Logographic Language: Discover How Symbols Can Speak Louder Than Words! -  GoldKey Symbol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67959" y="3481998"/>
            <a:ext cx="5064002" cy="33760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古英语- 抖音百科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598" y="752354"/>
            <a:ext cx="4776899" cy="6105646"/>
          </a:xfrm>
          <a:prstGeom prst="rect">
            <a:avLst/>
          </a:prstGeom>
          <a:noFill/>
        </p:spPr>
      </p:pic>
      <p:pic>
        <p:nvPicPr>
          <p:cNvPr id="51204" name="Picture 4" descr="Chinese bronze inscriptions - Wikipedi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86401" y="621791"/>
            <a:ext cx="6705600" cy="6236209"/>
          </a:xfrm>
          <a:prstGeom prst="rect">
            <a:avLst/>
          </a:prstGeom>
          <a:noFill/>
        </p:spPr>
      </p:pic>
      <p:sp>
        <p:nvSpPr>
          <p:cNvPr id="4" name="矩形 3"/>
          <p:cNvSpPr/>
          <p:nvPr/>
        </p:nvSpPr>
        <p:spPr>
          <a:xfrm>
            <a:off x="6399264" y="0"/>
            <a:ext cx="48526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600" dirty="0">
                <a:solidFill>
                  <a:srgbClr val="FF0000"/>
                </a:solidFill>
              </a:rPr>
              <a:t>logo</a:t>
            </a:r>
            <a:r>
              <a:rPr lang="en-US" altLang="zh-TW" sz="3600" u="sng" dirty="0">
                <a:solidFill>
                  <a:srgbClr val="FF0000"/>
                </a:solidFill>
              </a:rPr>
              <a:t>gra</a:t>
            </a:r>
            <a:r>
              <a:rPr lang="en-US" altLang="zh-TW" sz="3600" dirty="0">
                <a:solidFill>
                  <a:srgbClr val="FF0000"/>
                </a:solidFill>
              </a:rPr>
              <a:t>phic characters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1692961" y="177043"/>
            <a:ext cx="20521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</a:rPr>
              <a:t>alphabetic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9878A69D-E5FF-FA4A-2C5D-85812E818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7251" y="389846"/>
            <a:ext cx="10090826" cy="34761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TW" sz="3600" b="1" dirty="0">
                <a:solidFill>
                  <a:srgbClr val="FFFF00"/>
                </a:solidFill>
              </a:rPr>
              <a:t>What is the language of oracle bone ?</a:t>
            </a:r>
          </a:p>
          <a:p>
            <a:r>
              <a:rPr lang="en-US" altLang="zh-TW" sz="2800" dirty="0"/>
              <a:t>Chinese is documented over a long period of time, with the earliest oracle bone writings dated to c. 1250 BC. </a:t>
            </a:r>
          </a:p>
          <a:p>
            <a:r>
              <a:rPr lang="en-US" altLang="zh-TW" sz="2800" dirty="0" smtClean="0"/>
              <a:t> </a:t>
            </a:r>
            <a:endParaRPr lang="zh-TW" altLang="en-US" sz="2800" dirty="0"/>
          </a:p>
        </p:txBody>
      </p:sp>
      <p:pic>
        <p:nvPicPr>
          <p:cNvPr id="4" name="Picture 2" descr="Oracle bone (by The Trustees of the British Museum, Copyright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14785" y="3191719"/>
            <a:ext cx="2786374" cy="3666281"/>
          </a:xfrm>
          <a:prstGeom prst="rect">
            <a:avLst/>
          </a:prstGeom>
          <a:noFill/>
        </p:spPr>
      </p:pic>
      <p:pic>
        <p:nvPicPr>
          <p:cNvPr id="41988" name="Picture 4" descr="Oracle Bones - World History Encyclopedi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3271" y="2928394"/>
            <a:ext cx="2551947" cy="39296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795474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22745" y="995423"/>
            <a:ext cx="9424245" cy="3997828"/>
          </a:xfrm>
        </p:spPr>
        <p:txBody>
          <a:bodyPr>
            <a:normAutofit/>
          </a:bodyPr>
          <a:lstStyle/>
          <a:p>
            <a:r>
              <a:rPr lang="en-US" altLang="zh-TW" sz="3600" dirty="0" smtClean="0"/>
              <a:t>Historical </a:t>
            </a:r>
            <a:r>
              <a:rPr lang="en-US" altLang="zh-TW" sz="3600" dirty="0"/>
              <a:t>Chinese is divided into the </a:t>
            </a:r>
            <a:r>
              <a:rPr lang="en-US" altLang="zh-TW" sz="3600" dirty="0" smtClean="0"/>
              <a:t>following </a:t>
            </a:r>
            <a:r>
              <a:rPr lang="en-US" altLang="zh-TW" sz="3600" dirty="0"/>
              <a:t>basic periods</a:t>
            </a:r>
            <a:r>
              <a:rPr lang="en-US" altLang="zh-TW" sz="3600" dirty="0" smtClean="0"/>
              <a:t>:</a:t>
            </a:r>
          </a:p>
          <a:p>
            <a:r>
              <a:rPr lang="en-US" altLang="zh-TW" sz="3600" dirty="0" smtClean="0">
                <a:solidFill>
                  <a:srgbClr val="FFFF00"/>
                </a:solidFill>
              </a:rPr>
              <a:t>Old </a:t>
            </a:r>
            <a:r>
              <a:rPr lang="en-US" altLang="zh-TW" sz="3600" dirty="0" smtClean="0">
                <a:solidFill>
                  <a:srgbClr val="FFFF00"/>
                </a:solidFill>
              </a:rPr>
              <a:t>Chinese</a:t>
            </a:r>
          </a:p>
          <a:p>
            <a:r>
              <a:rPr lang="en-US" altLang="zh-TW" sz="3600" b="1" dirty="0" smtClean="0">
                <a:solidFill>
                  <a:srgbClr val="FFFF00"/>
                </a:solidFill>
              </a:rPr>
              <a:t>Middle Chinese</a:t>
            </a:r>
            <a:endParaRPr lang="zh-TW" altLang="en-US" sz="36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FD91EDBE-9574-BA67-0A5A-A67D2C152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8408" y="703214"/>
            <a:ext cx="9935183" cy="399782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TW" sz="3600" b="1" dirty="0">
                <a:solidFill>
                  <a:srgbClr val="FFFF00"/>
                </a:solidFill>
              </a:rPr>
              <a:t>What is the </a:t>
            </a:r>
            <a:r>
              <a:rPr lang="en-US" altLang="zh-TW" sz="3600" dirty="0">
                <a:solidFill>
                  <a:srgbClr val="FFFF00"/>
                </a:solidFill>
              </a:rPr>
              <a:t>Old Chinese?</a:t>
            </a:r>
            <a:endParaRPr lang="en-US" altLang="zh-TW" sz="3600" b="1" dirty="0">
              <a:solidFill>
                <a:srgbClr val="FFFF00"/>
              </a:solidFill>
            </a:endParaRPr>
          </a:p>
          <a:p>
            <a:endParaRPr lang="en-US" altLang="zh-TW" sz="2800" b="1" dirty="0">
              <a:solidFill>
                <a:srgbClr val="FFFF00"/>
              </a:solidFill>
            </a:endParaRPr>
          </a:p>
          <a:p>
            <a:r>
              <a:rPr lang="en-US" altLang="zh-TW" sz="2800" b="1" dirty="0">
                <a:solidFill>
                  <a:srgbClr val="FFFF00"/>
                </a:solidFill>
              </a:rPr>
              <a:t>Old Chinese</a:t>
            </a:r>
            <a:r>
              <a:rPr lang="en-US" altLang="zh-TW" sz="2800" dirty="0"/>
              <a:t>, broadly from about 1250 BC to 25 AD. </a:t>
            </a:r>
          </a:p>
          <a:p>
            <a:r>
              <a:rPr lang="en-US" altLang="zh-TW" sz="2800" dirty="0"/>
              <a:t>More narrowly, reconstructed "Old Chinese" is based on the rhymes of early poetry such as the </a:t>
            </a:r>
            <a:r>
              <a:rPr lang="en-US" altLang="zh-TW" sz="2800" dirty="0">
                <a:solidFill>
                  <a:srgbClr val="FFC000"/>
                </a:solidFill>
              </a:rPr>
              <a:t>Shijing</a:t>
            </a:r>
            <a:r>
              <a:rPr lang="en-US" altLang="zh-TW" sz="2800" dirty="0"/>
              <a:t> and the phonological components of Chinese </a:t>
            </a:r>
            <a:r>
              <a:rPr lang="en-US" altLang="zh-TW" sz="2800" dirty="0">
                <a:solidFill>
                  <a:srgbClr val="FFC000"/>
                </a:solidFill>
              </a:rPr>
              <a:t>characters</a:t>
            </a:r>
            <a:r>
              <a:rPr lang="en-US" altLang="zh-TW" sz="2800" dirty="0"/>
              <a:t>.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6919143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s://images-na.ssl-images-amazon.com/images/S/compressed.photo.goodreads.com/books/1625923851i/5273010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314" y="653970"/>
            <a:ext cx="4441790" cy="6024623"/>
          </a:xfrm>
          <a:prstGeom prst="rect">
            <a:avLst/>
          </a:prstGeom>
          <a:noFill/>
        </p:spPr>
      </p:pic>
      <p:pic>
        <p:nvPicPr>
          <p:cNvPr id="34822" name="Picture 6" descr="蒹葭－上古汉语读诗经 &quot;Jian Jia&quot; from Shijing in Old Chines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56252" y="632928"/>
            <a:ext cx="6817599" cy="383489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32BFA130-A20E-4765-EA15-01DA97F8C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7004" y="1466897"/>
            <a:ext cx="10382656" cy="399782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TW" sz="3600" dirty="0">
                <a:solidFill>
                  <a:srgbClr val="FFFF00"/>
                </a:solidFill>
              </a:rPr>
              <a:t>What is the language of bronze artifacts?</a:t>
            </a:r>
          </a:p>
          <a:p>
            <a:endParaRPr lang="en-US" altLang="zh-TW" sz="3600" dirty="0">
              <a:solidFill>
                <a:srgbClr val="FFFF00"/>
              </a:solidFill>
            </a:endParaRPr>
          </a:p>
          <a:p>
            <a:r>
              <a:rPr lang="en-US" altLang="zh-TW" sz="2800" dirty="0"/>
              <a:t>The first known use of the Chinese writing system is oracle bones in the Shang dynasty (1766-1122 BC).</a:t>
            </a:r>
          </a:p>
          <a:p>
            <a:r>
              <a:rPr lang="en-US" altLang="zh-TW" sz="2800" dirty="0"/>
              <a:t>In the later Zhou dynasty (1122–256 BC), writing which descended from the Shang is found texts of which include inscriptions on </a:t>
            </a:r>
            <a:r>
              <a:rPr lang="en-US" altLang="zh-TW" sz="2800" dirty="0">
                <a:solidFill>
                  <a:srgbClr val="FFC000"/>
                </a:solidFill>
              </a:rPr>
              <a:t>bronze artifacts</a:t>
            </a:r>
            <a:r>
              <a:rPr lang="en-US" altLang="zh-TW" sz="2800" dirty="0"/>
              <a:t>, the poetry of the </a:t>
            </a:r>
            <a:r>
              <a:rPr lang="en-US" altLang="zh-TW" sz="2800" dirty="0">
                <a:solidFill>
                  <a:srgbClr val="FFC000"/>
                </a:solidFill>
              </a:rPr>
              <a:t>Shijing</a:t>
            </a:r>
            <a:r>
              <a:rPr lang="en-US" altLang="zh-TW" sz="2800" dirty="0"/>
              <a:t>, the history of the </a:t>
            </a:r>
            <a:r>
              <a:rPr lang="en-US" altLang="zh-TW" sz="2800" dirty="0" err="1">
                <a:solidFill>
                  <a:srgbClr val="FFC000"/>
                </a:solidFill>
              </a:rPr>
              <a:t>Shujing</a:t>
            </a:r>
            <a:r>
              <a:rPr lang="en-US" altLang="zh-TW" sz="2800" dirty="0"/>
              <a:t>, and portions of the </a:t>
            </a:r>
            <a:r>
              <a:rPr lang="en-US" altLang="zh-TW" sz="2800" dirty="0" err="1">
                <a:solidFill>
                  <a:srgbClr val="FFC000"/>
                </a:solidFill>
              </a:rPr>
              <a:t>Yijing</a:t>
            </a:r>
            <a:r>
              <a:rPr lang="en-US" altLang="zh-TW" sz="2800" dirty="0"/>
              <a:t>.</a:t>
            </a:r>
          </a:p>
          <a:p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9644349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Inventions/ Arts - The Shang Dynast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408008"/>
            <a:ext cx="6191250" cy="6191250"/>
          </a:xfrm>
          <a:prstGeom prst="rect">
            <a:avLst/>
          </a:prstGeom>
          <a:noFill/>
        </p:spPr>
      </p:pic>
      <p:pic>
        <p:nvPicPr>
          <p:cNvPr id="32770" name="Picture 2" descr="閑話煙雨/毛公鼎\白頭翁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1822" y="0"/>
            <a:ext cx="4705412" cy="6746111"/>
          </a:xfrm>
          <a:prstGeom prst="rect">
            <a:avLst/>
          </a:prstGeom>
          <a:noFill/>
        </p:spPr>
      </p:pic>
      <p:sp>
        <p:nvSpPr>
          <p:cNvPr id="4" name="矩形 3"/>
          <p:cNvSpPr/>
          <p:nvPr/>
        </p:nvSpPr>
        <p:spPr>
          <a:xfrm>
            <a:off x="5245680" y="4772193"/>
            <a:ext cx="3354311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We can find many Chinese characters carved inside.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752D3193-B11D-1CBD-1B4F-4D57BAC78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8162" y="648511"/>
            <a:ext cx="10285378" cy="5388462"/>
          </a:xfrm>
        </p:spPr>
        <p:txBody>
          <a:bodyPr>
            <a:noAutofit/>
          </a:bodyPr>
          <a:lstStyle/>
          <a:p>
            <a:r>
              <a:rPr lang="en-US" altLang="zh-TW" sz="2800" dirty="0"/>
              <a:t>The </a:t>
            </a:r>
            <a:r>
              <a:rPr lang="en-US" altLang="zh-TW" sz="2800" dirty="0">
                <a:solidFill>
                  <a:srgbClr val="FFFF00"/>
                </a:solidFill>
              </a:rPr>
              <a:t>phonetic elements </a:t>
            </a:r>
            <a:r>
              <a:rPr lang="en-US" altLang="zh-TW" sz="2800" dirty="0"/>
              <a:t>found in the majority of Chinese characters also provide hints to their Old Chinese pronunciations.  (</a:t>
            </a:r>
            <a:r>
              <a:rPr lang="zh-TW" altLang="en-US" sz="2800" dirty="0"/>
              <a:t>形聲字</a:t>
            </a:r>
            <a:r>
              <a:rPr lang="en-US" altLang="zh-TW" sz="2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xmlns="" val="19371942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hinese Character Component 正 zheng (phonetic) - Ninchanes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78782" y="1938717"/>
            <a:ext cx="5891632" cy="4919283"/>
          </a:xfrm>
          <a:prstGeom prst="rect">
            <a:avLst/>
          </a:prstGeom>
          <a:noFill/>
        </p:spPr>
      </p:pic>
      <p:pic>
        <p:nvPicPr>
          <p:cNvPr id="69634" name="Picture 2" descr="Chinese character component 巴 b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184" y="2178728"/>
            <a:ext cx="5604181" cy="4679272"/>
          </a:xfrm>
          <a:prstGeom prst="rect">
            <a:avLst/>
          </a:prstGeom>
          <a:noFill/>
        </p:spPr>
      </p:pic>
      <p:sp>
        <p:nvSpPr>
          <p:cNvPr id="4" name="矩形 3"/>
          <p:cNvSpPr/>
          <p:nvPr/>
        </p:nvSpPr>
        <p:spPr>
          <a:xfrm>
            <a:off x="416689" y="270037"/>
            <a:ext cx="109728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2800" dirty="0" smtClean="0"/>
              <a:t>These sound symbols reflect the pronunciation of these Chinese characters. As long as we determine the pronunciation of this sound symbol, we can know the pronunciation of all Chinese characters.</a:t>
            </a:r>
            <a:endParaRPr lang="zh-TW" altLang="en-US" sz="28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36202" y="1180619"/>
            <a:ext cx="8822362" cy="3264060"/>
          </a:xfrm>
        </p:spPr>
        <p:txBody>
          <a:bodyPr>
            <a:normAutofit/>
          </a:bodyPr>
          <a:lstStyle/>
          <a:p>
            <a:r>
              <a:rPr lang="en-US" altLang="zh-TW" sz="2800" dirty="0" smtClean="0"/>
              <a:t>In addition, the </a:t>
            </a:r>
            <a:r>
              <a:rPr lang="en-US" altLang="zh-TW" sz="2800" dirty="0"/>
              <a:t>pronunciation of the borrowed Chinese characters in both </a:t>
            </a:r>
            <a:r>
              <a:rPr lang="en-US" altLang="zh-TW" sz="2800" dirty="0">
                <a:solidFill>
                  <a:srgbClr val="FFFF00"/>
                </a:solidFill>
              </a:rPr>
              <a:t>Japanese</a:t>
            </a:r>
            <a:r>
              <a:rPr lang="en-US" altLang="zh-TW" sz="2800" dirty="0"/>
              <a:t> and </a:t>
            </a:r>
            <a:r>
              <a:rPr lang="en-US" altLang="zh-TW" sz="2800" dirty="0">
                <a:solidFill>
                  <a:srgbClr val="FFFF00"/>
                </a:solidFill>
              </a:rPr>
              <a:t>Vietnamese</a:t>
            </a:r>
            <a:r>
              <a:rPr lang="en-US" altLang="zh-TW" sz="2800" dirty="0"/>
              <a:t> also provide valuable insights.</a:t>
            </a:r>
            <a:r>
              <a:rPr lang="zh-TW" altLang="en-US" sz="2800" dirty="0"/>
              <a:t> </a:t>
            </a:r>
            <a:r>
              <a:rPr lang="en-US" altLang="zh-TW" sz="2800" dirty="0"/>
              <a:t>(borrowing words)</a:t>
            </a:r>
          </a:p>
          <a:p>
            <a:endParaRPr lang="zh-TW" altLang="en-US" sz="2800" dirty="0"/>
          </a:p>
          <a:p>
            <a:endParaRPr lang="zh-TW" altLang="en-US" sz="280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78177" y="1496530"/>
            <a:ext cx="7796540" cy="1975875"/>
          </a:xfrm>
        </p:spPr>
        <p:txBody>
          <a:bodyPr>
            <a:normAutofit/>
          </a:bodyPr>
          <a:lstStyle/>
          <a:p>
            <a:r>
              <a:rPr lang="en-US" altLang="zh-TW" sz="2800" dirty="0"/>
              <a:t>Work on reconstructing Old Chinese started with Qing dynasty philologists. (</a:t>
            </a:r>
            <a:r>
              <a:rPr lang="zh-TW" altLang="en-US" sz="2800" dirty="0"/>
              <a:t>段玉裁</a:t>
            </a:r>
            <a:r>
              <a:rPr lang="en-US" altLang="zh-TW" sz="2800" dirty="0"/>
              <a:t>)</a:t>
            </a:r>
          </a:p>
          <a:p>
            <a:endParaRPr lang="zh-TW" altLang="en-US" sz="2800" dirty="0"/>
          </a:p>
        </p:txBody>
      </p:sp>
      <p:pic>
        <p:nvPicPr>
          <p:cNvPr id="67586" name="Picture 2" descr="人人心中有玉裁”，常州段玉裁中学何不深挖段玉裁文化品质_百科TA说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6421" y="3460831"/>
            <a:ext cx="3159324" cy="3035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89ADE9F8-0DF5-C6FE-4F19-1A65FC47E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281" y="2032660"/>
            <a:ext cx="10428051" cy="399782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TW" sz="3600" b="1" dirty="0">
                <a:solidFill>
                  <a:srgbClr val="FFFF00"/>
                </a:solidFill>
              </a:rPr>
              <a:t>What is Middle Chinese </a:t>
            </a:r>
          </a:p>
          <a:p>
            <a:r>
              <a:rPr lang="en-US" altLang="zh-TW" sz="2800" b="1" dirty="0">
                <a:solidFill>
                  <a:srgbClr val="FFFF00"/>
                </a:solidFill>
              </a:rPr>
              <a:t>Middle Chinese </a:t>
            </a:r>
            <a:r>
              <a:rPr lang="en-US" altLang="zh-TW" sz="2800" dirty="0"/>
              <a:t>was the language used during the Sui, Tang and Song dynasties.</a:t>
            </a:r>
          </a:p>
          <a:p>
            <a:r>
              <a:rPr lang="en-US" altLang="zh-TW" sz="2800" dirty="0"/>
              <a:t>It can be divided into an early period, reflected by the </a:t>
            </a:r>
            <a:r>
              <a:rPr lang="en-US" altLang="zh-TW" sz="2800" dirty="0" err="1"/>
              <a:t>Qieyun</a:t>
            </a:r>
            <a:r>
              <a:rPr lang="en-US" altLang="zh-TW" sz="2800" dirty="0"/>
              <a:t> rime dictionary (AD 601) and </a:t>
            </a:r>
            <a:r>
              <a:rPr lang="en-US" altLang="zh-TW" sz="2800" dirty="0" smtClean="0"/>
              <a:t>the </a:t>
            </a:r>
            <a:r>
              <a:rPr lang="en-US" altLang="zh-TW" sz="2800" dirty="0" err="1"/>
              <a:t>Guangyun</a:t>
            </a:r>
            <a:r>
              <a:rPr lang="en-US" altLang="zh-TW" sz="2800" dirty="0"/>
              <a:t>, and a late period in the 10th century, reflected by </a:t>
            </a:r>
            <a:r>
              <a:rPr lang="en-US" altLang="zh-TW" sz="2800" dirty="0">
                <a:solidFill>
                  <a:srgbClr val="FFFF00"/>
                </a:solidFill>
              </a:rPr>
              <a:t>rime tables </a:t>
            </a:r>
            <a:r>
              <a:rPr lang="en-US" altLang="zh-TW" sz="2800" dirty="0"/>
              <a:t>such as the </a:t>
            </a:r>
            <a:r>
              <a:rPr lang="en-US" altLang="zh-TW" sz="2800" dirty="0" err="1"/>
              <a:t>Yunjing</a:t>
            </a:r>
            <a:r>
              <a:rPr lang="en-US" altLang="zh-TW" sz="2800" dirty="0"/>
              <a:t>. </a:t>
            </a:r>
          </a:p>
          <a:p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28807535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50" name="Picture 6" descr="undefine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83442" y="26735"/>
            <a:ext cx="4768771" cy="6831266"/>
          </a:xfrm>
          <a:prstGeom prst="rect">
            <a:avLst/>
          </a:prstGeom>
          <a:noFill/>
        </p:spPr>
      </p:pic>
      <p:sp>
        <p:nvSpPr>
          <p:cNvPr id="5" name="矩形 4"/>
          <p:cNvSpPr/>
          <p:nvPr/>
        </p:nvSpPr>
        <p:spPr>
          <a:xfrm>
            <a:off x="7432258" y="2619301"/>
            <a:ext cx="16466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600" dirty="0" err="1"/>
              <a:t>Qieyun</a:t>
            </a:r>
            <a:endParaRPr lang="zh-TW" altLang="en-US" sz="360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2" descr="廣韻(宋刊本)｜國家文化記憶庫2.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901" y="263927"/>
            <a:ext cx="3885156" cy="6594073"/>
          </a:xfrm>
          <a:prstGeom prst="rect">
            <a:avLst/>
          </a:prstGeom>
          <a:noFill/>
        </p:spPr>
      </p:pic>
      <p:pic>
        <p:nvPicPr>
          <p:cNvPr id="70660" name="Picture 4" descr="宋朝《廣韻》... - 廣東話資料館Cantonese Museum | Faceboo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26228" y="3819646"/>
            <a:ext cx="4172089" cy="2776337"/>
          </a:xfrm>
          <a:prstGeom prst="rect">
            <a:avLst/>
          </a:prstGeom>
          <a:noFill/>
        </p:spPr>
      </p:pic>
      <p:sp>
        <p:nvSpPr>
          <p:cNvPr id="4" name="矩形 3"/>
          <p:cNvSpPr/>
          <p:nvPr/>
        </p:nvSpPr>
        <p:spPr>
          <a:xfrm>
            <a:off x="5575642" y="2445681"/>
            <a:ext cx="22092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200" b="1" dirty="0" err="1"/>
              <a:t>Guangyun</a:t>
            </a:r>
            <a:endParaRPr lang="zh-TW" altLang="en-US" sz="3200" b="1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AB1AA62A-AA15-DC96-CECC-48A08860F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9251" y="706662"/>
            <a:ext cx="9571433" cy="5358472"/>
          </a:xfrm>
        </p:spPr>
        <p:txBody>
          <a:bodyPr>
            <a:normAutofit/>
          </a:bodyPr>
          <a:lstStyle/>
          <a:p>
            <a:r>
              <a:rPr lang="en-US" altLang="zh-TW" sz="2800" dirty="0"/>
              <a:t>The evidence for the pronunciation of Middle Chinese comes from several sources: </a:t>
            </a:r>
            <a:endParaRPr lang="en-US" altLang="zh-TW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US" altLang="zh-TW" sz="2800" dirty="0" smtClean="0"/>
              <a:t>modern </a:t>
            </a:r>
            <a:r>
              <a:rPr lang="en-US" altLang="zh-TW" sz="2800" b="1" dirty="0">
                <a:solidFill>
                  <a:srgbClr val="FFFF00"/>
                </a:solidFill>
              </a:rPr>
              <a:t>dialect</a:t>
            </a:r>
            <a:r>
              <a:rPr lang="en-US" altLang="zh-TW" sz="2800" dirty="0"/>
              <a:t> variations, </a:t>
            </a:r>
            <a:endParaRPr lang="en-US" altLang="zh-TW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US" altLang="zh-TW" sz="2800" b="1" dirty="0" smtClean="0">
                <a:solidFill>
                  <a:srgbClr val="FFFF00"/>
                </a:solidFill>
              </a:rPr>
              <a:t>rime </a:t>
            </a:r>
            <a:r>
              <a:rPr lang="en-US" altLang="zh-TW" sz="2800" b="1" dirty="0">
                <a:solidFill>
                  <a:srgbClr val="FFFF00"/>
                </a:solidFill>
              </a:rPr>
              <a:t>dictionaries</a:t>
            </a:r>
            <a:r>
              <a:rPr lang="en-US" altLang="zh-TW" sz="2800" dirty="0"/>
              <a:t>, </a:t>
            </a:r>
            <a:endParaRPr lang="en-US" altLang="zh-TW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US" altLang="zh-TW" sz="2800" dirty="0" smtClean="0"/>
              <a:t>foreign </a:t>
            </a:r>
            <a:r>
              <a:rPr lang="en-US" altLang="zh-TW" sz="2800" b="1" dirty="0">
                <a:solidFill>
                  <a:srgbClr val="FFFF00"/>
                </a:solidFill>
              </a:rPr>
              <a:t>transliterations</a:t>
            </a:r>
            <a:r>
              <a:rPr lang="en-US" altLang="zh-TW" sz="2800" dirty="0" smtClean="0"/>
              <a:t>,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zh-TW" sz="2800" dirty="0" smtClean="0"/>
              <a:t> </a:t>
            </a:r>
            <a:r>
              <a:rPr lang="en-US" altLang="zh-TW" sz="2800" b="1" dirty="0">
                <a:solidFill>
                  <a:srgbClr val="FFFF00"/>
                </a:solidFill>
              </a:rPr>
              <a:t>rime tables </a:t>
            </a:r>
            <a:r>
              <a:rPr lang="en-US" altLang="zh-TW" sz="2800" dirty="0"/>
              <a:t>constructed by ancient Chinese philologists to summarize the phonetic system, </a:t>
            </a:r>
            <a:endParaRPr lang="en-US" altLang="zh-TW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US" altLang="zh-TW" sz="2800" dirty="0" smtClean="0"/>
              <a:t>and </a:t>
            </a:r>
            <a:r>
              <a:rPr lang="en-US" altLang="zh-TW" sz="2800" dirty="0"/>
              <a:t>Chinese phonetic </a:t>
            </a:r>
            <a:r>
              <a:rPr lang="en-US" altLang="zh-TW" sz="2800" b="1" dirty="0">
                <a:solidFill>
                  <a:srgbClr val="FFFF00"/>
                </a:solidFill>
              </a:rPr>
              <a:t>translations of foreign words</a:t>
            </a:r>
            <a:r>
              <a:rPr lang="en-US" altLang="zh-TW" sz="2800" dirty="0"/>
              <a:t>.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40588888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6" name="Picture 4" descr="其實粵語呢二百年變化好大（都未計再之前嘅歷史），淨係知精莊章組聲母合併哂做同一組聲母就已經唔係古代嗰回事🫠 「將」軍澳點解係寫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81549" y="1886673"/>
            <a:ext cx="5267782" cy="49713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2C3AFB2A-64F4-1133-6CA0-0E7F496EE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6528" y="1108953"/>
            <a:ext cx="10006519" cy="4940991"/>
          </a:xfrm>
        </p:spPr>
        <p:txBody>
          <a:bodyPr>
            <a:noAutofit/>
          </a:bodyPr>
          <a:lstStyle/>
          <a:p>
            <a:r>
              <a:rPr lang="en-US" altLang="zh-TW" sz="2800" b="1" dirty="0">
                <a:solidFill>
                  <a:srgbClr val="FFFF00"/>
                </a:solidFill>
              </a:rPr>
              <a:t>Middle Chinese</a:t>
            </a:r>
            <a:r>
              <a:rPr lang="en-US" altLang="zh-TW" sz="2800" dirty="0"/>
              <a:t>, broadly from about the 3rd century AD through to 12th century AD. </a:t>
            </a:r>
            <a:endParaRPr lang="en-US" altLang="zh-TW" sz="2800" dirty="0" smtClean="0"/>
          </a:p>
          <a:p>
            <a:r>
              <a:rPr lang="en-US" altLang="zh-TW" sz="2800" dirty="0" smtClean="0"/>
              <a:t>Reconstructed </a:t>
            </a:r>
            <a:r>
              <a:rPr lang="en-US" altLang="zh-TW" sz="2800" dirty="0"/>
              <a:t>"Middle Chinese" is usually based on the detailed phonetic evidence of the </a:t>
            </a:r>
            <a:r>
              <a:rPr lang="en-US" altLang="zh-TW" sz="2800" dirty="0" err="1">
                <a:solidFill>
                  <a:srgbClr val="FFFF00"/>
                </a:solidFill>
              </a:rPr>
              <a:t>Qieyun</a:t>
            </a:r>
            <a:r>
              <a:rPr lang="en-US" altLang="zh-TW" sz="2800" dirty="0">
                <a:solidFill>
                  <a:srgbClr val="FFFF00"/>
                </a:solidFill>
              </a:rPr>
              <a:t> rime dictionary </a:t>
            </a:r>
            <a:r>
              <a:rPr lang="en-US" altLang="zh-TW" sz="2800" dirty="0"/>
              <a:t>(601 AD), later expanded into "</a:t>
            </a:r>
            <a:r>
              <a:rPr lang="en-US" altLang="zh-TW" sz="2800" dirty="0" err="1">
                <a:solidFill>
                  <a:srgbClr val="FFFF00"/>
                </a:solidFill>
              </a:rPr>
              <a:t>Guangyun</a:t>
            </a:r>
            <a:r>
              <a:rPr lang="en-US" altLang="zh-TW" sz="2800" dirty="0"/>
              <a:t>".</a:t>
            </a:r>
          </a:p>
          <a:p>
            <a:r>
              <a:rPr lang="en-US" altLang="zh-TW" sz="2800" dirty="0"/>
              <a:t> 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4124962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7BA3E147-51D0-57C9-C06A-DC163D80D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4222" y="672317"/>
            <a:ext cx="10162162" cy="5508564"/>
          </a:xfrm>
        </p:spPr>
        <p:txBody>
          <a:bodyPr>
            <a:noAutofit/>
          </a:bodyPr>
          <a:lstStyle/>
          <a:p>
            <a:r>
              <a:rPr lang="en-US" altLang="zh-TW" sz="2800" dirty="0"/>
              <a:t>During the next few centuries from HAN Dynasty, the increasing influence of Buddhism and Buddhist scholars brought Chinese linguists in touch with the tradition of Sanskrit grammar, which included a highly advanced understanding of phonology and phonetics, including a system of analyzing sounds by distinctive features, such as </a:t>
            </a:r>
            <a:r>
              <a:rPr lang="en-US" altLang="zh-TW" sz="2800" dirty="0">
                <a:solidFill>
                  <a:srgbClr val="FFFF00"/>
                </a:solidFill>
              </a:rPr>
              <a:t>place of articulation </a:t>
            </a:r>
            <a:r>
              <a:rPr lang="en-US" altLang="zh-TW" sz="2800" dirty="0"/>
              <a:t>and type of phonation.</a:t>
            </a:r>
          </a:p>
          <a:p>
            <a:r>
              <a:rPr lang="en-US" altLang="zh-TW" sz="2800" dirty="0"/>
              <a:t> This led to </a:t>
            </a:r>
            <a:r>
              <a:rPr lang="en-US" altLang="zh-TW" sz="2800" dirty="0">
                <a:solidFill>
                  <a:srgbClr val="FFFF00"/>
                </a:solidFill>
              </a:rPr>
              <a:t>rime tables </a:t>
            </a:r>
            <a:r>
              <a:rPr lang="en-US" altLang="zh-TW" sz="2800" dirty="0"/>
              <a:t>such as the </a:t>
            </a:r>
            <a:r>
              <a:rPr lang="en-US" altLang="zh-TW" sz="2800" dirty="0" err="1">
                <a:solidFill>
                  <a:srgbClr val="FFFF00"/>
                </a:solidFill>
              </a:rPr>
              <a:t>Yunjing</a:t>
            </a:r>
            <a:r>
              <a:rPr lang="en-US" altLang="zh-TW" sz="2800" dirty="0"/>
              <a:t> (c. 1150 AD), a so</a:t>
            </a:r>
            <a:r>
              <a:rPr lang="en-US" altLang="zh-TW" sz="2800" u="sng" dirty="0"/>
              <a:t>phi</a:t>
            </a:r>
            <a:r>
              <a:rPr lang="en-US" altLang="zh-TW" sz="2800" dirty="0"/>
              <a:t>sticated analysis of the sound system of the </a:t>
            </a:r>
            <a:r>
              <a:rPr lang="en-US" altLang="zh-TW" sz="2800" dirty="0" err="1"/>
              <a:t>Qieyun</a:t>
            </a:r>
            <a:r>
              <a:rPr lang="en-US" altLang="zh-TW" sz="2800" dirty="0"/>
              <a:t>.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120002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汉文佛经的翻译过程- 华人佛教网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78319" y="2325406"/>
            <a:ext cx="6731362" cy="4172332"/>
          </a:xfrm>
          <a:prstGeom prst="rect">
            <a:avLst/>
          </a:prstGeom>
          <a:noFill/>
        </p:spPr>
      </p:pic>
      <p:sp>
        <p:nvSpPr>
          <p:cNvPr id="3" name="矩形 2"/>
          <p:cNvSpPr/>
          <p:nvPr/>
        </p:nvSpPr>
        <p:spPr>
          <a:xfrm>
            <a:off x="2513825" y="1010420"/>
            <a:ext cx="63658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600" dirty="0"/>
              <a:t>Buddhist scriptures translation</a:t>
            </a:r>
            <a:endParaRPr lang="zh-TW" altLang="en-US" sz="3600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E79D824F-3C8D-6AF5-7C7C-C57B5842D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1132" y="869004"/>
            <a:ext cx="9876817" cy="5180940"/>
          </a:xfrm>
        </p:spPr>
        <p:txBody>
          <a:bodyPr>
            <a:noAutofit/>
          </a:bodyPr>
          <a:lstStyle/>
          <a:p>
            <a:r>
              <a:rPr lang="en-US" altLang="zh-TW" sz="2800" dirty="0"/>
              <a:t>During the Qing dynasty (1644–1912), scholars </a:t>
            </a:r>
            <a:r>
              <a:rPr lang="en-US" altLang="zh-TW" sz="2800" dirty="0" smtClean="0"/>
              <a:t>diligently </a:t>
            </a:r>
            <a:r>
              <a:rPr lang="en-US" altLang="zh-TW" sz="2800" dirty="0"/>
              <a:t>studied the sound system of Middle and Old Chinese. </a:t>
            </a:r>
          </a:p>
          <a:p>
            <a:r>
              <a:rPr lang="en-US" altLang="zh-TW" sz="2800" dirty="0"/>
              <a:t>Through careful examination of </a:t>
            </a:r>
            <a:r>
              <a:rPr lang="en-US" altLang="zh-TW" sz="2800" dirty="0">
                <a:solidFill>
                  <a:srgbClr val="FFFF00"/>
                </a:solidFill>
              </a:rPr>
              <a:t>rime tables, rime dictionaries</a:t>
            </a:r>
            <a:r>
              <a:rPr lang="en-US" altLang="zh-TW" sz="2800" dirty="0"/>
              <a:t> and patterns of rhyming among poets of various eras, these scholars were able to work out the system of categories of rhymes in </a:t>
            </a:r>
            <a:r>
              <a:rPr lang="en-US" altLang="zh-TW" sz="2800" dirty="0">
                <a:solidFill>
                  <a:srgbClr val="FFFF00"/>
                </a:solidFill>
              </a:rPr>
              <a:t>Old Chinese</a:t>
            </a:r>
            <a:r>
              <a:rPr lang="en-US" altLang="zh-TW" sz="2800" dirty="0"/>
              <a:t>, and discover additional </a:t>
            </a:r>
            <a:r>
              <a:rPr lang="en-US" altLang="zh-TW" sz="2800" dirty="0">
                <a:solidFill>
                  <a:srgbClr val="FFFF00"/>
                </a:solidFill>
              </a:rPr>
              <a:t>Middle Chinese </a:t>
            </a:r>
            <a:r>
              <a:rPr lang="en-US" altLang="zh-TW" sz="2800" dirty="0"/>
              <a:t>categories that had previously been overlooked.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281719691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8F30D287-5802-2400-AEF4-0DC26C272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3855" y="953311"/>
            <a:ext cx="10064885" cy="4837229"/>
          </a:xfrm>
        </p:spPr>
        <p:txBody>
          <a:bodyPr>
            <a:noAutofit/>
          </a:bodyPr>
          <a:lstStyle/>
          <a:p>
            <a:r>
              <a:rPr lang="en-US" altLang="zh-TW" sz="2800" dirty="0"/>
              <a:t>the first reconstructions of the actual sound systems of Old and Middle Chinese were only done in the early 20th century, by Swedish sinologist </a:t>
            </a:r>
            <a:r>
              <a:rPr lang="en-US" altLang="zh-TW" sz="2800" dirty="0">
                <a:solidFill>
                  <a:srgbClr val="FFC000"/>
                </a:solidFill>
              </a:rPr>
              <a:t>Bernhard </a:t>
            </a:r>
            <a:r>
              <a:rPr lang="en-US" altLang="zh-TW" sz="2800" dirty="0" err="1">
                <a:solidFill>
                  <a:srgbClr val="FFC000"/>
                </a:solidFill>
              </a:rPr>
              <a:t>Karlgren</a:t>
            </a:r>
            <a:r>
              <a:rPr lang="en-US" altLang="zh-TW" sz="2800" dirty="0"/>
              <a:t>. </a:t>
            </a:r>
          </a:p>
          <a:p>
            <a:r>
              <a:rPr lang="en-US" altLang="zh-TW" sz="2800" dirty="0"/>
              <a:t>Armed with his knowledge of Western historical linguistics, he performed field work in China between 1910 and 1912, creating a list of 3,100 Chinese characters and collecting phonological data on the pronunciation of these characters.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261967960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1962 Limited Revised Ed. Sound and Symbol in Chinese by Bernhard Karlgren  Exclnt | eBa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088" y="30383"/>
            <a:ext cx="9103489" cy="68276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5758FDBA-F9FE-7DF1-52E4-1D415B136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073" y="0"/>
            <a:ext cx="10103796" cy="4186556"/>
          </a:xfrm>
        </p:spPr>
        <p:txBody>
          <a:bodyPr>
            <a:noAutofit/>
          </a:bodyPr>
          <a:lstStyle/>
          <a:p>
            <a:r>
              <a:rPr lang="en-US" altLang="zh-TW" sz="2800" dirty="0"/>
              <a:t> Walter Simon and </a:t>
            </a:r>
            <a:r>
              <a:rPr lang="en-US" altLang="zh-TW" sz="2800" dirty="0">
                <a:solidFill>
                  <a:srgbClr val="FFC000"/>
                </a:solidFill>
              </a:rPr>
              <a:t>Henri Maspero </a:t>
            </a:r>
            <a:r>
              <a:rPr lang="en-US" altLang="zh-TW" sz="2800" dirty="0"/>
              <a:t>also made great contributions in the field during the early days of its development. </a:t>
            </a:r>
          </a:p>
        </p:txBody>
      </p:sp>
    </p:spTree>
    <p:extLst>
      <p:ext uri="{BB962C8B-B14F-4D97-AF65-F5344CB8AC3E}">
        <p14:creationId xmlns:p14="http://schemas.microsoft.com/office/powerpoint/2010/main" xmlns="" val="141969337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 descr="taois-henri-maspero-holylandvietnamstudies.co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951480"/>
            <a:ext cx="7524750" cy="4162426"/>
          </a:xfrm>
          <a:prstGeom prst="rect">
            <a:avLst/>
          </a:prstGeom>
          <a:noFill/>
        </p:spPr>
      </p:pic>
      <p:sp>
        <p:nvSpPr>
          <p:cNvPr id="3" name="矩形 2"/>
          <p:cNvSpPr/>
          <p:nvPr/>
        </p:nvSpPr>
        <p:spPr>
          <a:xfrm>
            <a:off x="7500396" y="708002"/>
            <a:ext cx="4016415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altLang="zh-TW" sz="2400" b="1" dirty="0"/>
              <a:t>Henri MASPERO</a:t>
            </a:r>
            <a:r>
              <a:rPr lang="fr-FR" altLang="zh-TW" sz="2400" dirty="0"/>
              <a:t> (1883-1945)</a:t>
            </a:r>
          </a:p>
          <a:p>
            <a:r>
              <a:rPr lang="fr-FR" altLang="zh-TW" sz="2400" b="1" dirty="0"/>
              <a:t>— </a:t>
            </a:r>
            <a:r>
              <a:rPr lang="fr-FR" altLang="zh-TW" sz="2400" b="1" dirty="0">
                <a:hlinkClick r:id="rId3"/>
              </a:rPr>
              <a:t>La Chine antique</a:t>
            </a:r>
            <a:r>
              <a:rPr lang="fr-FR" altLang="zh-TW" sz="2400" dirty="0"/>
              <a:t> (1927), avec cartes : </a:t>
            </a:r>
            <a:r>
              <a:rPr lang="fr-FR" altLang="zh-TW" sz="2400" dirty="0">
                <a:hlinkClick r:id="rId4"/>
              </a:rPr>
              <a:t>La Chine au VIIIe siècle avant J.-C.</a:t>
            </a:r>
            <a:r>
              <a:rPr lang="fr-FR" altLang="zh-TW" sz="2400" dirty="0"/>
              <a:t> — </a:t>
            </a:r>
            <a:r>
              <a:rPr lang="fr-FR" altLang="zh-TW" sz="2400" dirty="0">
                <a:hlinkClick r:id="rId5"/>
              </a:rPr>
              <a:t>Les hégémonies</a:t>
            </a:r>
            <a:r>
              <a:rPr lang="fr-FR" altLang="zh-TW" sz="2400" dirty="0"/>
              <a:t> — </a:t>
            </a:r>
            <a:r>
              <a:rPr lang="fr-FR" altLang="zh-TW" sz="2400" dirty="0">
                <a:hlinkClick r:id="rId6"/>
              </a:rPr>
              <a:t>Les royaumes combattants</a:t>
            </a:r>
            <a:r>
              <a:rPr lang="fr-FR" altLang="zh-TW" sz="2400" dirty="0"/>
              <a:t>.</a:t>
            </a:r>
          </a:p>
          <a:p>
            <a:r>
              <a:rPr lang="fr-FR" altLang="zh-TW" sz="2400" dirty="0"/>
              <a:t>Les Presses universitaires de France, Paris, 1965 (2</a:t>
            </a:r>
            <a:r>
              <a:rPr lang="fr-FR" altLang="zh-TW" sz="2400" baseline="30000" dirty="0"/>
              <a:t>e</a:t>
            </a:r>
            <a:r>
              <a:rPr lang="fr-FR" altLang="zh-TW" sz="2400" dirty="0"/>
              <a:t> éd.), 520 pages.</a:t>
            </a:r>
            <a:br>
              <a:rPr lang="fr-FR" altLang="zh-TW" sz="2400" dirty="0"/>
            </a:br>
            <a:r>
              <a:rPr lang="fr-FR" altLang="zh-TW" sz="2400" dirty="0"/>
              <a:t>Collection : Annales du Musée Guimet. Bibliothèque d’études, t. LXXXI.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3377" y="2052116"/>
            <a:ext cx="10590836" cy="3997828"/>
          </a:xfrm>
        </p:spPr>
        <p:txBody>
          <a:bodyPr>
            <a:normAutofit/>
          </a:bodyPr>
          <a:lstStyle/>
          <a:p>
            <a:r>
              <a:rPr lang="en-US" altLang="zh-TW" sz="3200" dirty="0" err="1"/>
              <a:t>Karlgren</a:t>
            </a:r>
            <a:r>
              <a:rPr lang="en-US" altLang="zh-TW" sz="3200" dirty="0"/>
              <a:t> himself had no direct access to the </a:t>
            </a:r>
            <a:r>
              <a:rPr lang="en-US" altLang="zh-TW" sz="3200" dirty="0" err="1"/>
              <a:t>Qieyun</a:t>
            </a:r>
            <a:r>
              <a:rPr lang="en-US" altLang="zh-TW" sz="3200" dirty="0"/>
              <a:t>, which was thought lost; however, fragments of the </a:t>
            </a:r>
            <a:r>
              <a:rPr lang="en-US" altLang="zh-TW" sz="3200" dirty="0" err="1"/>
              <a:t>Qieyun</a:t>
            </a:r>
            <a:r>
              <a:rPr lang="en-US" altLang="zh-TW" sz="3200" dirty="0"/>
              <a:t> were discovered in the </a:t>
            </a:r>
            <a:r>
              <a:rPr lang="en-US" altLang="zh-TW" sz="3200" dirty="0" err="1">
                <a:solidFill>
                  <a:srgbClr val="FFFF00"/>
                </a:solidFill>
              </a:rPr>
              <a:t>Dunhuang</a:t>
            </a:r>
            <a:r>
              <a:rPr lang="en-US" altLang="zh-TW" sz="3200" dirty="0">
                <a:solidFill>
                  <a:srgbClr val="FFFF00"/>
                </a:solidFill>
              </a:rPr>
              <a:t> Caves </a:t>
            </a:r>
            <a:r>
              <a:rPr lang="en-US" altLang="zh-TW" sz="3200" dirty="0"/>
              <a:t>in the 1930s, and a nearly complete copy was discovered in 1947 in the Palace Museum.</a:t>
            </a:r>
            <a:endParaRPr lang="zh-TW" altLang="en-US" sz="3200" dirty="0"/>
          </a:p>
          <a:p>
            <a:endParaRPr lang="zh-TW" altLang="en-US" sz="3200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敦煌石窟：黃沙洗禮千年的藝術殿堂- 紐約時報中文網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7929" y="190500"/>
            <a:ext cx="10001250" cy="6667500"/>
          </a:xfrm>
          <a:prstGeom prst="rect">
            <a:avLst/>
          </a:prstGeom>
          <a:noFill/>
        </p:spPr>
      </p:pic>
      <p:sp>
        <p:nvSpPr>
          <p:cNvPr id="3" name="矩形 2"/>
          <p:cNvSpPr/>
          <p:nvPr/>
        </p:nvSpPr>
        <p:spPr>
          <a:xfrm>
            <a:off x="1040773" y="674754"/>
            <a:ext cx="38779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600" dirty="0" err="1">
                <a:solidFill>
                  <a:srgbClr val="FFFF00"/>
                </a:solidFill>
              </a:rPr>
              <a:t>Dunhuang</a:t>
            </a:r>
            <a:r>
              <a:rPr lang="en-US" altLang="zh-TW" sz="3600" dirty="0">
                <a:solidFill>
                  <a:srgbClr val="FFFF00"/>
                </a:solidFill>
              </a:rPr>
              <a:t> Caves </a:t>
            </a:r>
            <a:endParaRPr lang="zh-TW" altLang="en-US" sz="3600" dirty="0"/>
          </a:p>
        </p:txBody>
      </p:sp>
      <p:sp>
        <p:nvSpPr>
          <p:cNvPr id="4" name="矩形 3"/>
          <p:cNvSpPr/>
          <p:nvPr/>
        </p:nvSpPr>
        <p:spPr>
          <a:xfrm>
            <a:off x="952982" y="1520103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TW" sz="2400" dirty="0" smtClean="0">
                <a:solidFill>
                  <a:schemeClr val="bg1"/>
                </a:solidFill>
              </a:rPr>
              <a:t>This is a Buddhist holy place with a large collection of Buddhist scriptures.</a:t>
            </a:r>
            <a:endParaRPr lang="zh-TW" altLang="en-US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CB73C21D-5776-E22E-69F0-D453747D5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6553" y="1079349"/>
            <a:ext cx="10278894" cy="4464923"/>
          </a:xfrm>
        </p:spPr>
        <p:txBody>
          <a:bodyPr>
            <a:noAutofit/>
          </a:bodyPr>
          <a:lstStyle/>
          <a:p>
            <a:r>
              <a:rPr lang="en-US" altLang="zh-TW" sz="2800" dirty="0" err="1"/>
              <a:t>Karlgren</a:t>
            </a:r>
            <a:r>
              <a:rPr lang="en-US" altLang="zh-TW" sz="2800" dirty="0"/>
              <a:t> was also instrumental in early reconstruction of Old Chinese. </a:t>
            </a:r>
            <a:endParaRPr lang="en-US" altLang="zh-TW" sz="2800" dirty="0" smtClean="0"/>
          </a:p>
          <a:p>
            <a:r>
              <a:rPr lang="en-US" altLang="zh-TW" sz="2800" dirty="0" smtClean="0"/>
              <a:t>His </a:t>
            </a:r>
            <a:r>
              <a:rPr lang="en-US" altLang="zh-TW" sz="2800" dirty="0"/>
              <a:t>early work on Middle Chinese made various suggestions about Old Chinese, and a detailed reconstruction appeared in </a:t>
            </a:r>
            <a:r>
              <a:rPr lang="en-US" altLang="zh-TW" sz="2800" dirty="0" err="1">
                <a:solidFill>
                  <a:srgbClr val="FFFF00"/>
                </a:solidFill>
              </a:rPr>
              <a:t>Grammata</a:t>
            </a:r>
            <a:r>
              <a:rPr lang="en-US" altLang="zh-TW" sz="2800" dirty="0">
                <a:solidFill>
                  <a:srgbClr val="FFFF00"/>
                </a:solidFill>
              </a:rPr>
              <a:t> </a:t>
            </a:r>
            <a:r>
              <a:rPr lang="en-US" altLang="zh-TW" sz="2800" dirty="0" err="1">
                <a:solidFill>
                  <a:srgbClr val="FFFF00"/>
                </a:solidFill>
              </a:rPr>
              <a:t>Serica</a:t>
            </a:r>
            <a:r>
              <a:rPr lang="en-US" altLang="zh-TW" sz="2800" dirty="0">
                <a:solidFill>
                  <a:srgbClr val="FFFF00"/>
                </a:solidFill>
              </a:rPr>
              <a:t> </a:t>
            </a:r>
            <a:r>
              <a:rPr lang="en-US" altLang="zh-TW" sz="2800" dirty="0"/>
              <a:t>(1940), a dictionary of Middle and Old Chinese reconstructions. </a:t>
            </a:r>
          </a:p>
          <a:p>
            <a:r>
              <a:rPr lang="en-US" altLang="zh-TW" sz="2800" dirty="0"/>
              <a:t>An expanded version, </a:t>
            </a:r>
            <a:r>
              <a:rPr lang="en-US" altLang="zh-TW" sz="2800" dirty="0" err="1">
                <a:solidFill>
                  <a:srgbClr val="FFFF00"/>
                </a:solidFill>
              </a:rPr>
              <a:t>Grammata</a:t>
            </a:r>
            <a:r>
              <a:rPr lang="en-US" altLang="zh-TW" sz="2800" dirty="0">
                <a:solidFill>
                  <a:srgbClr val="FFFF00"/>
                </a:solidFill>
              </a:rPr>
              <a:t> </a:t>
            </a:r>
            <a:r>
              <a:rPr lang="en-US" altLang="zh-TW" sz="2800" dirty="0" err="1">
                <a:solidFill>
                  <a:srgbClr val="FFFF00"/>
                </a:solidFill>
              </a:rPr>
              <a:t>Serica</a:t>
            </a:r>
            <a:r>
              <a:rPr lang="en-US" altLang="zh-TW" sz="2800" dirty="0">
                <a:solidFill>
                  <a:srgbClr val="FFFF00"/>
                </a:solidFill>
              </a:rPr>
              <a:t> </a:t>
            </a:r>
            <a:r>
              <a:rPr lang="en-US" altLang="zh-TW" sz="2800" dirty="0" err="1">
                <a:solidFill>
                  <a:srgbClr val="FFFF00"/>
                </a:solidFill>
              </a:rPr>
              <a:t>Recensa</a:t>
            </a:r>
            <a:r>
              <a:rPr lang="en-US" altLang="zh-TW" sz="2800" dirty="0"/>
              <a:t>, was published in 1957.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14799251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Grammata Serica Recensa 古漢文辭典》ISBN:9576382696│南天書局│高本漢| 露天市集| 全台最大的網路購物市集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42653" y="787079"/>
            <a:ext cx="7620000" cy="5715000"/>
          </a:xfrm>
          <a:prstGeom prst="rect">
            <a:avLst/>
          </a:prstGeom>
          <a:noFill/>
        </p:spPr>
      </p:pic>
      <p:pic>
        <p:nvPicPr>
          <p:cNvPr id="65540" name="Picture 4" descr="Grammata serica recens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95841" y="1730415"/>
            <a:ext cx="3522651" cy="51275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68DF422E-98D1-B7D9-328B-755A00D0F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5982" y="894945"/>
            <a:ext cx="10097311" cy="549871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TW" sz="2800" dirty="0">
                <a:solidFill>
                  <a:srgbClr val="FFFF00"/>
                </a:solidFill>
              </a:rPr>
              <a:t>Old Chinese is chiefly gained from: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zh-TW" sz="2800" dirty="0"/>
              <a:t>•	The rhymed texts written before the Qin Dynasty, chiefly </a:t>
            </a:r>
            <a:r>
              <a:rPr lang="en-US" altLang="zh-TW" sz="2800" dirty="0">
                <a:solidFill>
                  <a:srgbClr val="FFFF00"/>
                </a:solidFill>
              </a:rPr>
              <a:t>Shijing</a:t>
            </a:r>
            <a:r>
              <a:rPr lang="en-US" altLang="zh-TW" sz="2800" dirty="0"/>
              <a:t>, the earliest an</a:t>
            </a:r>
            <a:r>
              <a:rPr lang="en-US" altLang="zh-TW" sz="2800" b="1" dirty="0"/>
              <a:t>tho</a:t>
            </a:r>
            <a:r>
              <a:rPr lang="en-US" altLang="zh-TW" sz="2800" dirty="0"/>
              <a:t>logy</a:t>
            </a:r>
            <a:r>
              <a:rPr lang="zh-TW" altLang="en-US" sz="1800" dirty="0"/>
              <a:t>選集</a:t>
            </a:r>
            <a:r>
              <a:rPr lang="en-US" altLang="zh-TW" sz="2800" dirty="0"/>
              <a:t>of Chinese poetry.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zh-TW" sz="2800" dirty="0"/>
              <a:t>•	The idea that characters sharing the same </a:t>
            </a:r>
            <a:r>
              <a:rPr lang="en-US" altLang="zh-TW" sz="2800" dirty="0">
                <a:solidFill>
                  <a:srgbClr val="FFC000"/>
                </a:solidFill>
              </a:rPr>
              <a:t>phonetic component</a:t>
            </a:r>
            <a:r>
              <a:rPr lang="en-US" altLang="zh-TW" sz="2800" dirty="0"/>
              <a:t> were homophones or near-homophones when the characters were first created.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zh-TW" sz="2800" dirty="0"/>
              <a:t>•	Comparison of Old Chinese with other Sino-Tibetan dialects.</a:t>
            </a:r>
          </a:p>
          <a:p>
            <a:pPr marL="0" indent="0">
              <a:buNone/>
            </a:pP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355855338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The Book of Songs: The Ancient Chinese Classic of Poetry by Stephen Owen |  Goodread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3839" y="2002419"/>
            <a:ext cx="3016632" cy="4649949"/>
          </a:xfrm>
          <a:prstGeom prst="rect">
            <a:avLst/>
          </a:prstGeom>
          <a:noFill/>
        </p:spPr>
      </p:pic>
      <p:pic>
        <p:nvPicPr>
          <p:cNvPr id="66564" name="Picture 4" descr="Ancient Chinese Poetry: Book of Songs, Songs of Chu. - ppt downloa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83980" y="444691"/>
            <a:ext cx="8327301" cy="624547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D46077A3-DA61-8321-CF6D-282F356E2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220" y="0"/>
            <a:ext cx="10343745" cy="673802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TW" sz="2800" b="1" dirty="0">
                <a:solidFill>
                  <a:srgbClr val="FFFF00"/>
                </a:solidFill>
              </a:rPr>
              <a:t>Sino-Tibetan </a:t>
            </a:r>
            <a:r>
              <a:rPr lang="en-US" altLang="zh-TW" sz="2800" b="1" u="sng" dirty="0">
                <a:solidFill>
                  <a:srgbClr val="FFFF00"/>
                </a:solidFill>
              </a:rPr>
              <a:t>an</a:t>
            </a:r>
            <a:r>
              <a:rPr lang="en-US" altLang="zh-TW" sz="2800" b="1" dirty="0">
                <a:solidFill>
                  <a:srgbClr val="FFFF00"/>
                </a:solidFill>
              </a:rPr>
              <a:t>cestry</a:t>
            </a:r>
          </a:p>
          <a:p>
            <a:r>
              <a:rPr lang="en-US" altLang="zh-TW" sz="2800" dirty="0"/>
              <a:t>Chinese is part of the Sino-Tibetan language family, a group of languages that all descend from </a:t>
            </a:r>
            <a:r>
              <a:rPr lang="en-US" altLang="zh-TW" sz="2800" dirty="0">
                <a:solidFill>
                  <a:srgbClr val="FFC000"/>
                </a:solidFill>
              </a:rPr>
              <a:t>Proto-Sino-Tibetan</a:t>
            </a:r>
            <a:r>
              <a:rPr lang="en-US" altLang="zh-TW" sz="2800" dirty="0"/>
              <a:t>. </a:t>
            </a:r>
          </a:p>
          <a:p>
            <a:endParaRPr lang="en-US" altLang="zh-TW" sz="2800" dirty="0"/>
          </a:p>
          <a:p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226794067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 descr="Origin of Sino-Tibetan peopl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7069" y="1140548"/>
            <a:ext cx="6572250" cy="5372100"/>
          </a:xfrm>
          <a:prstGeom prst="rect">
            <a:avLst/>
          </a:prstGeom>
          <a:noFill/>
        </p:spPr>
      </p:pic>
      <p:sp>
        <p:nvSpPr>
          <p:cNvPr id="3" name="矩形 2"/>
          <p:cNvSpPr/>
          <p:nvPr/>
        </p:nvSpPr>
        <p:spPr>
          <a:xfrm>
            <a:off x="7157916" y="686329"/>
            <a:ext cx="40404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600" dirty="0">
                <a:solidFill>
                  <a:srgbClr val="FFC000"/>
                </a:solidFill>
              </a:rPr>
              <a:t>Proto-Sino-Tibetan</a:t>
            </a:r>
            <a:endParaRPr lang="zh-TW" altLang="en-US" sz="3600" dirty="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D2976685-C2BC-9BAC-4255-EE648C46E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952" y="138896"/>
            <a:ext cx="10025974" cy="2963119"/>
          </a:xfrm>
        </p:spPr>
        <p:txBody>
          <a:bodyPr>
            <a:noAutofit/>
          </a:bodyPr>
          <a:lstStyle/>
          <a:p>
            <a:r>
              <a:rPr lang="en-US" altLang="zh-TW" sz="2800" b="1" dirty="0">
                <a:solidFill>
                  <a:srgbClr val="FFFF00"/>
                </a:solidFill>
              </a:rPr>
              <a:t>Modern varieties</a:t>
            </a:r>
            <a:r>
              <a:rPr lang="en-US" altLang="zh-TW" sz="2800" dirty="0"/>
              <a:t>, from about the 13th century AD (beginning of the </a:t>
            </a:r>
            <a:r>
              <a:rPr lang="en-US" altLang="zh-TW" sz="2800" dirty="0">
                <a:solidFill>
                  <a:srgbClr val="FFFF00"/>
                </a:solidFill>
              </a:rPr>
              <a:t>Yuan Dynasty</a:t>
            </a:r>
            <a:r>
              <a:rPr lang="en-US" altLang="zh-TW" sz="2800" dirty="0"/>
              <a:t>, in which Early Mandarin was developed) to the present. </a:t>
            </a:r>
          </a:p>
        </p:txBody>
      </p:sp>
      <p:pic>
        <p:nvPicPr>
          <p:cNvPr id="11268" name="Picture 4" descr="臺大出版中心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788" y="2948419"/>
            <a:ext cx="3125165" cy="3909582"/>
          </a:xfrm>
          <a:prstGeom prst="rect">
            <a:avLst/>
          </a:prstGeom>
          <a:noFill/>
        </p:spPr>
      </p:pic>
      <p:pic>
        <p:nvPicPr>
          <p:cNvPr id="11270" name="Picture 6" descr="https://bkimg.cdn.bcebos.com/pic/0b46f21fbe096b63326e15aa08338744eaf8acd1?x-bce-process=image/format,f_auto/watermark,image_d2F0ZXIvYmFpa2UyNzI,g_7,xp_5,yp_5,P_20/resize,m_lfit,limit_1,h_108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11970" y="2016891"/>
            <a:ext cx="3419033" cy="48411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8047256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7716E15B-2158-11EA-77CC-2F87F21C2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311" y="0"/>
            <a:ext cx="10155676" cy="300769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TW" sz="2800" dirty="0"/>
              <a:t>The main changes leading to the modern varieties have been a </a:t>
            </a:r>
            <a:r>
              <a:rPr lang="en-US" altLang="zh-TW" sz="2800" dirty="0">
                <a:solidFill>
                  <a:srgbClr val="FFFF00"/>
                </a:solidFill>
              </a:rPr>
              <a:t>reduction</a:t>
            </a:r>
            <a:r>
              <a:rPr lang="en-US" altLang="zh-TW" sz="2800" dirty="0"/>
              <a:t> in the number of consonants and vowels and </a:t>
            </a:r>
            <a:r>
              <a:rPr lang="en-US" altLang="zh-TW" sz="2800" dirty="0">
                <a:solidFill>
                  <a:srgbClr val="FFFF00"/>
                </a:solidFill>
              </a:rPr>
              <a:t>increase</a:t>
            </a:r>
            <a:r>
              <a:rPr lang="en-US" altLang="zh-TW" sz="2800" dirty="0"/>
              <a:t> in the number of tones. </a:t>
            </a:r>
          </a:p>
        </p:txBody>
      </p:sp>
      <p:sp>
        <p:nvSpPr>
          <p:cNvPr id="7170" name="AutoShape 2" descr="Number of tone categories in Mandarin dialects | Download Scientific Diagra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pic>
        <p:nvPicPr>
          <p:cNvPr id="5" name="Picture 2" descr="方言声调的多少有规律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2639" y="2673249"/>
            <a:ext cx="5179144" cy="41847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1297312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1" name="Picture 2" descr="E:\其他圖檔\佛教藝術\佛教圖案\monk-0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69190" y="4157282"/>
            <a:ext cx="3052233" cy="200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群組 4"/>
          <p:cNvGrpSpPr>
            <a:grpSpLocks/>
          </p:cNvGrpSpPr>
          <p:nvPr/>
        </p:nvGrpSpPr>
        <p:grpSpPr bwMode="auto">
          <a:xfrm>
            <a:off x="864565" y="3284538"/>
            <a:ext cx="4512733" cy="3573462"/>
            <a:chOff x="4933950" y="3143249"/>
            <a:chExt cx="3133725" cy="3133725"/>
          </a:xfrm>
        </p:grpSpPr>
        <p:pic>
          <p:nvPicPr>
            <p:cNvPr id="109574" name="Picture 2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3950" y="3143249"/>
              <a:ext cx="3133725" cy="31337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9575" name="文字方塊 4"/>
            <p:cNvSpPr txBox="1">
              <a:spLocks noChangeArrowheads="1"/>
            </p:cNvSpPr>
            <p:nvPr/>
          </p:nvSpPr>
          <p:spPr bwMode="auto">
            <a:xfrm>
              <a:off x="5867400" y="4658966"/>
              <a:ext cx="1200150" cy="4588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itchFamily="2" charset="2"/>
                <a:buChar char="n"/>
                <a:defRPr kumimoji="1" sz="2800">
                  <a:solidFill>
                    <a:schemeClr val="tx1"/>
                  </a:solidFill>
                  <a:latin typeface="Arial" charset="0"/>
                  <a:ea typeface="新細明體" charset="-12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n"/>
                <a:defRPr kumimoji="1" sz="2600">
                  <a:solidFill>
                    <a:schemeClr val="tx1"/>
                  </a:solidFill>
                  <a:latin typeface="Arial" charset="0"/>
                  <a:ea typeface="新細明體" charset="-12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itchFamily="2" charset="2"/>
                <a:buChar char="n"/>
                <a:defRPr kumimoji="1" sz="2300">
                  <a:solidFill>
                    <a:schemeClr val="tx1"/>
                  </a:solidFill>
                  <a:latin typeface="Arial" charset="0"/>
                  <a:ea typeface="新細明體" charset="-12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§"/>
                <a:defRPr kumimoji="1" sz="2000">
                  <a:solidFill>
                    <a:schemeClr val="tx1"/>
                  </a:solidFill>
                  <a:latin typeface="Arial" charset="0"/>
                  <a:ea typeface="新細明體" charset="-12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§"/>
                <a:defRPr kumimoji="1" sz="2000">
                  <a:solidFill>
                    <a:schemeClr val="tx1"/>
                  </a:solidFill>
                  <a:latin typeface="Arial" charset="0"/>
                  <a:ea typeface="新細明體" charset="-12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itchFamily="2" charset="2"/>
                <a:buChar char="§"/>
                <a:defRPr kumimoji="1" sz="2000">
                  <a:solidFill>
                    <a:schemeClr val="tx1"/>
                  </a:solidFill>
                  <a:latin typeface="Arial" charset="0"/>
                  <a:ea typeface="新細明體" charset="-12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itchFamily="2" charset="2"/>
                <a:buChar char="§"/>
                <a:defRPr kumimoji="1" sz="2000">
                  <a:solidFill>
                    <a:schemeClr val="tx1"/>
                  </a:solidFill>
                  <a:latin typeface="Arial" charset="0"/>
                  <a:ea typeface="新細明體" charset="-12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itchFamily="2" charset="2"/>
                <a:buChar char="§"/>
                <a:defRPr kumimoji="1" sz="2000">
                  <a:solidFill>
                    <a:schemeClr val="tx1"/>
                  </a:solidFill>
                  <a:latin typeface="Arial" charset="0"/>
                  <a:ea typeface="新細明體" charset="-12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itchFamily="2" charset="2"/>
                <a:buChar char="§"/>
                <a:defRPr kumimoji="1" sz="2000">
                  <a:solidFill>
                    <a:schemeClr val="tx1"/>
                  </a:solidFill>
                  <a:latin typeface="Arial" charset="0"/>
                  <a:ea typeface="新細明體" charset="-12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TW" altLang="en-US" b="1" dirty="0">
                  <a:solidFill>
                    <a:srgbClr val="FF0000"/>
                  </a:solidFill>
                </a:rPr>
                <a:t>聲韻學</a:t>
              </a:r>
            </a:p>
          </p:txBody>
        </p:sp>
      </p:grpSp>
      <p:sp>
        <p:nvSpPr>
          <p:cNvPr id="8" name="WordArt 2"/>
          <p:cNvSpPr>
            <a:spLocks noChangeArrowheads="1" noChangeShapeType="1" noTextEdit="1"/>
          </p:cNvSpPr>
          <p:nvPr/>
        </p:nvSpPr>
        <p:spPr bwMode="auto">
          <a:xfrm>
            <a:off x="2410723" y="908608"/>
            <a:ext cx="7774998" cy="1718843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US" altLang="zh-TW" sz="3600" b="1" i="1" kern="10" dirty="0"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/>
                  </a:outerShdw>
                </a:effectLst>
                <a:latin typeface="新細明體"/>
                <a:ea typeface="新細明體"/>
              </a:rPr>
              <a:t>The </a:t>
            </a:r>
            <a:r>
              <a:rPr lang="en-US" altLang="zh-TW" sz="3600" b="1" i="1" kern="10" dirty="0" smtClean="0"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/>
                  </a:outerShdw>
                </a:effectLst>
                <a:latin typeface="新細明體"/>
                <a:ea typeface="新細明體"/>
              </a:rPr>
              <a:t>End</a:t>
            </a:r>
            <a:endParaRPr lang="zh-TW" altLang="en-US" sz="3600" b="1" i="1" kern="10" dirty="0">
              <a:gradFill rotWithShape="1">
                <a:gsLst>
                  <a:gs pos="0">
                    <a:srgbClr val="FFFF00"/>
                  </a:gs>
                  <a:gs pos="100000">
                    <a:srgbClr val="FF9933"/>
                  </a:gs>
                </a:gsLst>
                <a:path path="rect">
                  <a:fillToRect l="50000" t="50000" r="50000" b="50000"/>
                </a:path>
              </a:gradFill>
              <a:effectLst>
                <a:outerShdw dist="35921" dir="2700000" algn="ctr" rotWithShape="0">
                  <a:srgbClr val="C0C0C0"/>
                </a:outerShdw>
              </a:effectLst>
              <a:latin typeface="新細明體"/>
              <a:ea typeface="新細明體"/>
            </a:endParaRPr>
          </a:p>
        </p:txBody>
      </p:sp>
      <p:pic>
        <p:nvPicPr>
          <p:cNvPr id="2" name="音訊 1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6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11254317" y="6154738"/>
            <a:ext cx="649816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45689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5161"/>
    </mc:Choice>
    <mc:Fallback>
      <p:transition spd="slow" advTm="151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1363CE14-33C9-A5FC-45DE-23EE7E7B0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0"/>
            <a:ext cx="10660284" cy="6858000"/>
          </a:xfrm>
        </p:spPr>
        <p:txBody>
          <a:bodyPr>
            <a:normAutofit fontScale="92500" lnSpcReduction="10000"/>
          </a:bodyPr>
          <a:lstStyle/>
          <a:p>
            <a:endParaRPr lang="en-US" altLang="zh-TW" dirty="0"/>
          </a:p>
          <a:p>
            <a:pPr>
              <a:buNone/>
            </a:pPr>
            <a:r>
              <a:rPr lang="en-US" altLang="zh-TW" sz="2800" b="1" dirty="0">
                <a:solidFill>
                  <a:srgbClr val="FFFF00"/>
                </a:solidFill>
              </a:rPr>
              <a:t>References</a:t>
            </a:r>
          </a:p>
          <a:p>
            <a:r>
              <a:rPr lang="vi-VN" altLang="zh-TW" sz="2400" dirty="0"/>
              <a:t>Karlgren, Bernhard </a:t>
            </a:r>
            <a:r>
              <a:rPr lang="zh-TW" altLang="en-US" sz="2400" dirty="0"/>
              <a:t>高本汉</a:t>
            </a:r>
            <a:r>
              <a:rPr lang="en-US" altLang="zh-TW" sz="2400" dirty="0"/>
              <a:t>. 1915–1926</a:t>
            </a:r>
            <a:r>
              <a:rPr lang="vi-VN" altLang="zh-TW" sz="2400" dirty="0"/>
              <a:t>a. </a:t>
            </a:r>
            <a:r>
              <a:rPr lang="vi-VN" altLang="zh-TW" sz="2400" i="1" dirty="0">
                <a:solidFill>
                  <a:srgbClr val="FFFF00"/>
                </a:solidFill>
              </a:rPr>
              <a:t>Études sur la Phonologie Chinoise </a:t>
            </a:r>
            <a:r>
              <a:rPr lang="vi-VN" altLang="zh-TW" sz="2400" i="1" dirty="0"/>
              <a:t>[Study on Chinese</a:t>
            </a:r>
            <a:r>
              <a:rPr lang="zh-TW" altLang="en-US" sz="2400" i="1" dirty="0"/>
              <a:t> </a:t>
            </a:r>
            <a:r>
              <a:rPr lang="en-US" altLang="zh-TW" sz="2400" dirty="0"/>
              <a:t>phonology]. </a:t>
            </a:r>
            <a:r>
              <a:rPr lang="en-US" altLang="zh-TW" sz="2400" dirty="0" err="1"/>
              <a:t>Upsala</a:t>
            </a:r>
            <a:r>
              <a:rPr lang="en-US" altLang="zh-TW" sz="2400" dirty="0"/>
              <a:t>: </a:t>
            </a:r>
            <a:r>
              <a:rPr lang="en-US" altLang="zh-TW" sz="2400" dirty="0" err="1"/>
              <a:t>Appelberg</a:t>
            </a:r>
            <a:r>
              <a:rPr lang="en-US" altLang="zh-TW" sz="2400" dirty="0"/>
              <a:t>.</a:t>
            </a:r>
          </a:p>
          <a:p>
            <a:r>
              <a:rPr lang="en-US" altLang="zh-TW" sz="2400" dirty="0"/>
              <a:t>_____</a:t>
            </a:r>
            <a:r>
              <a:rPr lang="en-US" altLang="zh-TW" sz="2400" i="1" dirty="0">
                <a:solidFill>
                  <a:srgbClr val="FFFF00"/>
                </a:solidFill>
              </a:rPr>
              <a:t>Compendium of Phonetics in Ancient and Archaic Chinese</a:t>
            </a:r>
            <a:r>
              <a:rPr lang="en-US" altLang="zh-TW" sz="2400" dirty="0"/>
              <a:t>. in: The Bulletin of the Museum of Far Eastern Antiquities, Stockholm, 1954.</a:t>
            </a:r>
          </a:p>
          <a:p>
            <a:r>
              <a:rPr lang="en-US" altLang="zh-TW" sz="2400" dirty="0"/>
              <a:t>_____</a:t>
            </a:r>
            <a:r>
              <a:rPr lang="en-US" altLang="zh-TW" sz="2400" i="1" dirty="0" err="1">
                <a:solidFill>
                  <a:srgbClr val="FFFF00"/>
                </a:solidFill>
              </a:rPr>
              <a:t>Grammata</a:t>
            </a:r>
            <a:r>
              <a:rPr lang="en-US" altLang="zh-TW" sz="2400" i="1" dirty="0">
                <a:solidFill>
                  <a:srgbClr val="FFFF00"/>
                </a:solidFill>
              </a:rPr>
              <a:t> </a:t>
            </a:r>
            <a:r>
              <a:rPr lang="en-US" altLang="zh-TW" sz="2400" i="1" dirty="0" err="1">
                <a:solidFill>
                  <a:srgbClr val="FFFF00"/>
                </a:solidFill>
              </a:rPr>
              <a:t>Serica</a:t>
            </a:r>
            <a:r>
              <a:rPr lang="en-US" altLang="zh-TW" sz="2400" i="1" dirty="0">
                <a:solidFill>
                  <a:srgbClr val="FFFF00"/>
                </a:solidFill>
              </a:rPr>
              <a:t> </a:t>
            </a:r>
            <a:r>
              <a:rPr lang="en-US" altLang="zh-TW" sz="2400" i="1" dirty="0" err="1">
                <a:solidFill>
                  <a:srgbClr val="FFFF00"/>
                </a:solidFill>
              </a:rPr>
              <a:t>Recensa</a:t>
            </a:r>
            <a:r>
              <a:rPr lang="en-US" altLang="zh-TW" sz="2400" dirty="0"/>
              <a:t>. in: The Bulletin of the Museum of Far Eastern Antiquities, Stockholm, 1957</a:t>
            </a:r>
          </a:p>
          <a:p>
            <a:r>
              <a:rPr lang="en-US" altLang="zh-TW" sz="2400" dirty="0"/>
              <a:t>____</a:t>
            </a:r>
            <a:r>
              <a:rPr lang="en-US" altLang="zh-TW" sz="2400" i="1" dirty="0"/>
              <a:t>Glosses on the </a:t>
            </a:r>
            <a:r>
              <a:rPr lang="en-US" altLang="zh-TW" sz="2400" i="1" dirty="0" err="1"/>
              <a:t>Kuo</a:t>
            </a:r>
            <a:r>
              <a:rPr lang="en-US" altLang="zh-TW" sz="2400" i="1" dirty="0"/>
              <a:t> </a:t>
            </a:r>
            <a:r>
              <a:rPr lang="en-US" altLang="zh-TW" sz="2400" i="1" dirty="0" err="1"/>
              <a:t>Feng</a:t>
            </a:r>
            <a:r>
              <a:rPr lang="en-US" altLang="zh-TW" sz="2400" i="1" dirty="0"/>
              <a:t> Odes</a:t>
            </a:r>
            <a:r>
              <a:rPr lang="en-US" altLang="zh-TW" sz="2400" dirty="0"/>
              <a:t>. in: The Bulletin of the Museum of Far Eastern Antiquities, Stockholm, 1942.</a:t>
            </a:r>
          </a:p>
          <a:p>
            <a:r>
              <a:rPr lang="en-US" altLang="zh-TW" sz="2400" dirty="0"/>
              <a:t>____</a:t>
            </a:r>
            <a:r>
              <a:rPr lang="en-US" altLang="zh-TW" sz="2400" i="1" dirty="0"/>
              <a:t>Glosses on the </a:t>
            </a:r>
            <a:r>
              <a:rPr lang="en-US" altLang="zh-TW" sz="2400" i="1" dirty="0" err="1"/>
              <a:t>Siao</a:t>
            </a:r>
            <a:r>
              <a:rPr lang="en-US" altLang="zh-TW" sz="2400" i="1" dirty="0"/>
              <a:t> </a:t>
            </a:r>
            <a:r>
              <a:rPr lang="en-US" altLang="zh-TW" sz="2400" i="1" dirty="0" err="1"/>
              <a:t>Ya</a:t>
            </a:r>
            <a:r>
              <a:rPr lang="en-US" altLang="zh-TW" sz="2400" i="1" dirty="0"/>
              <a:t> Odes</a:t>
            </a:r>
            <a:r>
              <a:rPr lang="en-US" altLang="zh-TW" sz="2400" dirty="0"/>
              <a:t>. in: The Bulletin of the Museum of Far Eastern Antiquities, Stockholm, 1944.</a:t>
            </a:r>
          </a:p>
          <a:p>
            <a:r>
              <a:rPr lang="en-US" altLang="zh-TW" sz="2400" dirty="0"/>
              <a:t>____</a:t>
            </a:r>
            <a:r>
              <a:rPr lang="en-US" altLang="zh-TW" sz="2400" i="1" dirty="0"/>
              <a:t>Glosses on the Ta </a:t>
            </a:r>
            <a:r>
              <a:rPr lang="en-US" altLang="zh-TW" sz="2400" i="1" dirty="0" err="1"/>
              <a:t>Ya</a:t>
            </a:r>
            <a:r>
              <a:rPr lang="en-US" altLang="zh-TW" sz="2400" i="1" dirty="0"/>
              <a:t> and Sung Odes</a:t>
            </a:r>
            <a:r>
              <a:rPr lang="en-US" altLang="zh-TW" sz="2400" dirty="0"/>
              <a:t>. in: The Bulletin of the Museum of Far Eastern Antiquities, Stockholm, 1946.</a:t>
            </a:r>
          </a:p>
          <a:p>
            <a:endParaRPr lang="en-US" altLang="zh-TW" i="1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xmlns="" val="105001921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xmlns="" id="{03B43E30-5026-3473-4F68-00A4A2A865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5422" y="196769"/>
            <a:ext cx="10486664" cy="6458673"/>
          </a:xfrm>
        </p:spPr>
        <p:txBody>
          <a:bodyPr>
            <a:noAutofit/>
          </a:bodyPr>
          <a:lstStyle/>
          <a:p>
            <a:endParaRPr lang="en-US" altLang="zh-TW" sz="2400" dirty="0">
              <a:hlinkClick r:id="rId2" tooltip="William H. Baxter"/>
            </a:endParaRPr>
          </a:p>
          <a:p>
            <a:r>
              <a:rPr lang="en-US" altLang="zh-TW" sz="2400" dirty="0" err="1"/>
              <a:t>Maspero</a:t>
            </a:r>
            <a:r>
              <a:rPr lang="en-US" altLang="zh-TW" sz="2400" dirty="0"/>
              <a:t>, Henri </a:t>
            </a:r>
            <a:r>
              <a:rPr lang="zh-TW" altLang="en-US" sz="2400" dirty="0"/>
              <a:t>马伯乐</a:t>
            </a:r>
            <a:r>
              <a:rPr lang="en-US" altLang="zh-TW" sz="2400" dirty="0"/>
              <a:t>. 1920. </a:t>
            </a:r>
            <a:r>
              <a:rPr lang="en-US" altLang="zh-TW" sz="2400" dirty="0">
                <a:solidFill>
                  <a:srgbClr val="FFFF00"/>
                </a:solidFill>
              </a:rPr>
              <a:t>Le </a:t>
            </a:r>
            <a:r>
              <a:rPr lang="en-US" altLang="zh-TW" sz="2400" dirty="0" err="1">
                <a:solidFill>
                  <a:srgbClr val="FFFF00"/>
                </a:solidFill>
              </a:rPr>
              <a:t>dialecte</a:t>
            </a:r>
            <a:r>
              <a:rPr lang="en-US" altLang="zh-TW" sz="2400" dirty="0">
                <a:solidFill>
                  <a:srgbClr val="FFFF00"/>
                </a:solidFill>
              </a:rPr>
              <a:t> de </a:t>
            </a:r>
            <a:r>
              <a:rPr lang="en-US" altLang="zh-TW" sz="2400" dirty="0" err="1">
                <a:solidFill>
                  <a:srgbClr val="FFFF00"/>
                </a:solidFill>
              </a:rPr>
              <a:t>Tch’ang-ngan</a:t>
            </a:r>
            <a:r>
              <a:rPr lang="en-US" altLang="zh-TW" sz="2400" dirty="0">
                <a:solidFill>
                  <a:srgbClr val="FFFF00"/>
                </a:solidFill>
              </a:rPr>
              <a:t> </a:t>
            </a:r>
            <a:r>
              <a:rPr lang="en-US" altLang="zh-TW" sz="2400" dirty="0" err="1"/>
              <a:t>sous</a:t>
            </a:r>
            <a:r>
              <a:rPr lang="en-US" altLang="zh-TW" sz="2400" dirty="0"/>
              <a:t> les </a:t>
            </a:r>
            <a:r>
              <a:rPr lang="en-US" altLang="zh-TW" sz="2400" dirty="0" err="1"/>
              <a:t>T’ang</a:t>
            </a:r>
            <a:r>
              <a:rPr lang="en-US" altLang="zh-TW" sz="2400" dirty="0"/>
              <a:t>. </a:t>
            </a:r>
            <a:r>
              <a:rPr lang="en-US" altLang="zh-TW" sz="2400" i="1" dirty="0"/>
              <a:t>Bulletin de </a:t>
            </a:r>
            <a:r>
              <a:rPr lang="en-US" altLang="zh-TW" sz="2400" i="1" dirty="0" err="1"/>
              <a:t>l’Ecole</a:t>
            </a:r>
            <a:r>
              <a:rPr lang="zh-TW" altLang="en-US" sz="2400" i="1" dirty="0"/>
              <a:t> </a:t>
            </a:r>
            <a:r>
              <a:rPr lang="en-US" altLang="zh-TW" sz="2400" i="1" dirty="0" err="1"/>
              <a:t>Francaise</a:t>
            </a:r>
            <a:r>
              <a:rPr lang="en-US" altLang="zh-TW" sz="2400" i="1" dirty="0"/>
              <a:t> </a:t>
            </a:r>
            <a:r>
              <a:rPr lang="en-US" altLang="zh-TW" sz="2400" i="1" dirty="0" err="1"/>
              <a:t>d’Extreme</a:t>
            </a:r>
            <a:r>
              <a:rPr lang="en-US" altLang="zh-TW" sz="2400" i="1" dirty="0"/>
              <a:t>-Orient 20:1–119.</a:t>
            </a:r>
          </a:p>
          <a:p>
            <a:r>
              <a:rPr lang="en-US" altLang="zh-TW" sz="2400" dirty="0" err="1"/>
              <a:t>Pulleyblank</a:t>
            </a:r>
            <a:r>
              <a:rPr lang="en-US" altLang="zh-TW" sz="2400" dirty="0"/>
              <a:t>, E.G. </a:t>
            </a:r>
            <a:r>
              <a:rPr lang="zh-TW" altLang="en-US" sz="2400" dirty="0"/>
              <a:t>蒲立本 </a:t>
            </a:r>
            <a:r>
              <a:rPr lang="en-US" altLang="zh-TW" sz="2400" dirty="0"/>
              <a:t>1970. </a:t>
            </a:r>
            <a:r>
              <a:rPr lang="en-US" altLang="zh-TW" sz="2400" dirty="0">
                <a:solidFill>
                  <a:srgbClr val="FFFF00"/>
                </a:solidFill>
              </a:rPr>
              <a:t>Late Middle Chinese</a:t>
            </a:r>
            <a:r>
              <a:rPr lang="en-US" altLang="zh-TW" sz="2400" dirty="0"/>
              <a:t>, Part 1. </a:t>
            </a:r>
            <a:r>
              <a:rPr lang="en-US" altLang="zh-TW" sz="2400" i="1" dirty="0"/>
              <a:t>Asia Major 15:197–239.</a:t>
            </a:r>
          </a:p>
          <a:p>
            <a:r>
              <a:rPr lang="en-US" altLang="zh-TW" sz="2400" dirty="0"/>
              <a:t>_____. 1971. </a:t>
            </a:r>
            <a:r>
              <a:rPr lang="en-US" altLang="zh-TW" sz="2400" dirty="0">
                <a:solidFill>
                  <a:srgbClr val="FFFF00"/>
                </a:solidFill>
              </a:rPr>
              <a:t>Late Middle Chinese</a:t>
            </a:r>
            <a:r>
              <a:rPr lang="en-US" altLang="zh-TW" sz="2400" dirty="0"/>
              <a:t>, Part 2 </a:t>
            </a:r>
            <a:r>
              <a:rPr lang="en-US" altLang="zh-TW" sz="2400" i="1" dirty="0"/>
              <a:t>Asia Major 16:121–168.</a:t>
            </a:r>
          </a:p>
          <a:p>
            <a:r>
              <a:rPr lang="en-US" altLang="zh-TW" sz="2400" dirty="0"/>
              <a:t>_____. 1983. </a:t>
            </a:r>
            <a:r>
              <a:rPr lang="en-US" altLang="zh-TW" sz="2400" i="1" dirty="0"/>
              <a:t>Middle Chinese: </a:t>
            </a:r>
            <a:r>
              <a:rPr lang="en-US" altLang="zh-TW" sz="2400" i="1" dirty="0">
                <a:solidFill>
                  <a:srgbClr val="FFFF00"/>
                </a:solidFill>
              </a:rPr>
              <a:t>A Study in Historical Phonology</a:t>
            </a:r>
            <a:r>
              <a:rPr lang="en-US" altLang="zh-TW" sz="2400" i="1" dirty="0"/>
              <a:t>. Vancouver: University of British</a:t>
            </a:r>
            <a:r>
              <a:rPr lang="zh-TW" altLang="en-US" sz="2400" i="1" dirty="0"/>
              <a:t> </a:t>
            </a:r>
            <a:r>
              <a:rPr lang="en-US" altLang="zh-TW" sz="2400" dirty="0"/>
              <a:t>Columbia Press.</a:t>
            </a:r>
          </a:p>
          <a:p>
            <a:r>
              <a:rPr lang="en-US" altLang="zh-TW" sz="2400" dirty="0"/>
              <a:t>Baxter, William H. </a:t>
            </a:r>
            <a:r>
              <a:rPr lang="zh-TW" altLang="en-US" sz="2400" dirty="0"/>
              <a:t>白一平</a:t>
            </a:r>
            <a:r>
              <a:rPr lang="en-US" altLang="zh-TW" sz="2400" dirty="0"/>
              <a:t>. 1992. </a:t>
            </a:r>
            <a:r>
              <a:rPr lang="en-US" altLang="zh-TW" sz="2400" i="1" dirty="0">
                <a:solidFill>
                  <a:srgbClr val="FFFF00"/>
                </a:solidFill>
              </a:rPr>
              <a:t>A Handbook of Old Chinese Phonology</a:t>
            </a:r>
            <a:r>
              <a:rPr lang="en-US" altLang="zh-TW" sz="2400" i="1" dirty="0"/>
              <a:t>. Berlin: Mouton de</a:t>
            </a:r>
            <a:r>
              <a:rPr lang="zh-TW" altLang="en-US" sz="2400" i="1" dirty="0"/>
              <a:t> </a:t>
            </a:r>
            <a:r>
              <a:rPr lang="en-US" altLang="zh-TW" sz="2400" dirty="0" err="1"/>
              <a:t>Gruyter</a:t>
            </a:r>
            <a:r>
              <a:rPr lang="en-US" altLang="zh-TW" sz="2400" dirty="0"/>
              <a:t>.</a:t>
            </a:r>
          </a:p>
          <a:p>
            <a:endParaRPr lang="zh-TW" altLang="en-US" sz="2400" dirty="0"/>
          </a:p>
        </p:txBody>
      </p:sp>
    </p:spTree>
    <p:extLst>
      <p:ext uri="{BB962C8B-B14F-4D97-AF65-F5344CB8AC3E}">
        <p14:creationId xmlns:p14="http://schemas.microsoft.com/office/powerpoint/2010/main" xmlns="" val="306405162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3" name="Picture 3" descr="1-03">
            <a:extLst>
              <a:ext uri="{FF2B5EF4-FFF2-40B4-BE49-F238E27FC236}">
                <a16:creationId xmlns:a16="http://schemas.microsoft.com/office/drawing/2014/main" xmlns="" id="{F43FE4FA-753B-38B4-1D5C-F9223241AB4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8589" y="1912365"/>
            <a:ext cx="2655426" cy="386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麥迪遜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{369E46F0-E80D-4F0F-96D0-E19969E0B53F}tf16401375</Template>
  <TotalTime>1344</TotalTime>
  <Words>1518</Words>
  <Application>Microsoft Office PowerPoint</Application>
  <PresentationFormat>自訂</PresentationFormat>
  <Paragraphs>151</Paragraphs>
  <Slides>61</Slides>
  <Notes>2</Notes>
  <HiddenSlides>0</HiddenSlides>
  <MMClips>1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61</vt:i4>
      </vt:variant>
    </vt:vector>
  </HeadingPairs>
  <TitlesOfParts>
    <vt:vector size="62" baseType="lpstr">
      <vt:lpstr>麥迪遜</vt:lpstr>
      <vt:lpstr> </vt:lpstr>
      <vt:lpstr>Lecture Contents</vt:lpstr>
      <vt:lpstr>Now,  Let’s begin our lesson</vt:lpstr>
      <vt:lpstr>投影片 4</vt:lpstr>
      <vt:lpstr>What is the origin of the Chinese language? </vt:lpstr>
      <vt:lpstr>投影片 6</vt:lpstr>
      <vt:lpstr>What is the history of the Chinese written language? </vt:lpstr>
      <vt:lpstr>投影片 8</vt:lpstr>
      <vt:lpstr>How old is Chinese as a language? </vt:lpstr>
      <vt:lpstr>投影片 10</vt:lpstr>
      <vt:lpstr>What did Chinese speak before Mandarin? </vt:lpstr>
      <vt:lpstr>投影片 12</vt:lpstr>
      <vt:lpstr>投影片 13</vt:lpstr>
      <vt:lpstr>投影片 14</vt:lpstr>
      <vt:lpstr>東  -ung  董  -ung  送  -ung  屋  -uk</vt:lpstr>
      <vt:lpstr>竹  tik 德  tek 國  kuk 合  hap 質  jit </vt:lpstr>
      <vt:lpstr>投影片 17</vt:lpstr>
      <vt:lpstr>How many types of Chinese are there? </vt:lpstr>
      <vt:lpstr>投影片 19</vt:lpstr>
      <vt:lpstr>投影片 20</vt:lpstr>
      <vt:lpstr>投影片 21</vt:lpstr>
      <vt:lpstr>投影片 22</vt:lpstr>
      <vt:lpstr>投影片 23</vt:lpstr>
      <vt:lpstr>投影片 24</vt:lpstr>
      <vt:lpstr>投影片 25</vt:lpstr>
      <vt:lpstr>投影片 26</vt:lpstr>
      <vt:lpstr>投影片 27</vt:lpstr>
      <vt:lpstr>投影片 28</vt:lpstr>
      <vt:lpstr>投影片 29</vt:lpstr>
      <vt:lpstr>投影片 30</vt:lpstr>
      <vt:lpstr>投影片 31</vt:lpstr>
      <vt:lpstr>投影片 32</vt:lpstr>
      <vt:lpstr>投影片 33</vt:lpstr>
      <vt:lpstr>投影片 34</vt:lpstr>
      <vt:lpstr>投影片 35</vt:lpstr>
      <vt:lpstr>投影片 36</vt:lpstr>
      <vt:lpstr>投影片 37</vt:lpstr>
      <vt:lpstr>投影片 38</vt:lpstr>
      <vt:lpstr>投影片 39</vt:lpstr>
      <vt:lpstr>投影片 40</vt:lpstr>
      <vt:lpstr>投影片 41</vt:lpstr>
      <vt:lpstr>投影片 42</vt:lpstr>
      <vt:lpstr>投影片 43</vt:lpstr>
      <vt:lpstr>投影片 44</vt:lpstr>
      <vt:lpstr>投影片 45</vt:lpstr>
      <vt:lpstr>投影片 46</vt:lpstr>
      <vt:lpstr>投影片 47</vt:lpstr>
      <vt:lpstr>投影片 48</vt:lpstr>
      <vt:lpstr>投影片 49</vt:lpstr>
      <vt:lpstr>投影片 50</vt:lpstr>
      <vt:lpstr>投影片 51</vt:lpstr>
      <vt:lpstr>投影片 52</vt:lpstr>
      <vt:lpstr>投影片 53</vt:lpstr>
      <vt:lpstr>投影片 54</vt:lpstr>
      <vt:lpstr>投影片 55</vt:lpstr>
      <vt:lpstr>投影片 56</vt:lpstr>
      <vt:lpstr>投影片 57</vt:lpstr>
      <vt:lpstr>投影片 58</vt:lpstr>
      <vt:lpstr>投影片 59</vt:lpstr>
      <vt:lpstr>投影片 60</vt:lpstr>
      <vt:lpstr>投影片 61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ccn Chu</dc:creator>
  <cp:lastModifiedBy>ccn Chu</cp:lastModifiedBy>
  <cp:revision>97</cp:revision>
  <dcterms:created xsi:type="dcterms:W3CDTF">2025-02-17T09:05:14Z</dcterms:created>
  <dcterms:modified xsi:type="dcterms:W3CDTF">2025-04-24T06:32:42Z</dcterms:modified>
</cp:coreProperties>
</file>