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268" r:id="rId14"/>
  </p:sldIdLst>
  <p:sldSz cx="12192000" cy="6858000"/>
  <p:notesSz cx="6858000" cy="9144000"/>
  <p:embeddedFontLst>
    <p:embeddedFont>
      <p:font typeface="Trebuchet MS" panose="020B0603020202020204" pitchFamily="34" charset="0"/>
      <p:regular r:id="rId17"/>
      <p:bold r:id="rId18"/>
      <p:italic r:id="rId19"/>
      <p:boldItalic r:id="rId20"/>
    </p:embeddedFon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Tahoma" panose="020B0604030504040204" pitchFamily="34" charset="0"/>
      <p:regular r:id="rId25"/>
      <p:bold r:id="rId26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3" autoAdjust="0"/>
    <p:restoredTop sz="63798" autoAdjust="0"/>
  </p:normalViewPr>
  <p:slideViewPr>
    <p:cSldViewPr snapToGrid="0">
      <p:cViewPr varScale="1">
        <p:scale>
          <a:sx n="54" d="100"/>
          <a:sy n="54" d="100"/>
        </p:scale>
        <p:origin x="1264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customXml" Target="../customXml/item3.xml"/><Relationship Id="rId21" Type="http://schemas.openxmlformats.org/officeDocument/2006/relationships/font" Target="fonts/font5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font" Target="fonts/font4.fntdata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8.fntdata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7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6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18/11/2020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166672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0097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02161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8369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50813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51053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54074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3035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jpe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30" y="1992775"/>
            <a:ext cx="8049387" cy="4552950"/>
          </a:xfrm>
        </p:spPr>
        <p:txBody>
          <a:bodyPr rtlCol="0"/>
          <a:lstStyle/>
          <a:p>
            <a:pPr algn="ctr"/>
            <a:r>
              <a:rPr lang="en-GB" sz="7200" dirty="0">
                <a:latin typeface="+mn-lt"/>
              </a:rPr>
              <a:t>Prejudice and </a:t>
            </a:r>
            <a:r>
              <a:rPr lang="en-GB" sz="7200" dirty="0" smtClean="0">
                <a:latin typeface="+mn-lt"/>
              </a:rPr>
              <a:t>Discrimination</a:t>
            </a:r>
            <a:r>
              <a:rPr lang="en-GB" dirty="0" smtClean="0">
                <a:latin typeface="+mn-lt"/>
              </a:rPr>
              <a:t/>
            </a:r>
            <a:br>
              <a:rPr lang="en-GB" dirty="0" smtClean="0">
                <a:latin typeface="+mn-lt"/>
              </a:rPr>
            </a:b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r>
              <a:rPr lang="en-GB" dirty="0" smtClean="0">
                <a:latin typeface="+mn-lt"/>
              </a:rPr>
              <a:t>Lecture 1c: Timeline</a:t>
            </a: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300" y="474345"/>
            <a:ext cx="11214100" cy="590931"/>
          </a:xfrm>
        </p:spPr>
        <p:txBody>
          <a:bodyPr/>
          <a:lstStyle/>
          <a:p>
            <a:r>
              <a:rPr lang="en-GB" sz="3600" dirty="0" smtClean="0"/>
              <a:t>Changes in the study of prejudice </a:t>
            </a:r>
            <a:endParaRPr lang="en-GB" sz="36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2</a:t>
            </a:fld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384341" y="1415524"/>
            <a:ext cx="10107195" cy="2308941"/>
          </a:xfrm>
        </p:spPr>
        <p:txBody>
          <a:bodyPr/>
          <a:lstStyle/>
          <a:p>
            <a:r>
              <a:rPr lang="en-GB" sz="2800" dirty="0" smtClean="0"/>
              <a:t>Prior to the1920s</a:t>
            </a:r>
            <a:r>
              <a:rPr lang="en-GB" sz="2000" dirty="0" smtClean="0"/>
              <a:t> </a:t>
            </a:r>
          </a:p>
          <a:p>
            <a:pPr lvl="1"/>
            <a:r>
              <a:rPr lang="en-GB" sz="2000" dirty="0" smtClean="0"/>
              <a:t>The notion of racial prejudice was not seen as a societal issue</a:t>
            </a:r>
          </a:p>
          <a:p>
            <a:pPr lvl="1"/>
            <a:r>
              <a:rPr lang="en-GB" sz="2000" dirty="0" smtClean="0"/>
              <a:t>Scientific thinking supported the idea of ‘Inferior Groups’ </a:t>
            </a:r>
          </a:p>
          <a:p>
            <a:pPr lvl="2"/>
            <a:r>
              <a:rPr lang="en-GB" sz="1800" dirty="0" smtClean="0"/>
              <a:t>The white man was seen as superior to ‘Others’ (other races, and genders seen as being inferior; </a:t>
            </a:r>
            <a:r>
              <a:rPr lang="en-GB" sz="1800" dirty="0" err="1" smtClean="0"/>
              <a:t>Duckitt</a:t>
            </a:r>
            <a:r>
              <a:rPr lang="en-GB" sz="1800" dirty="0"/>
              <a:t>, 2013; Haller, 1995).  </a:t>
            </a:r>
            <a:endParaRPr lang="en-GB" sz="1800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5098" y="3682293"/>
            <a:ext cx="5247258" cy="2790695"/>
          </a:xfrm>
          <a:prstGeom prst="rect">
            <a:avLst/>
          </a:prstGeom>
        </p:spPr>
      </p:pic>
      <p:pic>
        <p:nvPicPr>
          <p:cNvPr id="1028" name="Picture 4" descr="Pictur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859" y="3578688"/>
            <a:ext cx="2118394" cy="2997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437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" y="369344"/>
            <a:ext cx="11214100" cy="590931"/>
          </a:xfrm>
        </p:spPr>
        <p:txBody>
          <a:bodyPr/>
          <a:lstStyle/>
          <a:p>
            <a:r>
              <a:rPr lang="en-GB" sz="3600" dirty="0"/>
              <a:t>Changes in the study of prejudice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3</a:t>
            </a:fld>
            <a:endParaRPr lang="en-US" noProof="0"/>
          </a:p>
        </p:txBody>
      </p:sp>
      <p:sp>
        <p:nvSpPr>
          <p:cNvPr id="5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88478" y="1130610"/>
            <a:ext cx="11059695" cy="1334383"/>
          </a:xfrm>
        </p:spPr>
        <p:txBody>
          <a:bodyPr/>
          <a:lstStyle/>
          <a:p>
            <a:r>
              <a:rPr lang="en-GB" sz="2800" dirty="0" smtClean="0"/>
              <a:t>1920s/30s</a:t>
            </a:r>
            <a:endParaRPr lang="en-GB" sz="2000" dirty="0" smtClean="0"/>
          </a:p>
          <a:p>
            <a:pPr lvl="1"/>
            <a:r>
              <a:rPr lang="en-GB" sz="2000" dirty="0" smtClean="0"/>
              <a:t>Seen as the turning point for the study of prejudice – the previous </a:t>
            </a:r>
          </a:p>
          <a:p>
            <a:pPr marL="457200" lvl="1" indent="0">
              <a:buNone/>
            </a:pPr>
            <a:r>
              <a:rPr lang="en-GB" sz="2000" dirty="0" smtClean="0"/>
              <a:t>    scientific ‘legitimacy’ of white dominance came under increased scrutiny. </a:t>
            </a:r>
          </a:p>
          <a:p>
            <a:pPr marL="457200" lvl="1" indent="0">
              <a:buNone/>
            </a:pPr>
            <a:endParaRPr lang="en-GB" sz="2000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15" y="5056580"/>
            <a:ext cx="1330077" cy="174393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8478" y="2887813"/>
            <a:ext cx="6143879" cy="3683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lvl="1" indent="-228600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cs typeface="Arial" panose="020B0604020202020204" pitchFamily="34" charset="0"/>
              </a:rPr>
              <a:t>Lipmann (</a:t>
            </a:r>
            <a:r>
              <a:rPr lang="en-GB" sz="2400" dirty="0" smtClean="0">
                <a:solidFill>
                  <a:srgbClr val="FFFFFF"/>
                </a:solidFill>
                <a:cs typeface="Arial" panose="020B0604020202020204" pitchFamily="34" charset="0"/>
              </a:rPr>
              <a:t>1922</a:t>
            </a:r>
            <a:r>
              <a:rPr lang="en-GB" sz="2400" dirty="0">
                <a:solidFill>
                  <a:srgbClr val="FFFFFF"/>
                </a:solidFill>
                <a:cs typeface="Arial" panose="020B0604020202020204" pitchFamily="34" charset="0"/>
              </a:rPr>
              <a:t>)</a:t>
            </a:r>
          </a:p>
          <a:p>
            <a:pPr marL="1143000" lvl="2" indent="-228600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FFFF"/>
                </a:solidFill>
                <a:cs typeface="Arial" panose="020B0604020202020204" pitchFamily="34" charset="0"/>
              </a:rPr>
              <a:t>The term ‘stereotype’ is attributed to Lippmann </a:t>
            </a:r>
            <a:r>
              <a:rPr lang="en-GB" sz="2000" dirty="0" smtClean="0">
                <a:solidFill>
                  <a:srgbClr val="FFFFFF"/>
                </a:solidFill>
                <a:cs typeface="Arial" panose="020B0604020202020204" pitchFamily="34" charset="0"/>
              </a:rPr>
              <a:t>in </a:t>
            </a:r>
            <a:r>
              <a:rPr lang="en-GB" sz="2000" dirty="0">
                <a:solidFill>
                  <a:srgbClr val="FFFFFF"/>
                </a:solidFill>
                <a:cs typeface="Arial" panose="020B0604020202020204" pitchFamily="34" charset="0"/>
              </a:rPr>
              <a:t>his book Public Opinion.</a:t>
            </a:r>
          </a:p>
          <a:p>
            <a:pPr marL="1143000" lvl="2" indent="-228600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FFFFFF"/>
                </a:solidFill>
                <a:cs typeface="Arial" panose="020B0604020202020204" pitchFamily="34" charset="0"/>
              </a:rPr>
              <a:t>He </a:t>
            </a:r>
            <a:r>
              <a:rPr lang="en-GB" sz="2000" dirty="0">
                <a:solidFill>
                  <a:srgbClr val="FFFFFF"/>
                </a:solidFill>
                <a:cs typeface="Arial" panose="020B0604020202020204" pitchFamily="34" charset="0"/>
              </a:rPr>
              <a:t>argued that we take information from our own culture and use it to make sense of the situation around us</a:t>
            </a:r>
          </a:p>
          <a:p>
            <a:pPr marL="1143000" lvl="2" indent="-228600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guide to information to attend to and information to disregard in our environment</a:t>
            </a: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</a:pPr>
            <a:endParaRPr lang="en-GB" sz="1600" dirty="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232357" y="2887813"/>
            <a:ext cx="5518238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lvl="1" indent="-228600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FFFFFF"/>
                </a:solidFill>
                <a:cs typeface="Arial" panose="020B0604020202020204" pitchFamily="34" charset="0"/>
              </a:rPr>
              <a:t>Katz &amp; </a:t>
            </a:r>
            <a:r>
              <a:rPr lang="en-GB" sz="2400" dirty="0" err="1" smtClean="0">
                <a:solidFill>
                  <a:srgbClr val="FFFFFF"/>
                </a:solidFill>
                <a:cs typeface="Arial" panose="020B0604020202020204" pitchFamily="34" charset="0"/>
              </a:rPr>
              <a:t>Braly</a:t>
            </a:r>
            <a:r>
              <a:rPr lang="en-GB" sz="2400" dirty="0" smtClean="0">
                <a:solidFill>
                  <a:srgbClr val="FFFFFF"/>
                </a:solidFill>
                <a:cs typeface="Arial" panose="020B0604020202020204" pitchFamily="34" charset="0"/>
              </a:rPr>
              <a:t> (1933) </a:t>
            </a:r>
            <a:endParaRPr lang="en-GB" sz="2400" dirty="0">
              <a:solidFill>
                <a:srgbClr val="FFFFFF"/>
              </a:solidFill>
              <a:cs typeface="Arial" panose="020B0604020202020204" pitchFamily="34" charset="0"/>
            </a:endParaRPr>
          </a:p>
          <a:p>
            <a:pPr marL="1143000" lvl="2" indent="-228600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FFFF"/>
                </a:solidFill>
                <a:cs typeface="Arial" panose="020B0604020202020204" pitchFamily="34" charset="0"/>
              </a:rPr>
              <a:t> </a:t>
            </a:r>
            <a:r>
              <a:rPr lang="en-GB" sz="2000" dirty="0" smtClean="0">
                <a:solidFill>
                  <a:srgbClr val="FFFFFF"/>
                </a:solidFill>
                <a:cs typeface="Arial" panose="020B0604020202020204" pitchFamily="34" charset="0"/>
              </a:rPr>
              <a:t>Conducted the </a:t>
            </a:r>
            <a:r>
              <a:rPr lang="en-GB" sz="2000" dirty="0">
                <a:solidFill>
                  <a:srgbClr val="FFFFFF"/>
                </a:solidFill>
                <a:cs typeface="Arial" panose="020B0604020202020204" pitchFamily="34" charset="0"/>
              </a:rPr>
              <a:t>first study of what would become known as The Princeton </a:t>
            </a:r>
            <a:r>
              <a:rPr lang="en-GB" sz="2000" dirty="0" smtClean="0">
                <a:solidFill>
                  <a:srgbClr val="FFFFFF"/>
                </a:solidFill>
                <a:cs typeface="Arial" panose="020B0604020202020204" pitchFamily="34" charset="0"/>
              </a:rPr>
              <a:t>Trilogy</a:t>
            </a:r>
          </a:p>
          <a:p>
            <a:pPr marL="1143000" lvl="2" indent="-228600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FFFFFF"/>
                </a:solidFill>
                <a:cs typeface="Arial" panose="020B0604020202020204" pitchFamily="34" charset="0"/>
              </a:rPr>
              <a:t>Found that stereotypes </a:t>
            </a:r>
            <a:r>
              <a:rPr lang="en-GB" sz="2000" dirty="0">
                <a:solidFill>
                  <a:srgbClr val="FFFFFF"/>
                </a:solidFill>
                <a:cs typeface="Arial" panose="020B0604020202020204" pitchFamily="34" charset="0"/>
              </a:rPr>
              <a:t>of outgroups tend to be consistent and negative</a:t>
            </a:r>
          </a:p>
          <a:p>
            <a:pPr lvl="2">
              <a:spcBef>
                <a:spcPts val="600"/>
              </a:spcBef>
              <a:spcAft>
                <a:spcPts val="400"/>
              </a:spcAft>
              <a:buClr>
                <a:srgbClr val="47C3D3"/>
              </a:buClr>
            </a:pPr>
            <a:endParaRPr lang="en-GB" sz="1600" dirty="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6328611" y="3056021"/>
            <a:ext cx="24063" cy="293001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1764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4</a:t>
            </a:fld>
            <a:endParaRPr lang="en-US" noProof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506830"/>
            <a:ext cx="11214100" cy="535531"/>
          </a:xfrm>
        </p:spPr>
        <p:txBody>
          <a:bodyPr/>
          <a:lstStyle/>
          <a:p>
            <a:r>
              <a:rPr lang="en-GB" sz="3600" dirty="0"/>
              <a:t>Changes in the study of prejudice </a:t>
            </a:r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335422" y="1442505"/>
            <a:ext cx="6718300" cy="4093243"/>
          </a:xfrm>
        </p:spPr>
        <p:txBody>
          <a:bodyPr/>
          <a:lstStyle/>
          <a:p>
            <a:r>
              <a:rPr lang="en-GB" sz="2800" dirty="0" smtClean="0"/>
              <a:t>1930s/40s</a:t>
            </a:r>
          </a:p>
          <a:p>
            <a:pPr lvl="1"/>
            <a:r>
              <a:rPr lang="en-GB" sz="2000" dirty="0"/>
              <a:t>psychodynamic theories came to dominate thinking on prejudice through the 1930s and </a:t>
            </a:r>
            <a:r>
              <a:rPr lang="en-GB" sz="2000" dirty="0" smtClean="0"/>
              <a:t>40s</a:t>
            </a:r>
          </a:p>
          <a:p>
            <a:pPr lvl="1"/>
            <a:r>
              <a:rPr lang="en-GB" sz="2000" dirty="0" smtClean="0"/>
              <a:t>Prejudice was viewed more as a defence mechanism </a:t>
            </a:r>
            <a:endParaRPr lang="en-GB" sz="2000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1621" y="3848745"/>
            <a:ext cx="4185903" cy="26488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8010" y="3847743"/>
            <a:ext cx="3312368" cy="2649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90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5</a:t>
            </a:fld>
            <a:endParaRPr lang="en-US" noProof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8100" y="542925"/>
            <a:ext cx="11214100" cy="535531"/>
          </a:xfrm>
        </p:spPr>
        <p:txBody>
          <a:bodyPr/>
          <a:lstStyle/>
          <a:p>
            <a:r>
              <a:rPr lang="en-GB" sz="3600" dirty="0"/>
              <a:t>Changes in the study of prejudice </a:t>
            </a:r>
          </a:p>
        </p:txBody>
      </p:sp>
      <p:sp>
        <p:nvSpPr>
          <p:cNvPr id="7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38100" y="1378254"/>
            <a:ext cx="10807700" cy="3572258"/>
          </a:xfrm>
        </p:spPr>
        <p:txBody>
          <a:bodyPr/>
          <a:lstStyle/>
          <a:p>
            <a:r>
              <a:rPr lang="en-GB" sz="2800" dirty="0" smtClean="0"/>
              <a:t>1950s</a:t>
            </a:r>
          </a:p>
          <a:p>
            <a:pPr lvl="1"/>
            <a:r>
              <a:rPr lang="en-GB" sz="2000" dirty="0"/>
              <a:t>Whilst still rooted in psychodynamic explanations, there was a </a:t>
            </a:r>
            <a:r>
              <a:rPr lang="en-GB" sz="2000" dirty="0" smtClean="0"/>
              <a:t>move </a:t>
            </a:r>
          </a:p>
          <a:p>
            <a:pPr marL="457200" lvl="1" indent="0">
              <a:buNone/>
            </a:pPr>
            <a:r>
              <a:rPr lang="en-GB" sz="2000" dirty="0" smtClean="0"/>
              <a:t>    towards </a:t>
            </a:r>
            <a:r>
              <a:rPr lang="en-GB" sz="2000" dirty="0"/>
              <a:t>an </a:t>
            </a:r>
            <a:r>
              <a:rPr lang="en-GB" sz="2000" dirty="0" smtClean="0"/>
              <a:t>explanation of prejudice through </a:t>
            </a:r>
            <a:r>
              <a:rPr lang="en-GB" sz="2000" dirty="0"/>
              <a:t>personality structures.</a:t>
            </a:r>
          </a:p>
          <a:p>
            <a:pPr lvl="1"/>
            <a:r>
              <a:rPr lang="en-GB" sz="2000" dirty="0" smtClean="0"/>
              <a:t>Arguably</a:t>
            </a:r>
            <a:r>
              <a:rPr lang="en-GB" sz="2000" dirty="0"/>
              <a:t>, the most important text in the prejudice literature was produced; </a:t>
            </a:r>
            <a:r>
              <a:rPr lang="en-GB" sz="2000" dirty="0" err="1"/>
              <a:t>Allport’s</a:t>
            </a:r>
            <a:r>
              <a:rPr lang="en-GB" sz="2000" dirty="0"/>
              <a:t> (1954) </a:t>
            </a:r>
            <a:r>
              <a:rPr lang="en-GB" sz="2000" i="1" dirty="0"/>
              <a:t>The nature of prejudice</a:t>
            </a:r>
            <a:r>
              <a:rPr lang="en-GB" sz="2000" dirty="0"/>
              <a:t>. </a:t>
            </a:r>
            <a:endParaRPr lang="en-GB" sz="2000" dirty="0" smtClean="0"/>
          </a:p>
          <a:p>
            <a:pPr lvl="2"/>
            <a:r>
              <a:rPr lang="en-GB" sz="1800" dirty="0"/>
              <a:t>Many of </a:t>
            </a:r>
            <a:r>
              <a:rPr lang="en-GB" sz="1800" dirty="0" smtClean="0"/>
              <a:t>the </a:t>
            </a:r>
            <a:r>
              <a:rPr lang="en-GB" sz="1800" dirty="0"/>
              <a:t>theories </a:t>
            </a:r>
            <a:r>
              <a:rPr lang="en-GB" sz="1800" dirty="0" smtClean="0"/>
              <a:t>within  this book formed </a:t>
            </a:r>
            <a:r>
              <a:rPr lang="en-GB" sz="1800" dirty="0"/>
              <a:t>the basis for much of the research carried out over the next 50 </a:t>
            </a:r>
            <a:r>
              <a:rPr lang="en-GB" sz="1800" dirty="0" smtClean="0"/>
              <a:t>years</a:t>
            </a:r>
            <a:endParaRPr lang="en-GB" sz="1800" dirty="0"/>
          </a:p>
          <a:p>
            <a:pPr lvl="1">
              <a:buClr>
                <a:srgbClr val="47C3D3"/>
              </a:buClr>
            </a:pPr>
            <a:r>
              <a:rPr lang="en-GB" sz="2000" dirty="0" smtClean="0">
                <a:solidFill>
                  <a:srgbClr val="FFFFFF"/>
                </a:solidFill>
              </a:rPr>
              <a:t>Stereotypes were viewed as a natural occurrence, particularly along the lines of race, gender and age (Allport, 1954). </a:t>
            </a:r>
            <a:endParaRPr lang="en-GB" sz="2000" dirty="0">
              <a:solidFill>
                <a:srgbClr val="FFFFFF"/>
              </a:solidFill>
            </a:endParaRPr>
          </a:p>
          <a:p>
            <a:pPr marL="914400" lvl="2" indent="0">
              <a:buNone/>
            </a:pPr>
            <a:endParaRPr lang="en-GB" sz="1800" dirty="0" smtClean="0"/>
          </a:p>
          <a:p>
            <a:pPr lvl="1"/>
            <a:endParaRPr lang="en-GB" sz="2000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38" y="4905255"/>
            <a:ext cx="2908930" cy="182020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920" y="4950512"/>
            <a:ext cx="2878460" cy="182020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732" y="4950511"/>
            <a:ext cx="3347864" cy="172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326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6</a:t>
            </a:fld>
            <a:endParaRPr lang="en-US" noProof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8100" y="530893"/>
            <a:ext cx="11214100" cy="535531"/>
          </a:xfrm>
        </p:spPr>
        <p:txBody>
          <a:bodyPr/>
          <a:lstStyle/>
          <a:p>
            <a:r>
              <a:rPr lang="en-GB" sz="3600" dirty="0"/>
              <a:t>Changes in the study of prejudice </a:t>
            </a:r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93496" y="1450506"/>
            <a:ext cx="10648616" cy="2465352"/>
          </a:xfrm>
        </p:spPr>
        <p:txBody>
          <a:bodyPr/>
          <a:lstStyle/>
          <a:p>
            <a:r>
              <a:rPr lang="en-GB" sz="2800" dirty="0" smtClean="0"/>
              <a:t>1960s</a:t>
            </a:r>
          </a:p>
          <a:p>
            <a:pPr lvl="1"/>
            <a:r>
              <a:rPr lang="en-GB" sz="2000" dirty="0"/>
              <a:t>societal level changes were happening that made social scientists </a:t>
            </a:r>
            <a:endParaRPr lang="en-GB" sz="2000" dirty="0" smtClean="0"/>
          </a:p>
          <a:p>
            <a:pPr marL="457200" lvl="1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consider </a:t>
            </a:r>
            <a:r>
              <a:rPr lang="en-GB" sz="2000" dirty="0"/>
              <a:t>the wider socio-cultural perspective in their theories of </a:t>
            </a:r>
            <a:r>
              <a:rPr lang="en-GB" sz="2000" dirty="0" smtClean="0"/>
              <a:t>prejudice</a:t>
            </a:r>
          </a:p>
          <a:p>
            <a:pPr lvl="2"/>
            <a:r>
              <a:rPr lang="en-GB" sz="1800" dirty="0" smtClean="0"/>
              <a:t>Civil Rights Movement (USA)</a:t>
            </a:r>
          </a:p>
          <a:p>
            <a:pPr lvl="2"/>
            <a:r>
              <a:rPr lang="en-GB" sz="1800" dirty="0" smtClean="0"/>
              <a:t>Race Relations Act (UK; 1968)</a:t>
            </a:r>
            <a:endParaRPr lang="en-GB" sz="1800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00" y="4090738"/>
            <a:ext cx="3419872" cy="192367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611" y="4112543"/>
            <a:ext cx="3312368" cy="19236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5218" y="4054676"/>
            <a:ext cx="3312368" cy="203941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45150" y="591402"/>
            <a:ext cx="2193924" cy="307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02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7</a:t>
            </a:fld>
            <a:endParaRPr lang="en-US" noProof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542925"/>
            <a:ext cx="11214100" cy="535531"/>
          </a:xfrm>
        </p:spPr>
        <p:txBody>
          <a:bodyPr/>
          <a:lstStyle/>
          <a:p>
            <a:r>
              <a:rPr lang="en-GB" sz="3600" dirty="0"/>
              <a:t>Changes in the study of prejudice </a:t>
            </a:r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444499" y="1625385"/>
            <a:ext cx="10600489" cy="4093243"/>
          </a:xfrm>
        </p:spPr>
        <p:txBody>
          <a:bodyPr/>
          <a:lstStyle/>
          <a:p>
            <a:r>
              <a:rPr lang="en-GB" sz="2800" dirty="0" smtClean="0"/>
              <a:t>1970s</a:t>
            </a:r>
          </a:p>
          <a:p>
            <a:pPr lvl="1"/>
            <a:r>
              <a:rPr lang="en-GB" sz="2000" dirty="0" smtClean="0"/>
              <a:t>Prejudice research turned to group dominance and hierarchical </a:t>
            </a:r>
          </a:p>
          <a:p>
            <a:pPr marL="457200" lvl="1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structures. </a:t>
            </a:r>
            <a:endParaRPr lang="en-GB" sz="2000" dirty="0"/>
          </a:p>
          <a:p>
            <a:pPr lvl="1"/>
            <a:r>
              <a:rPr lang="en-GB" sz="2000" dirty="0" smtClean="0"/>
              <a:t>The area of intergroup conflict was a defining area being explored in the late 1970s.</a:t>
            </a:r>
          </a:p>
          <a:p>
            <a:pPr lvl="1"/>
            <a:r>
              <a:rPr lang="en-GB" sz="2000" dirty="0" err="1"/>
              <a:t>Tajfel</a:t>
            </a:r>
            <a:r>
              <a:rPr lang="en-GB" sz="2000" dirty="0"/>
              <a:t> and Turner (1979) on Social Identity Theory (SIT) provided yet more theoretical support for intergroup behaviour.  </a:t>
            </a:r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890" y="4239118"/>
            <a:ext cx="4212704" cy="2441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707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8</a:t>
            </a:fld>
            <a:endParaRPr lang="en-US" noProof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8100" y="542925"/>
            <a:ext cx="11214100" cy="535531"/>
          </a:xfrm>
        </p:spPr>
        <p:txBody>
          <a:bodyPr/>
          <a:lstStyle/>
          <a:p>
            <a:r>
              <a:rPr lang="en-GB" sz="3600" dirty="0"/>
              <a:t>Changes in the study of prejudice </a:t>
            </a:r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284747" y="1384754"/>
            <a:ext cx="10432047" cy="4093243"/>
          </a:xfrm>
        </p:spPr>
        <p:txBody>
          <a:bodyPr/>
          <a:lstStyle/>
          <a:p>
            <a:r>
              <a:rPr lang="en-GB" sz="2800" dirty="0" smtClean="0"/>
              <a:t>1980s/90s</a:t>
            </a:r>
          </a:p>
          <a:p>
            <a:r>
              <a:rPr lang="en-GB" sz="2000" dirty="0" smtClean="0"/>
              <a:t>Research focused on the persistence of stereotyping, prejudice and 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discrimination through the changing nature of prejudice</a:t>
            </a:r>
          </a:p>
          <a:p>
            <a:pPr lvl="1"/>
            <a:r>
              <a:rPr lang="en-GB" sz="1800" dirty="0" smtClean="0"/>
              <a:t>Prejudice was seem to have reduced, at least at a surface level </a:t>
            </a:r>
          </a:p>
          <a:p>
            <a:pPr lvl="1"/>
            <a:r>
              <a:rPr lang="en-GB" sz="1800" dirty="0" smtClean="0"/>
              <a:t>A movement for Overt to Covert </a:t>
            </a:r>
            <a:r>
              <a:rPr lang="en-GB" sz="1800" dirty="0"/>
              <a:t>prejudice (</a:t>
            </a:r>
            <a:r>
              <a:rPr lang="en-GB" sz="2000" dirty="0"/>
              <a:t>e.g., </a:t>
            </a:r>
            <a:r>
              <a:rPr lang="en-GB" sz="2000" dirty="0" err="1"/>
              <a:t>McConahay</a:t>
            </a:r>
            <a:r>
              <a:rPr lang="en-GB" sz="2000" dirty="0"/>
              <a:t>, 1986</a:t>
            </a:r>
            <a:r>
              <a:rPr lang="en-GB" sz="1800" dirty="0" smtClean="0"/>
              <a:t>) or from blatant to </a:t>
            </a:r>
            <a:r>
              <a:rPr lang="en-GB" sz="1800" dirty="0"/>
              <a:t>subtle (</a:t>
            </a:r>
            <a:r>
              <a:rPr lang="en-GB" sz="2000" dirty="0"/>
              <a:t>Pettigrew and </a:t>
            </a:r>
            <a:r>
              <a:rPr lang="en-GB" sz="2000" dirty="0" err="1" smtClean="0"/>
              <a:t>Meertens</a:t>
            </a:r>
            <a:r>
              <a:rPr lang="en-GB" sz="2000" dirty="0" smtClean="0"/>
              <a:t>, 1995)</a:t>
            </a:r>
            <a:endParaRPr lang="en-GB" sz="1800" dirty="0" smtClean="0"/>
          </a:p>
          <a:p>
            <a:pPr lvl="0">
              <a:buClr>
                <a:srgbClr val="47C3D3"/>
              </a:buClr>
            </a:pPr>
            <a:r>
              <a:rPr lang="en-GB" sz="2000" dirty="0">
                <a:solidFill>
                  <a:srgbClr val="FFFFFF"/>
                </a:solidFill>
              </a:rPr>
              <a:t>Therefore, it was recognised that more subtle measures were required to examine what were often more subtle behaviours</a:t>
            </a:r>
            <a:endParaRPr lang="en-GB" sz="2000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5402" y="4634832"/>
            <a:ext cx="2045368" cy="204536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8118" y="4482436"/>
            <a:ext cx="3342107" cy="2197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54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9</a:t>
            </a:fld>
            <a:endParaRPr lang="en-US" noProof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8100" y="591052"/>
            <a:ext cx="11214100" cy="535531"/>
          </a:xfrm>
        </p:spPr>
        <p:txBody>
          <a:bodyPr/>
          <a:lstStyle/>
          <a:p>
            <a:r>
              <a:rPr lang="en-GB" sz="3600" dirty="0"/>
              <a:t>Changes in the study of prejudice </a:t>
            </a:r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9601868" cy="2381131"/>
          </a:xfrm>
        </p:spPr>
        <p:txBody>
          <a:bodyPr/>
          <a:lstStyle/>
          <a:p>
            <a:r>
              <a:rPr lang="en-GB" sz="2800" dirty="0" smtClean="0"/>
              <a:t>2000s&gt; </a:t>
            </a:r>
          </a:p>
          <a:p>
            <a:r>
              <a:rPr lang="en-GB" sz="2000" dirty="0" smtClean="0"/>
              <a:t>A consideration </a:t>
            </a:r>
            <a:r>
              <a:rPr lang="en-GB" sz="2000" dirty="0"/>
              <a:t>of the complexity of explanations for </a:t>
            </a:r>
            <a:r>
              <a:rPr lang="en-GB" sz="2000" dirty="0" smtClean="0"/>
              <a:t>prejudice</a:t>
            </a:r>
          </a:p>
          <a:p>
            <a:pPr lvl="1"/>
            <a:r>
              <a:rPr lang="en-GB" sz="2000" dirty="0" smtClean="0"/>
              <a:t>A </a:t>
            </a:r>
            <a:r>
              <a:rPr lang="en-GB" sz="2000" dirty="0"/>
              <a:t>greater emphasis was placed upon how affective, emotion-driven attitudes may influence prejudice, alongside the potential for political ideology to shape attitudes and prejudices. </a:t>
            </a:r>
          </a:p>
          <a:p>
            <a:pPr lvl="1"/>
            <a:endParaRPr lang="en-GB" sz="2000" dirty="0" smtClean="0"/>
          </a:p>
        </p:txBody>
      </p:sp>
      <p:pic>
        <p:nvPicPr>
          <p:cNvPr id="7" name="Picture 4" descr="http://www.redbrick.me/wp-content/uploads/2014/10/ed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00" y="4006516"/>
            <a:ext cx="3572850" cy="239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 descr="Image result for brexit racis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262" y="3945527"/>
            <a:ext cx="3275572" cy="252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Britain confronts a wave of racist incidents after the Brexit vote ..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746" y="3945527"/>
            <a:ext cx="3898328" cy="2599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751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8992231-163D-4428-A2B8-DA1FE0274129}">
  <ds:schemaRefs>
    <ds:schemaRef ds:uri="6dc4bcd6-49db-4c07-9060-8acfc67cef9f"/>
    <ds:schemaRef ds:uri="http://purl.org/dc/dcmitype/"/>
    <ds:schemaRef ds:uri="http://schemas.microsoft.com/office/infopath/2007/PartnerControls"/>
    <ds:schemaRef ds:uri="fb0879af-3eba-417a-a55a-ffe6dcd6ca77"/>
    <ds:schemaRef ds:uri="http://purl.org/dc/elements/1.1/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564</Words>
  <Application>Microsoft Office PowerPoint</Application>
  <PresentationFormat>Widescreen</PresentationFormat>
  <Paragraphs>72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Trebuchet MS</vt:lpstr>
      <vt:lpstr>Arial</vt:lpstr>
      <vt:lpstr>Trade Gothic LT Pro</vt:lpstr>
      <vt:lpstr>Calibri</vt:lpstr>
      <vt:lpstr>Tahoma</vt:lpstr>
      <vt:lpstr>Office Theme</vt:lpstr>
      <vt:lpstr>Prejudice and Discrimination  Lecture 1c: Timeline </vt:lpstr>
      <vt:lpstr>Changes in the study of prejudice </vt:lpstr>
      <vt:lpstr>Changes in the study of prejudice </vt:lpstr>
      <vt:lpstr>Changes in the study of prejudice </vt:lpstr>
      <vt:lpstr>Changes in the study of prejudice </vt:lpstr>
      <vt:lpstr>Changes in the study of prejudice </vt:lpstr>
      <vt:lpstr>Changes in the study of prejudice </vt:lpstr>
      <vt:lpstr>Changes in the study of prejudice </vt:lpstr>
      <vt:lpstr>Changes in the study of prejudice 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2020-11-18T21:26:59Z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