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64" autoAdjust="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BCC3F-8AD8-4D21-BBCB-28F1538F47D1}" type="datetimeFigureOut">
              <a:rPr lang="en-GB" smtClean="0"/>
              <a:t>12/12/2021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62C52C-2CF9-49EC-914F-55F0412106C3}" type="slidenum">
              <a:rPr lang="en-GB" smtClean="0"/>
              <a:t>‹#›</a:t>
            </a:fld>
            <a:endParaRPr lang="en-GB" dirty="0"/>
          </a:p>
        </p:txBody>
      </p:sp>
    </p:spTree>
    <p:extLst>
      <p:ext uri="{BB962C8B-B14F-4D97-AF65-F5344CB8AC3E}">
        <p14:creationId xmlns:p14="http://schemas.microsoft.com/office/powerpoint/2010/main" val="903845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a:t>
            </a:r>
            <a:r>
              <a:rPr lang="en-GB" baseline="0" dirty="0"/>
              <a:t> to Chemobay et al  (2020 , p. 32 ) Unilever strategic target market has influenced its progress over the years. The company targets every single consumer in the market through its branding capacity. In almost every household , there is a Unilever product an attribute that the company celebrates. It focuses to satisfy the needs of people in Europe , North America and all over the world. It also strategically creates products that satisfy the needs of people from the age of 15 to 50 years old.</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4</a:t>
            </a:fld>
            <a:endParaRPr lang="en-GB" dirty="0"/>
          </a:p>
        </p:txBody>
      </p:sp>
    </p:spTree>
    <p:extLst>
      <p:ext uri="{BB962C8B-B14F-4D97-AF65-F5344CB8AC3E}">
        <p14:creationId xmlns:p14="http://schemas.microsoft.com/office/powerpoint/2010/main" val="4053827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Market research helps a company to improve</a:t>
            </a:r>
            <a:r>
              <a:rPr lang="en-GB" baseline="0" dirty="0"/>
              <a:t> its products to be of a higher quality. It involves testing , analysing and providing feedback on the product. The market research focuses on the need </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5</a:t>
            </a:fld>
            <a:endParaRPr lang="en-GB" dirty="0"/>
          </a:p>
        </p:txBody>
      </p:sp>
    </p:spTree>
    <p:extLst>
      <p:ext uri="{BB962C8B-B14F-4D97-AF65-F5344CB8AC3E}">
        <p14:creationId xmlns:p14="http://schemas.microsoft.com/office/powerpoint/2010/main" val="3747874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Iossa</a:t>
            </a:r>
            <a:r>
              <a:rPr lang="en-GB" baseline="0" dirty="0"/>
              <a:t> et al, (2019) explains the importance of competition in the market as it enhances production of high quality goods and products. competition also creates innovation as companies come up with better ways of attracting more customers to build more sales and remain relevant in the market.</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6</a:t>
            </a:fld>
            <a:endParaRPr lang="en-GB" dirty="0"/>
          </a:p>
        </p:txBody>
      </p:sp>
    </p:spTree>
    <p:extLst>
      <p:ext uri="{BB962C8B-B14F-4D97-AF65-F5344CB8AC3E}">
        <p14:creationId xmlns:p14="http://schemas.microsoft.com/office/powerpoint/2010/main" val="253478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Lieu et al analyses the SWOT model to determine</a:t>
            </a:r>
            <a:r>
              <a:rPr lang="en-GB" baseline="0" dirty="0"/>
              <a:t> the challenges that Unilever has in the market and provide strategic measures of progressing in the competitive market.  The SWOT stands for Strengths , Weakness, Opportunities and Threats. Unilever operates in more than 190 countries around the globe. It success's du to its high quality production of goods , customer service and operations. The strengths of Unilever is its ability to compete in the world over products like P&amp;G because of its flexibility in the prices and great service delivery to distributors for over 190 countries globally. Unilever is a global product and uses technology to market products on the web , in magazines and on billboards in various countries. The two major weaknesses of Unilever hindering its success are its operation in the competitive world  where some of its competitors have dominance in specific countries. Another main weakness is the ability of its competitors to replace it by substitutes. Opportunities for Unilever are the emergence need by health consumers in developed world giving the company opportunity to sale product in the health industry. Unilever benefits from globalization as the company has invested highly in global media. The main threats facing   Unilever is the economic global crisis due to the current world pandemic that is affecting sales. The Covid-19 pandemic has crippled the profitability of Unilever and many other FMCG companies globally.</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7</a:t>
            </a:fld>
            <a:endParaRPr lang="en-GB" dirty="0"/>
          </a:p>
        </p:txBody>
      </p:sp>
    </p:spTree>
    <p:extLst>
      <p:ext uri="{BB962C8B-B14F-4D97-AF65-F5344CB8AC3E}">
        <p14:creationId xmlns:p14="http://schemas.microsoft.com/office/powerpoint/2010/main" val="2617363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Daramolaa,</a:t>
            </a:r>
            <a:r>
              <a:rPr lang="en-GB" baseline="0" dirty="0"/>
              <a:t> (2019, p.1 ) explains the impact of a well defined strategic organizational design and its effects on the development and growth.  The organizational structure involves its strategic design , culture , leadership and plan that the management uses to implement rules which influences growth.</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8</a:t>
            </a:fld>
            <a:endParaRPr lang="en-GB" dirty="0"/>
          </a:p>
        </p:txBody>
      </p:sp>
    </p:spTree>
    <p:extLst>
      <p:ext uri="{BB962C8B-B14F-4D97-AF65-F5344CB8AC3E}">
        <p14:creationId xmlns:p14="http://schemas.microsoft.com/office/powerpoint/2010/main" val="1515770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organizational operations</a:t>
            </a:r>
            <a:r>
              <a:rPr lang="en-GB" baseline="0" dirty="0"/>
              <a:t> of Unilver is divisional where the head of operations is the CEO , and subdivided into components which manage the product significantly. The company has marketing , operations , finance and communications department.</a:t>
            </a:r>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9</a:t>
            </a:fld>
            <a:endParaRPr lang="en-GB" dirty="0"/>
          </a:p>
        </p:txBody>
      </p:sp>
    </p:spTree>
    <p:extLst>
      <p:ext uri="{BB962C8B-B14F-4D97-AF65-F5344CB8AC3E}">
        <p14:creationId xmlns:p14="http://schemas.microsoft.com/office/powerpoint/2010/main" val="3691087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4 Ps of marketing are place, price, product, and promotion. By carefully integrating all of these marketing strategies into a marketing mix, companies can ensure they have a visible, in-demand product or service that is competitively priced and promoted to their customers. (Morgan et al , 2019, p.4)</a:t>
            </a:r>
          </a:p>
          <a:p>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10</a:t>
            </a:fld>
            <a:endParaRPr lang="en-GB" dirty="0"/>
          </a:p>
        </p:txBody>
      </p:sp>
    </p:spTree>
    <p:extLst>
      <p:ext uri="{BB962C8B-B14F-4D97-AF65-F5344CB8AC3E}">
        <p14:creationId xmlns:p14="http://schemas.microsoft.com/office/powerpoint/2010/main" val="3498363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financial strategy is a way to complement business strategy, to get the most long-term value out of a company. It is about how organisations raise funds, and how they apply them. In raising funds, the broad choices you have are borrowing, debt, or raising money from shareholders, equity.</a:t>
            </a:r>
          </a:p>
          <a:p>
            <a:endParaRPr lang="en-GB" dirty="0"/>
          </a:p>
        </p:txBody>
      </p:sp>
      <p:sp>
        <p:nvSpPr>
          <p:cNvPr id="4" name="Slide Number Placeholder 3"/>
          <p:cNvSpPr>
            <a:spLocks noGrp="1"/>
          </p:cNvSpPr>
          <p:nvPr>
            <p:ph type="sldNum" sz="quarter" idx="10"/>
          </p:nvPr>
        </p:nvSpPr>
        <p:spPr/>
        <p:txBody>
          <a:bodyPr/>
          <a:lstStyle/>
          <a:p>
            <a:fld id="{1362C52C-2CF9-49EC-914F-55F0412106C3}" type="slidenum">
              <a:rPr lang="en-GB" smtClean="0"/>
              <a:t>11</a:t>
            </a:fld>
            <a:endParaRPr lang="en-GB" dirty="0"/>
          </a:p>
        </p:txBody>
      </p:sp>
    </p:spTree>
    <p:extLst>
      <p:ext uri="{BB962C8B-B14F-4D97-AF65-F5344CB8AC3E}">
        <p14:creationId xmlns:p14="http://schemas.microsoft.com/office/powerpoint/2010/main" val="3715882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Interrelationships are when each department has a relationship with the other departments inside the organization. The departments need to communicate closely with one another. While each department has its own goals, these goals actually help the company reach its ultimate goal.</a:t>
            </a:r>
          </a:p>
          <a:p>
            <a:endParaRPr lang="en-GB" b="0" dirty="0"/>
          </a:p>
        </p:txBody>
      </p:sp>
      <p:sp>
        <p:nvSpPr>
          <p:cNvPr id="4" name="Slide Number Placeholder 3"/>
          <p:cNvSpPr>
            <a:spLocks noGrp="1"/>
          </p:cNvSpPr>
          <p:nvPr>
            <p:ph type="sldNum" sz="quarter" idx="10"/>
          </p:nvPr>
        </p:nvSpPr>
        <p:spPr/>
        <p:txBody>
          <a:bodyPr/>
          <a:lstStyle/>
          <a:p>
            <a:fld id="{1362C52C-2CF9-49EC-914F-55F0412106C3}" type="slidenum">
              <a:rPr lang="en-GB" smtClean="0"/>
              <a:t>12</a:t>
            </a:fld>
            <a:endParaRPr lang="en-GB" dirty="0"/>
          </a:p>
        </p:txBody>
      </p:sp>
    </p:spTree>
    <p:extLst>
      <p:ext uri="{BB962C8B-B14F-4D97-AF65-F5344CB8AC3E}">
        <p14:creationId xmlns:p14="http://schemas.microsoft.com/office/powerpoint/2010/main" val="4240546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341998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453800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250167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2065195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728185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3585668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808334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812645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2464339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2540418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589B60-8E44-4517-9E71-CDAEA56C0A3B}" type="datetimeFigureOut">
              <a:rPr lang="en-GB" smtClean="0"/>
              <a:t>12/12/2021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10B3EE7-2706-4F4E-A615-ADBADDFE4E4C}" type="slidenum">
              <a:rPr lang="en-GB" smtClean="0"/>
              <a:t>‹#›</a:t>
            </a:fld>
            <a:endParaRPr lang="en-GB" dirty="0"/>
          </a:p>
        </p:txBody>
      </p:sp>
    </p:spTree>
    <p:extLst>
      <p:ext uri="{BB962C8B-B14F-4D97-AF65-F5344CB8AC3E}">
        <p14:creationId xmlns:p14="http://schemas.microsoft.com/office/powerpoint/2010/main" val="189709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589B60-8E44-4517-9E71-CDAEA56C0A3B}" type="datetimeFigureOut">
              <a:rPr lang="en-GB" smtClean="0"/>
              <a:t>12/12/2021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0B3EE7-2706-4F4E-A615-ADBADDFE4E4C}" type="slidenum">
              <a:rPr lang="en-GB" smtClean="0"/>
              <a:t>‹#›</a:t>
            </a:fld>
            <a:endParaRPr lang="en-GB" dirty="0"/>
          </a:p>
        </p:txBody>
      </p:sp>
    </p:spTree>
    <p:extLst>
      <p:ext uri="{BB962C8B-B14F-4D97-AF65-F5344CB8AC3E}">
        <p14:creationId xmlns:p14="http://schemas.microsoft.com/office/powerpoint/2010/main" val="214093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416" y="1786565"/>
            <a:ext cx="10515600" cy="1460500"/>
          </a:xfrm>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Objectives within Resourcing Activities</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GB" sz="2800" b="1">
                <a:latin typeface="Times New Roman" panose="02020603050405020304" pitchFamily="18" charset="0"/>
                <a:cs typeface="Times New Roman" panose="02020603050405020304" pitchFamily="18" charset="0"/>
              </a:rPr>
              <a:t>By </a:t>
            </a:r>
            <a:r>
              <a:rPr lang="en-US" sz="2800" b="1">
                <a:latin typeface="Times New Roman" panose="02020603050405020304" pitchFamily="18" charset="0"/>
                <a:cs typeface="Times New Roman" panose="02020603050405020304" pitchFamily="18" charset="0"/>
              </a:rPr>
              <a:t>Silviya Mineva 1912654</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36122" y="341865"/>
            <a:ext cx="11414975" cy="7344310"/>
          </a:xfrm>
        </p:spPr>
        <p:txBody>
          <a:bodyPr>
            <a:normAutofit/>
          </a:bodyPr>
          <a:lstStyle/>
          <a:p>
            <a:pPr marL="0" indent="0" algn="ctr">
              <a:lnSpc>
                <a:spcPct val="200000"/>
              </a:lnSpc>
              <a:spcBef>
                <a:spcPts val="0"/>
              </a:spcBef>
              <a:buNone/>
            </a:pPr>
            <a:endParaRPr lang="en-GB" sz="200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9964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fontScale="77500" lnSpcReduction="20000"/>
          </a:bodyPr>
          <a:lstStyle/>
          <a:p>
            <a:pPr marL="0" indent="0" algn="just">
              <a:lnSpc>
                <a:spcPct val="200000"/>
              </a:lnSpc>
              <a:spcBef>
                <a:spcPts val="0"/>
              </a:spcBef>
            </a:pPr>
            <a:r>
              <a:rPr lang="en-GB" dirty="0">
                <a:latin typeface="Times New Roman" panose="02020603050405020304" pitchFamily="18" charset="0"/>
                <a:cs typeface="Times New Roman" panose="02020603050405020304" pitchFamily="18" charset="0"/>
              </a:rPr>
              <a:t>Organizational objectives are vital in the success of a company as it defines the goals , identifies the strength and weakness , and promote accountability within the organization.</a:t>
            </a:r>
          </a:p>
          <a:p>
            <a:pPr marL="0" indent="0" algn="just">
              <a:lnSpc>
                <a:spcPct val="200000"/>
              </a:lnSpc>
              <a:spcBef>
                <a:spcPts val="0"/>
              </a:spcBef>
            </a:pPr>
            <a:endParaRPr lang="en-GB" dirty="0">
              <a:latin typeface="Times New Roman" panose="02020603050405020304" pitchFamily="18" charset="0"/>
              <a:cs typeface="Times New Roman" panose="02020603050405020304" pitchFamily="18" charset="0"/>
            </a:endParaRPr>
          </a:p>
          <a:p>
            <a:pPr marL="0" indent="0" algn="just">
              <a:lnSpc>
                <a:spcPct val="200000"/>
              </a:lnSpc>
              <a:spcBef>
                <a:spcPts val="0"/>
              </a:spcBef>
            </a:pPr>
            <a:endParaRPr lang="en-GB" dirty="0">
              <a:latin typeface="Times New Roman" panose="02020603050405020304" pitchFamily="18" charset="0"/>
              <a:cs typeface="Times New Roman" panose="02020603050405020304" pitchFamily="18" charset="0"/>
            </a:endParaRPr>
          </a:p>
          <a:p>
            <a:pPr marL="0" indent="0" algn="just">
              <a:lnSpc>
                <a:spcPct val="200000"/>
              </a:lnSpc>
              <a:spcBef>
                <a:spcPts val="0"/>
              </a:spcBef>
            </a:pPr>
            <a:r>
              <a:rPr lang="en-GB" dirty="0">
                <a:latin typeface="Times New Roman" panose="02020603050405020304" pitchFamily="18" charset="0"/>
                <a:cs typeface="Times New Roman" panose="02020603050405020304" pitchFamily="18" charset="0"/>
              </a:rPr>
              <a:t>This presentation provides a detailed analysis of Unilever PLC company using the SWOT analysis model and how it competes favourably in the market.</a:t>
            </a:r>
          </a:p>
        </p:txBody>
      </p:sp>
    </p:spTree>
    <p:extLst>
      <p:ext uri="{BB962C8B-B14F-4D97-AF65-F5344CB8AC3E}">
        <p14:creationId xmlns:p14="http://schemas.microsoft.com/office/powerpoint/2010/main" val="3586851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Organizations Objective</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071455" y="2189452"/>
            <a:ext cx="4398597" cy="2932398"/>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Unilever PLC is a multinational consume goods in London, England</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company’s main organizational goals are to help over one billion people by improving there health and well being</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Increase supply chain management for the company</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Halve the environmental footprint of the groups products</a:t>
            </a: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6653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Unilever’s Target Market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43000" y="2304112"/>
            <a:ext cx="4082327" cy="3872851"/>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Unilever has four main target market strategy</a:t>
            </a:r>
          </a:p>
          <a:p>
            <a:pPr marL="514350" indent="-514350">
              <a:buFont typeface="+mj-lt"/>
              <a:buAutoNum type="arabicPeriod"/>
            </a:pPr>
            <a:r>
              <a:rPr lang="en-GB" sz="2400" dirty="0">
                <a:latin typeface="Times New Roman" panose="02020603050405020304" pitchFamily="18" charset="0"/>
                <a:cs typeface="Times New Roman" panose="02020603050405020304" pitchFamily="18" charset="0"/>
              </a:rPr>
              <a:t>Geographic </a:t>
            </a:r>
          </a:p>
          <a:p>
            <a:pPr marL="514350" indent="-514350">
              <a:buFont typeface="+mj-lt"/>
              <a:buAutoNum type="arabicPeriod"/>
            </a:pPr>
            <a:r>
              <a:rPr lang="en-GB" sz="2400" dirty="0">
                <a:latin typeface="Times New Roman" panose="02020603050405020304" pitchFamily="18" charset="0"/>
                <a:cs typeface="Times New Roman" panose="02020603050405020304" pitchFamily="18" charset="0"/>
              </a:rPr>
              <a:t>Demographic </a:t>
            </a:r>
          </a:p>
          <a:p>
            <a:pPr marL="514350" indent="-514350">
              <a:buFont typeface="+mj-lt"/>
              <a:buAutoNum type="arabicPeriod"/>
            </a:pPr>
            <a:r>
              <a:rPr lang="en-GB" sz="2400" dirty="0">
                <a:latin typeface="Times New Roman" panose="02020603050405020304" pitchFamily="18" charset="0"/>
                <a:cs typeface="Times New Roman" panose="02020603050405020304" pitchFamily="18" charset="0"/>
              </a:rPr>
              <a:t>Psychographic </a:t>
            </a:r>
          </a:p>
          <a:p>
            <a:pPr marL="514350" indent="-514350">
              <a:buFont typeface="+mj-lt"/>
              <a:buAutoNum type="arabicPeriod"/>
            </a:pPr>
            <a:r>
              <a:rPr lang="en-GB" sz="2400" dirty="0">
                <a:latin typeface="Times New Roman" panose="02020603050405020304" pitchFamily="18" charset="0"/>
                <a:cs typeface="Times New Roman" panose="02020603050405020304" pitchFamily="18" charset="0"/>
              </a:rPr>
              <a:t>Behavioural </a:t>
            </a:r>
          </a:p>
        </p:txBody>
      </p:sp>
    </p:spTree>
    <p:extLst>
      <p:ext uri="{BB962C8B-B14F-4D97-AF65-F5344CB8AC3E}">
        <p14:creationId xmlns:p14="http://schemas.microsoft.com/office/powerpoint/2010/main" val="106813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Market Research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38200" y="2543969"/>
            <a:ext cx="5181600" cy="2914650"/>
          </a:xfrm>
        </p:spPr>
      </p:pic>
      <p:sp>
        <p:nvSpPr>
          <p:cNvPr id="4" name="Content Placeholder 3"/>
          <p:cNvSpPr>
            <a:spLocks noGrp="1"/>
          </p:cNvSpPr>
          <p:nvPr>
            <p:ph sz="half" idx="2"/>
          </p:nvPr>
        </p:nvSpPr>
        <p:spPr/>
        <p:txBody>
          <a:bodyPr>
            <a:no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Reza states that market research is important in business as it defines the company strategy in the market to understand ways that that may influence its growth.</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Unilever’s market research strategy aims at improving the quality of products to beat competitors in the market </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Unilever conducts its market research using varies channels like analysing data , filling questionnaire , surveys and auditing </a:t>
            </a:r>
          </a:p>
        </p:txBody>
      </p:sp>
    </p:spTree>
    <p:extLst>
      <p:ext uri="{BB962C8B-B14F-4D97-AF65-F5344CB8AC3E}">
        <p14:creationId xmlns:p14="http://schemas.microsoft.com/office/powerpoint/2010/main" val="66992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Competition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91492" y="2022764"/>
            <a:ext cx="4197926" cy="3976254"/>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Unilever’s main competitors in the market are P&amp;G, Henkel , Johnson&amp; Johnson, Kimberly –Clark , L'Oréal among others.</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Competition in the market is healthy as it enhances production of high quality goods and services.</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Competition makes companies increase sales volume by utilizing the best strategy to be the best in the market.</a:t>
            </a:r>
          </a:p>
        </p:txBody>
      </p:sp>
    </p:spTree>
    <p:extLst>
      <p:ext uri="{BB962C8B-B14F-4D97-AF65-F5344CB8AC3E}">
        <p14:creationId xmlns:p14="http://schemas.microsoft.com/office/powerpoint/2010/main" val="3144830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SWOT Analysis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11382" y="1825625"/>
            <a:ext cx="4765963" cy="4201102"/>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the SWOT analysis stands for </a:t>
            </a: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S- Strengths</a:t>
            </a: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W –Weakness</a:t>
            </a: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O- Opportunities </a:t>
            </a: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 Threats </a:t>
            </a:r>
          </a:p>
        </p:txBody>
      </p:sp>
    </p:spTree>
    <p:extLst>
      <p:ext uri="{BB962C8B-B14F-4D97-AF65-F5344CB8AC3E}">
        <p14:creationId xmlns:p14="http://schemas.microsoft.com/office/powerpoint/2010/main" val="3193772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Strategy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38200" y="1274618"/>
            <a:ext cx="4551218" cy="4765964"/>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The organizational strategy entails the design of the organization, competitiveness , capability requirements, culture and talent management</a:t>
            </a: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Unilever organizational strategy impacts its growth and development in the market. The strategic business design influences profitability and compete in the market against other FMCG companies.( Daramola, 2019, p.1)</a:t>
            </a:r>
          </a:p>
        </p:txBody>
      </p:sp>
    </p:spTree>
    <p:extLst>
      <p:ext uri="{BB962C8B-B14F-4D97-AF65-F5344CB8AC3E}">
        <p14:creationId xmlns:p14="http://schemas.microsoft.com/office/powerpoint/2010/main" val="2024262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Operations Strategy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83673" y="1939637"/>
            <a:ext cx="4627418" cy="3325090"/>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Unilever’s organizational operations are to create value and achieve the objective of the company</a:t>
            </a:r>
          </a:p>
          <a:p>
            <a:pP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It has a divisional organizational structure where the organization is sub divided into components based on the products performance</a:t>
            </a:r>
          </a:p>
          <a:p>
            <a:pP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9274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Marketing Strategy </a:t>
            </a: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Unilever uses the four main marketing strategy to compete in the market</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main marketing strategy are 4PS</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 Place </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Product</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Price</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Promotion</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9" name="Content Placeholder 8"/>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253331" y="1825625"/>
            <a:ext cx="4351338" cy="4351338"/>
          </a:xfrm>
        </p:spPr>
      </p:pic>
    </p:spTree>
    <p:extLst>
      <p:ext uri="{BB962C8B-B14F-4D97-AF65-F5344CB8AC3E}">
        <p14:creationId xmlns:p14="http://schemas.microsoft.com/office/powerpoint/2010/main" val="696438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Organizational Finance Strategy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91491" y="1825625"/>
            <a:ext cx="4516582" cy="3813175"/>
          </a:xfrm>
        </p:spPr>
      </p:pic>
      <p:sp>
        <p:nvSpPr>
          <p:cNvPr id="4" name="Content Placeholder 3"/>
          <p:cNvSpPr>
            <a:spLocks noGrp="1"/>
          </p:cNvSpPr>
          <p:nvPr>
            <p:ph sz="half" idx="2"/>
          </p:nvPr>
        </p:nvSpPr>
        <p:spPr/>
        <p:txBody>
          <a:bodyPr>
            <a:norm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An organizational finance strategy involve the </a:t>
            </a:r>
          </a:p>
          <a:p>
            <a:pPr marL="571500" indent="-571500">
              <a:buFont typeface="+mj-lt"/>
              <a:buAutoNum type="romanUcPeriod"/>
            </a:pPr>
            <a:r>
              <a:rPr lang="en-GB" sz="2000" dirty="0">
                <a:latin typeface="Times New Roman" panose="02020603050405020304" pitchFamily="18" charset="0"/>
                <a:cs typeface="Times New Roman" panose="02020603050405020304" pitchFamily="18" charset="0"/>
              </a:rPr>
              <a:t>Financial resources</a:t>
            </a:r>
          </a:p>
          <a:p>
            <a:pPr marL="571500" indent="-571500">
              <a:buFont typeface="+mj-lt"/>
              <a:buAutoNum type="romanUcPeriod"/>
            </a:pPr>
            <a:r>
              <a:rPr lang="en-GB" sz="2000" dirty="0">
                <a:latin typeface="Times New Roman" panose="02020603050405020304" pitchFamily="18" charset="0"/>
                <a:cs typeface="Times New Roman" panose="02020603050405020304" pitchFamily="18" charset="0"/>
              </a:rPr>
              <a:t>cost structures</a:t>
            </a:r>
          </a:p>
          <a:p>
            <a:pPr marL="571500" indent="-571500">
              <a:buFont typeface="+mj-lt"/>
              <a:buAutoNum type="romanUcPeriod"/>
            </a:pPr>
            <a:r>
              <a:rPr lang="en-GB" sz="2000" dirty="0">
                <a:latin typeface="Times New Roman" panose="02020603050405020304" pitchFamily="18" charset="0"/>
                <a:cs typeface="Times New Roman" panose="02020603050405020304" pitchFamily="18" charset="0"/>
              </a:rPr>
              <a:t>Profits and loss margins</a:t>
            </a:r>
          </a:p>
          <a:p>
            <a:pPr marL="571500" indent="-571500">
              <a:buFont typeface="+mj-lt"/>
              <a:buAutoNum type="romanUcPeriod"/>
            </a:pPr>
            <a:r>
              <a:rPr lang="en-GB" sz="2000" dirty="0">
                <a:latin typeface="Times New Roman" panose="02020603050405020304" pitchFamily="18" charset="0"/>
                <a:cs typeface="Times New Roman" panose="02020603050405020304" pitchFamily="18" charset="0"/>
              </a:rPr>
              <a:t>Debts </a:t>
            </a:r>
          </a:p>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Unilever’s financial strategy is broad differentiation as a competitive advantage in the market.(Morgan et al ,2019, p.4)</a:t>
            </a:r>
          </a:p>
        </p:txBody>
      </p:sp>
    </p:spTree>
    <p:extLst>
      <p:ext uri="{BB962C8B-B14F-4D97-AF65-F5344CB8AC3E}">
        <p14:creationId xmlns:p14="http://schemas.microsoft.com/office/powerpoint/2010/main" val="1902902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Interrelationships of Organizational structure </a:t>
            </a:r>
          </a:p>
        </p:txBody>
      </p:sp>
      <p:sp>
        <p:nvSpPr>
          <p:cNvPr id="4" name="Content Placeholder 3"/>
          <p:cNvSpPr>
            <a:spLocks noGrp="1"/>
          </p:cNvSpPr>
          <p:nvPr>
            <p:ph sz="half" idx="2"/>
          </p:nvPr>
        </p:nvSpPr>
        <p:spPr/>
        <p:txBody>
          <a:bodyPr>
            <a:normAutofit lnSpcReduction="10000"/>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 The organizational structure in any organization intertwine as they relate with each other.</a:t>
            </a:r>
          </a:p>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organizatnal department depends on the strategic planning and execution for production and growth</a:t>
            </a:r>
          </a:p>
          <a:p>
            <a:pP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Unilever uses several organizational structure like the culture , leadership , marketing , finance and operations to enhance productivity in the market.</a:t>
            </a:r>
          </a:p>
          <a:p>
            <a:pPr>
              <a:buFont typeface="Wingdings" panose="05000000000000000000" pitchFamily="2" charset="2"/>
              <a:buChar char="q"/>
            </a:pPr>
            <a:endParaRPr lang="en-GB" sz="2400" dirty="0">
              <a:latin typeface="Times New Roman" panose="02020603050405020304" pitchFamily="18" charset="0"/>
              <a:cs typeface="Times New Roman" panose="02020603050405020304" pitchFamily="18" charset="0"/>
            </a:endParaRP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38200" y="1551709"/>
            <a:ext cx="4828309" cy="4625253"/>
          </a:xfrm>
        </p:spPr>
      </p:pic>
    </p:spTree>
    <p:extLst>
      <p:ext uri="{BB962C8B-B14F-4D97-AF65-F5344CB8AC3E}">
        <p14:creationId xmlns:p14="http://schemas.microsoft.com/office/powerpoint/2010/main" val="2702159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latin typeface="Times New Roman" panose="02020603050405020304" pitchFamily="18" charset="0"/>
                <a:cs typeface="Times New Roman" panose="02020603050405020304" pitchFamily="18" charset="0"/>
              </a:rPr>
              <a:t>Bibliography </a:t>
            </a:r>
          </a:p>
        </p:txBody>
      </p:sp>
      <p:sp>
        <p:nvSpPr>
          <p:cNvPr id="3" name="Content Placeholder 2"/>
          <p:cNvSpPr>
            <a:spLocks noGrp="1"/>
          </p:cNvSpPr>
          <p:nvPr>
            <p:ph idx="1"/>
          </p:nvPr>
        </p:nvSpPr>
        <p:spPr/>
        <p:txBody>
          <a:bodyPr>
            <a:normAutofit fontScale="92500"/>
          </a:bodyPr>
          <a:lstStyle/>
          <a:p>
            <a:pPr marL="0" indent="-457200" algn="just">
              <a:lnSpc>
                <a:spcPct val="200000"/>
              </a:lnSpc>
              <a:spcBef>
                <a:spcPts val="0"/>
              </a:spcBef>
              <a:buNone/>
            </a:pPr>
            <a:r>
              <a:rPr lang="en-GB" sz="1600" dirty="0">
                <a:latin typeface="Times New Roman" panose="02020603050405020304" pitchFamily="18" charset="0"/>
                <a:cs typeface="Times New Roman" panose="02020603050405020304" pitchFamily="18" charset="0"/>
              </a:rPr>
              <a:t>Chernobay, L., Yasinska, T. and Malibroda, S., 2020. APPLIED ASPECT OF CORPORATE SOCIAL RESPONSIBILITY IMPACT ON COMPANY COMPETITIVENESS (UNILEVER EXAMPLE). Entrepreneurship, 8(1), pp.32-44.</a:t>
            </a:r>
          </a:p>
          <a:p>
            <a:pPr marL="0" indent="-457200" algn="just">
              <a:lnSpc>
                <a:spcPct val="200000"/>
              </a:lnSpc>
              <a:spcBef>
                <a:spcPts val="0"/>
              </a:spcBef>
              <a:buNone/>
            </a:pPr>
            <a:r>
              <a:rPr lang="en-GB" sz="1600" dirty="0">
                <a:latin typeface="Times New Roman" panose="02020603050405020304" pitchFamily="18" charset="0"/>
                <a:cs typeface="Times New Roman" panose="02020603050405020304" pitchFamily="18" charset="0"/>
              </a:rPr>
              <a:t>Reza, M.H., Marketing Strategy and Sustainable Plan of Unilever.</a:t>
            </a:r>
          </a:p>
          <a:p>
            <a:pPr marL="0" indent="-457200" algn="just">
              <a:lnSpc>
                <a:spcPct val="200000"/>
              </a:lnSpc>
              <a:spcBef>
                <a:spcPts val="0"/>
              </a:spcBef>
              <a:buNone/>
            </a:pPr>
            <a:r>
              <a:rPr lang="en-GB" sz="1600" dirty="0">
                <a:latin typeface="Times New Roman" panose="02020603050405020304" pitchFamily="18" charset="0"/>
                <a:cs typeface="Times New Roman" panose="02020603050405020304" pitchFamily="18" charset="0"/>
              </a:rPr>
              <a:t> Iossa, E., Rey, P. and Waterson, M., 2019. Organising Competition for the Market. Journal of the European Economic Association. </a:t>
            </a:r>
          </a:p>
          <a:p>
            <a:pPr marL="0" indent="-457200" algn="just">
              <a:lnSpc>
                <a:spcPct val="200000"/>
              </a:lnSpc>
              <a:spcBef>
                <a:spcPts val="0"/>
              </a:spcBef>
              <a:buNone/>
            </a:pPr>
            <a:r>
              <a:rPr lang="en-GB" sz="1600" dirty="0">
                <a:latin typeface="Times New Roman" panose="02020603050405020304" pitchFamily="18" charset="0"/>
                <a:cs typeface="Times New Roman" panose="02020603050405020304" pitchFamily="18" charset="0"/>
              </a:rPr>
              <a:t>Lieu, P.T.H., Arunjit, N., Buapradabkul, S. and Nathaniel, D., Unilever Company Strategic Business Analysis. DARAMOLA, A.A., 2019. Pertinence of Organizational Analysis: A Case Study of Unilever. International Journal of Industrial Engineering and Design, 1(2), pp.1-16. </a:t>
            </a:r>
          </a:p>
          <a:p>
            <a:pPr marL="0" indent="-457200" algn="just">
              <a:lnSpc>
                <a:spcPct val="200000"/>
              </a:lnSpc>
              <a:spcBef>
                <a:spcPts val="0"/>
              </a:spcBef>
              <a:buNone/>
            </a:pPr>
            <a:r>
              <a:rPr lang="en-GB" sz="1600" dirty="0">
                <a:latin typeface="Times New Roman" panose="02020603050405020304" pitchFamily="18" charset="0"/>
                <a:cs typeface="Times New Roman" panose="02020603050405020304" pitchFamily="18" charset="0"/>
              </a:rPr>
              <a:t>Morgan, N.A., Whitler, K.A., Feng, H. and Chari, S., 2019. Research in marketing strategy. Journal of the Academy of Marketing Science, 47(1), pp.4-29.</a:t>
            </a: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a:p>
            <a:pPr marL="0" indent="-457200" algn="just">
              <a:lnSpc>
                <a:spcPct val="200000"/>
              </a:lnSpc>
              <a:spcBef>
                <a:spcPts val="0"/>
              </a:spcBef>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0682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777</TotalTime>
  <Words>1339</Words>
  <Application>Microsoft Office PowerPoint</Application>
  <PresentationFormat>Широк екран</PresentationFormat>
  <Paragraphs>99</Paragraphs>
  <Slides>13</Slides>
  <Notes>9</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13</vt:i4>
      </vt:variant>
    </vt:vector>
  </HeadingPairs>
  <TitlesOfParts>
    <vt:vector size="14" baseType="lpstr">
      <vt:lpstr>Office Theme</vt:lpstr>
      <vt:lpstr>Organizational Objectives within Resourcing Activities  By Silviya Mineva 1912654</vt:lpstr>
      <vt:lpstr>Introduction</vt:lpstr>
      <vt:lpstr>Organizations Objective</vt:lpstr>
      <vt:lpstr>Unilever’s Target Market  </vt:lpstr>
      <vt:lpstr>Organizational  Market Research </vt:lpstr>
      <vt:lpstr>Organizational Competition </vt:lpstr>
      <vt:lpstr>SWOT Analysis </vt:lpstr>
      <vt:lpstr>Organizational Strategy </vt:lpstr>
      <vt:lpstr>Organizational Operations Strategy </vt:lpstr>
      <vt:lpstr>Organizational Marketing Strategy </vt:lpstr>
      <vt:lpstr>Organizational Finance Strategy </vt:lpstr>
      <vt:lpstr>Interrelationships of Organizational structure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Неизвестен потребител</cp:lastModifiedBy>
  <cp:revision>60</cp:revision>
  <dcterms:created xsi:type="dcterms:W3CDTF">2021-11-17T15:39:13Z</dcterms:created>
  <dcterms:modified xsi:type="dcterms:W3CDTF">2021-12-12T13:55:47Z</dcterms:modified>
</cp:coreProperties>
</file>