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16"/>
  </p:notesMasterIdLst>
  <p:sldIdLst>
    <p:sldId id="256" r:id="rId2"/>
    <p:sldId id="257" r:id="rId3"/>
    <p:sldId id="258" r:id="rId4"/>
    <p:sldId id="268" r:id="rId5"/>
    <p:sldId id="260" r:id="rId6"/>
    <p:sldId id="269" r:id="rId7"/>
    <p:sldId id="274" r:id="rId8"/>
    <p:sldId id="264" r:id="rId9"/>
    <p:sldId id="265" r:id="rId10"/>
    <p:sldId id="270" r:id="rId11"/>
    <p:sldId id="266" r:id="rId12"/>
    <p:sldId id="267" r:id="rId13"/>
    <p:sldId id="273" r:id="rId14"/>
    <p:sldId id="272"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49BBCB1-3BFE-42D7-A6D5-42A7C46B37F7}" v="139" dt="2024-02-08T15:18:52.53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85529" autoAdjust="0"/>
  </p:normalViewPr>
  <p:slideViewPr>
    <p:cSldViewPr snapToGrid="0">
      <p:cViewPr varScale="1">
        <p:scale>
          <a:sx n="63" d="100"/>
          <a:sy n="63" d="100"/>
        </p:scale>
        <p:origin x="804" y="56"/>
      </p:cViewPr>
      <p:guideLst/>
    </p:cSldViewPr>
  </p:slideViewPr>
  <p:notesTextViewPr>
    <p:cViewPr>
      <p:scale>
        <a:sx n="1" d="1"/>
        <a:sy n="1" d="1"/>
      </p:scale>
      <p:origin x="0" y="0"/>
    </p:cViewPr>
  </p:notesTextViewPr>
  <p:sorterViewPr>
    <p:cViewPr>
      <p:scale>
        <a:sx n="100" d="100"/>
        <a:sy n="100" d="100"/>
      </p:scale>
      <p:origin x="0" y="0"/>
    </p:cViewPr>
  </p:sorter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ferdous rahman" userId="01c383b6b36a7c5c" providerId="LiveId" clId="{D49BBCB1-3BFE-42D7-A6D5-42A7C46B37F7}"/>
    <pc:docChg chg="undo redo custSel addSld delSld modSld sldOrd">
      <pc:chgData name="ferdous rahman" userId="01c383b6b36a7c5c" providerId="LiveId" clId="{D49BBCB1-3BFE-42D7-A6D5-42A7C46B37F7}" dt="2024-02-09T21:24:36.146" v="1246" actId="27107"/>
      <pc:docMkLst>
        <pc:docMk/>
      </pc:docMkLst>
      <pc:sldChg chg="addSp delSp modSp mod setBg addAnim delAnim">
        <pc:chgData name="ferdous rahman" userId="01c383b6b36a7c5c" providerId="LiveId" clId="{D49BBCB1-3BFE-42D7-A6D5-42A7C46B37F7}" dt="2024-02-09T21:23:05.139" v="1245" actId="20577"/>
        <pc:sldMkLst>
          <pc:docMk/>
          <pc:sldMk cId="3764192644" sldId="256"/>
        </pc:sldMkLst>
        <pc:spChg chg="mod">
          <ac:chgData name="ferdous rahman" userId="01c383b6b36a7c5c" providerId="LiveId" clId="{D49BBCB1-3BFE-42D7-A6D5-42A7C46B37F7}" dt="2024-02-08T15:18:52.538" v="1216" actId="20577"/>
          <ac:spMkLst>
            <pc:docMk/>
            <pc:sldMk cId="3764192644" sldId="256"/>
            <ac:spMk id="2" creationId="{CCBBF9A3-8EE7-42AF-B818-6D6F0774F3A4}"/>
          </ac:spMkLst>
        </pc:spChg>
        <pc:spChg chg="mod">
          <ac:chgData name="ferdous rahman" userId="01c383b6b36a7c5c" providerId="LiveId" clId="{D49BBCB1-3BFE-42D7-A6D5-42A7C46B37F7}" dt="2024-02-09T21:23:05.139" v="1245" actId="20577"/>
          <ac:spMkLst>
            <pc:docMk/>
            <pc:sldMk cId="3764192644" sldId="256"/>
            <ac:spMk id="3" creationId="{1DD87A1B-5C0D-4D7D-83A6-4850B9B56193}"/>
          </ac:spMkLst>
        </pc:spChg>
        <pc:spChg chg="add del">
          <ac:chgData name="ferdous rahman" userId="01c383b6b36a7c5c" providerId="LiveId" clId="{D49BBCB1-3BFE-42D7-A6D5-42A7C46B37F7}" dt="2024-02-08T14:29:15.496" v="912" actId="26606"/>
          <ac:spMkLst>
            <pc:docMk/>
            <pc:sldMk cId="3764192644" sldId="256"/>
            <ac:spMk id="14" creationId="{66D61E08-70C3-48D8-BEA0-787111DC30DA}"/>
          </ac:spMkLst>
        </pc:spChg>
        <pc:spChg chg="add del">
          <ac:chgData name="ferdous rahman" userId="01c383b6b36a7c5c" providerId="LiveId" clId="{D49BBCB1-3BFE-42D7-A6D5-42A7C46B37F7}" dt="2024-02-08T14:29:15.496" v="912" actId="26606"/>
          <ac:spMkLst>
            <pc:docMk/>
            <pc:sldMk cId="3764192644" sldId="256"/>
            <ac:spMk id="16" creationId="{FC55298F-0AE5-478E-AD2B-03C2614C5833}"/>
          </ac:spMkLst>
        </pc:spChg>
        <pc:spChg chg="add del">
          <ac:chgData name="ferdous rahman" userId="01c383b6b36a7c5c" providerId="LiveId" clId="{D49BBCB1-3BFE-42D7-A6D5-42A7C46B37F7}" dt="2024-02-08T14:29:15.496" v="912" actId="26606"/>
          <ac:spMkLst>
            <pc:docMk/>
            <pc:sldMk cId="3764192644" sldId="256"/>
            <ac:spMk id="18" creationId="{C180E4EA-0B63-4779-A895-7E90E71088F3}"/>
          </ac:spMkLst>
        </pc:spChg>
        <pc:spChg chg="add del">
          <ac:chgData name="ferdous rahman" userId="01c383b6b36a7c5c" providerId="LiveId" clId="{D49BBCB1-3BFE-42D7-A6D5-42A7C46B37F7}" dt="2024-02-08T14:29:15.496" v="912" actId="26606"/>
          <ac:spMkLst>
            <pc:docMk/>
            <pc:sldMk cId="3764192644" sldId="256"/>
            <ac:spMk id="20" creationId="{CEE01D9D-3DE8-4EED-B0D3-8F3C79CC7673}"/>
          </ac:spMkLst>
        </pc:spChg>
        <pc:spChg chg="add del">
          <ac:chgData name="ferdous rahman" userId="01c383b6b36a7c5c" providerId="LiveId" clId="{D49BBCB1-3BFE-42D7-A6D5-42A7C46B37F7}" dt="2024-02-08T14:29:15.496" v="912" actId="26606"/>
          <ac:spMkLst>
            <pc:docMk/>
            <pc:sldMk cId="3764192644" sldId="256"/>
            <ac:spMk id="22" creationId="{89AF5CE9-607F-43F4-8983-DCD6DA4051FD}"/>
          </ac:spMkLst>
        </pc:spChg>
        <pc:spChg chg="add del">
          <ac:chgData name="ferdous rahman" userId="01c383b6b36a7c5c" providerId="LiveId" clId="{D49BBCB1-3BFE-42D7-A6D5-42A7C46B37F7}" dt="2024-02-08T14:29:15.496" v="912" actId="26606"/>
          <ac:spMkLst>
            <pc:docMk/>
            <pc:sldMk cId="3764192644" sldId="256"/>
            <ac:spMk id="24" creationId="{6EEA2DBD-9E1E-4521-8C01-F32AD18A89E3}"/>
          </ac:spMkLst>
        </pc:spChg>
        <pc:spChg chg="add del">
          <ac:chgData name="ferdous rahman" userId="01c383b6b36a7c5c" providerId="LiveId" clId="{D49BBCB1-3BFE-42D7-A6D5-42A7C46B37F7}" dt="2024-02-08T14:29:15.496" v="912" actId="26606"/>
          <ac:spMkLst>
            <pc:docMk/>
            <pc:sldMk cId="3764192644" sldId="256"/>
            <ac:spMk id="26" creationId="{15BBD2C1-BA9B-46A9-A27A-33498B169272}"/>
          </ac:spMkLst>
        </pc:spChg>
        <pc:picChg chg="add mod ord">
          <ac:chgData name="ferdous rahman" userId="01c383b6b36a7c5c" providerId="LiveId" clId="{D49BBCB1-3BFE-42D7-A6D5-42A7C46B37F7}" dt="2024-02-08T15:16:04.755" v="1117" actId="14100"/>
          <ac:picMkLst>
            <pc:docMk/>
            <pc:sldMk cId="3764192644" sldId="256"/>
            <ac:picMk id="5" creationId="{F2B50D47-22E4-B8F1-4DA1-EBCA6885789F}"/>
          </ac:picMkLst>
        </pc:picChg>
        <pc:cxnChg chg="add del">
          <ac:chgData name="ferdous rahman" userId="01c383b6b36a7c5c" providerId="LiveId" clId="{D49BBCB1-3BFE-42D7-A6D5-42A7C46B37F7}" dt="2024-02-08T14:29:15.496" v="912" actId="26606"/>
          <ac:cxnSpMkLst>
            <pc:docMk/>
            <pc:sldMk cId="3764192644" sldId="256"/>
            <ac:cxnSpMk id="10" creationId="{A57C1A16-B8AB-4D99-A195-A38F556A6486}"/>
          </ac:cxnSpMkLst>
        </pc:cxnChg>
        <pc:cxnChg chg="add del">
          <ac:chgData name="ferdous rahman" userId="01c383b6b36a7c5c" providerId="LiveId" clId="{D49BBCB1-3BFE-42D7-A6D5-42A7C46B37F7}" dt="2024-02-08T14:29:15.496" v="912" actId="26606"/>
          <ac:cxnSpMkLst>
            <pc:docMk/>
            <pc:sldMk cId="3764192644" sldId="256"/>
            <ac:cxnSpMk id="12" creationId="{F8A9B20B-D1DD-4573-B5EC-558029519236}"/>
          </ac:cxnSpMkLst>
        </pc:cxnChg>
      </pc:sldChg>
      <pc:sldChg chg="addSp delSp modSp mod setBg modNotesTx">
        <pc:chgData name="ferdous rahman" userId="01c383b6b36a7c5c" providerId="LiveId" clId="{D49BBCB1-3BFE-42D7-A6D5-42A7C46B37F7}" dt="2024-02-08T15:25:22.088" v="1217" actId="20577"/>
        <pc:sldMkLst>
          <pc:docMk/>
          <pc:sldMk cId="956213479" sldId="257"/>
        </pc:sldMkLst>
        <pc:spChg chg="mod">
          <ac:chgData name="ferdous rahman" userId="01c383b6b36a7c5c" providerId="LiveId" clId="{D49BBCB1-3BFE-42D7-A6D5-42A7C46B37F7}" dt="2024-02-08T14:32:01.248" v="942" actId="26606"/>
          <ac:spMkLst>
            <pc:docMk/>
            <pc:sldMk cId="956213479" sldId="257"/>
            <ac:spMk id="2" creationId="{9AD2E33C-1E2F-4D3D-AF0D-7F6DA3197F94}"/>
          </ac:spMkLst>
        </pc:spChg>
        <pc:spChg chg="mod">
          <ac:chgData name="ferdous rahman" userId="01c383b6b36a7c5c" providerId="LiveId" clId="{D49BBCB1-3BFE-42D7-A6D5-42A7C46B37F7}" dt="2024-02-08T15:25:22.088" v="1217" actId="20577"/>
          <ac:spMkLst>
            <pc:docMk/>
            <pc:sldMk cId="956213479" sldId="257"/>
            <ac:spMk id="3" creationId="{BC34E141-67FA-4A55-801D-A845A699A44D}"/>
          </ac:spMkLst>
        </pc:spChg>
        <pc:spChg chg="add del">
          <ac:chgData name="ferdous rahman" userId="01c383b6b36a7c5c" providerId="LiveId" clId="{D49BBCB1-3BFE-42D7-A6D5-42A7C46B37F7}" dt="2024-02-08T14:32:01.248" v="942" actId="26606"/>
          <ac:spMkLst>
            <pc:docMk/>
            <pc:sldMk cId="956213479" sldId="257"/>
            <ac:spMk id="12" creationId="{3BCB5F6A-9EB0-40B0-9D13-3023E9A20508}"/>
          </ac:spMkLst>
        </pc:spChg>
        <pc:picChg chg="add mod">
          <ac:chgData name="ferdous rahman" userId="01c383b6b36a7c5c" providerId="LiveId" clId="{D49BBCB1-3BFE-42D7-A6D5-42A7C46B37F7}" dt="2024-02-08T14:31:27.239" v="935" actId="931"/>
          <ac:picMkLst>
            <pc:docMk/>
            <pc:sldMk cId="956213479" sldId="257"/>
            <ac:picMk id="5" creationId="{CA28EE03-E9BC-508F-6918-DE2315A811DB}"/>
          </ac:picMkLst>
        </pc:picChg>
        <pc:picChg chg="add del mod">
          <ac:chgData name="ferdous rahman" userId="01c383b6b36a7c5c" providerId="LiveId" clId="{D49BBCB1-3BFE-42D7-A6D5-42A7C46B37F7}" dt="2024-02-08T14:33:39.191" v="958" actId="478"/>
          <ac:picMkLst>
            <pc:docMk/>
            <pc:sldMk cId="956213479" sldId="257"/>
            <ac:picMk id="7" creationId="{AE82C92D-5DDF-98CF-3946-BD8EC15E627E}"/>
          </ac:picMkLst>
        </pc:picChg>
        <pc:picChg chg="add mod">
          <ac:chgData name="ferdous rahman" userId="01c383b6b36a7c5c" providerId="LiveId" clId="{D49BBCB1-3BFE-42D7-A6D5-42A7C46B37F7}" dt="2024-02-08T14:34:09.704" v="968" actId="1440"/>
          <ac:picMkLst>
            <pc:docMk/>
            <pc:sldMk cId="956213479" sldId="257"/>
            <ac:picMk id="9" creationId="{87D06F42-4CA2-BAF4-2815-3F198B070056}"/>
          </ac:picMkLst>
        </pc:picChg>
        <pc:picChg chg="del">
          <ac:chgData name="ferdous rahman" userId="01c383b6b36a7c5c" providerId="LiveId" clId="{D49BBCB1-3BFE-42D7-A6D5-42A7C46B37F7}" dt="2024-02-07T20:46:01.137" v="26" actId="21"/>
          <ac:picMkLst>
            <pc:docMk/>
            <pc:sldMk cId="956213479" sldId="257"/>
            <ac:picMk id="1026" creationId="{98D433FA-8D6B-46A5-8081-09D7D82A9210}"/>
          </ac:picMkLst>
        </pc:picChg>
      </pc:sldChg>
      <pc:sldChg chg="addSp delSp modSp mod modNotesTx">
        <pc:chgData name="ferdous rahman" userId="01c383b6b36a7c5c" providerId="LiveId" clId="{D49BBCB1-3BFE-42D7-A6D5-42A7C46B37F7}" dt="2024-02-09T21:24:36.146" v="1246" actId="27107"/>
        <pc:sldMkLst>
          <pc:docMk/>
          <pc:sldMk cId="2279170721" sldId="258"/>
        </pc:sldMkLst>
        <pc:spChg chg="mod">
          <ac:chgData name="ferdous rahman" userId="01c383b6b36a7c5c" providerId="LiveId" clId="{D49BBCB1-3BFE-42D7-A6D5-42A7C46B37F7}" dt="2024-02-08T13:40:05.516" v="609" actId="1076"/>
          <ac:spMkLst>
            <pc:docMk/>
            <pc:sldMk cId="2279170721" sldId="258"/>
            <ac:spMk id="2" creationId="{0498BAA5-34B1-48E0-9BE0-C8B4D62D93A0}"/>
          </ac:spMkLst>
        </pc:spChg>
        <pc:spChg chg="mod">
          <ac:chgData name="ferdous rahman" userId="01c383b6b36a7c5c" providerId="LiveId" clId="{D49BBCB1-3BFE-42D7-A6D5-42A7C46B37F7}" dt="2024-02-09T21:24:36.146" v="1246" actId="27107"/>
          <ac:spMkLst>
            <pc:docMk/>
            <pc:sldMk cId="2279170721" sldId="258"/>
            <ac:spMk id="3" creationId="{164A3699-D81A-4940-9E1D-B61CD172C7D3}"/>
          </ac:spMkLst>
        </pc:spChg>
        <pc:picChg chg="add mod">
          <ac:chgData name="ferdous rahman" userId="01c383b6b36a7c5c" providerId="LiveId" clId="{D49BBCB1-3BFE-42D7-A6D5-42A7C46B37F7}" dt="2024-02-08T14:34:38.312" v="974" actId="14100"/>
          <ac:picMkLst>
            <pc:docMk/>
            <pc:sldMk cId="2279170721" sldId="258"/>
            <ac:picMk id="5" creationId="{231DD917-02E9-A58D-3DA2-835D911509A3}"/>
          </ac:picMkLst>
        </pc:picChg>
        <pc:picChg chg="del mod">
          <ac:chgData name="ferdous rahman" userId="01c383b6b36a7c5c" providerId="LiveId" clId="{D49BBCB1-3BFE-42D7-A6D5-42A7C46B37F7}" dt="2024-02-07T20:42:20.201" v="6" actId="21"/>
          <ac:picMkLst>
            <pc:docMk/>
            <pc:sldMk cId="2279170721" sldId="258"/>
            <ac:picMk id="2052" creationId="{4D5DD795-C015-4EC5-A02B-5244BC45E7CC}"/>
          </ac:picMkLst>
        </pc:picChg>
      </pc:sldChg>
      <pc:sldChg chg="addSp delSp modSp mod modNotesTx">
        <pc:chgData name="ferdous rahman" userId="01c383b6b36a7c5c" providerId="LiveId" clId="{D49BBCB1-3BFE-42D7-A6D5-42A7C46B37F7}" dt="2024-02-08T15:01:18.073" v="1012" actId="14100"/>
        <pc:sldMkLst>
          <pc:docMk/>
          <pc:sldMk cId="639096282" sldId="260"/>
        </pc:sldMkLst>
        <pc:spChg chg="mod">
          <ac:chgData name="ferdous rahman" userId="01c383b6b36a7c5c" providerId="LiveId" clId="{D49BBCB1-3BFE-42D7-A6D5-42A7C46B37F7}" dt="2024-02-08T13:38:24.203" v="598" actId="2711"/>
          <ac:spMkLst>
            <pc:docMk/>
            <pc:sldMk cId="639096282" sldId="260"/>
            <ac:spMk id="2" creationId="{E1829A26-CBF8-4720-9D4E-B2BEBF2048AC}"/>
          </ac:spMkLst>
        </pc:spChg>
        <pc:spChg chg="mod">
          <ac:chgData name="ferdous rahman" userId="01c383b6b36a7c5c" providerId="LiveId" clId="{D49BBCB1-3BFE-42D7-A6D5-42A7C46B37F7}" dt="2024-02-08T15:01:18.073" v="1012" actId="14100"/>
          <ac:spMkLst>
            <pc:docMk/>
            <pc:sldMk cId="639096282" sldId="260"/>
            <ac:spMk id="3" creationId="{80605FFF-354C-44D1-8760-BDA59682CABA}"/>
          </ac:spMkLst>
        </pc:spChg>
        <pc:picChg chg="add mod">
          <ac:chgData name="ferdous rahman" userId="01c383b6b36a7c5c" providerId="LiveId" clId="{D49BBCB1-3BFE-42D7-A6D5-42A7C46B37F7}" dt="2024-02-08T14:37:29.207" v="995" actId="1076"/>
          <ac:picMkLst>
            <pc:docMk/>
            <pc:sldMk cId="639096282" sldId="260"/>
            <ac:picMk id="5" creationId="{09850DEF-6C49-41C9-14CC-824B47159CEE}"/>
          </ac:picMkLst>
        </pc:picChg>
        <pc:picChg chg="del mod">
          <ac:chgData name="ferdous rahman" userId="01c383b6b36a7c5c" providerId="LiveId" clId="{D49BBCB1-3BFE-42D7-A6D5-42A7C46B37F7}" dt="2024-02-07T21:03:50.827" v="78" actId="478"/>
          <ac:picMkLst>
            <pc:docMk/>
            <pc:sldMk cId="639096282" sldId="260"/>
            <ac:picMk id="4098" creationId="{8B9B0E6B-C08E-4E37-9543-75DCD10CBD26}"/>
          </ac:picMkLst>
        </pc:picChg>
      </pc:sldChg>
      <pc:sldChg chg="del">
        <pc:chgData name="ferdous rahman" userId="01c383b6b36a7c5c" providerId="LiveId" clId="{D49BBCB1-3BFE-42D7-A6D5-42A7C46B37F7}" dt="2024-02-08T12:31:55.016" v="305" actId="2696"/>
        <pc:sldMkLst>
          <pc:docMk/>
          <pc:sldMk cId="3750609701" sldId="262"/>
        </pc:sldMkLst>
      </pc:sldChg>
      <pc:sldChg chg="addSp delSp modSp mod">
        <pc:chgData name="ferdous rahman" userId="01c383b6b36a7c5c" providerId="LiveId" clId="{D49BBCB1-3BFE-42D7-A6D5-42A7C46B37F7}" dt="2024-02-08T15:04:57.340" v="1033" actId="1076"/>
        <pc:sldMkLst>
          <pc:docMk/>
          <pc:sldMk cId="2829513012" sldId="264"/>
        </pc:sldMkLst>
        <pc:spChg chg="mod">
          <ac:chgData name="ferdous rahman" userId="01c383b6b36a7c5c" providerId="LiveId" clId="{D49BBCB1-3BFE-42D7-A6D5-42A7C46B37F7}" dt="2024-02-08T13:41:14.022" v="615" actId="1076"/>
          <ac:spMkLst>
            <pc:docMk/>
            <pc:sldMk cId="2829513012" sldId="264"/>
            <ac:spMk id="2" creationId="{740B1BBB-A968-4659-8F7A-A7A1882B527F}"/>
          </ac:spMkLst>
        </pc:spChg>
        <pc:spChg chg="mod">
          <ac:chgData name="ferdous rahman" userId="01c383b6b36a7c5c" providerId="LiveId" clId="{D49BBCB1-3BFE-42D7-A6D5-42A7C46B37F7}" dt="2024-02-08T13:41:26.474" v="616" actId="1076"/>
          <ac:spMkLst>
            <pc:docMk/>
            <pc:sldMk cId="2829513012" sldId="264"/>
            <ac:spMk id="3" creationId="{E9F4C9DA-2C37-478D-94B9-E3EF7ADBD1DC}"/>
          </ac:spMkLst>
        </pc:spChg>
        <pc:spChg chg="add mod">
          <ac:chgData name="ferdous rahman" userId="01c383b6b36a7c5c" providerId="LiveId" clId="{D49BBCB1-3BFE-42D7-A6D5-42A7C46B37F7}" dt="2024-02-08T13:26:03.153" v="467" actId="27636"/>
          <ac:spMkLst>
            <pc:docMk/>
            <pc:sldMk cId="2829513012" sldId="264"/>
            <ac:spMk id="4" creationId="{8DDA825E-03ED-78ED-D1E4-DFC53A059595}"/>
          </ac:spMkLst>
        </pc:spChg>
        <pc:spChg chg="add mod">
          <ac:chgData name="ferdous rahman" userId="01c383b6b36a7c5c" providerId="LiveId" clId="{D49BBCB1-3BFE-42D7-A6D5-42A7C46B37F7}" dt="2024-02-08T15:04:57.340" v="1033" actId="1076"/>
          <ac:spMkLst>
            <pc:docMk/>
            <pc:sldMk cId="2829513012" sldId="264"/>
            <ac:spMk id="6" creationId="{C502A1C7-430D-9DA7-6A12-42F22B247946}"/>
          </ac:spMkLst>
        </pc:spChg>
        <pc:picChg chg="del">
          <ac:chgData name="ferdous rahman" userId="01c383b6b36a7c5c" providerId="LiveId" clId="{D49BBCB1-3BFE-42D7-A6D5-42A7C46B37F7}" dt="2024-02-07T21:06:22.729" v="87" actId="21"/>
          <ac:picMkLst>
            <pc:docMk/>
            <pc:sldMk cId="2829513012" sldId="264"/>
            <ac:picMk id="4" creationId="{EBF4143A-F597-412D-A6AF-03338CC8194E}"/>
          </ac:picMkLst>
        </pc:picChg>
      </pc:sldChg>
      <pc:sldChg chg="delSp modSp mod">
        <pc:chgData name="ferdous rahman" userId="01c383b6b36a7c5c" providerId="LiveId" clId="{D49BBCB1-3BFE-42D7-A6D5-42A7C46B37F7}" dt="2024-02-08T13:42:45.013" v="627" actId="14100"/>
        <pc:sldMkLst>
          <pc:docMk/>
          <pc:sldMk cId="3677487522" sldId="265"/>
        </pc:sldMkLst>
        <pc:spChg chg="mod">
          <ac:chgData name="ferdous rahman" userId="01c383b6b36a7c5c" providerId="LiveId" clId="{D49BBCB1-3BFE-42D7-A6D5-42A7C46B37F7}" dt="2024-02-08T13:41:59.730" v="620" actId="255"/>
          <ac:spMkLst>
            <pc:docMk/>
            <pc:sldMk cId="3677487522" sldId="265"/>
            <ac:spMk id="2" creationId="{98552BC2-6701-431E-864B-37BB31243884}"/>
          </ac:spMkLst>
        </pc:spChg>
        <pc:spChg chg="mod">
          <ac:chgData name="ferdous rahman" userId="01c383b6b36a7c5c" providerId="LiveId" clId="{D49BBCB1-3BFE-42D7-A6D5-42A7C46B37F7}" dt="2024-02-08T13:42:45.013" v="627" actId="14100"/>
          <ac:spMkLst>
            <pc:docMk/>
            <pc:sldMk cId="3677487522" sldId="265"/>
            <ac:spMk id="3" creationId="{C1F4185C-6CD5-422F-BB82-027B021D5225}"/>
          </ac:spMkLst>
        </pc:spChg>
        <pc:picChg chg="del">
          <ac:chgData name="ferdous rahman" userId="01c383b6b36a7c5c" providerId="LiveId" clId="{D49BBCB1-3BFE-42D7-A6D5-42A7C46B37F7}" dt="2024-02-07T21:11:58.930" v="113" actId="21"/>
          <ac:picMkLst>
            <pc:docMk/>
            <pc:sldMk cId="3677487522" sldId="265"/>
            <ac:picMk id="4" creationId="{F025A178-411C-4E6C-B8EE-E436932726E3}"/>
          </ac:picMkLst>
        </pc:picChg>
      </pc:sldChg>
      <pc:sldChg chg="addSp modSp mod">
        <pc:chgData name="ferdous rahman" userId="01c383b6b36a7c5c" providerId="LiveId" clId="{D49BBCB1-3BFE-42D7-A6D5-42A7C46B37F7}" dt="2024-02-08T15:06:24.597" v="1049" actId="1440"/>
        <pc:sldMkLst>
          <pc:docMk/>
          <pc:sldMk cId="3242786180" sldId="266"/>
        </pc:sldMkLst>
        <pc:spChg chg="mod">
          <ac:chgData name="ferdous rahman" userId="01c383b6b36a7c5c" providerId="LiveId" clId="{D49BBCB1-3BFE-42D7-A6D5-42A7C46B37F7}" dt="2024-02-08T15:05:39.223" v="1040" actId="14100"/>
          <ac:spMkLst>
            <pc:docMk/>
            <pc:sldMk cId="3242786180" sldId="266"/>
            <ac:spMk id="2" creationId="{EFD0F71B-D925-4671-A4A0-8E8057CA9B77}"/>
          </ac:spMkLst>
        </pc:spChg>
        <pc:spChg chg="mod">
          <ac:chgData name="ferdous rahman" userId="01c383b6b36a7c5c" providerId="LiveId" clId="{D49BBCB1-3BFE-42D7-A6D5-42A7C46B37F7}" dt="2024-02-08T15:05:55.838" v="1044" actId="14100"/>
          <ac:spMkLst>
            <pc:docMk/>
            <pc:sldMk cId="3242786180" sldId="266"/>
            <ac:spMk id="3" creationId="{489E7E74-0C69-4C54-B40E-99190FE5CC77}"/>
          </ac:spMkLst>
        </pc:spChg>
        <pc:picChg chg="add mod">
          <ac:chgData name="ferdous rahman" userId="01c383b6b36a7c5c" providerId="LiveId" clId="{D49BBCB1-3BFE-42D7-A6D5-42A7C46B37F7}" dt="2024-02-08T15:06:24.597" v="1049" actId="1440"/>
          <ac:picMkLst>
            <pc:docMk/>
            <pc:sldMk cId="3242786180" sldId="266"/>
            <ac:picMk id="5" creationId="{8DA2EB45-1542-BE92-0F27-3DABE0F33DBC}"/>
          </ac:picMkLst>
        </pc:picChg>
      </pc:sldChg>
      <pc:sldChg chg="modSp mod ord">
        <pc:chgData name="ferdous rahman" userId="01c383b6b36a7c5c" providerId="LiveId" clId="{D49BBCB1-3BFE-42D7-A6D5-42A7C46B37F7}" dt="2024-02-08T14:21:11.923" v="899" actId="13926"/>
        <pc:sldMkLst>
          <pc:docMk/>
          <pc:sldMk cId="96464825" sldId="267"/>
        </pc:sldMkLst>
        <pc:spChg chg="mod">
          <ac:chgData name="ferdous rahman" userId="01c383b6b36a7c5c" providerId="LiveId" clId="{D49BBCB1-3BFE-42D7-A6D5-42A7C46B37F7}" dt="2024-02-08T13:50:22.241" v="698" actId="255"/>
          <ac:spMkLst>
            <pc:docMk/>
            <pc:sldMk cId="96464825" sldId="267"/>
            <ac:spMk id="2" creationId="{A4B6CAF5-15D8-4DDA-AD0D-D63CA9B19CCB}"/>
          </ac:spMkLst>
        </pc:spChg>
        <pc:spChg chg="mod">
          <ac:chgData name="ferdous rahman" userId="01c383b6b36a7c5c" providerId="LiveId" clId="{D49BBCB1-3BFE-42D7-A6D5-42A7C46B37F7}" dt="2024-02-08T14:21:11.923" v="899" actId="13926"/>
          <ac:spMkLst>
            <pc:docMk/>
            <pc:sldMk cId="96464825" sldId="267"/>
            <ac:spMk id="3" creationId="{E3E293D2-4343-4379-8822-7D8AA3FF21FB}"/>
          </ac:spMkLst>
        </pc:spChg>
      </pc:sldChg>
      <pc:sldChg chg="addSp modSp new mod">
        <pc:chgData name="ferdous rahman" userId="01c383b6b36a7c5c" providerId="LiveId" clId="{D49BBCB1-3BFE-42D7-A6D5-42A7C46B37F7}" dt="2024-02-08T14:35:17.994" v="984" actId="1440"/>
        <pc:sldMkLst>
          <pc:docMk/>
          <pc:sldMk cId="4196104663" sldId="268"/>
        </pc:sldMkLst>
        <pc:spChg chg="mod">
          <ac:chgData name="ferdous rahman" userId="01c383b6b36a7c5c" providerId="LiveId" clId="{D49BBCB1-3BFE-42D7-A6D5-42A7C46B37F7}" dt="2024-02-08T13:36:44.428" v="588" actId="1076"/>
          <ac:spMkLst>
            <pc:docMk/>
            <pc:sldMk cId="4196104663" sldId="268"/>
            <ac:spMk id="2" creationId="{B6D1747B-74CE-B305-EC39-5FDD2FFDF927}"/>
          </ac:spMkLst>
        </pc:spChg>
        <pc:spChg chg="mod">
          <ac:chgData name="ferdous rahman" userId="01c383b6b36a7c5c" providerId="LiveId" clId="{D49BBCB1-3BFE-42D7-A6D5-42A7C46B37F7}" dt="2024-02-08T13:37:30.497" v="593" actId="14100"/>
          <ac:spMkLst>
            <pc:docMk/>
            <pc:sldMk cId="4196104663" sldId="268"/>
            <ac:spMk id="3" creationId="{5F98030B-D3C2-8A29-2816-4A96B083CC2B}"/>
          </ac:spMkLst>
        </pc:spChg>
        <pc:picChg chg="add mod">
          <ac:chgData name="ferdous rahman" userId="01c383b6b36a7c5c" providerId="LiveId" clId="{D49BBCB1-3BFE-42D7-A6D5-42A7C46B37F7}" dt="2024-02-08T14:35:17.994" v="984" actId="1440"/>
          <ac:picMkLst>
            <pc:docMk/>
            <pc:sldMk cId="4196104663" sldId="268"/>
            <ac:picMk id="5" creationId="{57C13F68-7F20-A6F8-359D-9AC95252B63D}"/>
          </ac:picMkLst>
        </pc:picChg>
      </pc:sldChg>
      <pc:sldChg chg="modSp new mod ord">
        <pc:chgData name="ferdous rahman" userId="01c383b6b36a7c5c" providerId="LiveId" clId="{D49BBCB1-3BFE-42D7-A6D5-42A7C46B37F7}" dt="2024-02-08T15:03:56.280" v="1027" actId="14100"/>
        <pc:sldMkLst>
          <pc:docMk/>
          <pc:sldMk cId="54818333" sldId="269"/>
        </pc:sldMkLst>
        <pc:spChg chg="mod">
          <ac:chgData name="ferdous rahman" userId="01c383b6b36a7c5c" providerId="LiveId" clId="{D49BBCB1-3BFE-42D7-A6D5-42A7C46B37F7}" dt="2024-02-08T13:35:12.319" v="573" actId="1076"/>
          <ac:spMkLst>
            <pc:docMk/>
            <pc:sldMk cId="54818333" sldId="269"/>
            <ac:spMk id="2" creationId="{8E294FEC-ECF9-CAF4-E1CC-5266FD096A07}"/>
          </ac:spMkLst>
        </pc:spChg>
        <pc:spChg chg="mod">
          <ac:chgData name="ferdous rahman" userId="01c383b6b36a7c5c" providerId="LiveId" clId="{D49BBCB1-3BFE-42D7-A6D5-42A7C46B37F7}" dt="2024-02-08T15:03:56.280" v="1027" actId="14100"/>
          <ac:spMkLst>
            <pc:docMk/>
            <pc:sldMk cId="54818333" sldId="269"/>
            <ac:spMk id="3" creationId="{F4F4E3A1-A746-4CBB-F4AD-D95BF448FEBB}"/>
          </ac:spMkLst>
        </pc:spChg>
      </pc:sldChg>
      <pc:sldChg chg="addSp modSp new mod">
        <pc:chgData name="ferdous rahman" userId="01c383b6b36a7c5c" providerId="LiveId" clId="{D49BBCB1-3BFE-42D7-A6D5-42A7C46B37F7}" dt="2024-02-08T15:10:32.176" v="1066" actId="22711"/>
        <pc:sldMkLst>
          <pc:docMk/>
          <pc:sldMk cId="2587877275" sldId="270"/>
        </pc:sldMkLst>
        <pc:spChg chg="mod">
          <ac:chgData name="ferdous rahman" userId="01c383b6b36a7c5c" providerId="LiveId" clId="{D49BBCB1-3BFE-42D7-A6D5-42A7C46B37F7}" dt="2024-02-08T13:43:15.961" v="631" actId="113"/>
          <ac:spMkLst>
            <pc:docMk/>
            <pc:sldMk cId="2587877275" sldId="270"/>
            <ac:spMk id="2" creationId="{E903E1A4-293A-11DD-1063-9BBE8BB451B2}"/>
          </ac:spMkLst>
        </pc:spChg>
        <pc:spChg chg="mod">
          <ac:chgData name="ferdous rahman" userId="01c383b6b36a7c5c" providerId="LiveId" clId="{D49BBCB1-3BFE-42D7-A6D5-42A7C46B37F7}" dt="2024-02-08T15:06:47.458" v="1051" actId="14100"/>
          <ac:spMkLst>
            <pc:docMk/>
            <pc:sldMk cId="2587877275" sldId="270"/>
            <ac:spMk id="3" creationId="{59CF8E48-9E34-BF03-ECEB-A0292E4E7006}"/>
          </ac:spMkLst>
        </pc:spChg>
        <pc:picChg chg="add mod">
          <ac:chgData name="ferdous rahman" userId="01c383b6b36a7c5c" providerId="LiveId" clId="{D49BBCB1-3BFE-42D7-A6D5-42A7C46B37F7}" dt="2024-02-08T15:10:32.176" v="1066" actId="22711"/>
          <ac:picMkLst>
            <pc:docMk/>
            <pc:sldMk cId="2587877275" sldId="270"/>
            <ac:picMk id="5" creationId="{878BE786-CD3E-C3BF-B990-7ED0E6C03DDD}"/>
          </ac:picMkLst>
        </pc:picChg>
      </pc:sldChg>
      <pc:sldChg chg="delSp modSp new del mod">
        <pc:chgData name="ferdous rahman" userId="01c383b6b36a7c5c" providerId="LiveId" clId="{D49BBCB1-3BFE-42D7-A6D5-42A7C46B37F7}" dt="2024-02-08T13:49:58.662" v="696" actId="2696"/>
        <pc:sldMkLst>
          <pc:docMk/>
          <pc:sldMk cId="3004923425" sldId="271"/>
        </pc:sldMkLst>
        <pc:spChg chg="del mod">
          <ac:chgData name="ferdous rahman" userId="01c383b6b36a7c5c" providerId="LiveId" clId="{D49BBCB1-3BFE-42D7-A6D5-42A7C46B37F7}" dt="2024-02-07T21:21:29.993" v="178" actId="21"/>
          <ac:spMkLst>
            <pc:docMk/>
            <pc:sldMk cId="3004923425" sldId="271"/>
            <ac:spMk id="2" creationId="{56763EF8-9110-77DA-E491-9D770FB73E16}"/>
          </ac:spMkLst>
        </pc:spChg>
        <pc:spChg chg="mod">
          <ac:chgData name="ferdous rahman" userId="01c383b6b36a7c5c" providerId="LiveId" clId="{D49BBCB1-3BFE-42D7-A6D5-42A7C46B37F7}" dt="2024-02-08T13:49:46.278" v="693" actId="21"/>
          <ac:spMkLst>
            <pc:docMk/>
            <pc:sldMk cId="3004923425" sldId="271"/>
            <ac:spMk id="3" creationId="{170CD688-8DF0-2196-791B-EC2E03FA11BD}"/>
          </ac:spMkLst>
        </pc:spChg>
      </pc:sldChg>
      <pc:sldChg chg="delSp modSp new mod">
        <pc:chgData name="ferdous rahman" userId="01c383b6b36a7c5c" providerId="LiveId" clId="{D49BBCB1-3BFE-42D7-A6D5-42A7C46B37F7}" dt="2024-02-08T15:50:00.163" v="1223" actId="114"/>
        <pc:sldMkLst>
          <pc:docMk/>
          <pc:sldMk cId="1228636299" sldId="272"/>
        </pc:sldMkLst>
        <pc:spChg chg="del mod">
          <ac:chgData name="ferdous rahman" userId="01c383b6b36a7c5c" providerId="LiveId" clId="{D49BBCB1-3BFE-42D7-A6D5-42A7C46B37F7}" dt="2024-02-07T21:24:41.139" v="188" actId="21"/>
          <ac:spMkLst>
            <pc:docMk/>
            <pc:sldMk cId="1228636299" sldId="272"/>
            <ac:spMk id="2" creationId="{3752D9B5-262C-784B-1702-0D8618BED09F}"/>
          </ac:spMkLst>
        </pc:spChg>
        <pc:spChg chg="mod">
          <ac:chgData name="ferdous rahman" userId="01c383b6b36a7c5c" providerId="LiveId" clId="{D49BBCB1-3BFE-42D7-A6D5-42A7C46B37F7}" dt="2024-02-08T15:50:00.163" v="1223" actId="114"/>
          <ac:spMkLst>
            <pc:docMk/>
            <pc:sldMk cId="1228636299" sldId="272"/>
            <ac:spMk id="3" creationId="{DF5780CC-CF73-9556-D85E-5BDBF0AF4245}"/>
          </ac:spMkLst>
        </pc:spChg>
      </pc:sldChg>
      <pc:sldChg chg="delSp modSp new mod">
        <pc:chgData name="ferdous rahman" userId="01c383b6b36a7c5c" providerId="LiveId" clId="{D49BBCB1-3BFE-42D7-A6D5-42A7C46B37F7}" dt="2024-02-08T14:20:58.569" v="898" actId="20577"/>
        <pc:sldMkLst>
          <pc:docMk/>
          <pc:sldMk cId="4166096682" sldId="273"/>
        </pc:sldMkLst>
        <pc:spChg chg="del mod">
          <ac:chgData name="ferdous rahman" userId="01c383b6b36a7c5c" providerId="LiveId" clId="{D49BBCB1-3BFE-42D7-A6D5-42A7C46B37F7}" dt="2024-02-07T21:35:29.197" v="230" actId="21"/>
          <ac:spMkLst>
            <pc:docMk/>
            <pc:sldMk cId="4166096682" sldId="273"/>
            <ac:spMk id="2" creationId="{44778097-C373-23CF-0034-CABD4401F446}"/>
          </ac:spMkLst>
        </pc:spChg>
        <pc:spChg chg="mod">
          <ac:chgData name="ferdous rahman" userId="01c383b6b36a7c5c" providerId="LiveId" clId="{D49BBCB1-3BFE-42D7-A6D5-42A7C46B37F7}" dt="2024-02-08T14:20:58.569" v="898" actId="20577"/>
          <ac:spMkLst>
            <pc:docMk/>
            <pc:sldMk cId="4166096682" sldId="273"/>
            <ac:spMk id="3" creationId="{653C9F23-4936-E3CD-14FF-7C57E0B35209}"/>
          </ac:spMkLst>
        </pc:spChg>
      </pc:sldChg>
      <pc:sldChg chg="delSp modSp mod modNotesTx">
        <pc:chgData name="ferdous rahman" userId="01c383b6b36a7c5c" providerId="LiveId" clId="{D49BBCB1-3BFE-42D7-A6D5-42A7C46B37F7}" dt="2024-02-08T15:15:36.868" v="1115" actId="20577"/>
        <pc:sldMkLst>
          <pc:docMk/>
          <pc:sldMk cId="920098057" sldId="274"/>
        </pc:sldMkLst>
        <pc:spChg chg="mod">
          <ac:chgData name="ferdous rahman" userId="01c383b6b36a7c5c" providerId="LiveId" clId="{D49BBCB1-3BFE-42D7-A6D5-42A7C46B37F7}" dt="2024-02-08T12:32:30.699" v="310" actId="1076"/>
          <ac:spMkLst>
            <pc:docMk/>
            <pc:sldMk cId="920098057" sldId="274"/>
            <ac:spMk id="2" creationId="{FDD24955-C17A-4D16-8159-15E61D6744A6}"/>
          </ac:spMkLst>
        </pc:spChg>
        <pc:spChg chg="del mod">
          <ac:chgData name="ferdous rahman" userId="01c383b6b36a7c5c" providerId="LiveId" clId="{D49BBCB1-3BFE-42D7-A6D5-42A7C46B37F7}" dt="2024-02-08T12:36:05.615" v="332" actId="21"/>
          <ac:spMkLst>
            <pc:docMk/>
            <pc:sldMk cId="920098057" sldId="274"/>
            <ac:spMk id="10" creationId="{7CDC2E39-CDF5-40BA-B409-B03C11056BE6}"/>
          </ac:spMkLst>
        </pc:spChg>
        <pc:graphicFrameChg chg="mod modGraphic">
          <ac:chgData name="ferdous rahman" userId="01c383b6b36a7c5c" providerId="LiveId" clId="{D49BBCB1-3BFE-42D7-A6D5-42A7C46B37F7}" dt="2024-02-08T15:13:51.197" v="1088" actId="20577"/>
          <ac:graphicFrameMkLst>
            <pc:docMk/>
            <pc:sldMk cId="920098057" sldId="274"/>
            <ac:graphicFrameMk id="6" creationId="{BD9DFD10-4C91-40E6-96E9-89C90B4A30BC}"/>
          </ac:graphicFrameMkLst>
        </pc:graphicFrameChg>
        <pc:graphicFrameChg chg="mod modGraphic">
          <ac:chgData name="ferdous rahman" userId="01c383b6b36a7c5c" providerId="LiveId" clId="{D49BBCB1-3BFE-42D7-A6D5-42A7C46B37F7}" dt="2024-02-08T15:15:29.638" v="1114" actId="20577"/>
          <ac:graphicFrameMkLst>
            <pc:docMk/>
            <pc:sldMk cId="920098057" sldId="274"/>
            <ac:graphicFrameMk id="7" creationId="{29E2CA54-D8AD-479B-904E-0980F806656F}"/>
          </ac:graphicFrameMkLst>
        </pc:graphicFrame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C112545-0B44-41AF-9B44-F9F84B5D2F8F}" type="datetimeFigureOut">
              <a:rPr lang="en-US" smtClean="0"/>
              <a:t>2/9/2024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7AD1190-753E-4004-85D0-4C2071652A42}" type="slidenum">
              <a:rPr lang="en-US" smtClean="0"/>
              <a:t>‹#›</a:t>
            </a:fld>
            <a:endParaRPr lang="en-US"/>
          </a:p>
        </p:txBody>
      </p:sp>
    </p:spTree>
    <p:extLst>
      <p:ext uri="{BB962C8B-B14F-4D97-AF65-F5344CB8AC3E}">
        <p14:creationId xmlns:p14="http://schemas.microsoft.com/office/powerpoint/2010/main" val="338359531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7AD1190-753E-4004-85D0-4C2071652A42}" type="slidenum">
              <a:rPr lang="en-US" smtClean="0"/>
              <a:t>1</a:t>
            </a:fld>
            <a:endParaRPr lang="en-US"/>
          </a:p>
        </p:txBody>
      </p:sp>
    </p:spTree>
    <p:extLst>
      <p:ext uri="{BB962C8B-B14F-4D97-AF65-F5344CB8AC3E}">
        <p14:creationId xmlns:p14="http://schemas.microsoft.com/office/powerpoint/2010/main" val="135691059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7AD1190-753E-4004-85D0-4C2071652A42}" type="slidenum">
              <a:rPr lang="en-US" smtClean="0"/>
              <a:t>2</a:t>
            </a:fld>
            <a:endParaRPr lang="en-US"/>
          </a:p>
        </p:txBody>
      </p:sp>
    </p:spTree>
    <p:extLst>
      <p:ext uri="{BB962C8B-B14F-4D97-AF65-F5344CB8AC3E}">
        <p14:creationId xmlns:p14="http://schemas.microsoft.com/office/powerpoint/2010/main" val="65893068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endParaRPr lang="en-US" dirty="0"/>
          </a:p>
        </p:txBody>
      </p:sp>
      <p:sp>
        <p:nvSpPr>
          <p:cNvPr id="4" name="Slide Number Placeholder 3"/>
          <p:cNvSpPr>
            <a:spLocks noGrp="1"/>
          </p:cNvSpPr>
          <p:nvPr>
            <p:ph type="sldNum" sz="quarter" idx="5"/>
          </p:nvPr>
        </p:nvSpPr>
        <p:spPr/>
        <p:txBody>
          <a:bodyPr/>
          <a:lstStyle/>
          <a:p>
            <a:fld id="{E7AD1190-753E-4004-85D0-4C2071652A42}" type="slidenum">
              <a:rPr lang="en-US" smtClean="0"/>
              <a:t>3</a:t>
            </a:fld>
            <a:endParaRPr lang="en-US"/>
          </a:p>
        </p:txBody>
      </p:sp>
    </p:spTree>
    <p:extLst>
      <p:ext uri="{BB962C8B-B14F-4D97-AF65-F5344CB8AC3E}">
        <p14:creationId xmlns:p14="http://schemas.microsoft.com/office/powerpoint/2010/main" val="325504887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endParaRPr lang="en-US" dirty="0"/>
          </a:p>
        </p:txBody>
      </p:sp>
      <p:sp>
        <p:nvSpPr>
          <p:cNvPr id="4" name="Slide Number Placeholder 3"/>
          <p:cNvSpPr>
            <a:spLocks noGrp="1"/>
          </p:cNvSpPr>
          <p:nvPr>
            <p:ph type="sldNum" sz="quarter" idx="5"/>
          </p:nvPr>
        </p:nvSpPr>
        <p:spPr/>
        <p:txBody>
          <a:bodyPr/>
          <a:lstStyle/>
          <a:p>
            <a:fld id="{E7AD1190-753E-4004-85D0-4C2071652A42}" type="slidenum">
              <a:rPr lang="en-US" smtClean="0"/>
              <a:t>5</a:t>
            </a:fld>
            <a:endParaRPr lang="en-US"/>
          </a:p>
        </p:txBody>
      </p:sp>
    </p:spTree>
    <p:extLst>
      <p:ext uri="{BB962C8B-B14F-4D97-AF65-F5344CB8AC3E}">
        <p14:creationId xmlns:p14="http://schemas.microsoft.com/office/powerpoint/2010/main" val="202384260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50000"/>
              </a:lnSpc>
              <a:spcBef>
                <a:spcPts val="0"/>
              </a:spcBef>
              <a:spcAft>
                <a:spcPts val="0"/>
              </a:spcAft>
              <a:buClrTx/>
              <a:buSzTx/>
              <a:buFont typeface="Arial" panose="020B0604020202020204" pitchFamily="34" charset="0"/>
              <a:buNone/>
              <a:tabLst/>
              <a:defRPr/>
            </a:pPr>
            <a:endParaRPr lang="en-US" sz="1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E7AD1190-753E-4004-85D0-4C2071652A42}" type="slidenum">
              <a:rPr lang="en-US" smtClean="0"/>
              <a:t>7</a:t>
            </a:fld>
            <a:endParaRPr lang="en-US"/>
          </a:p>
        </p:txBody>
      </p:sp>
    </p:spTree>
    <p:extLst>
      <p:ext uri="{BB962C8B-B14F-4D97-AF65-F5344CB8AC3E}">
        <p14:creationId xmlns:p14="http://schemas.microsoft.com/office/powerpoint/2010/main" val="16767124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0"/>
              </a:spcBef>
              <a:spcAft>
                <a:spcPts val="0"/>
              </a:spcAft>
            </a:pPr>
            <a:r>
              <a:rPr lang="en-US" sz="1200" b="1" i="1"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Strengths</a:t>
            </a:r>
          </a:p>
          <a:p>
            <a:pPr marL="0" marR="0" indent="0" algn="just">
              <a:lnSpc>
                <a:spcPct val="150000"/>
              </a:lnSpc>
              <a:spcBef>
                <a:spcPts val="0"/>
              </a:spcBef>
              <a:spcAft>
                <a:spcPts val="0"/>
              </a:spcAft>
              <a:buNone/>
            </a:pPr>
            <a:r>
              <a:rPr lang="en-US" sz="1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As dignified in Russo et al. (2023), the significant strength of the event is its special sustainability theme. The given outlined theme has an appeal not only to individuals who are aware of environmental issues, but also to companies aiming to improve their green image. The central location of the DoubleTree by Hilton Hotel London – Westminster assists in amplifying their strength as attendees have easy access to the event, and the carbon footprint of travel is limited. The proposed space, which is renowned for its sustainability efforts, perfectly dignifies the event’s philosophy, providing a reliable setting that helps support the event’s message. In addition, the increasing demand for green events leads to a positive market setting. With more companies and individuals embracing sustainability as a core issue, our events are poised to benefit from this trend and use it to their advantage (Yacoub et al. 2022).</a:t>
            </a:r>
          </a:p>
          <a:p>
            <a:pPr marL="0" marR="0" algn="just">
              <a:lnSpc>
                <a:spcPct val="150000"/>
              </a:lnSpc>
              <a:spcBef>
                <a:spcPts val="0"/>
              </a:spcBef>
              <a:spcAft>
                <a:spcPts val="0"/>
              </a:spcAft>
            </a:pPr>
            <a:r>
              <a:rPr lang="en-US" sz="1200" b="1" i="1"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Weaknesses</a:t>
            </a:r>
          </a:p>
          <a:p>
            <a:pPr marL="0" marR="0" indent="0" algn="just">
              <a:lnSpc>
                <a:spcPct val="150000"/>
              </a:lnSpc>
              <a:spcBef>
                <a:spcPts val="0"/>
              </a:spcBef>
              <a:spcAft>
                <a:spcPts val="0"/>
              </a:spcAft>
              <a:buNone/>
            </a:pPr>
            <a:r>
              <a:rPr lang="en-US" sz="1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Despite these strengths, the event has some significant weaknesses that have the potential to challenge the effective application of designed event. First of all, budget limitations are an important issue since eco-friendly alternatives tend to be more expensive at the beginning. These financial constraints have the potential to limit our ability to implement sustainable practices, which could affect the quality and overall success of the event (Beckett et al. 2023). Moreover, resource availability, especially with respect to sourcing suppliers and partners that meet our strict sustainability standards, might hamper our capacity to hold the event as desired (Beckett et al. 2023). The internal factors require innovative solutions and tactical planning to achieve the objectives of the event without jeopardizing its sustainability principles.</a:t>
            </a:r>
          </a:p>
          <a:p>
            <a:pPr marL="0" marR="0" indent="457200" algn="just">
              <a:lnSpc>
                <a:spcPct val="150000"/>
              </a:lnSpc>
              <a:spcBef>
                <a:spcPts val="0"/>
              </a:spcBef>
              <a:spcAft>
                <a:spcPts val="0"/>
              </a:spcAft>
            </a:pPr>
            <a:endParaRPr lang="en-US" dirty="0">
              <a:solidFill>
                <a:srgbClr val="000000"/>
              </a:solidFill>
              <a:latin typeface="Times New Roman" panose="02020603050405020304" pitchFamily="18" charset="0"/>
              <a:ea typeface="Calibri" panose="020F0502020204030204" pitchFamily="34" charset="0"/>
              <a:cs typeface="Times New Roman" panose="02020603050405020304" pitchFamily="18" charset="0"/>
            </a:endParaRPr>
          </a:p>
          <a:p>
            <a:pPr marL="0" marR="0" indent="457200" algn="just">
              <a:lnSpc>
                <a:spcPct val="150000"/>
              </a:lnSpc>
              <a:spcBef>
                <a:spcPts val="0"/>
              </a:spcBef>
              <a:spcAft>
                <a:spcPts val="0"/>
              </a:spcAft>
            </a:pPr>
            <a:endParaRPr lang="en-US" sz="1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0"/>
              </a:spcAft>
            </a:pPr>
            <a:r>
              <a:rPr lang="en-US" sz="1200" b="1" i="1"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Opportunities</a:t>
            </a:r>
          </a:p>
          <a:p>
            <a:pPr marL="0" marR="0" indent="0" algn="just">
              <a:lnSpc>
                <a:spcPct val="150000"/>
              </a:lnSpc>
              <a:spcBef>
                <a:spcPts val="0"/>
              </a:spcBef>
              <a:spcAft>
                <a:spcPts val="0"/>
              </a:spcAft>
              <a:buNone/>
            </a:pPr>
            <a:r>
              <a:rPr lang="en-US" sz="1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As articulated in </a:t>
            </a:r>
            <a:r>
              <a:rPr lang="en-US" sz="12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D'Acunto</a:t>
            </a:r>
            <a:r>
              <a:rPr lang="en-US" sz="1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et al. (2023), there are significant opportunities are available in the external environment that could help in the success of the event. There is growing corporate interest in sustainability due to the consumer demand for environmentally acceptable practices and the </a:t>
            </a:r>
            <a:r>
              <a:rPr lang="en-US" sz="12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realisation</a:t>
            </a:r>
            <a:r>
              <a:rPr lang="en-US" sz="1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of the role of sustainability in long-term business sustainability. The following trend illustrates an important opportunity to recruit corporate sponsors and participants who want to improve their sustainability image. Additionally, the event dignifies its importance as a platform for launching new sustainable technologies and practices, offering value not only in terms of networking and learning but also in driving the sustainability agenda forward (</a:t>
            </a:r>
            <a:r>
              <a:rPr lang="en-US" sz="12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D'Acunto</a:t>
            </a:r>
            <a:r>
              <a:rPr lang="en-US" sz="1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et al. 2023). Collaborations with environmental </a:t>
            </a:r>
            <a:r>
              <a:rPr lang="en-US" sz="12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organisations</a:t>
            </a:r>
            <a:r>
              <a:rPr lang="en-US" sz="1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government bodies, and educational institutions will further enhance the event's reach and impact, tapping into a broader network of sustainability advocates.</a:t>
            </a:r>
          </a:p>
          <a:p>
            <a:pPr marL="0" marR="0" algn="just">
              <a:lnSpc>
                <a:spcPct val="150000"/>
              </a:lnSpc>
              <a:spcBef>
                <a:spcPts val="0"/>
              </a:spcBef>
              <a:spcAft>
                <a:spcPts val="0"/>
              </a:spcAft>
            </a:pPr>
            <a:r>
              <a:rPr lang="en-US" sz="1200" b="1" i="1"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Threats</a:t>
            </a:r>
          </a:p>
          <a:p>
            <a:pPr marL="0" marR="0" indent="0" algn="just">
              <a:lnSpc>
                <a:spcPct val="150000"/>
              </a:lnSpc>
              <a:spcBef>
                <a:spcPts val="0"/>
              </a:spcBef>
              <a:spcAft>
                <a:spcPts val="0"/>
              </a:spcAft>
              <a:buNone/>
            </a:pPr>
            <a:r>
              <a:rPr lang="en-US" sz="1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The competitive landscape of eco-friendly events is expanding, with more </a:t>
            </a:r>
            <a:r>
              <a:rPr lang="en-US" sz="12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organisations</a:t>
            </a:r>
            <a:r>
              <a:rPr lang="en-US" sz="1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understanding the importance of sustainability themes. Hence, the given increasing competition could dilute the attention and resources available, making it more challenging to attract attendees and sponsors (</a:t>
            </a:r>
            <a:r>
              <a:rPr lang="en-US" sz="12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Yefremtseva</a:t>
            </a:r>
            <a:r>
              <a:rPr lang="en-US" sz="1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et al. 2022). Furthermore, changes in environmental regulations have the potential to introduce new compliance challenges, potentially increasing costs or necessitating last-minute adjustments to the event's format or content. These external threats require vigilant monitoring and flexibility in event planning to mitigate their potential impact, the similar notion has also been echoed in (</a:t>
            </a:r>
            <a:r>
              <a:rPr lang="en-US" sz="12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Yefremtseva</a:t>
            </a:r>
            <a:r>
              <a:rPr lang="en-US" sz="1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et al. 2022).</a:t>
            </a:r>
          </a:p>
          <a:p>
            <a:endParaRPr lang="en-US" dirty="0"/>
          </a:p>
        </p:txBody>
      </p:sp>
      <p:sp>
        <p:nvSpPr>
          <p:cNvPr id="4" name="Slide Number Placeholder 3"/>
          <p:cNvSpPr>
            <a:spLocks noGrp="1"/>
          </p:cNvSpPr>
          <p:nvPr>
            <p:ph type="sldNum" sz="quarter" idx="5"/>
          </p:nvPr>
        </p:nvSpPr>
        <p:spPr/>
        <p:txBody>
          <a:bodyPr/>
          <a:lstStyle/>
          <a:p>
            <a:fld id="{E7AD1190-753E-4004-85D0-4C2071652A42}" type="slidenum">
              <a:rPr lang="en-US" smtClean="0"/>
              <a:t>8</a:t>
            </a:fld>
            <a:endParaRPr lang="en-US"/>
          </a:p>
        </p:txBody>
      </p:sp>
    </p:spTree>
    <p:extLst>
      <p:ext uri="{BB962C8B-B14F-4D97-AF65-F5344CB8AC3E}">
        <p14:creationId xmlns:p14="http://schemas.microsoft.com/office/powerpoint/2010/main" val="66117870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Political</a:t>
            </a:r>
          </a:p>
          <a:p>
            <a:r>
              <a:rPr lang="en-US" dirty="0"/>
              <a:t>The UK's political climate, with its progressive policies and regulations on sustainability, sets a significant backdrop for environmentally-focused events. Furthermore, the legislation has been signified at limiting or controlling carbon emissions, waste management protocols, and incentives for green initiatives that dignify the importance of event planners to apply sustainable practices to the fullest (George, 2021). However, dignifying these regulations requires a significant understanding of compliance requirements, from waste disposal to energy use, guaranteeing the event not only meets but exceeds environmental standards set by local and national governments (George, 2021). The political commitment to sustainability in the UK will enhance the event's credibility, attracting attendees who value adherence to high environmental standards.</a:t>
            </a:r>
          </a:p>
          <a:p>
            <a:r>
              <a:rPr lang="en-US" dirty="0"/>
              <a:t>Economic</a:t>
            </a:r>
          </a:p>
          <a:p>
            <a:r>
              <a:rPr lang="en-US" dirty="0"/>
              <a:t>The economic aspect of hosting a sustainability-themed event dignifies both opportunities and challenges. The current economic climate, with its growing emphasis on green investments, opens up avenues for funding from </a:t>
            </a:r>
            <a:r>
              <a:rPr lang="en-US" dirty="0" err="1"/>
              <a:t>organisations</a:t>
            </a:r>
            <a:r>
              <a:rPr lang="en-US" dirty="0"/>
              <a:t> keen to inter-link with sustainable initiatives (Jamil, 2023). Furthermore, grants and sponsorships from eco-conscious businesses offer financial backing while also articulating and signifying with their corporate social responsibility goals. However, the economic landscape also illustrates hazards in the form of fluctuating costs for sustainable materials and services, potentially impacting the event's budget (Capobianco et al. 2021). Moreover, economic resilience; therefore, depends on the strategic financial planning and spreading funding sources to buffer against unforeseen economic shifts.</a:t>
            </a:r>
          </a:p>
          <a:p>
            <a:r>
              <a:rPr lang="en-US" dirty="0"/>
              <a:t>Social</a:t>
            </a:r>
          </a:p>
          <a:p>
            <a:r>
              <a:rPr lang="en-US" dirty="0"/>
              <a:t>Social trends significantly </a:t>
            </a:r>
            <a:r>
              <a:rPr lang="en-US" dirty="0" err="1"/>
              <a:t>favour</a:t>
            </a:r>
            <a:r>
              <a:rPr lang="en-US" dirty="0"/>
              <a:t> sustainability, dignifying a collective shift towards environmental perception. The given societal pivot shapes attendee expectations, with participants looking for events that not only talk about sustainability but also practice it to the fullest (</a:t>
            </a:r>
            <a:r>
              <a:rPr lang="en-US" dirty="0" err="1"/>
              <a:t>Dalirazar</a:t>
            </a:r>
            <a:r>
              <a:rPr lang="en-US" dirty="0"/>
              <a:t> et al. 2023). The demand for authentic, eco-friendly experiences challenges event planners to echo sustainability into every aspect of the event, from catering to waste management (</a:t>
            </a:r>
            <a:r>
              <a:rPr lang="en-US" dirty="0" err="1"/>
              <a:t>Dalirazar</a:t>
            </a:r>
            <a:r>
              <a:rPr lang="en-US" dirty="0"/>
              <a:t> et al. 2023). Hence, the given social momentum can be harnessed to enhance attendee engagement, leveraging the collective desire for change to foster a deeper connection with the event's sustainability theme.</a:t>
            </a:r>
            <a:br>
              <a:rPr lang="en-US" dirty="0"/>
            </a:br>
            <a:r>
              <a:rPr lang="en-US" dirty="0"/>
              <a:t> </a:t>
            </a:r>
          </a:p>
          <a:p>
            <a:endParaRPr lang="en-US" dirty="0"/>
          </a:p>
          <a:p>
            <a:endParaRPr lang="en-US" dirty="0"/>
          </a:p>
          <a:p>
            <a:endParaRPr lang="en-US" dirty="0"/>
          </a:p>
          <a:p>
            <a:endParaRPr lang="en-US" dirty="0"/>
          </a:p>
          <a:p>
            <a:endParaRPr lang="en-US" dirty="0"/>
          </a:p>
          <a:p>
            <a:endParaRPr lang="en-US" dirty="0"/>
          </a:p>
          <a:p>
            <a:r>
              <a:rPr lang="en-US" dirty="0"/>
              <a:t>Technological</a:t>
            </a:r>
          </a:p>
          <a:p>
            <a:r>
              <a:rPr lang="en-US" dirty="0"/>
              <a:t>Technology is crucial in limiting or controlling the impact of events on the environment. Furthermore, examples of innovations that contribute to reducing paper waste comprise of digital ticketing, while energy-efficient lighting and AV equipment contribute to lowering the event’s energy consumption (Leyva and Parra, 2021). Technological use also incorporates virtual participation options, which increase the event’s scope but decrease the number of emissions inter-linked with travel. Furthermore, applying these technological solutions not only complies with sustainability objectives but also crafts a benchmark for how events comply with the innovative practices for the benefit of the environment.</a:t>
            </a:r>
          </a:p>
          <a:p>
            <a:endParaRPr lang="en-US" dirty="0"/>
          </a:p>
          <a:p>
            <a:endParaRPr lang="en-US" dirty="0"/>
          </a:p>
          <a:p>
            <a:endParaRPr lang="en-US" dirty="0"/>
          </a:p>
          <a:p>
            <a:endParaRPr lang="en-US" dirty="0"/>
          </a:p>
          <a:p>
            <a:endParaRPr lang="en-US" dirty="0"/>
          </a:p>
          <a:p>
            <a:r>
              <a:rPr lang="en-US" dirty="0"/>
              <a:t>Legal</a:t>
            </a:r>
          </a:p>
          <a:p>
            <a:r>
              <a:rPr lang="en-US" dirty="0"/>
              <a:t>A legal framework is of paramount significance to be articulated within the event. The legality of the event is guaranteed by compliance with license requirements, and the commitment to sustainability standards, comprising of waste disposal and energy use regulations, improves its environmental commitment (Capobianco et al. 2021). These legal landscapes are distinguished to be navigated with due diligence, with a strong grip on both local and national laws, so that the event is not only successful but also complies with the highest standards of legal and environmental responsibility (Capobianco et al. 2021).</a:t>
            </a:r>
          </a:p>
          <a:p>
            <a:endParaRPr lang="en-US" dirty="0"/>
          </a:p>
          <a:p>
            <a:endParaRPr lang="en-US" dirty="0"/>
          </a:p>
          <a:p>
            <a:endParaRPr lang="en-US" dirty="0"/>
          </a:p>
          <a:p>
            <a:endParaRPr lang="en-US" dirty="0"/>
          </a:p>
          <a:p>
            <a:endParaRPr lang="en-US" dirty="0"/>
          </a:p>
          <a:p>
            <a:endParaRPr lang="en-US" dirty="0"/>
          </a:p>
          <a:p>
            <a:endParaRPr lang="en-US" dirty="0"/>
          </a:p>
          <a:p>
            <a:r>
              <a:rPr lang="en-US" dirty="0"/>
              <a:t>Environmental</a:t>
            </a:r>
          </a:p>
          <a:p>
            <a:r>
              <a:rPr lang="en-US" dirty="0"/>
              <a:t>The most important consideration is the environmental impact of the event, which is not only intended to control negative effects but also offer a positive contribution is to comply with the sustainability objectives and to ensure that the regulations are not compromised to any extent, the similar notion has also been signified in (Nayak et al. 2020). It encompasses strategic planning regarding sourcing, logistics, and operations, such that every decision, from the choice of location to the selection of suppliers, is a statement of sustainability. The event’s contribution to the wider sustainability objectives, comprised of low carbon footprint and biodiversity, highlights the potential of events being a force for good, promoting the sustainability agenda (Nayak et al. 2020).</a:t>
            </a:r>
          </a:p>
          <a:p>
            <a:endParaRPr lang="en-US" dirty="0"/>
          </a:p>
        </p:txBody>
      </p:sp>
      <p:sp>
        <p:nvSpPr>
          <p:cNvPr id="4" name="Slide Number Placeholder 3"/>
          <p:cNvSpPr>
            <a:spLocks noGrp="1"/>
          </p:cNvSpPr>
          <p:nvPr>
            <p:ph type="sldNum" sz="quarter" idx="5"/>
          </p:nvPr>
        </p:nvSpPr>
        <p:spPr/>
        <p:txBody>
          <a:bodyPr/>
          <a:lstStyle/>
          <a:p>
            <a:fld id="{E7AD1190-753E-4004-85D0-4C2071652A42}" type="slidenum">
              <a:rPr lang="en-US" smtClean="0"/>
              <a:t>9</a:t>
            </a:fld>
            <a:endParaRPr lang="en-US"/>
          </a:p>
        </p:txBody>
      </p:sp>
    </p:spTree>
    <p:extLst>
      <p:ext uri="{BB962C8B-B14F-4D97-AF65-F5344CB8AC3E}">
        <p14:creationId xmlns:p14="http://schemas.microsoft.com/office/powerpoint/2010/main" val="348135296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7AD1190-753E-4004-85D0-4C2071652A42}" type="slidenum">
              <a:rPr lang="en-US" smtClean="0"/>
              <a:t>12</a:t>
            </a:fld>
            <a:endParaRPr lang="en-US"/>
          </a:p>
        </p:txBody>
      </p:sp>
    </p:spTree>
    <p:extLst>
      <p:ext uri="{BB962C8B-B14F-4D97-AF65-F5344CB8AC3E}">
        <p14:creationId xmlns:p14="http://schemas.microsoft.com/office/powerpoint/2010/main" val="80086938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306BC74A-0E6E-4E4B-A683-425763843555}" type="datetimeFigureOut">
              <a:rPr lang="en-US" smtClean="0"/>
              <a:t>2/9/2024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8DFBA82-7B07-48DC-8604-694428A61036}" type="slidenum">
              <a:rPr lang="en-US" smtClean="0"/>
              <a:t>‹#›</a:t>
            </a:fld>
            <a:endParaRPr lang="en-US"/>
          </a:p>
        </p:txBody>
      </p:sp>
    </p:spTree>
    <p:extLst>
      <p:ext uri="{BB962C8B-B14F-4D97-AF65-F5344CB8AC3E}">
        <p14:creationId xmlns:p14="http://schemas.microsoft.com/office/powerpoint/2010/main" val="146882795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06BC74A-0E6E-4E4B-A683-425763843555}" type="datetimeFigureOut">
              <a:rPr lang="en-US" smtClean="0"/>
              <a:t>2/9/2024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8DFBA82-7B07-48DC-8604-694428A61036}" type="slidenum">
              <a:rPr lang="en-US" smtClean="0"/>
              <a:t>‹#›</a:t>
            </a:fld>
            <a:endParaRPr lang="en-US"/>
          </a:p>
        </p:txBody>
      </p:sp>
    </p:spTree>
    <p:extLst>
      <p:ext uri="{BB962C8B-B14F-4D97-AF65-F5344CB8AC3E}">
        <p14:creationId xmlns:p14="http://schemas.microsoft.com/office/powerpoint/2010/main" val="268061370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06BC74A-0E6E-4E4B-A683-425763843555}" type="datetimeFigureOut">
              <a:rPr lang="en-US" smtClean="0"/>
              <a:t>2/9/2024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8DFBA82-7B07-48DC-8604-694428A61036}" type="slidenum">
              <a:rPr lang="en-US" smtClean="0"/>
              <a:t>‹#›</a:t>
            </a:fld>
            <a:endParaRPr lang="en-US"/>
          </a:p>
        </p:txBody>
      </p:sp>
    </p:spTree>
    <p:extLst>
      <p:ext uri="{BB962C8B-B14F-4D97-AF65-F5344CB8AC3E}">
        <p14:creationId xmlns:p14="http://schemas.microsoft.com/office/powerpoint/2010/main" val="104347063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306BC74A-0E6E-4E4B-A683-425763843555}" type="datetimeFigureOut">
              <a:rPr lang="en-US" smtClean="0"/>
              <a:t>2/9/2024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8DFBA82-7B07-48DC-8604-694428A61036}" type="slidenum">
              <a:rPr lang="en-US" smtClean="0"/>
              <a:t>‹#›</a:t>
            </a:fld>
            <a:endParaRPr lang="en-US"/>
          </a:p>
        </p:txBody>
      </p:sp>
    </p:spTree>
    <p:extLst>
      <p:ext uri="{BB962C8B-B14F-4D97-AF65-F5344CB8AC3E}">
        <p14:creationId xmlns:p14="http://schemas.microsoft.com/office/powerpoint/2010/main" val="328277303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06BC74A-0E6E-4E4B-A683-425763843555}" type="datetimeFigureOut">
              <a:rPr lang="en-US" smtClean="0"/>
              <a:t>2/9/2024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8DFBA82-7B07-48DC-8604-694428A61036}" type="slidenum">
              <a:rPr lang="en-US" smtClean="0"/>
              <a:t>‹#›</a:t>
            </a:fld>
            <a:endParaRPr lang="en-US"/>
          </a:p>
        </p:txBody>
      </p:sp>
    </p:spTree>
    <p:extLst>
      <p:ext uri="{BB962C8B-B14F-4D97-AF65-F5344CB8AC3E}">
        <p14:creationId xmlns:p14="http://schemas.microsoft.com/office/powerpoint/2010/main" val="80854491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306BC74A-0E6E-4E4B-A683-425763843555}" type="datetimeFigureOut">
              <a:rPr lang="en-US" smtClean="0"/>
              <a:t>2/9/2024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8DFBA82-7B07-48DC-8604-694428A61036}" type="slidenum">
              <a:rPr lang="en-US" smtClean="0"/>
              <a:t>‹#›</a:t>
            </a:fld>
            <a:endParaRPr lang="en-US"/>
          </a:p>
        </p:txBody>
      </p:sp>
    </p:spTree>
    <p:extLst>
      <p:ext uri="{BB962C8B-B14F-4D97-AF65-F5344CB8AC3E}">
        <p14:creationId xmlns:p14="http://schemas.microsoft.com/office/powerpoint/2010/main" val="4282982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06BC74A-0E6E-4E4B-A683-425763843555}" type="datetimeFigureOut">
              <a:rPr lang="en-US" smtClean="0"/>
              <a:t>2/9/2024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8DFBA82-7B07-48DC-8604-694428A61036}" type="slidenum">
              <a:rPr lang="en-US" smtClean="0"/>
              <a:t>‹#›</a:t>
            </a:fld>
            <a:endParaRPr lang="en-US"/>
          </a:p>
        </p:txBody>
      </p:sp>
    </p:spTree>
    <p:extLst>
      <p:ext uri="{BB962C8B-B14F-4D97-AF65-F5344CB8AC3E}">
        <p14:creationId xmlns:p14="http://schemas.microsoft.com/office/powerpoint/2010/main" val="171009858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06BC74A-0E6E-4E4B-A683-425763843555}" type="datetimeFigureOut">
              <a:rPr lang="en-US" smtClean="0"/>
              <a:t>2/9/2024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8DFBA82-7B07-48DC-8604-694428A61036}" type="slidenum">
              <a:rPr lang="en-US" smtClean="0"/>
              <a:t>‹#›</a:t>
            </a:fld>
            <a:endParaRPr lang="en-US"/>
          </a:p>
        </p:txBody>
      </p:sp>
    </p:spTree>
    <p:extLst>
      <p:ext uri="{BB962C8B-B14F-4D97-AF65-F5344CB8AC3E}">
        <p14:creationId xmlns:p14="http://schemas.microsoft.com/office/powerpoint/2010/main" val="65656963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06BC74A-0E6E-4E4B-A683-425763843555}" type="datetimeFigureOut">
              <a:rPr lang="en-US" smtClean="0"/>
              <a:t>2/9/2024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8DFBA82-7B07-48DC-8604-694428A61036}" type="slidenum">
              <a:rPr lang="en-US" smtClean="0"/>
              <a:t>‹#›</a:t>
            </a:fld>
            <a:endParaRPr lang="en-US"/>
          </a:p>
        </p:txBody>
      </p:sp>
    </p:spTree>
    <p:extLst>
      <p:ext uri="{BB962C8B-B14F-4D97-AF65-F5344CB8AC3E}">
        <p14:creationId xmlns:p14="http://schemas.microsoft.com/office/powerpoint/2010/main" val="104562954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06BC74A-0E6E-4E4B-A683-425763843555}" type="datetimeFigureOut">
              <a:rPr lang="en-US" smtClean="0"/>
              <a:t>2/9/2024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8DFBA82-7B07-48DC-8604-694428A61036}" type="slidenum">
              <a:rPr lang="en-US" smtClean="0"/>
              <a:t>‹#›</a:t>
            </a:fld>
            <a:endParaRPr lang="en-US"/>
          </a:p>
        </p:txBody>
      </p:sp>
    </p:spTree>
    <p:extLst>
      <p:ext uri="{BB962C8B-B14F-4D97-AF65-F5344CB8AC3E}">
        <p14:creationId xmlns:p14="http://schemas.microsoft.com/office/powerpoint/2010/main" val="426125728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06BC74A-0E6E-4E4B-A683-425763843555}" type="datetimeFigureOut">
              <a:rPr lang="en-US" smtClean="0"/>
              <a:t>2/9/2024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8DFBA82-7B07-48DC-8604-694428A61036}" type="slidenum">
              <a:rPr lang="en-US" smtClean="0"/>
              <a:t>‹#›</a:t>
            </a:fld>
            <a:endParaRPr lang="en-US"/>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282989358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06BC74A-0E6E-4E4B-A683-425763843555}" type="datetimeFigureOut">
              <a:rPr lang="en-US" smtClean="0"/>
              <a:t>2/9/2024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8DFBA82-7B07-48DC-8604-694428A61036}" type="slidenum">
              <a:rPr lang="en-US" smtClean="0"/>
              <a:t>‹#›</a:t>
            </a:fld>
            <a:endParaRPr lang="en-US"/>
          </a:p>
        </p:txBody>
      </p:sp>
    </p:spTree>
    <p:extLst>
      <p:ext uri="{BB962C8B-B14F-4D97-AF65-F5344CB8AC3E}">
        <p14:creationId xmlns:p14="http://schemas.microsoft.com/office/powerpoint/2010/main" val="323616439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06BC74A-0E6E-4E4B-A683-425763843555}" type="datetimeFigureOut">
              <a:rPr lang="en-US" smtClean="0"/>
              <a:t>2/9/2024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8DFBA82-7B07-48DC-8604-694428A61036}" type="slidenum">
              <a:rPr lang="en-US" smtClean="0"/>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29021266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06BC74A-0E6E-4E4B-A683-425763843555}" type="datetimeFigureOut">
              <a:rPr lang="en-US" smtClean="0"/>
              <a:t>2/9/2024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8DFBA82-7B07-48DC-8604-694428A61036}" type="slidenum">
              <a:rPr lang="en-US" smtClean="0"/>
              <a:t>‹#›</a:t>
            </a:fld>
            <a:endParaRPr lang="en-US"/>
          </a:p>
        </p:txBody>
      </p:sp>
    </p:spTree>
    <p:extLst>
      <p:ext uri="{BB962C8B-B14F-4D97-AF65-F5344CB8AC3E}">
        <p14:creationId xmlns:p14="http://schemas.microsoft.com/office/powerpoint/2010/main" val="55295088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06BC74A-0E6E-4E4B-A683-425763843555}" type="datetimeFigureOut">
              <a:rPr lang="en-US" smtClean="0"/>
              <a:t>2/9/2024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8DFBA82-7B07-48DC-8604-694428A61036}" type="slidenum">
              <a:rPr lang="en-US" smtClean="0"/>
              <a:t>‹#›</a:t>
            </a:fld>
            <a:endParaRPr lang="en-US"/>
          </a:p>
        </p:txBody>
      </p:sp>
    </p:spTree>
    <p:extLst>
      <p:ext uri="{BB962C8B-B14F-4D97-AF65-F5344CB8AC3E}">
        <p14:creationId xmlns:p14="http://schemas.microsoft.com/office/powerpoint/2010/main" val="182351845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06BC74A-0E6E-4E4B-A683-425763843555}" type="datetimeFigureOut">
              <a:rPr lang="en-US" smtClean="0"/>
              <a:t>2/9/2024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8DFBA82-7B07-48DC-8604-694428A61036}" type="slidenum">
              <a:rPr lang="en-US" smtClean="0"/>
              <a:t>‹#›</a:t>
            </a:fld>
            <a:endParaRPr lang="en-US"/>
          </a:p>
        </p:txBody>
      </p:sp>
    </p:spTree>
    <p:extLst>
      <p:ext uri="{BB962C8B-B14F-4D97-AF65-F5344CB8AC3E}">
        <p14:creationId xmlns:p14="http://schemas.microsoft.com/office/powerpoint/2010/main" val="119732624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306BC74A-0E6E-4E4B-A683-425763843555}" type="datetimeFigureOut">
              <a:rPr lang="en-US" smtClean="0"/>
              <a:t>2/9/2024</a:t>
            </a:fld>
            <a:endParaRPr lang="en-US"/>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C8DFBA82-7B07-48DC-8604-694428A61036}" type="slidenum">
              <a:rPr lang="en-US" smtClean="0"/>
              <a:t>‹#›</a:t>
            </a:fld>
            <a:endParaRPr lang="en-US"/>
          </a:p>
        </p:txBody>
      </p:sp>
    </p:spTree>
    <p:extLst>
      <p:ext uri="{BB962C8B-B14F-4D97-AF65-F5344CB8AC3E}">
        <p14:creationId xmlns:p14="http://schemas.microsoft.com/office/powerpoint/2010/main" val="3347887594"/>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 id="2147483686" r:id="rId14"/>
    <p:sldLayoutId id="2147483687" r:id="rId15"/>
    <p:sldLayoutId id="2147483688"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hyperlink" Target="https://asana.com/resources/feasibility-study?utm_campaign=NB--EMEA--UK--EN--PMAX&amp;utm_source=google&amp;utm_medium=pd_cpc_pmax&amp;gad_source=1&amp;gclid=CjwKCAiAlJKuBhAdEiwAnZb7lRh_K6J5cIgEdpzFgGjWyi-AgFJ2ije0TJVOBKRAmAOsPJuqbXJ9QxoC4qgQAvD_BwE&amp;gclsrc=aw.ds" TargetMode="Externa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BBF9A3-8EE7-42AF-B818-6D6F0774F3A4}"/>
              </a:ext>
            </a:extLst>
          </p:cNvPr>
          <p:cNvSpPr>
            <a:spLocks noGrp="1"/>
          </p:cNvSpPr>
          <p:nvPr>
            <p:ph type="ctrTitle"/>
          </p:nvPr>
        </p:nvSpPr>
        <p:spPr>
          <a:xfrm>
            <a:off x="558141" y="4096239"/>
            <a:ext cx="9939647" cy="1087656"/>
          </a:xfrm>
        </p:spPr>
        <p:txBody>
          <a:bodyPr>
            <a:normAutofit fontScale="90000"/>
          </a:bodyPr>
          <a:lstStyle/>
          <a:p>
            <a:pPr algn="l">
              <a:lnSpc>
                <a:spcPct val="90000"/>
              </a:lnSpc>
            </a:pPr>
            <a:r>
              <a:rPr lang="en-US" sz="2800" dirty="0">
                <a:solidFill>
                  <a:schemeClr val="accent5">
                    <a:lumMod val="75000"/>
                  </a:schemeClr>
                </a:solidFill>
                <a:effectLst/>
                <a:latin typeface="Times New Roman" panose="02020603050405020304" pitchFamily="18" charset="0"/>
                <a:ea typeface="Calibri" panose="020F0502020204030204" pitchFamily="34" charset="0"/>
                <a:cs typeface="Times New Roman" panose="02020603050405020304" pitchFamily="18" charset="0"/>
              </a:rPr>
              <a:t>PowerPoint Presentation: A Sustainable Case Study Conference of UK’s Hospitality Sector</a:t>
            </a:r>
            <a:r>
              <a:rPr lang="en-US" sz="2800" dirty="0">
                <a:solidFill>
                  <a:schemeClr val="accent5">
                    <a:lumMod val="75000"/>
                  </a:schemeClr>
                </a:solidFill>
                <a:latin typeface="Times New Roman" panose="02020603050405020304" pitchFamily="18" charset="0"/>
                <a:ea typeface="Calibri" panose="020F0502020204030204" pitchFamily="34" charset="0"/>
                <a:cs typeface="Times New Roman" panose="02020603050405020304" pitchFamily="18" charset="0"/>
              </a:rPr>
              <a:t> at </a:t>
            </a:r>
            <a:r>
              <a:rPr lang="en-US" sz="2800" dirty="0">
                <a:solidFill>
                  <a:schemeClr val="accent5">
                    <a:lumMod val="75000"/>
                  </a:schemeClr>
                </a:solidFill>
                <a:effectLst/>
                <a:latin typeface="Times New Roman" panose="02020603050405020304" pitchFamily="18" charset="0"/>
                <a:ea typeface="Calibri" panose="020F0502020204030204" pitchFamily="34" charset="0"/>
                <a:cs typeface="Times New Roman" panose="02020603050405020304" pitchFamily="18" charset="0"/>
              </a:rPr>
              <a:t>DoubleTree</a:t>
            </a:r>
            <a:br>
              <a:rPr lang="en-US" sz="2300" dirty="0">
                <a:effectLst/>
                <a:latin typeface="Times New Roman" panose="02020603050405020304" pitchFamily="18" charset="0"/>
                <a:ea typeface="Calibri" panose="020F0502020204030204" pitchFamily="34" charset="0"/>
                <a:cs typeface="Times New Roman" panose="02020603050405020304" pitchFamily="18" charset="0"/>
              </a:rPr>
            </a:br>
            <a:endParaRPr lang="en-US" sz="2300" dirty="0"/>
          </a:p>
        </p:txBody>
      </p:sp>
      <p:sp>
        <p:nvSpPr>
          <p:cNvPr id="3" name="Subtitle 2">
            <a:extLst>
              <a:ext uri="{FF2B5EF4-FFF2-40B4-BE49-F238E27FC236}">
                <a16:creationId xmlns:a16="http://schemas.microsoft.com/office/drawing/2014/main" id="{1DD87A1B-5C0D-4D7D-83A6-4850B9B56193}"/>
              </a:ext>
            </a:extLst>
          </p:cNvPr>
          <p:cNvSpPr>
            <a:spLocks noGrp="1"/>
          </p:cNvSpPr>
          <p:nvPr>
            <p:ph type="subTitle" idx="1"/>
          </p:nvPr>
        </p:nvSpPr>
        <p:spPr>
          <a:xfrm>
            <a:off x="558141" y="5183894"/>
            <a:ext cx="8715860" cy="1460349"/>
          </a:xfrm>
        </p:spPr>
        <p:txBody>
          <a:bodyPr>
            <a:normAutofit lnSpcReduction="10000"/>
          </a:bodyPr>
          <a:lstStyle/>
          <a:p>
            <a:pPr marL="0" marR="0" indent="0" algn="l">
              <a:lnSpc>
                <a:spcPct val="90000"/>
              </a:lnSpc>
              <a:spcBef>
                <a:spcPts val="0"/>
              </a:spcBef>
              <a:spcAft>
                <a:spcPts val="0"/>
              </a:spcAft>
            </a:pPr>
            <a:r>
              <a:rPr lang="en-US" sz="2800" dirty="0">
                <a:solidFill>
                  <a:srgbClr val="0070C0"/>
                </a:solidFill>
                <a:effectLst/>
                <a:latin typeface="Times New Roman" panose="02020603050405020304" pitchFamily="18" charset="0"/>
                <a:ea typeface="Calibri" panose="020F0502020204030204" pitchFamily="34" charset="0"/>
                <a:cs typeface="Times New Roman" panose="02020603050405020304" pitchFamily="18" charset="0"/>
              </a:rPr>
              <a:t>Student Name: Ferdous Rahman</a:t>
            </a:r>
          </a:p>
          <a:p>
            <a:pPr marL="0" marR="0" indent="0" algn="l">
              <a:lnSpc>
                <a:spcPct val="90000"/>
              </a:lnSpc>
              <a:spcBef>
                <a:spcPts val="0"/>
              </a:spcBef>
              <a:spcAft>
                <a:spcPts val="0"/>
              </a:spcAft>
            </a:pPr>
            <a:r>
              <a:rPr lang="en-US" sz="2800" dirty="0">
                <a:solidFill>
                  <a:srgbClr val="0070C0"/>
                </a:solidFill>
                <a:effectLst/>
                <a:latin typeface="Times New Roman" panose="02020603050405020304" pitchFamily="18" charset="0"/>
                <a:ea typeface="Calibri" panose="020F0502020204030204" pitchFamily="34" charset="0"/>
                <a:cs typeface="Times New Roman" panose="02020603050405020304" pitchFamily="18" charset="0"/>
              </a:rPr>
              <a:t>Student </a:t>
            </a:r>
            <a:r>
              <a:rPr lang="en-US" sz="2800" dirty="0">
                <a:solidFill>
                  <a:srgbClr val="0070C0"/>
                </a:solidFill>
                <a:latin typeface="Times New Roman" panose="02020603050405020304" pitchFamily="18" charset="0"/>
                <a:ea typeface="Calibri" panose="020F0502020204030204" pitchFamily="34" charset="0"/>
                <a:cs typeface="Times New Roman" panose="02020603050405020304" pitchFamily="18" charset="0"/>
              </a:rPr>
              <a:t>ID:2120267</a:t>
            </a:r>
            <a:endParaRPr lang="en-US" sz="2800" dirty="0">
              <a:solidFill>
                <a:srgbClr val="0070C0"/>
              </a:solidFill>
              <a:effectLst/>
              <a:latin typeface="Times New Roman" panose="02020603050405020304" pitchFamily="18" charset="0"/>
              <a:ea typeface="Calibri" panose="020F0502020204030204" pitchFamily="34" charset="0"/>
              <a:cs typeface="Times New Roman" panose="02020603050405020304" pitchFamily="18" charset="0"/>
            </a:endParaRPr>
          </a:p>
          <a:p>
            <a:pPr marL="0" marR="0" indent="0" algn="l">
              <a:lnSpc>
                <a:spcPct val="90000"/>
              </a:lnSpc>
              <a:spcBef>
                <a:spcPts val="0"/>
              </a:spcBef>
              <a:spcAft>
                <a:spcPts val="0"/>
              </a:spcAft>
            </a:pPr>
            <a:r>
              <a:rPr lang="en-US" sz="2800" dirty="0">
                <a:solidFill>
                  <a:srgbClr val="0070C0"/>
                </a:solidFill>
                <a:effectLst/>
                <a:latin typeface="Times New Roman" panose="02020603050405020304" pitchFamily="18" charset="0"/>
                <a:ea typeface="Calibri" panose="020F0502020204030204" pitchFamily="34" charset="0"/>
                <a:cs typeface="Times New Roman" panose="02020603050405020304" pitchFamily="18" charset="0"/>
              </a:rPr>
              <a:t>Module Code: </a:t>
            </a:r>
            <a:r>
              <a:rPr lang="en-US" sz="2800" dirty="0">
                <a:solidFill>
                  <a:srgbClr val="0070C0"/>
                </a:solidFill>
                <a:latin typeface="Times New Roman" panose="02020603050405020304" pitchFamily="18" charset="0"/>
                <a:ea typeface="Calibri" panose="020F0502020204030204" pitchFamily="34" charset="0"/>
                <a:cs typeface="Times New Roman" panose="02020603050405020304" pitchFamily="18" charset="0"/>
              </a:rPr>
              <a:t>BMIH6007</a:t>
            </a:r>
            <a:endParaRPr lang="en-US" sz="2800" dirty="0">
              <a:solidFill>
                <a:srgbClr val="0070C0"/>
              </a:solidFill>
              <a:effectLst/>
              <a:latin typeface="Times New Roman" panose="02020603050405020304" pitchFamily="18" charset="0"/>
              <a:ea typeface="Calibri" panose="020F0502020204030204" pitchFamily="34" charset="0"/>
              <a:cs typeface="Times New Roman" panose="02020603050405020304" pitchFamily="18" charset="0"/>
            </a:endParaRPr>
          </a:p>
          <a:p>
            <a:pPr marL="0" marR="0" indent="0" algn="l">
              <a:lnSpc>
                <a:spcPct val="90000"/>
              </a:lnSpc>
              <a:spcBef>
                <a:spcPts val="0"/>
              </a:spcBef>
              <a:spcAft>
                <a:spcPts val="0"/>
              </a:spcAft>
            </a:pPr>
            <a:r>
              <a:rPr lang="en-US" sz="2800" dirty="0">
                <a:solidFill>
                  <a:srgbClr val="0070C0"/>
                </a:solidFill>
                <a:effectLst/>
                <a:latin typeface="Times New Roman" panose="02020603050405020304" pitchFamily="18" charset="0"/>
                <a:ea typeface="Calibri" panose="020F0502020204030204" pitchFamily="34" charset="0"/>
                <a:cs typeface="Times New Roman" panose="02020603050405020304" pitchFamily="18" charset="0"/>
              </a:rPr>
              <a:t>Module Lecturer: Kathryn Flynn           </a:t>
            </a:r>
          </a:p>
          <a:p>
            <a:pPr algn="l">
              <a:lnSpc>
                <a:spcPct val="90000"/>
              </a:lnSpc>
            </a:pPr>
            <a:endParaRPr lang="en-US" dirty="0"/>
          </a:p>
        </p:txBody>
      </p:sp>
      <p:pic>
        <p:nvPicPr>
          <p:cNvPr id="5" name="Picture 4" descr="A group of people standing on ladders and a plant with a light bulb&#10;&#10;Description automatically generated">
            <a:extLst>
              <a:ext uri="{FF2B5EF4-FFF2-40B4-BE49-F238E27FC236}">
                <a16:creationId xmlns:a16="http://schemas.microsoft.com/office/drawing/2014/main" id="{F2B50D47-22E4-B8F1-4DA1-EBCA6885789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36270" y="213756"/>
            <a:ext cx="9310255" cy="4038201"/>
          </a:xfrm>
          <a:prstGeom prst="rect">
            <a:avLst/>
          </a:prstGeom>
          <a:ln>
            <a:noFill/>
          </a:ln>
          <a:effectLst>
            <a:softEdge rad="112500"/>
          </a:effectLst>
        </p:spPr>
      </p:pic>
    </p:spTree>
    <p:extLst>
      <p:ext uri="{BB962C8B-B14F-4D97-AF65-F5344CB8AC3E}">
        <p14:creationId xmlns:p14="http://schemas.microsoft.com/office/powerpoint/2010/main" val="376419264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D2E33C-1E2F-4D3D-AF0D-7F6DA3197F94}"/>
              </a:ext>
            </a:extLst>
          </p:cNvPr>
          <p:cNvSpPr>
            <a:spLocks noGrp="1"/>
          </p:cNvSpPr>
          <p:nvPr>
            <p:ph type="title"/>
          </p:nvPr>
        </p:nvSpPr>
        <p:spPr>
          <a:xfrm>
            <a:off x="-3146520" y="368546"/>
            <a:ext cx="8596668" cy="451262"/>
          </a:xfrm>
        </p:spPr>
        <p:txBody>
          <a:bodyPr>
            <a:noAutofit/>
          </a:bodyPr>
          <a:lstStyle/>
          <a:p>
            <a:pPr algn="ctr"/>
            <a:r>
              <a:rPr lang="en-US" sz="2800" b="1" kern="0">
                <a:solidFill>
                  <a:srgbClr val="000000"/>
                </a:solidFill>
                <a:effectLst/>
                <a:latin typeface="Arial" panose="020B0604020202020204" pitchFamily="34" charset="0"/>
                <a:ea typeface="Times New Roman" panose="02020603050405020304" pitchFamily="18" charset="0"/>
                <a:cs typeface="Arial" panose="020B0604020202020204" pitchFamily="34" charset="0"/>
              </a:rPr>
              <a:t>Introduction</a:t>
            </a:r>
            <a:endParaRPr lang="en-US" sz="2800"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BC34E141-67FA-4A55-801D-A845A699A44D}"/>
              </a:ext>
            </a:extLst>
          </p:cNvPr>
          <p:cNvSpPr>
            <a:spLocks noGrp="1"/>
          </p:cNvSpPr>
          <p:nvPr>
            <p:ph idx="1"/>
          </p:nvPr>
        </p:nvSpPr>
        <p:spPr>
          <a:xfrm>
            <a:off x="1" y="902525"/>
            <a:ext cx="6531428" cy="5759532"/>
          </a:xfrm>
        </p:spPr>
        <p:txBody>
          <a:bodyPr>
            <a:normAutofit/>
          </a:bodyPr>
          <a:lstStyle/>
          <a:p>
            <a:pPr marL="0" indent="0" algn="just">
              <a:buNone/>
            </a:pPr>
            <a:r>
              <a:rPr lang="en-GB" sz="2400" dirty="0">
                <a:latin typeface="Arial" panose="020B0604020202020204" pitchFamily="34" charset="0"/>
                <a:cs typeface="Arial" panose="020B0604020202020204" pitchFamily="34" charset="0"/>
              </a:rPr>
              <a:t>A feasibility study assesses the sensibleness of any event plan to evaluate whether or not people can move onward with the mission, (Martins, 2023).</a:t>
            </a:r>
          </a:p>
          <a:p>
            <a:pPr marL="0" indent="0" algn="just">
              <a:buNone/>
            </a:pPr>
            <a:r>
              <a:rPr lang="en-GB" sz="2400" dirty="0">
                <a:latin typeface="Arial" panose="020B0604020202020204" pitchFamily="34" charset="0"/>
                <a:cs typeface="Arial" panose="020B0604020202020204" pitchFamily="34" charset="0"/>
              </a:rPr>
              <a:t>The Meetings, Incentives, Conferences, and Exhibitions (MICE) industry plays a significant role in the hospitality sector, driving significant economic activity and producing professional networking and educational opportunities in numerous fields. In the past few years, there has been a significant transformation towards sustainable event management within the MICE industry, dignifying a broader societal and corporate move towards environmental responsibility. </a:t>
            </a:r>
            <a:endParaRPr lang="en-US" dirty="0"/>
          </a:p>
        </p:txBody>
      </p:sp>
      <p:pic>
        <p:nvPicPr>
          <p:cNvPr id="9" name="Picture 8" descr="A paper bag with a recycle symbol on it&#10;&#10;Description automatically generated">
            <a:extLst>
              <a:ext uri="{FF2B5EF4-FFF2-40B4-BE49-F238E27FC236}">
                <a16:creationId xmlns:a16="http://schemas.microsoft.com/office/drawing/2014/main" id="{87D06F42-4CA2-BAF4-2815-3F198B07005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741854" y="0"/>
            <a:ext cx="5358288" cy="6858000"/>
          </a:xfrm>
          <a:prstGeom prst="rect">
            <a:avLst/>
          </a:prstGeom>
          <a:ln>
            <a:noFill/>
          </a:ln>
          <a:effectLst>
            <a:softEdge rad="112500"/>
          </a:effectLst>
        </p:spPr>
      </p:pic>
    </p:spTree>
    <p:extLst>
      <p:ext uri="{BB962C8B-B14F-4D97-AF65-F5344CB8AC3E}">
        <p14:creationId xmlns:p14="http://schemas.microsoft.com/office/powerpoint/2010/main" val="95621347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98BAA5-34B1-48E0-9BE0-C8B4D62D93A0}"/>
              </a:ext>
            </a:extLst>
          </p:cNvPr>
          <p:cNvSpPr>
            <a:spLocks noGrp="1"/>
          </p:cNvSpPr>
          <p:nvPr>
            <p:ph type="title"/>
          </p:nvPr>
        </p:nvSpPr>
        <p:spPr>
          <a:xfrm>
            <a:off x="-474572" y="0"/>
            <a:ext cx="7445388" cy="380010"/>
          </a:xfrm>
        </p:spPr>
        <p:txBody>
          <a:bodyPr>
            <a:noAutofit/>
          </a:bodyPr>
          <a:lstStyle/>
          <a:p>
            <a:pPr algn="ctr"/>
            <a:r>
              <a:rPr lang="en-US" sz="2800" b="1" kern="0" dirty="0">
                <a:solidFill>
                  <a:srgbClr val="000000"/>
                </a:solidFill>
                <a:latin typeface="Arial" panose="020B0604020202020204" pitchFamily="34" charset="0"/>
                <a:cs typeface="Arial" panose="020B0604020202020204" pitchFamily="34" charset="0"/>
              </a:rPr>
              <a:t>Situational Analysis and Research</a:t>
            </a:r>
          </a:p>
        </p:txBody>
      </p:sp>
      <p:sp>
        <p:nvSpPr>
          <p:cNvPr id="3" name="Content Placeholder 2">
            <a:extLst>
              <a:ext uri="{FF2B5EF4-FFF2-40B4-BE49-F238E27FC236}">
                <a16:creationId xmlns:a16="http://schemas.microsoft.com/office/drawing/2014/main" id="{164A3699-D81A-4940-9E1D-B61CD172C7D3}"/>
              </a:ext>
            </a:extLst>
          </p:cNvPr>
          <p:cNvSpPr>
            <a:spLocks noGrp="1"/>
          </p:cNvSpPr>
          <p:nvPr>
            <p:ph idx="1"/>
          </p:nvPr>
        </p:nvSpPr>
        <p:spPr>
          <a:xfrm>
            <a:off x="113016" y="924674"/>
            <a:ext cx="9114111" cy="6022391"/>
          </a:xfrm>
        </p:spPr>
        <p:txBody>
          <a:bodyPr>
            <a:normAutofit/>
          </a:bodyPr>
          <a:lstStyle/>
          <a:p>
            <a:r>
              <a:rPr lang="en-US" sz="2000" b="1" i="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Target Market</a:t>
            </a:r>
          </a:p>
          <a:p>
            <a:pPr marL="0" indent="0" algn="just">
              <a:buNone/>
            </a:pPr>
            <a:r>
              <a:rPr lang="en-US" sz="2000" dirty="0">
                <a:solidFill>
                  <a:srgbClr val="000000"/>
                </a:solidFill>
                <a:effectLst/>
                <a:latin typeface="Arial" panose="020B0604020202020204" pitchFamily="34" charset="0"/>
                <a:ea typeface="Calibri" panose="020F0502020204030204" pitchFamily="34" charset="0"/>
                <a:cs typeface="Arial" panose="020B0604020202020204" pitchFamily="34" charset="0"/>
              </a:rPr>
              <a:t>The audience of the event is precisely defined to target environmental students and business people working in the sustainability departments of their respective organizations. Environment students are emerging new leaders in sustainability and environmental activism, with new ideas and a passion for creative answers to environmental issues (Allen et al. 2022). </a:t>
            </a:r>
            <a:r>
              <a:rPr lang="en-GB" sz="2000" dirty="0">
                <a:solidFill>
                  <a:srgbClr val="000000"/>
                </a:solidFill>
                <a:effectLst/>
                <a:latin typeface="Arial" panose="020B0604020202020204" pitchFamily="34" charset="0"/>
                <a:ea typeface="Calibri" panose="020F0502020204030204" pitchFamily="34" charset="0"/>
                <a:cs typeface="Arial" panose="020B0604020202020204" pitchFamily="34" charset="0"/>
              </a:rPr>
              <a:t>The business communities, especially those in industries that directly touch or are affected by environmental policies and practices, are looking to implement their operations in line with sustainability principles amid both regulatory and consumer pressures (Bladen et al. 2022). </a:t>
            </a:r>
            <a:endParaRPr lang="en-US" sz="2000" dirty="0">
              <a:solidFill>
                <a:srgbClr val="000000"/>
              </a:solidFill>
              <a:effectLst/>
              <a:latin typeface="Arial" panose="020B0604020202020204" pitchFamily="34" charset="0"/>
              <a:ea typeface="Calibri" panose="020F0502020204030204" pitchFamily="34" charset="0"/>
              <a:cs typeface="Arial" panose="020B0604020202020204" pitchFamily="34" charset="0"/>
            </a:endParaRPr>
          </a:p>
          <a:p>
            <a:pPr algn="just"/>
            <a:r>
              <a:rPr lang="en-US" sz="2000" b="1" i="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Demand Analysis</a:t>
            </a:r>
          </a:p>
          <a:p>
            <a:pPr marL="0" indent="0" algn="just">
              <a:buNone/>
            </a:pPr>
            <a:r>
              <a:rPr lang="en-US" sz="2000" dirty="0">
                <a:solidFill>
                  <a:srgbClr val="000000"/>
                </a:solidFill>
                <a:effectLst/>
                <a:latin typeface="Arial" panose="020B0604020202020204" pitchFamily="34" charset="0"/>
                <a:ea typeface="Calibri" panose="020F0502020204030204" pitchFamily="34" charset="0"/>
                <a:cs typeface="Arial" panose="020B0604020202020204" pitchFamily="34" charset="0"/>
              </a:rPr>
              <a:t>The growing awareness of climate change, resource depletion, and social responsibility has strengthened the requirement for tools that facilitate information sharing, networking, and collaborative activities in sustainability (Wong et al. 2022). </a:t>
            </a:r>
            <a:r>
              <a:rPr lang="en-GB" sz="2000" dirty="0">
                <a:solidFill>
                  <a:srgbClr val="000000"/>
                </a:solidFill>
                <a:effectLst/>
                <a:latin typeface="Arial" panose="020B0604020202020204" pitchFamily="34" charset="0"/>
                <a:ea typeface="Calibri" panose="020F0502020204030204" pitchFamily="34" charset="0"/>
                <a:cs typeface="Arial" panose="020B0604020202020204" pitchFamily="34" charset="0"/>
              </a:rPr>
              <a:t>Hence, the following demand is not just qualitative but quantitative, as stakeholders want detailed, actionable insights and opportunities to interact with sustainability beyond theoretical aspects that define the importance of innovations (Wong et al. 2022).</a:t>
            </a:r>
          </a:p>
          <a:p>
            <a:pPr marL="0" indent="0" algn="just">
              <a:buNone/>
            </a:pPr>
            <a:endParaRPr lang="en-GB" sz="20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marL="0" indent="0" algn="just">
              <a:buNone/>
            </a:pPr>
            <a:endParaRPr lang="en-US" sz="20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marL="0" indent="0" algn="just">
              <a:buNone/>
            </a:pPr>
            <a:endParaRPr lang="en-US" sz="20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marL="0" indent="0" algn="just">
              <a:buNone/>
            </a:pPr>
            <a:endParaRPr lang="en-US" sz="1800" b="1" i="1"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endParaRPr>
          </a:p>
          <a:p>
            <a:pPr marL="0" indent="0" algn="just">
              <a:buNone/>
            </a:pPr>
            <a:endPar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marL="0" indent="0">
              <a:buNone/>
            </a:pPr>
            <a:endParaRPr lang="en-US" sz="1800" b="1" i="1"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endParaRPr>
          </a:p>
          <a:p>
            <a:endParaRPr lang="en-US" dirty="0"/>
          </a:p>
        </p:txBody>
      </p:sp>
      <p:pic>
        <p:nvPicPr>
          <p:cNvPr id="5" name="Picture 4" descr="A poster with green buildings and symbols&#10;&#10;Description automatically generated with medium confidence">
            <a:extLst>
              <a:ext uri="{FF2B5EF4-FFF2-40B4-BE49-F238E27FC236}">
                <a16:creationId xmlns:a16="http://schemas.microsoft.com/office/drawing/2014/main" id="{231DD917-02E9-A58D-3DA2-835D911509A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322129" y="0"/>
            <a:ext cx="2954503" cy="6858000"/>
          </a:xfrm>
          <a:prstGeom prst="rect">
            <a:avLst/>
          </a:prstGeom>
        </p:spPr>
      </p:pic>
    </p:spTree>
    <p:extLst>
      <p:ext uri="{BB962C8B-B14F-4D97-AF65-F5344CB8AC3E}">
        <p14:creationId xmlns:p14="http://schemas.microsoft.com/office/powerpoint/2010/main" val="227917072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D1747B-74CE-B305-EC39-5FDD2FFDF927}"/>
              </a:ext>
            </a:extLst>
          </p:cNvPr>
          <p:cNvSpPr>
            <a:spLocks noGrp="1"/>
          </p:cNvSpPr>
          <p:nvPr>
            <p:ph type="title"/>
          </p:nvPr>
        </p:nvSpPr>
        <p:spPr>
          <a:xfrm>
            <a:off x="171458" y="0"/>
            <a:ext cx="8113022" cy="606175"/>
          </a:xfrm>
        </p:spPr>
        <p:txBody>
          <a:bodyPr>
            <a:normAutofit/>
          </a:bodyPr>
          <a:lstStyle/>
          <a:p>
            <a:r>
              <a:rPr lang="en-GB" sz="2800" b="1" dirty="0">
                <a:solidFill>
                  <a:schemeClr val="tx2"/>
                </a:solidFill>
                <a:latin typeface="Arial" panose="020B0604020202020204" pitchFamily="34" charset="0"/>
                <a:cs typeface="Arial" panose="020B0604020202020204" pitchFamily="34" charset="0"/>
              </a:rPr>
              <a:t>Situational Analysis and Research</a:t>
            </a:r>
          </a:p>
        </p:txBody>
      </p:sp>
      <p:sp>
        <p:nvSpPr>
          <p:cNvPr id="3" name="Content Placeholder 2">
            <a:extLst>
              <a:ext uri="{FF2B5EF4-FFF2-40B4-BE49-F238E27FC236}">
                <a16:creationId xmlns:a16="http://schemas.microsoft.com/office/drawing/2014/main" id="{5F98030B-D3C2-8A29-2816-4A96B083CC2B}"/>
              </a:ext>
            </a:extLst>
          </p:cNvPr>
          <p:cNvSpPr>
            <a:spLocks noGrp="1"/>
          </p:cNvSpPr>
          <p:nvPr>
            <p:ph idx="1"/>
          </p:nvPr>
        </p:nvSpPr>
        <p:spPr>
          <a:xfrm>
            <a:off x="1" y="606175"/>
            <a:ext cx="8680861" cy="6020656"/>
          </a:xfrm>
        </p:spPr>
        <p:txBody>
          <a:bodyPr/>
          <a:lstStyle/>
          <a:p>
            <a:pPr marL="0" indent="0">
              <a:buNone/>
            </a:pPr>
            <a:r>
              <a:rPr lang="en-GB" sz="2000" b="1" i="1" dirty="0">
                <a:latin typeface="Arial" panose="020B0604020202020204" pitchFamily="34" charset="0"/>
                <a:cs typeface="Arial" panose="020B0604020202020204" pitchFamily="34" charset="0"/>
              </a:rPr>
              <a:t>Supply Overview</a:t>
            </a:r>
          </a:p>
          <a:p>
            <a:r>
              <a:rPr lang="en-GB" sz="2000" dirty="0">
                <a:latin typeface="Arial" panose="020B0604020202020204" pitchFamily="34" charset="0"/>
                <a:cs typeface="Arial" panose="020B0604020202020204" pitchFamily="34" charset="0"/>
              </a:rPr>
              <a:t>Understanding the presence of such events across the UK dignifies a busy landscape with several conferences, workshops, and seminars on sustainability. Nevertheless, a niche is left for events that not only discuss sustainability from an academic or theoretical angle but also connect to real-life business implementation to the fullest (Nandiwardana et al. 2023).</a:t>
            </a:r>
          </a:p>
          <a:p>
            <a:pPr marL="0" indent="0">
              <a:buNone/>
            </a:pPr>
            <a:r>
              <a:rPr lang="en-GB" sz="2000" b="1" i="1" dirty="0">
                <a:latin typeface="Arial" panose="020B0604020202020204" pitchFamily="34" charset="0"/>
                <a:cs typeface="Arial" panose="020B0604020202020204" pitchFamily="34" charset="0"/>
              </a:rPr>
              <a:t>Competition Analysis</a:t>
            </a:r>
          </a:p>
          <a:p>
            <a:r>
              <a:rPr lang="en-GB" sz="2000" dirty="0">
                <a:latin typeface="Arial" panose="020B0604020202020204" pitchFamily="34" charset="0"/>
                <a:cs typeface="Arial" panose="020B0604020202020204" pitchFamily="34" charset="0"/>
              </a:rPr>
              <a:t> The following analysis articulates a competitive landscape where differentiation becomes key to the proposed event's success. Competitors range from large-scale international conferences to local workshops and seminars (VIZANO et al. 2023). The proposed event's unique selling proposition depends on its targeted approach, specifically complying with the environment students and the business community, and its emphasis on practical applications of sustainability (VIZANO et al. 2023). Understanding competitors' strengths and weaknesses allows for strategic positioning of the event, guaranteeing it offers distinct value that sets it apart.</a:t>
            </a:r>
          </a:p>
          <a:p>
            <a:endParaRPr lang="en-GB" sz="2000" dirty="0"/>
          </a:p>
          <a:p>
            <a:endParaRPr lang="en-GB" dirty="0"/>
          </a:p>
        </p:txBody>
      </p:sp>
      <p:pic>
        <p:nvPicPr>
          <p:cNvPr id="5" name="Picture 4" descr="A person standing at a desk with a person in the background&#10;&#10;Description automatically generated">
            <a:extLst>
              <a:ext uri="{FF2B5EF4-FFF2-40B4-BE49-F238E27FC236}">
                <a16:creationId xmlns:a16="http://schemas.microsoft.com/office/drawing/2014/main" id="{57C13F68-7F20-A6F8-359D-9AC95252B63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663758" y="43666"/>
            <a:ext cx="3528241" cy="6814334"/>
          </a:xfrm>
          <a:prstGeom prst="rect">
            <a:avLst/>
          </a:prstGeom>
          <a:ln>
            <a:noFill/>
          </a:ln>
          <a:effectLst>
            <a:softEdge rad="112500"/>
          </a:effectLst>
        </p:spPr>
      </p:pic>
    </p:spTree>
    <p:extLst>
      <p:ext uri="{BB962C8B-B14F-4D97-AF65-F5344CB8AC3E}">
        <p14:creationId xmlns:p14="http://schemas.microsoft.com/office/powerpoint/2010/main" val="419610466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829A26-CBF8-4720-9D4E-B2BEBF2048AC}"/>
              </a:ext>
            </a:extLst>
          </p:cNvPr>
          <p:cNvSpPr>
            <a:spLocks noGrp="1"/>
          </p:cNvSpPr>
          <p:nvPr>
            <p:ph type="title"/>
          </p:nvPr>
        </p:nvSpPr>
        <p:spPr>
          <a:xfrm>
            <a:off x="-2500668" y="157537"/>
            <a:ext cx="8596668" cy="1320800"/>
          </a:xfrm>
        </p:spPr>
        <p:txBody>
          <a:bodyPr>
            <a:normAutofit/>
          </a:bodyPr>
          <a:lstStyle/>
          <a:p>
            <a:pPr algn="ctr"/>
            <a:r>
              <a:rPr lang="en-US" sz="2800" b="1" kern="0" dirty="0">
                <a:solidFill>
                  <a:srgbClr val="000000"/>
                </a:solidFill>
                <a:latin typeface="Arial" panose="020B0604020202020204" pitchFamily="34" charset="0"/>
                <a:cs typeface="Arial" panose="020B0604020202020204" pitchFamily="34" charset="0"/>
              </a:rPr>
              <a:t>Operational Factors</a:t>
            </a:r>
          </a:p>
        </p:txBody>
      </p:sp>
      <p:sp>
        <p:nvSpPr>
          <p:cNvPr id="3" name="Content Placeholder 2">
            <a:extLst>
              <a:ext uri="{FF2B5EF4-FFF2-40B4-BE49-F238E27FC236}">
                <a16:creationId xmlns:a16="http://schemas.microsoft.com/office/drawing/2014/main" id="{80605FFF-354C-44D1-8760-BDA59682CABA}"/>
              </a:ext>
            </a:extLst>
          </p:cNvPr>
          <p:cNvSpPr>
            <a:spLocks noGrp="1"/>
          </p:cNvSpPr>
          <p:nvPr>
            <p:ph idx="1"/>
          </p:nvPr>
        </p:nvSpPr>
        <p:spPr>
          <a:xfrm>
            <a:off x="1" y="617517"/>
            <a:ext cx="8240408" cy="6240483"/>
          </a:xfrm>
        </p:spPr>
        <p:txBody>
          <a:bodyPr>
            <a:normAutofit/>
          </a:bodyPr>
          <a:lstStyle/>
          <a:p>
            <a:r>
              <a:rPr lang="en-US" sz="2000" b="1" i="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Venue Selection</a:t>
            </a:r>
          </a:p>
          <a:p>
            <a:pPr marL="0" indent="0">
              <a:buNone/>
            </a:pPr>
            <a:r>
              <a:rPr lang="en-GB" sz="20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The selection of the DoubleTree by Hilton Hotel London – Westminster is deliberate, taking advantage of its image as a sustainable hotel and its proximity to the attendees. The hotel is situated in the </a:t>
            </a:r>
            <a:r>
              <a:rPr lang="en-GB" sz="200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center</a:t>
            </a:r>
            <a:r>
              <a:rPr lang="en-GB" sz="20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of London and is easily reachable for those using public transport. As a result of this, the amount of carbon footprint produced during travel to the event is controlled (Saxena, 2023). The Venue has been selected for 200 attendees.</a:t>
            </a:r>
          </a:p>
          <a:p>
            <a:endParaRPr lang="en-US" sz="2000" b="1" i="1" dirty="0">
              <a:solidFill>
                <a:srgbClr val="000000"/>
              </a:solidFill>
              <a:effectLst/>
              <a:latin typeface="Arial" panose="020B0604020202020204" pitchFamily="34" charset="0"/>
              <a:ea typeface="Times New Roman" panose="02020603050405020304" pitchFamily="18" charset="0"/>
              <a:cs typeface="Arial" panose="020B0604020202020204" pitchFamily="34" charset="0"/>
            </a:endParaRPr>
          </a:p>
          <a:p>
            <a:pPr algn="just"/>
            <a:r>
              <a:rPr lang="en-US" sz="2000" b="1" i="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Venue Availability</a:t>
            </a:r>
          </a:p>
          <a:p>
            <a:pPr marL="0" indent="0" algn="just">
              <a:buNone/>
            </a:pPr>
            <a:r>
              <a:rPr lang="en-US" sz="2000" dirty="0">
                <a:solidFill>
                  <a:srgbClr val="000000"/>
                </a:solidFill>
                <a:effectLst/>
                <a:latin typeface="Arial" panose="020B0604020202020204" pitchFamily="34" charset="0"/>
                <a:ea typeface="Calibri" panose="020F0502020204030204" pitchFamily="34" charset="0"/>
                <a:cs typeface="Arial" panose="020B0604020202020204" pitchFamily="34" charset="0"/>
              </a:rPr>
              <a:t>For an event of this scale, careful consideration of the venue’s capacity is important and cannot be compromised. The Westminster Suite in the hotel is designated for this particular event, and it offers a large and flexible space that has the potential to facilitate learning, interaction, and networking among participants (De Jong, 2022). </a:t>
            </a:r>
            <a:endParaRPr lang="en-US" sz="2000" b="1" i="1" dirty="0">
              <a:solidFill>
                <a:srgbClr val="000000"/>
              </a:solidFill>
              <a:effectLst/>
              <a:latin typeface="Arial" panose="020B0604020202020204" pitchFamily="34" charset="0"/>
              <a:ea typeface="Times New Roman" panose="02020603050405020304" pitchFamily="18" charset="0"/>
              <a:cs typeface="Arial" panose="020B0604020202020204" pitchFamily="34" charset="0"/>
            </a:endParaRPr>
          </a:p>
          <a:p>
            <a:pPr marL="0" indent="0">
              <a:buNone/>
            </a:pPr>
            <a:endPar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marL="0" indent="0">
              <a:buNone/>
            </a:pPr>
            <a:endParaRPr lang="en-US" dirty="0"/>
          </a:p>
          <a:p>
            <a:pPr marL="0" indent="0" algn="just">
              <a:buNone/>
            </a:pPr>
            <a:endPar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marL="0" indent="0">
              <a:buNone/>
            </a:pPr>
            <a:endParaRPr lang="en-US" dirty="0"/>
          </a:p>
        </p:txBody>
      </p:sp>
      <p:pic>
        <p:nvPicPr>
          <p:cNvPr id="5" name="Picture 4" descr="A large building with a flag in front of it&#10;&#10;Description automatically generated">
            <a:extLst>
              <a:ext uri="{FF2B5EF4-FFF2-40B4-BE49-F238E27FC236}">
                <a16:creationId xmlns:a16="http://schemas.microsoft.com/office/drawing/2014/main" id="{09850DEF-6C49-41C9-14CC-824B47159CE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240409" y="-110035"/>
            <a:ext cx="3934691" cy="6858000"/>
          </a:xfrm>
          <a:prstGeom prst="rect">
            <a:avLst/>
          </a:prstGeom>
        </p:spPr>
      </p:pic>
    </p:spTree>
    <p:extLst>
      <p:ext uri="{BB962C8B-B14F-4D97-AF65-F5344CB8AC3E}">
        <p14:creationId xmlns:p14="http://schemas.microsoft.com/office/powerpoint/2010/main" val="63909628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294FEC-ECF9-CAF4-E1CC-5266FD096A07}"/>
              </a:ext>
            </a:extLst>
          </p:cNvPr>
          <p:cNvSpPr>
            <a:spLocks noGrp="1"/>
          </p:cNvSpPr>
          <p:nvPr>
            <p:ph type="title"/>
          </p:nvPr>
        </p:nvSpPr>
        <p:spPr>
          <a:xfrm>
            <a:off x="4403986" y="-13854"/>
            <a:ext cx="3384027" cy="435429"/>
          </a:xfrm>
        </p:spPr>
        <p:txBody>
          <a:bodyPr>
            <a:noAutofit/>
          </a:bodyPr>
          <a:lstStyle/>
          <a:p>
            <a:r>
              <a:rPr lang="en-GB" sz="2400" b="1" dirty="0">
                <a:solidFill>
                  <a:schemeClr val="tx2"/>
                </a:solidFill>
                <a:latin typeface="Arial" panose="020B0604020202020204" pitchFamily="34" charset="0"/>
                <a:cs typeface="Arial" panose="020B0604020202020204" pitchFamily="34" charset="0"/>
              </a:rPr>
              <a:t>Operational Factors</a:t>
            </a:r>
          </a:p>
        </p:txBody>
      </p:sp>
      <p:sp>
        <p:nvSpPr>
          <p:cNvPr id="3" name="Content Placeholder 2">
            <a:extLst>
              <a:ext uri="{FF2B5EF4-FFF2-40B4-BE49-F238E27FC236}">
                <a16:creationId xmlns:a16="http://schemas.microsoft.com/office/drawing/2014/main" id="{F4F4E3A1-A746-4CBB-F4AD-D95BF448FEBB}"/>
              </a:ext>
            </a:extLst>
          </p:cNvPr>
          <p:cNvSpPr>
            <a:spLocks noGrp="1"/>
          </p:cNvSpPr>
          <p:nvPr>
            <p:ph idx="1"/>
          </p:nvPr>
        </p:nvSpPr>
        <p:spPr>
          <a:xfrm>
            <a:off x="130628" y="421576"/>
            <a:ext cx="10830297" cy="6264232"/>
          </a:xfrm>
        </p:spPr>
        <p:txBody>
          <a:bodyPr>
            <a:normAutofit fontScale="70000" lnSpcReduction="20000"/>
          </a:bodyPr>
          <a:lstStyle/>
          <a:p>
            <a:pPr marL="0" indent="0">
              <a:buNone/>
            </a:pPr>
            <a:r>
              <a:rPr lang="en-GB" sz="2900" b="1" i="1" dirty="0">
                <a:latin typeface="Arial" panose="020B0604020202020204" pitchFamily="34" charset="0"/>
                <a:cs typeface="Arial" panose="020B0604020202020204" pitchFamily="34" charset="0"/>
              </a:rPr>
              <a:t>Venue Suitability</a:t>
            </a:r>
          </a:p>
          <a:p>
            <a:r>
              <a:rPr lang="en-GB" sz="2900" dirty="0">
                <a:latin typeface="Arial" panose="020B0604020202020204" pitchFamily="34" charset="0"/>
                <a:cs typeface="Arial" panose="020B0604020202020204" pitchFamily="34" charset="0"/>
              </a:rPr>
              <a:t>The appropriateness of the DoubleTree by Hilton Hotel London – Westminster extends not only to its physical properties but also to its connection to the sustainability theme of the event.</a:t>
            </a:r>
          </a:p>
          <a:p>
            <a:r>
              <a:rPr lang="en-GB" sz="2900" dirty="0">
                <a:latin typeface="Arial" panose="020B0604020202020204" pitchFamily="34" charset="0"/>
                <a:cs typeface="Arial" panose="020B0604020202020204" pitchFamily="34" charset="0"/>
              </a:rPr>
              <a:t> Energy-saving lights and audio-visual systems are also featured in the Westminster Suite, all of which are significant components for superior quality without compromising the environment. </a:t>
            </a:r>
          </a:p>
          <a:p>
            <a:r>
              <a:rPr lang="en-GB" sz="2900" dirty="0">
                <a:latin typeface="Arial" panose="020B0604020202020204" pitchFamily="34" charset="0"/>
                <a:cs typeface="Arial" panose="020B0604020202020204" pitchFamily="34" charset="0"/>
              </a:rPr>
              <a:t>An 8-hour booking is essential to accommodate the event's comprehensive agenda, which comprises keynote speeches, workshops, and networking sessions.</a:t>
            </a:r>
          </a:p>
          <a:p>
            <a:r>
              <a:rPr lang="en-GB" sz="2900" dirty="0">
                <a:latin typeface="Arial" panose="020B0604020202020204" pitchFamily="34" charset="0"/>
                <a:cs typeface="Arial" panose="020B0604020202020204" pitchFamily="34" charset="0"/>
              </a:rPr>
              <a:t> Additional time allocated for setup and breakdown guarantees that the event space is customized to the specific needs of the event, incorporating sustainable practices in every aspect of the setup, from the stage design to the seating arrangements, (Zhu et al. 2021). </a:t>
            </a:r>
          </a:p>
          <a:p>
            <a:pPr marL="0" indent="0">
              <a:buNone/>
            </a:pPr>
            <a:r>
              <a:rPr lang="en-GB" sz="2900" b="1" i="1" dirty="0">
                <a:latin typeface="Arial" panose="020B0604020202020204" pitchFamily="34" charset="0"/>
                <a:cs typeface="Arial" panose="020B0604020202020204" pitchFamily="34" charset="0"/>
              </a:rPr>
              <a:t>Skills and Resources</a:t>
            </a:r>
          </a:p>
          <a:p>
            <a:r>
              <a:rPr lang="en-GB" sz="2900" dirty="0">
                <a:latin typeface="Arial" panose="020B0604020202020204" pitchFamily="34" charset="0"/>
                <a:cs typeface="Arial" panose="020B0604020202020204" pitchFamily="34" charset="0"/>
              </a:rPr>
              <a:t>The success of a sustainability-themed event is not only dependent on the physical setting but also on human factors. From the planners and coordinators to the technical and catering teams, the event staff is required to be aware of sustainable practices. </a:t>
            </a:r>
          </a:p>
          <a:p>
            <a:r>
              <a:rPr lang="en-GB" sz="2900" dirty="0">
                <a:latin typeface="Arial" panose="020B0604020202020204" pitchFamily="34" charset="0"/>
                <a:cs typeface="Arial" panose="020B0604020202020204" pitchFamily="34" charset="0"/>
              </a:rPr>
              <a:t>The given understanding allows them to make decisions that are in line with the sustainability goals of the event, like eradicating paper usage and promoting the use of digital materials or guaranteeing that all catering is sourced from local, sustainable suppliers (Khan et al. 2022). </a:t>
            </a:r>
          </a:p>
          <a:p>
            <a:endParaRPr lang="en-GB" dirty="0"/>
          </a:p>
        </p:txBody>
      </p:sp>
    </p:spTree>
    <p:extLst>
      <p:ext uri="{BB962C8B-B14F-4D97-AF65-F5344CB8AC3E}">
        <p14:creationId xmlns:p14="http://schemas.microsoft.com/office/powerpoint/2010/main" val="5481833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D24955-C17A-4D16-8159-15E61D6744A6}"/>
              </a:ext>
            </a:extLst>
          </p:cNvPr>
          <p:cNvSpPr>
            <a:spLocks noGrp="1"/>
          </p:cNvSpPr>
          <p:nvPr>
            <p:ph type="title"/>
          </p:nvPr>
        </p:nvSpPr>
        <p:spPr>
          <a:xfrm>
            <a:off x="712960" y="54752"/>
            <a:ext cx="8596668" cy="471055"/>
          </a:xfrm>
        </p:spPr>
        <p:txBody>
          <a:bodyPr/>
          <a:lstStyle/>
          <a:p>
            <a:pPr algn="ctr"/>
            <a:r>
              <a:rPr lang="en-US" sz="2000" b="1" kern="0" dirty="0">
                <a:solidFill>
                  <a:srgbClr val="000000"/>
                </a:solidFill>
                <a:latin typeface="Times New Roman" panose="02020603050405020304" pitchFamily="18" charset="0"/>
                <a:cs typeface="Times New Roman" panose="02020603050405020304" pitchFamily="18" charset="0"/>
              </a:rPr>
              <a:t>Financial Analysis</a:t>
            </a:r>
          </a:p>
        </p:txBody>
      </p:sp>
      <p:sp>
        <p:nvSpPr>
          <p:cNvPr id="3" name="Content Placeholder 2">
            <a:extLst>
              <a:ext uri="{FF2B5EF4-FFF2-40B4-BE49-F238E27FC236}">
                <a16:creationId xmlns:a16="http://schemas.microsoft.com/office/drawing/2014/main" id="{9776D4EC-3C39-468C-826C-F5C291C30082}"/>
              </a:ext>
            </a:extLst>
          </p:cNvPr>
          <p:cNvSpPr>
            <a:spLocks noGrp="1"/>
          </p:cNvSpPr>
          <p:nvPr>
            <p:ph idx="1"/>
          </p:nvPr>
        </p:nvSpPr>
        <p:spPr>
          <a:xfrm>
            <a:off x="962385" y="2014194"/>
            <a:ext cx="6289753" cy="4112287"/>
          </a:xfrm>
        </p:spPr>
        <p:txBody>
          <a:bodyPr>
            <a:noAutofit/>
          </a:bodyPr>
          <a:lstStyle/>
          <a:p>
            <a:pPr marL="0" marR="0" indent="0" algn="just">
              <a:lnSpc>
                <a:spcPct val="150000"/>
              </a:lnSpc>
              <a:spcBef>
                <a:spcPts val="0"/>
              </a:spcBef>
              <a:spcAft>
                <a:spcPts val="0"/>
              </a:spcAft>
              <a:buNone/>
            </a:pPr>
            <a:endParaRPr lang="en-US" sz="8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algn="just"/>
            <a:endParaRPr lang="en-US" sz="800" dirty="0"/>
          </a:p>
        </p:txBody>
      </p:sp>
      <p:graphicFrame>
        <p:nvGraphicFramePr>
          <p:cNvPr id="6" name="Table 5">
            <a:extLst>
              <a:ext uri="{FF2B5EF4-FFF2-40B4-BE49-F238E27FC236}">
                <a16:creationId xmlns:a16="http://schemas.microsoft.com/office/drawing/2014/main" id="{BD9DFD10-4C91-40E6-96E9-89C90B4A30BC}"/>
              </a:ext>
            </a:extLst>
          </p:cNvPr>
          <p:cNvGraphicFramePr>
            <a:graphicFrameLocks noGrp="1"/>
          </p:cNvGraphicFramePr>
          <p:nvPr>
            <p:extLst>
              <p:ext uri="{D42A27DB-BD31-4B8C-83A1-F6EECF244321}">
                <p14:modId xmlns:p14="http://schemas.microsoft.com/office/powerpoint/2010/main" val="1180893131"/>
              </p:ext>
            </p:extLst>
          </p:nvPr>
        </p:nvGraphicFramePr>
        <p:xfrm>
          <a:off x="142503" y="399222"/>
          <a:ext cx="7208322" cy="6489091"/>
        </p:xfrm>
        <a:graphic>
          <a:graphicData uri="http://schemas.openxmlformats.org/drawingml/2006/table">
            <a:tbl>
              <a:tblPr firstRow="1" firstCol="1" bandRow="1">
                <a:tableStyleId>{5C22544A-7EE6-4342-B048-85BDC9FD1C3A}</a:tableStyleId>
              </a:tblPr>
              <a:tblGrid>
                <a:gridCol w="2402774">
                  <a:extLst>
                    <a:ext uri="{9D8B030D-6E8A-4147-A177-3AD203B41FA5}">
                      <a16:colId xmlns:a16="http://schemas.microsoft.com/office/drawing/2014/main" val="2230684549"/>
                    </a:ext>
                  </a:extLst>
                </a:gridCol>
                <a:gridCol w="2402774">
                  <a:extLst>
                    <a:ext uri="{9D8B030D-6E8A-4147-A177-3AD203B41FA5}">
                      <a16:colId xmlns:a16="http://schemas.microsoft.com/office/drawing/2014/main" val="528753466"/>
                    </a:ext>
                  </a:extLst>
                </a:gridCol>
                <a:gridCol w="2402774">
                  <a:extLst>
                    <a:ext uri="{9D8B030D-6E8A-4147-A177-3AD203B41FA5}">
                      <a16:colId xmlns:a16="http://schemas.microsoft.com/office/drawing/2014/main" val="98414286"/>
                    </a:ext>
                  </a:extLst>
                </a:gridCol>
              </a:tblGrid>
              <a:tr h="294451">
                <a:tc>
                  <a:txBody>
                    <a:bodyPr/>
                    <a:lstStyle/>
                    <a:p>
                      <a:pPr marL="0" marR="0" indent="0" algn="ctr">
                        <a:lnSpc>
                          <a:spcPct val="150000"/>
                        </a:lnSpc>
                        <a:spcBef>
                          <a:spcPts val="0"/>
                        </a:spcBef>
                        <a:spcAft>
                          <a:spcPts val="0"/>
                        </a:spcAft>
                      </a:pPr>
                      <a:r>
                        <a:rPr lang="en-US" sz="1400" dirty="0">
                          <a:effectLst/>
                          <a:latin typeface="Arial" panose="020B0604020202020204" pitchFamily="34" charset="0"/>
                          <a:cs typeface="Arial" panose="020B0604020202020204" pitchFamily="34" charset="0"/>
                        </a:rPr>
                        <a:t>Expense Category</a:t>
                      </a:r>
                      <a:endParaRPr lang="en-US" sz="1400" dirty="0">
                        <a:solidFill>
                          <a:srgbClr val="000000"/>
                        </a:solidFill>
                        <a:effectLst/>
                        <a:latin typeface="Arial" panose="020B0604020202020204" pitchFamily="34" charset="0"/>
                        <a:ea typeface="Calibri" panose="020F0502020204030204" pitchFamily="34" charset="0"/>
                        <a:cs typeface="Arial" panose="020B0604020202020204" pitchFamily="34" charset="0"/>
                      </a:endParaRPr>
                    </a:p>
                  </a:txBody>
                  <a:tcPr marL="6895" marR="6895" marT="6895" marB="6895" anchor="b"/>
                </a:tc>
                <a:tc>
                  <a:txBody>
                    <a:bodyPr/>
                    <a:lstStyle/>
                    <a:p>
                      <a:pPr marL="0" marR="0" indent="0" algn="ctr">
                        <a:lnSpc>
                          <a:spcPct val="150000"/>
                        </a:lnSpc>
                        <a:spcBef>
                          <a:spcPts val="0"/>
                        </a:spcBef>
                        <a:spcAft>
                          <a:spcPts val="0"/>
                        </a:spcAft>
                      </a:pPr>
                      <a:r>
                        <a:rPr lang="en-US" sz="1400">
                          <a:effectLst/>
                          <a:latin typeface="Arial" panose="020B0604020202020204" pitchFamily="34" charset="0"/>
                          <a:cs typeface="Arial" panose="020B0604020202020204" pitchFamily="34" charset="0"/>
                        </a:rPr>
                        <a:t>Amount (£)</a:t>
                      </a:r>
                      <a:endParaRPr lang="en-US" sz="1400">
                        <a:solidFill>
                          <a:srgbClr val="000000"/>
                        </a:solidFill>
                        <a:effectLst/>
                        <a:latin typeface="Arial" panose="020B0604020202020204" pitchFamily="34" charset="0"/>
                        <a:ea typeface="Calibri" panose="020F0502020204030204" pitchFamily="34" charset="0"/>
                        <a:cs typeface="Arial" panose="020B0604020202020204" pitchFamily="34" charset="0"/>
                      </a:endParaRPr>
                    </a:p>
                  </a:txBody>
                  <a:tcPr marL="6895" marR="6895" marT="6895" marB="6895" anchor="b"/>
                </a:tc>
                <a:tc>
                  <a:txBody>
                    <a:bodyPr/>
                    <a:lstStyle/>
                    <a:p>
                      <a:pPr marL="0" marR="0" indent="0" algn="ctr">
                        <a:lnSpc>
                          <a:spcPct val="150000"/>
                        </a:lnSpc>
                        <a:spcBef>
                          <a:spcPts val="0"/>
                        </a:spcBef>
                        <a:spcAft>
                          <a:spcPts val="0"/>
                        </a:spcAft>
                      </a:pPr>
                      <a:r>
                        <a:rPr lang="en-US" sz="1400">
                          <a:effectLst/>
                          <a:latin typeface="Arial" panose="020B0604020202020204" pitchFamily="34" charset="0"/>
                          <a:cs typeface="Arial" panose="020B0604020202020204" pitchFamily="34" charset="0"/>
                        </a:rPr>
                        <a:t>Details</a:t>
                      </a:r>
                      <a:endParaRPr lang="en-US" sz="1400">
                        <a:solidFill>
                          <a:srgbClr val="000000"/>
                        </a:solidFill>
                        <a:effectLst/>
                        <a:latin typeface="Arial" panose="020B0604020202020204" pitchFamily="34" charset="0"/>
                        <a:ea typeface="Calibri" panose="020F0502020204030204" pitchFamily="34" charset="0"/>
                        <a:cs typeface="Arial" panose="020B0604020202020204" pitchFamily="34" charset="0"/>
                      </a:endParaRPr>
                    </a:p>
                  </a:txBody>
                  <a:tcPr marL="6895" marR="6895" marT="6895" marB="6895" anchor="b"/>
                </a:tc>
                <a:extLst>
                  <a:ext uri="{0D108BD9-81ED-4DB2-BD59-A6C34878D82A}">
                    <a16:rowId xmlns:a16="http://schemas.microsoft.com/office/drawing/2014/main" val="3238777637"/>
                  </a:ext>
                </a:extLst>
              </a:tr>
              <a:tr h="916538">
                <a:tc>
                  <a:txBody>
                    <a:bodyPr/>
                    <a:lstStyle/>
                    <a:p>
                      <a:pPr marL="0" marR="0" indent="0" algn="l">
                        <a:lnSpc>
                          <a:spcPct val="150000"/>
                        </a:lnSpc>
                        <a:spcBef>
                          <a:spcPts val="0"/>
                        </a:spcBef>
                        <a:spcAft>
                          <a:spcPts val="0"/>
                        </a:spcAft>
                      </a:pPr>
                      <a:r>
                        <a:rPr lang="en-US" sz="1400" dirty="0">
                          <a:effectLst/>
                          <a:latin typeface="Arial" panose="020B0604020202020204" pitchFamily="34" charset="0"/>
                          <a:cs typeface="Arial" panose="020B0604020202020204" pitchFamily="34" charset="0"/>
                        </a:rPr>
                        <a:t>Venue Hire</a:t>
                      </a:r>
                      <a:endParaRPr lang="en-US" sz="1400" dirty="0">
                        <a:solidFill>
                          <a:srgbClr val="000000"/>
                        </a:solidFill>
                        <a:effectLst/>
                        <a:latin typeface="Arial" panose="020B0604020202020204" pitchFamily="34" charset="0"/>
                        <a:ea typeface="Calibri" panose="020F0502020204030204" pitchFamily="34" charset="0"/>
                        <a:cs typeface="Arial" panose="020B0604020202020204" pitchFamily="34" charset="0"/>
                      </a:endParaRPr>
                    </a:p>
                  </a:txBody>
                  <a:tcPr marL="6895" marR="6895" marT="6895" marB="6895" anchor="b"/>
                </a:tc>
                <a:tc>
                  <a:txBody>
                    <a:bodyPr/>
                    <a:lstStyle/>
                    <a:p>
                      <a:pPr marL="0" marR="0" indent="0" algn="l">
                        <a:lnSpc>
                          <a:spcPct val="150000"/>
                        </a:lnSpc>
                        <a:spcBef>
                          <a:spcPts val="0"/>
                        </a:spcBef>
                        <a:spcAft>
                          <a:spcPts val="0"/>
                        </a:spcAft>
                      </a:pPr>
                      <a:r>
                        <a:rPr lang="en-US" sz="1400" dirty="0">
                          <a:solidFill>
                            <a:srgbClr val="000000"/>
                          </a:solidFill>
                          <a:effectLst/>
                          <a:latin typeface="Arial" panose="020B0604020202020204" pitchFamily="34" charset="0"/>
                          <a:ea typeface="Calibri" panose="020F0502020204030204" pitchFamily="34" charset="0"/>
                          <a:cs typeface="Arial" panose="020B0604020202020204" pitchFamily="34" charset="0"/>
                        </a:rPr>
                        <a:t>7000</a:t>
                      </a:r>
                    </a:p>
                  </a:txBody>
                  <a:tcPr marL="6895" marR="6895" marT="6895" marB="6895" anchor="b"/>
                </a:tc>
                <a:tc>
                  <a:txBody>
                    <a:bodyPr/>
                    <a:lstStyle/>
                    <a:p>
                      <a:pPr marL="0" marR="0" indent="0" algn="l">
                        <a:lnSpc>
                          <a:spcPct val="150000"/>
                        </a:lnSpc>
                        <a:spcBef>
                          <a:spcPts val="0"/>
                        </a:spcBef>
                        <a:spcAft>
                          <a:spcPts val="0"/>
                        </a:spcAft>
                      </a:pPr>
                      <a:r>
                        <a:rPr lang="en-US" sz="1400">
                          <a:effectLst/>
                          <a:latin typeface="Arial" panose="020B0604020202020204" pitchFamily="34" charset="0"/>
                          <a:cs typeface="Arial" panose="020B0604020202020204" pitchFamily="34" charset="0"/>
                        </a:rPr>
                        <a:t>Westminster Suite at the DoubleTree by Hilton Hotel London – Westminster</a:t>
                      </a:r>
                      <a:endParaRPr lang="en-US" sz="1400">
                        <a:solidFill>
                          <a:srgbClr val="000000"/>
                        </a:solidFill>
                        <a:effectLst/>
                        <a:latin typeface="Arial" panose="020B0604020202020204" pitchFamily="34" charset="0"/>
                        <a:ea typeface="Calibri" panose="020F0502020204030204" pitchFamily="34" charset="0"/>
                        <a:cs typeface="Arial" panose="020B0604020202020204" pitchFamily="34" charset="0"/>
                      </a:endParaRPr>
                    </a:p>
                  </a:txBody>
                  <a:tcPr marL="6895" marR="6895" marT="6895" marB="6895" anchor="b"/>
                </a:tc>
                <a:extLst>
                  <a:ext uri="{0D108BD9-81ED-4DB2-BD59-A6C34878D82A}">
                    <a16:rowId xmlns:a16="http://schemas.microsoft.com/office/drawing/2014/main" val="2359667687"/>
                  </a:ext>
                </a:extLst>
              </a:tr>
              <a:tr h="916538">
                <a:tc>
                  <a:txBody>
                    <a:bodyPr/>
                    <a:lstStyle/>
                    <a:p>
                      <a:pPr marL="0" marR="0" indent="0" algn="l">
                        <a:lnSpc>
                          <a:spcPct val="150000"/>
                        </a:lnSpc>
                        <a:spcBef>
                          <a:spcPts val="0"/>
                        </a:spcBef>
                        <a:spcAft>
                          <a:spcPts val="0"/>
                        </a:spcAft>
                      </a:pPr>
                      <a:r>
                        <a:rPr lang="en-US" sz="1400" dirty="0">
                          <a:effectLst/>
                          <a:latin typeface="Arial" panose="020B0604020202020204" pitchFamily="34" charset="0"/>
                          <a:cs typeface="Arial" panose="020B0604020202020204" pitchFamily="34" charset="0"/>
                        </a:rPr>
                        <a:t>Staff Wages</a:t>
                      </a:r>
                      <a:endParaRPr lang="en-US" sz="1400" dirty="0">
                        <a:solidFill>
                          <a:srgbClr val="000000"/>
                        </a:solidFill>
                        <a:effectLst/>
                        <a:latin typeface="Arial" panose="020B0604020202020204" pitchFamily="34" charset="0"/>
                        <a:ea typeface="Calibri" panose="020F0502020204030204" pitchFamily="34" charset="0"/>
                        <a:cs typeface="Arial" panose="020B0604020202020204" pitchFamily="34" charset="0"/>
                      </a:endParaRPr>
                    </a:p>
                  </a:txBody>
                  <a:tcPr marL="6895" marR="6895" marT="6895" marB="6895" anchor="b"/>
                </a:tc>
                <a:tc>
                  <a:txBody>
                    <a:bodyPr/>
                    <a:lstStyle/>
                    <a:p>
                      <a:pPr marL="0" marR="0" indent="0" algn="l">
                        <a:lnSpc>
                          <a:spcPct val="150000"/>
                        </a:lnSpc>
                        <a:spcBef>
                          <a:spcPts val="0"/>
                        </a:spcBef>
                        <a:spcAft>
                          <a:spcPts val="0"/>
                        </a:spcAft>
                      </a:pPr>
                      <a:r>
                        <a:rPr lang="en-US" sz="1400" dirty="0">
                          <a:effectLst/>
                          <a:latin typeface="Arial" panose="020B0604020202020204" pitchFamily="34" charset="0"/>
                          <a:cs typeface="Arial" panose="020B0604020202020204" pitchFamily="34" charset="0"/>
                        </a:rPr>
                        <a:t>1,200</a:t>
                      </a:r>
                      <a:endParaRPr lang="en-US" sz="1400" dirty="0">
                        <a:solidFill>
                          <a:srgbClr val="000000"/>
                        </a:solidFill>
                        <a:effectLst/>
                        <a:latin typeface="Arial" panose="020B0604020202020204" pitchFamily="34" charset="0"/>
                        <a:ea typeface="Calibri" panose="020F0502020204030204" pitchFamily="34" charset="0"/>
                        <a:cs typeface="Arial" panose="020B0604020202020204" pitchFamily="34" charset="0"/>
                      </a:endParaRPr>
                    </a:p>
                  </a:txBody>
                  <a:tcPr marL="6895" marR="6895" marT="6895" marB="6895" anchor="b"/>
                </a:tc>
                <a:tc>
                  <a:txBody>
                    <a:bodyPr/>
                    <a:lstStyle/>
                    <a:p>
                      <a:pPr marL="0" marR="0" indent="0" algn="l">
                        <a:lnSpc>
                          <a:spcPct val="150000"/>
                        </a:lnSpc>
                        <a:spcBef>
                          <a:spcPts val="0"/>
                        </a:spcBef>
                        <a:spcAft>
                          <a:spcPts val="0"/>
                        </a:spcAft>
                      </a:pPr>
                      <a:r>
                        <a:rPr lang="en-US" sz="1400" dirty="0">
                          <a:effectLst/>
                          <a:latin typeface="Arial" panose="020B0604020202020204" pitchFamily="34" charset="0"/>
                          <a:cs typeface="Arial" panose="020B0604020202020204" pitchFamily="34" charset="0"/>
                        </a:rPr>
                        <a:t>Includes 1 event planner and 10 on-site management team members</a:t>
                      </a:r>
                      <a:endParaRPr lang="en-US" sz="1400" dirty="0">
                        <a:solidFill>
                          <a:srgbClr val="000000"/>
                        </a:solidFill>
                        <a:effectLst/>
                        <a:latin typeface="Arial" panose="020B0604020202020204" pitchFamily="34" charset="0"/>
                        <a:ea typeface="Calibri" panose="020F0502020204030204" pitchFamily="34" charset="0"/>
                        <a:cs typeface="Arial" panose="020B0604020202020204" pitchFamily="34" charset="0"/>
                      </a:endParaRPr>
                    </a:p>
                  </a:txBody>
                  <a:tcPr marL="6895" marR="6895" marT="6895" marB="6895" anchor="b"/>
                </a:tc>
                <a:extLst>
                  <a:ext uri="{0D108BD9-81ED-4DB2-BD59-A6C34878D82A}">
                    <a16:rowId xmlns:a16="http://schemas.microsoft.com/office/drawing/2014/main" val="2912957492"/>
                  </a:ext>
                </a:extLst>
              </a:tr>
              <a:tr h="605494">
                <a:tc>
                  <a:txBody>
                    <a:bodyPr/>
                    <a:lstStyle/>
                    <a:p>
                      <a:pPr marL="0" marR="0" indent="0" algn="l">
                        <a:lnSpc>
                          <a:spcPct val="150000"/>
                        </a:lnSpc>
                        <a:spcBef>
                          <a:spcPts val="0"/>
                        </a:spcBef>
                        <a:spcAft>
                          <a:spcPts val="0"/>
                        </a:spcAft>
                      </a:pPr>
                      <a:r>
                        <a:rPr lang="en-US" sz="1400">
                          <a:effectLst/>
                          <a:latin typeface="Arial" panose="020B0604020202020204" pitchFamily="34" charset="0"/>
                          <a:cs typeface="Arial" panose="020B0604020202020204" pitchFamily="34" charset="0"/>
                        </a:rPr>
                        <a:t>Catering - Pre-event Meal</a:t>
                      </a:r>
                      <a:endParaRPr lang="en-US" sz="1400">
                        <a:solidFill>
                          <a:srgbClr val="000000"/>
                        </a:solidFill>
                        <a:effectLst/>
                        <a:latin typeface="Arial" panose="020B0604020202020204" pitchFamily="34" charset="0"/>
                        <a:ea typeface="Calibri" panose="020F0502020204030204" pitchFamily="34" charset="0"/>
                        <a:cs typeface="Arial" panose="020B0604020202020204" pitchFamily="34" charset="0"/>
                      </a:endParaRPr>
                    </a:p>
                  </a:txBody>
                  <a:tcPr marL="6895" marR="6895" marT="6895" marB="6895" anchor="b"/>
                </a:tc>
                <a:tc>
                  <a:txBody>
                    <a:bodyPr/>
                    <a:lstStyle/>
                    <a:p>
                      <a:pPr marL="0" marR="0" indent="0" algn="l">
                        <a:lnSpc>
                          <a:spcPct val="150000"/>
                        </a:lnSpc>
                        <a:spcBef>
                          <a:spcPts val="0"/>
                        </a:spcBef>
                        <a:spcAft>
                          <a:spcPts val="0"/>
                        </a:spcAft>
                      </a:pPr>
                      <a:r>
                        <a:rPr lang="en-US" sz="1400">
                          <a:effectLst/>
                          <a:latin typeface="Arial" panose="020B0604020202020204" pitchFamily="34" charset="0"/>
                          <a:cs typeface="Arial" panose="020B0604020202020204" pitchFamily="34" charset="0"/>
                        </a:rPr>
                        <a:t>6,000</a:t>
                      </a:r>
                      <a:endParaRPr lang="en-US" sz="1400">
                        <a:solidFill>
                          <a:srgbClr val="000000"/>
                        </a:solidFill>
                        <a:effectLst/>
                        <a:latin typeface="Arial" panose="020B0604020202020204" pitchFamily="34" charset="0"/>
                        <a:ea typeface="Calibri" panose="020F0502020204030204" pitchFamily="34" charset="0"/>
                        <a:cs typeface="Arial" panose="020B0604020202020204" pitchFamily="34" charset="0"/>
                      </a:endParaRPr>
                    </a:p>
                  </a:txBody>
                  <a:tcPr marL="6895" marR="6895" marT="6895" marB="6895" anchor="b"/>
                </a:tc>
                <a:tc>
                  <a:txBody>
                    <a:bodyPr/>
                    <a:lstStyle/>
                    <a:p>
                      <a:pPr marL="0" marR="0" indent="0" algn="l">
                        <a:lnSpc>
                          <a:spcPct val="150000"/>
                        </a:lnSpc>
                        <a:spcBef>
                          <a:spcPts val="0"/>
                        </a:spcBef>
                        <a:spcAft>
                          <a:spcPts val="0"/>
                        </a:spcAft>
                      </a:pPr>
                      <a:r>
                        <a:rPr lang="en-US" sz="1400">
                          <a:effectLst/>
                          <a:latin typeface="Arial" panose="020B0604020202020204" pitchFamily="34" charset="0"/>
                          <a:cs typeface="Arial" panose="020B0604020202020204" pitchFamily="34" charset="0"/>
                        </a:rPr>
                        <a:t>Sustainable and ethical food choices for 200 attendees</a:t>
                      </a:r>
                      <a:endParaRPr lang="en-US" sz="1400">
                        <a:solidFill>
                          <a:srgbClr val="000000"/>
                        </a:solidFill>
                        <a:effectLst/>
                        <a:latin typeface="Arial" panose="020B0604020202020204" pitchFamily="34" charset="0"/>
                        <a:ea typeface="Calibri" panose="020F0502020204030204" pitchFamily="34" charset="0"/>
                        <a:cs typeface="Arial" panose="020B0604020202020204" pitchFamily="34" charset="0"/>
                      </a:endParaRPr>
                    </a:p>
                  </a:txBody>
                  <a:tcPr marL="6895" marR="6895" marT="6895" marB="6895" anchor="b"/>
                </a:tc>
                <a:extLst>
                  <a:ext uri="{0D108BD9-81ED-4DB2-BD59-A6C34878D82A}">
                    <a16:rowId xmlns:a16="http://schemas.microsoft.com/office/drawing/2014/main" val="2977750106"/>
                  </a:ext>
                </a:extLst>
              </a:tr>
              <a:tr h="605494">
                <a:tc>
                  <a:txBody>
                    <a:bodyPr/>
                    <a:lstStyle/>
                    <a:p>
                      <a:pPr marL="0" marR="0" indent="0" algn="l">
                        <a:lnSpc>
                          <a:spcPct val="150000"/>
                        </a:lnSpc>
                        <a:spcBef>
                          <a:spcPts val="0"/>
                        </a:spcBef>
                        <a:spcAft>
                          <a:spcPts val="0"/>
                        </a:spcAft>
                      </a:pPr>
                      <a:r>
                        <a:rPr lang="en-US" sz="1400" dirty="0">
                          <a:effectLst/>
                          <a:latin typeface="Arial" panose="020B0604020202020204" pitchFamily="34" charset="0"/>
                          <a:cs typeface="Arial" panose="020B0604020202020204" pitchFamily="34" charset="0"/>
                        </a:rPr>
                        <a:t>Catering - Coffee Break</a:t>
                      </a:r>
                      <a:endParaRPr lang="en-US" sz="1400" dirty="0">
                        <a:solidFill>
                          <a:srgbClr val="000000"/>
                        </a:solidFill>
                        <a:effectLst/>
                        <a:latin typeface="Arial" panose="020B0604020202020204" pitchFamily="34" charset="0"/>
                        <a:ea typeface="Calibri" panose="020F0502020204030204" pitchFamily="34" charset="0"/>
                        <a:cs typeface="Arial" panose="020B0604020202020204" pitchFamily="34" charset="0"/>
                      </a:endParaRPr>
                    </a:p>
                  </a:txBody>
                  <a:tcPr marL="6895" marR="6895" marT="6895" marB="6895" anchor="b"/>
                </a:tc>
                <a:tc>
                  <a:txBody>
                    <a:bodyPr/>
                    <a:lstStyle/>
                    <a:p>
                      <a:pPr marL="0" marR="0" indent="0" algn="l">
                        <a:lnSpc>
                          <a:spcPct val="150000"/>
                        </a:lnSpc>
                        <a:spcBef>
                          <a:spcPts val="0"/>
                        </a:spcBef>
                        <a:spcAft>
                          <a:spcPts val="0"/>
                        </a:spcAft>
                      </a:pPr>
                      <a:r>
                        <a:rPr lang="en-US" sz="1400" dirty="0">
                          <a:effectLst/>
                          <a:latin typeface="Arial" panose="020B0604020202020204" pitchFamily="34" charset="0"/>
                          <a:cs typeface="Arial" panose="020B0604020202020204" pitchFamily="34" charset="0"/>
                        </a:rPr>
                        <a:t>1,600</a:t>
                      </a:r>
                      <a:endParaRPr lang="en-US" sz="1400" dirty="0">
                        <a:solidFill>
                          <a:srgbClr val="000000"/>
                        </a:solidFill>
                        <a:effectLst/>
                        <a:latin typeface="Arial" panose="020B0604020202020204" pitchFamily="34" charset="0"/>
                        <a:ea typeface="Calibri" panose="020F0502020204030204" pitchFamily="34" charset="0"/>
                        <a:cs typeface="Arial" panose="020B0604020202020204" pitchFamily="34" charset="0"/>
                      </a:endParaRPr>
                    </a:p>
                  </a:txBody>
                  <a:tcPr marL="6895" marR="6895" marT="6895" marB="6895" anchor="b"/>
                </a:tc>
                <a:tc>
                  <a:txBody>
                    <a:bodyPr/>
                    <a:lstStyle/>
                    <a:p>
                      <a:pPr marL="0" marR="0" indent="0" algn="l">
                        <a:lnSpc>
                          <a:spcPct val="150000"/>
                        </a:lnSpc>
                        <a:spcBef>
                          <a:spcPts val="0"/>
                        </a:spcBef>
                        <a:spcAft>
                          <a:spcPts val="0"/>
                        </a:spcAft>
                      </a:pPr>
                      <a:r>
                        <a:rPr lang="en-US" sz="1400">
                          <a:effectLst/>
                          <a:latin typeface="Arial" panose="020B0604020202020204" pitchFamily="34" charset="0"/>
                          <a:cs typeface="Arial" panose="020B0604020202020204" pitchFamily="34" charset="0"/>
                        </a:rPr>
                        <a:t>Includes fair-trade coffee, herbal teas, and snacks</a:t>
                      </a:r>
                      <a:endParaRPr lang="en-US" sz="1400">
                        <a:solidFill>
                          <a:srgbClr val="000000"/>
                        </a:solidFill>
                        <a:effectLst/>
                        <a:latin typeface="Arial" panose="020B0604020202020204" pitchFamily="34" charset="0"/>
                        <a:ea typeface="Calibri" panose="020F0502020204030204" pitchFamily="34" charset="0"/>
                        <a:cs typeface="Arial" panose="020B0604020202020204" pitchFamily="34" charset="0"/>
                      </a:endParaRPr>
                    </a:p>
                  </a:txBody>
                  <a:tcPr marL="6895" marR="6895" marT="6895" marB="6895" anchor="b"/>
                </a:tc>
                <a:extLst>
                  <a:ext uri="{0D108BD9-81ED-4DB2-BD59-A6C34878D82A}">
                    <a16:rowId xmlns:a16="http://schemas.microsoft.com/office/drawing/2014/main" val="4244408613"/>
                  </a:ext>
                </a:extLst>
              </a:tr>
              <a:tr h="605494">
                <a:tc>
                  <a:txBody>
                    <a:bodyPr/>
                    <a:lstStyle/>
                    <a:p>
                      <a:pPr marL="0" marR="0" indent="0" algn="l">
                        <a:lnSpc>
                          <a:spcPct val="150000"/>
                        </a:lnSpc>
                        <a:spcBef>
                          <a:spcPts val="0"/>
                        </a:spcBef>
                        <a:spcAft>
                          <a:spcPts val="0"/>
                        </a:spcAft>
                      </a:pPr>
                      <a:r>
                        <a:rPr lang="en-US" sz="1400" dirty="0">
                          <a:effectLst/>
                          <a:latin typeface="Arial" panose="020B0604020202020204" pitchFamily="34" charset="0"/>
                          <a:cs typeface="Arial" panose="020B0604020202020204" pitchFamily="34" charset="0"/>
                        </a:rPr>
                        <a:t>Sustainable Transport</a:t>
                      </a:r>
                      <a:endParaRPr lang="en-US" sz="1400" dirty="0">
                        <a:solidFill>
                          <a:srgbClr val="000000"/>
                        </a:solidFill>
                        <a:effectLst/>
                        <a:latin typeface="Arial" panose="020B0604020202020204" pitchFamily="34" charset="0"/>
                        <a:ea typeface="Calibri" panose="020F0502020204030204" pitchFamily="34" charset="0"/>
                        <a:cs typeface="Arial" panose="020B0604020202020204" pitchFamily="34" charset="0"/>
                      </a:endParaRPr>
                    </a:p>
                  </a:txBody>
                  <a:tcPr marL="6895" marR="6895" marT="6895" marB="6895" anchor="b"/>
                </a:tc>
                <a:tc>
                  <a:txBody>
                    <a:bodyPr/>
                    <a:lstStyle/>
                    <a:p>
                      <a:pPr marL="0" marR="0" indent="0" algn="l">
                        <a:lnSpc>
                          <a:spcPct val="150000"/>
                        </a:lnSpc>
                        <a:spcBef>
                          <a:spcPts val="0"/>
                        </a:spcBef>
                        <a:spcAft>
                          <a:spcPts val="0"/>
                        </a:spcAft>
                      </a:pPr>
                      <a:r>
                        <a:rPr lang="en-US" sz="1400">
                          <a:effectLst/>
                          <a:latin typeface="Arial" panose="020B0604020202020204" pitchFamily="34" charset="0"/>
                          <a:cs typeface="Arial" panose="020B0604020202020204" pitchFamily="34" charset="0"/>
                        </a:rPr>
                        <a:t>600</a:t>
                      </a:r>
                      <a:endParaRPr lang="en-US" sz="1400">
                        <a:solidFill>
                          <a:srgbClr val="000000"/>
                        </a:solidFill>
                        <a:effectLst/>
                        <a:latin typeface="Arial" panose="020B0604020202020204" pitchFamily="34" charset="0"/>
                        <a:ea typeface="Calibri" panose="020F0502020204030204" pitchFamily="34" charset="0"/>
                        <a:cs typeface="Arial" panose="020B0604020202020204" pitchFamily="34" charset="0"/>
                      </a:endParaRPr>
                    </a:p>
                  </a:txBody>
                  <a:tcPr marL="6895" marR="6895" marT="6895" marB="6895" anchor="b"/>
                </a:tc>
                <a:tc>
                  <a:txBody>
                    <a:bodyPr/>
                    <a:lstStyle/>
                    <a:p>
                      <a:pPr marL="0" marR="0" indent="0" algn="l">
                        <a:lnSpc>
                          <a:spcPct val="150000"/>
                        </a:lnSpc>
                        <a:spcBef>
                          <a:spcPts val="0"/>
                        </a:spcBef>
                        <a:spcAft>
                          <a:spcPts val="0"/>
                        </a:spcAft>
                      </a:pPr>
                      <a:r>
                        <a:rPr lang="en-US" sz="1400">
                          <a:effectLst/>
                          <a:latin typeface="Arial" panose="020B0604020202020204" pitchFamily="34" charset="0"/>
                          <a:cs typeface="Arial" panose="020B0604020202020204" pitchFamily="34" charset="0"/>
                        </a:rPr>
                        <a:t>Costs for bus rental and driver wages</a:t>
                      </a:r>
                      <a:endParaRPr lang="en-US" sz="1400">
                        <a:solidFill>
                          <a:srgbClr val="000000"/>
                        </a:solidFill>
                        <a:effectLst/>
                        <a:latin typeface="Arial" panose="020B0604020202020204" pitchFamily="34" charset="0"/>
                        <a:ea typeface="Calibri" panose="020F0502020204030204" pitchFamily="34" charset="0"/>
                        <a:cs typeface="Arial" panose="020B0604020202020204" pitchFamily="34" charset="0"/>
                      </a:endParaRPr>
                    </a:p>
                  </a:txBody>
                  <a:tcPr marL="6895" marR="6895" marT="6895" marB="6895" anchor="b"/>
                </a:tc>
                <a:extLst>
                  <a:ext uri="{0D108BD9-81ED-4DB2-BD59-A6C34878D82A}">
                    <a16:rowId xmlns:a16="http://schemas.microsoft.com/office/drawing/2014/main" val="3360976904"/>
                  </a:ext>
                </a:extLst>
              </a:tr>
              <a:tr h="605494">
                <a:tc>
                  <a:txBody>
                    <a:bodyPr/>
                    <a:lstStyle/>
                    <a:p>
                      <a:pPr marL="0" marR="0" indent="0" algn="l">
                        <a:lnSpc>
                          <a:spcPct val="150000"/>
                        </a:lnSpc>
                        <a:spcBef>
                          <a:spcPts val="0"/>
                        </a:spcBef>
                        <a:spcAft>
                          <a:spcPts val="0"/>
                        </a:spcAft>
                      </a:pPr>
                      <a:r>
                        <a:rPr lang="en-US" sz="1400" dirty="0">
                          <a:effectLst/>
                          <a:latin typeface="Arial" panose="020B0604020202020204" pitchFamily="34" charset="0"/>
                          <a:cs typeface="Arial" panose="020B0604020202020204" pitchFamily="34" charset="0"/>
                        </a:rPr>
                        <a:t>Eco-friendly Certificates</a:t>
                      </a:r>
                      <a:endParaRPr lang="en-US" sz="1400" dirty="0">
                        <a:solidFill>
                          <a:srgbClr val="000000"/>
                        </a:solidFill>
                        <a:effectLst/>
                        <a:latin typeface="Arial" panose="020B0604020202020204" pitchFamily="34" charset="0"/>
                        <a:ea typeface="Calibri" panose="020F0502020204030204" pitchFamily="34" charset="0"/>
                        <a:cs typeface="Arial" panose="020B0604020202020204" pitchFamily="34" charset="0"/>
                      </a:endParaRPr>
                    </a:p>
                  </a:txBody>
                  <a:tcPr marL="6895" marR="6895" marT="6895" marB="6895" anchor="b"/>
                </a:tc>
                <a:tc>
                  <a:txBody>
                    <a:bodyPr/>
                    <a:lstStyle/>
                    <a:p>
                      <a:pPr marL="0" marR="0" indent="0" algn="l">
                        <a:lnSpc>
                          <a:spcPct val="150000"/>
                        </a:lnSpc>
                        <a:spcBef>
                          <a:spcPts val="0"/>
                        </a:spcBef>
                        <a:spcAft>
                          <a:spcPts val="0"/>
                        </a:spcAft>
                      </a:pPr>
                      <a:r>
                        <a:rPr lang="en-US" sz="1400" dirty="0">
                          <a:effectLst/>
                          <a:latin typeface="Arial" panose="020B0604020202020204" pitchFamily="34" charset="0"/>
                          <a:cs typeface="Arial" panose="020B0604020202020204" pitchFamily="34" charset="0"/>
                        </a:rPr>
                        <a:t>400</a:t>
                      </a:r>
                      <a:endParaRPr lang="en-US" sz="1400" dirty="0">
                        <a:solidFill>
                          <a:srgbClr val="000000"/>
                        </a:solidFill>
                        <a:effectLst/>
                        <a:latin typeface="Arial" panose="020B0604020202020204" pitchFamily="34" charset="0"/>
                        <a:ea typeface="Calibri" panose="020F0502020204030204" pitchFamily="34" charset="0"/>
                        <a:cs typeface="Arial" panose="020B0604020202020204" pitchFamily="34" charset="0"/>
                      </a:endParaRPr>
                    </a:p>
                  </a:txBody>
                  <a:tcPr marL="6895" marR="6895" marT="6895" marB="6895" anchor="b"/>
                </a:tc>
                <a:tc>
                  <a:txBody>
                    <a:bodyPr/>
                    <a:lstStyle/>
                    <a:p>
                      <a:pPr marL="0" marR="0" indent="0" algn="l">
                        <a:lnSpc>
                          <a:spcPct val="150000"/>
                        </a:lnSpc>
                        <a:spcBef>
                          <a:spcPts val="0"/>
                        </a:spcBef>
                        <a:spcAft>
                          <a:spcPts val="0"/>
                        </a:spcAft>
                      </a:pPr>
                      <a:r>
                        <a:rPr lang="en-US" sz="1400">
                          <a:effectLst/>
                          <a:latin typeface="Arial" panose="020B0604020202020204" pitchFamily="34" charset="0"/>
                          <a:cs typeface="Arial" panose="020B0604020202020204" pitchFamily="34" charset="0"/>
                        </a:rPr>
                        <a:t>Appreciation for guests' contributions</a:t>
                      </a:r>
                      <a:endParaRPr lang="en-US" sz="1400">
                        <a:solidFill>
                          <a:srgbClr val="000000"/>
                        </a:solidFill>
                        <a:effectLst/>
                        <a:latin typeface="Arial" panose="020B0604020202020204" pitchFamily="34" charset="0"/>
                        <a:ea typeface="Calibri" panose="020F0502020204030204" pitchFamily="34" charset="0"/>
                        <a:cs typeface="Arial" panose="020B0604020202020204" pitchFamily="34" charset="0"/>
                      </a:endParaRPr>
                    </a:p>
                  </a:txBody>
                  <a:tcPr marL="6895" marR="6895" marT="6895" marB="6895" anchor="b"/>
                </a:tc>
                <a:extLst>
                  <a:ext uri="{0D108BD9-81ED-4DB2-BD59-A6C34878D82A}">
                    <a16:rowId xmlns:a16="http://schemas.microsoft.com/office/drawing/2014/main" val="1114636800"/>
                  </a:ext>
                </a:extLst>
              </a:tr>
              <a:tr h="916538">
                <a:tc>
                  <a:txBody>
                    <a:bodyPr/>
                    <a:lstStyle/>
                    <a:p>
                      <a:pPr marL="0" marR="0" indent="0" algn="l">
                        <a:lnSpc>
                          <a:spcPct val="150000"/>
                        </a:lnSpc>
                        <a:spcBef>
                          <a:spcPts val="0"/>
                        </a:spcBef>
                        <a:spcAft>
                          <a:spcPts val="0"/>
                        </a:spcAft>
                      </a:pPr>
                      <a:r>
                        <a:rPr lang="en-US" sz="1400" dirty="0">
                          <a:effectLst/>
                          <a:latin typeface="Arial" panose="020B0604020202020204" pitchFamily="34" charset="0"/>
                          <a:cs typeface="Arial" panose="020B0604020202020204" pitchFamily="34" charset="0"/>
                        </a:rPr>
                        <a:t>Audio-Visual &amp; Misc. Expenses</a:t>
                      </a:r>
                      <a:endParaRPr lang="en-US" sz="1400" dirty="0">
                        <a:solidFill>
                          <a:srgbClr val="000000"/>
                        </a:solidFill>
                        <a:effectLst/>
                        <a:latin typeface="Arial" panose="020B0604020202020204" pitchFamily="34" charset="0"/>
                        <a:ea typeface="Calibri" panose="020F0502020204030204" pitchFamily="34" charset="0"/>
                        <a:cs typeface="Arial" panose="020B0604020202020204" pitchFamily="34" charset="0"/>
                      </a:endParaRPr>
                    </a:p>
                  </a:txBody>
                  <a:tcPr marL="6895" marR="6895" marT="6895" marB="6895" anchor="b"/>
                </a:tc>
                <a:tc>
                  <a:txBody>
                    <a:bodyPr/>
                    <a:lstStyle/>
                    <a:p>
                      <a:pPr marL="0" marR="0" indent="0" algn="l">
                        <a:lnSpc>
                          <a:spcPct val="150000"/>
                        </a:lnSpc>
                        <a:spcBef>
                          <a:spcPts val="0"/>
                        </a:spcBef>
                        <a:spcAft>
                          <a:spcPts val="0"/>
                        </a:spcAft>
                      </a:pPr>
                      <a:r>
                        <a:rPr lang="en-US" sz="1400" dirty="0">
                          <a:effectLst/>
                          <a:latin typeface="Arial" panose="020B0604020202020204" pitchFamily="34" charset="0"/>
                          <a:cs typeface="Arial" panose="020B0604020202020204" pitchFamily="34" charset="0"/>
                        </a:rPr>
                        <a:t>3,500</a:t>
                      </a:r>
                      <a:endParaRPr lang="en-US" sz="1400" dirty="0">
                        <a:solidFill>
                          <a:srgbClr val="000000"/>
                        </a:solidFill>
                        <a:effectLst/>
                        <a:latin typeface="Arial" panose="020B0604020202020204" pitchFamily="34" charset="0"/>
                        <a:ea typeface="Calibri" panose="020F0502020204030204" pitchFamily="34" charset="0"/>
                        <a:cs typeface="Arial" panose="020B0604020202020204" pitchFamily="34" charset="0"/>
                      </a:endParaRPr>
                    </a:p>
                  </a:txBody>
                  <a:tcPr marL="6895" marR="6895" marT="6895" marB="6895" anchor="b"/>
                </a:tc>
                <a:tc>
                  <a:txBody>
                    <a:bodyPr/>
                    <a:lstStyle/>
                    <a:p>
                      <a:pPr marL="0" marR="0" indent="0" algn="l">
                        <a:lnSpc>
                          <a:spcPct val="150000"/>
                        </a:lnSpc>
                        <a:spcBef>
                          <a:spcPts val="0"/>
                        </a:spcBef>
                        <a:spcAft>
                          <a:spcPts val="0"/>
                        </a:spcAft>
                      </a:pPr>
                      <a:r>
                        <a:rPr lang="en-US" sz="1400">
                          <a:effectLst/>
                          <a:latin typeface="Arial" panose="020B0604020202020204" pitchFamily="34" charset="0"/>
                          <a:cs typeface="Arial" panose="020B0604020202020204" pitchFamily="34" charset="0"/>
                        </a:rPr>
                        <a:t>Includes eco-friendly lighting, digital marketing, and other ambiance and outreach efforts</a:t>
                      </a:r>
                      <a:endParaRPr lang="en-US" sz="1400">
                        <a:solidFill>
                          <a:srgbClr val="000000"/>
                        </a:solidFill>
                        <a:effectLst/>
                        <a:latin typeface="Arial" panose="020B0604020202020204" pitchFamily="34" charset="0"/>
                        <a:ea typeface="Calibri" panose="020F0502020204030204" pitchFamily="34" charset="0"/>
                        <a:cs typeface="Arial" panose="020B0604020202020204" pitchFamily="34" charset="0"/>
                      </a:endParaRPr>
                    </a:p>
                  </a:txBody>
                  <a:tcPr marL="6895" marR="6895" marT="6895" marB="6895" anchor="b"/>
                </a:tc>
                <a:extLst>
                  <a:ext uri="{0D108BD9-81ED-4DB2-BD59-A6C34878D82A}">
                    <a16:rowId xmlns:a16="http://schemas.microsoft.com/office/drawing/2014/main" val="1320185381"/>
                  </a:ext>
                </a:extLst>
              </a:tr>
              <a:tr h="605686">
                <a:tc>
                  <a:txBody>
                    <a:bodyPr/>
                    <a:lstStyle/>
                    <a:p>
                      <a:pPr marL="0" marR="0" indent="0" algn="l">
                        <a:lnSpc>
                          <a:spcPct val="150000"/>
                        </a:lnSpc>
                        <a:spcBef>
                          <a:spcPts val="0"/>
                        </a:spcBef>
                        <a:spcAft>
                          <a:spcPts val="0"/>
                        </a:spcAft>
                      </a:pPr>
                      <a:r>
                        <a:rPr lang="en-US" sz="1400">
                          <a:effectLst/>
                          <a:latin typeface="Arial" panose="020B0604020202020204" pitchFamily="34" charset="0"/>
                          <a:cs typeface="Arial" panose="020B0604020202020204" pitchFamily="34" charset="0"/>
                        </a:rPr>
                        <a:t>Total Costs</a:t>
                      </a:r>
                      <a:endParaRPr lang="en-US" sz="1400">
                        <a:solidFill>
                          <a:srgbClr val="000000"/>
                        </a:solidFill>
                        <a:effectLst/>
                        <a:latin typeface="Arial" panose="020B0604020202020204" pitchFamily="34" charset="0"/>
                        <a:ea typeface="Calibri" panose="020F0502020204030204" pitchFamily="34" charset="0"/>
                        <a:cs typeface="Arial" panose="020B0604020202020204" pitchFamily="34" charset="0"/>
                      </a:endParaRPr>
                    </a:p>
                  </a:txBody>
                  <a:tcPr marL="6895" marR="6895" marT="6895" marB="6895" anchor="b"/>
                </a:tc>
                <a:tc>
                  <a:txBody>
                    <a:bodyPr/>
                    <a:lstStyle/>
                    <a:p>
                      <a:pPr marL="0" marR="0" indent="0" algn="l">
                        <a:lnSpc>
                          <a:spcPct val="150000"/>
                        </a:lnSpc>
                        <a:spcBef>
                          <a:spcPts val="0"/>
                        </a:spcBef>
                        <a:spcAft>
                          <a:spcPts val="0"/>
                        </a:spcAft>
                      </a:pPr>
                      <a:r>
                        <a:rPr lang="en-US" sz="1400" dirty="0">
                          <a:solidFill>
                            <a:srgbClr val="000000"/>
                          </a:solidFill>
                          <a:effectLst/>
                          <a:latin typeface="Arial" panose="020B0604020202020204" pitchFamily="34" charset="0"/>
                          <a:ea typeface="Calibri" panose="020F0502020204030204" pitchFamily="34" charset="0"/>
                          <a:cs typeface="Arial" panose="020B0604020202020204" pitchFamily="34" charset="0"/>
                        </a:rPr>
                        <a:t>20,300</a:t>
                      </a:r>
                    </a:p>
                  </a:txBody>
                  <a:tcPr marL="6895" marR="6895" marT="6895" marB="6895" anchor="b"/>
                </a:tc>
                <a:tc>
                  <a:txBody>
                    <a:bodyPr/>
                    <a:lstStyle/>
                    <a:p>
                      <a:pPr marL="0" marR="0" indent="0" algn="l">
                        <a:lnSpc>
                          <a:spcPct val="150000"/>
                        </a:lnSpc>
                        <a:spcBef>
                          <a:spcPts val="0"/>
                        </a:spcBef>
                        <a:spcAft>
                          <a:spcPts val="0"/>
                        </a:spcAft>
                      </a:pPr>
                      <a:br>
                        <a:rPr lang="en-US" sz="1400" dirty="0">
                          <a:effectLst/>
                          <a:latin typeface="Arial" panose="020B0604020202020204" pitchFamily="34" charset="0"/>
                          <a:cs typeface="Arial" panose="020B0604020202020204" pitchFamily="34" charset="0"/>
                        </a:rPr>
                      </a:br>
                      <a:endParaRPr lang="en-US" sz="1400" dirty="0">
                        <a:solidFill>
                          <a:srgbClr val="000000"/>
                        </a:solidFill>
                        <a:effectLst/>
                        <a:latin typeface="Arial" panose="020B0604020202020204" pitchFamily="34" charset="0"/>
                        <a:ea typeface="Calibri" panose="020F0502020204030204" pitchFamily="34" charset="0"/>
                        <a:cs typeface="Arial" panose="020B0604020202020204" pitchFamily="34" charset="0"/>
                      </a:endParaRPr>
                    </a:p>
                  </a:txBody>
                  <a:tcPr marL="6895" marR="6895" marT="6895" marB="6895" anchor="ctr"/>
                </a:tc>
                <a:extLst>
                  <a:ext uri="{0D108BD9-81ED-4DB2-BD59-A6C34878D82A}">
                    <a16:rowId xmlns:a16="http://schemas.microsoft.com/office/drawing/2014/main" val="3157293729"/>
                  </a:ext>
                </a:extLst>
              </a:tr>
            </a:tbl>
          </a:graphicData>
        </a:graphic>
      </p:graphicFrame>
      <p:graphicFrame>
        <p:nvGraphicFramePr>
          <p:cNvPr id="7" name="Table 6">
            <a:extLst>
              <a:ext uri="{FF2B5EF4-FFF2-40B4-BE49-F238E27FC236}">
                <a16:creationId xmlns:a16="http://schemas.microsoft.com/office/drawing/2014/main" id="{29E2CA54-D8AD-479B-904E-0980F806656F}"/>
              </a:ext>
            </a:extLst>
          </p:cNvPr>
          <p:cNvGraphicFramePr>
            <a:graphicFrameLocks noGrp="1"/>
          </p:cNvGraphicFramePr>
          <p:nvPr>
            <p:extLst>
              <p:ext uri="{D42A27DB-BD31-4B8C-83A1-F6EECF244321}">
                <p14:modId xmlns:p14="http://schemas.microsoft.com/office/powerpoint/2010/main" val="9312099"/>
              </p:ext>
            </p:extLst>
          </p:nvPr>
        </p:nvGraphicFramePr>
        <p:xfrm>
          <a:off x="7682889" y="89198"/>
          <a:ext cx="4366607" cy="6677027"/>
        </p:xfrm>
        <a:graphic>
          <a:graphicData uri="http://schemas.openxmlformats.org/drawingml/2006/table">
            <a:tbl>
              <a:tblPr firstRow="1" firstCol="1" bandRow="1">
                <a:tableStyleId>{5C22544A-7EE6-4342-B048-85BDC9FD1C3A}</a:tableStyleId>
              </a:tblPr>
              <a:tblGrid>
                <a:gridCol w="1351806">
                  <a:extLst>
                    <a:ext uri="{9D8B030D-6E8A-4147-A177-3AD203B41FA5}">
                      <a16:colId xmlns:a16="http://schemas.microsoft.com/office/drawing/2014/main" val="2670206738"/>
                    </a:ext>
                  </a:extLst>
                </a:gridCol>
                <a:gridCol w="1559265">
                  <a:extLst>
                    <a:ext uri="{9D8B030D-6E8A-4147-A177-3AD203B41FA5}">
                      <a16:colId xmlns:a16="http://schemas.microsoft.com/office/drawing/2014/main" val="1125698752"/>
                    </a:ext>
                  </a:extLst>
                </a:gridCol>
                <a:gridCol w="1455536">
                  <a:extLst>
                    <a:ext uri="{9D8B030D-6E8A-4147-A177-3AD203B41FA5}">
                      <a16:colId xmlns:a16="http://schemas.microsoft.com/office/drawing/2014/main" val="2080452131"/>
                    </a:ext>
                  </a:extLst>
                </a:gridCol>
              </a:tblGrid>
              <a:tr h="669447">
                <a:tc>
                  <a:txBody>
                    <a:bodyPr/>
                    <a:lstStyle/>
                    <a:p>
                      <a:pPr marL="0" marR="0" indent="0" algn="ctr">
                        <a:lnSpc>
                          <a:spcPct val="150000"/>
                        </a:lnSpc>
                        <a:spcBef>
                          <a:spcPts val="0"/>
                        </a:spcBef>
                        <a:spcAft>
                          <a:spcPts val="0"/>
                        </a:spcAft>
                      </a:pPr>
                      <a:r>
                        <a:rPr lang="en-US" sz="1600" dirty="0">
                          <a:effectLst/>
                          <a:latin typeface="Arial" panose="020B0604020202020204" pitchFamily="34" charset="0"/>
                          <a:cs typeface="Arial" panose="020B0604020202020204" pitchFamily="34" charset="0"/>
                        </a:rPr>
                        <a:t>Revenue Source</a:t>
                      </a:r>
                      <a:endParaRPr lang="en-US" sz="1600" dirty="0">
                        <a:solidFill>
                          <a:srgbClr val="000000"/>
                        </a:solidFill>
                        <a:effectLst/>
                        <a:latin typeface="Arial" panose="020B0604020202020204" pitchFamily="34" charset="0"/>
                        <a:ea typeface="Calibri" panose="020F0502020204030204" pitchFamily="34" charset="0"/>
                        <a:cs typeface="Arial" panose="020B0604020202020204" pitchFamily="34" charset="0"/>
                      </a:endParaRPr>
                    </a:p>
                  </a:txBody>
                  <a:tcPr marL="9525" marR="9525" marT="9525" marB="9525" anchor="b"/>
                </a:tc>
                <a:tc>
                  <a:txBody>
                    <a:bodyPr/>
                    <a:lstStyle/>
                    <a:p>
                      <a:pPr marL="0" marR="0" indent="0" algn="ctr">
                        <a:lnSpc>
                          <a:spcPct val="150000"/>
                        </a:lnSpc>
                        <a:spcBef>
                          <a:spcPts val="0"/>
                        </a:spcBef>
                        <a:spcAft>
                          <a:spcPts val="0"/>
                        </a:spcAft>
                      </a:pPr>
                      <a:r>
                        <a:rPr lang="en-US" sz="1600">
                          <a:effectLst/>
                          <a:latin typeface="Arial" panose="020B0604020202020204" pitchFamily="34" charset="0"/>
                          <a:cs typeface="Arial" panose="020B0604020202020204" pitchFamily="34" charset="0"/>
                        </a:rPr>
                        <a:t>Amount (£)</a:t>
                      </a:r>
                      <a:endParaRPr lang="en-US" sz="1600">
                        <a:solidFill>
                          <a:srgbClr val="000000"/>
                        </a:solidFill>
                        <a:effectLst/>
                        <a:latin typeface="Arial" panose="020B0604020202020204" pitchFamily="34" charset="0"/>
                        <a:ea typeface="Calibri" panose="020F0502020204030204" pitchFamily="34" charset="0"/>
                        <a:cs typeface="Arial" panose="020B0604020202020204" pitchFamily="34" charset="0"/>
                      </a:endParaRPr>
                    </a:p>
                  </a:txBody>
                  <a:tcPr marL="9525" marR="9525" marT="9525" marB="9525" anchor="b"/>
                </a:tc>
                <a:tc>
                  <a:txBody>
                    <a:bodyPr/>
                    <a:lstStyle/>
                    <a:p>
                      <a:pPr marL="0" marR="0" indent="0" algn="ctr">
                        <a:lnSpc>
                          <a:spcPct val="150000"/>
                        </a:lnSpc>
                        <a:spcBef>
                          <a:spcPts val="0"/>
                        </a:spcBef>
                        <a:spcAft>
                          <a:spcPts val="0"/>
                        </a:spcAft>
                      </a:pPr>
                      <a:r>
                        <a:rPr lang="en-US" sz="1600">
                          <a:effectLst/>
                          <a:latin typeface="Arial" panose="020B0604020202020204" pitchFamily="34" charset="0"/>
                          <a:cs typeface="Arial" panose="020B0604020202020204" pitchFamily="34" charset="0"/>
                        </a:rPr>
                        <a:t>Details</a:t>
                      </a:r>
                      <a:endParaRPr lang="en-US" sz="1600">
                        <a:solidFill>
                          <a:srgbClr val="000000"/>
                        </a:solidFill>
                        <a:effectLst/>
                        <a:latin typeface="Arial" panose="020B0604020202020204" pitchFamily="34" charset="0"/>
                        <a:ea typeface="Calibri" panose="020F0502020204030204" pitchFamily="34" charset="0"/>
                        <a:cs typeface="Arial" panose="020B0604020202020204" pitchFamily="34" charset="0"/>
                      </a:endParaRPr>
                    </a:p>
                  </a:txBody>
                  <a:tcPr marL="9525" marR="9525" marT="9525" marB="9525" anchor="b"/>
                </a:tc>
                <a:extLst>
                  <a:ext uri="{0D108BD9-81ED-4DB2-BD59-A6C34878D82A}">
                    <a16:rowId xmlns:a16="http://schemas.microsoft.com/office/drawing/2014/main" val="102144562"/>
                  </a:ext>
                </a:extLst>
              </a:tr>
              <a:tr h="699641">
                <a:tc>
                  <a:txBody>
                    <a:bodyPr/>
                    <a:lstStyle/>
                    <a:p>
                      <a:pPr marL="0" marR="0" indent="0" algn="l">
                        <a:lnSpc>
                          <a:spcPct val="150000"/>
                        </a:lnSpc>
                        <a:spcBef>
                          <a:spcPts val="0"/>
                        </a:spcBef>
                        <a:spcAft>
                          <a:spcPts val="0"/>
                        </a:spcAft>
                      </a:pPr>
                      <a:r>
                        <a:rPr lang="en-US" sz="1600" dirty="0">
                          <a:effectLst/>
                          <a:latin typeface="Arial" panose="020B0604020202020204" pitchFamily="34" charset="0"/>
                          <a:cs typeface="Arial" panose="020B0604020202020204" pitchFamily="34" charset="0"/>
                        </a:rPr>
                        <a:t>Ticket Sales</a:t>
                      </a:r>
                      <a:endParaRPr lang="en-US" sz="1600" dirty="0">
                        <a:solidFill>
                          <a:srgbClr val="000000"/>
                        </a:solidFill>
                        <a:effectLst/>
                        <a:latin typeface="Arial" panose="020B0604020202020204" pitchFamily="34" charset="0"/>
                        <a:ea typeface="Calibri" panose="020F0502020204030204" pitchFamily="34" charset="0"/>
                        <a:cs typeface="Arial" panose="020B0604020202020204" pitchFamily="34" charset="0"/>
                      </a:endParaRPr>
                    </a:p>
                  </a:txBody>
                  <a:tcPr marL="9525" marR="9525" marT="9525" marB="9525" anchor="b"/>
                </a:tc>
                <a:tc>
                  <a:txBody>
                    <a:bodyPr/>
                    <a:lstStyle/>
                    <a:p>
                      <a:pPr marL="0" marR="0" indent="0" algn="l">
                        <a:lnSpc>
                          <a:spcPct val="150000"/>
                        </a:lnSpc>
                        <a:spcBef>
                          <a:spcPts val="0"/>
                        </a:spcBef>
                        <a:spcAft>
                          <a:spcPts val="0"/>
                        </a:spcAft>
                      </a:pPr>
                      <a:r>
                        <a:rPr lang="en-US" sz="1600">
                          <a:effectLst/>
                          <a:latin typeface="Arial" panose="020B0604020202020204" pitchFamily="34" charset="0"/>
                          <a:cs typeface="Arial" panose="020B0604020202020204" pitchFamily="34" charset="0"/>
                        </a:rPr>
                        <a:t>8,000</a:t>
                      </a:r>
                      <a:endParaRPr lang="en-US" sz="1600">
                        <a:solidFill>
                          <a:srgbClr val="000000"/>
                        </a:solidFill>
                        <a:effectLst/>
                        <a:latin typeface="Arial" panose="020B0604020202020204" pitchFamily="34" charset="0"/>
                        <a:ea typeface="Calibri" panose="020F0502020204030204" pitchFamily="34" charset="0"/>
                        <a:cs typeface="Arial" panose="020B0604020202020204" pitchFamily="34" charset="0"/>
                      </a:endParaRPr>
                    </a:p>
                  </a:txBody>
                  <a:tcPr marL="9525" marR="9525" marT="9525" marB="9525" anchor="b"/>
                </a:tc>
                <a:tc>
                  <a:txBody>
                    <a:bodyPr/>
                    <a:lstStyle/>
                    <a:p>
                      <a:pPr marL="0" marR="0" indent="0" algn="l">
                        <a:lnSpc>
                          <a:spcPct val="150000"/>
                        </a:lnSpc>
                        <a:spcBef>
                          <a:spcPts val="0"/>
                        </a:spcBef>
                        <a:spcAft>
                          <a:spcPts val="0"/>
                        </a:spcAft>
                      </a:pPr>
                      <a:r>
                        <a:rPr lang="en-US" sz="1600" dirty="0">
                          <a:effectLst/>
                          <a:latin typeface="Arial" panose="020B0604020202020204" pitchFamily="34" charset="0"/>
                          <a:cs typeface="Arial" panose="020B0604020202020204" pitchFamily="34" charset="0"/>
                        </a:rPr>
                        <a:t>200 tickets at £40 each</a:t>
                      </a:r>
                      <a:endParaRPr lang="en-US" sz="1600" dirty="0">
                        <a:solidFill>
                          <a:srgbClr val="000000"/>
                        </a:solidFill>
                        <a:effectLst/>
                        <a:latin typeface="Arial" panose="020B0604020202020204" pitchFamily="34" charset="0"/>
                        <a:ea typeface="Calibri" panose="020F0502020204030204" pitchFamily="34" charset="0"/>
                        <a:cs typeface="Arial" panose="020B0604020202020204" pitchFamily="34" charset="0"/>
                      </a:endParaRPr>
                    </a:p>
                  </a:txBody>
                  <a:tcPr marL="9525" marR="9525" marT="9525" marB="9525" anchor="b"/>
                </a:tc>
                <a:extLst>
                  <a:ext uri="{0D108BD9-81ED-4DB2-BD59-A6C34878D82A}">
                    <a16:rowId xmlns:a16="http://schemas.microsoft.com/office/drawing/2014/main" val="1887868859"/>
                  </a:ext>
                </a:extLst>
              </a:tr>
              <a:tr h="1710863">
                <a:tc>
                  <a:txBody>
                    <a:bodyPr/>
                    <a:lstStyle/>
                    <a:p>
                      <a:pPr marL="0" marR="0" indent="0" algn="l">
                        <a:lnSpc>
                          <a:spcPct val="150000"/>
                        </a:lnSpc>
                        <a:spcBef>
                          <a:spcPts val="0"/>
                        </a:spcBef>
                        <a:spcAft>
                          <a:spcPts val="0"/>
                        </a:spcAft>
                      </a:pPr>
                      <a:r>
                        <a:rPr lang="en-US" sz="1600" dirty="0">
                          <a:effectLst/>
                          <a:latin typeface="Arial" panose="020B0604020202020204" pitchFamily="34" charset="0"/>
                          <a:cs typeface="Arial" panose="020B0604020202020204" pitchFamily="34" charset="0"/>
                        </a:rPr>
                        <a:t>Sponsorships</a:t>
                      </a:r>
                      <a:endParaRPr lang="en-US" sz="1600" dirty="0">
                        <a:solidFill>
                          <a:srgbClr val="000000"/>
                        </a:solidFill>
                        <a:effectLst/>
                        <a:latin typeface="Arial" panose="020B0604020202020204" pitchFamily="34" charset="0"/>
                        <a:ea typeface="Calibri" panose="020F0502020204030204" pitchFamily="34" charset="0"/>
                        <a:cs typeface="Arial" panose="020B0604020202020204" pitchFamily="34" charset="0"/>
                      </a:endParaRPr>
                    </a:p>
                  </a:txBody>
                  <a:tcPr marL="9525" marR="9525" marT="9525" marB="9525" anchor="b"/>
                </a:tc>
                <a:tc>
                  <a:txBody>
                    <a:bodyPr/>
                    <a:lstStyle/>
                    <a:p>
                      <a:pPr marL="0" marR="0" indent="0" algn="l">
                        <a:lnSpc>
                          <a:spcPct val="150000"/>
                        </a:lnSpc>
                        <a:spcBef>
                          <a:spcPts val="0"/>
                        </a:spcBef>
                        <a:spcAft>
                          <a:spcPts val="0"/>
                        </a:spcAft>
                      </a:pPr>
                      <a:r>
                        <a:rPr lang="en-US" sz="1600" dirty="0">
                          <a:effectLst/>
                          <a:latin typeface="Arial" panose="020B0604020202020204" pitchFamily="34" charset="0"/>
                          <a:cs typeface="Arial" panose="020B0604020202020204" pitchFamily="34" charset="0"/>
                        </a:rPr>
                        <a:t>10,000</a:t>
                      </a:r>
                      <a:endParaRPr lang="en-US" sz="1600" dirty="0">
                        <a:solidFill>
                          <a:srgbClr val="000000"/>
                        </a:solidFill>
                        <a:effectLst/>
                        <a:latin typeface="Arial" panose="020B0604020202020204" pitchFamily="34" charset="0"/>
                        <a:ea typeface="Calibri" panose="020F0502020204030204" pitchFamily="34" charset="0"/>
                        <a:cs typeface="Arial" panose="020B0604020202020204" pitchFamily="34" charset="0"/>
                      </a:endParaRPr>
                    </a:p>
                  </a:txBody>
                  <a:tcPr marL="9525" marR="9525" marT="9525" marB="9525" anchor="b"/>
                </a:tc>
                <a:tc>
                  <a:txBody>
                    <a:bodyPr/>
                    <a:lstStyle/>
                    <a:p>
                      <a:pPr marL="0" marR="0" indent="0" algn="l">
                        <a:lnSpc>
                          <a:spcPct val="150000"/>
                        </a:lnSpc>
                        <a:spcBef>
                          <a:spcPts val="0"/>
                        </a:spcBef>
                        <a:spcAft>
                          <a:spcPts val="0"/>
                        </a:spcAft>
                      </a:pPr>
                      <a:r>
                        <a:rPr lang="en-US" sz="1600">
                          <a:effectLst/>
                          <a:latin typeface="Arial" panose="020B0604020202020204" pitchFamily="34" charset="0"/>
                          <a:cs typeface="Arial" panose="020B0604020202020204" pitchFamily="34" charset="0"/>
                        </a:rPr>
                        <a:t>From eco-conscious businesses and organisations</a:t>
                      </a:r>
                      <a:endParaRPr lang="en-US" sz="1600">
                        <a:solidFill>
                          <a:srgbClr val="000000"/>
                        </a:solidFill>
                        <a:effectLst/>
                        <a:latin typeface="Arial" panose="020B0604020202020204" pitchFamily="34" charset="0"/>
                        <a:ea typeface="Calibri" panose="020F0502020204030204" pitchFamily="34" charset="0"/>
                        <a:cs typeface="Arial" panose="020B0604020202020204" pitchFamily="34" charset="0"/>
                      </a:endParaRPr>
                    </a:p>
                  </a:txBody>
                  <a:tcPr marL="9525" marR="9525" marT="9525" marB="9525" anchor="b"/>
                </a:tc>
                <a:extLst>
                  <a:ext uri="{0D108BD9-81ED-4DB2-BD59-A6C34878D82A}">
                    <a16:rowId xmlns:a16="http://schemas.microsoft.com/office/drawing/2014/main" val="585933236"/>
                  </a:ext>
                </a:extLst>
              </a:tr>
              <a:tr h="2058001">
                <a:tc>
                  <a:txBody>
                    <a:bodyPr/>
                    <a:lstStyle/>
                    <a:p>
                      <a:pPr marL="0" marR="0" indent="0" algn="l">
                        <a:lnSpc>
                          <a:spcPct val="150000"/>
                        </a:lnSpc>
                        <a:spcBef>
                          <a:spcPts val="0"/>
                        </a:spcBef>
                        <a:spcAft>
                          <a:spcPts val="0"/>
                        </a:spcAft>
                      </a:pPr>
                      <a:r>
                        <a:rPr lang="en-US" sz="1600">
                          <a:effectLst/>
                          <a:latin typeface="Arial" panose="020B0604020202020204" pitchFamily="34" charset="0"/>
                          <a:cs typeface="Arial" panose="020B0604020202020204" pitchFamily="34" charset="0"/>
                        </a:rPr>
                        <a:t>Exhibitor Fees</a:t>
                      </a:r>
                      <a:endParaRPr lang="en-US" sz="1600">
                        <a:solidFill>
                          <a:srgbClr val="000000"/>
                        </a:solidFill>
                        <a:effectLst/>
                        <a:latin typeface="Arial" panose="020B0604020202020204" pitchFamily="34" charset="0"/>
                        <a:ea typeface="Calibri" panose="020F0502020204030204" pitchFamily="34" charset="0"/>
                        <a:cs typeface="Arial" panose="020B0604020202020204" pitchFamily="34" charset="0"/>
                      </a:endParaRPr>
                    </a:p>
                  </a:txBody>
                  <a:tcPr marL="9525" marR="9525" marT="9525" marB="9525" anchor="b"/>
                </a:tc>
                <a:tc>
                  <a:txBody>
                    <a:bodyPr/>
                    <a:lstStyle/>
                    <a:p>
                      <a:pPr marL="0" marR="0" indent="0" algn="l">
                        <a:lnSpc>
                          <a:spcPct val="150000"/>
                        </a:lnSpc>
                        <a:spcBef>
                          <a:spcPts val="0"/>
                        </a:spcBef>
                        <a:spcAft>
                          <a:spcPts val="0"/>
                        </a:spcAft>
                      </a:pPr>
                      <a:r>
                        <a:rPr lang="en-US" sz="1600" dirty="0">
                          <a:effectLst/>
                          <a:latin typeface="Arial" panose="020B0604020202020204" pitchFamily="34" charset="0"/>
                          <a:cs typeface="Arial" panose="020B0604020202020204" pitchFamily="34" charset="0"/>
                        </a:rPr>
                        <a:t>5,000</a:t>
                      </a:r>
                      <a:endParaRPr lang="en-US" sz="1600" dirty="0">
                        <a:solidFill>
                          <a:srgbClr val="000000"/>
                        </a:solidFill>
                        <a:effectLst/>
                        <a:latin typeface="Arial" panose="020B0604020202020204" pitchFamily="34" charset="0"/>
                        <a:ea typeface="Calibri" panose="020F0502020204030204" pitchFamily="34" charset="0"/>
                        <a:cs typeface="Arial" panose="020B0604020202020204" pitchFamily="34" charset="0"/>
                      </a:endParaRPr>
                    </a:p>
                  </a:txBody>
                  <a:tcPr marL="9525" marR="9525" marT="9525" marB="9525" anchor="b"/>
                </a:tc>
                <a:tc>
                  <a:txBody>
                    <a:bodyPr/>
                    <a:lstStyle/>
                    <a:p>
                      <a:pPr marL="0" marR="0" indent="0" algn="l">
                        <a:lnSpc>
                          <a:spcPct val="150000"/>
                        </a:lnSpc>
                        <a:spcBef>
                          <a:spcPts val="0"/>
                        </a:spcBef>
                        <a:spcAft>
                          <a:spcPts val="0"/>
                        </a:spcAft>
                      </a:pPr>
                      <a:r>
                        <a:rPr lang="en-US" sz="1600">
                          <a:effectLst/>
                          <a:latin typeface="Arial" panose="020B0604020202020204" pitchFamily="34" charset="0"/>
                          <a:cs typeface="Arial" panose="020B0604020202020204" pitchFamily="34" charset="0"/>
                        </a:rPr>
                        <a:t>10 exhibitors at £500 each, showcasing eco-friendly products or services</a:t>
                      </a:r>
                      <a:endParaRPr lang="en-US" sz="1600">
                        <a:solidFill>
                          <a:srgbClr val="000000"/>
                        </a:solidFill>
                        <a:effectLst/>
                        <a:latin typeface="Arial" panose="020B0604020202020204" pitchFamily="34" charset="0"/>
                        <a:ea typeface="Calibri" panose="020F0502020204030204" pitchFamily="34" charset="0"/>
                        <a:cs typeface="Arial" panose="020B0604020202020204" pitchFamily="34" charset="0"/>
                      </a:endParaRPr>
                    </a:p>
                  </a:txBody>
                  <a:tcPr marL="9525" marR="9525" marT="9525" marB="9525" anchor="b"/>
                </a:tc>
                <a:extLst>
                  <a:ext uri="{0D108BD9-81ED-4DB2-BD59-A6C34878D82A}">
                    <a16:rowId xmlns:a16="http://schemas.microsoft.com/office/drawing/2014/main" val="3769447947"/>
                  </a:ext>
                </a:extLst>
              </a:tr>
              <a:tr h="669447">
                <a:tc>
                  <a:txBody>
                    <a:bodyPr/>
                    <a:lstStyle/>
                    <a:p>
                      <a:pPr marL="0" marR="0" indent="0" algn="l">
                        <a:lnSpc>
                          <a:spcPct val="150000"/>
                        </a:lnSpc>
                        <a:spcBef>
                          <a:spcPts val="0"/>
                        </a:spcBef>
                        <a:spcAft>
                          <a:spcPts val="0"/>
                        </a:spcAft>
                      </a:pPr>
                      <a:r>
                        <a:rPr lang="en-US" sz="1600">
                          <a:effectLst/>
                          <a:latin typeface="Arial" panose="020B0604020202020204" pitchFamily="34" charset="0"/>
                          <a:cs typeface="Arial" panose="020B0604020202020204" pitchFamily="34" charset="0"/>
                        </a:rPr>
                        <a:t>Total Revenues</a:t>
                      </a:r>
                      <a:endParaRPr lang="en-US" sz="1600">
                        <a:solidFill>
                          <a:srgbClr val="000000"/>
                        </a:solidFill>
                        <a:effectLst/>
                        <a:latin typeface="Arial" panose="020B0604020202020204" pitchFamily="34" charset="0"/>
                        <a:ea typeface="Calibri" panose="020F0502020204030204" pitchFamily="34" charset="0"/>
                        <a:cs typeface="Arial" panose="020B0604020202020204" pitchFamily="34" charset="0"/>
                      </a:endParaRPr>
                    </a:p>
                  </a:txBody>
                  <a:tcPr marL="9525" marR="9525" marT="9525" marB="9525" anchor="b"/>
                </a:tc>
                <a:tc>
                  <a:txBody>
                    <a:bodyPr/>
                    <a:lstStyle/>
                    <a:p>
                      <a:pPr marL="0" marR="0" indent="0" algn="l">
                        <a:lnSpc>
                          <a:spcPct val="150000"/>
                        </a:lnSpc>
                        <a:spcBef>
                          <a:spcPts val="0"/>
                        </a:spcBef>
                        <a:spcAft>
                          <a:spcPts val="0"/>
                        </a:spcAft>
                      </a:pPr>
                      <a:r>
                        <a:rPr lang="en-US" sz="1600" dirty="0">
                          <a:effectLst/>
                          <a:latin typeface="Arial" panose="020B0604020202020204" pitchFamily="34" charset="0"/>
                          <a:cs typeface="Arial" panose="020B0604020202020204" pitchFamily="34" charset="0"/>
                        </a:rPr>
                        <a:t>£23,000</a:t>
                      </a:r>
                      <a:endParaRPr lang="en-US" sz="1600" dirty="0">
                        <a:solidFill>
                          <a:srgbClr val="000000"/>
                        </a:solidFill>
                        <a:effectLst/>
                        <a:latin typeface="Arial" panose="020B0604020202020204" pitchFamily="34" charset="0"/>
                        <a:ea typeface="Calibri" panose="020F0502020204030204" pitchFamily="34" charset="0"/>
                        <a:cs typeface="Arial" panose="020B0604020202020204" pitchFamily="34" charset="0"/>
                      </a:endParaRPr>
                    </a:p>
                  </a:txBody>
                  <a:tcPr marL="9525" marR="9525" marT="9525" marB="9525" anchor="b"/>
                </a:tc>
                <a:tc>
                  <a:txBody>
                    <a:bodyPr/>
                    <a:lstStyle/>
                    <a:p>
                      <a:pPr>
                        <a:lnSpc>
                          <a:spcPct val="107000"/>
                        </a:lnSpc>
                      </a:pPr>
                      <a:endParaRPr lang="en-US" sz="1600" dirty="0">
                        <a:effectLst/>
                        <a:latin typeface="Arial" panose="020B0604020202020204" pitchFamily="34" charset="0"/>
                        <a:cs typeface="Arial" panose="020B0604020202020204" pitchFamily="34" charset="0"/>
                      </a:endParaRPr>
                    </a:p>
                  </a:txBody>
                  <a:tcPr marL="9525" marR="9525" marT="9525" marB="9525" anchor="ctr"/>
                </a:tc>
                <a:extLst>
                  <a:ext uri="{0D108BD9-81ED-4DB2-BD59-A6C34878D82A}">
                    <a16:rowId xmlns:a16="http://schemas.microsoft.com/office/drawing/2014/main" val="3450161312"/>
                  </a:ext>
                </a:extLst>
              </a:tr>
              <a:tr h="340846">
                <a:tc>
                  <a:txBody>
                    <a:bodyPr/>
                    <a:lstStyle/>
                    <a:p>
                      <a:pPr marL="0" marR="0" indent="0" algn="l">
                        <a:lnSpc>
                          <a:spcPct val="150000"/>
                        </a:lnSpc>
                        <a:spcBef>
                          <a:spcPts val="0"/>
                        </a:spcBef>
                        <a:spcAft>
                          <a:spcPts val="0"/>
                        </a:spcAft>
                      </a:pPr>
                      <a:r>
                        <a:rPr lang="en-US" sz="1600" dirty="0">
                          <a:solidFill>
                            <a:schemeClr val="bg1"/>
                          </a:solidFill>
                          <a:effectLst/>
                          <a:latin typeface="Arial" panose="020B0604020202020204" pitchFamily="34" charset="0"/>
                          <a:ea typeface="Calibri" panose="020F0502020204030204" pitchFamily="34" charset="0"/>
                          <a:cs typeface="Arial" panose="020B0604020202020204" pitchFamily="34" charset="0"/>
                        </a:rPr>
                        <a:t>Total Costs: </a:t>
                      </a:r>
                    </a:p>
                  </a:txBody>
                  <a:tcPr marL="9525" marR="9525" marT="9525" marB="9525" anchor="b"/>
                </a:tc>
                <a:tc>
                  <a:txBody>
                    <a:bodyPr/>
                    <a:lstStyle/>
                    <a:p>
                      <a:pPr marL="0" marR="0" indent="0" algn="l">
                        <a:lnSpc>
                          <a:spcPct val="150000"/>
                        </a:lnSpc>
                        <a:spcBef>
                          <a:spcPts val="0"/>
                        </a:spcBef>
                        <a:spcAft>
                          <a:spcPts val="0"/>
                        </a:spcAft>
                      </a:pPr>
                      <a:r>
                        <a:rPr lang="en-US" sz="1600" dirty="0">
                          <a:solidFill>
                            <a:srgbClr val="000000"/>
                          </a:solidFill>
                          <a:effectLst/>
                          <a:latin typeface="Arial" panose="020B0604020202020204" pitchFamily="34" charset="0"/>
                          <a:ea typeface="Calibri" panose="020F0502020204030204" pitchFamily="34" charset="0"/>
                          <a:cs typeface="Arial" panose="020B0604020202020204" pitchFamily="34" charset="0"/>
                        </a:rPr>
                        <a:t>£20,300</a:t>
                      </a:r>
                    </a:p>
                  </a:txBody>
                  <a:tcPr marL="9525" marR="9525" marT="9525" marB="9525" anchor="b"/>
                </a:tc>
                <a:tc>
                  <a:txBody>
                    <a:bodyPr/>
                    <a:lstStyle/>
                    <a:p>
                      <a:pPr>
                        <a:lnSpc>
                          <a:spcPct val="107000"/>
                        </a:lnSpc>
                      </a:pPr>
                      <a:endParaRPr lang="en-US" sz="1600" dirty="0">
                        <a:effectLst/>
                        <a:latin typeface="Arial" panose="020B0604020202020204" pitchFamily="34" charset="0"/>
                        <a:cs typeface="Arial" panose="020B0604020202020204" pitchFamily="34" charset="0"/>
                      </a:endParaRPr>
                    </a:p>
                  </a:txBody>
                  <a:tcPr marL="9525" marR="9525" marT="9525" marB="9525" anchor="ctr"/>
                </a:tc>
                <a:extLst>
                  <a:ext uri="{0D108BD9-81ED-4DB2-BD59-A6C34878D82A}">
                    <a16:rowId xmlns:a16="http://schemas.microsoft.com/office/drawing/2014/main" val="3149834790"/>
                  </a:ext>
                </a:extLst>
              </a:tr>
              <a:tr h="340846">
                <a:tc>
                  <a:txBody>
                    <a:bodyPr/>
                    <a:lstStyle/>
                    <a:p>
                      <a:pPr marL="0" marR="0" indent="0" algn="l">
                        <a:lnSpc>
                          <a:spcPct val="150000"/>
                        </a:lnSpc>
                        <a:spcBef>
                          <a:spcPts val="0"/>
                        </a:spcBef>
                        <a:spcAft>
                          <a:spcPts val="0"/>
                        </a:spcAft>
                      </a:pPr>
                      <a:r>
                        <a:rPr lang="en-US" sz="1600" dirty="0">
                          <a:solidFill>
                            <a:schemeClr val="bg1"/>
                          </a:solidFill>
                          <a:effectLst/>
                          <a:latin typeface="Arial" panose="020B0604020202020204" pitchFamily="34" charset="0"/>
                          <a:ea typeface="Calibri" panose="020F0502020204030204" pitchFamily="34" charset="0"/>
                          <a:cs typeface="Arial" panose="020B0604020202020204" pitchFamily="34" charset="0"/>
                        </a:rPr>
                        <a:t>Profit</a:t>
                      </a:r>
                    </a:p>
                  </a:txBody>
                  <a:tcPr marL="9525" marR="9525" marT="9525" marB="9525" anchor="b"/>
                </a:tc>
                <a:tc>
                  <a:txBody>
                    <a:bodyPr/>
                    <a:lstStyle/>
                    <a:p>
                      <a:pPr marL="0" marR="0" indent="0" algn="l">
                        <a:lnSpc>
                          <a:spcPct val="150000"/>
                        </a:lnSpc>
                        <a:spcBef>
                          <a:spcPts val="0"/>
                        </a:spcBef>
                        <a:spcAft>
                          <a:spcPts val="0"/>
                        </a:spcAft>
                      </a:pPr>
                      <a:r>
                        <a:rPr lang="en-US" sz="1600" dirty="0">
                          <a:solidFill>
                            <a:srgbClr val="000000"/>
                          </a:solidFill>
                          <a:effectLst/>
                          <a:latin typeface="Arial" panose="020B0604020202020204" pitchFamily="34" charset="0"/>
                          <a:ea typeface="Calibri" panose="020F0502020204030204" pitchFamily="34" charset="0"/>
                          <a:cs typeface="Arial" panose="020B0604020202020204" pitchFamily="34" charset="0"/>
                        </a:rPr>
                        <a:t>£2700</a:t>
                      </a:r>
                    </a:p>
                  </a:txBody>
                  <a:tcPr marL="9525" marR="9525" marT="9525" marB="9525" anchor="b"/>
                </a:tc>
                <a:tc>
                  <a:txBody>
                    <a:bodyPr/>
                    <a:lstStyle/>
                    <a:p>
                      <a:pPr>
                        <a:lnSpc>
                          <a:spcPct val="107000"/>
                        </a:lnSpc>
                      </a:pPr>
                      <a:endParaRPr lang="en-US" sz="1600" dirty="0">
                        <a:effectLst/>
                        <a:latin typeface="Arial" panose="020B0604020202020204" pitchFamily="34" charset="0"/>
                        <a:cs typeface="Arial" panose="020B0604020202020204" pitchFamily="34" charset="0"/>
                      </a:endParaRPr>
                    </a:p>
                  </a:txBody>
                  <a:tcPr marL="9525" marR="9525" marT="9525" marB="9525" anchor="ctr"/>
                </a:tc>
                <a:extLst>
                  <a:ext uri="{0D108BD9-81ED-4DB2-BD59-A6C34878D82A}">
                    <a16:rowId xmlns:a16="http://schemas.microsoft.com/office/drawing/2014/main" val="4020820756"/>
                  </a:ext>
                </a:extLst>
              </a:tr>
            </a:tbl>
          </a:graphicData>
        </a:graphic>
      </p:graphicFrame>
    </p:spTree>
    <p:extLst>
      <p:ext uri="{BB962C8B-B14F-4D97-AF65-F5344CB8AC3E}">
        <p14:creationId xmlns:p14="http://schemas.microsoft.com/office/powerpoint/2010/main" val="92009805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0B1BBB-A968-4659-8F7A-A7A1882B527F}"/>
              </a:ext>
            </a:extLst>
          </p:cNvPr>
          <p:cNvSpPr>
            <a:spLocks noGrp="1"/>
          </p:cNvSpPr>
          <p:nvPr>
            <p:ph type="title"/>
          </p:nvPr>
        </p:nvSpPr>
        <p:spPr>
          <a:xfrm>
            <a:off x="3919298" y="-13854"/>
            <a:ext cx="5121783" cy="494805"/>
          </a:xfrm>
        </p:spPr>
        <p:txBody>
          <a:bodyPr>
            <a:noAutofit/>
          </a:bodyPr>
          <a:lstStyle/>
          <a:p>
            <a:pPr algn="ctr"/>
            <a:r>
              <a:rPr lang="en-US" sz="2800" b="1" kern="0" dirty="0">
                <a:solidFill>
                  <a:srgbClr val="000000"/>
                </a:solidFill>
                <a:latin typeface="Arial" panose="020B0604020202020204" pitchFamily="34" charset="0"/>
                <a:cs typeface="Arial" panose="020B0604020202020204" pitchFamily="34" charset="0"/>
              </a:rPr>
              <a:t>SWOT Analysis</a:t>
            </a:r>
          </a:p>
        </p:txBody>
      </p:sp>
      <p:sp>
        <p:nvSpPr>
          <p:cNvPr id="3" name="Content Placeholder 2">
            <a:extLst>
              <a:ext uri="{FF2B5EF4-FFF2-40B4-BE49-F238E27FC236}">
                <a16:creationId xmlns:a16="http://schemas.microsoft.com/office/drawing/2014/main" id="{E9F4C9DA-2C37-478D-94B9-E3EF7ADBD1DC}"/>
              </a:ext>
            </a:extLst>
          </p:cNvPr>
          <p:cNvSpPr>
            <a:spLocks noGrp="1"/>
          </p:cNvSpPr>
          <p:nvPr>
            <p:ph idx="1"/>
          </p:nvPr>
        </p:nvSpPr>
        <p:spPr>
          <a:xfrm>
            <a:off x="155448" y="54152"/>
            <a:ext cx="6874744" cy="6248399"/>
          </a:xfrm>
        </p:spPr>
        <p:txBody>
          <a:bodyPr numCol="1" spcCol="182880">
            <a:noAutofit/>
          </a:bodyPr>
          <a:lstStyle/>
          <a:p>
            <a:pPr marL="0" marR="0" indent="0" algn="just">
              <a:lnSpc>
                <a:spcPct val="150000"/>
              </a:lnSpc>
              <a:spcBef>
                <a:spcPts val="0"/>
              </a:spcBef>
              <a:spcAft>
                <a:spcPts val="0"/>
              </a:spcAft>
              <a:buNone/>
            </a:pPr>
            <a:r>
              <a:rPr lang="en-US" sz="2000" b="1" i="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Strengths</a:t>
            </a:r>
          </a:p>
          <a:p>
            <a:pPr algn="just">
              <a:lnSpc>
                <a:spcPct val="150000"/>
              </a:lnSpc>
              <a:spcBef>
                <a:spcPts val="0"/>
              </a:spcBef>
            </a:pPr>
            <a:r>
              <a:rPr lang="en-US" sz="2000" dirty="0">
                <a:solidFill>
                  <a:srgbClr val="000000"/>
                </a:solidFill>
                <a:effectLst/>
                <a:latin typeface="Arial" panose="020B0604020202020204" pitchFamily="34" charset="0"/>
                <a:ea typeface="Calibri" panose="020F0502020204030204" pitchFamily="34" charset="0"/>
                <a:cs typeface="Arial" panose="020B0604020202020204" pitchFamily="34" charset="0"/>
              </a:rPr>
              <a:t>As dignified in Russo et al. (2023), the significant strength of the event is its special sustainability theme. </a:t>
            </a:r>
          </a:p>
          <a:p>
            <a:pPr algn="just">
              <a:lnSpc>
                <a:spcPct val="150000"/>
              </a:lnSpc>
              <a:spcBef>
                <a:spcPts val="0"/>
              </a:spcBef>
            </a:pPr>
            <a:r>
              <a:rPr lang="en-GB" sz="2000" dirty="0">
                <a:solidFill>
                  <a:srgbClr val="000000"/>
                </a:solidFill>
                <a:effectLst/>
                <a:latin typeface="Arial" panose="020B0604020202020204" pitchFamily="34" charset="0"/>
                <a:ea typeface="Calibri" panose="020F0502020204030204" pitchFamily="34" charset="0"/>
                <a:cs typeface="Arial" panose="020B0604020202020204" pitchFamily="34" charset="0"/>
              </a:rPr>
              <a:t> the increasing demand for green events leads to a positive market setting, </a:t>
            </a:r>
          </a:p>
          <a:p>
            <a:pPr algn="just">
              <a:lnSpc>
                <a:spcPct val="150000"/>
              </a:lnSpc>
              <a:spcBef>
                <a:spcPts val="0"/>
              </a:spcBef>
            </a:pPr>
            <a:r>
              <a:rPr lang="en-GB" sz="2000" dirty="0">
                <a:solidFill>
                  <a:srgbClr val="000000"/>
                </a:solidFill>
                <a:effectLst/>
                <a:latin typeface="Arial" panose="020B0604020202020204" pitchFamily="34" charset="0"/>
                <a:ea typeface="Calibri" panose="020F0502020204030204" pitchFamily="34" charset="0"/>
                <a:cs typeface="Arial" panose="020B0604020202020204" pitchFamily="34" charset="0"/>
              </a:rPr>
              <a:t>our events are poised to benefit from this trend and use it to their advantage (Yacoub et al. 2022).</a:t>
            </a:r>
          </a:p>
          <a:p>
            <a:pPr marL="0" marR="0" indent="0" algn="just">
              <a:lnSpc>
                <a:spcPct val="150000"/>
              </a:lnSpc>
              <a:spcBef>
                <a:spcPts val="0"/>
              </a:spcBef>
              <a:spcAft>
                <a:spcPts val="0"/>
              </a:spcAft>
              <a:buNone/>
            </a:pPr>
            <a:r>
              <a:rPr lang="en-US" sz="2000" b="1" i="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Weaknesses</a:t>
            </a:r>
          </a:p>
          <a:p>
            <a:pPr algn="just">
              <a:lnSpc>
                <a:spcPct val="150000"/>
              </a:lnSpc>
              <a:spcBef>
                <a:spcPts val="0"/>
              </a:spcBef>
            </a:pPr>
            <a:r>
              <a:rPr lang="en-US" sz="2000" dirty="0">
                <a:solidFill>
                  <a:srgbClr val="000000"/>
                </a:solidFill>
                <a:effectLst/>
                <a:latin typeface="Arial" panose="020B0604020202020204" pitchFamily="34" charset="0"/>
                <a:ea typeface="Calibri" panose="020F0502020204030204" pitchFamily="34" charset="0"/>
                <a:cs typeface="Arial" panose="020B0604020202020204" pitchFamily="34" charset="0"/>
              </a:rPr>
              <a:t>budget limitations are an important issue since eco-friendly alternatives tend to be more expensive at the beginning.</a:t>
            </a:r>
            <a:r>
              <a:rPr lang="en-GB" sz="2000" dirty="0">
                <a:solidFill>
                  <a:srgbClr val="000000"/>
                </a:solidFill>
                <a:effectLst/>
                <a:latin typeface="Arial" panose="020B0604020202020204" pitchFamily="34" charset="0"/>
                <a:ea typeface="Calibri" panose="020F0502020204030204" pitchFamily="34" charset="0"/>
                <a:cs typeface="Arial" panose="020B0604020202020204" pitchFamily="34" charset="0"/>
              </a:rPr>
              <a:t> </a:t>
            </a:r>
          </a:p>
          <a:p>
            <a:pPr algn="just">
              <a:lnSpc>
                <a:spcPct val="150000"/>
              </a:lnSpc>
              <a:spcBef>
                <a:spcPts val="0"/>
              </a:spcBef>
            </a:pPr>
            <a:r>
              <a:rPr lang="en-GB" sz="2000" dirty="0">
                <a:solidFill>
                  <a:srgbClr val="000000"/>
                </a:solidFill>
                <a:latin typeface="Arial" panose="020B0604020202020204" pitchFamily="34" charset="0"/>
                <a:ea typeface="Calibri" panose="020F0502020204030204" pitchFamily="34" charset="0"/>
                <a:cs typeface="Arial" panose="020B0604020202020204" pitchFamily="34" charset="0"/>
              </a:rPr>
              <a:t>T</a:t>
            </a:r>
            <a:r>
              <a:rPr lang="en-GB" sz="2000" dirty="0">
                <a:solidFill>
                  <a:srgbClr val="000000"/>
                </a:solidFill>
                <a:effectLst/>
                <a:latin typeface="Arial" panose="020B0604020202020204" pitchFamily="34" charset="0"/>
                <a:ea typeface="Calibri" panose="020F0502020204030204" pitchFamily="34" charset="0"/>
                <a:cs typeface="Arial" panose="020B0604020202020204" pitchFamily="34" charset="0"/>
              </a:rPr>
              <a:t>hese financial constraints have the potential to limit our ability to implement sustainable practices, which could affect the quality and overall success of the event (Beckett et al. 2023).</a:t>
            </a:r>
            <a:endParaRPr lang="en-US" sz="2000" dirty="0">
              <a:solidFill>
                <a:srgbClr val="000000"/>
              </a:solidFill>
              <a:effectLst/>
              <a:latin typeface="Arial" panose="020B0604020202020204" pitchFamily="34" charset="0"/>
              <a:ea typeface="Calibri" panose="020F0502020204030204" pitchFamily="34" charset="0"/>
              <a:cs typeface="Arial" panose="020B0604020202020204" pitchFamily="34" charset="0"/>
            </a:endParaRPr>
          </a:p>
        </p:txBody>
      </p:sp>
      <p:sp>
        <p:nvSpPr>
          <p:cNvPr id="4" name="Content Placeholder 2">
            <a:extLst>
              <a:ext uri="{FF2B5EF4-FFF2-40B4-BE49-F238E27FC236}">
                <a16:creationId xmlns:a16="http://schemas.microsoft.com/office/drawing/2014/main" id="{8DDA825E-03ED-78ED-D1E4-DFC53A059595}"/>
              </a:ext>
            </a:extLst>
          </p:cNvPr>
          <p:cNvSpPr txBox="1">
            <a:spLocks/>
          </p:cNvSpPr>
          <p:nvPr/>
        </p:nvSpPr>
        <p:spPr>
          <a:xfrm>
            <a:off x="6792687" y="587830"/>
            <a:ext cx="5058888" cy="5789219"/>
          </a:xfrm>
          <a:prstGeom prst="rect">
            <a:avLst/>
          </a:prstGeom>
        </p:spPr>
        <p:txBody>
          <a:bodyPr vert="horz" lIns="91440" tIns="45720" rIns="91440" bIns="45720" numCol="1" spcCol="182880" rtlCol="0">
            <a:norm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pPr marL="0" indent="0" algn="just">
              <a:lnSpc>
                <a:spcPct val="150000"/>
              </a:lnSpc>
              <a:spcBef>
                <a:spcPts val="0"/>
              </a:spcBef>
              <a:buFont typeface="Wingdings 3" charset="2"/>
              <a:buNone/>
            </a:pPr>
            <a:endParaRPr lang="en-US" sz="2000" dirty="0">
              <a:solidFill>
                <a:srgbClr val="000000"/>
              </a:solidFill>
              <a:latin typeface="Times New Roman" panose="02020603050405020304" pitchFamily="18" charset="0"/>
              <a:ea typeface="Calibri" panose="020F0502020204030204" pitchFamily="34" charset="0"/>
              <a:cs typeface="Times New Roman" panose="02020603050405020304" pitchFamily="18" charset="0"/>
            </a:endParaRPr>
          </a:p>
        </p:txBody>
      </p:sp>
      <p:sp>
        <p:nvSpPr>
          <p:cNvPr id="6" name="TextBox 5">
            <a:extLst>
              <a:ext uri="{FF2B5EF4-FFF2-40B4-BE49-F238E27FC236}">
                <a16:creationId xmlns:a16="http://schemas.microsoft.com/office/drawing/2014/main" id="{C502A1C7-430D-9DA7-6A12-42F22B247946}"/>
              </a:ext>
            </a:extLst>
          </p:cNvPr>
          <p:cNvSpPr txBox="1"/>
          <p:nvPr/>
        </p:nvSpPr>
        <p:spPr>
          <a:xfrm>
            <a:off x="7457704" y="510640"/>
            <a:ext cx="4227616" cy="5940088"/>
          </a:xfrm>
          <a:prstGeom prst="rect">
            <a:avLst/>
          </a:prstGeom>
          <a:noFill/>
        </p:spPr>
        <p:txBody>
          <a:bodyPr wrap="square">
            <a:spAutoFit/>
          </a:bodyPr>
          <a:lstStyle/>
          <a:p>
            <a:r>
              <a:rPr lang="en-GB" sz="2000" b="1" i="1" dirty="0">
                <a:latin typeface="Arial" panose="020B0604020202020204" pitchFamily="34" charset="0"/>
                <a:cs typeface="Arial" panose="020B0604020202020204" pitchFamily="34" charset="0"/>
              </a:rPr>
              <a:t>Opportunities</a:t>
            </a:r>
          </a:p>
          <a:p>
            <a:pPr marL="342900" indent="-342900">
              <a:buFont typeface="Wingdings" panose="05000000000000000000" pitchFamily="2" charset="2"/>
              <a:buChar char="Ø"/>
            </a:pPr>
            <a:r>
              <a:rPr lang="en-GB" sz="2000" dirty="0">
                <a:latin typeface="Arial" panose="020B0604020202020204" pitchFamily="34" charset="0"/>
                <a:cs typeface="Arial" panose="020B0604020202020204" pitchFamily="34" charset="0"/>
              </a:rPr>
              <a:t>As articulated in </a:t>
            </a:r>
            <a:r>
              <a:rPr lang="en-GB" sz="2000" dirty="0" err="1">
                <a:latin typeface="Arial" panose="020B0604020202020204" pitchFamily="34" charset="0"/>
                <a:cs typeface="Arial" panose="020B0604020202020204" pitchFamily="34" charset="0"/>
              </a:rPr>
              <a:t>D'Acunto</a:t>
            </a:r>
            <a:r>
              <a:rPr lang="en-GB" sz="2000" dirty="0">
                <a:latin typeface="Arial" panose="020B0604020202020204" pitchFamily="34" charset="0"/>
                <a:cs typeface="Arial" panose="020B0604020202020204" pitchFamily="34" charset="0"/>
              </a:rPr>
              <a:t> et al. (2023), There is growing corporate interest in sustainability due to the consumer demand for environmentally acceptable practices and the realization of the role of sustainability in long-term business potentiality. </a:t>
            </a:r>
          </a:p>
          <a:p>
            <a:endParaRPr lang="en-GB" sz="2000" b="1" i="1" dirty="0">
              <a:latin typeface="Arial" panose="020B0604020202020204" pitchFamily="34" charset="0"/>
              <a:cs typeface="Arial" panose="020B0604020202020204" pitchFamily="34" charset="0"/>
            </a:endParaRPr>
          </a:p>
          <a:p>
            <a:r>
              <a:rPr lang="en-GB" sz="2000" b="1" i="1" dirty="0">
                <a:latin typeface="Arial" panose="020B0604020202020204" pitchFamily="34" charset="0"/>
                <a:cs typeface="Arial" panose="020B0604020202020204" pitchFamily="34" charset="0"/>
              </a:rPr>
              <a:t>Threats</a:t>
            </a:r>
          </a:p>
          <a:p>
            <a:pPr marL="342900" indent="-342900">
              <a:buFont typeface="Wingdings" panose="05000000000000000000" pitchFamily="2" charset="2"/>
              <a:buChar char="Ø"/>
            </a:pPr>
            <a:r>
              <a:rPr lang="en-GB" sz="2000" dirty="0">
                <a:latin typeface="Arial" panose="020B0604020202020204" pitchFamily="34" charset="0"/>
                <a:cs typeface="Arial" panose="020B0604020202020204" pitchFamily="34" charset="0"/>
              </a:rPr>
              <a:t>Hence, the given increasing competition could dilute the attention and resources available, making it more challenging to attract attendees and sponsors (</a:t>
            </a:r>
            <a:r>
              <a:rPr lang="en-GB" sz="2000" dirty="0" err="1">
                <a:latin typeface="Arial" panose="020B0604020202020204" pitchFamily="34" charset="0"/>
                <a:cs typeface="Arial" panose="020B0604020202020204" pitchFamily="34" charset="0"/>
              </a:rPr>
              <a:t>Yefremtseva</a:t>
            </a:r>
            <a:r>
              <a:rPr lang="en-GB" sz="2000" dirty="0">
                <a:latin typeface="Arial" panose="020B0604020202020204" pitchFamily="34" charset="0"/>
                <a:cs typeface="Arial" panose="020B0604020202020204" pitchFamily="34" charset="0"/>
              </a:rPr>
              <a:t> et al. 2022). organizations</a:t>
            </a:r>
          </a:p>
        </p:txBody>
      </p:sp>
    </p:spTree>
    <p:extLst>
      <p:ext uri="{BB962C8B-B14F-4D97-AF65-F5344CB8AC3E}">
        <p14:creationId xmlns:p14="http://schemas.microsoft.com/office/powerpoint/2010/main" val="282951301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552BC2-6701-431E-864B-37BB31243884}"/>
              </a:ext>
            </a:extLst>
          </p:cNvPr>
          <p:cNvSpPr>
            <a:spLocks noGrp="1"/>
          </p:cNvSpPr>
          <p:nvPr>
            <p:ph type="title"/>
          </p:nvPr>
        </p:nvSpPr>
        <p:spPr>
          <a:xfrm>
            <a:off x="1139938" y="0"/>
            <a:ext cx="8596668" cy="407542"/>
          </a:xfrm>
        </p:spPr>
        <p:txBody>
          <a:bodyPr>
            <a:noAutofit/>
          </a:bodyPr>
          <a:lstStyle/>
          <a:p>
            <a:pPr algn="ctr"/>
            <a:r>
              <a:rPr lang="en-US" sz="2800" b="1" kern="0" dirty="0">
                <a:solidFill>
                  <a:srgbClr val="000000"/>
                </a:solidFill>
                <a:latin typeface="Arial" panose="020B0604020202020204" pitchFamily="34" charset="0"/>
                <a:cs typeface="Arial" panose="020B0604020202020204" pitchFamily="34" charset="0"/>
              </a:rPr>
              <a:t>PESTLE Analysis</a:t>
            </a:r>
          </a:p>
        </p:txBody>
      </p:sp>
      <p:sp>
        <p:nvSpPr>
          <p:cNvPr id="3" name="Content Placeholder 2">
            <a:extLst>
              <a:ext uri="{FF2B5EF4-FFF2-40B4-BE49-F238E27FC236}">
                <a16:creationId xmlns:a16="http://schemas.microsoft.com/office/drawing/2014/main" id="{C1F4185C-6CD5-422F-BB82-027B021D5225}"/>
              </a:ext>
            </a:extLst>
          </p:cNvPr>
          <p:cNvSpPr>
            <a:spLocks noGrp="1"/>
          </p:cNvSpPr>
          <p:nvPr>
            <p:ph idx="1"/>
          </p:nvPr>
        </p:nvSpPr>
        <p:spPr>
          <a:xfrm>
            <a:off x="83127" y="-51549"/>
            <a:ext cx="12108873" cy="6961097"/>
          </a:xfrm>
        </p:spPr>
        <p:txBody>
          <a:bodyPr numCol="1" spcCol="365760">
            <a:noAutofit/>
          </a:bodyPr>
          <a:lstStyle/>
          <a:p>
            <a:pPr marL="0" marR="0" algn="just">
              <a:lnSpc>
                <a:spcPct val="150000"/>
              </a:lnSpc>
              <a:spcBef>
                <a:spcPts val="0"/>
              </a:spcBef>
              <a:spcAft>
                <a:spcPts val="0"/>
              </a:spcAft>
            </a:pPr>
            <a:r>
              <a:rPr lang="en-US" sz="2000" b="1" i="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Political</a:t>
            </a:r>
          </a:p>
          <a:p>
            <a:pPr marL="0" marR="0" indent="0" algn="just">
              <a:lnSpc>
                <a:spcPct val="150000"/>
              </a:lnSpc>
              <a:spcBef>
                <a:spcPts val="0"/>
              </a:spcBef>
              <a:spcAft>
                <a:spcPts val="0"/>
              </a:spcAft>
              <a:buNone/>
            </a:pPr>
            <a:r>
              <a:rPr lang="en-US" sz="2000" dirty="0">
                <a:solidFill>
                  <a:srgbClr val="000000"/>
                </a:solidFill>
                <a:effectLst/>
                <a:latin typeface="Arial" panose="020B0604020202020204" pitchFamily="34" charset="0"/>
                <a:ea typeface="Calibri" panose="020F0502020204030204" pitchFamily="34" charset="0"/>
                <a:cs typeface="Arial" panose="020B0604020202020204" pitchFamily="34" charset="0"/>
              </a:rPr>
              <a:t>The UK's political climate, with its progressive policies and regulations on sustainability, sets a significant backdrop for environmentally-focused events. Furthermore, the legislation has been signified at limiting or controlling carbon emissions, waste management protocols, and incentives for green initiatives that dignify the importance of event planners applying sustainable practices to the fullest (George, 2021). </a:t>
            </a:r>
          </a:p>
          <a:p>
            <a:pPr marL="0" marR="0" algn="just">
              <a:lnSpc>
                <a:spcPct val="150000"/>
              </a:lnSpc>
              <a:spcBef>
                <a:spcPts val="0"/>
              </a:spcBef>
              <a:spcAft>
                <a:spcPts val="0"/>
              </a:spcAft>
            </a:pPr>
            <a:r>
              <a:rPr lang="en-US" sz="2000" b="1" i="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Economic</a:t>
            </a:r>
          </a:p>
          <a:p>
            <a:pPr marL="0" marR="0" indent="0" algn="just">
              <a:lnSpc>
                <a:spcPct val="150000"/>
              </a:lnSpc>
              <a:spcBef>
                <a:spcPts val="0"/>
              </a:spcBef>
              <a:spcAft>
                <a:spcPts val="0"/>
              </a:spcAft>
              <a:buNone/>
            </a:pPr>
            <a:r>
              <a:rPr lang="en-US" sz="2000" dirty="0">
                <a:solidFill>
                  <a:srgbClr val="000000"/>
                </a:solidFill>
                <a:effectLst/>
                <a:latin typeface="Arial" panose="020B0604020202020204" pitchFamily="34" charset="0"/>
                <a:ea typeface="Calibri" panose="020F0502020204030204" pitchFamily="34" charset="0"/>
                <a:cs typeface="Arial" panose="020B0604020202020204" pitchFamily="34" charset="0"/>
              </a:rPr>
              <a:t>The economic aspect of hosting a sustainability-themed event dignifies both opportunities and challenges. The current economic climate, with its growing emphasis on green investments, opens up avenues for funding from organizations keen to interlink with sustainable initiatives (Jamil, 2023).</a:t>
            </a:r>
          </a:p>
          <a:p>
            <a:pPr marL="0" marR="0" indent="0" algn="just">
              <a:lnSpc>
                <a:spcPct val="150000"/>
              </a:lnSpc>
              <a:spcBef>
                <a:spcPts val="0"/>
              </a:spcBef>
              <a:spcAft>
                <a:spcPts val="0"/>
              </a:spcAft>
              <a:buNone/>
            </a:pPr>
            <a:r>
              <a:rPr lang="en-US" sz="2000" dirty="0">
                <a:solidFill>
                  <a:srgbClr val="000000"/>
                </a:solidFill>
                <a:effectLst/>
                <a:latin typeface="Arial" panose="020B0604020202020204" pitchFamily="34" charset="0"/>
                <a:ea typeface="Calibri" panose="020F0502020204030204" pitchFamily="34" charset="0"/>
                <a:cs typeface="Arial" panose="020B0604020202020204" pitchFamily="34" charset="0"/>
              </a:rPr>
              <a:t> </a:t>
            </a:r>
            <a:r>
              <a:rPr lang="en-US" sz="2000" b="1" i="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Social</a:t>
            </a:r>
          </a:p>
          <a:p>
            <a:pPr marL="0" marR="0" indent="457200" algn="just">
              <a:lnSpc>
                <a:spcPct val="150000"/>
              </a:lnSpc>
              <a:spcBef>
                <a:spcPts val="0"/>
              </a:spcBef>
              <a:spcAft>
                <a:spcPts val="0"/>
              </a:spcAft>
            </a:pPr>
            <a:r>
              <a:rPr lang="en-US" sz="2000" dirty="0">
                <a:solidFill>
                  <a:srgbClr val="000000"/>
                </a:solidFill>
                <a:effectLst/>
                <a:latin typeface="Arial" panose="020B0604020202020204" pitchFamily="34" charset="0"/>
                <a:ea typeface="Calibri" panose="020F0502020204030204" pitchFamily="34" charset="0"/>
                <a:cs typeface="Arial" panose="020B0604020202020204" pitchFamily="34" charset="0"/>
              </a:rPr>
              <a:t>Social trends significantly favor sustainability, dignifying a collective shift towards environmental perception. The given societal pivot shapes attendee expectations, with participants looking for events that not only talk about sustainability but also practice it to the fullest (</a:t>
            </a:r>
            <a:r>
              <a:rPr lang="en-US" sz="2000" dirty="0" err="1">
                <a:solidFill>
                  <a:srgbClr val="000000"/>
                </a:solidFill>
                <a:effectLst/>
                <a:latin typeface="Arial" panose="020B0604020202020204" pitchFamily="34" charset="0"/>
                <a:ea typeface="Calibri" panose="020F0502020204030204" pitchFamily="34" charset="0"/>
                <a:cs typeface="Arial" panose="020B0604020202020204" pitchFamily="34" charset="0"/>
              </a:rPr>
              <a:t>Dalirazar</a:t>
            </a:r>
            <a:r>
              <a:rPr lang="en-US" sz="2000" dirty="0">
                <a:solidFill>
                  <a:srgbClr val="000000"/>
                </a:solidFill>
                <a:effectLst/>
                <a:latin typeface="Arial" panose="020B0604020202020204" pitchFamily="34" charset="0"/>
                <a:ea typeface="Calibri" panose="020F0502020204030204" pitchFamily="34" charset="0"/>
                <a:cs typeface="Arial" panose="020B0604020202020204" pitchFamily="34" charset="0"/>
              </a:rPr>
              <a:t> et al. 2023). interlink</a:t>
            </a:r>
          </a:p>
        </p:txBody>
      </p:sp>
    </p:spTree>
    <p:extLst>
      <p:ext uri="{BB962C8B-B14F-4D97-AF65-F5344CB8AC3E}">
        <p14:creationId xmlns:p14="http://schemas.microsoft.com/office/powerpoint/2010/main" val="367748752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03E1A4-293A-11DD-1063-9BBE8BB451B2}"/>
              </a:ext>
            </a:extLst>
          </p:cNvPr>
          <p:cNvSpPr>
            <a:spLocks noGrp="1"/>
          </p:cNvSpPr>
          <p:nvPr>
            <p:ph type="title"/>
          </p:nvPr>
        </p:nvSpPr>
        <p:spPr>
          <a:xfrm>
            <a:off x="338667" y="0"/>
            <a:ext cx="8596668" cy="808234"/>
          </a:xfrm>
        </p:spPr>
        <p:txBody>
          <a:bodyPr>
            <a:normAutofit/>
          </a:bodyPr>
          <a:lstStyle/>
          <a:p>
            <a:r>
              <a:rPr lang="en-GB" sz="2800" b="1" dirty="0">
                <a:solidFill>
                  <a:schemeClr val="tx2"/>
                </a:solidFill>
                <a:latin typeface="Arial" panose="020B0604020202020204" pitchFamily="34" charset="0"/>
                <a:cs typeface="Arial" panose="020B0604020202020204" pitchFamily="34" charset="0"/>
              </a:rPr>
              <a:t>PESTLE Analysis</a:t>
            </a:r>
          </a:p>
        </p:txBody>
      </p:sp>
      <p:sp>
        <p:nvSpPr>
          <p:cNvPr id="3" name="Content Placeholder 2">
            <a:extLst>
              <a:ext uri="{FF2B5EF4-FFF2-40B4-BE49-F238E27FC236}">
                <a16:creationId xmlns:a16="http://schemas.microsoft.com/office/drawing/2014/main" id="{59CF8E48-9E34-BF03-ECEB-A0292E4E7006}"/>
              </a:ext>
            </a:extLst>
          </p:cNvPr>
          <p:cNvSpPr>
            <a:spLocks noGrp="1"/>
          </p:cNvSpPr>
          <p:nvPr>
            <p:ph idx="1"/>
          </p:nvPr>
        </p:nvSpPr>
        <p:spPr>
          <a:xfrm>
            <a:off x="0" y="475013"/>
            <a:ext cx="8596668" cy="6213463"/>
          </a:xfrm>
        </p:spPr>
        <p:txBody>
          <a:bodyPr>
            <a:normAutofit lnSpcReduction="10000"/>
          </a:bodyPr>
          <a:lstStyle/>
          <a:p>
            <a:r>
              <a:rPr lang="en-GB" sz="2000" b="1" i="1" dirty="0">
                <a:latin typeface="Arial" panose="020B0604020202020204" pitchFamily="34" charset="0"/>
                <a:cs typeface="Arial" panose="020B0604020202020204" pitchFamily="34" charset="0"/>
              </a:rPr>
              <a:t>Technological</a:t>
            </a:r>
          </a:p>
          <a:p>
            <a:r>
              <a:rPr lang="en-GB" sz="2000" dirty="0">
                <a:latin typeface="Arial" panose="020B0604020202020204" pitchFamily="34" charset="0"/>
                <a:cs typeface="Arial" panose="020B0604020202020204" pitchFamily="34" charset="0"/>
              </a:rPr>
              <a:t>Technology is crucial in limiting or controlling the impact of events on the environment. Furthermore, examples of innovations that contribute to reducing paper waste comprise of digital ticketing, while energy-efficient lighting and AV equipment contribute to lowering the event’s energy consumption (Leyva and Parra, 2021). </a:t>
            </a:r>
          </a:p>
          <a:p>
            <a:r>
              <a:rPr lang="en-GB" sz="2000" b="1" i="1" dirty="0">
                <a:latin typeface="Arial" panose="020B0604020202020204" pitchFamily="34" charset="0"/>
                <a:cs typeface="Arial" panose="020B0604020202020204" pitchFamily="34" charset="0"/>
              </a:rPr>
              <a:t>Legal</a:t>
            </a:r>
          </a:p>
          <a:p>
            <a:r>
              <a:rPr lang="en-GB" sz="2000" dirty="0">
                <a:latin typeface="Arial" panose="020B0604020202020204" pitchFamily="34" charset="0"/>
                <a:cs typeface="Arial" panose="020B0604020202020204" pitchFamily="34" charset="0"/>
              </a:rPr>
              <a:t>A legal framework is of paramount significance to be articulated within the event. The legality of the event is guaranteed by compliance with license requirements, and the commitment to sustainability standards, comprising of waste disposal and energy use regulations, improves its environmental commitment (Capobianco et al. 2021). </a:t>
            </a:r>
          </a:p>
          <a:p>
            <a:r>
              <a:rPr lang="en-GB" sz="2000" b="1" i="1" dirty="0">
                <a:latin typeface="Arial" panose="020B0604020202020204" pitchFamily="34" charset="0"/>
                <a:cs typeface="Arial" panose="020B0604020202020204" pitchFamily="34" charset="0"/>
              </a:rPr>
              <a:t>Environmental</a:t>
            </a:r>
          </a:p>
          <a:p>
            <a:r>
              <a:rPr lang="en-GB" sz="2000" dirty="0">
                <a:latin typeface="Arial" panose="020B0604020202020204" pitchFamily="34" charset="0"/>
                <a:cs typeface="Arial" panose="020B0604020202020204" pitchFamily="34" charset="0"/>
              </a:rPr>
              <a:t>The most important consideration is the environmental impact of the event, which is not only intended to control negative effects but also offer a positive contribution is to comply with the sustainability objectives and to ensure that the regulations are not compromised to any extent, the similar notion has also been signified in (Nayak et al. 2020). </a:t>
            </a:r>
          </a:p>
          <a:p>
            <a:endParaRPr lang="en-GB" dirty="0"/>
          </a:p>
        </p:txBody>
      </p:sp>
      <p:pic>
        <p:nvPicPr>
          <p:cNvPr id="5" name="Picture 4" descr="A colorful gauge with white text&#10;&#10;Description automatically generated">
            <a:extLst>
              <a:ext uri="{FF2B5EF4-FFF2-40B4-BE49-F238E27FC236}">
                <a16:creationId xmlns:a16="http://schemas.microsoft.com/office/drawing/2014/main" id="{878BE786-CD3E-C3BF-B990-7ED0E6C03DD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439398" y="0"/>
            <a:ext cx="3752602" cy="6858000"/>
          </a:xfrm>
          <a:prstGeom prst="rect">
            <a:avLst/>
          </a:prstGeom>
          <a:ln>
            <a:noFill/>
          </a:ln>
          <a:effectLst>
            <a:softEdge rad="112500"/>
          </a:effectLst>
        </p:spPr>
      </p:pic>
    </p:spTree>
    <p:extLst>
      <p:ext uri="{BB962C8B-B14F-4D97-AF65-F5344CB8AC3E}">
        <p14:creationId xmlns:p14="http://schemas.microsoft.com/office/powerpoint/2010/main" val="258787727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D0F71B-D925-4671-A4A0-8E8057CA9B77}"/>
              </a:ext>
            </a:extLst>
          </p:cNvPr>
          <p:cNvSpPr>
            <a:spLocks noGrp="1"/>
          </p:cNvSpPr>
          <p:nvPr>
            <p:ph type="title"/>
          </p:nvPr>
        </p:nvSpPr>
        <p:spPr>
          <a:xfrm>
            <a:off x="118753" y="0"/>
            <a:ext cx="3621974" cy="660400"/>
          </a:xfrm>
        </p:spPr>
        <p:txBody>
          <a:bodyPr>
            <a:normAutofit fontScale="90000"/>
          </a:bodyPr>
          <a:lstStyle/>
          <a:p>
            <a:pPr algn="ctr"/>
            <a:r>
              <a:rPr lang="en-US" sz="3200" b="1" kern="0" dirty="0">
                <a:solidFill>
                  <a:srgbClr val="000000"/>
                </a:solidFill>
                <a:latin typeface="Arial" panose="020B0604020202020204" pitchFamily="34" charset="0"/>
                <a:cs typeface="Arial" panose="020B0604020202020204" pitchFamily="34" charset="0"/>
              </a:rPr>
              <a:t>Conclusion</a:t>
            </a:r>
            <a:br>
              <a:rPr lang="en-US" sz="2000" b="1" kern="0" dirty="0">
                <a:solidFill>
                  <a:srgbClr val="000000"/>
                </a:solidFill>
                <a:latin typeface="Times New Roman" panose="02020603050405020304" pitchFamily="18" charset="0"/>
                <a:cs typeface="Times New Roman" panose="02020603050405020304" pitchFamily="18" charset="0"/>
              </a:rPr>
            </a:br>
            <a:endParaRPr lang="en-US" sz="2000" b="1" kern="0" dirty="0">
              <a:solidFill>
                <a:srgbClr val="000000"/>
              </a:solidFill>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489E7E74-0C69-4C54-B40E-99190FE5CC77}"/>
              </a:ext>
            </a:extLst>
          </p:cNvPr>
          <p:cNvSpPr>
            <a:spLocks noGrp="1"/>
          </p:cNvSpPr>
          <p:nvPr>
            <p:ph idx="1"/>
          </p:nvPr>
        </p:nvSpPr>
        <p:spPr>
          <a:xfrm>
            <a:off x="570017" y="760021"/>
            <a:ext cx="6638306" cy="5712031"/>
          </a:xfrm>
        </p:spPr>
        <p:txBody>
          <a:bodyPr>
            <a:normAutofit fontScale="92500" lnSpcReduction="20000"/>
          </a:bodyPr>
          <a:lstStyle/>
          <a:p>
            <a:pPr marL="0" indent="0" algn="just">
              <a:buNone/>
            </a:pPr>
            <a:r>
              <a:rPr lang="en-US" sz="2400" dirty="0">
                <a:solidFill>
                  <a:srgbClr val="000000"/>
                </a:solidFill>
                <a:effectLst/>
                <a:latin typeface="Arial" panose="020B0604020202020204" pitchFamily="34" charset="0"/>
                <a:ea typeface="Calibri" panose="020F0502020204030204" pitchFamily="34" charset="0"/>
                <a:cs typeface="Arial" panose="020B0604020202020204" pitchFamily="34" charset="0"/>
              </a:rPr>
              <a:t>To articulate, the strategic planning and execution of the sustainability-themed event within the MICE industry articulates a forward-thinking philosophy to event management that lists environmental responsibility alongside attendee engagement. The choice of the DoubleTree by Hilton Hotel London - Westminster as the venue underscores a commitment to sustainability, leveraging its central location and eco-friendly practices to improve the event's appeal and control its ecological footprint. Financially, the event is structured to be viable and profitable, with a detailed revenue model that comprises ticket sales, sponsorships, and exhibitor fees. Hence, the designed model not only articulates the costs inter-linked with hosting the event at such a prestigious venue but also correlates with the growing trend of eco-consciousness in the business community and among the public.</a:t>
            </a:r>
          </a:p>
        </p:txBody>
      </p:sp>
      <p:pic>
        <p:nvPicPr>
          <p:cNvPr id="5" name="Picture 4" descr="A green building with a leaf on top&#10;&#10;Description automatically generated">
            <a:extLst>
              <a:ext uri="{FF2B5EF4-FFF2-40B4-BE49-F238E27FC236}">
                <a16:creationId xmlns:a16="http://schemas.microsoft.com/office/drawing/2014/main" id="{8DA2EB45-1542-BE92-0F27-3DABE0F33DB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620000" y="0"/>
            <a:ext cx="4572000" cy="6858000"/>
          </a:xfrm>
          <a:prstGeom prst="rect">
            <a:avLst/>
          </a:prstGeom>
          <a:ln>
            <a:noFill/>
          </a:ln>
          <a:effectLst>
            <a:softEdge rad="112500"/>
          </a:effectLst>
        </p:spPr>
      </p:pic>
    </p:spTree>
    <p:extLst>
      <p:ext uri="{BB962C8B-B14F-4D97-AF65-F5344CB8AC3E}">
        <p14:creationId xmlns:p14="http://schemas.microsoft.com/office/powerpoint/2010/main" val="324278618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B6CAF5-15D8-4DDA-AD0D-D63CA9B19CCB}"/>
              </a:ext>
            </a:extLst>
          </p:cNvPr>
          <p:cNvSpPr>
            <a:spLocks noGrp="1"/>
          </p:cNvSpPr>
          <p:nvPr>
            <p:ph type="title"/>
          </p:nvPr>
        </p:nvSpPr>
        <p:spPr>
          <a:xfrm>
            <a:off x="1478613" y="-1"/>
            <a:ext cx="8596668" cy="714375"/>
          </a:xfrm>
        </p:spPr>
        <p:txBody>
          <a:bodyPr>
            <a:normAutofit/>
          </a:bodyPr>
          <a:lstStyle/>
          <a:p>
            <a:pPr algn="ctr"/>
            <a:r>
              <a:rPr lang="en-US" sz="2800" b="1" kern="0" dirty="0">
                <a:solidFill>
                  <a:srgbClr val="000000"/>
                </a:solidFill>
                <a:latin typeface="Arial" panose="020B0604020202020204" pitchFamily="34" charset="0"/>
                <a:cs typeface="Arial" panose="020B0604020202020204" pitchFamily="34" charset="0"/>
              </a:rPr>
              <a:t>References</a:t>
            </a:r>
          </a:p>
        </p:txBody>
      </p:sp>
      <p:sp>
        <p:nvSpPr>
          <p:cNvPr id="3" name="Content Placeholder 2">
            <a:extLst>
              <a:ext uri="{FF2B5EF4-FFF2-40B4-BE49-F238E27FC236}">
                <a16:creationId xmlns:a16="http://schemas.microsoft.com/office/drawing/2014/main" id="{E3E293D2-4343-4379-8822-7D8AA3FF21FB}"/>
              </a:ext>
            </a:extLst>
          </p:cNvPr>
          <p:cNvSpPr>
            <a:spLocks noGrp="1"/>
          </p:cNvSpPr>
          <p:nvPr>
            <p:ph idx="1"/>
          </p:nvPr>
        </p:nvSpPr>
        <p:spPr>
          <a:xfrm>
            <a:off x="140524" y="751854"/>
            <a:ext cx="11910951" cy="6148078"/>
          </a:xfrm>
        </p:spPr>
        <p:txBody>
          <a:bodyPr>
            <a:normAutofit fontScale="40000" lnSpcReduction="20000"/>
          </a:bodyPr>
          <a:lstStyle/>
          <a:p>
            <a:pPr marL="457200" marR="0" indent="-457200" algn="just">
              <a:lnSpc>
                <a:spcPct val="150000"/>
              </a:lnSpc>
              <a:spcBef>
                <a:spcPts val="0"/>
              </a:spcBef>
              <a:spcAft>
                <a:spcPts val="0"/>
              </a:spcAft>
            </a:pPr>
            <a:r>
              <a:rPr lang="en-US" sz="5000" dirty="0">
                <a:solidFill>
                  <a:srgbClr val="000000"/>
                </a:solidFill>
                <a:effectLst/>
                <a:latin typeface="Arial" panose="020B0604020202020204" pitchFamily="34" charset="0"/>
                <a:ea typeface="Calibri" panose="020F0502020204030204" pitchFamily="34" charset="0"/>
                <a:cs typeface="Arial" panose="020B0604020202020204" pitchFamily="34" charset="0"/>
              </a:rPr>
              <a:t>Allen, J., Harris, R., </a:t>
            </a:r>
            <a:r>
              <a:rPr lang="en-US" sz="5000" dirty="0" err="1">
                <a:solidFill>
                  <a:srgbClr val="000000"/>
                </a:solidFill>
                <a:effectLst/>
                <a:latin typeface="Arial" panose="020B0604020202020204" pitchFamily="34" charset="0"/>
                <a:ea typeface="Calibri" panose="020F0502020204030204" pitchFamily="34" charset="0"/>
                <a:cs typeface="Arial" panose="020B0604020202020204" pitchFamily="34" charset="0"/>
              </a:rPr>
              <a:t>Jago</a:t>
            </a:r>
            <a:r>
              <a:rPr lang="en-US" sz="5000" dirty="0">
                <a:solidFill>
                  <a:srgbClr val="000000"/>
                </a:solidFill>
                <a:effectLst/>
                <a:latin typeface="Arial" panose="020B0604020202020204" pitchFamily="34" charset="0"/>
                <a:ea typeface="Calibri" panose="020F0502020204030204" pitchFamily="34" charset="0"/>
                <a:cs typeface="Arial" panose="020B0604020202020204" pitchFamily="34" charset="0"/>
              </a:rPr>
              <a:t>, L., </a:t>
            </a:r>
            <a:r>
              <a:rPr lang="en-US" sz="5000" dirty="0" err="1">
                <a:solidFill>
                  <a:srgbClr val="000000"/>
                </a:solidFill>
                <a:effectLst/>
                <a:latin typeface="Arial" panose="020B0604020202020204" pitchFamily="34" charset="0"/>
                <a:ea typeface="Calibri" panose="020F0502020204030204" pitchFamily="34" charset="0"/>
                <a:cs typeface="Arial" panose="020B0604020202020204" pitchFamily="34" charset="0"/>
              </a:rPr>
              <a:t>Tantrai</a:t>
            </a:r>
            <a:r>
              <a:rPr lang="en-US" sz="5000" dirty="0">
                <a:solidFill>
                  <a:srgbClr val="000000"/>
                </a:solidFill>
                <a:effectLst/>
                <a:latin typeface="Arial" panose="020B0604020202020204" pitchFamily="34" charset="0"/>
                <a:ea typeface="Calibri" panose="020F0502020204030204" pitchFamily="34" charset="0"/>
                <a:cs typeface="Arial" panose="020B0604020202020204" pitchFamily="34" charset="0"/>
              </a:rPr>
              <a:t>, A., Jonson, P., &amp; D'Arcy, E. (2022). </a:t>
            </a:r>
            <a:r>
              <a:rPr lang="en-US" sz="5000" i="1" dirty="0">
                <a:solidFill>
                  <a:srgbClr val="000000"/>
                </a:solidFill>
                <a:effectLst/>
                <a:latin typeface="Arial" panose="020B0604020202020204" pitchFamily="34" charset="0"/>
                <a:ea typeface="Calibri" panose="020F0502020204030204" pitchFamily="34" charset="0"/>
                <a:cs typeface="Arial" panose="020B0604020202020204" pitchFamily="34" charset="0"/>
              </a:rPr>
              <a:t>Festival and special event management</a:t>
            </a:r>
            <a:r>
              <a:rPr lang="en-US" sz="5000" dirty="0">
                <a:solidFill>
                  <a:srgbClr val="000000"/>
                </a:solidFill>
                <a:effectLst/>
                <a:latin typeface="Arial" panose="020B0604020202020204" pitchFamily="34" charset="0"/>
                <a:ea typeface="Calibri" panose="020F0502020204030204" pitchFamily="34" charset="0"/>
                <a:cs typeface="Arial" panose="020B0604020202020204" pitchFamily="34" charset="0"/>
              </a:rPr>
              <a:t>. John Wiley &amp; Sons.</a:t>
            </a:r>
          </a:p>
          <a:p>
            <a:pPr marL="457200" marR="0" indent="-457200" algn="just">
              <a:lnSpc>
                <a:spcPct val="150000"/>
              </a:lnSpc>
              <a:spcBef>
                <a:spcPts val="0"/>
              </a:spcBef>
              <a:spcAft>
                <a:spcPts val="0"/>
              </a:spcAft>
            </a:pPr>
            <a:r>
              <a:rPr lang="en-US" sz="5000" dirty="0">
                <a:solidFill>
                  <a:srgbClr val="000000"/>
                </a:solidFill>
                <a:effectLst/>
                <a:latin typeface="Arial" panose="020B0604020202020204" pitchFamily="34" charset="0"/>
                <a:ea typeface="Calibri" panose="020F0502020204030204" pitchFamily="34" charset="0"/>
                <a:cs typeface="Arial" panose="020B0604020202020204" pitchFamily="34" charset="0"/>
              </a:rPr>
              <a:t>Beckett, R. C., &amp; </a:t>
            </a:r>
            <a:r>
              <a:rPr lang="en-US" sz="5000" dirty="0" err="1">
                <a:solidFill>
                  <a:srgbClr val="000000"/>
                </a:solidFill>
                <a:effectLst/>
                <a:latin typeface="Arial" panose="020B0604020202020204" pitchFamily="34" charset="0"/>
                <a:ea typeface="Calibri" panose="020F0502020204030204" pitchFamily="34" charset="0"/>
                <a:cs typeface="Arial" panose="020B0604020202020204" pitchFamily="34" charset="0"/>
              </a:rPr>
              <a:t>Terziovski</a:t>
            </a:r>
            <a:r>
              <a:rPr lang="en-US" sz="5000" dirty="0">
                <a:solidFill>
                  <a:srgbClr val="000000"/>
                </a:solidFill>
                <a:effectLst/>
                <a:latin typeface="Arial" panose="020B0604020202020204" pitchFamily="34" charset="0"/>
                <a:ea typeface="Calibri" panose="020F0502020204030204" pitchFamily="34" charset="0"/>
                <a:cs typeface="Arial" panose="020B0604020202020204" pitchFamily="34" charset="0"/>
              </a:rPr>
              <a:t>, M. (2023). Community-engaged renewable energy deployment: a strategic niche management perspective. Australasian Journal of Environmental Management, 1-24. </a:t>
            </a:r>
          </a:p>
          <a:p>
            <a:pPr marL="457200" marR="0" indent="-457200" algn="just">
              <a:lnSpc>
                <a:spcPct val="150000"/>
              </a:lnSpc>
              <a:spcBef>
                <a:spcPts val="0"/>
              </a:spcBef>
              <a:spcAft>
                <a:spcPts val="0"/>
              </a:spcAft>
            </a:pPr>
            <a:r>
              <a:rPr lang="en-US" sz="5000" dirty="0">
                <a:solidFill>
                  <a:srgbClr val="000000"/>
                </a:solidFill>
                <a:effectLst/>
                <a:latin typeface="Arial" panose="020B0604020202020204" pitchFamily="34" charset="0"/>
                <a:ea typeface="Calibri" panose="020F0502020204030204" pitchFamily="34" charset="0"/>
                <a:cs typeface="Arial" panose="020B0604020202020204" pitchFamily="34" charset="0"/>
              </a:rPr>
              <a:t>Bladen, C., </a:t>
            </a:r>
            <a:r>
              <a:rPr lang="en-US" sz="5000" dirty="0" err="1">
                <a:solidFill>
                  <a:srgbClr val="000000"/>
                </a:solidFill>
                <a:effectLst/>
                <a:latin typeface="Arial" panose="020B0604020202020204" pitchFamily="34" charset="0"/>
                <a:ea typeface="Calibri" panose="020F0502020204030204" pitchFamily="34" charset="0"/>
                <a:cs typeface="Arial" panose="020B0604020202020204" pitchFamily="34" charset="0"/>
              </a:rPr>
              <a:t>Kennell</a:t>
            </a:r>
            <a:r>
              <a:rPr lang="en-US" sz="5000" dirty="0">
                <a:solidFill>
                  <a:srgbClr val="000000"/>
                </a:solidFill>
                <a:effectLst/>
                <a:latin typeface="Arial" panose="020B0604020202020204" pitchFamily="34" charset="0"/>
                <a:ea typeface="Calibri" panose="020F0502020204030204" pitchFamily="34" charset="0"/>
                <a:cs typeface="Arial" panose="020B0604020202020204" pitchFamily="34" charset="0"/>
              </a:rPr>
              <a:t>, J., </a:t>
            </a:r>
            <a:r>
              <a:rPr lang="en-US" sz="5000" dirty="0" err="1">
                <a:solidFill>
                  <a:srgbClr val="000000"/>
                </a:solidFill>
                <a:effectLst/>
                <a:latin typeface="Arial" panose="020B0604020202020204" pitchFamily="34" charset="0"/>
                <a:ea typeface="Calibri" panose="020F0502020204030204" pitchFamily="34" charset="0"/>
                <a:cs typeface="Arial" panose="020B0604020202020204" pitchFamily="34" charset="0"/>
              </a:rPr>
              <a:t>Abson</a:t>
            </a:r>
            <a:r>
              <a:rPr lang="en-US" sz="5000" dirty="0">
                <a:solidFill>
                  <a:srgbClr val="000000"/>
                </a:solidFill>
                <a:effectLst/>
                <a:latin typeface="Arial" panose="020B0604020202020204" pitchFamily="34" charset="0"/>
                <a:ea typeface="Calibri" panose="020F0502020204030204" pitchFamily="34" charset="0"/>
                <a:cs typeface="Arial" panose="020B0604020202020204" pitchFamily="34" charset="0"/>
              </a:rPr>
              <a:t>, E., &amp; Wilde, N. (2022). </a:t>
            </a:r>
            <a:r>
              <a:rPr lang="en-US" sz="5000" i="1" dirty="0">
                <a:solidFill>
                  <a:srgbClr val="000000"/>
                </a:solidFill>
                <a:effectLst/>
                <a:latin typeface="Arial" panose="020B0604020202020204" pitchFamily="34" charset="0"/>
                <a:ea typeface="Calibri" panose="020F0502020204030204" pitchFamily="34" charset="0"/>
                <a:cs typeface="Arial" panose="020B0604020202020204" pitchFamily="34" charset="0"/>
              </a:rPr>
              <a:t>Events management: An introduction</a:t>
            </a:r>
            <a:r>
              <a:rPr lang="en-US" sz="5000" dirty="0">
                <a:solidFill>
                  <a:srgbClr val="000000"/>
                </a:solidFill>
                <a:effectLst/>
                <a:latin typeface="Arial" panose="020B0604020202020204" pitchFamily="34" charset="0"/>
                <a:ea typeface="Calibri" panose="020F0502020204030204" pitchFamily="34" charset="0"/>
                <a:cs typeface="Arial" panose="020B0604020202020204" pitchFamily="34" charset="0"/>
              </a:rPr>
              <a:t>. Taylor &amp; Francis.</a:t>
            </a:r>
          </a:p>
          <a:p>
            <a:pPr marL="457200" marR="0" indent="-457200" algn="just">
              <a:lnSpc>
                <a:spcPct val="150000"/>
              </a:lnSpc>
              <a:spcBef>
                <a:spcPts val="0"/>
              </a:spcBef>
              <a:spcAft>
                <a:spcPts val="0"/>
              </a:spcAft>
            </a:pPr>
            <a:r>
              <a:rPr lang="en-US" sz="5000" dirty="0">
                <a:solidFill>
                  <a:srgbClr val="000000"/>
                </a:solidFill>
                <a:effectLst/>
                <a:latin typeface="Arial" panose="020B0604020202020204" pitchFamily="34" charset="0"/>
                <a:ea typeface="Calibri" panose="020F0502020204030204" pitchFamily="34" charset="0"/>
                <a:cs typeface="Arial" panose="020B0604020202020204" pitchFamily="34" charset="0"/>
              </a:rPr>
              <a:t>Capobianco, N., Basile, V., </a:t>
            </a:r>
            <a:r>
              <a:rPr lang="en-US" sz="5000" dirty="0" err="1">
                <a:solidFill>
                  <a:srgbClr val="000000"/>
                </a:solidFill>
                <a:effectLst/>
                <a:latin typeface="Arial" panose="020B0604020202020204" pitchFamily="34" charset="0"/>
                <a:ea typeface="Calibri" panose="020F0502020204030204" pitchFamily="34" charset="0"/>
                <a:cs typeface="Arial" panose="020B0604020202020204" pitchFamily="34" charset="0"/>
              </a:rPr>
              <a:t>Loia</a:t>
            </a:r>
            <a:r>
              <a:rPr lang="en-US" sz="5000" dirty="0">
                <a:solidFill>
                  <a:srgbClr val="000000"/>
                </a:solidFill>
                <a:effectLst/>
                <a:latin typeface="Arial" panose="020B0604020202020204" pitchFamily="34" charset="0"/>
                <a:ea typeface="Calibri" panose="020F0502020204030204" pitchFamily="34" charset="0"/>
                <a:cs typeface="Arial" panose="020B0604020202020204" pitchFamily="34" charset="0"/>
              </a:rPr>
              <a:t>, F., &amp; </a:t>
            </a:r>
            <a:r>
              <a:rPr lang="en-US" sz="5000" dirty="0" err="1">
                <a:solidFill>
                  <a:srgbClr val="000000"/>
                </a:solidFill>
                <a:effectLst/>
                <a:latin typeface="Arial" panose="020B0604020202020204" pitchFamily="34" charset="0"/>
                <a:ea typeface="Calibri" panose="020F0502020204030204" pitchFamily="34" charset="0"/>
                <a:cs typeface="Arial" panose="020B0604020202020204" pitchFamily="34" charset="0"/>
              </a:rPr>
              <a:t>Vona</a:t>
            </a:r>
            <a:r>
              <a:rPr lang="en-US" sz="5000" dirty="0">
                <a:solidFill>
                  <a:srgbClr val="000000"/>
                </a:solidFill>
                <a:effectLst/>
                <a:latin typeface="Arial" panose="020B0604020202020204" pitchFamily="34" charset="0"/>
                <a:ea typeface="Calibri" panose="020F0502020204030204" pitchFamily="34" charset="0"/>
                <a:cs typeface="Arial" panose="020B0604020202020204" pitchFamily="34" charset="0"/>
              </a:rPr>
              <a:t>, R. (2021). Toward a sustainable decommissioning of offshore platforms in the oil and gas industry: A PESTLE analysis. </a:t>
            </a:r>
            <a:r>
              <a:rPr lang="en-US" sz="5000" i="1" dirty="0">
                <a:solidFill>
                  <a:srgbClr val="000000"/>
                </a:solidFill>
                <a:effectLst/>
                <a:latin typeface="Arial" panose="020B0604020202020204" pitchFamily="34" charset="0"/>
                <a:ea typeface="Calibri" panose="020F0502020204030204" pitchFamily="34" charset="0"/>
                <a:cs typeface="Arial" panose="020B0604020202020204" pitchFamily="34" charset="0"/>
              </a:rPr>
              <a:t>Sustainability</a:t>
            </a:r>
            <a:r>
              <a:rPr lang="en-US" sz="5000" dirty="0">
                <a:solidFill>
                  <a:srgbClr val="000000"/>
                </a:solidFill>
                <a:effectLst/>
                <a:latin typeface="Arial" panose="020B0604020202020204" pitchFamily="34" charset="0"/>
                <a:ea typeface="Calibri" panose="020F0502020204030204" pitchFamily="34" charset="0"/>
                <a:cs typeface="Arial" panose="020B0604020202020204" pitchFamily="34" charset="0"/>
              </a:rPr>
              <a:t>, </a:t>
            </a:r>
            <a:r>
              <a:rPr lang="en-US" sz="5000" i="1" dirty="0">
                <a:solidFill>
                  <a:srgbClr val="000000"/>
                </a:solidFill>
                <a:effectLst/>
                <a:latin typeface="Arial" panose="020B0604020202020204" pitchFamily="34" charset="0"/>
                <a:ea typeface="Calibri" panose="020F0502020204030204" pitchFamily="34" charset="0"/>
                <a:cs typeface="Arial" panose="020B0604020202020204" pitchFamily="34" charset="0"/>
              </a:rPr>
              <a:t>13</a:t>
            </a:r>
            <a:r>
              <a:rPr lang="en-US" sz="5000" dirty="0">
                <a:solidFill>
                  <a:srgbClr val="000000"/>
                </a:solidFill>
                <a:effectLst/>
                <a:latin typeface="Arial" panose="020B0604020202020204" pitchFamily="34" charset="0"/>
                <a:ea typeface="Calibri" panose="020F0502020204030204" pitchFamily="34" charset="0"/>
                <a:cs typeface="Arial" panose="020B0604020202020204" pitchFamily="34" charset="0"/>
              </a:rPr>
              <a:t>(11), 6266.</a:t>
            </a:r>
          </a:p>
          <a:p>
            <a:pPr marL="457200" marR="0" indent="-457200" algn="just">
              <a:lnSpc>
                <a:spcPct val="150000"/>
              </a:lnSpc>
              <a:spcBef>
                <a:spcPts val="0"/>
              </a:spcBef>
              <a:spcAft>
                <a:spcPts val="0"/>
              </a:spcAft>
            </a:pPr>
            <a:r>
              <a:rPr lang="en-US" sz="5000" dirty="0" err="1">
                <a:solidFill>
                  <a:srgbClr val="000000"/>
                </a:solidFill>
                <a:effectLst/>
                <a:latin typeface="Arial" panose="020B0604020202020204" pitchFamily="34" charset="0"/>
                <a:ea typeface="Calibri" panose="020F0502020204030204" pitchFamily="34" charset="0"/>
                <a:cs typeface="Arial" panose="020B0604020202020204" pitchFamily="34" charset="0"/>
              </a:rPr>
              <a:t>D'Acunto</a:t>
            </a:r>
            <a:r>
              <a:rPr lang="en-US" sz="5000" dirty="0">
                <a:solidFill>
                  <a:srgbClr val="000000"/>
                </a:solidFill>
                <a:effectLst/>
                <a:latin typeface="Arial" panose="020B0604020202020204" pitchFamily="34" charset="0"/>
                <a:ea typeface="Calibri" panose="020F0502020204030204" pitchFamily="34" charset="0"/>
                <a:cs typeface="Arial" panose="020B0604020202020204" pitchFamily="34" charset="0"/>
              </a:rPr>
              <a:t>, D., </a:t>
            </a:r>
            <a:r>
              <a:rPr lang="en-US" sz="5000" dirty="0" err="1">
                <a:solidFill>
                  <a:srgbClr val="000000"/>
                </a:solidFill>
                <a:effectLst/>
                <a:latin typeface="Arial" panose="020B0604020202020204" pitchFamily="34" charset="0"/>
                <a:ea typeface="Calibri" panose="020F0502020204030204" pitchFamily="34" charset="0"/>
                <a:cs typeface="Arial" panose="020B0604020202020204" pitchFamily="34" charset="0"/>
              </a:rPr>
              <a:t>Filieri</a:t>
            </a:r>
            <a:r>
              <a:rPr lang="en-US" sz="5000" dirty="0">
                <a:solidFill>
                  <a:srgbClr val="000000"/>
                </a:solidFill>
                <a:effectLst/>
                <a:latin typeface="Arial" panose="020B0604020202020204" pitchFamily="34" charset="0"/>
                <a:ea typeface="Calibri" panose="020F0502020204030204" pitchFamily="34" charset="0"/>
                <a:cs typeface="Arial" panose="020B0604020202020204" pitchFamily="34" charset="0"/>
              </a:rPr>
              <a:t>, R., &amp; Amato, S. (2023). Hotels’ environmentally-framed </a:t>
            </a:r>
            <a:r>
              <a:rPr lang="en-US" sz="5000" dirty="0" err="1">
                <a:solidFill>
                  <a:srgbClr val="000000"/>
                </a:solidFill>
                <a:effectLst/>
                <a:latin typeface="Arial" panose="020B0604020202020204" pitchFamily="34" charset="0"/>
                <a:ea typeface="Calibri" panose="020F0502020204030204" pitchFamily="34" charset="0"/>
                <a:cs typeface="Arial" panose="020B0604020202020204" pitchFamily="34" charset="0"/>
              </a:rPr>
              <a:t>eWOM</a:t>
            </a:r>
            <a:r>
              <a:rPr lang="en-US" sz="5000" dirty="0">
                <a:solidFill>
                  <a:srgbClr val="000000"/>
                </a:solidFill>
                <a:effectLst/>
                <a:latin typeface="Arial" panose="020B0604020202020204" pitchFamily="34" charset="0"/>
                <a:ea typeface="Calibri" panose="020F0502020204030204" pitchFamily="34" charset="0"/>
                <a:cs typeface="Arial" panose="020B0604020202020204" pitchFamily="34" charset="0"/>
              </a:rPr>
              <a:t>. The moderating role of environmental culture. </a:t>
            </a:r>
            <a:r>
              <a:rPr lang="en-US" sz="5000" i="1" dirty="0">
                <a:solidFill>
                  <a:srgbClr val="000000"/>
                </a:solidFill>
                <a:effectLst/>
                <a:latin typeface="Arial" panose="020B0604020202020204" pitchFamily="34" charset="0"/>
                <a:ea typeface="Calibri" panose="020F0502020204030204" pitchFamily="34" charset="0"/>
                <a:cs typeface="Arial" panose="020B0604020202020204" pitchFamily="34" charset="0"/>
              </a:rPr>
              <a:t>Tourism Management</a:t>
            </a:r>
            <a:r>
              <a:rPr lang="en-US" sz="5000" dirty="0">
                <a:solidFill>
                  <a:srgbClr val="000000"/>
                </a:solidFill>
                <a:effectLst/>
                <a:latin typeface="Arial" panose="020B0604020202020204" pitchFamily="34" charset="0"/>
                <a:ea typeface="Calibri" panose="020F0502020204030204" pitchFamily="34" charset="0"/>
                <a:cs typeface="Arial" panose="020B0604020202020204" pitchFamily="34" charset="0"/>
              </a:rPr>
              <a:t>, </a:t>
            </a:r>
            <a:r>
              <a:rPr lang="en-US" sz="5000" i="1" dirty="0">
                <a:solidFill>
                  <a:srgbClr val="000000"/>
                </a:solidFill>
                <a:effectLst/>
                <a:latin typeface="Arial" panose="020B0604020202020204" pitchFamily="34" charset="0"/>
                <a:ea typeface="Calibri" panose="020F0502020204030204" pitchFamily="34" charset="0"/>
                <a:cs typeface="Arial" panose="020B0604020202020204" pitchFamily="34" charset="0"/>
              </a:rPr>
              <a:t>98</a:t>
            </a:r>
            <a:r>
              <a:rPr lang="en-US" sz="5000" dirty="0">
                <a:solidFill>
                  <a:srgbClr val="000000"/>
                </a:solidFill>
                <a:effectLst/>
                <a:latin typeface="Arial" panose="020B0604020202020204" pitchFamily="34" charset="0"/>
                <a:ea typeface="Calibri" panose="020F0502020204030204" pitchFamily="34" charset="0"/>
                <a:cs typeface="Arial" panose="020B0604020202020204" pitchFamily="34" charset="0"/>
              </a:rPr>
              <a:t>, 104776.</a:t>
            </a:r>
          </a:p>
          <a:p>
            <a:pPr marL="457200" marR="0" indent="-457200" algn="just">
              <a:lnSpc>
                <a:spcPct val="150000"/>
              </a:lnSpc>
              <a:spcBef>
                <a:spcPts val="0"/>
              </a:spcBef>
              <a:spcAft>
                <a:spcPts val="0"/>
              </a:spcAft>
            </a:pPr>
            <a:r>
              <a:rPr lang="en-US" sz="5000" dirty="0" err="1">
                <a:solidFill>
                  <a:srgbClr val="000000"/>
                </a:solidFill>
                <a:effectLst/>
                <a:latin typeface="Arial" panose="020B0604020202020204" pitchFamily="34" charset="0"/>
                <a:ea typeface="Calibri" panose="020F0502020204030204" pitchFamily="34" charset="0"/>
                <a:cs typeface="Arial" panose="020B0604020202020204" pitchFamily="34" charset="0"/>
              </a:rPr>
              <a:t>Dalirazar</a:t>
            </a:r>
            <a:r>
              <a:rPr lang="en-US" sz="5000" dirty="0">
                <a:solidFill>
                  <a:srgbClr val="000000"/>
                </a:solidFill>
                <a:effectLst/>
                <a:latin typeface="Arial" panose="020B0604020202020204" pitchFamily="34" charset="0"/>
                <a:ea typeface="Calibri" panose="020F0502020204030204" pitchFamily="34" charset="0"/>
                <a:cs typeface="Arial" panose="020B0604020202020204" pitchFamily="34" charset="0"/>
              </a:rPr>
              <a:t>, S., &amp; Sabzi, Z. (2023). Strategic analysis of barriers and solutions to development of sustainable buildings using PESTLE technique. </a:t>
            </a:r>
            <a:r>
              <a:rPr lang="en-US" sz="5000" i="1" dirty="0">
                <a:solidFill>
                  <a:srgbClr val="000000"/>
                </a:solidFill>
                <a:effectLst/>
                <a:latin typeface="Arial" panose="020B0604020202020204" pitchFamily="34" charset="0"/>
                <a:ea typeface="Calibri" panose="020F0502020204030204" pitchFamily="34" charset="0"/>
                <a:cs typeface="Arial" panose="020B0604020202020204" pitchFamily="34" charset="0"/>
              </a:rPr>
              <a:t>International Journal of Construction Management</a:t>
            </a:r>
            <a:r>
              <a:rPr lang="en-US" sz="5000" dirty="0">
                <a:solidFill>
                  <a:srgbClr val="000000"/>
                </a:solidFill>
                <a:effectLst/>
                <a:latin typeface="Arial" panose="020B0604020202020204" pitchFamily="34" charset="0"/>
                <a:ea typeface="Calibri" panose="020F0502020204030204" pitchFamily="34" charset="0"/>
                <a:cs typeface="Arial" panose="020B0604020202020204" pitchFamily="34" charset="0"/>
              </a:rPr>
              <a:t>, </a:t>
            </a:r>
            <a:r>
              <a:rPr lang="en-US" sz="5000" i="1" dirty="0">
                <a:solidFill>
                  <a:srgbClr val="000000"/>
                </a:solidFill>
                <a:effectLst/>
                <a:latin typeface="Arial" panose="020B0604020202020204" pitchFamily="34" charset="0"/>
                <a:ea typeface="Calibri" panose="020F0502020204030204" pitchFamily="34" charset="0"/>
                <a:cs typeface="Arial" panose="020B0604020202020204" pitchFamily="34" charset="0"/>
              </a:rPr>
              <a:t>23</a:t>
            </a:r>
            <a:r>
              <a:rPr lang="en-US" sz="5000" dirty="0">
                <a:solidFill>
                  <a:srgbClr val="000000"/>
                </a:solidFill>
                <a:effectLst/>
                <a:latin typeface="Arial" panose="020B0604020202020204" pitchFamily="34" charset="0"/>
                <a:ea typeface="Calibri" panose="020F0502020204030204" pitchFamily="34" charset="0"/>
                <a:cs typeface="Arial" panose="020B0604020202020204" pitchFamily="34" charset="0"/>
              </a:rPr>
              <a:t>(1), 167-181.</a:t>
            </a:r>
          </a:p>
          <a:p>
            <a:pPr marL="457200" marR="0" indent="-457200" algn="just">
              <a:lnSpc>
                <a:spcPct val="150000"/>
              </a:lnSpc>
              <a:spcBef>
                <a:spcPts val="0"/>
              </a:spcBef>
              <a:spcAft>
                <a:spcPts val="0"/>
              </a:spcAft>
            </a:pPr>
            <a:r>
              <a:rPr lang="en-GB" sz="5000" dirty="0">
                <a:solidFill>
                  <a:srgbClr val="000000"/>
                </a:solidFill>
                <a:effectLst/>
                <a:latin typeface="Arial" panose="020B0604020202020204" pitchFamily="34" charset="0"/>
                <a:ea typeface="Calibri" panose="020F0502020204030204" pitchFamily="34" charset="0"/>
                <a:cs typeface="Arial" panose="020B0604020202020204" pitchFamily="34" charset="0"/>
              </a:rPr>
              <a:t>De Jong, M. (2022). </a:t>
            </a:r>
            <a:r>
              <a:rPr lang="en-GB" sz="5000" i="1" dirty="0">
                <a:solidFill>
                  <a:srgbClr val="000000"/>
                </a:solidFill>
                <a:effectLst/>
                <a:latin typeface="Arial" panose="020B0604020202020204" pitchFamily="34" charset="0"/>
                <a:ea typeface="Calibri" panose="020F0502020204030204" pitchFamily="34" charset="0"/>
                <a:cs typeface="Arial" panose="020B0604020202020204" pitchFamily="34" charset="0"/>
              </a:rPr>
              <a:t>Green labels in the hospitality industry</a:t>
            </a:r>
            <a:r>
              <a:rPr lang="en-GB" sz="5000" dirty="0">
                <a:solidFill>
                  <a:srgbClr val="000000"/>
                </a:solidFill>
                <a:effectLst/>
                <a:latin typeface="Arial" panose="020B0604020202020204" pitchFamily="34" charset="0"/>
                <a:ea typeface="Calibri" panose="020F0502020204030204" pitchFamily="34" charset="0"/>
                <a:cs typeface="Arial" panose="020B0604020202020204" pitchFamily="34" charset="0"/>
              </a:rPr>
              <a:t>.</a:t>
            </a:r>
          </a:p>
          <a:p>
            <a:pPr marL="457200" marR="0" indent="-457200" algn="just">
              <a:lnSpc>
                <a:spcPct val="150000"/>
              </a:lnSpc>
              <a:spcBef>
                <a:spcPts val="0"/>
              </a:spcBef>
              <a:spcAft>
                <a:spcPts val="0"/>
              </a:spcAft>
            </a:pPr>
            <a:endParaRPr lang="en-US" sz="5000" dirty="0">
              <a:solidFill>
                <a:srgbClr val="000000"/>
              </a:solidFill>
              <a:effectLst/>
              <a:latin typeface="Arial" panose="020B0604020202020204" pitchFamily="34" charset="0"/>
              <a:ea typeface="Calibri" panose="020F0502020204030204" pitchFamily="34" charset="0"/>
              <a:cs typeface="Arial" panose="020B0604020202020204" pitchFamily="34" charset="0"/>
            </a:endParaRPr>
          </a:p>
          <a:p>
            <a:pPr marL="0" indent="0">
              <a:buNone/>
            </a:pPr>
            <a:endParaRPr lang="en-US" dirty="0"/>
          </a:p>
          <a:p>
            <a:pPr marL="0" indent="0">
              <a:buNone/>
            </a:pPr>
            <a:endParaRPr lang="en-US" dirty="0"/>
          </a:p>
        </p:txBody>
      </p:sp>
    </p:spTree>
    <p:extLst>
      <p:ext uri="{BB962C8B-B14F-4D97-AF65-F5344CB8AC3E}">
        <p14:creationId xmlns:p14="http://schemas.microsoft.com/office/powerpoint/2010/main" val="9646482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53C9F23-4936-E3CD-14FF-7C57E0B35209}"/>
              </a:ext>
            </a:extLst>
          </p:cNvPr>
          <p:cNvSpPr>
            <a:spLocks noGrp="1"/>
          </p:cNvSpPr>
          <p:nvPr>
            <p:ph idx="1"/>
          </p:nvPr>
        </p:nvSpPr>
        <p:spPr>
          <a:xfrm>
            <a:off x="84841" y="169681"/>
            <a:ext cx="11600477" cy="6183618"/>
          </a:xfrm>
        </p:spPr>
        <p:txBody>
          <a:bodyPr>
            <a:normAutofit fontScale="92500" lnSpcReduction="10000"/>
          </a:bodyPr>
          <a:lstStyle/>
          <a:p>
            <a:r>
              <a:rPr lang="en-GB" sz="2000" dirty="0">
                <a:latin typeface="Arial" panose="020B0604020202020204" pitchFamily="34" charset="0"/>
                <a:cs typeface="Arial" panose="020B0604020202020204" pitchFamily="34" charset="0"/>
              </a:rPr>
              <a:t>George, R. (2021). The Tourism and Hospitality Marketing Environment. In Marketing Tourism and Hospitality: </a:t>
            </a:r>
            <a:r>
              <a:rPr lang="en-GB" sz="2000" i="1" dirty="0">
                <a:latin typeface="Arial" panose="020B0604020202020204" pitchFamily="34" charset="0"/>
                <a:cs typeface="Arial" panose="020B0604020202020204" pitchFamily="34" charset="0"/>
              </a:rPr>
              <a:t>Concepts and Cases </a:t>
            </a:r>
            <a:r>
              <a:rPr lang="en-GB" sz="2000" dirty="0">
                <a:latin typeface="Arial" panose="020B0604020202020204" pitchFamily="34" charset="0"/>
                <a:cs typeface="Arial" panose="020B0604020202020204" pitchFamily="34" charset="0"/>
              </a:rPr>
              <a:t>(pp. 183-219). Cham: Springer International Publishing.</a:t>
            </a:r>
          </a:p>
          <a:p>
            <a:r>
              <a:rPr lang="en-GB" sz="2000" dirty="0">
                <a:latin typeface="Arial" panose="020B0604020202020204" pitchFamily="34" charset="0"/>
                <a:cs typeface="Arial" panose="020B0604020202020204" pitchFamily="34" charset="0"/>
              </a:rPr>
              <a:t>Jamil, J. (2023). PESTLE Analysis and Sustainable Event Marketing-Evidences from Mount Kinabalu International </a:t>
            </a:r>
            <a:r>
              <a:rPr lang="en-GB" sz="2000" dirty="0" err="1">
                <a:latin typeface="Arial" panose="020B0604020202020204" pitchFamily="34" charset="0"/>
                <a:cs typeface="Arial" panose="020B0604020202020204" pitchFamily="34" charset="0"/>
              </a:rPr>
              <a:t>Climbathon</a:t>
            </a:r>
            <a:r>
              <a:rPr lang="en-GB" sz="2000" dirty="0">
                <a:latin typeface="Arial" panose="020B0604020202020204" pitchFamily="34" charset="0"/>
                <a:cs typeface="Arial" panose="020B0604020202020204" pitchFamily="34" charset="0"/>
              </a:rPr>
              <a:t> Destination, Borneo. Journal of Event, Travel and Tour Management, 1-18.</a:t>
            </a:r>
          </a:p>
          <a:p>
            <a:r>
              <a:rPr lang="en-GB" sz="2000" dirty="0">
                <a:latin typeface="Arial" panose="020B0604020202020204" pitchFamily="34" charset="0"/>
                <a:cs typeface="Arial" panose="020B0604020202020204" pitchFamily="34" charset="0"/>
              </a:rPr>
              <a:t> Khan, N. U., Cheng, J., Yasir, M., </a:t>
            </a:r>
            <a:r>
              <a:rPr lang="en-GB" sz="2000" dirty="0" err="1">
                <a:latin typeface="Arial" panose="020B0604020202020204" pitchFamily="34" charset="0"/>
                <a:cs typeface="Arial" panose="020B0604020202020204" pitchFamily="34" charset="0"/>
              </a:rPr>
              <a:t>Saufi</a:t>
            </a:r>
            <a:r>
              <a:rPr lang="en-GB" sz="2000" dirty="0">
                <a:latin typeface="Arial" panose="020B0604020202020204" pitchFamily="34" charset="0"/>
                <a:cs typeface="Arial" panose="020B0604020202020204" pitchFamily="34" charset="0"/>
              </a:rPr>
              <a:t>, R. A., </a:t>
            </a:r>
            <a:r>
              <a:rPr lang="en-GB" sz="2000" dirty="0" err="1">
                <a:latin typeface="Arial" panose="020B0604020202020204" pitchFamily="34" charset="0"/>
                <a:cs typeface="Arial" panose="020B0604020202020204" pitchFamily="34" charset="0"/>
              </a:rPr>
              <a:t>Nawi</a:t>
            </a:r>
            <a:r>
              <a:rPr lang="en-GB" sz="2000" dirty="0">
                <a:latin typeface="Arial" panose="020B0604020202020204" pitchFamily="34" charset="0"/>
                <a:cs typeface="Arial" panose="020B0604020202020204" pitchFamily="34" charset="0"/>
              </a:rPr>
              <a:t>, N. C., &amp; </a:t>
            </a:r>
            <a:r>
              <a:rPr lang="en-GB" sz="2000" dirty="0" err="1">
                <a:latin typeface="Arial" panose="020B0604020202020204" pitchFamily="34" charset="0"/>
                <a:cs typeface="Arial" panose="020B0604020202020204" pitchFamily="34" charset="0"/>
              </a:rPr>
              <a:t>Bazkiaei</a:t>
            </a:r>
            <a:r>
              <a:rPr lang="en-GB" sz="2000" dirty="0">
                <a:latin typeface="Arial" panose="020B0604020202020204" pitchFamily="34" charset="0"/>
                <a:cs typeface="Arial" panose="020B0604020202020204" pitchFamily="34" charset="0"/>
              </a:rPr>
              <a:t>, H. A. (2022). Antecedents of employee green </a:t>
            </a:r>
            <a:r>
              <a:rPr lang="en-GB" sz="2000" dirty="0" err="1">
                <a:latin typeface="Arial" panose="020B0604020202020204" pitchFamily="34" charset="0"/>
                <a:cs typeface="Arial" panose="020B0604020202020204" pitchFamily="34" charset="0"/>
              </a:rPr>
              <a:t>behavior</a:t>
            </a:r>
            <a:r>
              <a:rPr lang="en-GB" sz="2000" dirty="0">
                <a:latin typeface="Arial" panose="020B0604020202020204" pitchFamily="34" charset="0"/>
                <a:cs typeface="Arial" panose="020B0604020202020204" pitchFamily="34" charset="0"/>
              </a:rPr>
              <a:t> in the hospitality industry. </a:t>
            </a:r>
            <a:r>
              <a:rPr lang="en-GB" sz="2000" i="1" dirty="0">
                <a:latin typeface="Arial" panose="020B0604020202020204" pitchFamily="34" charset="0"/>
                <a:cs typeface="Arial" panose="020B0604020202020204" pitchFamily="34" charset="0"/>
              </a:rPr>
              <a:t>Frontiers in Psychology</a:t>
            </a:r>
            <a:r>
              <a:rPr lang="en-GB" sz="2000" dirty="0">
                <a:latin typeface="Arial" panose="020B0604020202020204" pitchFamily="34" charset="0"/>
                <a:cs typeface="Arial" panose="020B0604020202020204" pitchFamily="34" charset="0"/>
              </a:rPr>
              <a:t>, 13, 836109.</a:t>
            </a:r>
          </a:p>
          <a:p>
            <a:r>
              <a:rPr lang="en-GB" sz="2000" dirty="0">
                <a:latin typeface="Arial" panose="020B0604020202020204" pitchFamily="34" charset="0"/>
                <a:cs typeface="Arial" panose="020B0604020202020204" pitchFamily="34" charset="0"/>
              </a:rPr>
              <a:t>Leyva, E. S., &amp; Parra, D. P. (2021). Environmental approach in the hotel industry: Riding the wave of change. </a:t>
            </a:r>
            <a:r>
              <a:rPr lang="en-GB" sz="2000" i="1" dirty="0">
                <a:latin typeface="Arial" panose="020B0604020202020204" pitchFamily="34" charset="0"/>
                <a:cs typeface="Arial" panose="020B0604020202020204" pitchFamily="34" charset="0"/>
              </a:rPr>
              <a:t>Sustainable Futures</a:t>
            </a:r>
            <a:r>
              <a:rPr lang="en-GB" sz="2000" dirty="0">
                <a:latin typeface="Arial" panose="020B0604020202020204" pitchFamily="34" charset="0"/>
                <a:cs typeface="Arial" panose="020B0604020202020204" pitchFamily="34" charset="0"/>
              </a:rPr>
              <a:t>, 3, 100050. </a:t>
            </a:r>
          </a:p>
          <a:p>
            <a:r>
              <a:rPr lang="en-GB" sz="2000" dirty="0">
                <a:latin typeface="Arial" panose="020B0604020202020204" pitchFamily="34" charset="0"/>
                <a:cs typeface="Arial" panose="020B0604020202020204" pitchFamily="34" charset="0"/>
              </a:rPr>
              <a:t>Martins, J. (2023) Using feasibility studies in Project Management [2023] • asana, Asana. Available at:      </a:t>
            </a:r>
            <a:r>
              <a:rPr lang="en-GB" sz="2000" dirty="0">
                <a:latin typeface="Arial" panose="020B0604020202020204" pitchFamily="34" charset="0"/>
                <a:cs typeface="Arial" panose="020B0604020202020204" pitchFamily="34" charset="0"/>
                <a:hlinkClick r:id="rId2"/>
              </a:rPr>
              <a:t>https://asana.com/resources/feasibility-study?utm_campaign=NB--EMEA--UK--EN--PMAX&amp;utm_source=google&amp;utm_medium=pd_cpc_pmax&amp;gad_source=1&amp;gclid=CjwKCAiAlJKuBhAdEiwAnZb7lRh_K6J5cIgEdpzFgGjWyi-AgFJ2ije0TJVOBKRAmAOsPJuqbXJ9QxoC4qgQAvD_BwE&amp;gclsrc=aw.ds</a:t>
            </a:r>
            <a:r>
              <a:rPr lang="en-GB" sz="2000" dirty="0">
                <a:latin typeface="Arial" panose="020B0604020202020204" pitchFamily="34" charset="0"/>
                <a:cs typeface="Arial" panose="020B0604020202020204" pitchFamily="34" charset="0"/>
              </a:rPr>
              <a:t>  (Accessed: 08 February 2024).  </a:t>
            </a:r>
          </a:p>
          <a:p>
            <a:r>
              <a:rPr lang="en-GB" sz="2000" dirty="0">
                <a:latin typeface="Arial" panose="020B0604020202020204" pitchFamily="34" charset="0"/>
                <a:cs typeface="Arial" panose="020B0604020202020204" pitchFamily="34" charset="0"/>
              </a:rPr>
              <a:t>Nandiwardana, A. P., </a:t>
            </a:r>
            <a:r>
              <a:rPr lang="en-GB" sz="2000" dirty="0" err="1">
                <a:latin typeface="Arial" panose="020B0604020202020204" pitchFamily="34" charset="0"/>
                <a:cs typeface="Arial" panose="020B0604020202020204" pitchFamily="34" charset="0"/>
              </a:rPr>
              <a:t>Soelton</a:t>
            </a:r>
            <a:r>
              <a:rPr lang="en-GB" sz="2000" dirty="0">
                <a:latin typeface="Arial" panose="020B0604020202020204" pitchFamily="34" charset="0"/>
                <a:cs typeface="Arial" panose="020B0604020202020204" pitchFamily="34" charset="0"/>
              </a:rPr>
              <a:t>, M., </a:t>
            </a:r>
            <a:r>
              <a:rPr lang="en-GB" sz="2000" dirty="0" err="1">
                <a:latin typeface="Arial" panose="020B0604020202020204" pitchFamily="34" charset="0"/>
                <a:cs typeface="Arial" panose="020B0604020202020204" pitchFamily="34" charset="0"/>
              </a:rPr>
              <a:t>Permana</a:t>
            </a:r>
            <a:r>
              <a:rPr lang="en-GB" sz="2000" dirty="0">
                <a:latin typeface="Arial" panose="020B0604020202020204" pitchFamily="34" charset="0"/>
                <a:cs typeface="Arial" panose="020B0604020202020204" pitchFamily="34" charset="0"/>
              </a:rPr>
              <a:t>, D., </a:t>
            </a:r>
            <a:r>
              <a:rPr lang="en-GB" sz="2000" dirty="0" err="1">
                <a:latin typeface="Arial" panose="020B0604020202020204" pitchFamily="34" charset="0"/>
                <a:cs typeface="Arial" panose="020B0604020202020204" pitchFamily="34" charset="0"/>
              </a:rPr>
              <a:t>Karyatun</a:t>
            </a:r>
            <a:r>
              <a:rPr lang="en-GB" sz="2000" dirty="0">
                <a:latin typeface="Arial" panose="020B0604020202020204" pitchFamily="34" charset="0"/>
                <a:cs typeface="Arial" panose="020B0604020202020204" pitchFamily="34" charset="0"/>
              </a:rPr>
              <a:t>, S., Daru, A. S. I. H., </a:t>
            </a:r>
            <a:r>
              <a:rPr lang="en-GB" sz="2000" dirty="0" err="1">
                <a:latin typeface="Arial" panose="020B0604020202020204" pitchFamily="34" charset="0"/>
                <a:cs typeface="Arial" panose="020B0604020202020204" pitchFamily="34" charset="0"/>
              </a:rPr>
              <a:t>Widyanty</a:t>
            </a:r>
            <a:r>
              <a:rPr lang="en-GB" sz="2000" dirty="0">
                <a:latin typeface="Arial" panose="020B0604020202020204" pitchFamily="34" charset="0"/>
                <a:cs typeface="Arial" panose="020B0604020202020204" pitchFamily="34" charset="0"/>
              </a:rPr>
              <a:t>, W., &amp; </a:t>
            </a:r>
            <a:r>
              <a:rPr lang="en-GB" sz="2000" dirty="0" err="1">
                <a:latin typeface="Arial" panose="020B0604020202020204" pitchFamily="34" charset="0"/>
                <a:cs typeface="Arial" panose="020B0604020202020204" pitchFamily="34" charset="0"/>
              </a:rPr>
              <a:t>Kharzai</a:t>
            </a:r>
            <a:r>
              <a:rPr lang="en-GB" sz="2000" dirty="0">
                <a:latin typeface="Arial" panose="020B0604020202020204" pitchFamily="34" charset="0"/>
                <a:cs typeface="Arial" panose="020B0604020202020204" pitchFamily="34" charset="0"/>
              </a:rPr>
              <a:t>, M. D. (2023, November). </a:t>
            </a:r>
            <a:r>
              <a:rPr lang="en-GB" sz="2000" i="1" dirty="0">
                <a:latin typeface="Arial" panose="020B0604020202020204" pitchFamily="34" charset="0"/>
                <a:cs typeface="Arial" panose="020B0604020202020204" pitchFamily="34" charset="0"/>
              </a:rPr>
              <a:t>Used Goods Creation For Sustainable Business At </a:t>
            </a:r>
            <a:r>
              <a:rPr lang="en-GB" sz="2000" i="1" dirty="0" err="1">
                <a:latin typeface="Arial" panose="020B0604020202020204" pitchFamily="34" charset="0"/>
                <a:cs typeface="Arial" panose="020B0604020202020204" pitchFamily="34" charset="0"/>
              </a:rPr>
              <a:t>Srengseng</a:t>
            </a:r>
            <a:r>
              <a:rPr lang="en-GB" sz="2000" i="1" dirty="0">
                <a:latin typeface="Arial" panose="020B0604020202020204" pitchFamily="34" charset="0"/>
                <a:cs typeface="Arial" panose="020B0604020202020204" pitchFamily="34" charset="0"/>
              </a:rPr>
              <a:t>-Jakarta</a:t>
            </a:r>
            <a:r>
              <a:rPr lang="en-GB" sz="2000" dirty="0">
                <a:latin typeface="Arial" panose="020B0604020202020204" pitchFamily="34" charset="0"/>
                <a:cs typeface="Arial" panose="020B0604020202020204" pitchFamily="34" charset="0"/>
              </a:rPr>
              <a:t>. In ICCD (Vol. 5, No. 1, pp. 86-92).</a:t>
            </a:r>
          </a:p>
          <a:p>
            <a:r>
              <a:rPr lang="en-GB" sz="2000" dirty="0">
                <a:latin typeface="Arial" panose="020B0604020202020204" pitchFamily="34" charset="0"/>
                <a:cs typeface="Arial" panose="020B0604020202020204" pitchFamily="34" charset="0"/>
              </a:rPr>
              <a:t>Nayak, P., &amp; </a:t>
            </a:r>
            <a:r>
              <a:rPr lang="en-GB" sz="2000" dirty="0" err="1">
                <a:latin typeface="Arial" panose="020B0604020202020204" pitchFamily="34" charset="0"/>
                <a:cs typeface="Arial" panose="020B0604020202020204" pitchFamily="34" charset="0"/>
              </a:rPr>
              <a:t>Kayarkatte</a:t>
            </a:r>
            <a:r>
              <a:rPr lang="en-GB" sz="2000" dirty="0">
                <a:latin typeface="Arial" panose="020B0604020202020204" pitchFamily="34" charset="0"/>
                <a:cs typeface="Arial" panose="020B0604020202020204" pitchFamily="34" charset="0"/>
              </a:rPr>
              <a:t>, N. (2020). Sustainability Study of Green Buildings in India-Through Pestle and </a:t>
            </a:r>
            <a:r>
              <a:rPr lang="en-GB" sz="2000" dirty="0" err="1">
                <a:latin typeface="Arial" panose="020B0604020202020204" pitchFamily="34" charset="0"/>
                <a:cs typeface="Arial" panose="020B0604020202020204" pitchFamily="34" charset="0"/>
              </a:rPr>
              <a:t>Swoc</a:t>
            </a:r>
            <a:r>
              <a:rPr lang="en-GB" sz="2000" dirty="0">
                <a:latin typeface="Arial" panose="020B0604020202020204" pitchFamily="34" charset="0"/>
                <a:cs typeface="Arial" panose="020B0604020202020204" pitchFamily="34" charset="0"/>
              </a:rPr>
              <a:t> Analysis. </a:t>
            </a:r>
            <a:r>
              <a:rPr lang="en-GB" sz="2000" i="1" dirty="0">
                <a:latin typeface="Arial" panose="020B0604020202020204" pitchFamily="34" charset="0"/>
                <a:cs typeface="Arial" panose="020B0604020202020204" pitchFamily="34" charset="0"/>
              </a:rPr>
              <a:t>International journal of business management and allied science</a:t>
            </a:r>
            <a:r>
              <a:rPr lang="en-GB" sz="2000" dirty="0">
                <a:latin typeface="Arial" panose="020B0604020202020204" pitchFamily="34" charset="0"/>
                <a:cs typeface="Arial" panose="020B0604020202020204" pitchFamily="34" charset="0"/>
              </a:rPr>
              <a:t>.</a:t>
            </a:r>
          </a:p>
          <a:p>
            <a:endParaRPr lang="en-GB" dirty="0"/>
          </a:p>
        </p:txBody>
      </p:sp>
    </p:spTree>
    <p:extLst>
      <p:ext uri="{BB962C8B-B14F-4D97-AF65-F5344CB8AC3E}">
        <p14:creationId xmlns:p14="http://schemas.microsoft.com/office/powerpoint/2010/main" val="416609668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F5780CC-CF73-9556-D85E-5BDBF0AF4245}"/>
              </a:ext>
            </a:extLst>
          </p:cNvPr>
          <p:cNvSpPr>
            <a:spLocks noGrp="1"/>
          </p:cNvSpPr>
          <p:nvPr>
            <p:ph idx="1"/>
          </p:nvPr>
        </p:nvSpPr>
        <p:spPr>
          <a:xfrm>
            <a:off x="0" y="0"/>
            <a:ext cx="11614068" cy="6448301"/>
          </a:xfrm>
        </p:spPr>
        <p:txBody>
          <a:bodyPr>
            <a:normAutofit/>
          </a:bodyPr>
          <a:lstStyle/>
          <a:p>
            <a:pPr marL="0" indent="0">
              <a:buNone/>
            </a:pPr>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Saxena, S. K. " Exploring Sustainable Practices in Five-Star Hotels: A Comprehensive Analysis and Implications for Agra's Hospitality Industry. </a:t>
            </a:r>
            <a:r>
              <a:rPr lang="en-GB" sz="2000" i="1" dirty="0" err="1">
                <a:latin typeface="Arial" panose="020B0604020202020204" pitchFamily="34" charset="0"/>
                <a:cs typeface="Arial" panose="020B0604020202020204" pitchFamily="34" charset="0"/>
              </a:rPr>
              <a:t>Tuijin</a:t>
            </a:r>
            <a:r>
              <a:rPr lang="en-GB" sz="2000" i="1" dirty="0">
                <a:latin typeface="Arial" panose="020B0604020202020204" pitchFamily="34" charset="0"/>
                <a:cs typeface="Arial" panose="020B0604020202020204" pitchFamily="34" charset="0"/>
              </a:rPr>
              <a:t> </a:t>
            </a:r>
            <a:r>
              <a:rPr lang="en-GB" sz="2000" i="1" dirty="0" err="1">
                <a:latin typeface="Arial" panose="020B0604020202020204" pitchFamily="34" charset="0"/>
                <a:cs typeface="Arial" panose="020B0604020202020204" pitchFamily="34" charset="0"/>
              </a:rPr>
              <a:t>Jishu</a:t>
            </a:r>
            <a:r>
              <a:rPr lang="en-GB" sz="2000" i="1" dirty="0">
                <a:latin typeface="Arial" panose="020B0604020202020204" pitchFamily="34" charset="0"/>
                <a:cs typeface="Arial" panose="020B0604020202020204" pitchFamily="34" charset="0"/>
              </a:rPr>
              <a:t>/Journal of Propulsion Technology</a:t>
            </a:r>
            <a:r>
              <a:rPr lang="en-GB" sz="2000" dirty="0">
                <a:latin typeface="Arial" panose="020B0604020202020204" pitchFamily="34" charset="0"/>
                <a:cs typeface="Arial" panose="020B0604020202020204" pitchFamily="34" charset="0"/>
              </a:rPr>
              <a:t>, 44(2), 2023.</a:t>
            </a:r>
          </a:p>
          <a:p>
            <a:r>
              <a:rPr lang="en-GB" sz="2000" dirty="0">
                <a:latin typeface="Arial" panose="020B0604020202020204" pitchFamily="34" charset="0"/>
                <a:cs typeface="Arial" panose="020B0604020202020204" pitchFamily="34" charset="0"/>
              </a:rPr>
              <a:t>VIZANO, N. A., LO, S. J., SUMARTO, A. H., KARYATUN, S., THOULLON, M. S., NAIBAHO, M. C., &amp; SOELTON, M. (2023, November). </a:t>
            </a:r>
            <a:r>
              <a:rPr lang="en-GB" sz="2000" i="1" dirty="0">
                <a:latin typeface="Arial" panose="020B0604020202020204" pitchFamily="34" charset="0"/>
                <a:cs typeface="Arial" panose="020B0604020202020204" pitchFamily="34" charset="0"/>
              </a:rPr>
              <a:t>Utilizing Waste Goods As A Medium Improving Entrepreneurial Enthusiasm At </a:t>
            </a:r>
            <a:r>
              <a:rPr lang="en-GB" sz="2000" i="1" dirty="0" err="1">
                <a:latin typeface="Arial" panose="020B0604020202020204" pitchFamily="34" charset="0"/>
                <a:cs typeface="Arial" panose="020B0604020202020204" pitchFamily="34" charset="0"/>
              </a:rPr>
              <a:t>Srengseng</a:t>
            </a:r>
            <a:r>
              <a:rPr lang="en-GB" sz="2000" i="1" dirty="0">
                <a:latin typeface="Arial" panose="020B0604020202020204" pitchFamily="34" charset="0"/>
                <a:cs typeface="Arial" panose="020B0604020202020204" pitchFamily="34" charset="0"/>
              </a:rPr>
              <a:t>-Jakarta</a:t>
            </a:r>
            <a:r>
              <a:rPr lang="en-GB" sz="2000" dirty="0">
                <a:latin typeface="Arial" panose="020B0604020202020204" pitchFamily="34" charset="0"/>
                <a:cs typeface="Arial" panose="020B0604020202020204" pitchFamily="34" charset="0"/>
              </a:rPr>
              <a:t>. In ICCD (Vol. 5, No. 1, pp. 272-277).</a:t>
            </a:r>
          </a:p>
          <a:p>
            <a:r>
              <a:rPr lang="en-GB" sz="2000" dirty="0">
                <a:latin typeface="Arial" panose="020B0604020202020204" pitchFamily="34" charset="0"/>
                <a:cs typeface="Arial" panose="020B0604020202020204" pitchFamily="34" charset="0"/>
              </a:rPr>
              <a:t>Wong, I. A., Wan, Y. K. P., Huang, G. I., &amp; Qi, S. (2022). Green event directed pro-environmental </a:t>
            </a:r>
            <a:r>
              <a:rPr lang="en-GB" sz="2000" dirty="0" err="1">
                <a:latin typeface="Arial" panose="020B0604020202020204" pitchFamily="34" charset="0"/>
                <a:cs typeface="Arial" panose="020B0604020202020204" pitchFamily="34" charset="0"/>
              </a:rPr>
              <a:t>behavior</a:t>
            </a:r>
            <a:r>
              <a:rPr lang="en-GB" sz="2000" dirty="0">
                <a:latin typeface="Arial" panose="020B0604020202020204" pitchFamily="34" charset="0"/>
                <a:cs typeface="Arial" panose="020B0604020202020204" pitchFamily="34" charset="0"/>
              </a:rPr>
              <a:t>: An application of goal systems theory</a:t>
            </a:r>
            <a:r>
              <a:rPr lang="en-GB" sz="2000" i="1" dirty="0">
                <a:latin typeface="Arial" panose="020B0604020202020204" pitchFamily="34" charset="0"/>
                <a:cs typeface="Arial" panose="020B0604020202020204" pitchFamily="34" charset="0"/>
              </a:rPr>
              <a:t>. In Events and Sustainability</a:t>
            </a:r>
            <a:r>
              <a:rPr lang="en-GB" sz="2000" dirty="0">
                <a:latin typeface="Arial" panose="020B0604020202020204" pitchFamily="34" charset="0"/>
                <a:cs typeface="Arial" panose="020B0604020202020204" pitchFamily="34" charset="0"/>
              </a:rPr>
              <a:t> (pp. 210-231). Routledge.</a:t>
            </a:r>
          </a:p>
          <a:p>
            <a:r>
              <a:rPr lang="en-GB" sz="2000" dirty="0">
                <a:latin typeface="Arial" panose="020B0604020202020204" pitchFamily="34" charset="0"/>
                <a:cs typeface="Arial" panose="020B0604020202020204" pitchFamily="34" charset="0"/>
              </a:rPr>
              <a:t>Yacoub, L., </a:t>
            </a:r>
            <a:r>
              <a:rPr lang="en-GB" sz="2000" dirty="0" err="1">
                <a:latin typeface="Arial" panose="020B0604020202020204" pitchFamily="34" charset="0"/>
                <a:cs typeface="Arial" panose="020B0604020202020204" pitchFamily="34" charset="0"/>
              </a:rPr>
              <a:t>Nakhle</a:t>
            </a:r>
            <a:r>
              <a:rPr lang="en-GB" sz="2000" dirty="0">
                <a:latin typeface="Arial" panose="020B0604020202020204" pitchFamily="34" charset="0"/>
                <a:cs typeface="Arial" panose="020B0604020202020204" pitchFamily="34" charset="0"/>
              </a:rPr>
              <a:t>, S., &amp; </a:t>
            </a:r>
            <a:r>
              <a:rPr lang="en-GB" sz="2000" dirty="0" err="1">
                <a:latin typeface="Arial" panose="020B0604020202020204" pitchFamily="34" charset="0"/>
                <a:cs typeface="Arial" panose="020B0604020202020204" pitchFamily="34" charset="0"/>
              </a:rPr>
              <a:t>Yahiaoui</a:t>
            </a:r>
            <a:r>
              <a:rPr lang="en-GB" sz="2000" dirty="0">
                <a:latin typeface="Arial" panose="020B0604020202020204" pitchFamily="34" charset="0"/>
                <a:cs typeface="Arial" panose="020B0604020202020204" pitchFamily="34" charset="0"/>
              </a:rPr>
              <a:t>, D. (2022). Restaurant failure in post-conflict Beirut: the macroenvironmental context and mismanagement. </a:t>
            </a:r>
            <a:r>
              <a:rPr lang="en-GB" sz="2000" i="1" dirty="0" err="1">
                <a:latin typeface="Arial" panose="020B0604020202020204" pitchFamily="34" charset="0"/>
                <a:cs typeface="Arial" panose="020B0604020202020204" pitchFamily="34" charset="0"/>
              </a:rPr>
              <a:t>EuroMed</a:t>
            </a:r>
            <a:r>
              <a:rPr lang="en-GB" sz="2000" i="1" dirty="0">
                <a:latin typeface="Arial" panose="020B0604020202020204" pitchFamily="34" charset="0"/>
                <a:cs typeface="Arial" panose="020B0604020202020204" pitchFamily="34" charset="0"/>
              </a:rPr>
              <a:t> Journal of Business</a:t>
            </a:r>
            <a:r>
              <a:rPr lang="en-GB" sz="2000" dirty="0">
                <a:latin typeface="Arial" panose="020B0604020202020204" pitchFamily="34" charset="0"/>
                <a:cs typeface="Arial" panose="020B0604020202020204" pitchFamily="34" charset="0"/>
              </a:rPr>
              <a:t>, 17(1), 133-154.</a:t>
            </a:r>
          </a:p>
          <a:p>
            <a:r>
              <a:rPr lang="en-GB" sz="2000" dirty="0" err="1">
                <a:latin typeface="Arial" panose="020B0604020202020204" pitchFamily="34" charset="0"/>
                <a:cs typeface="Arial" panose="020B0604020202020204" pitchFamily="34" charset="0"/>
              </a:rPr>
              <a:t>Yefremtseva</a:t>
            </a:r>
            <a:r>
              <a:rPr lang="en-GB" sz="2000" dirty="0">
                <a:latin typeface="Arial" panose="020B0604020202020204" pitchFamily="34" charset="0"/>
                <a:cs typeface="Arial" panose="020B0604020202020204" pitchFamily="34" charset="0"/>
              </a:rPr>
              <a:t>, T. N., </a:t>
            </a:r>
            <a:r>
              <a:rPr lang="en-GB" sz="2000" dirty="0" err="1">
                <a:latin typeface="Arial" panose="020B0604020202020204" pitchFamily="34" charset="0"/>
                <a:cs typeface="Arial" panose="020B0604020202020204" pitchFamily="34" charset="0"/>
              </a:rPr>
              <a:t>Kalney</a:t>
            </a:r>
            <a:r>
              <a:rPr lang="en-GB" sz="2000" dirty="0">
                <a:latin typeface="Arial" panose="020B0604020202020204" pitchFamily="34" charset="0"/>
                <a:cs typeface="Arial" panose="020B0604020202020204" pitchFamily="34" charset="0"/>
              </a:rPr>
              <a:t>, V. A., Arseniy, R. M., </a:t>
            </a:r>
            <a:r>
              <a:rPr lang="en-GB" sz="2000" dirty="0" err="1">
                <a:latin typeface="Arial" panose="020B0604020202020204" pitchFamily="34" charset="0"/>
                <a:cs typeface="Arial" panose="020B0604020202020204" pitchFamily="34" charset="0"/>
              </a:rPr>
              <a:t>Shishov</a:t>
            </a:r>
            <a:r>
              <a:rPr lang="en-GB" sz="2000" dirty="0">
                <a:latin typeface="Arial" panose="020B0604020202020204" pitchFamily="34" charset="0"/>
                <a:cs typeface="Arial" panose="020B0604020202020204" pitchFamily="34" charset="0"/>
              </a:rPr>
              <a:t>, S. E., &amp; </a:t>
            </a:r>
            <a:r>
              <a:rPr lang="en-GB" sz="2000" dirty="0" err="1">
                <a:latin typeface="Arial" panose="020B0604020202020204" pitchFamily="34" charset="0"/>
                <a:cs typeface="Arial" panose="020B0604020202020204" pitchFamily="34" charset="0"/>
              </a:rPr>
              <a:t>Bukhteeva</a:t>
            </a:r>
            <a:r>
              <a:rPr lang="en-GB" sz="2000" dirty="0">
                <a:latin typeface="Arial" panose="020B0604020202020204" pitchFamily="34" charset="0"/>
                <a:cs typeface="Arial" panose="020B0604020202020204" pitchFamily="34" charset="0"/>
              </a:rPr>
              <a:t>, E. E. (2022). Quality Problems in Vocational Tourism Education. </a:t>
            </a:r>
            <a:r>
              <a:rPr lang="en-GB" sz="2000" i="1" dirty="0">
                <a:latin typeface="Arial" panose="020B0604020202020204" pitchFamily="34" charset="0"/>
                <a:cs typeface="Arial" panose="020B0604020202020204" pitchFamily="34" charset="0"/>
              </a:rPr>
              <a:t>Journal of Higher Education Theory and Practice</a:t>
            </a:r>
            <a:r>
              <a:rPr lang="en-GB" sz="2000" dirty="0">
                <a:latin typeface="Arial" panose="020B0604020202020204" pitchFamily="34" charset="0"/>
                <a:cs typeface="Arial" panose="020B0604020202020204" pitchFamily="34" charset="0"/>
              </a:rPr>
              <a:t>, 22(4).</a:t>
            </a:r>
          </a:p>
          <a:p>
            <a:r>
              <a:rPr lang="en-GB" sz="2000" dirty="0">
                <a:latin typeface="Arial" panose="020B0604020202020204" pitchFamily="34" charset="0"/>
                <a:cs typeface="Arial" panose="020B0604020202020204" pitchFamily="34" charset="0"/>
              </a:rPr>
              <a:t>Zhu, J. J., Chang, Y. C., Ku, C. H., Li, S. Y., &amp; Chen, C. J. (2021). Online critical review classification in response strategy and service provider rating: Algorithms from heuristic processing, sentiment analysis to deep learning. </a:t>
            </a:r>
            <a:r>
              <a:rPr lang="en-GB" sz="2000" i="1" dirty="0">
                <a:latin typeface="Arial" panose="020B0604020202020204" pitchFamily="34" charset="0"/>
                <a:cs typeface="Arial" panose="020B0604020202020204" pitchFamily="34" charset="0"/>
              </a:rPr>
              <a:t>Journal of Business Research</a:t>
            </a:r>
            <a:r>
              <a:rPr lang="en-GB" sz="2000" dirty="0">
                <a:latin typeface="Arial" panose="020B0604020202020204" pitchFamily="34" charset="0"/>
                <a:cs typeface="Arial" panose="020B0604020202020204" pitchFamily="34" charset="0"/>
              </a:rPr>
              <a:t>, 129, 860-877.</a:t>
            </a:r>
          </a:p>
          <a:p>
            <a:endParaRPr lang="en-GB" sz="20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1228636299"/>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399</TotalTime>
  <Words>3859</Words>
  <Application>Microsoft Office PowerPoint</Application>
  <PresentationFormat>Widescreen</PresentationFormat>
  <Paragraphs>187</Paragraphs>
  <Slides>14</Slides>
  <Notes>8</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14</vt:i4>
      </vt:variant>
    </vt:vector>
  </HeadingPairs>
  <TitlesOfParts>
    <vt:vector size="21" baseType="lpstr">
      <vt:lpstr>Arial</vt:lpstr>
      <vt:lpstr>Calibri</vt:lpstr>
      <vt:lpstr>Times New Roman</vt:lpstr>
      <vt:lpstr>Trebuchet MS</vt:lpstr>
      <vt:lpstr>Wingdings</vt:lpstr>
      <vt:lpstr>Wingdings 3</vt:lpstr>
      <vt:lpstr>Facet</vt:lpstr>
      <vt:lpstr>PowerPoint Presentation: A Sustainable Case Study Conference of UK’s Hospitality Sector at DoubleTree </vt:lpstr>
      <vt:lpstr>Introduction</vt:lpstr>
      <vt:lpstr>Situational Analysis and Research</vt:lpstr>
      <vt:lpstr>Situational Analysis and Research</vt:lpstr>
      <vt:lpstr>Operational Factors</vt:lpstr>
      <vt:lpstr>Operational Factors</vt:lpstr>
      <vt:lpstr>Financial Analysis</vt:lpstr>
      <vt:lpstr>SWOT Analysis</vt:lpstr>
      <vt:lpstr>PESTLE Analysis</vt:lpstr>
      <vt:lpstr>PESTLE Analysis</vt:lpstr>
      <vt:lpstr>Conclusion </vt:lpstr>
      <vt:lpstr>References</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PC 7</dc:creator>
  <cp:lastModifiedBy>ferdous rahman</cp:lastModifiedBy>
  <cp:revision>20</cp:revision>
  <dcterms:created xsi:type="dcterms:W3CDTF">2024-01-27T19:49:39Z</dcterms:created>
  <dcterms:modified xsi:type="dcterms:W3CDTF">2024-02-09T21:24:38Z</dcterms:modified>
</cp:coreProperties>
</file>