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2" r:id="rId3"/>
    <p:sldId id="257" r:id="rId4"/>
    <p:sldId id="260" r:id="rId5"/>
    <p:sldId id="263" r:id="rId6"/>
    <p:sldId id="264" r:id="rId7"/>
    <p:sldId id="265" r:id="rId8"/>
    <p:sldId id="271" r:id="rId9"/>
    <p:sldId id="266" r:id="rId10"/>
    <p:sldId id="267" r:id="rId11"/>
    <p:sldId id="268" r:id="rId12"/>
    <p:sldId id="269" r:id="rId13"/>
    <p:sldId id="273" r:id="rId14"/>
    <p:sldId id="274" r:id="rId15"/>
    <p:sldId id="275" r:id="rId16"/>
    <p:sldId id="276"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4" d="100"/>
          <a:sy n="84" d="100"/>
        </p:scale>
        <p:origin x="1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DA980A-A836-4E9A-8263-DC08069EDF26}" type="datetimeFigureOut">
              <a:rPr lang="en-GB" smtClean="0"/>
              <a:t>05/01/2018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A37D84-AFE4-4E47-BBC8-9D241017E36B}" type="slidenum">
              <a:rPr lang="en-GB" smtClean="0"/>
              <a:t>‹#›</a:t>
            </a:fld>
            <a:endParaRPr lang="en-GB"/>
          </a:p>
        </p:txBody>
      </p:sp>
    </p:spTree>
    <p:extLst>
      <p:ext uri="{BB962C8B-B14F-4D97-AF65-F5344CB8AC3E}">
        <p14:creationId xmlns:p14="http://schemas.microsoft.com/office/powerpoint/2010/main" val="3421960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934053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3624825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00321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3239899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4141822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922218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076918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2419240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854353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426572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185630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41585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218952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3400093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4315996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3265400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86B63C-0BFF-4F08-AA97-3FAAF139431C}" type="datetimeFigureOut">
              <a:rPr lang="en-GB" smtClean="0"/>
              <a:t>05/01/2018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1E70F7B-AD2E-4C3C-B078-6F033EFF72DE}" type="slidenum">
              <a:rPr lang="en-GB" smtClean="0"/>
              <a:t>‹#›</a:t>
            </a:fld>
            <a:endParaRPr lang="en-GB" dirty="0"/>
          </a:p>
        </p:txBody>
      </p:sp>
    </p:spTree>
    <p:extLst>
      <p:ext uri="{BB962C8B-B14F-4D97-AF65-F5344CB8AC3E}">
        <p14:creationId xmlns:p14="http://schemas.microsoft.com/office/powerpoint/2010/main" val="1600957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B86B63C-0BFF-4F08-AA97-3FAAF139431C}" type="datetimeFigureOut">
              <a:rPr lang="en-GB" smtClean="0"/>
              <a:t>05/01/2018</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1E70F7B-AD2E-4C3C-B078-6F033EFF72DE}" type="slidenum">
              <a:rPr lang="en-GB" smtClean="0"/>
              <a:t>‹#›</a:t>
            </a:fld>
            <a:endParaRPr lang="en-GB" dirty="0"/>
          </a:p>
        </p:txBody>
      </p:sp>
    </p:spTree>
    <p:extLst>
      <p:ext uri="{BB962C8B-B14F-4D97-AF65-F5344CB8AC3E}">
        <p14:creationId xmlns:p14="http://schemas.microsoft.com/office/powerpoint/2010/main" val="28068397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ing.com/images/search?view=detailV2&amp;ccid=tzk2JWeF&amp;id=B2CE3AA7EC32666BD40519A659A6F02B696604BD&amp;thid=OIP.tzk2JWeFDkJivXwLekhY7AEsDh&amp;q=what+do+we+need+smart+targets+&amp;simid=608005107263734177&amp;selectedIndex=1&amp;ajaxhist=0" TargetMode="External"/><Relationship Id="rId2" Type="http://schemas.openxmlformats.org/officeDocument/2006/relationships/hyperlink" Target="https://www.projectsmart.co.uk/how-20-minutes-each-morning-can-transform-your-day-as-a-manager.php" TargetMode="External"/><Relationship Id="rId1" Type="http://schemas.openxmlformats.org/officeDocument/2006/relationships/slideLayout" Target="../slideLayouts/slideLayout2.xml"/><Relationship Id="rId6" Type="http://schemas.openxmlformats.org/officeDocument/2006/relationships/hyperlink" Target="https://www.thebalance.com/elements-of-a-smart-business-goal-2951530" TargetMode="External"/><Relationship Id="rId5" Type="http://schemas.openxmlformats.org/officeDocument/2006/relationships/hyperlink" Target="http://www.brighthubpm.com/monitoring-projects/1907-successfully-guide-your-projects-to-completion-with-the-pm-life-cycle/" TargetMode="External"/><Relationship Id="rId4" Type="http://schemas.openxmlformats.org/officeDocument/2006/relationships/hyperlink" Target="https://www.bing.com/images/search?view=detailV2&amp;ccid=ZCToNtmf&amp;id=1A718A8F3911E06560E5303053770CE98212456A&amp;thid=OIP.ZCToNtmfKZNUCn5MlwRJKgHaEb&amp;q=smart+targets+&amp;simid=608047545858133272&amp;selectedIndex=0&amp;ajaxhist=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apartners.com/stakeholder-engagement/?gclid=EAIaIQobChMImPKzw8a32AIV77XtCh2T7gR8EAAYASAAEgItD_D_Bw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ndtools.com/pages/article/newTED_08.htm" TargetMode="External"/><Relationship Id="rId2" Type="http://schemas.openxmlformats.org/officeDocument/2006/relationships/hyperlink" Target="https://www.youtube.com/watch?v=x7A9idByPA4" TargetMode="External"/><Relationship Id="rId1" Type="http://schemas.openxmlformats.org/officeDocument/2006/relationships/slideLayout" Target="../slideLayouts/slideLayout2.xml"/><Relationship Id="rId4" Type="http://schemas.openxmlformats.org/officeDocument/2006/relationships/hyperlink" Target="https://www.smartsheet.com/blog/gantt-chart-exc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59D86-6082-43C7-873F-21017A413B23}"/>
              </a:ext>
            </a:extLst>
          </p:cNvPr>
          <p:cNvSpPr>
            <a:spLocks noGrp="1"/>
          </p:cNvSpPr>
          <p:nvPr>
            <p:ph type="ctrTitle"/>
          </p:nvPr>
        </p:nvSpPr>
        <p:spPr>
          <a:xfrm>
            <a:off x="1524000" y="1122363"/>
            <a:ext cx="8237220" cy="1106487"/>
          </a:xfrm>
        </p:spPr>
        <p:txBody>
          <a:bodyPr>
            <a:normAutofit fontScale="90000"/>
          </a:bodyPr>
          <a:lstStyle/>
          <a:p>
            <a:r>
              <a:rPr lang="en-GB" sz="4000" dirty="0"/>
              <a:t>REALOCATION “BOOST JUICE BAR</a:t>
            </a:r>
            <a:r>
              <a:rPr lang="en-GB" sz="2000" dirty="0"/>
              <a:t>”</a:t>
            </a:r>
          </a:p>
        </p:txBody>
      </p:sp>
      <p:sp>
        <p:nvSpPr>
          <p:cNvPr id="3" name="Subtitle 2">
            <a:extLst>
              <a:ext uri="{FF2B5EF4-FFF2-40B4-BE49-F238E27FC236}">
                <a16:creationId xmlns:a16="http://schemas.microsoft.com/office/drawing/2014/main" id="{B7FD7064-686F-4DEA-AB3C-34F47ECFC7C7}"/>
              </a:ext>
            </a:extLst>
          </p:cNvPr>
          <p:cNvSpPr>
            <a:spLocks noGrp="1"/>
          </p:cNvSpPr>
          <p:nvPr>
            <p:ph type="subTitle" idx="1"/>
          </p:nvPr>
        </p:nvSpPr>
        <p:spPr>
          <a:xfrm>
            <a:off x="697230" y="3223260"/>
            <a:ext cx="9704070" cy="3211830"/>
          </a:xfrm>
        </p:spPr>
        <p:txBody>
          <a:bodyPr>
            <a:normAutofit/>
          </a:bodyPr>
          <a:lstStyle/>
          <a:p>
            <a:endParaRPr lang="en-GB" dirty="0"/>
          </a:p>
          <a:p>
            <a:pPr>
              <a:spcAft>
                <a:spcPts val="0"/>
              </a:spcAft>
            </a:pPr>
            <a:r>
              <a:rPr lang="en-US" b="1" dirty="0">
                <a:latin typeface="Calibri" panose="020F0502020204030204" pitchFamily="34" charset="0"/>
                <a:ea typeface="Calibri" panose="020F0502020204030204" pitchFamily="34" charset="0"/>
                <a:cs typeface="Times New Roman" panose="02020603050405020304" pitchFamily="18" charset="0"/>
              </a:rPr>
              <a:t>University of Wales Trinity and Saint David</a:t>
            </a:r>
          </a:p>
          <a:p>
            <a:pPr>
              <a:spcAft>
                <a:spcPts val="0"/>
              </a:spcAft>
            </a:pPr>
            <a:r>
              <a:rPr lang="en-US" b="1" dirty="0">
                <a:latin typeface="Calibri" panose="020F0502020204030204" pitchFamily="34" charset="0"/>
                <a:ea typeface="Calibri" panose="020F0502020204030204" pitchFamily="34" charset="0"/>
                <a:cs typeface="Times New Roman" panose="02020603050405020304" pitchFamily="18" charset="0"/>
              </a:rPr>
              <a:t>GROUP LEADER: Veronica Joy Dale</a:t>
            </a:r>
            <a:endParaRPr lang="en-GB" b="1"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b="1" dirty="0">
                <a:latin typeface="Calibri" panose="020F0502020204030204" pitchFamily="34" charset="0"/>
                <a:ea typeface="Calibri" panose="020F0502020204030204" pitchFamily="34" charset="0"/>
                <a:cs typeface="Times New Roman" panose="02020603050405020304" pitchFamily="18" charset="0"/>
              </a:rPr>
              <a:t>Student No: 1605380</a:t>
            </a:r>
            <a:endParaRPr lang="en-GB" b="1"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b="1" dirty="0">
                <a:latin typeface="Calibri" panose="020F0502020204030204" pitchFamily="34" charset="0"/>
                <a:ea typeface="Calibri" panose="020F0502020204030204" pitchFamily="34" charset="0"/>
                <a:cs typeface="Times New Roman" panose="02020603050405020304" pitchFamily="18" charset="0"/>
              </a:rPr>
              <a:t>Moodle Name: EMPL4009 Project PLANNING</a:t>
            </a:r>
            <a:endParaRPr lang="en-GB" b="1"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b="1" dirty="0">
                <a:latin typeface="Calibri" panose="020F0502020204030204" pitchFamily="34" charset="0"/>
                <a:ea typeface="Calibri" panose="020F0502020204030204" pitchFamily="34" charset="0"/>
                <a:cs typeface="Times New Roman" panose="02020603050405020304" pitchFamily="18" charset="0"/>
              </a:rPr>
              <a:t>Lecturer: Diola Bijlholt</a:t>
            </a:r>
            <a:endParaRPr lang="en-GB" b="1"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Rectangle 3">
            <a:extLst>
              <a:ext uri="{FF2B5EF4-FFF2-40B4-BE49-F238E27FC236}">
                <a16:creationId xmlns:a16="http://schemas.microsoft.com/office/drawing/2014/main" id="{F5B0ABBC-1CC7-4209-A59E-4BDE263BE09D}"/>
              </a:ext>
            </a:extLst>
          </p:cNvPr>
          <p:cNvSpPr/>
          <p:nvPr/>
        </p:nvSpPr>
        <p:spPr>
          <a:xfrm>
            <a:off x="1524000" y="1122363"/>
            <a:ext cx="7620000" cy="646331"/>
          </a:xfrm>
          <a:prstGeom prst="rect">
            <a:avLst/>
          </a:prstGeom>
        </p:spPr>
        <p:txBody>
          <a:bodyPr wrap="square">
            <a:spAutoFit/>
          </a:bodyPr>
          <a:lstStyle/>
          <a:p>
            <a:pPr>
              <a:spcAft>
                <a:spcPts val="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b="1" dirty="0">
                <a:latin typeface="Calibri" panose="020F0502020204030204" pitchFamily="34" charset="0"/>
                <a:ea typeface="Calibri" panose="020F0502020204030204" pitchFamily="34" charset="0"/>
                <a:cs typeface="Times New Roman" panose="02020603050405020304" pitchFamily="18" charset="0"/>
              </a:rPr>
              <a:t> </a:t>
            </a: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17757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A6AE0-58A1-4DDC-B13E-E5A61EA9D500}"/>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3E2FB436-DB40-435F-B2C5-20C576B3FEE1}"/>
              </a:ext>
            </a:extLst>
          </p:cNvPr>
          <p:cNvSpPr>
            <a:spLocks noGrp="1"/>
          </p:cNvSpPr>
          <p:nvPr>
            <p:ph idx="1"/>
          </p:nvPr>
        </p:nvSpPr>
        <p:spPr>
          <a:xfrm>
            <a:off x="452582" y="1280160"/>
            <a:ext cx="10901218" cy="5474970"/>
          </a:xfrm>
        </p:spPr>
        <p:txBody>
          <a:bodyPr>
            <a:normAutofit/>
          </a:bodyPr>
          <a:lstStyle/>
          <a:p>
            <a:pPr marL="0" indent="0">
              <a:buNone/>
            </a:pPr>
            <a:r>
              <a:rPr lang="en-GB" dirty="0"/>
              <a:t>1. Introduction (Maryam Taha not in presentation) </a:t>
            </a:r>
          </a:p>
          <a:p>
            <a:pPr marL="0" indent="0">
              <a:buNone/>
            </a:pPr>
            <a:r>
              <a:rPr lang="en-GB" sz="2000" dirty="0"/>
              <a:t>2. Smart targets (Veronica Dale)</a:t>
            </a:r>
          </a:p>
          <a:p>
            <a:pPr marL="0" indent="0">
              <a:buNone/>
            </a:pPr>
            <a:r>
              <a:rPr lang="en-GB" dirty="0"/>
              <a:t>3. Project Phase (Veronica Dale)</a:t>
            </a:r>
          </a:p>
          <a:p>
            <a:pPr marL="0" indent="0">
              <a:buNone/>
            </a:pPr>
            <a:r>
              <a:rPr lang="en-GB" dirty="0"/>
              <a:t>4. </a:t>
            </a:r>
            <a:r>
              <a:rPr lang="en-GB" sz="2000" dirty="0"/>
              <a:t>Gantt Chart (Emili Feliz)</a:t>
            </a:r>
          </a:p>
          <a:p>
            <a:pPr marL="0" indent="0">
              <a:buNone/>
            </a:pPr>
            <a:r>
              <a:rPr lang="en-GB" dirty="0"/>
              <a:t>5. Cost Benefit Analysis (Emili Feliz)</a:t>
            </a:r>
          </a:p>
          <a:p>
            <a:pPr marL="0" indent="0">
              <a:buNone/>
            </a:pPr>
            <a:r>
              <a:rPr lang="en-GB" dirty="0"/>
              <a:t>6. Risk assessment (Emili Feliz)</a:t>
            </a:r>
          </a:p>
          <a:p>
            <a:pPr marL="0" indent="0">
              <a:buNone/>
            </a:pPr>
            <a:r>
              <a:rPr lang="en-GB" dirty="0"/>
              <a:t>7. Communication channel (Sima not in presentation)</a:t>
            </a:r>
          </a:p>
          <a:p>
            <a:pPr marL="0" indent="0">
              <a:buNone/>
            </a:pPr>
            <a:r>
              <a:rPr lang="en-GB" dirty="0"/>
              <a:t>8. Stakeholders ( Dawn Whitmore) </a:t>
            </a:r>
            <a:endParaRPr lang="en-GB" sz="2000" dirty="0"/>
          </a:p>
          <a:p>
            <a:pPr marL="0" indent="0">
              <a:buNone/>
            </a:pPr>
            <a:r>
              <a:rPr lang="en-GB" dirty="0"/>
              <a:t>9. Conclusion (Dawn Whitmore) </a:t>
            </a:r>
          </a:p>
          <a:p>
            <a:pPr marL="0" indent="0">
              <a:buNone/>
            </a:pPr>
            <a:endParaRPr lang="en-GB" dirty="0"/>
          </a:p>
          <a:p>
            <a:pPr marL="0" indent="0">
              <a:buNone/>
            </a:pPr>
            <a:r>
              <a:rPr lang="en-GB" sz="2000" dirty="0"/>
              <a:t> </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922535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A86A1-8C1D-45B5-888F-0EC1C9706804}"/>
              </a:ext>
            </a:extLst>
          </p:cNvPr>
          <p:cNvSpPr>
            <a:spLocks noGrp="1"/>
          </p:cNvSpPr>
          <p:nvPr>
            <p:ph type="title"/>
          </p:nvPr>
        </p:nvSpPr>
        <p:spPr/>
        <p:txBody>
          <a:bodyPr/>
          <a:lstStyle/>
          <a:p>
            <a:r>
              <a:rPr lang="en-GB" dirty="0"/>
              <a:t>REALOCATING “BOOST JUICE BAR</a:t>
            </a:r>
          </a:p>
        </p:txBody>
      </p:sp>
      <p:sp>
        <p:nvSpPr>
          <p:cNvPr id="3" name="Content Placeholder 2">
            <a:extLst>
              <a:ext uri="{FF2B5EF4-FFF2-40B4-BE49-F238E27FC236}">
                <a16:creationId xmlns:a16="http://schemas.microsoft.com/office/drawing/2014/main" id="{828B0F80-1E86-4809-9115-F04A2EA37863}"/>
              </a:ext>
            </a:extLst>
          </p:cNvPr>
          <p:cNvSpPr>
            <a:spLocks noGrp="1"/>
          </p:cNvSpPr>
          <p:nvPr>
            <p:ph idx="1"/>
          </p:nvPr>
        </p:nvSpPr>
        <p:spPr/>
        <p:txBody>
          <a:bodyPr>
            <a:normAutofit/>
          </a:bodyPr>
          <a:lstStyle/>
          <a:p>
            <a:pPr marL="0" indent="0">
              <a:buNone/>
            </a:pPr>
            <a:endParaRPr lang="en-GB" dirty="0"/>
          </a:p>
          <a:p>
            <a:pPr marL="0" indent="0">
              <a:buNone/>
            </a:pPr>
            <a:r>
              <a:rPr lang="en-GB" dirty="0"/>
              <a:t>Maryam Taha</a:t>
            </a:r>
          </a:p>
          <a:p>
            <a:r>
              <a:rPr lang="en-US" sz="2400" b="1" dirty="0"/>
              <a:t>The aim of this project is to relocate the "Boost Juice Bar " in Kennington business park within 6 </a:t>
            </a:r>
          </a:p>
          <a:p>
            <a:r>
              <a:rPr lang="en-US" sz="2400" b="1" dirty="0"/>
              <a:t>it is expected to attract large quantity of customers and healthy eaters towards Kennington </a:t>
            </a:r>
          </a:p>
          <a:p>
            <a:r>
              <a:rPr lang="en-US" sz="2400" b="1" dirty="0"/>
              <a:t>The boost juice bar will be a good reason to fulfil the demand ( goal) by offering various kinds of fruit and vegetable shakes and smoothies.</a:t>
            </a:r>
            <a:endParaRPr lang="en-GB" sz="2400" dirty="0"/>
          </a:p>
          <a:p>
            <a:endParaRPr lang="en-GB" dirty="0"/>
          </a:p>
          <a:p>
            <a:endParaRPr lang="en-GB" dirty="0"/>
          </a:p>
        </p:txBody>
      </p:sp>
      <p:pic>
        <p:nvPicPr>
          <p:cNvPr id="4" name="Picture 3"/>
          <p:cNvPicPr>
            <a:picLocks noChangeAspect="1"/>
          </p:cNvPicPr>
          <p:nvPr/>
        </p:nvPicPr>
        <p:blipFill>
          <a:blip r:embed="rId2"/>
          <a:stretch>
            <a:fillRect/>
          </a:stretch>
        </p:blipFill>
        <p:spPr>
          <a:xfrm>
            <a:off x="9261076" y="4324926"/>
            <a:ext cx="2635360" cy="1687947"/>
          </a:xfrm>
          <a:prstGeom prst="rect">
            <a:avLst/>
          </a:prstGeom>
        </p:spPr>
      </p:pic>
      <p:pic>
        <p:nvPicPr>
          <p:cNvPr id="5" name="Picture 4"/>
          <p:cNvPicPr>
            <a:picLocks noChangeAspect="1"/>
          </p:cNvPicPr>
          <p:nvPr/>
        </p:nvPicPr>
        <p:blipFill>
          <a:blip r:embed="rId3"/>
          <a:stretch>
            <a:fillRect/>
          </a:stretch>
        </p:blipFill>
        <p:spPr>
          <a:xfrm>
            <a:off x="4181166" y="1310534"/>
            <a:ext cx="2790831" cy="1484768"/>
          </a:xfrm>
          <a:prstGeom prst="rect">
            <a:avLst/>
          </a:prstGeom>
        </p:spPr>
      </p:pic>
    </p:spTree>
    <p:extLst>
      <p:ext uri="{BB962C8B-B14F-4D97-AF65-F5344CB8AC3E}">
        <p14:creationId xmlns:p14="http://schemas.microsoft.com/office/powerpoint/2010/main" val="22956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3F5A9-AC68-4014-A32F-BB02CAAD38D5}"/>
              </a:ext>
            </a:extLst>
          </p:cNvPr>
          <p:cNvSpPr>
            <a:spLocks noGrp="1"/>
          </p:cNvSpPr>
          <p:nvPr>
            <p:ph type="title"/>
          </p:nvPr>
        </p:nvSpPr>
        <p:spPr>
          <a:xfrm>
            <a:off x="135255" y="190217"/>
            <a:ext cx="10471784" cy="918494"/>
          </a:xfrm>
        </p:spPr>
        <p:txBody>
          <a:bodyPr>
            <a:normAutofit fontScale="90000"/>
          </a:bodyPr>
          <a:lstStyle/>
          <a:p>
            <a:r>
              <a:rPr lang="en-GB" dirty="0"/>
              <a:t>SMART targets </a:t>
            </a:r>
            <a:br>
              <a:rPr lang="en-GB" dirty="0"/>
            </a:br>
            <a:r>
              <a:rPr lang="en-GB" sz="2200" dirty="0"/>
              <a:t>Veronica Dale: 1605380</a:t>
            </a:r>
            <a:br>
              <a:rPr lang="en-GB" sz="2200" dirty="0"/>
            </a:br>
            <a:r>
              <a:rPr lang="en-GB" sz="2200" dirty="0"/>
              <a:t>Smart targets are set as a foundation for personal and business success. This will facilitate, organise and derive desired results.</a:t>
            </a:r>
          </a:p>
        </p:txBody>
      </p:sp>
      <p:graphicFrame>
        <p:nvGraphicFramePr>
          <p:cNvPr id="4" name="Content Placeholder 3">
            <a:extLst>
              <a:ext uri="{FF2B5EF4-FFF2-40B4-BE49-F238E27FC236}">
                <a16:creationId xmlns:a16="http://schemas.microsoft.com/office/drawing/2014/main" id="{AA0470D5-A8BB-4B2A-B8C7-1E116C4C2941}"/>
              </a:ext>
            </a:extLst>
          </p:cNvPr>
          <p:cNvGraphicFramePr>
            <a:graphicFrameLocks noGrp="1"/>
          </p:cNvGraphicFramePr>
          <p:nvPr>
            <p:ph idx="1"/>
            <p:extLst>
              <p:ext uri="{D42A27DB-BD31-4B8C-83A1-F6EECF244321}">
                <p14:modId xmlns:p14="http://schemas.microsoft.com/office/powerpoint/2010/main" val="229725839"/>
              </p:ext>
            </p:extLst>
          </p:nvPr>
        </p:nvGraphicFramePr>
        <p:xfrm>
          <a:off x="135255" y="1906268"/>
          <a:ext cx="11026140" cy="4401999"/>
        </p:xfrm>
        <a:graphic>
          <a:graphicData uri="http://schemas.openxmlformats.org/drawingml/2006/table">
            <a:tbl>
              <a:tblPr firstRow="1" firstCol="1" bandRow="1">
                <a:tableStyleId>{5C22544A-7EE6-4342-B048-85BDC9FD1C3A}</a:tableStyleId>
              </a:tblPr>
              <a:tblGrid>
                <a:gridCol w="4996815">
                  <a:extLst>
                    <a:ext uri="{9D8B030D-6E8A-4147-A177-3AD203B41FA5}">
                      <a16:colId xmlns:a16="http://schemas.microsoft.com/office/drawing/2014/main" val="370488580"/>
                    </a:ext>
                  </a:extLst>
                </a:gridCol>
                <a:gridCol w="6029325">
                  <a:extLst>
                    <a:ext uri="{9D8B030D-6E8A-4147-A177-3AD203B41FA5}">
                      <a16:colId xmlns:a16="http://schemas.microsoft.com/office/drawing/2014/main" val="804212486"/>
                    </a:ext>
                  </a:extLst>
                </a:gridCol>
              </a:tblGrid>
              <a:tr h="858627">
                <a:tc>
                  <a:txBody>
                    <a:bodyPr/>
                    <a:lstStyle/>
                    <a:p>
                      <a:pPr>
                        <a:spcAft>
                          <a:spcPts val="0"/>
                        </a:spcAft>
                      </a:pPr>
                      <a:r>
                        <a:rPr lang="en-US" sz="1600" dirty="0">
                          <a:effectLst/>
                        </a:rPr>
                        <a:t>S     </a:t>
                      </a:r>
                      <a:r>
                        <a:rPr lang="en-US" sz="1100" dirty="0">
                          <a:effectLst/>
                        </a:rPr>
                        <a:t>                                                   </a:t>
                      </a:r>
                      <a:r>
                        <a:rPr lang="en-US" sz="1600" dirty="0">
                          <a:effectLst/>
                        </a:rPr>
                        <a:t>SPECIFIC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00B0F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kern="1200" dirty="0">
                          <a:solidFill>
                            <a:schemeClr val="lt1"/>
                          </a:solidFill>
                          <a:effectLst/>
                          <a:latin typeface="+mn-lt"/>
                          <a:ea typeface="+mn-ea"/>
                          <a:cs typeface="+mn-cs"/>
                        </a:rPr>
                        <a:t>Goal well de-find and focus, clear details must be giving of exactly what you want to achieve</a:t>
                      </a:r>
                      <a:endParaRPr lang="en-GB" sz="1800" b="1" kern="1200" dirty="0">
                        <a:solidFill>
                          <a:schemeClr val="lt1"/>
                        </a:solidFill>
                        <a:effectLst/>
                        <a:latin typeface="+mn-lt"/>
                        <a:ea typeface="+mn-ea"/>
                        <a:cs typeface="+mn-cs"/>
                      </a:endParaRPr>
                    </a:p>
                    <a:p>
                      <a:pPr>
                        <a:spcAft>
                          <a:spcPts val="0"/>
                        </a:spcAft>
                      </a:pPr>
                      <a:r>
                        <a:rPr lang="en-GB" sz="1600" b="1" dirty="0">
                          <a:effectLst/>
                        </a:rPr>
                        <a:t>(Who What Where When Why</a:t>
                      </a:r>
                      <a:r>
                        <a:rPr lang="en-GB" sz="1600" dirty="0">
                          <a:effectLst/>
                        </a:rPr>
                        <a:t>)</a:t>
                      </a:r>
                    </a:p>
                    <a:p>
                      <a:pPr>
                        <a:spcAft>
                          <a:spcPts val="0"/>
                        </a:spcAft>
                      </a:pPr>
                      <a:r>
                        <a:rPr lang="en-US"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82627788"/>
                  </a:ext>
                </a:extLst>
              </a:tr>
              <a:tr h="647700">
                <a:tc>
                  <a:txBody>
                    <a:bodyPr/>
                    <a:lstStyle/>
                    <a:p>
                      <a:pPr>
                        <a:spcAft>
                          <a:spcPts val="0"/>
                        </a:spcAft>
                      </a:pPr>
                      <a:r>
                        <a:rPr lang="en-US" sz="1600" dirty="0">
                          <a:effectLst/>
                        </a:rPr>
                        <a:t>M    </a:t>
                      </a:r>
                      <a:r>
                        <a:rPr lang="en-US" sz="1100" dirty="0">
                          <a:effectLst/>
                        </a:rPr>
                        <a:t>                                                  </a:t>
                      </a:r>
                      <a:r>
                        <a:rPr lang="en-US" sz="1600" dirty="0">
                          <a:effectLst/>
                        </a:rPr>
                        <a:t>MEASURABLE:            </a:t>
                      </a:r>
                      <a:r>
                        <a:rPr lang="en-US"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00B0F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kern="1200" dirty="0">
                          <a:solidFill>
                            <a:schemeClr val="tx1"/>
                          </a:solidFill>
                          <a:effectLst/>
                          <a:latin typeface="+mn-lt"/>
                          <a:ea typeface="+mn-ea"/>
                          <a:cs typeface="+mn-cs"/>
                        </a:rPr>
                        <a:t>How you will demonstrate and evaluate the extent to which the goal has been met?</a:t>
                      </a:r>
                    </a:p>
                    <a:p>
                      <a:pPr>
                        <a:spcAft>
                          <a:spcPts val="0"/>
                        </a:spcAft>
                      </a:pPr>
                      <a:endParaRPr lang="en-GB" sz="11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extLst>
                  <a:ext uri="{0D108BD9-81ED-4DB2-BD59-A6C34878D82A}">
                    <a16:rowId xmlns:a16="http://schemas.microsoft.com/office/drawing/2014/main" val="1588722603"/>
                  </a:ext>
                </a:extLst>
              </a:tr>
              <a:tr h="808885">
                <a:tc>
                  <a:txBody>
                    <a:bodyPr/>
                    <a:lstStyle/>
                    <a:p>
                      <a:r>
                        <a:rPr lang="en-US" sz="1800" b="1" kern="1200" dirty="0">
                          <a:solidFill>
                            <a:schemeClr val="lt1"/>
                          </a:solidFill>
                          <a:effectLst/>
                          <a:latin typeface="+mn-lt"/>
                          <a:ea typeface="+mn-ea"/>
                          <a:cs typeface="+mn-cs"/>
                        </a:rPr>
                        <a:t>A                                  ACHIEVABLE </a:t>
                      </a:r>
                      <a:endParaRPr lang="en-GB" sz="1800" b="1" kern="1200" dirty="0">
                        <a:solidFill>
                          <a:schemeClr val="lt1"/>
                        </a:solidFill>
                        <a:effectLst/>
                        <a:latin typeface="+mn-lt"/>
                        <a:ea typeface="+mn-ea"/>
                        <a:cs typeface="+mn-cs"/>
                      </a:endParaRPr>
                    </a:p>
                    <a:p>
                      <a:r>
                        <a:rPr lang="en-US" sz="1800" b="1" kern="1200" dirty="0">
                          <a:solidFill>
                            <a:schemeClr val="lt1"/>
                          </a:solidFill>
                          <a:effectLst/>
                          <a:latin typeface="+mn-lt"/>
                          <a:ea typeface="+mn-ea"/>
                          <a:cs typeface="+mn-cs"/>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00B0F0"/>
                    </a:solidFill>
                  </a:tcPr>
                </a:tc>
                <a:tc>
                  <a:txBody>
                    <a:bodyPr/>
                    <a:lstStyle/>
                    <a:p>
                      <a:pPr>
                        <a:spcAft>
                          <a:spcPts val="0"/>
                        </a:spcAft>
                      </a:pPr>
                      <a:r>
                        <a:rPr lang="en-US" sz="1800" b="1" kern="1200" dirty="0">
                          <a:solidFill>
                            <a:schemeClr val="tx1"/>
                          </a:solidFill>
                          <a:effectLst/>
                          <a:latin typeface="+mn-lt"/>
                          <a:ea typeface="+mn-ea"/>
                          <a:cs typeface="+mn-cs"/>
                        </a:rPr>
                        <a:t>Stretch and challenging goals to achieve your goals to achieve outcome.</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extLst>
                  <a:ext uri="{0D108BD9-81ED-4DB2-BD59-A6C34878D82A}">
                    <a16:rowId xmlns:a16="http://schemas.microsoft.com/office/drawing/2014/main" val="2672023860"/>
                  </a:ext>
                </a:extLst>
              </a:tr>
              <a:tr h="10785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kern="1200" dirty="0">
                          <a:solidFill>
                            <a:schemeClr val="lt1"/>
                          </a:solidFill>
                          <a:effectLst/>
                          <a:latin typeface="+mn-lt"/>
                          <a:ea typeface="+mn-ea"/>
                          <a:cs typeface="+mn-cs"/>
                        </a:rPr>
                        <a:t>R                                   REALISTIC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00B0F0"/>
                    </a:solidFill>
                  </a:tcPr>
                </a:tc>
                <a:tc>
                  <a:txBody>
                    <a:bodyPr/>
                    <a:lstStyle/>
                    <a:p>
                      <a:pPr>
                        <a:spcAft>
                          <a:spcPts val="0"/>
                        </a:spcAft>
                      </a:pPr>
                      <a:r>
                        <a:rPr lang="en-US" sz="1800" b="1" kern="1200" dirty="0">
                          <a:solidFill>
                            <a:schemeClr val="tx1">
                              <a:lumMod val="95000"/>
                            </a:schemeClr>
                          </a:solidFill>
                          <a:effectLst/>
                          <a:latin typeface="+mn-lt"/>
                          <a:ea typeface="+mn-ea"/>
                          <a:cs typeface="+mn-cs"/>
                        </a:rPr>
                        <a:t>Your goals you set must be realistic to realities of the market. Objective is possible to attain as it is important for motivational effect</a:t>
                      </a:r>
                      <a:endParaRPr lang="en-GB" sz="1600" b="1" dirty="0">
                        <a:solidFill>
                          <a:schemeClr val="tx1">
                            <a:lumMod val="9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extLst>
                  <a:ext uri="{0D108BD9-81ED-4DB2-BD59-A6C34878D82A}">
                    <a16:rowId xmlns:a16="http://schemas.microsoft.com/office/drawing/2014/main" val="1910983132"/>
                  </a:ext>
                </a:extLst>
              </a:tr>
              <a:tr h="534565">
                <a:tc>
                  <a:txBody>
                    <a:bodyPr/>
                    <a:lstStyle/>
                    <a:p>
                      <a:pPr>
                        <a:spcAft>
                          <a:spcPts val="0"/>
                        </a:spcAft>
                      </a:pPr>
                      <a:r>
                        <a:rPr lang="en-US" sz="1600" dirty="0">
                          <a:effectLst/>
                        </a:rPr>
                        <a:t>T                                       TIMED-BASED</a:t>
                      </a:r>
                      <a:endParaRPr lang="en-GB" sz="1600" dirty="0">
                        <a:effectLst/>
                      </a:endParaRPr>
                    </a:p>
                    <a:p>
                      <a:pPr>
                        <a:spcAft>
                          <a:spcPts val="0"/>
                        </a:spcAft>
                      </a:pPr>
                      <a:r>
                        <a:rPr lang="en-US"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00B0F0"/>
                    </a:solidFill>
                  </a:tcPr>
                </a:tc>
                <a:tc>
                  <a:txBody>
                    <a:bodyPr/>
                    <a:lstStyle/>
                    <a:p>
                      <a:pPr>
                        <a:spcAft>
                          <a:spcPts val="0"/>
                        </a:spcAft>
                      </a:pPr>
                      <a:r>
                        <a:rPr lang="en-US" sz="1800" b="1" kern="1200" dirty="0">
                          <a:solidFill>
                            <a:schemeClr val="tx1"/>
                          </a:solidFill>
                          <a:effectLst/>
                          <a:latin typeface="+mn-lt"/>
                          <a:ea typeface="+mn-ea"/>
                          <a:cs typeface="+mn-cs"/>
                        </a:rPr>
                        <a:t>Set 2 or more target dates and deadlines to accomplish your goal, clearly stated “by when” to guide your goal to success.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extLst>
                  <a:ext uri="{0D108BD9-81ED-4DB2-BD59-A6C34878D82A}">
                    <a16:rowId xmlns:a16="http://schemas.microsoft.com/office/drawing/2014/main" val="1711200596"/>
                  </a:ext>
                </a:extLst>
              </a:tr>
            </a:tbl>
          </a:graphicData>
        </a:graphic>
      </p:graphicFrame>
    </p:spTree>
    <p:extLst>
      <p:ext uri="{BB962C8B-B14F-4D97-AF65-F5344CB8AC3E}">
        <p14:creationId xmlns:p14="http://schemas.microsoft.com/office/powerpoint/2010/main" val="2345769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BDEA7-4F85-4713-BE48-FF34F920A43D}"/>
              </a:ext>
            </a:extLst>
          </p:cNvPr>
          <p:cNvSpPr>
            <a:spLocks noGrp="1"/>
          </p:cNvSpPr>
          <p:nvPr>
            <p:ph type="title"/>
          </p:nvPr>
        </p:nvSpPr>
        <p:spPr/>
        <p:txBody>
          <a:bodyPr/>
          <a:lstStyle/>
          <a:p>
            <a:r>
              <a:rPr lang="en-US" b="1" dirty="0"/>
              <a:t>1 &amp; 2 Initiation</a:t>
            </a:r>
            <a:endParaRPr lang="en-GB" dirty="0"/>
          </a:p>
        </p:txBody>
      </p:sp>
      <p:sp>
        <p:nvSpPr>
          <p:cNvPr id="3" name="Content Placeholder 2">
            <a:extLst>
              <a:ext uri="{FF2B5EF4-FFF2-40B4-BE49-F238E27FC236}">
                <a16:creationId xmlns:a16="http://schemas.microsoft.com/office/drawing/2014/main" id="{18990A9E-419D-4739-9759-F5AE3F7F1DF8}"/>
              </a:ext>
            </a:extLst>
          </p:cNvPr>
          <p:cNvSpPr>
            <a:spLocks noGrp="1"/>
          </p:cNvSpPr>
          <p:nvPr>
            <p:ph idx="1"/>
          </p:nvPr>
        </p:nvSpPr>
        <p:spPr>
          <a:xfrm>
            <a:off x="838200" y="1690688"/>
            <a:ext cx="10515600" cy="4351338"/>
          </a:xfrm>
        </p:spPr>
        <p:txBody>
          <a:bodyPr>
            <a:normAutofit/>
          </a:bodyPr>
          <a:lstStyle/>
          <a:p>
            <a:pPr marL="0" indent="0">
              <a:buNone/>
            </a:pPr>
            <a:r>
              <a:rPr lang="en-US" b="1" dirty="0"/>
              <a:t>Initiation </a:t>
            </a:r>
            <a:endParaRPr lang="en-GB" dirty="0"/>
          </a:p>
          <a:p>
            <a:pPr marL="0" indent="0">
              <a:buNone/>
            </a:pPr>
            <a:r>
              <a:rPr lang="en-US" dirty="0">
                <a:cs typeface="Arial" panose="020B0604020202020204" pitchFamily="34" charset="0"/>
              </a:rPr>
              <a:t>The Project Initiation s is the first phase of the project. There is a life cycle which has to be managed correctly. </a:t>
            </a:r>
          </a:p>
          <a:p>
            <a:pPr marL="0" indent="0">
              <a:buNone/>
            </a:pPr>
            <a:r>
              <a:rPr lang="en-US" dirty="0">
                <a:cs typeface="Arial" panose="020B0604020202020204" pitchFamily="34" charset="0"/>
              </a:rPr>
              <a:t> </a:t>
            </a:r>
            <a:endParaRPr lang="en-GB" dirty="0">
              <a:cs typeface="Arial" panose="020B0604020202020204" pitchFamily="34" charset="0"/>
            </a:endParaRPr>
          </a:p>
          <a:p>
            <a:pPr marL="0" indent="0">
              <a:buNone/>
            </a:pPr>
            <a:r>
              <a:rPr lang="en-US" b="1" dirty="0">
                <a:cs typeface="Arial" panose="020B0604020202020204" pitchFamily="34" charset="0"/>
              </a:rPr>
              <a:t>Planning</a:t>
            </a:r>
            <a:endParaRPr lang="en-GB" dirty="0">
              <a:cs typeface="Arial" panose="020B0604020202020204" pitchFamily="34" charset="0"/>
            </a:endParaRPr>
          </a:p>
          <a:p>
            <a:pPr marL="0" indent="0">
              <a:buNone/>
            </a:pPr>
            <a:r>
              <a:rPr lang="en-US" dirty="0">
                <a:cs typeface="Arial" panose="020B0604020202020204" pitchFamily="34" charset="0"/>
              </a:rPr>
              <a:t>This is the all-important second step of any successfully project management life cycle is the planning and breakdown stating assignments of each task making sure each team player is clear that planning is </a:t>
            </a:r>
            <a:r>
              <a:rPr lang="en-US" dirty="0"/>
              <a:t>very important in the long run.</a:t>
            </a:r>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2A2E1E33-A826-4B10-A7B9-1134B96E930A}"/>
              </a:ext>
            </a:extLst>
          </p:cNvPr>
          <p:cNvSpPr>
            <a:spLocks noGrp="1"/>
          </p:cNvSpPr>
          <p:nvPr>
            <p:ph type="ftr" sz="quarter" idx="11"/>
          </p:nvPr>
        </p:nvSpPr>
        <p:spPr>
          <a:xfrm rot="5400000">
            <a:off x="9423902" y="3085014"/>
            <a:ext cx="3859795" cy="304801"/>
          </a:xfrm>
        </p:spPr>
        <p:txBody>
          <a:bodyPr/>
          <a:lstStyle/>
          <a:p>
            <a:r>
              <a:rPr lang="en-GB" dirty="0"/>
              <a:t>Veronica Dale</a:t>
            </a:r>
          </a:p>
        </p:txBody>
      </p:sp>
    </p:spTree>
    <p:extLst>
      <p:ext uri="{BB962C8B-B14F-4D97-AF65-F5344CB8AC3E}">
        <p14:creationId xmlns:p14="http://schemas.microsoft.com/office/powerpoint/2010/main" val="2813911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6773-78A4-4BA6-9B43-1AF7BEACEA89}"/>
              </a:ext>
            </a:extLst>
          </p:cNvPr>
          <p:cNvSpPr>
            <a:spLocks noGrp="1"/>
          </p:cNvSpPr>
          <p:nvPr>
            <p:ph type="title"/>
          </p:nvPr>
        </p:nvSpPr>
        <p:spPr/>
        <p:txBody>
          <a:bodyPr/>
          <a:lstStyle/>
          <a:p>
            <a:r>
              <a:rPr lang="en-GB" b="1" dirty="0"/>
              <a:t> 3 &amp; 4 </a:t>
            </a:r>
            <a:r>
              <a:rPr lang="en-US" b="1" dirty="0"/>
              <a:t>Execution and Control</a:t>
            </a:r>
            <a:br>
              <a:rPr lang="en-GB" dirty="0"/>
            </a:br>
            <a:endParaRPr lang="en-GB" dirty="0"/>
          </a:p>
        </p:txBody>
      </p:sp>
      <p:sp>
        <p:nvSpPr>
          <p:cNvPr id="3" name="Content Placeholder 2">
            <a:extLst>
              <a:ext uri="{FF2B5EF4-FFF2-40B4-BE49-F238E27FC236}">
                <a16:creationId xmlns:a16="http://schemas.microsoft.com/office/drawing/2014/main" id="{BD3E6F46-2974-415D-A063-B9B350758D32}"/>
              </a:ext>
            </a:extLst>
          </p:cNvPr>
          <p:cNvSpPr>
            <a:spLocks noGrp="1"/>
          </p:cNvSpPr>
          <p:nvPr>
            <p:ph idx="1"/>
          </p:nvPr>
        </p:nvSpPr>
        <p:spPr/>
        <p:txBody>
          <a:bodyPr/>
          <a:lstStyle/>
          <a:p>
            <a:pPr>
              <a:buFont typeface="Wingdings" panose="05000000000000000000" pitchFamily="2" charset="2"/>
              <a:buChar char="§"/>
            </a:pPr>
            <a:r>
              <a:rPr lang="en-GB" dirty="0"/>
              <a:t>Step Three and Four take you into deeper waters. </a:t>
            </a:r>
            <a:r>
              <a:rPr lang="en-US" dirty="0"/>
              <a:t>Execution and Control may well be the most Important of the five steps. </a:t>
            </a:r>
          </a:p>
          <a:p>
            <a:pPr>
              <a:buFont typeface="Wingdings" panose="05000000000000000000" pitchFamily="2" charset="2"/>
              <a:buChar char="§"/>
            </a:pPr>
            <a:r>
              <a:rPr lang="en-US" dirty="0"/>
              <a:t>During the Execution and Control phases. Your team must remain focused at all times if we want to be a successful. </a:t>
            </a:r>
          </a:p>
          <a:p>
            <a:pPr>
              <a:buFont typeface="Wingdings" panose="05000000000000000000" pitchFamily="2" charset="2"/>
              <a:buChar char="§"/>
            </a:pPr>
            <a:r>
              <a:rPr lang="en-US" dirty="0"/>
              <a:t>Everything is measured by reviews </a:t>
            </a:r>
            <a:br>
              <a:rPr lang="en-GB" dirty="0"/>
            </a:br>
            <a:r>
              <a:rPr lang="en-US" dirty="0"/>
              <a:t>(Picaraiello, G. and McDonough, M. 2015)</a:t>
            </a:r>
            <a:endParaRPr lang="en-GB" dirty="0"/>
          </a:p>
        </p:txBody>
      </p:sp>
      <p:sp>
        <p:nvSpPr>
          <p:cNvPr id="4" name="Footer Placeholder 3">
            <a:extLst>
              <a:ext uri="{FF2B5EF4-FFF2-40B4-BE49-F238E27FC236}">
                <a16:creationId xmlns:a16="http://schemas.microsoft.com/office/drawing/2014/main" id="{FB172B9E-7D7D-40DD-9A6B-DB4F0AF946E6}"/>
              </a:ext>
            </a:extLst>
          </p:cNvPr>
          <p:cNvSpPr>
            <a:spLocks noGrp="1"/>
          </p:cNvSpPr>
          <p:nvPr>
            <p:ph type="ftr" sz="quarter" idx="11"/>
          </p:nvPr>
        </p:nvSpPr>
        <p:spPr>
          <a:xfrm rot="5400000">
            <a:off x="9423902" y="3085014"/>
            <a:ext cx="3859795" cy="304801"/>
          </a:xfrm>
        </p:spPr>
        <p:txBody>
          <a:bodyPr/>
          <a:lstStyle/>
          <a:p>
            <a:r>
              <a:rPr lang="en-GB" dirty="0"/>
              <a:t>Veronica Dale</a:t>
            </a:r>
          </a:p>
        </p:txBody>
      </p:sp>
    </p:spTree>
    <p:extLst>
      <p:ext uri="{BB962C8B-B14F-4D97-AF65-F5344CB8AC3E}">
        <p14:creationId xmlns:p14="http://schemas.microsoft.com/office/powerpoint/2010/main" val="1032463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43454-146D-44A1-A1D3-45853525C462}"/>
              </a:ext>
            </a:extLst>
          </p:cNvPr>
          <p:cNvSpPr>
            <a:spLocks noGrp="1"/>
          </p:cNvSpPr>
          <p:nvPr>
            <p:ph type="title"/>
          </p:nvPr>
        </p:nvSpPr>
        <p:spPr>
          <a:xfrm>
            <a:off x="645130" y="480427"/>
            <a:ext cx="9404723" cy="1400530"/>
          </a:xfrm>
        </p:spPr>
        <p:txBody>
          <a:bodyPr/>
          <a:lstStyle/>
          <a:p>
            <a:r>
              <a:rPr lang="en-GB" dirty="0"/>
              <a:t>Closure step 5</a:t>
            </a:r>
          </a:p>
        </p:txBody>
      </p:sp>
      <p:sp>
        <p:nvSpPr>
          <p:cNvPr id="3" name="Content Placeholder 2">
            <a:extLst>
              <a:ext uri="{FF2B5EF4-FFF2-40B4-BE49-F238E27FC236}">
                <a16:creationId xmlns:a16="http://schemas.microsoft.com/office/drawing/2014/main" id="{CB5A9A9D-9B0B-4286-9A04-B836E308B06B}"/>
              </a:ext>
            </a:extLst>
          </p:cNvPr>
          <p:cNvSpPr>
            <a:spLocks noGrp="1"/>
          </p:cNvSpPr>
          <p:nvPr>
            <p:ph idx="1"/>
          </p:nvPr>
        </p:nvSpPr>
        <p:spPr/>
        <p:txBody>
          <a:bodyPr/>
          <a:lstStyle/>
          <a:p>
            <a:pPr>
              <a:buFont typeface="Wingdings" panose="05000000000000000000" pitchFamily="2" charset="2"/>
              <a:buChar char="§"/>
            </a:pPr>
            <a:r>
              <a:rPr lang="en-GB" dirty="0"/>
              <a:t>Step Five, by this stage the Project Manager will be making a few little Tweaking to ensure that the project has proper conclusion.</a:t>
            </a:r>
          </a:p>
          <a:p>
            <a:pPr>
              <a:buFont typeface="Wingdings" panose="05000000000000000000" pitchFamily="2" charset="2"/>
              <a:buChar char="§"/>
            </a:pPr>
            <a:r>
              <a:rPr lang="en-GB" dirty="0"/>
              <a:t> During stage Five there will be a formal written project review and look at what we have achieved. </a:t>
            </a:r>
          </a:p>
          <a:p>
            <a:pPr>
              <a:buFont typeface="Wingdings" panose="05000000000000000000" pitchFamily="2" charset="2"/>
              <a:buChar char="§"/>
            </a:pPr>
            <a:r>
              <a:rPr lang="en-GB" dirty="0"/>
              <a:t>Having a Project Management cycle saves a lot of time and will certainly keep the team focused and on task.</a:t>
            </a:r>
          </a:p>
        </p:txBody>
      </p:sp>
      <p:pic>
        <p:nvPicPr>
          <p:cNvPr id="4" name="Content Placeholder 14">
            <a:extLst>
              <a:ext uri="{FF2B5EF4-FFF2-40B4-BE49-F238E27FC236}">
                <a16:creationId xmlns:a16="http://schemas.microsoft.com/office/drawing/2014/main" id="{C8A28B56-7D34-4B00-818E-DDFEE7E7A5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1224" y="3889767"/>
            <a:ext cx="3219140" cy="2915375"/>
          </a:xfrm>
          <a:prstGeom prst="rect">
            <a:avLst/>
          </a:prstGeom>
        </p:spPr>
      </p:pic>
      <p:sp>
        <p:nvSpPr>
          <p:cNvPr id="5" name="Footer Placeholder 3">
            <a:extLst>
              <a:ext uri="{FF2B5EF4-FFF2-40B4-BE49-F238E27FC236}">
                <a16:creationId xmlns:a16="http://schemas.microsoft.com/office/drawing/2014/main" id="{B4EDD61C-5178-409B-9D22-13E94EB9B63D}"/>
              </a:ext>
            </a:extLst>
          </p:cNvPr>
          <p:cNvSpPr>
            <a:spLocks noGrp="1"/>
          </p:cNvSpPr>
          <p:nvPr>
            <p:ph type="ftr" sz="quarter" idx="11"/>
          </p:nvPr>
        </p:nvSpPr>
        <p:spPr>
          <a:xfrm rot="5400000">
            <a:off x="9423902" y="3085014"/>
            <a:ext cx="3859795" cy="304801"/>
          </a:xfrm>
        </p:spPr>
        <p:txBody>
          <a:bodyPr/>
          <a:lstStyle/>
          <a:p>
            <a:r>
              <a:rPr lang="en-GB" dirty="0"/>
              <a:t>Veronica Dale</a:t>
            </a:r>
          </a:p>
        </p:txBody>
      </p:sp>
    </p:spTree>
    <p:extLst>
      <p:ext uri="{BB962C8B-B14F-4D97-AF65-F5344CB8AC3E}">
        <p14:creationId xmlns:p14="http://schemas.microsoft.com/office/powerpoint/2010/main" val="3835451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2ADD-CCB7-4483-B575-2D0917220AEC}"/>
              </a:ext>
            </a:extLst>
          </p:cNvPr>
          <p:cNvSpPr>
            <a:spLocks noGrp="1"/>
          </p:cNvSpPr>
          <p:nvPr>
            <p:ph type="title"/>
          </p:nvPr>
        </p:nvSpPr>
        <p:spPr/>
        <p:txBody>
          <a:bodyPr/>
          <a:lstStyle/>
          <a:p>
            <a:r>
              <a:rPr lang="en-GB" dirty="0"/>
              <a:t>Reference </a:t>
            </a:r>
          </a:p>
        </p:txBody>
      </p:sp>
      <p:sp>
        <p:nvSpPr>
          <p:cNvPr id="5" name="Content Placeholder 4">
            <a:extLst>
              <a:ext uri="{FF2B5EF4-FFF2-40B4-BE49-F238E27FC236}">
                <a16:creationId xmlns:a16="http://schemas.microsoft.com/office/drawing/2014/main" id="{16FFF200-6DA4-4D04-8BF5-F325E7BEAADB}"/>
              </a:ext>
            </a:extLst>
          </p:cNvPr>
          <p:cNvSpPr>
            <a:spLocks noGrp="1"/>
          </p:cNvSpPr>
          <p:nvPr>
            <p:ph idx="1"/>
          </p:nvPr>
        </p:nvSpPr>
        <p:spPr>
          <a:xfrm>
            <a:off x="110490" y="1383029"/>
            <a:ext cx="11407140" cy="4743451"/>
          </a:xfrm>
        </p:spPr>
        <p:txBody>
          <a:bodyPr>
            <a:normAutofit fontScale="92500" lnSpcReduction="20000"/>
          </a:bodyPr>
          <a:lstStyle/>
          <a:p>
            <a:pPr marL="0" indent="0">
              <a:buNone/>
            </a:pPr>
            <a:r>
              <a:rPr lang="en-US" dirty="0"/>
              <a:t>Bos, S. (2015). [Online]. Available at: </a:t>
            </a:r>
            <a:r>
              <a:rPr lang="en-US" u="sng" dirty="0">
                <a:hlinkClick r:id="rId2"/>
              </a:rPr>
              <a:t>https://www.projectsmart.co.uk/how-20-minutes-each-morning-can-transform-your-day-as-a-manager.php</a:t>
            </a:r>
            <a:r>
              <a:rPr lang="en-US" dirty="0"/>
              <a:t> [Accessed 2 January 2018]</a:t>
            </a:r>
            <a:endParaRPr lang="en-GB" dirty="0"/>
          </a:p>
          <a:p>
            <a:pPr marL="0" indent="0">
              <a:buNone/>
            </a:pPr>
            <a:r>
              <a:rPr lang="en-GB" dirty="0"/>
              <a:t>Bing.com, [Online]. Available at: </a:t>
            </a:r>
            <a:r>
              <a:rPr lang="en-GB" dirty="0">
                <a:hlinkClick r:id="rId3"/>
              </a:rPr>
              <a:t>https://www.bing.com/images/search?view=detailV2&amp;ccid=tzk2JWeF&amp;id=B2CE3AA7EC32666BD40519A659A6F02B696604BD&amp;thid=OIP.tzk2JWeFDkJivXwLekhY7AEsDh&amp;q=what+do+we+need+smart+targets+&amp;simid=608005107263734177&amp;selectedIndex=1&amp;ajaxhist=0</a:t>
            </a:r>
            <a:r>
              <a:rPr lang="en-GB" dirty="0"/>
              <a:t> [Accessed 4 January 2018]</a:t>
            </a:r>
          </a:p>
          <a:p>
            <a:pPr marL="0" indent="0">
              <a:buNone/>
            </a:pPr>
            <a:r>
              <a:rPr lang="en-GB" dirty="0">
                <a:hlinkClick r:id="rId4"/>
              </a:rPr>
              <a:t>Bing.com, [Online]. Available at:  https://www.bing.com/images/search?view=detailV2&amp;ccid=ZCToNtmf&amp;id=1A718A8F3911E06560E5303053770CE98212456A&amp;thid=OIP.ZCToNtmfKZNUCn5MlwRJKgHaEb&amp;q=smart+targets+&amp;simid=608047545858133272&amp;selectedIndex=0&amp;ajaxhist=0</a:t>
            </a:r>
            <a:r>
              <a:rPr lang="en-GB" dirty="0"/>
              <a:t> [Accessed 4 January 2018]</a:t>
            </a:r>
          </a:p>
          <a:p>
            <a:pPr marL="0" indent="0">
              <a:buNone/>
            </a:pPr>
            <a:r>
              <a:rPr lang="en-US" dirty="0"/>
              <a:t>(Picaraiello, G. and McDonough, M. ( 2015) [Online] Available at:</a:t>
            </a:r>
          </a:p>
          <a:p>
            <a:pPr marL="0" indent="0">
              <a:buNone/>
            </a:pPr>
            <a:r>
              <a:rPr lang="en-US" dirty="0"/>
              <a:t> </a:t>
            </a:r>
            <a:r>
              <a:rPr lang="en-US" u="sng" dirty="0">
                <a:hlinkClick r:id="rId5"/>
              </a:rPr>
              <a:t>http://www.brighthubpm.com/monitoring-projects/1907-successfully-guide-your-projects-to-completion-with-the-pm-life-cycle/</a:t>
            </a:r>
            <a:r>
              <a:rPr lang="en-US" dirty="0"/>
              <a:t>  [Accessed 1</a:t>
            </a:r>
            <a:r>
              <a:rPr lang="en-US" baseline="30000" dirty="0"/>
              <a:t> </a:t>
            </a:r>
            <a:r>
              <a:rPr lang="en-US" dirty="0"/>
              <a:t>January 2018]</a:t>
            </a:r>
            <a:endParaRPr lang="en-GB" dirty="0"/>
          </a:p>
          <a:p>
            <a:pPr marL="0" indent="0">
              <a:buNone/>
            </a:pPr>
            <a:r>
              <a:rPr lang="en-US" dirty="0"/>
              <a:t> Zahorsky, D. (2017). [Online] Available at: </a:t>
            </a:r>
            <a:r>
              <a:rPr lang="en-US" u="sng" dirty="0">
                <a:hlinkClick r:id="rId6"/>
              </a:rPr>
              <a:t>https://www.thebalance.com/elements-of-a-smart-business-goal-2951530</a:t>
            </a:r>
            <a:r>
              <a:rPr lang="en-US" dirty="0"/>
              <a:t> [Accessed 3rd January 3 2018]</a:t>
            </a:r>
            <a:endParaRPr lang="en-GB" dirty="0"/>
          </a:p>
        </p:txBody>
      </p:sp>
      <p:sp>
        <p:nvSpPr>
          <p:cNvPr id="4" name="Footer Placeholder 3">
            <a:extLst>
              <a:ext uri="{FF2B5EF4-FFF2-40B4-BE49-F238E27FC236}">
                <a16:creationId xmlns:a16="http://schemas.microsoft.com/office/drawing/2014/main" id="{1E3DA78E-EE64-49C0-AEC3-6DD38AAF7AF7}"/>
              </a:ext>
            </a:extLst>
          </p:cNvPr>
          <p:cNvSpPr>
            <a:spLocks noGrp="1"/>
          </p:cNvSpPr>
          <p:nvPr>
            <p:ph type="ftr" sz="quarter" idx="11"/>
          </p:nvPr>
        </p:nvSpPr>
        <p:spPr>
          <a:xfrm rot="5400000">
            <a:off x="9615991" y="2930480"/>
            <a:ext cx="3859795" cy="304801"/>
          </a:xfrm>
        </p:spPr>
        <p:txBody>
          <a:bodyPr/>
          <a:lstStyle/>
          <a:p>
            <a:r>
              <a:rPr lang="en-GB" dirty="0"/>
              <a:t>Veronica Dale</a:t>
            </a:r>
          </a:p>
        </p:txBody>
      </p:sp>
    </p:spTree>
    <p:extLst>
      <p:ext uri="{BB962C8B-B14F-4D97-AF65-F5344CB8AC3E}">
        <p14:creationId xmlns:p14="http://schemas.microsoft.com/office/powerpoint/2010/main" val="317355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F4142-D931-4EB7-9DFD-5D808C5EF68C}"/>
              </a:ext>
            </a:extLst>
          </p:cNvPr>
          <p:cNvSpPr>
            <a:spLocks noGrp="1"/>
          </p:cNvSpPr>
          <p:nvPr>
            <p:ph type="title"/>
          </p:nvPr>
        </p:nvSpPr>
        <p:spPr/>
        <p:txBody>
          <a:bodyPr/>
          <a:lstStyle/>
          <a:p>
            <a:r>
              <a:rPr lang="en-GB" dirty="0"/>
              <a:t>Stakeholder communication</a:t>
            </a:r>
          </a:p>
        </p:txBody>
      </p:sp>
      <p:sp>
        <p:nvSpPr>
          <p:cNvPr id="3" name="Content Placeholder 2">
            <a:extLst>
              <a:ext uri="{FF2B5EF4-FFF2-40B4-BE49-F238E27FC236}">
                <a16:creationId xmlns:a16="http://schemas.microsoft.com/office/drawing/2014/main" id="{140A0AAB-2FCC-43CA-BE98-48FEFB41E74F}"/>
              </a:ext>
            </a:extLst>
          </p:cNvPr>
          <p:cNvSpPr>
            <a:spLocks noGrp="1"/>
          </p:cNvSpPr>
          <p:nvPr>
            <p:ph idx="1"/>
          </p:nvPr>
        </p:nvSpPr>
        <p:spPr/>
        <p:txBody>
          <a:bodyPr>
            <a:normAutofit fontScale="47500" lnSpcReduction="20000"/>
          </a:bodyPr>
          <a:lstStyle/>
          <a:p>
            <a:pPr marL="0" indent="0">
              <a:buNone/>
            </a:pPr>
            <a:r>
              <a:rPr lang="en-GB" dirty="0"/>
              <a:t> Dawn Whitmore</a:t>
            </a:r>
          </a:p>
          <a:p>
            <a:pPr marL="0" indent="0">
              <a:buNone/>
            </a:pPr>
            <a:r>
              <a:rPr lang="en-GB" sz="2900" dirty="0"/>
              <a:t>A stakeholder would be someone or a group who would be affected by the business and the project that will be undertaken.</a:t>
            </a:r>
          </a:p>
          <a:p>
            <a:pPr marL="0" indent="0">
              <a:buNone/>
            </a:pPr>
            <a:r>
              <a:rPr lang="en-GB" sz="2900" dirty="0"/>
              <a:t>We need to gain information on each stakeholder, so that we will have good engagement with them. As the stakeholder has a keen interest in the business, we must take into consideration the feelings of the stakeholder. We may come across difficult stakeholders, so we must handle them in a correct manor and consider what is in it for them, so that we can get them on board.</a:t>
            </a:r>
            <a:br>
              <a:rPr lang="en-GB" sz="2900" dirty="0"/>
            </a:br>
            <a:br>
              <a:rPr lang="en-GB" sz="2900" dirty="0"/>
            </a:br>
            <a:r>
              <a:rPr lang="en-GB" sz="2900" dirty="0"/>
              <a:t>To communicate effectively with stakeholders, you must take into consideration who will be affected by the Relocation to Kennington Business Park. </a:t>
            </a:r>
            <a:br>
              <a:rPr lang="en-GB" sz="2900" dirty="0"/>
            </a:br>
            <a:r>
              <a:rPr lang="en-GB" sz="2900" dirty="0"/>
              <a:t>We need to be clear on what shall be taking place and why the move is necessary at this moment in time.</a:t>
            </a:r>
            <a:br>
              <a:rPr lang="en-GB" sz="2900" dirty="0"/>
            </a:br>
            <a:br>
              <a:rPr lang="en-GB" sz="2900" dirty="0"/>
            </a:br>
            <a:r>
              <a:rPr lang="en-GB" sz="2900" dirty="0"/>
              <a:t>It is important that we have a good communication plan and monitor it to ensure that it is working effectively. The information communicated will change during the life span of the project. We need to find out what type of communication would be preferred by each stakeholder. </a:t>
            </a:r>
          </a:p>
          <a:p>
            <a:pPr marL="0" indent="0">
              <a:buNone/>
            </a:pPr>
            <a:r>
              <a:rPr lang="en-GB" sz="2900" dirty="0"/>
              <a:t>We would have to have someone in sole control of communicating</a:t>
            </a:r>
          </a:p>
          <a:p>
            <a:pPr marL="0" indent="0">
              <a:buNone/>
            </a:pPr>
            <a:br>
              <a:rPr lang="en-GB" dirty="0"/>
            </a:br>
            <a:endParaRPr lang="en-GB" dirty="0"/>
          </a:p>
        </p:txBody>
      </p:sp>
    </p:spTree>
    <p:extLst>
      <p:ext uri="{BB962C8B-B14F-4D97-AF65-F5344CB8AC3E}">
        <p14:creationId xmlns:p14="http://schemas.microsoft.com/office/powerpoint/2010/main" val="402483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CAA96-8692-4BAF-92BD-5B98EE6D3A89}"/>
              </a:ext>
            </a:extLst>
          </p:cNvPr>
          <p:cNvSpPr>
            <a:spLocks noGrp="1"/>
          </p:cNvSpPr>
          <p:nvPr>
            <p:ph type="title"/>
          </p:nvPr>
        </p:nvSpPr>
        <p:spPr/>
        <p:txBody>
          <a:bodyPr/>
          <a:lstStyle/>
          <a:p>
            <a:r>
              <a:rPr lang="en-GB" dirty="0"/>
              <a:t>Stakeholder communication</a:t>
            </a:r>
          </a:p>
        </p:txBody>
      </p:sp>
      <p:sp>
        <p:nvSpPr>
          <p:cNvPr id="3" name="Content Placeholder 2">
            <a:extLst>
              <a:ext uri="{FF2B5EF4-FFF2-40B4-BE49-F238E27FC236}">
                <a16:creationId xmlns:a16="http://schemas.microsoft.com/office/drawing/2014/main" id="{79D5B429-682A-47F6-8B59-783E11725CBC}"/>
              </a:ext>
            </a:extLst>
          </p:cNvPr>
          <p:cNvSpPr>
            <a:spLocks noGrp="1"/>
          </p:cNvSpPr>
          <p:nvPr>
            <p:ph idx="1"/>
          </p:nvPr>
        </p:nvSpPr>
        <p:spPr/>
        <p:txBody>
          <a:bodyPr>
            <a:normAutofit/>
          </a:bodyPr>
          <a:lstStyle/>
          <a:p>
            <a:pPr marL="0" indent="0">
              <a:buNone/>
            </a:pPr>
            <a:r>
              <a:rPr lang="en-GB" dirty="0"/>
              <a:t>We would have to have someone in sole control of communicating the information to the stakeholders. In this case, it would be the responsibility of the project manager.</a:t>
            </a:r>
            <a:br>
              <a:rPr lang="en-GB" dirty="0"/>
            </a:br>
            <a:br>
              <a:rPr lang="en-GB" dirty="0"/>
            </a:br>
            <a:r>
              <a:rPr lang="en-GB" dirty="0"/>
              <a:t>We need to identify who are our stakeholders, and in this case the stakeholders would be the employees, builders, the council, customers and the suppliers of the fruits and vegetables.</a:t>
            </a:r>
          </a:p>
          <a:p>
            <a:pPr marL="0" indent="0">
              <a:buNone/>
            </a:pPr>
            <a:r>
              <a:rPr lang="en-GB" dirty="0"/>
              <a:t>We must differentiate who would take high or low priority in the project.</a:t>
            </a:r>
          </a:p>
          <a:p>
            <a:pPr marL="0" indent="0">
              <a:buNone/>
            </a:pPr>
            <a:endParaRPr lang="en-GB" dirty="0"/>
          </a:p>
          <a:p>
            <a:pPr marL="0" indent="0">
              <a:buNone/>
            </a:pPr>
            <a:br>
              <a:rPr lang="en-GB" dirty="0"/>
            </a:br>
            <a:endParaRPr lang="en-GB" dirty="0"/>
          </a:p>
        </p:txBody>
      </p:sp>
    </p:spTree>
    <p:extLst>
      <p:ext uri="{BB962C8B-B14F-4D97-AF65-F5344CB8AC3E}">
        <p14:creationId xmlns:p14="http://schemas.microsoft.com/office/powerpoint/2010/main" val="1928573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B8ED-5A30-457E-B4EB-939B2A0C0867}"/>
              </a:ext>
            </a:extLst>
          </p:cNvPr>
          <p:cNvSpPr>
            <a:spLocks noGrp="1"/>
          </p:cNvSpPr>
          <p:nvPr>
            <p:ph type="title"/>
          </p:nvPr>
        </p:nvSpPr>
        <p:spPr/>
        <p:txBody>
          <a:bodyPr/>
          <a:lstStyle/>
          <a:p>
            <a:r>
              <a:rPr lang="en-GB" dirty="0"/>
              <a:t>Stakeholder communication</a:t>
            </a:r>
          </a:p>
        </p:txBody>
      </p:sp>
      <p:pic>
        <p:nvPicPr>
          <p:cNvPr id="1026" name="Picture 2" descr="image of coloured boxes representing different levels of engagement">
            <a:extLst>
              <a:ext uri="{FF2B5EF4-FFF2-40B4-BE49-F238E27FC236}">
                <a16:creationId xmlns:a16="http://schemas.microsoft.com/office/drawing/2014/main" id="{D0D47FB7-BA05-43DF-922E-3E5DFE81C1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7380" y="1690688"/>
            <a:ext cx="5157787" cy="4425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300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E576-C37F-455B-B459-FCE23C990027}"/>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A01C64C7-5F15-4C74-98F5-CDC56872AB6E}"/>
              </a:ext>
            </a:extLst>
          </p:cNvPr>
          <p:cNvSpPr>
            <a:spLocks noGrp="1"/>
          </p:cNvSpPr>
          <p:nvPr>
            <p:ph idx="1"/>
          </p:nvPr>
        </p:nvSpPr>
        <p:spPr/>
        <p:txBody>
          <a:bodyPr>
            <a:normAutofit fontScale="25000" lnSpcReduction="20000"/>
          </a:bodyPr>
          <a:lstStyle/>
          <a:p>
            <a:pPr marL="0" indent="0">
              <a:buNone/>
            </a:pPr>
            <a:r>
              <a:rPr lang="en-GB" sz="6200" dirty="0"/>
              <a:t>Reference taken from </a:t>
            </a:r>
            <a:r>
              <a:rPr lang="en-GB" sz="6200" u="sng" dirty="0">
                <a:hlinkClick r:id="rId2"/>
              </a:rPr>
              <a:t>http://sapartners.com/stakeholder-engagement/?gclid=EAIaIQobChMImPKzw8a32AIV77XtCh2T7gR8EAAYASAAEgItD_D_BwE</a:t>
            </a:r>
            <a:r>
              <a:rPr lang="en-GB" sz="6200" dirty="0"/>
              <a:t> </a:t>
            </a:r>
          </a:p>
          <a:p>
            <a:pPr marL="0" indent="0">
              <a:buNone/>
            </a:pPr>
            <a:endParaRPr lang="en-GB" sz="6200" dirty="0"/>
          </a:p>
          <a:p>
            <a:pPr marL="0" indent="0">
              <a:buNone/>
            </a:pPr>
            <a:endParaRPr lang="en-GB" sz="5100" dirty="0"/>
          </a:p>
          <a:p>
            <a:pPr marL="0" indent="0">
              <a:buNone/>
            </a:pPr>
            <a:r>
              <a:rPr lang="en-GB" sz="5100" dirty="0"/>
              <a:t>To communicate with each different stakeholder, we would communicate via different channels i.e. video conference call, team meeting, newsletters, intranet article and email. </a:t>
            </a:r>
          </a:p>
          <a:p>
            <a:pPr marL="0" indent="0">
              <a:buNone/>
            </a:pPr>
            <a:r>
              <a:rPr lang="en-GB" sz="5100" dirty="0"/>
              <a:t>We would do monthly questionnaires, to ensure that all parties are happy with the progress so far that we are catering to their needs. If not, we would hold important meetings to modify unsavoury communications and rectify any issues we come across. We must ensure that expectations are being met.</a:t>
            </a:r>
          </a:p>
          <a:p>
            <a:pPr marL="0" indent="0">
              <a:buNone/>
            </a:pPr>
            <a:r>
              <a:rPr lang="en-GB" sz="5100" dirty="0"/>
              <a:t>The man thing would be that we keep on top of the project, keeping the stakeholders happy every step of the way. By this we would have to come up with incentives to keep everyone happy, we could offer our customers a free smoothie on the day of the grand opening, and the employees, one week’s paid travel to the new premises.  </a:t>
            </a:r>
          </a:p>
          <a:p>
            <a:pPr marL="0" indent="0">
              <a:buNone/>
            </a:pPr>
            <a:endParaRPr lang="en-GB" sz="5100" dirty="0"/>
          </a:p>
          <a:p>
            <a:pPr marL="0" indent="0">
              <a:buNone/>
            </a:pPr>
            <a:br>
              <a:rPr lang="en-GB" dirty="0"/>
            </a:br>
            <a:endParaRPr lang="en-GB" dirty="0"/>
          </a:p>
          <a:p>
            <a:pPr marL="0" indent="0">
              <a:buNone/>
            </a:pPr>
            <a:br>
              <a:rPr lang="en-GB" dirty="0"/>
            </a:br>
            <a:endParaRPr lang="en-GB" dirty="0"/>
          </a:p>
        </p:txBody>
      </p:sp>
    </p:spTree>
    <p:extLst>
      <p:ext uri="{BB962C8B-B14F-4D97-AF65-F5344CB8AC3E}">
        <p14:creationId xmlns:p14="http://schemas.microsoft.com/office/powerpoint/2010/main" val="340806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86623-8BFD-44A3-A81C-43C979AEE86B}"/>
              </a:ext>
            </a:extLst>
          </p:cNvPr>
          <p:cNvSpPr>
            <a:spLocks noGrp="1"/>
          </p:cNvSpPr>
          <p:nvPr>
            <p:ph type="title"/>
          </p:nvPr>
        </p:nvSpPr>
        <p:spPr/>
        <p:txBody>
          <a:bodyPr/>
          <a:lstStyle/>
          <a:p>
            <a:r>
              <a:rPr lang="en-GB" dirty="0"/>
              <a:t>Gantt chart</a:t>
            </a:r>
          </a:p>
        </p:txBody>
      </p:sp>
      <p:graphicFrame>
        <p:nvGraphicFramePr>
          <p:cNvPr id="4" name="Content Placeholder 3">
            <a:extLst>
              <a:ext uri="{FF2B5EF4-FFF2-40B4-BE49-F238E27FC236}">
                <a16:creationId xmlns:a16="http://schemas.microsoft.com/office/drawing/2014/main" id="{1B39D1D5-12D7-434E-8BB5-CCDB865C6E3C}"/>
              </a:ext>
            </a:extLst>
          </p:cNvPr>
          <p:cNvGraphicFramePr>
            <a:graphicFrameLocks noGrp="1"/>
          </p:cNvGraphicFramePr>
          <p:nvPr>
            <p:ph idx="1"/>
            <p:extLst>
              <p:ext uri="{D42A27DB-BD31-4B8C-83A1-F6EECF244321}">
                <p14:modId xmlns:p14="http://schemas.microsoft.com/office/powerpoint/2010/main" val="4057030005"/>
              </p:ext>
            </p:extLst>
          </p:nvPr>
        </p:nvGraphicFramePr>
        <p:xfrm>
          <a:off x="838200" y="2262910"/>
          <a:ext cx="10515600" cy="3841505"/>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2494996951"/>
                    </a:ext>
                  </a:extLst>
                </a:gridCol>
                <a:gridCol w="2103120">
                  <a:extLst>
                    <a:ext uri="{9D8B030D-6E8A-4147-A177-3AD203B41FA5}">
                      <a16:colId xmlns:a16="http://schemas.microsoft.com/office/drawing/2014/main" val="1305790259"/>
                    </a:ext>
                  </a:extLst>
                </a:gridCol>
                <a:gridCol w="2103120">
                  <a:extLst>
                    <a:ext uri="{9D8B030D-6E8A-4147-A177-3AD203B41FA5}">
                      <a16:colId xmlns:a16="http://schemas.microsoft.com/office/drawing/2014/main" val="2287451578"/>
                    </a:ext>
                  </a:extLst>
                </a:gridCol>
                <a:gridCol w="2103120">
                  <a:extLst>
                    <a:ext uri="{9D8B030D-6E8A-4147-A177-3AD203B41FA5}">
                      <a16:colId xmlns:a16="http://schemas.microsoft.com/office/drawing/2014/main" val="2821249103"/>
                    </a:ext>
                  </a:extLst>
                </a:gridCol>
                <a:gridCol w="2103120">
                  <a:extLst>
                    <a:ext uri="{9D8B030D-6E8A-4147-A177-3AD203B41FA5}">
                      <a16:colId xmlns:a16="http://schemas.microsoft.com/office/drawing/2014/main" val="3946358705"/>
                    </a:ext>
                  </a:extLst>
                </a:gridCol>
              </a:tblGrid>
              <a:tr h="183905">
                <a:tc>
                  <a:txBody>
                    <a:bodyPr/>
                    <a:lstStyle/>
                    <a:p>
                      <a:pPr>
                        <a:spcAft>
                          <a:spcPts val="0"/>
                        </a:spcAft>
                      </a:pPr>
                      <a:r>
                        <a:rPr lang="en-GB" sz="1200" dirty="0">
                          <a:effectLst/>
                        </a:rPr>
                        <a:t>TASK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START DATE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DURATION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END DATE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COST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9002358"/>
                  </a:ext>
                </a:extLst>
              </a:tr>
              <a:tr h="152400">
                <a:tc>
                  <a:txBody>
                    <a:bodyPr/>
                    <a:lstStyle/>
                    <a:p>
                      <a:pPr>
                        <a:spcAft>
                          <a:spcPts val="0"/>
                        </a:spcAft>
                      </a:pPr>
                      <a:r>
                        <a:rPr lang="en-GB" sz="1200" dirty="0">
                          <a:effectLst/>
                        </a:rPr>
                        <a:t>Search and rent the preferable workplace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01/12/2017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61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30/01/2018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£15000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5117116"/>
                  </a:ext>
                </a:extLst>
              </a:tr>
              <a:tr h="152400">
                <a:tc>
                  <a:txBody>
                    <a:bodyPr/>
                    <a:lstStyle/>
                    <a:p>
                      <a:pPr>
                        <a:spcAft>
                          <a:spcPts val="0"/>
                        </a:spcAft>
                      </a:pPr>
                      <a:r>
                        <a:rPr lang="en-GB" sz="1200" dirty="0">
                          <a:effectLst/>
                        </a:rPr>
                        <a:t>Purchase and delivery of new decoration (paint…)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01/01/2018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latin typeface="+mn-lt"/>
                          <a:ea typeface="+mn-ea"/>
                          <a:cs typeface="+mn-cs"/>
                        </a:rPr>
                        <a:t>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14/02/2018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£400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1083888"/>
                  </a:ext>
                </a:extLst>
              </a:tr>
              <a:tr h="152400">
                <a:tc>
                  <a:txBody>
                    <a:bodyPr/>
                    <a:lstStyle/>
                    <a:p>
                      <a:pPr>
                        <a:spcAft>
                          <a:spcPts val="0"/>
                        </a:spcAft>
                      </a:pPr>
                      <a:r>
                        <a:rPr lang="en-GB" sz="1200" dirty="0">
                          <a:effectLst/>
                        </a:rPr>
                        <a:t>Purchase and delivery of some new 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01/01/2018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latin typeface="+mn-lt"/>
                          <a:ea typeface="+mn-ea"/>
                          <a:cs typeface="+mn-cs"/>
                        </a:rPr>
                        <a:t>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20/02/2018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£1500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13513360"/>
                  </a:ext>
                </a:extLst>
              </a:tr>
              <a:tr h="152400">
                <a:tc>
                  <a:txBody>
                    <a:bodyPr/>
                    <a:lstStyle/>
                    <a:p>
                      <a:pPr>
                        <a:spcAft>
                          <a:spcPts val="0"/>
                        </a:spcAft>
                      </a:pPr>
                      <a:r>
                        <a:rPr lang="en-GB" sz="1200" dirty="0">
                          <a:effectLst/>
                        </a:rPr>
                        <a:t>Completion of new decoration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15/01/2018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latin typeface="+mn-lt"/>
                          <a:ea typeface="+mn-ea"/>
                          <a:cs typeface="+mn-cs"/>
                        </a:rPr>
                        <a:t>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01/02/2018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£360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9869770"/>
                  </a:ext>
                </a:extLst>
              </a:tr>
              <a:tr h="152400">
                <a:tc>
                  <a:txBody>
                    <a:bodyPr/>
                    <a:lstStyle/>
                    <a:p>
                      <a:pPr>
                        <a:spcAft>
                          <a:spcPts val="0"/>
                        </a:spcAft>
                      </a:pPr>
                      <a:r>
                        <a:rPr lang="en-GB" sz="1200" dirty="0">
                          <a:effectLst/>
                        </a:rPr>
                        <a:t>Purchase and installation of gas, electricity and water (sanitation and heating systems…)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01/02/2018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14/03/2018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£2000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97472"/>
                  </a:ext>
                </a:extLst>
              </a:tr>
              <a:tr h="152400">
                <a:tc>
                  <a:txBody>
                    <a:bodyPr/>
                    <a:lstStyle/>
                    <a:p>
                      <a:pPr>
                        <a:spcAft>
                          <a:spcPts val="0"/>
                        </a:spcAft>
                      </a:pPr>
                      <a:r>
                        <a:rPr lang="en-GB" sz="1200" dirty="0">
                          <a:effectLst/>
                        </a:rPr>
                        <a:t>Delivery and installation of old equipment (machines, tables, screens, chairs…)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15/03/2018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latin typeface="+mn-lt"/>
                          <a:ea typeface="+mn-ea"/>
                          <a:cs typeface="+mn-cs"/>
                        </a:rPr>
                        <a:t>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05/03/2018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£500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6453922"/>
                  </a:ext>
                </a:extLst>
              </a:tr>
              <a:tr h="152400">
                <a:tc>
                  <a:txBody>
                    <a:bodyPr/>
                    <a:lstStyle/>
                    <a:p>
                      <a:pPr>
                        <a:spcAft>
                          <a:spcPts val="0"/>
                        </a:spcAft>
                      </a:pPr>
                      <a:r>
                        <a:rPr lang="en-GB" sz="1200" dirty="0">
                          <a:effectLst/>
                        </a:rPr>
                        <a:t>Installation of new 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15/03/2018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latin typeface="+mn-lt"/>
                          <a:ea typeface="+mn-ea"/>
                          <a:cs typeface="+mn-cs"/>
                        </a:rPr>
                        <a:t>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25/03/2018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£200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037889"/>
                  </a:ext>
                </a:extLst>
              </a:tr>
              <a:tr h="152400">
                <a:tc>
                  <a:txBody>
                    <a:bodyPr/>
                    <a:lstStyle/>
                    <a:p>
                      <a:pPr>
                        <a:spcAft>
                          <a:spcPts val="0"/>
                        </a:spcAft>
                      </a:pPr>
                      <a:r>
                        <a:rPr lang="en-GB" sz="1200" dirty="0">
                          <a:effectLst/>
                        </a:rPr>
                        <a:t>Creation and distribution of advertising about the new opening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05/04/2018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latin typeface="+mn-lt"/>
                          <a:ea typeface="+mn-ea"/>
                          <a:cs typeface="+mn-cs"/>
                        </a:rPr>
                        <a:t>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05/04/2018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dirty="0">
                          <a:effectLst/>
                        </a:rPr>
                        <a:t>£400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48973930"/>
                  </a:ext>
                </a:extLst>
              </a:tr>
            </a:tbl>
          </a:graphicData>
        </a:graphic>
      </p:graphicFrame>
      <p:sp>
        <p:nvSpPr>
          <p:cNvPr id="3" name="TextBox 2"/>
          <p:cNvSpPr txBox="1"/>
          <p:nvPr/>
        </p:nvSpPr>
        <p:spPr>
          <a:xfrm>
            <a:off x="738908" y="1228436"/>
            <a:ext cx="9578110" cy="923330"/>
          </a:xfrm>
          <a:prstGeom prst="rect">
            <a:avLst/>
          </a:prstGeom>
          <a:noFill/>
        </p:spPr>
        <p:txBody>
          <a:bodyPr wrap="square" rtlCol="0">
            <a:spAutoFit/>
          </a:bodyPr>
          <a:lstStyle/>
          <a:p>
            <a:r>
              <a:rPr lang="en-GB" dirty="0"/>
              <a:t>Emili Feliz </a:t>
            </a:r>
          </a:p>
          <a:p>
            <a:r>
              <a:rPr lang="en-GB" dirty="0"/>
              <a:t>A Gantt chart is a project planning tool that makes it easier to show and meet datelines in a project.</a:t>
            </a:r>
          </a:p>
        </p:txBody>
      </p:sp>
    </p:spTree>
    <p:extLst>
      <p:ext uri="{BB962C8B-B14F-4D97-AF65-F5344CB8AC3E}">
        <p14:creationId xmlns:p14="http://schemas.microsoft.com/office/powerpoint/2010/main" val="4227585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D2E931-DB2F-4F45-B04D-7D62D795F27E}"/>
              </a:ext>
            </a:extLst>
          </p:cNvPr>
          <p:cNvSpPr>
            <a:spLocks noGrp="1"/>
          </p:cNvSpPr>
          <p:nvPr>
            <p:ph idx="1"/>
          </p:nvPr>
        </p:nvSpPr>
        <p:spPr>
          <a:xfrm>
            <a:off x="1317599" y="852191"/>
            <a:ext cx="8946541" cy="4195481"/>
          </a:xfrm>
        </p:spPr>
        <p:txBody>
          <a:bodyPr/>
          <a:lstStyle/>
          <a:p>
            <a:r>
              <a:rPr lang="en-GB" dirty="0"/>
              <a:t>GANTT CHART OF THE PROJECT: REALOCATION AND EXPANSION OF BUSINESS (BOOST JUICE BARS)</a:t>
            </a:r>
          </a:p>
          <a:p>
            <a:endParaRPr lang="en-GB" dirty="0"/>
          </a:p>
        </p:txBody>
      </p:sp>
      <p:pic>
        <p:nvPicPr>
          <p:cNvPr id="4" name="Picture 3" descr="https://lh6.googleusercontent.com/eje0YpAPvk1awNmvkvSHZQvVuUpIO1_6jmUbU1_dTto46hUQlbHtmXpfZ7Pb2j-t7e_FwX2OUVrjRZm46fx2K7l6BiEv4iiDMAsnjOpvKQbwODVPs6ddlQ0fT4SQ3UMks9_aY1vN_-5X-mqkyQ">
            <a:extLst>
              <a:ext uri="{FF2B5EF4-FFF2-40B4-BE49-F238E27FC236}">
                <a16:creationId xmlns:a16="http://schemas.microsoft.com/office/drawing/2014/main" id="{919B975F-6229-46B7-8DA3-D0B085069E69}"/>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92199" y="2192394"/>
            <a:ext cx="9197340" cy="3302953"/>
          </a:xfrm>
          <a:prstGeom prst="rect">
            <a:avLst/>
          </a:prstGeom>
          <a:noFill/>
          <a:ln>
            <a:noFill/>
          </a:ln>
        </p:spPr>
      </p:pic>
    </p:spTree>
    <p:extLst>
      <p:ext uri="{BB962C8B-B14F-4D97-AF65-F5344CB8AC3E}">
        <p14:creationId xmlns:p14="http://schemas.microsoft.com/office/powerpoint/2010/main" val="1473411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8485B-DC6D-4B7F-95EE-068483D1D3D1}"/>
              </a:ext>
            </a:extLst>
          </p:cNvPr>
          <p:cNvSpPr>
            <a:spLocks noGrp="1"/>
          </p:cNvSpPr>
          <p:nvPr>
            <p:ph type="title"/>
          </p:nvPr>
        </p:nvSpPr>
        <p:spPr/>
        <p:txBody>
          <a:bodyPr/>
          <a:lstStyle/>
          <a:p>
            <a:r>
              <a:rPr lang="en-GB" dirty="0"/>
              <a:t>Cost-Benefit Analysis</a:t>
            </a:r>
          </a:p>
        </p:txBody>
      </p:sp>
      <p:sp>
        <p:nvSpPr>
          <p:cNvPr id="3" name="Content Placeholder 2">
            <a:extLst>
              <a:ext uri="{FF2B5EF4-FFF2-40B4-BE49-F238E27FC236}">
                <a16:creationId xmlns:a16="http://schemas.microsoft.com/office/drawing/2014/main" id="{7DA5688A-2EED-4EA8-A7D8-79E76B4051D9}"/>
              </a:ext>
            </a:extLst>
          </p:cNvPr>
          <p:cNvSpPr>
            <a:spLocks noGrp="1"/>
          </p:cNvSpPr>
          <p:nvPr>
            <p:ph idx="1"/>
          </p:nvPr>
        </p:nvSpPr>
        <p:spPr/>
        <p:txBody>
          <a:bodyPr>
            <a:normAutofit fontScale="92500" lnSpcReduction="20000"/>
          </a:bodyPr>
          <a:lstStyle/>
          <a:p>
            <a:pPr marL="0" indent="0">
              <a:buNone/>
            </a:pPr>
            <a:r>
              <a:rPr lang="en-GB" sz="2500" dirty="0"/>
              <a:t>To determinate if a project is worth doing. </a:t>
            </a:r>
          </a:p>
          <a:p>
            <a:pPr marL="0" indent="0">
              <a:buNone/>
            </a:pPr>
            <a:r>
              <a:rPr lang="en-GB" sz="2500" dirty="0"/>
              <a:t>The project “relocation and expansion of the business Boost Juice Bars” has a total cost of £20360. This cost is within our budget of £25000.  </a:t>
            </a:r>
          </a:p>
          <a:p>
            <a:pPr marL="0" indent="0">
              <a:buNone/>
            </a:pPr>
            <a:r>
              <a:rPr lang="en-GB" sz="2500" dirty="0"/>
              <a:t>There are many benefits that come with this plan:</a:t>
            </a:r>
          </a:p>
          <a:p>
            <a:r>
              <a:rPr lang="en-GB" sz="2500" dirty="0"/>
              <a:t>Kennington does not have other business related to natural fruit and vegetable juices. </a:t>
            </a:r>
          </a:p>
          <a:p>
            <a:r>
              <a:rPr lang="en-GB" sz="2500" dirty="0"/>
              <a:t>Kennington Park possesses many different organisations that can also benefit our business like Pure Gym. </a:t>
            </a:r>
          </a:p>
          <a:p>
            <a:r>
              <a:rPr lang="en-GB" sz="2500" dirty="0"/>
              <a:t>The expansion of our business with the proper advertisement will generate more customers which will lead us to better benefits.</a:t>
            </a:r>
          </a:p>
          <a:p>
            <a:pPr marL="0" indent="0">
              <a:buNone/>
            </a:pPr>
            <a:endParaRPr lang="en-GB" dirty="0"/>
          </a:p>
        </p:txBody>
      </p:sp>
    </p:spTree>
    <p:extLst>
      <p:ext uri="{BB962C8B-B14F-4D97-AF65-F5344CB8AC3E}">
        <p14:creationId xmlns:p14="http://schemas.microsoft.com/office/powerpoint/2010/main" val="795717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EF1CC-B7B1-4E3F-8DE7-A7C4EA27D65E}"/>
              </a:ext>
            </a:extLst>
          </p:cNvPr>
          <p:cNvSpPr>
            <a:spLocks noGrp="1"/>
          </p:cNvSpPr>
          <p:nvPr>
            <p:ph type="title"/>
          </p:nvPr>
        </p:nvSpPr>
        <p:spPr/>
        <p:txBody>
          <a:bodyPr/>
          <a:lstStyle/>
          <a:p>
            <a:r>
              <a:rPr lang="en-GB" dirty="0"/>
              <a:t>Risk assessment</a:t>
            </a:r>
            <a:br>
              <a:rPr lang="en-GB" dirty="0"/>
            </a:br>
            <a:endParaRPr lang="en-GB" dirty="0"/>
          </a:p>
        </p:txBody>
      </p:sp>
      <p:sp>
        <p:nvSpPr>
          <p:cNvPr id="3" name="Content Placeholder 2">
            <a:extLst>
              <a:ext uri="{FF2B5EF4-FFF2-40B4-BE49-F238E27FC236}">
                <a16:creationId xmlns:a16="http://schemas.microsoft.com/office/drawing/2014/main" id="{3A18989E-EC4A-4076-97F1-BE0502352529}"/>
              </a:ext>
            </a:extLst>
          </p:cNvPr>
          <p:cNvSpPr>
            <a:spLocks noGrp="1"/>
          </p:cNvSpPr>
          <p:nvPr>
            <p:ph idx="1"/>
          </p:nvPr>
        </p:nvSpPr>
        <p:spPr/>
        <p:txBody>
          <a:bodyPr>
            <a:normAutofit/>
          </a:bodyPr>
          <a:lstStyle/>
          <a:p>
            <a:pPr marL="0" indent="0">
              <a:buNone/>
            </a:pPr>
            <a:r>
              <a:rPr lang="en-GB" dirty="0"/>
              <a:t>Activities needed to resolve a risk:</a:t>
            </a:r>
          </a:p>
          <a:p>
            <a:r>
              <a:rPr lang="en-GB" dirty="0"/>
              <a:t>Identify the risk</a:t>
            </a:r>
          </a:p>
          <a:p>
            <a:r>
              <a:rPr lang="en-GB" dirty="0"/>
              <a:t>Determinate the probability of that risk occurring in our business</a:t>
            </a:r>
          </a:p>
          <a:p>
            <a:r>
              <a:rPr lang="en-GB" dirty="0"/>
              <a:t>Evaluate the impact of that risk in the business </a:t>
            </a:r>
          </a:p>
          <a:p>
            <a:r>
              <a:rPr lang="en-GB" dirty="0"/>
              <a:t>Prepare and execute a response. </a:t>
            </a:r>
          </a:p>
          <a:p>
            <a:pPr marL="0" indent="0">
              <a:buNone/>
            </a:pPr>
            <a:r>
              <a:rPr lang="en-GB" dirty="0"/>
              <a:t>Risk for the business:  staff may not want to be relocated. </a:t>
            </a:r>
          </a:p>
          <a:p>
            <a:pPr marL="0" indent="0">
              <a:buNone/>
            </a:pPr>
            <a:r>
              <a:rPr lang="en-GB" dirty="0"/>
              <a:t>Solution: hire new staff minding not going over of the project budget as new staff will elevate the project cost.</a:t>
            </a:r>
          </a:p>
          <a:p>
            <a:endParaRPr lang="en-GB" dirty="0"/>
          </a:p>
        </p:txBody>
      </p:sp>
    </p:spTree>
    <p:extLst>
      <p:ext uri="{BB962C8B-B14F-4D97-AF65-F5344CB8AC3E}">
        <p14:creationId xmlns:p14="http://schemas.microsoft.com/office/powerpoint/2010/main" val="761844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58E0-749C-4894-BE3A-29440380FC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0AD1A93-6FCD-46FB-9402-1EA4E4FEED39}"/>
              </a:ext>
            </a:extLst>
          </p:cNvPr>
          <p:cNvSpPr>
            <a:spLocks noGrp="1"/>
          </p:cNvSpPr>
          <p:nvPr>
            <p:ph idx="1"/>
          </p:nvPr>
        </p:nvSpPr>
        <p:spPr/>
        <p:txBody>
          <a:bodyPr>
            <a:normAutofit/>
          </a:bodyPr>
          <a:lstStyle/>
          <a:p>
            <a:pPr marL="0" indent="0">
              <a:buNone/>
            </a:pPr>
            <a:r>
              <a:rPr lang="en-GB" dirty="0"/>
              <a:t> </a:t>
            </a:r>
          </a:p>
          <a:p>
            <a:pPr marL="0" indent="0">
              <a:buNone/>
            </a:pPr>
            <a:r>
              <a:rPr lang="en-GB" dirty="0"/>
              <a:t>Whitt, J. (2014). </a:t>
            </a:r>
            <a:r>
              <a:rPr lang="en-GB" i="1" dirty="0"/>
              <a:t>What Is Risk Management in Projects?. </a:t>
            </a:r>
            <a:r>
              <a:rPr lang="en-GB" dirty="0"/>
              <a:t>[Online]. Available at: </a:t>
            </a:r>
            <a:r>
              <a:rPr lang="en-GB" u="sng" dirty="0">
                <a:hlinkClick r:id="rId2"/>
              </a:rPr>
              <a:t>https://www.youtube.com/watch?v=x7A9idByPA4</a:t>
            </a:r>
            <a:r>
              <a:rPr lang="en-GB" dirty="0"/>
              <a:t> [Accessed 21 December 2017].</a:t>
            </a:r>
          </a:p>
          <a:p>
            <a:pPr marL="0" indent="0">
              <a:buNone/>
            </a:pPr>
            <a:r>
              <a:rPr lang="en-GB" dirty="0"/>
              <a:t>Mind Tools, (n.d). </a:t>
            </a:r>
            <a:r>
              <a:rPr lang="en-GB" i="1" dirty="0"/>
              <a:t>Cost-Benefit Analysis. </a:t>
            </a:r>
            <a:r>
              <a:rPr lang="en-GB" dirty="0"/>
              <a:t>[Online]. Available at: </a:t>
            </a:r>
            <a:r>
              <a:rPr lang="en-GB" u="sng" dirty="0">
                <a:hlinkClick r:id="rId3"/>
              </a:rPr>
              <a:t>https://www.mindtools.com/pages/article/newTED_08.htm</a:t>
            </a:r>
            <a:r>
              <a:rPr lang="en-GB" dirty="0"/>
              <a:t> [Accessed 11 December 2017].</a:t>
            </a:r>
          </a:p>
          <a:p>
            <a:pPr marL="0" indent="0">
              <a:buNone/>
            </a:pPr>
            <a:r>
              <a:rPr lang="en-GB" dirty="0"/>
              <a:t>Smart Sheet, (n.d). </a:t>
            </a:r>
            <a:r>
              <a:rPr lang="en-GB" i="1" dirty="0"/>
              <a:t>How to create a Gantt Chart in Excel. </a:t>
            </a:r>
            <a:r>
              <a:rPr lang="en-GB" dirty="0"/>
              <a:t>[Online]. Available at: </a:t>
            </a:r>
            <a:r>
              <a:rPr lang="en-GB" u="sng" dirty="0">
                <a:hlinkClick r:id="rId4"/>
              </a:rPr>
              <a:t>https://www.smartsheet.com/blog/gantt-chart-excel</a:t>
            </a:r>
            <a:r>
              <a:rPr lang="en-GB" dirty="0"/>
              <a:t> [Accessed 21 December 2017].</a:t>
            </a:r>
          </a:p>
          <a:p>
            <a:endParaRPr lang="en-GB" dirty="0"/>
          </a:p>
          <a:p>
            <a:endParaRPr lang="en-GB" dirty="0"/>
          </a:p>
        </p:txBody>
      </p:sp>
    </p:spTree>
    <p:extLst>
      <p:ext uri="{BB962C8B-B14F-4D97-AF65-F5344CB8AC3E}">
        <p14:creationId xmlns:p14="http://schemas.microsoft.com/office/powerpoint/2010/main" val="11459308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260</TotalTime>
  <Words>1068</Words>
  <Application>Microsoft Office PowerPoint</Application>
  <PresentationFormat>Widescreen</PresentationFormat>
  <Paragraphs>158</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Times New Roman</vt:lpstr>
      <vt:lpstr>Wingdings</vt:lpstr>
      <vt:lpstr>Wingdings 3</vt:lpstr>
      <vt:lpstr>Ion</vt:lpstr>
      <vt:lpstr>REALOCATION “BOOST JUICE BAR”</vt:lpstr>
      <vt:lpstr>Contents</vt:lpstr>
      <vt:lpstr>REALOCATING “BOOST JUICE BAR</vt:lpstr>
      <vt:lpstr>SMART targets  Veronica Dale: 1605380 Smart targets are set as a foundation for personal and business success. This will facilitate, organise and derive desired results.</vt:lpstr>
      <vt:lpstr>1 &amp; 2 Initiation</vt:lpstr>
      <vt:lpstr> 3 &amp; 4 Execution and Control </vt:lpstr>
      <vt:lpstr>Closure step 5</vt:lpstr>
      <vt:lpstr>Reference </vt:lpstr>
      <vt:lpstr>Stakeholder communication</vt:lpstr>
      <vt:lpstr>Stakeholder communication</vt:lpstr>
      <vt:lpstr>Stakeholder communication</vt:lpstr>
      <vt:lpstr>Reference</vt:lpstr>
      <vt:lpstr>Gantt chart</vt:lpstr>
      <vt:lpstr>PowerPoint Presentation</vt:lpstr>
      <vt:lpstr>Cost-Benefit Analysis</vt:lpstr>
      <vt:lpstr>Risk assessment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VJ Dale</dc:creator>
  <cp:lastModifiedBy>VJ Dale</cp:lastModifiedBy>
  <cp:revision>64</cp:revision>
  <dcterms:created xsi:type="dcterms:W3CDTF">2018-01-03T14:28:46Z</dcterms:created>
  <dcterms:modified xsi:type="dcterms:W3CDTF">2018-01-05T15:01:07Z</dcterms:modified>
</cp:coreProperties>
</file>