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7" r:id="rId6"/>
    <p:sldId id="268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9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76428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move the slide</a:t>
            </a: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notes format</a:t>
            </a:r>
          </a:p>
        </p:txBody>
      </p:sp>
      <p:sp>
        <p:nvSpPr>
          <p:cNvPr id="61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&lt;header&gt;</a:t>
            </a:r>
          </a:p>
        </p:txBody>
      </p:sp>
      <p:sp>
        <p:nvSpPr>
          <p:cNvPr id="62" name="PlaceHolder 4"/>
          <p:cNvSpPr>
            <a:spLocks noGrp="1"/>
          </p:cNvSpPr>
          <p:nvPr>
            <p:ph type="dt" idx="34"/>
          </p:nvPr>
        </p:nvSpPr>
        <p:spPr>
          <a:xfrm>
            <a:off x="4399200" y="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&lt;date/time&gt;</a:t>
            </a:r>
          </a:p>
        </p:txBody>
      </p:sp>
      <p:sp>
        <p:nvSpPr>
          <p:cNvPr id="63" name="PlaceHolder 5"/>
          <p:cNvSpPr>
            <a:spLocks noGrp="1"/>
          </p:cNvSpPr>
          <p:nvPr>
            <p:ph type="ftr" idx="35"/>
          </p:nvPr>
        </p:nvSpPr>
        <p:spPr>
          <a:xfrm>
            <a:off x="0" y="955548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64" name="PlaceHolder 6"/>
          <p:cNvSpPr>
            <a:spLocks noGrp="1"/>
          </p:cNvSpPr>
          <p:nvPr>
            <p:ph type="sldNum" idx="36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fld id="{9B3E50D4-ACCF-4391-877F-AFBB14D1721F}" type="slidenum"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‹#›</a:t>
            </a:fld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18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219B9473-4562-49DE-BDC8-CAC2D7B5530A}" type="slidenum">
              <a: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5C8B9671-7434-409D-BA97-1F2DB5EF7446}" type="slidenum">
              <a: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2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190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50A0F152-3A4E-4F07-947C-A1DEC4CEB64D}" type="slidenum">
              <a: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10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EF02C8-EA6D-2179-6B8F-0C83D1172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PlaceHolder 1">
            <a:extLst>
              <a:ext uri="{FF2B5EF4-FFF2-40B4-BE49-F238E27FC236}">
                <a16:creationId xmlns:a16="http://schemas.microsoft.com/office/drawing/2014/main" id="{2B92CE39-4F14-44A9-A0D6-AC18D07729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190" name="PlaceHolder 2">
            <a:extLst>
              <a:ext uri="{FF2B5EF4-FFF2-40B4-BE49-F238E27FC236}">
                <a16:creationId xmlns:a16="http://schemas.microsoft.com/office/drawing/2014/main" id="{6A6A3CFF-9D91-DC07-3591-5F2A4786B6C7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1" name="PlaceHolder 3">
            <a:extLst>
              <a:ext uri="{FF2B5EF4-FFF2-40B4-BE49-F238E27FC236}">
                <a16:creationId xmlns:a16="http://schemas.microsoft.com/office/drawing/2014/main" id="{EC4A1334-A952-F6C8-5CE9-14E51CBF0F6E}"/>
              </a:ext>
            </a:extLst>
          </p:cNvPr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>
              <a:lnSpc>
                <a:spcPct val="100000"/>
              </a:lnSpc>
              <a:buNone/>
              <a:def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50A0F152-3A4E-4F07-947C-A1DEC4CEB64D}" type="slidenum">
              <a:rPr lang="en-US" sz="12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11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64637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5" name="PlaceHolder 2"/>
          <p:cNvSpPr>
            <a:spLocks noGrp="1"/>
          </p:cNvSpPr>
          <p:nvPr>
            <p:ph type="dt" idx="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9D77F16A-2F3C-4CAE-B2EF-0279976A63C5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6" name="PlaceHolder 3"/>
          <p:cNvSpPr>
            <a:spLocks noGrp="1"/>
          </p:cNvSpPr>
          <p:nvPr>
            <p:ph type="dt" idx="4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7" name="PlaceHolder 4"/>
          <p:cNvSpPr>
            <a:spLocks noGrp="1"/>
          </p:cNvSpPr>
          <p:nvPr>
            <p:ph type="ftr" idx="5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8" name="PlaceHolder 5"/>
          <p:cNvSpPr>
            <a:spLocks noGrp="1"/>
          </p:cNvSpPr>
          <p:nvPr>
            <p:ph type="sldNum" idx="6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3EE7C389-8AD4-497E-B209-BDF4DAEC2417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629400" y="274680"/>
            <a:ext cx="2057040" cy="58510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274680"/>
            <a:ext cx="6019560" cy="58510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11" name="PlaceHolder 3"/>
          <p:cNvSpPr>
            <a:spLocks noGrp="1"/>
          </p:cNvSpPr>
          <p:nvPr>
            <p:ph type="dt" idx="7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2" name="PlaceHolder 4"/>
          <p:cNvSpPr>
            <a:spLocks noGrp="1"/>
          </p:cNvSpPr>
          <p:nvPr>
            <p:ph type="ftr" idx="8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3" name="PlaceHolder 5"/>
          <p:cNvSpPr>
            <a:spLocks noGrp="1"/>
          </p:cNvSpPr>
          <p:nvPr>
            <p:ph type="sldNum" idx="9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81BAFB04-843F-4C00-ADFF-89B6921CD085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16" name="PlaceHolder 3"/>
          <p:cNvSpPr>
            <a:spLocks noGrp="1"/>
          </p:cNvSpPr>
          <p:nvPr>
            <p:ph type="dt" idx="10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ftr" idx="11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8" name="PlaceHolder 5"/>
          <p:cNvSpPr>
            <a:spLocks noGrp="1"/>
          </p:cNvSpPr>
          <p:nvPr>
            <p:ph type="sldNum" idx="12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B55FB52F-2B04-4AC1-AB42-61A9A28FB33C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 Head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2040" cy="1361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4000" b="1" u="none" strike="noStrike" cap="all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  <a:endParaRPr lang="en-US" sz="4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2040" cy="1499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en-US" sz="20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Click to edit Master text styles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dt" idx="13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ftr" idx="14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3" name="PlaceHolder 5"/>
          <p:cNvSpPr>
            <a:spLocks noGrp="1"/>
          </p:cNvSpPr>
          <p:nvPr>
            <p:ph type="sldNum" idx="15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1A2507D-714B-4B2A-878D-32E149CEBE4A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26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27" name="PlaceHolder 4"/>
          <p:cNvSpPr>
            <a:spLocks noGrp="1"/>
          </p:cNvSpPr>
          <p:nvPr>
            <p:ph type="dt" idx="16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8" name="PlaceHolder 5"/>
          <p:cNvSpPr>
            <a:spLocks noGrp="1"/>
          </p:cNvSpPr>
          <p:nvPr>
            <p:ph type="ftr" idx="17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29" name="PlaceHolder 6"/>
          <p:cNvSpPr>
            <a:spLocks noGrp="1"/>
          </p:cNvSpPr>
          <p:nvPr>
            <p:ph type="sldNum" idx="18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A2787551-0BD4-44B3-8BFB-4E1989D8B062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mparis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457200" y="1535040"/>
            <a:ext cx="4039920" cy="63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457200" y="2174760"/>
            <a:ext cx="4039920" cy="395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lang="en-US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33" name="PlaceHolder 4"/>
          <p:cNvSpPr>
            <a:spLocks noGrp="1"/>
          </p:cNvSpPr>
          <p:nvPr>
            <p:ph type="body"/>
          </p:nvPr>
        </p:nvSpPr>
        <p:spPr>
          <a:xfrm>
            <a:off x="4645080" y="1535040"/>
            <a:ext cx="4041360" cy="63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34" name="PlaceHolder 5"/>
          <p:cNvSpPr>
            <a:spLocks noGrp="1"/>
          </p:cNvSpPr>
          <p:nvPr>
            <p:ph type="body"/>
          </p:nvPr>
        </p:nvSpPr>
        <p:spPr>
          <a:xfrm>
            <a:off x="4645080" y="2174760"/>
            <a:ext cx="4041360" cy="395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lang="en-US" sz="16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35" name="PlaceHolder 6"/>
          <p:cNvSpPr>
            <a:spLocks noGrp="1"/>
          </p:cNvSpPr>
          <p:nvPr>
            <p:ph type="dt" idx="19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6" name="PlaceHolder 7"/>
          <p:cNvSpPr>
            <a:spLocks noGrp="1"/>
          </p:cNvSpPr>
          <p:nvPr>
            <p:ph type="ftr" idx="20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37" name="PlaceHolder 8"/>
          <p:cNvSpPr>
            <a:spLocks noGrp="1"/>
          </p:cNvSpPr>
          <p:nvPr>
            <p:ph type="sldNum" idx="21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1486AAD2-9DB6-429D-AD7B-3B3D72D9E46C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dt" idx="22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ftr" idx="23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1" name="PlaceHolder 4"/>
          <p:cNvSpPr>
            <a:spLocks noGrp="1"/>
          </p:cNvSpPr>
          <p:nvPr>
            <p:ph type="sldNum" idx="24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815D7B93-457B-4010-8D0D-4DE037716683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dt" idx="25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ftr" idx="26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4" name="PlaceHolder 3"/>
          <p:cNvSpPr>
            <a:spLocks noGrp="1"/>
          </p:cNvSpPr>
          <p:nvPr>
            <p:ph type="sldNum" idx="27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B31A2D7-6962-4E6E-B142-43893A1BDB12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5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title text format</a:t>
            </a:r>
          </a:p>
        </p:txBody>
      </p:sp>
      <p:sp>
        <p:nvSpPr>
          <p:cNvPr id="46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ntent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2880"/>
            <a:ext cx="3007800" cy="11617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20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3575160" y="272880"/>
            <a:ext cx="5111280" cy="5852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level</a:t>
            </a:r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457200" y="1434960"/>
            <a:ext cx="3007800" cy="4690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pos="0" algn="l"/>
              </a:tabLst>
            </a:pPr>
            <a:r>
              <a:rPr lang="en-US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</p:txBody>
      </p:sp>
      <p:sp>
        <p:nvSpPr>
          <p:cNvPr id="50" name="PlaceHolder 4"/>
          <p:cNvSpPr>
            <a:spLocks noGrp="1"/>
          </p:cNvSpPr>
          <p:nvPr>
            <p:ph type="dt" idx="28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1" name="PlaceHolder 5"/>
          <p:cNvSpPr>
            <a:spLocks noGrp="1"/>
          </p:cNvSpPr>
          <p:nvPr>
            <p:ph type="ftr" idx="29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2" name="PlaceHolder 6"/>
          <p:cNvSpPr>
            <a:spLocks noGrp="1"/>
          </p:cNvSpPr>
          <p:nvPr>
            <p:ph type="sldNum" idx="30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0CC10E9E-F5A3-474E-85B2-C8663B5AC059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icture with Capt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1792440" y="4800600"/>
            <a:ext cx="5486040" cy="566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2000" b="1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title style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Calibri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1792440" y="612720"/>
            <a:ext cx="5486040" cy="41144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1792440" y="5367240"/>
            <a:ext cx="5486040" cy="80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pos="0" algn="l"/>
              </a:tabLst>
            </a:pPr>
            <a:r>
              <a:rPr lang="en-US" sz="1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Master text styles</a:t>
            </a:r>
          </a:p>
        </p:txBody>
      </p:sp>
      <p:sp>
        <p:nvSpPr>
          <p:cNvPr id="56" name="PlaceHolder 4"/>
          <p:cNvSpPr>
            <a:spLocks noGrp="1"/>
          </p:cNvSpPr>
          <p:nvPr>
            <p:ph type="dt" idx="3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7" name="PlaceHolder 5"/>
          <p:cNvSpPr>
            <a:spLocks noGrp="1"/>
          </p:cNvSpPr>
          <p:nvPr>
            <p:ph type="ftr" idx="3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58" name="PlaceHolder 6"/>
          <p:cNvSpPr>
            <a:spLocks noGrp="1"/>
          </p:cNvSpPr>
          <p:nvPr>
            <p:ph type="sldNum" idx="3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CD358744-0CBD-4A57-82CC-6C5A9F2EB48C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9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9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9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mj.com/content/323/7305/125.2?utm_source=chatgpt.com" TargetMode="External" /><Relationship Id="rId3" Type="http://schemas.openxmlformats.org/officeDocument/2006/relationships/hyperlink" Target="https://www.gov.uk/government/publications/the-department-of-healths-response-to-the-report-of-the-public-inquiry-into-childrens-heart-surgery-at-the-bristol-royal-infirmary?utm_source=chatgpt.com" TargetMode="External" /><Relationship Id="rId7" Type="http://schemas.openxmlformats.org/officeDocument/2006/relationships/hyperlink" Target="https://www.bristol-inquiry.org.uk/final_report/the_report.pdf?utm_source=chatgpt.com" TargetMode="Externa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9.xml" /><Relationship Id="rId6" Type="http://schemas.openxmlformats.org/officeDocument/2006/relationships/hyperlink" Target="https://doi.org/10.1136/bmj.329.7463.450" TargetMode="External" /><Relationship Id="rId5" Type="http://schemas.openxmlformats.org/officeDocument/2006/relationships/hyperlink" Target="https://www.bmj.com/content/323/7306/181?utm_source=chatgpt.com" TargetMode="External" /><Relationship Id="rId4" Type="http://schemas.openxmlformats.org/officeDocument/2006/relationships/hyperlink" Target="https://doi.org/10.1001/jama.1988.03410120089033" TargetMode="Externa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atient-safety/the-nhs-patient-safety-strategy/?utm_source=chatgpt.com" TargetMode="External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9.xml" /><Relationship Id="rId6" Type="http://schemas.openxmlformats.org/officeDocument/2006/relationships/hyperlink" Target="https://doi.org/10.1097/PTS.0000000000000810" TargetMode="External" /><Relationship Id="rId5" Type="http://schemas.openxmlformats.org/officeDocument/2006/relationships/hyperlink" Target="https://doi.org/10.1136/bmj.324.7332.261" TargetMode="External" /><Relationship Id="rId4" Type="http://schemas.openxmlformats.org/officeDocument/2006/relationships/hyperlink" Target="https://doi.org/10.1136/bmj.320.7237.768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1"/>
          <p:cNvSpPr/>
          <p:nvPr/>
        </p:nvSpPr>
        <p:spPr>
          <a:xfrm>
            <a:off x="0" y="0"/>
            <a:ext cx="12191400" cy="392760"/>
          </a:xfrm>
          <a:prstGeom prst="rect">
            <a:avLst/>
          </a:prstGeom>
          <a:solidFill>
            <a:srgbClr val="1B263B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66" name="TextBox 2"/>
          <p:cNvSpPr/>
          <p:nvPr/>
        </p:nvSpPr>
        <p:spPr>
          <a:xfrm>
            <a:off x="411480" y="86760"/>
            <a:ext cx="2871720" cy="201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080" b="0" i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 Study 4: Bristol Royal Infirmary Inquiry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67" name="Picture 4" descr="a_wide_professional_medical_themed_abstract_back.png"/>
          <p:cNvPicPr/>
          <p:nvPr/>
        </p:nvPicPr>
        <p:blipFill>
          <a:blip r:embed="rId3"/>
          <a:stretch/>
        </p:blipFill>
        <p:spPr>
          <a:xfrm>
            <a:off x="5989320" y="393120"/>
            <a:ext cx="6199200" cy="646452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68" name="Rectangle 5"/>
          <p:cNvSpPr/>
          <p:nvPr/>
        </p:nvSpPr>
        <p:spPr>
          <a:xfrm>
            <a:off x="0" y="393120"/>
            <a:ext cx="6126120" cy="6464520"/>
          </a:xfrm>
          <a:prstGeom prst="rect">
            <a:avLst/>
          </a:prstGeom>
          <a:solidFill>
            <a:srgbClr val="FAF7F0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69" name="Rounded Rectangle 6"/>
          <p:cNvSpPr/>
          <p:nvPr/>
        </p:nvSpPr>
        <p:spPr>
          <a:xfrm>
            <a:off x="520386" y="987480"/>
            <a:ext cx="1352880" cy="383760"/>
          </a:xfrm>
          <a:prstGeom prst="roundRect">
            <a:avLst>
              <a:gd name="adj" fmla="val 16667"/>
            </a:avLst>
          </a:prstGeom>
          <a:solidFill>
            <a:srgbClr val="7E2D43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27360" tIns="27360" rIns="27360" bIns="2736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35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 FILE 04</a:t>
            </a:r>
            <a:endParaRPr lang="en-US" sz="135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0" name="TextBox 7"/>
          <p:cNvSpPr/>
          <p:nvPr/>
        </p:nvSpPr>
        <p:spPr>
          <a:xfrm>
            <a:off x="453092" y="1664280"/>
            <a:ext cx="4398840" cy="461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4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When paediatric cardiac care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1" name="TextBox 8"/>
          <p:cNvSpPr/>
          <p:nvPr/>
        </p:nvSpPr>
        <p:spPr>
          <a:xfrm>
            <a:off x="453092" y="2084760"/>
            <a:ext cx="3721320" cy="461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400" b="1" u="none" strike="noStrike">
                <a:solidFill>
                  <a:srgbClr val="7E2D43"/>
                </a:solidFill>
                <a:effectLst/>
                <a:uFillTx/>
                <a:latin typeface="Arial"/>
              </a:rPr>
              <a:t>lost its assurance signal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2" name="TextBox 9"/>
          <p:cNvSpPr/>
          <p:nvPr/>
        </p:nvSpPr>
        <p:spPr>
          <a:xfrm>
            <a:off x="453092" y="2788920"/>
            <a:ext cx="5177160" cy="461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4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The Bristol Royal Infirmary Inquiry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3" name="TextBox 10"/>
          <p:cNvSpPr/>
          <p:nvPr/>
        </p:nvSpPr>
        <p:spPr>
          <a:xfrm>
            <a:off x="453092" y="3182040"/>
            <a:ext cx="4458240" cy="457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500" b="0" u="none" strike="noStrike">
                <a:solidFill>
                  <a:srgbClr val="536271"/>
                </a:solidFill>
                <a:effectLst/>
                <a:uFillTx/>
                <a:latin typeface="Arial"/>
              </a:rPr>
              <a:t>Quality assurance and service improvement failure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4" name="Rounded Rectangle 14"/>
          <p:cNvSpPr/>
          <p:nvPr/>
        </p:nvSpPr>
        <p:spPr>
          <a:xfrm>
            <a:off x="411480" y="3639240"/>
            <a:ext cx="5486040" cy="2683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3970">
            <a:solidFill>
              <a:srgbClr val="DCD8CD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73080" tIns="73080" rIns="73080" bIns="7308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99"/>
              </a:spcAft>
            </a:pPr>
            <a:r>
              <a:rPr lang="en-US" sz="1600" b="1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Module: LCHS7006 Quality Assurance and Service Improvements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457200">
              <a:lnSpc>
                <a:spcPct val="100000"/>
              </a:lnSpc>
              <a:spcAft>
                <a:spcPts val="99"/>
              </a:spcAft>
            </a:pP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457200">
              <a:lnSpc>
                <a:spcPct val="100000"/>
              </a:lnSpc>
              <a:spcAft>
                <a:spcPts val="99"/>
              </a:spcAft>
            </a:pPr>
            <a:r>
              <a:rPr lang="en-US" sz="1600" b="0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Assignment: Component 1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457200">
              <a:lnSpc>
                <a:spcPct val="100000"/>
              </a:lnSpc>
              <a:spcAft>
                <a:spcPts val="99"/>
              </a:spcAft>
            </a:pPr>
            <a:r>
              <a:rPr lang="en-US" sz="1600" b="0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Student name: </a:t>
            </a:r>
            <a:r>
              <a:rPr lang="en-US" sz="1600" b="0" u="none" strike="noStrike" dirty="0" err="1">
                <a:solidFill>
                  <a:srgbClr val="071F2A"/>
                </a:solidFill>
                <a:effectLst/>
                <a:uFillTx/>
                <a:latin typeface="Arial"/>
              </a:rPr>
              <a:t>Mst</a:t>
            </a:r>
            <a:r>
              <a:rPr lang="en-US" sz="1600" b="0" u="none" strike="noStrike" dirty="0">
                <a:solidFill>
                  <a:srgbClr val="071F2A"/>
                </a:solidFill>
                <a:effectLst/>
                <a:uFillTx/>
                <a:latin typeface="Arial"/>
              </a:rPr>
              <a:t> </a:t>
            </a:r>
            <a:r>
              <a:rPr lang="en-US" sz="1600" b="0" u="none" strike="noStrike" dirty="0" err="1">
                <a:solidFill>
                  <a:srgbClr val="071F2A"/>
                </a:solidFill>
                <a:effectLst/>
                <a:uFillTx/>
                <a:latin typeface="Arial"/>
              </a:rPr>
              <a:t>Sharmin</a:t>
            </a:r>
            <a:r>
              <a:rPr lang="en-US" sz="1600" b="0" u="none" strike="noStrike" dirty="0">
                <a:solidFill>
                  <a:srgbClr val="071F2A"/>
                </a:solidFill>
                <a:effectLst/>
                <a:uFillTx/>
                <a:latin typeface="Arial"/>
              </a:rPr>
              <a:t> Sultana </a:t>
            </a:r>
            <a:r>
              <a:rPr lang="en-US" sz="1600" b="0" u="none" strike="noStrike" dirty="0" err="1">
                <a:solidFill>
                  <a:srgbClr val="071F2A"/>
                </a:solidFill>
                <a:effectLst/>
                <a:uFillTx/>
                <a:latin typeface="Arial"/>
              </a:rPr>
              <a:t>Mitu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457200">
              <a:lnSpc>
                <a:spcPct val="100000"/>
              </a:lnSpc>
              <a:spcAft>
                <a:spcPts val="99"/>
              </a:spcAft>
            </a:pPr>
            <a:r>
              <a:rPr lang="en-US" sz="1600" b="0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Student ID:</a:t>
            </a:r>
            <a:r>
              <a:rPr lang="en-US" sz="1600" b="0" u="none" strike="noStrike" dirty="0">
                <a:solidFill>
                  <a:srgbClr val="071F2A"/>
                </a:solidFill>
                <a:effectLst/>
                <a:uFillTx/>
                <a:latin typeface="Arial"/>
              </a:rPr>
              <a:t>2524666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457200">
              <a:lnSpc>
                <a:spcPct val="100000"/>
              </a:lnSpc>
              <a:spcAft>
                <a:spcPts val="99"/>
              </a:spcAft>
            </a:pPr>
            <a:r>
              <a:rPr lang="en-US" sz="1600" b="0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Lecturer:</a:t>
            </a:r>
            <a:r>
              <a:rPr lang="en-GB" sz="1600" b="0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Dr Fahad Khan</a:t>
            </a:r>
          </a:p>
          <a:p>
            <a:pPr defTabSz="457200">
              <a:lnSpc>
                <a:spcPct val="100000"/>
              </a:lnSpc>
              <a:spcAft>
                <a:spcPts val="99"/>
              </a:spcAft>
            </a:pPr>
            <a:r>
              <a:rPr lang="en-GB" sz="1600" b="0" u="none" strike="noStrike" dirty="0">
                <a:solidFill>
                  <a:srgbClr val="2D3641"/>
                </a:solidFill>
                <a:effectLst/>
                <a:uFillTx/>
                <a:latin typeface="Arial"/>
              </a:rPr>
              <a:t>Submission </a:t>
            </a:r>
            <a:r>
              <a:rPr lang="en-GB" sz="1600" dirty="0">
                <a:solidFill>
                  <a:srgbClr val="2D3641"/>
                </a:solidFill>
                <a:latin typeface="Arial"/>
              </a:rPr>
              <a:t>Date: 21/06/2026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1"/>
          <p:cNvSpPr/>
          <p:nvPr/>
        </p:nvSpPr>
        <p:spPr>
          <a:xfrm>
            <a:off x="0" y="0"/>
            <a:ext cx="12191400" cy="392760"/>
          </a:xfrm>
          <a:prstGeom prst="rect">
            <a:avLst/>
          </a:prstGeom>
          <a:solidFill>
            <a:srgbClr val="1B263B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76" name="TextBox 2"/>
          <p:cNvSpPr/>
          <p:nvPr/>
        </p:nvSpPr>
        <p:spPr>
          <a:xfrm>
            <a:off x="411480" y="86760"/>
            <a:ext cx="2871720" cy="201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080" b="0" i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 Study 4: Bristol Royal Infirmary Inquiry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7" name="TextBox 4"/>
          <p:cNvSpPr/>
          <p:nvPr/>
        </p:nvSpPr>
        <p:spPr>
          <a:xfrm>
            <a:off x="300960" y="432000"/>
            <a:ext cx="10972440" cy="67565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2400" b="1" dirty="0">
                <a:solidFill>
                  <a:srgbClr val="0A1F31"/>
                </a:solidFill>
                <a:latin typeface="Arial"/>
              </a:rPr>
              <a:t>Case background: what the inquiry exposed</a:t>
            </a:r>
            <a:endParaRPr lang="en-US" sz="32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sz="1400" dirty="0">
                <a:solidFill>
                  <a:srgbClr val="0A1F31"/>
                </a:solidFill>
                <a:latin typeface="Arial"/>
              </a:rPr>
              <a:t>The inquiry examined </a:t>
            </a:r>
            <a:r>
              <a:rPr sz="1400" dirty="0" err="1">
                <a:solidFill>
                  <a:srgbClr val="0A1F31"/>
                </a:solidFill>
                <a:latin typeface="Arial"/>
              </a:rPr>
              <a:t>paediatric</a:t>
            </a:r>
            <a:r>
              <a:rPr sz="1400" dirty="0">
                <a:solidFill>
                  <a:srgbClr val="0A1F31"/>
                </a:solidFill>
                <a:latin typeface="Arial"/>
              </a:rPr>
              <a:t> cardiac surgery at Bristol Royal Infirmary across 1984 to 1995 (Kennedy, 2001).</a:t>
            </a:r>
          </a:p>
        </p:txBody>
      </p:sp>
      <p:cxnSp>
        <p:nvCxnSpPr>
          <p:cNvPr id="78" name="Connector 5"/>
          <p:cNvCxnSpPr/>
          <p:nvPr/>
        </p:nvCxnSpPr>
        <p:spPr>
          <a:xfrm>
            <a:off x="1037520" y="5185440"/>
            <a:ext cx="4800960" cy="360"/>
          </a:xfrm>
          <a:prstGeom prst="straightConnector1">
            <a:avLst/>
          </a:prstGeom>
          <a:ln w="30480">
            <a:solidFill>
              <a:srgbClr val="7E2D43"/>
            </a:solidFill>
            <a:round/>
          </a:ln>
        </p:spPr>
      </p:cxnSp>
      <p:sp>
        <p:nvSpPr>
          <p:cNvPr id="79" name="Oval 6"/>
          <p:cNvSpPr/>
          <p:nvPr/>
        </p:nvSpPr>
        <p:spPr>
          <a:xfrm>
            <a:off x="1037880" y="5020920"/>
            <a:ext cx="328680" cy="328680"/>
          </a:xfrm>
          <a:prstGeom prst="ellipse">
            <a:avLst/>
          </a:prstGeom>
          <a:solidFill>
            <a:srgbClr val="FFFFFF"/>
          </a:solidFill>
          <a:ln w="2286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0" name="Rectangle 7"/>
          <p:cNvSpPr/>
          <p:nvPr/>
        </p:nvSpPr>
        <p:spPr>
          <a:xfrm>
            <a:off x="781920" y="5423400"/>
            <a:ext cx="868320" cy="25560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1984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1" name="Rectangle 8"/>
          <p:cNvSpPr/>
          <p:nvPr/>
        </p:nvSpPr>
        <p:spPr>
          <a:xfrm>
            <a:off x="325080" y="5724360"/>
            <a:ext cx="1789560" cy="41112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review period begins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2" name="Oval 9"/>
          <p:cNvSpPr/>
          <p:nvPr/>
        </p:nvSpPr>
        <p:spPr>
          <a:xfrm>
            <a:off x="2500920" y="5020920"/>
            <a:ext cx="328680" cy="328680"/>
          </a:xfrm>
          <a:prstGeom prst="ellipse">
            <a:avLst/>
          </a:prstGeom>
          <a:solidFill>
            <a:srgbClr val="FFFFFF"/>
          </a:solidFill>
          <a:ln w="2286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3" name="Rectangle 10"/>
          <p:cNvSpPr/>
          <p:nvPr/>
        </p:nvSpPr>
        <p:spPr>
          <a:xfrm>
            <a:off x="2244960" y="5423400"/>
            <a:ext cx="868320" cy="25560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1995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4" name="Rectangle 11"/>
          <p:cNvSpPr/>
          <p:nvPr/>
        </p:nvSpPr>
        <p:spPr>
          <a:xfrm>
            <a:off x="1952280" y="5697720"/>
            <a:ext cx="1416960" cy="41112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period ends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5" name="Oval 12"/>
          <p:cNvSpPr/>
          <p:nvPr/>
        </p:nvSpPr>
        <p:spPr>
          <a:xfrm>
            <a:off x="3963960" y="5020920"/>
            <a:ext cx="328680" cy="328680"/>
          </a:xfrm>
          <a:prstGeom prst="ellipse">
            <a:avLst/>
          </a:prstGeom>
          <a:solidFill>
            <a:srgbClr val="FFFFFF"/>
          </a:solidFill>
          <a:ln w="2286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6" name="Rectangle 13"/>
          <p:cNvSpPr/>
          <p:nvPr/>
        </p:nvSpPr>
        <p:spPr>
          <a:xfrm>
            <a:off x="3708000" y="5423400"/>
            <a:ext cx="868320" cy="25560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1998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7" name="Rectangle 14"/>
          <p:cNvSpPr/>
          <p:nvPr/>
        </p:nvSpPr>
        <p:spPr>
          <a:xfrm>
            <a:off x="3415320" y="5697720"/>
            <a:ext cx="1416960" cy="41112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inquiry established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8" name="Oval 15"/>
          <p:cNvSpPr/>
          <p:nvPr/>
        </p:nvSpPr>
        <p:spPr>
          <a:xfrm>
            <a:off x="5427000" y="5020920"/>
            <a:ext cx="328680" cy="328680"/>
          </a:xfrm>
          <a:prstGeom prst="ellipse">
            <a:avLst/>
          </a:prstGeom>
          <a:solidFill>
            <a:srgbClr val="FFFFFF"/>
          </a:solidFill>
          <a:ln w="2286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9" name="Rectangle 16"/>
          <p:cNvSpPr/>
          <p:nvPr/>
        </p:nvSpPr>
        <p:spPr>
          <a:xfrm>
            <a:off x="5171040" y="5423400"/>
            <a:ext cx="868320" cy="25560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2001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0" name="Rectangle 17"/>
          <p:cNvSpPr/>
          <p:nvPr/>
        </p:nvSpPr>
        <p:spPr>
          <a:xfrm>
            <a:off x="4878360" y="5752080"/>
            <a:ext cx="1416960" cy="41112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final report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1" name="Rounded Rectangle 18"/>
          <p:cNvSpPr/>
          <p:nvPr/>
        </p:nvSpPr>
        <p:spPr>
          <a:xfrm>
            <a:off x="519840" y="1284840"/>
            <a:ext cx="5487120" cy="36615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524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r>
              <a:rPr sz="2000" b="1" dirty="0">
                <a:solidFill>
                  <a:srgbClr val="1F1F1F"/>
                </a:solidFill>
                <a:latin typeface="Arial"/>
              </a:rPr>
              <a:t>Inquiry focus</a:t>
            </a:r>
            <a:endParaRPr lang="en-US" sz="20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1F1F1F"/>
                </a:solidFill>
                <a:latin typeface="Arial"/>
              </a:rPr>
              <a:t>Children’s heart surgery outcomes, especially complex operations on babies and young children (Kennedy, 2001).</a:t>
            </a:r>
            <a:endParaRPr lang="en-US" sz="1600" dirty="0">
              <a:solidFill>
                <a:srgbClr val="1F1F1F"/>
              </a:solidFill>
              <a:latin typeface="Arial"/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1F1F1F"/>
                </a:solidFill>
                <a:latin typeface="Arial"/>
              </a:rPr>
              <a:t>Weak clinical audit, limited comparative outcome data and slow response to professional concern (Kennedy, 2001; Dyer, 2001).</a:t>
            </a:r>
            <a:endParaRPr lang="en-US" sz="1600" dirty="0">
              <a:solidFill>
                <a:srgbClr val="1F1F1F"/>
              </a:solidFill>
              <a:latin typeface="Arial"/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1F1F1F"/>
                </a:solidFill>
                <a:latin typeface="Arial"/>
              </a:rPr>
              <a:t>A culture where specialist authority was not challenged strongly enough by management or peer review (Dyer, 2001).</a:t>
            </a:r>
            <a:endParaRPr lang="en-US" sz="1600" dirty="0">
              <a:solidFill>
                <a:srgbClr val="1F1F1F"/>
              </a:solidFill>
              <a:latin typeface="Arial"/>
            </a:endParaRP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sz="1600" dirty="0">
                <a:solidFill>
                  <a:srgbClr val="1F1F1F"/>
                </a:solidFill>
                <a:latin typeface="Arial"/>
              </a:rPr>
              <a:t>A major turning point in NHS thinking about openness, clinical governance and public accountability (Department of Health, 2002).</a:t>
            </a:r>
          </a:p>
        </p:txBody>
      </p:sp>
      <p:pic>
        <p:nvPicPr>
          <p:cNvPr id="92" name="Picture 19" descr="a_realistic_cinematic_corporate_medical_meeting_r.png"/>
          <p:cNvPicPr/>
          <p:nvPr/>
        </p:nvPicPr>
        <p:blipFill>
          <a:blip r:embed="rId3"/>
          <a:stretch/>
        </p:blipFill>
        <p:spPr>
          <a:xfrm>
            <a:off x="6355080" y="1325880"/>
            <a:ext cx="5074560" cy="3062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93" name="Rounded Rectangle 20"/>
          <p:cNvSpPr/>
          <p:nvPr/>
        </p:nvSpPr>
        <p:spPr>
          <a:xfrm>
            <a:off x="6446520" y="4645080"/>
            <a:ext cx="5074560" cy="1224360"/>
          </a:xfrm>
          <a:prstGeom prst="roundRect">
            <a:avLst>
              <a:gd name="adj" fmla="val 16667"/>
            </a:avLst>
          </a:prstGeom>
          <a:solidFill>
            <a:srgbClr val="F9F3E7"/>
          </a:solidFill>
          <a:ln w="13970">
            <a:solidFill>
              <a:srgbClr val="B68A48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>
                <a:solidFill>
                  <a:srgbClr val="1F1F1F"/>
                </a:solidFill>
                <a:latin typeface="Arial"/>
              </a:rPr>
              <a:t>Analytical reading: Bristol matters because specialist expertise was treated as assurance, even when outcomes required stronger measurement and challenge (Kennedy, 2001; Department of Health, 2002).</a:t>
            </a:r>
            <a:endParaRPr lang="en-US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4" name="TextBox 21"/>
          <p:cNvSpPr/>
          <p:nvPr/>
        </p:nvSpPr>
        <p:spPr>
          <a:xfrm>
            <a:off x="658440" y="6428160"/>
            <a:ext cx="2169481" cy="24476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Rectangle 1"/>
          <p:cNvSpPr/>
          <p:nvPr/>
        </p:nvSpPr>
        <p:spPr>
          <a:xfrm>
            <a:off x="0" y="0"/>
            <a:ext cx="12191400" cy="392760"/>
          </a:xfrm>
          <a:prstGeom prst="rect">
            <a:avLst/>
          </a:prstGeom>
          <a:solidFill>
            <a:srgbClr val="1B263B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96" name="TextBox 2"/>
          <p:cNvSpPr/>
          <p:nvPr/>
        </p:nvSpPr>
        <p:spPr>
          <a:xfrm>
            <a:off x="411480" y="86760"/>
            <a:ext cx="2871720" cy="201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080" b="0" i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 Study 4: Bristol Royal Infirmary Inquiry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7" name="TextBox 4"/>
          <p:cNvSpPr/>
          <p:nvPr/>
        </p:nvSpPr>
        <p:spPr>
          <a:xfrm>
            <a:off x="502920" y="428400"/>
            <a:ext cx="10972440" cy="7372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2800" b="1" dirty="0">
                <a:solidFill>
                  <a:srgbClr val="0A1F31"/>
                </a:solidFill>
                <a:latin typeface="Arial"/>
              </a:rPr>
              <a:t>Evidence of scale and significance</a:t>
            </a:r>
            <a:endParaRPr lang="en-US" sz="40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sz="1400" dirty="0">
                <a:solidFill>
                  <a:srgbClr val="0A1F31"/>
                </a:solidFill>
                <a:latin typeface="Arial"/>
              </a:rPr>
              <a:t>The evidence was serious because poor outcomes should have activated scrutiny before the public inquiry (Kennedy, 2001).</a:t>
            </a:r>
          </a:p>
        </p:txBody>
      </p:sp>
      <p:sp>
        <p:nvSpPr>
          <p:cNvPr id="98" name="Rounded Rectangle 5"/>
          <p:cNvSpPr/>
          <p:nvPr/>
        </p:nvSpPr>
        <p:spPr>
          <a:xfrm>
            <a:off x="722880" y="1447836"/>
            <a:ext cx="2239920" cy="121670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b="1" dirty="0">
                <a:solidFill>
                  <a:srgbClr val="1F1F1F"/>
                </a:solidFill>
                <a:latin typeface="Arial"/>
              </a:rPr>
              <a:t>1984-1995</a:t>
            </a:r>
            <a:endParaRPr lang="en-US" sz="28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period examined</a:t>
            </a: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(Kennedy, 2001)</a:t>
            </a:r>
          </a:p>
        </p:txBody>
      </p:sp>
      <p:sp>
        <p:nvSpPr>
          <p:cNvPr id="99" name="Rectangle 6"/>
          <p:cNvSpPr/>
          <p:nvPr/>
        </p:nvSpPr>
        <p:spPr>
          <a:xfrm>
            <a:off x="722880" y="1447836"/>
            <a:ext cx="2239920" cy="124573"/>
          </a:xfrm>
          <a:prstGeom prst="rect">
            <a:avLst/>
          </a:prstGeom>
          <a:solidFill>
            <a:srgbClr val="7E2D43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00" name="Rounded Rectangle 7"/>
          <p:cNvSpPr/>
          <p:nvPr/>
        </p:nvSpPr>
        <p:spPr>
          <a:xfrm>
            <a:off x="3283200" y="1447836"/>
            <a:ext cx="2239920" cy="121670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B68A48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b="1" dirty="0">
                <a:solidFill>
                  <a:srgbClr val="1F1F1F"/>
                </a:solidFill>
                <a:latin typeface="Arial"/>
              </a:rPr>
              <a:t>30-35</a:t>
            </a:r>
            <a:endParaRPr lang="en-US" sz="32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children likely to have survived elsewhere</a:t>
            </a: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(Dyer, 2001)</a:t>
            </a:r>
          </a:p>
        </p:txBody>
      </p:sp>
      <p:sp>
        <p:nvSpPr>
          <p:cNvPr id="101" name="Rectangle 8"/>
          <p:cNvSpPr/>
          <p:nvPr/>
        </p:nvSpPr>
        <p:spPr>
          <a:xfrm>
            <a:off x="3283200" y="1447836"/>
            <a:ext cx="2239920" cy="45719"/>
          </a:xfrm>
          <a:prstGeom prst="rect">
            <a:avLst/>
          </a:prstGeom>
          <a:solidFill>
            <a:srgbClr val="B68A48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02" name="Rounded Rectangle 9"/>
          <p:cNvSpPr/>
          <p:nvPr/>
        </p:nvSpPr>
        <p:spPr>
          <a:xfrm>
            <a:off x="5720040" y="1447836"/>
            <a:ext cx="2536200" cy="1282798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53627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b="1" dirty="0">
                <a:solidFill>
                  <a:srgbClr val="1F1F1F"/>
                </a:solidFill>
                <a:latin typeface="Arial"/>
              </a:rPr>
              <a:t>≈ 2x</a:t>
            </a:r>
            <a:endParaRPr lang="en-US" sz="32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reported mortality compared with other </a:t>
            </a:r>
            <a:r>
              <a:rPr sz="1600" dirty="0" err="1">
                <a:solidFill>
                  <a:srgbClr val="1F1F1F"/>
                </a:solidFill>
                <a:latin typeface="Arial"/>
              </a:rPr>
              <a:t>centres</a:t>
            </a:r>
            <a:endParaRPr sz="1600" dirty="0">
              <a:solidFill>
                <a:srgbClr val="1F1F1F"/>
              </a:solidFill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(Mayor, 2001)</a:t>
            </a:r>
          </a:p>
        </p:txBody>
      </p:sp>
      <p:sp>
        <p:nvSpPr>
          <p:cNvPr id="103" name="Rectangle 10"/>
          <p:cNvSpPr/>
          <p:nvPr/>
        </p:nvSpPr>
        <p:spPr>
          <a:xfrm>
            <a:off x="5843520" y="1447836"/>
            <a:ext cx="2239920" cy="45719"/>
          </a:xfrm>
          <a:prstGeom prst="rect">
            <a:avLst/>
          </a:prstGeom>
          <a:solidFill>
            <a:srgbClr val="536271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04" name="Rounded Rectangle 11"/>
          <p:cNvSpPr/>
          <p:nvPr/>
        </p:nvSpPr>
        <p:spPr>
          <a:xfrm>
            <a:off x="8403840" y="1447836"/>
            <a:ext cx="2697120" cy="1216706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1B263B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dirty="0">
                <a:solidFill>
                  <a:srgbClr val="1F1F1F"/>
                </a:solidFill>
                <a:latin typeface="Arial"/>
              </a:rPr>
              <a:t>Systemic</a:t>
            </a:r>
            <a:endParaRPr lang="en-US" sz="24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failure beyond one clinician or operation</a:t>
            </a: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(Kennedy, 2001)</a:t>
            </a:r>
          </a:p>
        </p:txBody>
      </p:sp>
      <p:sp>
        <p:nvSpPr>
          <p:cNvPr id="105" name="Rectangle 12"/>
          <p:cNvSpPr/>
          <p:nvPr/>
        </p:nvSpPr>
        <p:spPr>
          <a:xfrm>
            <a:off x="8403840" y="1447836"/>
            <a:ext cx="2697120" cy="45719"/>
          </a:xfrm>
          <a:prstGeom prst="rect">
            <a:avLst/>
          </a:prstGeom>
          <a:solidFill>
            <a:srgbClr val="1B263B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06" name="Rounded Rectangle 13"/>
          <p:cNvSpPr/>
          <p:nvPr/>
        </p:nvSpPr>
        <p:spPr>
          <a:xfrm>
            <a:off x="754560" y="3071341"/>
            <a:ext cx="4800240" cy="30020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524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r>
              <a:rPr b="1" dirty="0">
                <a:solidFill>
                  <a:srgbClr val="1F1F1F"/>
                </a:solidFill>
                <a:latin typeface="Arial"/>
              </a:rPr>
              <a:t>Local service failure</a:t>
            </a:r>
            <a:endParaRPr lang="en-US" sz="36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dirty="0">
                <a:solidFill>
                  <a:srgbClr val="1F1F1F"/>
                </a:solidFill>
                <a:latin typeface="Arial"/>
              </a:rPr>
              <a:t>• leadership did not grip clinical performance quickly enough (Kennedy, 2001)</a:t>
            </a:r>
          </a:p>
          <a:p>
            <a:r>
              <a:rPr dirty="0">
                <a:solidFill>
                  <a:srgbClr val="1F1F1F"/>
                </a:solidFill>
                <a:latin typeface="Arial"/>
              </a:rPr>
              <a:t>• concerns were not escalated into decisive action (Dyer, 2001)</a:t>
            </a:r>
          </a:p>
          <a:p>
            <a:r>
              <a:rPr dirty="0">
                <a:solidFill>
                  <a:srgbClr val="1F1F1F"/>
                </a:solidFill>
                <a:latin typeface="Arial"/>
              </a:rPr>
              <a:t>• parents were not fully empowered through transparent information (Department of Health, 2002)</a:t>
            </a:r>
          </a:p>
        </p:txBody>
      </p:sp>
      <p:sp>
        <p:nvSpPr>
          <p:cNvPr id="107" name="Rounded Rectangle 14"/>
          <p:cNvSpPr/>
          <p:nvPr/>
        </p:nvSpPr>
        <p:spPr>
          <a:xfrm>
            <a:off x="6003720" y="3058579"/>
            <a:ext cx="4800240" cy="30020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5240">
            <a:solidFill>
              <a:srgbClr val="B68A48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r>
              <a:rPr b="1" dirty="0">
                <a:solidFill>
                  <a:srgbClr val="1F1F1F"/>
                </a:solidFill>
                <a:latin typeface="Arial"/>
              </a:rPr>
              <a:t>Wider NHS assurance gap</a:t>
            </a:r>
            <a:endParaRPr lang="en-US" sz="36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dirty="0">
                <a:solidFill>
                  <a:srgbClr val="1F1F1F"/>
                </a:solidFill>
                <a:latin typeface="Arial"/>
              </a:rPr>
              <a:t>• national benchmarking and outcome transparency were underdeveloped (Keogh et al., 2004)</a:t>
            </a:r>
          </a:p>
          <a:p>
            <a:r>
              <a:rPr dirty="0">
                <a:solidFill>
                  <a:srgbClr val="1F1F1F"/>
                </a:solidFill>
                <a:latin typeface="Arial"/>
              </a:rPr>
              <a:t>• clinical governance systems were not yet mature (Department of Health, 2002)</a:t>
            </a:r>
          </a:p>
          <a:p>
            <a:r>
              <a:rPr dirty="0">
                <a:solidFill>
                  <a:srgbClr val="1F1F1F"/>
                </a:solidFill>
                <a:latin typeface="Arial"/>
              </a:rPr>
              <a:t>• specialist services could remain opaque to managers and the public (Kennedy, 2001)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ectangle 1"/>
          <p:cNvSpPr/>
          <p:nvPr/>
        </p:nvSpPr>
        <p:spPr>
          <a:xfrm>
            <a:off x="0" y="0"/>
            <a:ext cx="12191400" cy="392760"/>
          </a:xfrm>
          <a:prstGeom prst="rect">
            <a:avLst/>
          </a:prstGeom>
          <a:solidFill>
            <a:srgbClr val="1B263B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10" name="TextBox 2"/>
          <p:cNvSpPr/>
          <p:nvPr/>
        </p:nvSpPr>
        <p:spPr>
          <a:xfrm>
            <a:off x="411480" y="86760"/>
            <a:ext cx="2871720" cy="201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080" b="0" i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 Study 4: Bristol Royal Infirmary Inquiry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1" name="TextBox 4"/>
          <p:cNvSpPr/>
          <p:nvPr/>
        </p:nvSpPr>
        <p:spPr>
          <a:xfrm>
            <a:off x="498240" y="486360"/>
            <a:ext cx="10972440" cy="7372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2800" b="1" dirty="0">
                <a:solidFill>
                  <a:srgbClr val="0A1F31"/>
                </a:solidFill>
                <a:latin typeface="Arial"/>
              </a:rPr>
              <a:t>Why this is a quality assurance failure</a:t>
            </a:r>
            <a:endParaRPr lang="en-US" sz="40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r>
              <a:rPr sz="1400" dirty="0">
                <a:solidFill>
                  <a:srgbClr val="0A1F31"/>
                </a:solidFill>
                <a:latin typeface="Arial"/>
              </a:rPr>
              <a:t>The failure was not only poor outcomes. It was weak conversion of warning signals into corrective action</a:t>
            </a:r>
            <a:r>
              <a:rPr lang="en-US" sz="1400" dirty="0">
                <a:solidFill>
                  <a:srgbClr val="0A1F31"/>
                </a:solidFill>
                <a:latin typeface="Arial"/>
              </a:rPr>
              <a:t>.</a:t>
            </a:r>
            <a:endParaRPr sz="1400" dirty="0">
              <a:solidFill>
                <a:srgbClr val="0A1F31"/>
              </a:solidFill>
              <a:latin typeface="Arial"/>
            </a:endParaRPr>
          </a:p>
        </p:txBody>
      </p:sp>
      <p:sp>
        <p:nvSpPr>
          <p:cNvPr id="112" name="Rounded Rectangle 5"/>
          <p:cNvSpPr/>
          <p:nvPr/>
        </p:nvSpPr>
        <p:spPr>
          <a:xfrm>
            <a:off x="685800" y="1406013"/>
            <a:ext cx="1874160" cy="174830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b="1" dirty="0">
                <a:solidFill>
                  <a:srgbClr val="1F1F1F"/>
                </a:solidFill>
                <a:latin typeface="Arial"/>
              </a:rPr>
              <a:t>Outcome concern</a:t>
            </a:r>
            <a:endParaRPr lang="en-US" sz="28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mortality and complications</a:t>
            </a:r>
          </a:p>
        </p:txBody>
      </p:sp>
      <p:cxnSp>
        <p:nvCxnSpPr>
          <p:cNvPr id="113" name="Connector 6"/>
          <p:cNvCxnSpPr>
            <a:cxnSpLocks/>
          </p:cNvCxnSpPr>
          <p:nvPr/>
        </p:nvCxnSpPr>
        <p:spPr>
          <a:xfrm>
            <a:off x="2560320" y="2486880"/>
            <a:ext cx="292680" cy="360"/>
          </a:xfrm>
          <a:prstGeom prst="straightConnector1">
            <a:avLst/>
          </a:prstGeom>
          <a:ln w="22860">
            <a:solidFill>
              <a:srgbClr val="DCD8CD"/>
            </a:solidFill>
            <a:round/>
          </a:ln>
        </p:spPr>
      </p:cxnSp>
      <p:sp>
        <p:nvSpPr>
          <p:cNvPr id="114" name="Rounded Rectangle 7"/>
          <p:cNvSpPr/>
          <p:nvPr/>
        </p:nvSpPr>
        <p:spPr>
          <a:xfrm>
            <a:off x="2926080" y="1406013"/>
            <a:ext cx="1874160" cy="174830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B68A48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b="1" dirty="0">
                <a:solidFill>
                  <a:srgbClr val="1F1F1F"/>
                </a:solidFill>
                <a:latin typeface="Arial"/>
              </a:rPr>
              <a:t>Weak comparison</a:t>
            </a:r>
            <a:endParaRPr lang="en-US" sz="28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poor visibility of variation</a:t>
            </a: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(Spiegelhalter et al., 2002)</a:t>
            </a:r>
          </a:p>
        </p:txBody>
      </p:sp>
      <p:cxnSp>
        <p:nvCxnSpPr>
          <p:cNvPr id="115" name="Connector 8"/>
          <p:cNvCxnSpPr>
            <a:cxnSpLocks/>
          </p:cNvCxnSpPr>
          <p:nvPr/>
        </p:nvCxnSpPr>
        <p:spPr>
          <a:xfrm>
            <a:off x="4800600" y="2486880"/>
            <a:ext cx="292680" cy="360"/>
          </a:xfrm>
          <a:prstGeom prst="straightConnector1">
            <a:avLst/>
          </a:prstGeom>
          <a:ln w="22860">
            <a:solidFill>
              <a:srgbClr val="DCD8CD"/>
            </a:solidFill>
            <a:round/>
          </a:ln>
        </p:spPr>
      </p:cxnSp>
      <p:sp>
        <p:nvSpPr>
          <p:cNvPr id="116" name="Rounded Rectangle 9"/>
          <p:cNvSpPr/>
          <p:nvPr/>
        </p:nvSpPr>
        <p:spPr>
          <a:xfrm>
            <a:off x="5166360" y="1406013"/>
            <a:ext cx="1874160" cy="174830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53627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b="1" dirty="0">
                <a:solidFill>
                  <a:srgbClr val="1F1F1F"/>
                </a:solidFill>
                <a:latin typeface="Arial"/>
              </a:rPr>
              <a:t>Muted challenge</a:t>
            </a:r>
            <a:endParaRPr lang="en-US" sz="28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hierarchy and slow escalation</a:t>
            </a: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(Dyer, 2001)</a:t>
            </a:r>
          </a:p>
        </p:txBody>
      </p:sp>
      <p:cxnSp>
        <p:nvCxnSpPr>
          <p:cNvPr id="117" name="Connector 10"/>
          <p:cNvCxnSpPr>
            <a:cxnSpLocks/>
          </p:cNvCxnSpPr>
          <p:nvPr/>
        </p:nvCxnSpPr>
        <p:spPr>
          <a:xfrm>
            <a:off x="7040880" y="2486880"/>
            <a:ext cx="292680" cy="360"/>
          </a:xfrm>
          <a:prstGeom prst="straightConnector1">
            <a:avLst/>
          </a:prstGeom>
          <a:ln w="22860">
            <a:solidFill>
              <a:srgbClr val="DCD8CD"/>
            </a:solidFill>
            <a:round/>
          </a:ln>
        </p:spPr>
      </p:cxnSp>
      <p:sp>
        <p:nvSpPr>
          <p:cNvPr id="118" name="Rounded Rectangle 11"/>
          <p:cNvSpPr/>
          <p:nvPr/>
        </p:nvSpPr>
        <p:spPr>
          <a:xfrm>
            <a:off x="7406640" y="1406013"/>
            <a:ext cx="1874160" cy="174830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1B263B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b="1" dirty="0">
                <a:solidFill>
                  <a:srgbClr val="1F1F1F"/>
                </a:solidFill>
                <a:latin typeface="Arial"/>
              </a:rPr>
              <a:t>Governance delay</a:t>
            </a:r>
            <a:endParaRPr lang="en-US" sz="28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management lacked decisive grip</a:t>
            </a:r>
          </a:p>
          <a:p>
            <a:pPr algn="ctr"/>
            <a:endParaRPr sz="1600" dirty="0">
              <a:solidFill>
                <a:srgbClr val="1F1F1F"/>
              </a:solidFill>
              <a:latin typeface="Arial"/>
            </a:endParaRPr>
          </a:p>
        </p:txBody>
      </p:sp>
      <p:cxnSp>
        <p:nvCxnSpPr>
          <p:cNvPr id="119" name="Connector 12"/>
          <p:cNvCxnSpPr>
            <a:cxnSpLocks/>
          </p:cNvCxnSpPr>
          <p:nvPr/>
        </p:nvCxnSpPr>
        <p:spPr>
          <a:xfrm>
            <a:off x="9281160" y="2486880"/>
            <a:ext cx="292680" cy="360"/>
          </a:xfrm>
          <a:prstGeom prst="straightConnector1">
            <a:avLst/>
          </a:prstGeom>
          <a:ln w="22860">
            <a:solidFill>
              <a:srgbClr val="DCD8CD"/>
            </a:solidFill>
            <a:round/>
          </a:ln>
        </p:spPr>
      </p:cxnSp>
      <p:sp>
        <p:nvSpPr>
          <p:cNvPr id="120" name="Rounded Rectangle 13"/>
          <p:cNvSpPr/>
          <p:nvPr/>
        </p:nvSpPr>
        <p:spPr>
          <a:xfrm>
            <a:off x="9646920" y="1406013"/>
            <a:ext cx="1874160" cy="174830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032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sz="1600" b="1" dirty="0">
                <a:solidFill>
                  <a:srgbClr val="1F1F1F"/>
                </a:solidFill>
                <a:latin typeface="Arial"/>
              </a:rPr>
              <a:t>Continued risk</a:t>
            </a:r>
            <a:endParaRPr lang="en-US" sz="28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children exposed to avoidable harm</a:t>
            </a:r>
          </a:p>
          <a:p>
            <a:pPr algn="ctr"/>
            <a:r>
              <a:rPr sz="1600" dirty="0">
                <a:solidFill>
                  <a:srgbClr val="1F1F1F"/>
                </a:solidFill>
                <a:latin typeface="Arial"/>
              </a:rPr>
              <a:t>(Mayor, 2001)</a:t>
            </a:r>
          </a:p>
        </p:txBody>
      </p:sp>
      <p:sp>
        <p:nvSpPr>
          <p:cNvPr id="121" name="Rounded Rectangle 14"/>
          <p:cNvSpPr/>
          <p:nvPr/>
        </p:nvSpPr>
        <p:spPr>
          <a:xfrm>
            <a:off x="685800" y="3429000"/>
            <a:ext cx="5222880" cy="2942280"/>
          </a:xfrm>
          <a:prstGeom prst="roundRect">
            <a:avLst>
              <a:gd name="adj" fmla="val 16667"/>
            </a:avLst>
          </a:prstGeom>
          <a:solidFill>
            <a:srgbClr val="F7EEF0"/>
          </a:solidFill>
          <a:ln w="1524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r>
              <a:rPr b="1" dirty="0">
                <a:solidFill>
                  <a:srgbClr val="1F1F1F"/>
                </a:solidFill>
                <a:latin typeface="Arial"/>
              </a:rPr>
              <a:t>Assurance judgement</a:t>
            </a:r>
            <a:endParaRPr lang="en-US" sz="36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dirty="0">
                <a:solidFill>
                  <a:srgbClr val="1F1F1F"/>
                </a:solidFill>
                <a:latin typeface="Arial"/>
              </a:rPr>
              <a:t>A quality system should make performance visible, compare it with expected standards and trigger action when risk becomes abnormal (Department of Health, 2002).</a:t>
            </a:r>
            <a:endParaRPr lang="en-US" dirty="0">
              <a:solidFill>
                <a:srgbClr val="1F1F1F"/>
              </a:solidFill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dirty="0">
                <a:solidFill>
                  <a:srgbClr val="1F1F1F"/>
                </a:solidFill>
                <a:latin typeface="Arial"/>
              </a:rPr>
              <a:t>Bristol failed because outcome concern did not become sufficiently authoritative inside the </a:t>
            </a:r>
            <a:r>
              <a:rPr dirty="0" err="1">
                <a:solidFill>
                  <a:srgbClr val="1F1F1F"/>
                </a:solidFill>
                <a:latin typeface="Arial"/>
              </a:rPr>
              <a:t>organisation</a:t>
            </a:r>
            <a:r>
              <a:rPr dirty="0">
                <a:solidFill>
                  <a:srgbClr val="1F1F1F"/>
                </a:solidFill>
                <a:latin typeface="Arial"/>
              </a:rPr>
              <a:t> (Kennedy, 2001).</a:t>
            </a:r>
          </a:p>
        </p:txBody>
      </p:sp>
      <p:sp>
        <p:nvSpPr>
          <p:cNvPr id="122" name="Rounded Rectangle 15"/>
          <p:cNvSpPr/>
          <p:nvPr/>
        </p:nvSpPr>
        <p:spPr>
          <a:xfrm>
            <a:off x="6213960" y="3429000"/>
            <a:ext cx="5599800" cy="2942280"/>
          </a:xfrm>
          <a:prstGeom prst="roundRect">
            <a:avLst>
              <a:gd name="adj" fmla="val 16667"/>
            </a:avLst>
          </a:prstGeom>
          <a:solidFill>
            <a:srgbClr val="E9F0F5"/>
          </a:solidFill>
          <a:ln w="15240">
            <a:solidFill>
              <a:srgbClr val="53627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wrap="square"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r>
              <a:rPr b="1" dirty="0">
                <a:solidFill>
                  <a:srgbClr val="1F1F1F"/>
                </a:solidFill>
                <a:latin typeface="Arial"/>
              </a:rPr>
              <a:t>Why it matters</a:t>
            </a:r>
            <a:endParaRPr lang="en-US" sz="3600" b="1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dirty="0">
                <a:solidFill>
                  <a:srgbClr val="1F1F1F"/>
                </a:solidFill>
                <a:latin typeface="Arial"/>
              </a:rPr>
              <a:t>The problem was not the absence of clinical skill alone, but the absence of a dependable assurance mechanism around specialist performance (Keogh et al., 2004).</a:t>
            </a:r>
            <a:endParaRPr lang="en-US" dirty="0">
              <a:solidFill>
                <a:srgbClr val="1F1F1F"/>
              </a:solidFill>
              <a:latin typeface="Arial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dirty="0">
                <a:solidFill>
                  <a:srgbClr val="1F1F1F"/>
                </a:solidFill>
                <a:latin typeface="Arial"/>
              </a:rPr>
              <a:t>That makes the case a governance and service-improvement failure (Department of Health, 2002).</a:t>
            </a:r>
          </a:p>
        </p:txBody>
      </p:sp>
      <p:sp>
        <p:nvSpPr>
          <p:cNvPr id="123" name="TextBox 16"/>
          <p:cNvSpPr/>
          <p:nvPr/>
        </p:nvSpPr>
        <p:spPr>
          <a:xfrm>
            <a:off x="658440" y="6428160"/>
            <a:ext cx="3098160" cy="201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"/>
          <p:cNvSpPr/>
          <p:nvPr/>
        </p:nvSpPr>
        <p:spPr>
          <a:xfrm>
            <a:off x="0" y="0"/>
            <a:ext cx="12191400" cy="392760"/>
          </a:xfrm>
          <a:prstGeom prst="rect">
            <a:avLst/>
          </a:prstGeom>
          <a:solidFill>
            <a:srgbClr val="1B263B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25" name="TextBox 2"/>
          <p:cNvSpPr/>
          <p:nvPr/>
        </p:nvSpPr>
        <p:spPr>
          <a:xfrm>
            <a:off x="411480" y="86760"/>
            <a:ext cx="2871720" cy="201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080" b="0" i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 Study 4: Bristol Royal Infirmary Inquiry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6" name="TextBox 4"/>
          <p:cNvSpPr/>
          <p:nvPr/>
        </p:nvSpPr>
        <p:spPr>
          <a:xfrm>
            <a:off x="246240" y="374760"/>
            <a:ext cx="10972440" cy="800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32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Systems model: defence failure stack</a:t>
            </a:r>
            <a:endParaRPr lang="en-US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457200">
              <a:lnSpc>
                <a:spcPct val="100000"/>
              </a:lnSpc>
            </a:pPr>
            <a:r>
              <a:rPr lang="en-US" sz="1400" b="0" u="none" strike="noStrike">
                <a:solidFill>
                  <a:srgbClr val="536271"/>
                </a:solidFill>
                <a:effectLst/>
                <a:uFillTx/>
                <a:latin typeface="Arial"/>
              </a:rPr>
              <a:t>A Reason-based systems reading: harm reached children because several assurance layers failed to stop it.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7" name="Rounded Rectangle 5"/>
          <p:cNvSpPr/>
          <p:nvPr/>
        </p:nvSpPr>
        <p:spPr>
          <a:xfrm>
            <a:off x="868680" y="1508760"/>
            <a:ext cx="6400440" cy="6411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2860">
            <a:solidFill>
              <a:srgbClr val="53627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2000" b="1" u="none" strike="noStrike">
                <a:solidFill>
                  <a:srgbClr val="536271"/>
                </a:solidFill>
                <a:effectLst/>
                <a:uFillTx/>
                <a:latin typeface="Arial"/>
              </a:rPr>
              <a:t>External professional scrutiny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8" name="Rounded Rectangle 6"/>
          <p:cNvSpPr/>
          <p:nvPr/>
        </p:nvSpPr>
        <p:spPr>
          <a:xfrm>
            <a:off x="1211760" y="2221920"/>
            <a:ext cx="5714640" cy="6411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2860">
            <a:solidFill>
              <a:srgbClr val="B68A48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2000" b="1" u="none" strike="noStrike">
                <a:solidFill>
                  <a:srgbClr val="B68A48"/>
                </a:solidFill>
                <a:effectLst/>
                <a:uFillTx/>
                <a:latin typeface="Arial"/>
              </a:rPr>
              <a:t>Board and management oversight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9" name="Rounded Rectangle 7"/>
          <p:cNvSpPr/>
          <p:nvPr/>
        </p:nvSpPr>
        <p:spPr>
          <a:xfrm>
            <a:off x="1554480" y="2935080"/>
            <a:ext cx="5028840" cy="6411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2860">
            <a:solidFill>
              <a:srgbClr val="1B263B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20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Audit and comparative review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0" name="Rounded Rectangle 8"/>
          <p:cNvSpPr/>
          <p:nvPr/>
        </p:nvSpPr>
        <p:spPr>
          <a:xfrm>
            <a:off x="1943280" y="3648600"/>
            <a:ext cx="4251600" cy="6411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2860">
            <a:solidFill>
              <a:srgbClr val="7E2D43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2000" b="1" u="none" strike="noStrike">
                <a:solidFill>
                  <a:srgbClr val="7E2D43"/>
                </a:solidFill>
                <a:effectLst/>
                <a:uFillTx/>
                <a:latin typeface="Arial"/>
              </a:rPr>
              <a:t>Team challenge and escalation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1" name="Rounded Rectangle 9"/>
          <p:cNvSpPr/>
          <p:nvPr/>
        </p:nvSpPr>
        <p:spPr>
          <a:xfrm>
            <a:off x="2286000" y="4361760"/>
            <a:ext cx="3565800" cy="64116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22860">
            <a:solidFill>
              <a:srgbClr val="537D70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2000" b="1" u="none" strike="noStrike">
                <a:solidFill>
                  <a:srgbClr val="537D70"/>
                </a:solidFill>
                <a:effectLst/>
                <a:uFillTx/>
                <a:latin typeface="Arial"/>
              </a:rPr>
              <a:t>Clinical decision-making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2" name="Rounded Rectangle 10"/>
          <p:cNvSpPr/>
          <p:nvPr/>
        </p:nvSpPr>
        <p:spPr>
          <a:xfrm>
            <a:off x="2880360" y="5099040"/>
            <a:ext cx="2651400" cy="598320"/>
          </a:xfrm>
          <a:prstGeom prst="roundRect">
            <a:avLst>
              <a:gd name="adj" fmla="val 16667"/>
            </a:avLst>
          </a:prstGeom>
          <a:solidFill>
            <a:srgbClr val="7E2D43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27360" tIns="27360" rIns="27360" bIns="2736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unsafe outcomes persisted</a:t>
            </a:r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33" name="Rounded Rectangle 11"/>
          <p:cNvSpPr/>
          <p:nvPr/>
        </p:nvSpPr>
        <p:spPr>
          <a:xfrm>
            <a:off x="7635240" y="1463040"/>
            <a:ext cx="3986280" cy="4964760"/>
          </a:xfrm>
          <a:prstGeom prst="roundRect">
            <a:avLst>
              <a:gd name="adj" fmla="val 16667"/>
            </a:avLst>
          </a:prstGeom>
          <a:solidFill>
            <a:srgbClr val="F9F3E7"/>
          </a:solidFill>
          <a:ln w="15240">
            <a:solidFill>
              <a:srgbClr val="B68A48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91440" rIns="90000" bIns="91440" anchor="t">
            <a:noAutofit/>
          </a:bodyPr>
          <a:lstStyle/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r>
              <a:rPr lang="en-US" sz="2800" b="1" u="none" strike="noStrike">
                <a:solidFill>
                  <a:srgbClr val="1B263B"/>
                </a:solidFill>
                <a:effectLst/>
                <a:uFillTx/>
                <a:latin typeface="Arial"/>
              </a:rPr>
              <a:t>Model value and limitation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457200">
              <a:lnSpc>
                <a:spcPct val="100000"/>
              </a:lnSpc>
              <a:spcAft>
                <a:spcPts val="400"/>
              </a:spcAft>
            </a:pP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457200">
              <a:lnSpc>
                <a:spcPct val="100000"/>
              </a:lnSpc>
              <a:spcBef>
                <a:spcPts val="300"/>
              </a:spcBef>
              <a:buClr>
                <a:srgbClr val="2D3641"/>
              </a:buClr>
              <a:buFont typeface="Wingdings" charset="2"/>
              <a:buChar char=""/>
            </a:pPr>
            <a:r>
              <a:rPr lang="en-US" sz="16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The stack captures the same systems logic as the Swiss Cheese Model: harm is more likely when several safeguards fail together.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457200">
              <a:lnSpc>
                <a:spcPct val="100000"/>
              </a:lnSpc>
              <a:spcBef>
                <a:spcPts val="300"/>
              </a:spcBef>
              <a:buClr>
                <a:srgbClr val="2D3641"/>
              </a:buClr>
              <a:buFont typeface="Wingdings" charset="2"/>
              <a:buChar char=""/>
            </a:pPr>
            <a:r>
              <a:rPr lang="en-US" sz="16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It is useful because it avoids reducing Bristol to one clinician or one operation.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457200">
              <a:lnSpc>
                <a:spcPct val="100000"/>
              </a:lnSpc>
              <a:spcBef>
                <a:spcPts val="300"/>
              </a:spcBef>
              <a:buClr>
                <a:srgbClr val="2D3641"/>
              </a:buClr>
              <a:buFont typeface="Wingdings" charset="2"/>
              <a:buChar char=""/>
            </a:pPr>
            <a:r>
              <a:rPr lang="en-US" sz="1600" b="0" u="none" strike="noStrike">
                <a:solidFill>
                  <a:srgbClr val="2D3641"/>
                </a:solidFill>
                <a:effectLst/>
                <a:uFillTx/>
                <a:latin typeface="Arial"/>
              </a:rPr>
              <a:t>Its limitation is that it still needs cultural analysis to explain why senior challenge and governance intervention were weak.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4" name="TextBox 12"/>
          <p:cNvSpPr/>
          <p:nvPr/>
        </p:nvSpPr>
        <p:spPr>
          <a:xfrm>
            <a:off x="658440" y="6428160"/>
            <a:ext cx="3869280" cy="23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900" b="0" i="1" u="none" strike="noStrike">
                <a:solidFill>
                  <a:srgbClr val="536271"/>
                </a:solidFill>
                <a:effectLst/>
                <a:uFillTx/>
                <a:latin typeface="Arial"/>
              </a:rPr>
              <a:t>Reason (2000); Kennedy (2001); Vincent (2010); Wiegmann et al. (2022)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Picture 1" descr="a_clean_corporate_academic_presentation_slide_with_1.png"/>
          <p:cNvPicPr/>
          <p:nvPr/>
        </p:nvPicPr>
        <p:blipFill>
          <a:blip r:embed="rId2"/>
          <a:stretch/>
        </p:blipFill>
        <p:spPr>
          <a:xfrm>
            <a:off x="0" y="0"/>
            <a:ext cx="12191760" cy="68576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D40C7EC-DF3C-435E-9CF5-46A395217696}"/>
              </a:ext>
            </a:extLst>
          </p:cNvPr>
          <p:cNvSpPr/>
          <p:nvPr/>
        </p:nvSpPr>
        <p:spPr>
          <a:xfrm>
            <a:off x="11414589" y="6400800"/>
            <a:ext cx="554804" cy="267128"/>
          </a:xfrm>
          <a:prstGeom prst="rect">
            <a:avLst/>
          </a:prstGeom>
          <a:solidFill>
            <a:srgbClr val="F6F9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2"/>
          <p:cNvSpPr/>
          <p:nvPr/>
        </p:nvSpPr>
        <p:spPr>
          <a:xfrm>
            <a:off x="0" y="0"/>
            <a:ext cx="12188520" cy="219240"/>
          </a:xfrm>
          <a:prstGeom prst="rect">
            <a:avLst/>
          </a:prstGeom>
          <a:solidFill>
            <a:srgbClr val="0D1926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37" name="Rectangle 3"/>
          <p:cNvSpPr/>
          <p:nvPr/>
        </p:nvSpPr>
        <p:spPr>
          <a:xfrm>
            <a:off x="228600" y="-57020"/>
            <a:ext cx="5486040" cy="20088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73080" tIns="73080" rIns="73080" bIns="73080" anchor="t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lang="en-US" sz="1200" b="0" i="1" u="none" strike="noStrike">
                <a:solidFill>
                  <a:srgbClr val="FFFFFF"/>
                </a:solidFill>
                <a:effectLst/>
                <a:uFillTx/>
                <a:latin typeface="Aptos"/>
              </a:rPr>
              <a:t>Case Study 4: Bristol Royal Infirmary Inquiry</a:t>
            </a:r>
            <a:endParaRPr lang="en-US" sz="1200" b="0" i="1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8" name="Rectangle 5"/>
          <p:cNvSpPr/>
          <p:nvPr/>
        </p:nvSpPr>
        <p:spPr>
          <a:xfrm>
            <a:off x="301680" y="215280"/>
            <a:ext cx="10789560" cy="411120"/>
          </a:xfrm>
          <a:prstGeom prst="rect">
            <a:avLst/>
          </a:prstGeom>
          <a:noFill/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73080" tIns="73080" rIns="73080" bIns="73080" anchor="t">
            <a:noAutofit/>
          </a:bodyPr>
          <a:lstStyle/>
          <a:p>
            <a:pPr defTabSz="457200">
              <a:lnSpc>
                <a:spcPct val="100000"/>
              </a:lnSpc>
            </a:pPr>
            <a:r>
              <a:rPr sz="2100" b="1">
                <a:solidFill>
                  <a:srgbClr val="0D1F2F"/>
                </a:solidFill>
                <a:latin typeface="Arial"/>
              </a:rPr>
              <a:t>Application of the Swiss Cheese Model: Bristol case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graphicFrame>
        <p:nvGraphicFramePr>
          <p:cNvPr id="139" name="Table 1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763056"/>
              </p:ext>
            </p:extLst>
          </p:nvPr>
        </p:nvGraphicFramePr>
        <p:xfrm>
          <a:off x="201168" y="786384"/>
          <a:ext cx="11750040" cy="568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1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9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893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1277"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</a:rPr>
                        <a:t>Layer</a:t>
                      </a:r>
                    </a:p>
                  </a:txBody>
                  <a:tcPr>
                    <a:solidFill>
                      <a:srgbClr val="8B003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</a:rPr>
                        <a:t>Intended function</a:t>
                      </a:r>
                    </a:p>
                  </a:txBody>
                  <a:tcPr>
                    <a:solidFill>
                      <a:srgbClr val="8B003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FFFFFF"/>
                          </a:solidFill>
                          <a:latin typeface="Arial"/>
                        </a:rPr>
                        <a:t>Hole / weakness in Bristol</a:t>
                      </a:r>
                    </a:p>
                  </a:txBody>
                  <a:tcPr>
                    <a:solidFill>
                      <a:srgbClr val="8B003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9646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232323"/>
                          </a:solidFill>
                          <a:latin typeface="Arial"/>
                        </a:rPr>
                        <a:t>Outcome monitoring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Detect unusual mortality early (Kennedy, 2001; Spiegelhalter et al., 2002).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Signals were delayed; some mortality was about twice other centres (Dyer, 2001; Mayor, 2001).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9646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232323"/>
                          </a:solidFill>
                          <a:latin typeface="Arial"/>
                        </a:rPr>
                        <a:t>Audit &amp; benchmarking</a:t>
                      </a:r>
                    </a:p>
                  </a:txBody>
                  <a:tcP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Compare results with peer centres and trigger review (Department of Health, 2002).</a:t>
                      </a:r>
                    </a:p>
                  </a:txBody>
                  <a:tcP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Audit was weak and did not force timely service change (Kennedy, 2001; Keogh et al., 2004).</a:t>
                      </a:r>
                    </a:p>
                  </a:txBody>
                  <a:tcP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9646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232323"/>
                          </a:solidFill>
                          <a:latin typeface="Arial"/>
                        </a:rPr>
                        <a:t>Peer challenge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Clinicians should challenge unsafe patterns and case selection (Reason, 2000; Vincent, 2010).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Hierarchy and specialist authority softened challenge and escalation (Kennedy, 2001; Dyer, 2001).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9646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232323"/>
                          </a:solidFill>
                          <a:latin typeface="Arial"/>
                        </a:rPr>
                        <a:t>Management oversight</a:t>
                      </a:r>
                    </a:p>
                  </a:txBody>
                  <a:tcP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Boards should turn warning signs into governance action (Department of Health, 2002).</a:t>
                      </a:r>
                    </a:p>
                  </a:txBody>
                  <a:tcP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>
                          <a:solidFill>
                            <a:srgbClr val="232323"/>
                          </a:solidFill>
                          <a:latin typeface="Arial"/>
                        </a:rPr>
                        <a:t>Managers lacked grip on specialist outcomes and relied too much on expertise (Kennedy, 2001; Keogh et al., 2004).</a:t>
                      </a:r>
                    </a:p>
                  </a:txBody>
                  <a:tcP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27707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1">
                          <a:solidFill>
                            <a:srgbClr val="232323"/>
                          </a:solidFill>
                          <a:latin typeface="Arial"/>
                        </a:rPr>
                        <a:t>Parent information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 dirty="0">
                          <a:solidFill>
                            <a:srgbClr val="232323"/>
                          </a:solidFill>
                          <a:latin typeface="Arial"/>
                        </a:rPr>
                        <a:t>Families need clear risk, alternative and outcome information (Kennedy, 2001).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</a:pPr>
                      <a:r>
                        <a:rPr sz="1800" b="0" dirty="0">
                          <a:solidFill>
                            <a:srgbClr val="232323"/>
                          </a:solidFill>
                          <a:latin typeface="Arial"/>
                        </a:rPr>
                        <a:t>Parents lacked meaningful outcome information for informed decisions (Kennedy, 2001; Mayor, 2001).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Rectangle 1"/>
          <p:cNvSpPr/>
          <p:nvPr/>
        </p:nvSpPr>
        <p:spPr>
          <a:xfrm>
            <a:off x="0" y="0"/>
            <a:ext cx="12191760" cy="255600"/>
          </a:xfrm>
          <a:prstGeom prst="rect">
            <a:avLst/>
          </a:prstGeom>
          <a:solidFill>
            <a:srgbClr val="0C1F2D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43" name="TextBox 2"/>
          <p:cNvSpPr/>
          <p:nvPr/>
        </p:nvSpPr>
        <p:spPr>
          <a:xfrm>
            <a:off x="320040" y="36720"/>
            <a:ext cx="1988280" cy="18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800" b="0" u="none" strike="noStrike">
                <a:solidFill>
                  <a:srgbClr val="FFFFFF"/>
                </a:solidFill>
                <a:effectLst/>
                <a:uFillTx/>
                <a:latin typeface="Calibri"/>
              </a:rPr>
              <a:t>Case Study 4: Bristol Royal Infirmary Inquiry</a:t>
            </a:r>
            <a:endParaRPr lang="en-US" sz="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4" name="Rectangle 143"/>
          <p:cNvSpPr/>
          <p:nvPr/>
        </p:nvSpPr>
        <p:spPr>
          <a:xfrm>
            <a:off x="384048" y="614172"/>
            <a:ext cx="3154680" cy="5913120"/>
          </a:xfrm>
          <a:prstGeom prst="rect">
            <a:avLst/>
          </a:prstGeom>
          <a:solidFill>
            <a:srgbClr val="DCE9F4"/>
          </a:solidFill>
          <a:ln>
            <a:solidFill>
              <a:srgbClr val="DCE9F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5" name="TextBox 144"/>
          <p:cNvSpPr txBox="1"/>
          <p:nvPr/>
        </p:nvSpPr>
        <p:spPr>
          <a:xfrm>
            <a:off x="585216" y="799565"/>
            <a:ext cx="2825496" cy="14388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50" b="1">
                <a:solidFill>
                  <a:srgbClr val="1F1F1F"/>
                </a:solidFill>
                <a:latin typeface="Arial"/>
              </a:defRPr>
            </a:pPr>
            <a:r>
              <a:rPr dirty="0"/>
              <a:t>Evaluation and</a:t>
            </a:r>
            <a:br>
              <a:rPr dirty="0"/>
            </a:br>
            <a:r>
              <a:rPr dirty="0"/>
              <a:t>Improvement</a:t>
            </a:r>
            <a:br>
              <a:rPr dirty="0"/>
            </a:br>
            <a:r>
              <a:rPr dirty="0"/>
              <a:t>(Benchmarking)</a:t>
            </a:r>
            <a:br>
              <a:rPr dirty="0"/>
            </a:br>
            <a:r>
              <a:rPr dirty="0"/>
              <a:t>Expected standards vs</a:t>
            </a:r>
            <a:br>
              <a:rPr dirty="0"/>
            </a:br>
            <a:r>
              <a:rPr dirty="0"/>
              <a:t>Bristol before reform</a:t>
            </a:r>
          </a:p>
        </p:txBody>
      </p:sp>
      <p:sp>
        <p:nvSpPr>
          <p:cNvPr id="146" name="Rectangle 145"/>
          <p:cNvSpPr/>
          <p:nvPr/>
        </p:nvSpPr>
        <p:spPr>
          <a:xfrm>
            <a:off x="701040" y="2309532"/>
            <a:ext cx="1417320" cy="36576"/>
          </a:xfrm>
          <a:prstGeom prst="rect">
            <a:avLst/>
          </a:prstGeom>
          <a:solidFill>
            <a:srgbClr val="D67D2B"/>
          </a:solidFill>
          <a:ln>
            <a:solidFill>
              <a:srgbClr val="D67D2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7" name="TextBox 146"/>
          <p:cNvSpPr txBox="1"/>
          <p:nvPr/>
        </p:nvSpPr>
        <p:spPr>
          <a:xfrm>
            <a:off x="603504" y="2608681"/>
            <a:ext cx="2807208" cy="3718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210">
                <a:solidFill>
                  <a:srgbClr val="1F1F1F"/>
                </a:solidFill>
                <a:latin typeface="Arial"/>
              </a:defRPr>
            </a:pPr>
            <a:r>
              <a:rPr sz="1400" dirty="0"/>
              <a:t>Bristol can be benchmarked against expected QA standards for specialist </a:t>
            </a:r>
            <a:r>
              <a:rPr sz="1400" dirty="0" err="1"/>
              <a:t>paediatric</a:t>
            </a:r>
            <a:r>
              <a:rPr sz="1400" dirty="0"/>
              <a:t> cardiac care (Kennedy, 2001; Department of Health, 2002).</a:t>
            </a:r>
          </a:p>
          <a:p>
            <a:pPr>
              <a:spcAft>
                <a:spcPts val="700"/>
              </a:spcAft>
              <a:defRPr sz="1210">
                <a:solidFill>
                  <a:srgbClr val="1F1F1F"/>
                </a:solidFill>
                <a:latin typeface="Arial"/>
              </a:defRPr>
            </a:pPr>
            <a:r>
              <a:rPr sz="1400" dirty="0"/>
              <a:t>The main gaps were in outcome surveillance, </a:t>
            </a:r>
            <a:r>
              <a:rPr sz="1200" dirty="0"/>
              <a:t>clinical</a:t>
            </a:r>
            <a:r>
              <a:rPr sz="1400" dirty="0"/>
              <a:t> audit, escalation, parent information and board oversight (Kennedy, 2001; Keogh et al., 2004).</a:t>
            </a:r>
          </a:p>
          <a:p>
            <a:pPr>
              <a:spcAft>
                <a:spcPts val="700"/>
              </a:spcAft>
              <a:defRPr sz="1210">
                <a:solidFill>
                  <a:srgbClr val="1F1F1F"/>
                </a:solidFill>
                <a:latin typeface="Arial"/>
              </a:defRPr>
            </a:pPr>
            <a:r>
              <a:rPr sz="1400" dirty="0"/>
              <a:t>Benchmarking helps translate inquiry findings into clear improvement priorities and continuous assurance (Keogh et al., 2004; NHS England and NHS Improvement, 2019).</a:t>
            </a:r>
          </a:p>
        </p:txBody>
      </p:sp>
      <p:graphicFrame>
        <p:nvGraphicFramePr>
          <p:cNvPr id="148" name="Table 1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999886"/>
              </p:ext>
            </p:extLst>
          </p:nvPr>
        </p:nvGraphicFramePr>
        <p:xfrm>
          <a:off x="3703320" y="614172"/>
          <a:ext cx="8119872" cy="591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98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305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134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2064">
                <a:tc>
                  <a:txBody>
                    <a:bodyPr/>
                    <a:lstStyle/>
                    <a:p>
                      <a:pPr algn="ctr">
                        <a:defRPr sz="112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800"/>
                        <a:t>Indicator</a:t>
                      </a:r>
                    </a:p>
                  </a:txBody>
                  <a:tcPr marL="38100" marR="38100" marT="25400" marB="25400" anchor="ctr"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12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800"/>
                        <a:t>Expected QA standard</a:t>
                      </a:r>
                    </a:p>
                  </a:txBody>
                  <a:tcPr marL="38100" marR="38100" marT="25400" marB="25400" anchor="ctr"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12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800"/>
                        <a:t>Bristol before inquiry</a:t>
                      </a:r>
                    </a:p>
                  </a:txBody>
                  <a:tcPr marL="38100" marR="38100" marT="25400" marB="25400" anchor="ctr"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12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800"/>
                        <a:t>Improvement implication</a:t>
                      </a:r>
                    </a:p>
                  </a:txBody>
                  <a:tcPr marL="38100" marR="38100" marT="25400" marB="25400" anchor="ctr">
                    <a:solidFill>
                      <a:srgbClr val="E8E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10996">
                <a:tc>
                  <a:txBody>
                    <a:bodyPr/>
                    <a:lstStyle/>
                    <a:p>
                      <a:pPr algn="l">
                        <a:defRPr sz="100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Outcome monitoring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Mortality data should be compared across centres and acted on early (Kennedy, 2001; Spiegelhalter et al., 2002).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Some mortality was about twice other centres, but warning signals were not acted on quickly (Mayor, 2001; Dyer, 2001).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Routine risk-adjusted surveillance should trigger external review when results become outliers (Keogh et al., 2004).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10996">
                <a:tc>
                  <a:txBody>
                    <a:bodyPr/>
                    <a:lstStyle/>
                    <a:p>
                      <a:pPr algn="l">
                        <a:defRPr sz="100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Clinical audit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Audit should compare performance, identify variation and drive improvement (Department of Health, 2002).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Audit was weak and did not force timely service change (Kennedy, 2001; Department of Health, 2002).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Regular peer benchmarking with named actions and follow-up is needed (Keogh et al., 2004).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0996">
                <a:tc>
                  <a:txBody>
                    <a:bodyPr/>
                    <a:lstStyle/>
                    <a:p>
                      <a:pPr algn="l">
                        <a:defRPr sz="100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Escalation and speaking up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Staff concerns should be protected and escalated promptly (Reason, 2000; Vincent, 2010).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Concerns existed, but hierarchy and culture slowed action (Kennedy, 2001; Dyer, 2001).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Protected escalation routes and board review can reduce delay (NHS England and NHS Improvement, 2019).</a:t>
                      </a:r>
                    </a:p>
                  </a:txBody>
                  <a:tcPr marL="50800" marR="50800" marT="50800" marB="50800"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10996">
                <a:tc>
                  <a:txBody>
                    <a:bodyPr/>
                    <a:lstStyle/>
                    <a:p>
                      <a:pPr algn="l">
                        <a:defRPr sz="1000" b="1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Parent information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Families should receive clear risk, alternatives and outcome information (Kennedy, 2001; Department of Health, 2002).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/>
                        <a:t>Parents lacked meaningful outcome information for informed decisions (Kennedy, 2001; Mayor, 2001).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sz="1000" b="0">
                          <a:solidFill>
                            <a:srgbClr val="1F1F1F"/>
                          </a:solidFill>
                          <a:latin typeface="Arial"/>
                        </a:defRPr>
                      </a:pPr>
                      <a:r>
                        <a:rPr sz="1400" dirty="0"/>
                        <a:t>Parent-facing outcome information should support shared decision-making (Department of Health, 2002).</a:t>
                      </a:r>
                    </a:p>
                  </a:txBody>
                  <a:tcPr marL="50800" marR="50800" marT="50800" marB="50800"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extBox 3"/>
          <p:cNvSpPr/>
          <p:nvPr/>
        </p:nvSpPr>
        <p:spPr>
          <a:xfrm>
            <a:off x="502920" y="567000"/>
            <a:ext cx="11155320" cy="4759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8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Proposed structure for Component 2</a:t>
            </a:r>
            <a:endParaRPr lang="en-US" sz="2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0" name="Rectangle 4"/>
          <p:cNvSpPr/>
          <p:nvPr/>
        </p:nvSpPr>
        <p:spPr>
          <a:xfrm>
            <a:off x="502920" y="1143000"/>
            <a:ext cx="11201040" cy="27000"/>
          </a:xfrm>
          <a:prstGeom prst="rect">
            <a:avLst/>
          </a:prstGeom>
          <a:solidFill>
            <a:srgbClr val="00747E"/>
          </a:solidFill>
          <a:ln>
            <a:solidFill>
              <a:srgbClr val="00747E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-17640" rIns="90000" bIns="-1764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51" name="Rounded Rectangle 6"/>
          <p:cNvSpPr/>
          <p:nvPr/>
        </p:nvSpPr>
        <p:spPr>
          <a:xfrm>
            <a:off x="594360" y="1737360"/>
            <a:ext cx="5540760" cy="776880"/>
          </a:xfrm>
          <a:prstGeom prst="roundRect">
            <a:avLst>
              <a:gd name="adj" fmla="val 16667"/>
            </a:avLst>
          </a:prstGeom>
          <a:solidFill>
            <a:srgbClr val="E2EFF9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 dirty="0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52" name="TextBox 7"/>
          <p:cNvSpPr/>
          <p:nvPr/>
        </p:nvSpPr>
        <p:spPr>
          <a:xfrm>
            <a:off x="667440" y="185616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1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3" name="TextBox 8"/>
          <p:cNvSpPr/>
          <p:nvPr/>
        </p:nvSpPr>
        <p:spPr>
          <a:xfrm>
            <a:off x="1143000" y="181044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Introduction and background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4" name="TextBox 9"/>
          <p:cNvSpPr/>
          <p:nvPr/>
        </p:nvSpPr>
        <p:spPr>
          <a:xfrm>
            <a:off x="987120" y="2084760"/>
            <a:ext cx="4436086" cy="4064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200">
                <a:solidFill>
                  <a:srgbClr val="1F1F1F"/>
                </a:solidFill>
                <a:latin typeface="Arial"/>
              </a:rPr>
              <a:t>Bristol paediatric cardiac surgery and QA failure (Kennedy, 2001).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5" name="Rounded Rectangle 10"/>
          <p:cNvSpPr/>
          <p:nvPr/>
        </p:nvSpPr>
        <p:spPr>
          <a:xfrm>
            <a:off x="6291000" y="1731600"/>
            <a:ext cx="5348880" cy="1417680"/>
          </a:xfrm>
          <a:prstGeom prst="roundRect">
            <a:avLst>
              <a:gd name="adj" fmla="val 16667"/>
            </a:avLst>
          </a:prstGeom>
          <a:solidFill>
            <a:srgbClr val="E0F6F6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56" name="TextBox 11"/>
          <p:cNvSpPr/>
          <p:nvPr/>
        </p:nvSpPr>
        <p:spPr>
          <a:xfrm>
            <a:off x="6336720" y="190944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2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7" name="TextBox 12"/>
          <p:cNvSpPr/>
          <p:nvPr/>
        </p:nvSpPr>
        <p:spPr>
          <a:xfrm>
            <a:off x="6821280" y="188244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Application of models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8" name="TextBox 13"/>
          <p:cNvSpPr/>
          <p:nvPr/>
        </p:nvSpPr>
        <p:spPr>
          <a:xfrm>
            <a:off x="6683760" y="2173975"/>
            <a:ext cx="4766575" cy="68340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050" dirty="0">
                <a:solidFill>
                  <a:srgbClr val="1F1F1F"/>
                </a:solidFill>
                <a:latin typeface="Arial"/>
              </a:rPr>
              <a:t>Fishbone and 5 Whys deepen causal analysis (Ishikawa, 1986); DMAIC and Lean frame measurable improvement (Ohno, 1988; Pande, Neuman and Cavanagh, 2000); Donabedian links structure, process and outcome (Donabedian, 1988).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9" name="Rounded Rectangle 14"/>
          <p:cNvSpPr/>
          <p:nvPr/>
        </p:nvSpPr>
        <p:spPr>
          <a:xfrm>
            <a:off x="594360" y="2697480"/>
            <a:ext cx="5540760" cy="776880"/>
          </a:xfrm>
          <a:prstGeom prst="roundRect">
            <a:avLst>
              <a:gd name="adj" fmla="val 16667"/>
            </a:avLst>
          </a:prstGeom>
          <a:solidFill>
            <a:srgbClr val="E2EFF9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60" name="TextBox 15"/>
          <p:cNvSpPr/>
          <p:nvPr/>
        </p:nvSpPr>
        <p:spPr>
          <a:xfrm>
            <a:off x="667440" y="281628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3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1" name="TextBox 16"/>
          <p:cNvSpPr/>
          <p:nvPr/>
        </p:nvSpPr>
        <p:spPr>
          <a:xfrm>
            <a:off x="1143000" y="277056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Policy evaluation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2" name="TextBox 17"/>
          <p:cNvSpPr/>
          <p:nvPr/>
        </p:nvSpPr>
        <p:spPr>
          <a:xfrm>
            <a:off x="988713" y="3015555"/>
            <a:ext cx="4891288" cy="4064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200" dirty="0">
                <a:solidFill>
                  <a:srgbClr val="1F1F1F"/>
                </a:solidFill>
                <a:latin typeface="Arial"/>
              </a:rPr>
              <a:t>Clinical governance, openness and outcome accountability (Department of Health, 2002).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3" name="Rounded Rectangle 18"/>
          <p:cNvSpPr/>
          <p:nvPr/>
        </p:nvSpPr>
        <p:spPr>
          <a:xfrm>
            <a:off x="6291000" y="3411720"/>
            <a:ext cx="5348880" cy="988920"/>
          </a:xfrm>
          <a:prstGeom prst="roundRect">
            <a:avLst>
              <a:gd name="adj" fmla="val 16667"/>
            </a:avLst>
          </a:prstGeom>
          <a:solidFill>
            <a:srgbClr val="E0F6F6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64" name="TextBox 19"/>
          <p:cNvSpPr/>
          <p:nvPr/>
        </p:nvSpPr>
        <p:spPr>
          <a:xfrm>
            <a:off x="6364080" y="358740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4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5" name="TextBox 20"/>
          <p:cNvSpPr/>
          <p:nvPr/>
        </p:nvSpPr>
        <p:spPr>
          <a:xfrm>
            <a:off x="6839640" y="356760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Impact analysis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6" name="TextBox 21"/>
          <p:cNvSpPr/>
          <p:nvPr/>
        </p:nvSpPr>
        <p:spPr>
          <a:xfrm>
            <a:off x="6683760" y="3856875"/>
            <a:ext cx="4758013" cy="4064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200" dirty="0">
                <a:solidFill>
                  <a:srgbClr val="1F1F1F"/>
                </a:solidFill>
                <a:latin typeface="Arial"/>
              </a:rPr>
              <a:t>Safety, trust, efficiency and learning consequences (Kennedy, 2001; Department of Health, 2002).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7" name="Rounded Rectangle 22"/>
          <p:cNvSpPr/>
          <p:nvPr/>
        </p:nvSpPr>
        <p:spPr>
          <a:xfrm>
            <a:off x="594360" y="3657600"/>
            <a:ext cx="5577480" cy="859320"/>
          </a:xfrm>
          <a:prstGeom prst="roundRect">
            <a:avLst>
              <a:gd name="adj" fmla="val 16667"/>
            </a:avLst>
          </a:prstGeom>
          <a:solidFill>
            <a:srgbClr val="E2EFF9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68" name="TextBox 23"/>
          <p:cNvSpPr/>
          <p:nvPr/>
        </p:nvSpPr>
        <p:spPr>
          <a:xfrm>
            <a:off x="667440" y="377640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5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9" name="TextBox 24"/>
          <p:cNvSpPr/>
          <p:nvPr/>
        </p:nvSpPr>
        <p:spPr>
          <a:xfrm>
            <a:off x="1143000" y="373068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Benchmarking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0" name="TextBox 25"/>
          <p:cNvSpPr/>
          <p:nvPr/>
        </p:nvSpPr>
        <p:spPr>
          <a:xfrm>
            <a:off x="1051200" y="3987720"/>
            <a:ext cx="5083920" cy="4064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200" dirty="0">
                <a:solidFill>
                  <a:srgbClr val="1F1F1F"/>
                </a:solidFill>
                <a:latin typeface="Arial"/>
              </a:rPr>
              <a:t>Before-state evidence compared with peer standards and after-improvement targets (Keogh et al., 2004).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1" name="Rounded Rectangle 26"/>
          <p:cNvSpPr/>
          <p:nvPr/>
        </p:nvSpPr>
        <p:spPr>
          <a:xfrm>
            <a:off x="6291000" y="4576680"/>
            <a:ext cx="5307840" cy="1055880"/>
          </a:xfrm>
          <a:prstGeom prst="roundRect">
            <a:avLst>
              <a:gd name="adj" fmla="val 16667"/>
            </a:avLst>
          </a:prstGeom>
          <a:solidFill>
            <a:srgbClr val="E0F6F6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72" name="TextBox 27"/>
          <p:cNvSpPr/>
          <p:nvPr/>
        </p:nvSpPr>
        <p:spPr>
          <a:xfrm>
            <a:off x="6364080" y="469548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6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3" name="TextBox 28"/>
          <p:cNvSpPr/>
          <p:nvPr/>
        </p:nvSpPr>
        <p:spPr>
          <a:xfrm>
            <a:off x="6839640" y="464976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Recommendations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4" name="TextBox 29"/>
          <p:cNvSpPr/>
          <p:nvPr/>
        </p:nvSpPr>
        <p:spPr>
          <a:xfrm>
            <a:off x="6683760" y="4924080"/>
            <a:ext cx="4436086" cy="360244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050">
                <a:solidFill>
                  <a:srgbClr val="1F1F1F"/>
                </a:solidFill>
                <a:latin typeface="Arial"/>
              </a:rPr>
              <a:t>Outcome surveillance, external audit, escalation, board capability and parental information (NHS England and NHS Improvement, 2019).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5" name="Rounded Rectangle 30"/>
          <p:cNvSpPr/>
          <p:nvPr/>
        </p:nvSpPr>
        <p:spPr>
          <a:xfrm>
            <a:off x="594360" y="4617720"/>
            <a:ext cx="5516640" cy="1014480"/>
          </a:xfrm>
          <a:prstGeom prst="roundRect">
            <a:avLst>
              <a:gd name="adj" fmla="val 16667"/>
            </a:avLst>
          </a:prstGeom>
          <a:solidFill>
            <a:srgbClr val="E2EFF9"/>
          </a:solidFill>
          <a:ln>
            <a:solidFill>
              <a:srgbClr val="C8D7E1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76" name="TextBox 31"/>
          <p:cNvSpPr/>
          <p:nvPr/>
        </p:nvSpPr>
        <p:spPr>
          <a:xfrm>
            <a:off x="667440" y="4736520"/>
            <a:ext cx="38376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00747E"/>
                </a:solidFill>
                <a:effectLst/>
                <a:uFillTx/>
                <a:latin typeface="Arial"/>
              </a:rPr>
              <a:t>7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7" name="TextBox 32"/>
          <p:cNvSpPr/>
          <p:nvPr/>
        </p:nvSpPr>
        <p:spPr>
          <a:xfrm>
            <a:off x="1143000" y="4690800"/>
            <a:ext cx="4663080" cy="283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600" b="1" u="none" strike="noStrike">
                <a:solidFill>
                  <a:srgbClr val="162A44"/>
                </a:solidFill>
                <a:effectLst/>
                <a:uFillTx/>
                <a:latin typeface="Arial"/>
              </a:rPr>
              <a:t>Conclusion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78" name="TextBox 33"/>
          <p:cNvSpPr/>
          <p:nvPr/>
        </p:nvSpPr>
        <p:spPr>
          <a:xfrm>
            <a:off x="987120" y="4965120"/>
            <a:ext cx="4818960" cy="40641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36720" tIns="18360" rIns="36720" bIns="1836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sz="1200" dirty="0">
                <a:solidFill>
                  <a:srgbClr val="1F1F1F"/>
                </a:solidFill>
                <a:latin typeface="Arial"/>
              </a:rPr>
              <a:t>How the tools explain preventable harm and service improvement (Reason, 2000; Donabedian, 1988).</a:t>
            </a: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"/>
          <p:cNvSpPr/>
          <p:nvPr/>
        </p:nvSpPr>
        <p:spPr>
          <a:xfrm>
            <a:off x="0" y="0"/>
            <a:ext cx="12188520" cy="6857640"/>
          </a:xfrm>
          <a:prstGeom prst="rect">
            <a:avLst/>
          </a:prstGeom>
          <a:solidFill>
            <a:srgbClr val="FAF8F2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80" name="Rectangle 2"/>
          <p:cNvSpPr/>
          <p:nvPr/>
        </p:nvSpPr>
        <p:spPr>
          <a:xfrm>
            <a:off x="0" y="0"/>
            <a:ext cx="12188520" cy="219240"/>
          </a:xfrm>
          <a:prstGeom prst="rect">
            <a:avLst/>
          </a:prstGeom>
          <a:solidFill>
            <a:srgbClr val="0D1926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81" name="TextBox 5"/>
          <p:cNvSpPr/>
          <p:nvPr/>
        </p:nvSpPr>
        <p:spPr>
          <a:xfrm>
            <a:off x="446240" y="134480"/>
            <a:ext cx="10423800" cy="578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73080" rIns="73080" bIns="7308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800" b="1" u="none" strike="noStrike" dirty="0">
                <a:solidFill>
                  <a:srgbClr val="101F2F"/>
                </a:solidFill>
                <a:effectLst/>
                <a:uFillTx/>
                <a:latin typeface="Aptos Display"/>
              </a:rPr>
              <a:t>Reference list </a:t>
            </a:r>
            <a:endParaRPr lang="en-US" sz="2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2" name="TextBox 17"/>
          <p:cNvSpPr/>
          <p:nvPr/>
        </p:nvSpPr>
        <p:spPr>
          <a:xfrm>
            <a:off x="362760" y="600220"/>
            <a:ext cx="11463000" cy="581552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(2002)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Learning from Bristol: The Department of Health’s response to the report of the Public Inquiry into children’s heart surgery at the Bristol Royal Infirmary 1984-1995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Cm 5363. London: The Stationery Office.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https://www.gov.uk/government/publications/the-department-of-healths-response-to-the-report-of-the-public-inquiry-into-childrens-heart-surgery-at-the-bristol-royal-infirmary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Donabedian, A. (1988) ‘The quality of care: How can it be assessed?’,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260(12), pp. 1743-1748.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https://doi.org/10.1001/jama.1988.03410120089033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Dyer, C. (2001) ‘Bristol inquiry condemns hospital’s “club culture”’,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323(7306), p. 181.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https://www.bmj.com/content/323/7306/181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Ishikawa, K. (1986)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Guide to Quality Control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Tokyo: Asian Productivity Organization.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Keogh, B., Spiegelhalter, D.J., Bailey, A., Roxburgh, J., Magee, P. and Hilton, C. (2004) ‘The legacy of Bristol: Public disclosure of individual surgeons’ results’,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329(7463), pp. 450-454.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https://doi.org/10.1136/bmj.329.7463.450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Kennedy, I. (2001)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Learning from Bristol: The report of the Public Inquiry into children’s heart surgery at the Bristol Royal Infirmary 1984-1995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https://www.bristol-inquiry.org.uk/final_report/the_report.pdf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Mayor, S. (2001) ‘Mortality for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paediatric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cardiac surgery at Bristol was twice that at other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323(7305), p. 125.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https://www.bmj.com/content/323/7305/125.2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1D965-5F4D-879A-0444-AE44D0029B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">
            <a:extLst>
              <a:ext uri="{FF2B5EF4-FFF2-40B4-BE49-F238E27FC236}">
                <a16:creationId xmlns:a16="http://schemas.microsoft.com/office/drawing/2014/main" id="{9AA9B794-9C53-AF33-484F-4A765B8FCCA5}"/>
              </a:ext>
            </a:extLst>
          </p:cNvPr>
          <p:cNvSpPr/>
          <p:nvPr/>
        </p:nvSpPr>
        <p:spPr>
          <a:xfrm>
            <a:off x="3480" y="134480"/>
            <a:ext cx="12188520" cy="6857640"/>
          </a:xfrm>
          <a:prstGeom prst="rect">
            <a:avLst/>
          </a:prstGeom>
          <a:solidFill>
            <a:srgbClr val="FAF8F2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80" name="Rectangle 2">
            <a:extLst>
              <a:ext uri="{FF2B5EF4-FFF2-40B4-BE49-F238E27FC236}">
                <a16:creationId xmlns:a16="http://schemas.microsoft.com/office/drawing/2014/main" id="{9918A565-AC53-96B7-778A-D0E89EBD726B}"/>
              </a:ext>
            </a:extLst>
          </p:cNvPr>
          <p:cNvSpPr/>
          <p:nvPr/>
        </p:nvSpPr>
        <p:spPr>
          <a:xfrm>
            <a:off x="0" y="0"/>
            <a:ext cx="12188520" cy="219240"/>
          </a:xfrm>
          <a:prstGeom prst="rect">
            <a:avLst/>
          </a:prstGeom>
          <a:solidFill>
            <a:srgbClr val="0D1926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81" name="TextBox 5">
            <a:extLst>
              <a:ext uri="{FF2B5EF4-FFF2-40B4-BE49-F238E27FC236}">
                <a16:creationId xmlns:a16="http://schemas.microsoft.com/office/drawing/2014/main" id="{9C64CF58-E4F4-AE28-AEB0-09194E993496}"/>
              </a:ext>
            </a:extLst>
          </p:cNvPr>
          <p:cNvSpPr/>
          <p:nvPr/>
        </p:nvSpPr>
        <p:spPr>
          <a:xfrm>
            <a:off x="446240" y="134480"/>
            <a:ext cx="10423800" cy="578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73080" rIns="73080" bIns="7308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800" b="1" u="none" strike="noStrike" dirty="0">
                <a:solidFill>
                  <a:srgbClr val="101F2F"/>
                </a:solidFill>
                <a:effectLst/>
                <a:uFillTx/>
                <a:latin typeface="Aptos Display"/>
              </a:rPr>
              <a:t>Reference list </a:t>
            </a:r>
            <a:endParaRPr lang="en-US" sz="2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2" name="TextBox 17">
            <a:extLst>
              <a:ext uri="{FF2B5EF4-FFF2-40B4-BE49-F238E27FC236}">
                <a16:creationId xmlns:a16="http://schemas.microsoft.com/office/drawing/2014/main" id="{5BABCB8A-DBC7-0496-BAFE-4353FA1013DC}"/>
              </a:ext>
            </a:extLst>
          </p:cNvPr>
          <p:cNvSpPr/>
          <p:nvPr/>
        </p:nvSpPr>
        <p:spPr>
          <a:xfrm>
            <a:off x="446240" y="847840"/>
            <a:ext cx="11463000" cy="541541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and NHS Improvement (2019)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Patient Safety Strategy: Safer culture, safer systems, safer patients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 and NHS Improvement.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https://www.england.nhs.uk/patient-safety/the-nhs-patient-safety-strategy/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Ohno, T. (1988)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Toyota Production System: Beyond Large-Scale Production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Portland, OR: Productivity Press.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Pande, P.S., Neuman, R.P. and Cavanagh, R.R. (2000)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Six Sigma Way: How GE, Motorola, and Other Top Companies are Honing Their Performance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Reason, J. (2000) ‘Human error: Models and management’,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320(7237), pp. 768-770.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https://doi.org/10.1136/bmj.320.7237.768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Spiegelhalter, D.J., Aylin, P., Best, N.G., Evans, S.J.W. and Murray, G.D. (2002) ‘Mortality and volume of cases in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paediatric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cardiac surgery: Retrospective study based on routinely collected data’,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324(7332), pp. 261-263.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https://doi.org/10.1136/bmj.324.7332.261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Vincent, C. (2010)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Oxford: Wiley-Blackwell.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Wiegmann, D.A., Wood, L.J., Cohen, T.N. and Shappell, S.A. (2022) ‘Understanding the “Swiss Cheese Model” and its application to patient safety’,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Patient Safety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18(2), pp. 119-123.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https://doi.org/10.1097/PTS.0000000000000810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7986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</TotalTime>
  <Words>2120</Words>
  <Application>Microsoft Office PowerPoint</Application>
  <PresentationFormat>Widescreen</PresentationFormat>
  <Paragraphs>189</Paragraphs>
  <Slides>11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HP</dc:creator>
  <dc:description/>
  <cp:lastModifiedBy>Sharmin Sultana</cp:lastModifiedBy>
  <cp:revision>24</cp:revision>
  <dcterms:created xsi:type="dcterms:W3CDTF">2013-01-27T09:14:16Z</dcterms:created>
  <dcterms:modified xsi:type="dcterms:W3CDTF">2026-06-21T14:52:19Z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i4>3</vt:i4>
  </property>
  <property fmtid="{D5CDD505-2E9C-101B-9397-08002B2CF9AE}" pid="3" name="PresentationFormat">
    <vt:lpwstr>Widescreen</vt:lpwstr>
  </property>
  <property fmtid="{D5CDD505-2E9C-101B-9397-08002B2CF9AE}" pid="4" name="Slides">
    <vt:i4>19</vt:i4>
  </property>
</Properties>
</file>