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4"/>
  </p:sldMasterIdLst>
  <p:notesMasterIdLst>
    <p:notesMasterId r:id="rId13"/>
  </p:notesMasterIdLst>
  <p:sldIdLst>
    <p:sldId id="256" r:id="rId5"/>
    <p:sldId id="266" r:id="rId6"/>
    <p:sldId id="261" r:id="rId7"/>
    <p:sldId id="257"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809" autoAdjust="0"/>
    <p:restoredTop sz="94660"/>
  </p:normalViewPr>
  <p:slideViewPr>
    <p:cSldViewPr snapToGrid="0">
      <p:cViewPr varScale="1">
        <p:scale>
          <a:sx n="108" d="100"/>
          <a:sy n="108" d="100"/>
        </p:scale>
        <p:origin x="492"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34A395-AC5B-422B-AA19-D59DC6D3E06A}" type="datetimeFigureOut">
              <a:rPr lang="en-GB" smtClean="0"/>
              <a:t>19/02/2023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FF4562-3E44-4E07-A84F-0540925289B2}" type="slidenum">
              <a:rPr lang="en-GB" smtClean="0"/>
              <a:t>‹#›</a:t>
            </a:fld>
            <a:endParaRPr lang="en-GB"/>
          </a:p>
        </p:txBody>
      </p:sp>
    </p:spTree>
    <p:extLst>
      <p:ext uri="{BB962C8B-B14F-4D97-AF65-F5344CB8AC3E}">
        <p14:creationId xmlns:p14="http://schemas.microsoft.com/office/powerpoint/2010/main" val="15748177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ts val="1000"/>
              </a:spcBef>
              <a:buClr>
                <a:schemeClr val="accent1"/>
              </a:buClr>
              <a:buSzPct val="80000"/>
              <a:buNone/>
            </a:pPr>
            <a:r>
              <a:rPr lang="en-US" sz="1200" dirty="0">
                <a:solidFill>
                  <a:schemeClr val="tx1"/>
                </a:solidFill>
                <a:latin typeface="Calibri" panose="020F0502020204030204" pitchFamily="34" charset="0"/>
                <a:ea typeface="Calibri" panose="020F0502020204030204" pitchFamily="34" charset="0"/>
                <a:cs typeface="Calibri" panose="020F0502020204030204" pitchFamily="34" charset="0"/>
              </a:rPr>
              <a:t>Good morning,</a:t>
            </a:r>
          </a:p>
          <a:p>
            <a:pPr marL="0" indent="0">
              <a:spcBef>
                <a:spcPts val="1000"/>
              </a:spcBef>
              <a:buClr>
                <a:schemeClr val="accent1"/>
              </a:buClr>
              <a:buSzPct val="80000"/>
              <a:buNone/>
            </a:pPr>
            <a:r>
              <a:rPr lang="en-US" sz="1200" dirty="0">
                <a:solidFill>
                  <a:schemeClr val="tx1"/>
                </a:solidFill>
                <a:latin typeface="Calibri" panose="020F0502020204030204" pitchFamily="34" charset="0"/>
                <a:ea typeface="Calibri" panose="020F0502020204030204" pitchFamily="34" charset="0"/>
                <a:cs typeface="Calibri" panose="020F0502020204030204" pitchFamily="34" charset="0"/>
              </a:rPr>
              <a:t>My name is Hafsa Begum, Rashida Bibi, Arshid Mahmood. Today we will be talking to you about, Why Digital Skills is important to students in UWTSD? </a:t>
            </a:r>
          </a:p>
          <a:p>
            <a:endParaRPr lang="en-GB" dirty="0"/>
          </a:p>
        </p:txBody>
      </p:sp>
      <p:sp>
        <p:nvSpPr>
          <p:cNvPr id="4" name="Slide Number Placeholder 3"/>
          <p:cNvSpPr>
            <a:spLocks noGrp="1"/>
          </p:cNvSpPr>
          <p:nvPr>
            <p:ph type="sldNum" sz="quarter" idx="5"/>
          </p:nvPr>
        </p:nvSpPr>
        <p:spPr/>
        <p:txBody>
          <a:bodyPr/>
          <a:lstStyle/>
          <a:p>
            <a:fld id="{5AFF4562-3E44-4E07-A84F-0540925289B2}" type="slidenum">
              <a:rPr lang="en-GB" smtClean="0"/>
              <a:t>3</a:t>
            </a:fld>
            <a:endParaRPr lang="en-GB"/>
          </a:p>
        </p:txBody>
      </p:sp>
    </p:spTree>
    <p:extLst>
      <p:ext uri="{BB962C8B-B14F-4D97-AF65-F5344CB8AC3E}">
        <p14:creationId xmlns:p14="http://schemas.microsoft.com/office/powerpoint/2010/main" val="34907144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FF4562-3E44-4E07-A84F-0540925289B2}" type="slidenum">
              <a:rPr lang="en-GB" smtClean="0"/>
              <a:t>4</a:t>
            </a:fld>
            <a:endParaRPr lang="en-GB"/>
          </a:p>
        </p:txBody>
      </p:sp>
    </p:spTree>
    <p:extLst>
      <p:ext uri="{BB962C8B-B14F-4D97-AF65-F5344CB8AC3E}">
        <p14:creationId xmlns:p14="http://schemas.microsoft.com/office/powerpoint/2010/main" val="7108288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E700B27-DE4C-4B9E-BB11-B9027034A00F}" type="datetimeFigureOut">
              <a:rPr lang="en-US" dirty="0"/>
              <a:pPr/>
              <a:t>2/19/23</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r>
              <a:rPr lang="en-US" dirty="0"/>
              <a:t>
              </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9299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5C51FCE-E4BB-4680-8E50-3C0E348D2609}" type="datetimeFigureOut">
              <a:rPr lang="en-US" dirty="0"/>
              <a:t>2/19/23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8498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AAA073D-A903-47F8-8D16-77642FB0DF1F}" type="datetimeFigureOut">
              <a:rPr lang="en-US" dirty="0"/>
              <a:t>2/19/23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75571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AB91FA40-626B-4CA1-85D0-7A9016E395BA}" type="datetimeFigureOut">
              <a:rPr lang="en-US" dirty="0"/>
              <a:t>2/19/23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76831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3F425EA-B9DC-48A7-991E-9A82573B1B21}" type="datetimeFigureOut">
              <a:rPr lang="en-US" dirty="0"/>
              <a:t>2/19/23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88636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66CB97F8-6CEB-469B-AFCC-889F2A2B1D5A}" type="datetimeFigureOut">
              <a:rPr lang="en-US" dirty="0"/>
              <a:t>2/19/23</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91430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A9179F-009E-4FA5-B091-7EBB82A185BD}" type="datetimeFigureOut">
              <a:rPr lang="en-US" dirty="0"/>
              <a:t>2/19/23</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78015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E665CEB-0076-4E37-B880-BCEA9784DE0A}" type="datetimeFigureOut">
              <a:rPr lang="en-US" dirty="0"/>
              <a:t>2/19/23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596857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A6149E5E-3896-4118-99A7-7B85668F1C5E}" type="datetimeFigureOut">
              <a:rPr lang="en-US" dirty="0"/>
              <a:t>2/19/23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21006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40F4739-9812-4A9F-890D-2AD6BA5F6EE8}" type="datetimeFigureOut">
              <a:rPr lang="en-US" dirty="0"/>
              <a:t>2/19/23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82415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18845AC5-A3F8-44AA-BA8F-596CDCC976D3}" type="datetimeFigureOut">
              <a:rPr lang="en-US" dirty="0"/>
              <a:t>2/19/23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613904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C873B183-A821-4095-A363-9EC968635539}" type="datetimeFigureOut">
              <a:rPr lang="en-US" dirty="0"/>
              <a:t>2/19/23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308351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174D01B4-0AA5-45E6-B2E6-5FA4078AEBCF}" type="datetimeFigureOut">
              <a:rPr lang="en-US" dirty="0"/>
              <a:t>2/19/23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444682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147335C-0450-40D7-8612-B3203BED4F28}" type="datetimeFigureOut">
              <a:rPr lang="en-US" dirty="0"/>
              <a:t>2/19/23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92164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246A105-2A1C-4284-B4EA-07CF89B1A393}" type="datetimeFigureOut">
              <a:rPr lang="en-US" dirty="0"/>
              <a:t>2/19/23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770671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0DBE609-F3F2-45E6-BD6A-E03A8C86C1AE}" type="datetimeFigureOut">
              <a:rPr lang="en-US" dirty="0"/>
              <a:t>2/19/23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406055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A24AD68-089C-4467-A8F3-EA2BBCA6B44E}" type="datetimeFigureOut">
              <a:rPr lang="en-US" dirty="0"/>
              <a:t>2/19/23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10592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7E0D914D-B099-4142-A885-11F276715148}" type="datetimeFigureOut">
              <a:rPr lang="en-US" dirty="0"/>
              <a:t>2/19/23</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r>
              <a:rPr lang="en-US" dirty="0"/>
              <a:t>
              </a:t>
            </a:r>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73256876"/>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 id="2147483815"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845629" y="423571"/>
            <a:ext cx="5780314" cy="4036493"/>
          </a:xfrm>
        </p:spPr>
        <p:txBody>
          <a:bodyPr>
            <a:normAutofit/>
          </a:bodyPr>
          <a:lstStyle/>
          <a:p>
            <a:pPr>
              <a:lnSpc>
                <a:spcPct val="90000"/>
              </a:lnSpc>
            </a:pPr>
            <a:r>
              <a:rPr lang="en-US" sz="1800" b="1" dirty="0">
                <a:solidFill>
                  <a:schemeClr val="tx1"/>
                </a:solidFill>
                <a:latin typeface="Arial" panose="020B0604020202020204" pitchFamily="34" charset="0"/>
                <a:ea typeface="Calibri" panose="020F0502020204030204" pitchFamily="34" charset="0"/>
                <a:cs typeface="Arial" panose="020B0604020202020204" pitchFamily="34" charset="0"/>
              </a:rPr>
              <a:t>MODULE: Digital Skills and Research Methods </a:t>
            </a:r>
            <a:br>
              <a:rPr lang="en-US" sz="1800" b="1" dirty="0">
                <a:solidFill>
                  <a:schemeClr val="tx1"/>
                </a:solidFill>
                <a:latin typeface="Arial" panose="020B0604020202020204" pitchFamily="34" charset="0"/>
                <a:ea typeface="Calibri" panose="020F0502020204030204" pitchFamily="34" charset="0"/>
                <a:cs typeface="Arial" panose="020B0604020202020204" pitchFamily="34" charset="0"/>
              </a:rPr>
            </a:br>
            <a:br>
              <a:rPr lang="en-US" sz="1800" b="1" dirty="0">
                <a:solidFill>
                  <a:schemeClr val="tx1"/>
                </a:solidFill>
                <a:latin typeface="Arial" panose="020B0604020202020204" pitchFamily="34" charset="0"/>
                <a:ea typeface="Calibri" panose="020F0502020204030204" pitchFamily="34" charset="0"/>
                <a:cs typeface="Arial" panose="020B0604020202020204" pitchFamily="34" charset="0"/>
              </a:rPr>
            </a:br>
            <a:r>
              <a:rPr lang="en-US" sz="1800" b="1" dirty="0">
                <a:solidFill>
                  <a:schemeClr val="tx1"/>
                </a:solidFill>
                <a:latin typeface="Arial" panose="020B0604020202020204" pitchFamily="34" charset="0"/>
                <a:ea typeface="Calibri" panose="020F0502020204030204" pitchFamily="34" charset="0"/>
                <a:cs typeface="Arial" panose="020B0604020202020204" pitchFamily="34" charset="0"/>
              </a:rPr>
              <a:t>MODULE CODE: LCHS4002</a:t>
            </a:r>
            <a:br>
              <a:rPr lang="en-US" sz="1800" b="1" dirty="0">
                <a:solidFill>
                  <a:schemeClr val="tx1"/>
                </a:solidFill>
                <a:latin typeface="Arial" panose="020B0604020202020204" pitchFamily="34" charset="0"/>
                <a:ea typeface="Calibri" panose="020F0502020204030204" pitchFamily="34" charset="0"/>
                <a:cs typeface="Arial" panose="020B0604020202020204" pitchFamily="34" charset="0"/>
              </a:rPr>
            </a:br>
            <a:br>
              <a:rPr lang="en-US" sz="1800" b="1" dirty="0">
                <a:solidFill>
                  <a:schemeClr val="tx1"/>
                </a:solidFill>
                <a:latin typeface="Arial" panose="020B0604020202020204" pitchFamily="34" charset="0"/>
                <a:ea typeface="Calibri" panose="020F0502020204030204" pitchFamily="34" charset="0"/>
                <a:cs typeface="Arial" panose="020B0604020202020204" pitchFamily="34" charset="0"/>
              </a:rPr>
            </a:br>
            <a:r>
              <a:rPr lang="en-US" sz="1800" b="1" dirty="0">
                <a:solidFill>
                  <a:schemeClr val="tx1"/>
                </a:solidFill>
                <a:latin typeface="Arial" panose="020B0604020202020204" pitchFamily="34" charset="0"/>
                <a:ea typeface="Calibri" panose="020F0502020204030204" pitchFamily="34" charset="0"/>
                <a:cs typeface="Arial" panose="020B0604020202020204" pitchFamily="34" charset="0"/>
              </a:rPr>
              <a:t>LECTURER: Olu Adegbite</a:t>
            </a:r>
            <a:br>
              <a:rPr lang="en-US" sz="1800" b="1" dirty="0">
                <a:solidFill>
                  <a:schemeClr val="tx1"/>
                </a:solidFill>
                <a:latin typeface="Arial" panose="020B0604020202020204" pitchFamily="34" charset="0"/>
                <a:ea typeface="Calibri" panose="020F0502020204030204" pitchFamily="34" charset="0"/>
                <a:cs typeface="Arial" panose="020B0604020202020204" pitchFamily="34" charset="0"/>
              </a:rPr>
            </a:br>
            <a:br>
              <a:rPr lang="en-US" sz="1800" b="1" dirty="0">
                <a:solidFill>
                  <a:schemeClr val="tx1"/>
                </a:solidFill>
                <a:latin typeface="Arial" panose="020B0604020202020204" pitchFamily="34" charset="0"/>
                <a:ea typeface="Calibri" panose="020F0502020204030204" pitchFamily="34" charset="0"/>
                <a:cs typeface="Arial" panose="020B0604020202020204" pitchFamily="34" charset="0"/>
              </a:rPr>
            </a:br>
            <a:r>
              <a:rPr lang="en-US" sz="1800" b="1" dirty="0">
                <a:solidFill>
                  <a:schemeClr val="tx1"/>
                </a:solidFill>
                <a:latin typeface="Arial" panose="020B0604020202020204" pitchFamily="34" charset="0"/>
                <a:ea typeface="Calibri" panose="020F0502020204030204" pitchFamily="34" charset="0"/>
                <a:cs typeface="Arial" panose="020B0604020202020204" pitchFamily="34" charset="0"/>
              </a:rPr>
              <a:t>ASSIGNMENT TITLE: </a:t>
            </a:r>
            <a:r>
              <a:rPr lang="en-US" sz="1800" b="1" dirty="0">
                <a:solidFill>
                  <a:srgbClr val="EBEBEB"/>
                </a:solidFill>
                <a:latin typeface="Arial" panose="020B0604020202020204" pitchFamily="34" charset="0"/>
                <a:ea typeface="Calibri" panose="020F0502020204030204" pitchFamily="34" charset="0"/>
                <a:cs typeface="Arial" panose="020B0604020202020204" pitchFamily="34" charset="0"/>
              </a:rPr>
              <a:t>Which digital skill do UWTSD students think is most important?</a:t>
            </a:r>
            <a:br>
              <a:rPr lang="en-US" sz="1600" b="1" dirty="0">
                <a:solidFill>
                  <a:srgbClr val="EBEBEB"/>
                </a:solidFill>
                <a:latin typeface="Arial" panose="020B0604020202020204" pitchFamily="34" charset="0"/>
                <a:ea typeface="Calibri" panose="020F0502020204030204" pitchFamily="34" charset="0"/>
                <a:cs typeface="Arial" panose="020B0604020202020204" pitchFamily="34" charset="0"/>
              </a:rPr>
            </a:br>
            <a:br>
              <a:rPr lang="en-US" sz="2600" b="1" dirty="0">
                <a:solidFill>
                  <a:srgbClr val="EBEBEB"/>
                </a:solidFill>
                <a:latin typeface="Arial" panose="020B0604020202020204" pitchFamily="34" charset="0"/>
                <a:ea typeface="Calibri" panose="020F0502020204030204" pitchFamily="34" charset="0"/>
                <a:cs typeface="Arial" panose="020B0604020202020204" pitchFamily="34" charset="0"/>
              </a:rPr>
            </a:br>
            <a:endParaRPr lang="en-US" sz="2600" b="1" dirty="0">
              <a:solidFill>
                <a:srgbClr val="EBEBEB"/>
              </a:solidFill>
              <a:latin typeface="Arial" panose="020B0604020202020204" pitchFamily="34" charset="0"/>
              <a:ea typeface="Calibri" panose="020F0502020204030204" pitchFamily="34" charset="0"/>
              <a:cs typeface="Arial" panose="020B0604020202020204" pitchFamily="34" charset="0"/>
            </a:endParaRPr>
          </a:p>
        </p:txBody>
      </p:sp>
      <p:sp>
        <p:nvSpPr>
          <p:cNvPr id="3" name="Subtitle 2"/>
          <p:cNvSpPr>
            <a:spLocks noGrp="1"/>
          </p:cNvSpPr>
          <p:nvPr>
            <p:ph type="subTitle" idx="1"/>
          </p:nvPr>
        </p:nvSpPr>
        <p:spPr>
          <a:xfrm>
            <a:off x="8458202" y="5125064"/>
            <a:ext cx="3167741" cy="1166878"/>
          </a:xfrm>
        </p:spPr>
        <p:txBody>
          <a:bodyPr vert="horz" lIns="91440" tIns="45720" rIns="91440" bIns="45720" rtlCol="0">
            <a:noAutofit/>
          </a:bodyPr>
          <a:lstStyle/>
          <a:p>
            <a:pPr algn="just"/>
            <a:r>
              <a:rPr lang="en-US" sz="1600" b="1" dirty="0">
                <a:solidFill>
                  <a:schemeClr val="tx1"/>
                </a:solidFill>
                <a:latin typeface="Arial" panose="020B0604020202020204" pitchFamily="34" charset="0"/>
                <a:ea typeface="Calibri" panose="020F0502020204030204" pitchFamily="34" charset="0"/>
                <a:cs typeface="Arial" panose="020B0604020202020204" pitchFamily="34" charset="0"/>
              </a:rPr>
              <a:t>Hafsa Begum (2016779)</a:t>
            </a:r>
          </a:p>
          <a:p>
            <a:pPr algn="just"/>
            <a:r>
              <a:rPr lang="en-US" sz="1600" b="1" dirty="0">
                <a:solidFill>
                  <a:schemeClr val="tx1"/>
                </a:solidFill>
                <a:latin typeface="Arial" panose="020B0604020202020204" pitchFamily="34" charset="0"/>
                <a:ea typeface="Calibri" panose="020F0502020204030204" pitchFamily="34" charset="0"/>
                <a:cs typeface="Arial" panose="020B0604020202020204" pitchFamily="34" charset="0"/>
              </a:rPr>
              <a:t>Rashida Bibi (2220777)</a:t>
            </a:r>
          </a:p>
          <a:p>
            <a:pPr algn="just"/>
            <a:r>
              <a:rPr lang="en-US" sz="1600" b="1" dirty="0">
                <a:solidFill>
                  <a:schemeClr val="tx1"/>
                </a:solidFill>
                <a:latin typeface="Arial" panose="020B0604020202020204" pitchFamily="34" charset="0"/>
                <a:ea typeface="Calibri" panose="020F0502020204030204" pitchFamily="34" charset="0"/>
                <a:cs typeface="Arial" panose="020B0604020202020204" pitchFamily="34" charset="0"/>
              </a:rPr>
              <a:t>Arshid Mahmood (2220778)</a:t>
            </a:r>
          </a:p>
        </p:txBody>
      </p:sp>
      <p:pic>
        <p:nvPicPr>
          <p:cNvPr id="4" name="Picture 4" descr="Logo, company name&#10;&#10;Description automatically generated">
            <a:extLst>
              <a:ext uri="{FF2B5EF4-FFF2-40B4-BE49-F238E27FC236}">
                <a16:creationId xmlns:a16="http://schemas.microsoft.com/office/drawing/2014/main" id="{3FD06ECF-3E55-4E5D-CAB0-A3AAFEE8F729}"/>
              </a:ext>
            </a:extLst>
          </p:cNvPr>
          <p:cNvPicPr>
            <a:picLocks noChangeAspect="1"/>
          </p:cNvPicPr>
          <p:nvPr/>
        </p:nvPicPr>
        <p:blipFill>
          <a:blip r:embed="rId2"/>
          <a:stretch>
            <a:fillRect/>
          </a:stretch>
        </p:blipFill>
        <p:spPr>
          <a:xfrm>
            <a:off x="483768" y="467600"/>
            <a:ext cx="5034540" cy="5922800"/>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circle(in)">
                                      <p:cBhvr>
                                        <p:cTn id="14" dur="20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barn(inVertical)">
                                      <p:cBhvr>
                                        <p:cTn id="19" dur="500"/>
                                        <p:tgtEl>
                                          <p:spTgt spid="3">
                                            <p:txEl>
                                              <p:pRg st="0" end="0"/>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barn(inVertical)">
                                      <p:cBhvr>
                                        <p:cTn id="22" dur="500"/>
                                        <p:tgtEl>
                                          <p:spTgt spid="3">
                                            <p:txEl>
                                              <p:pRg st="1" end="1"/>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barn(inVertical)">
                                      <p:cBhvr>
                                        <p:cTn id="2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21CAE-0057-AA54-BBBF-2DB0B8B1B7C2}"/>
              </a:ext>
            </a:extLst>
          </p:cNvPr>
          <p:cNvSpPr>
            <a:spLocks noGrp="1"/>
          </p:cNvSpPr>
          <p:nvPr>
            <p:ph type="title"/>
          </p:nvPr>
        </p:nvSpPr>
        <p:spPr>
          <a:xfrm>
            <a:off x="1154954" y="838200"/>
            <a:ext cx="8761413" cy="706964"/>
          </a:xfrm>
        </p:spPr>
        <p:txBody>
          <a:bodyPr/>
          <a:lstStyle/>
          <a:p>
            <a:r>
              <a:rPr lang="en-US" dirty="0"/>
              <a:t>Rational </a:t>
            </a:r>
          </a:p>
        </p:txBody>
      </p:sp>
      <p:sp>
        <p:nvSpPr>
          <p:cNvPr id="3" name="Content Placeholder 2">
            <a:extLst>
              <a:ext uri="{FF2B5EF4-FFF2-40B4-BE49-F238E27FC236}">
                <a16:creationId xmlns:a16="http://schemas.microsoft.com/office/drawing/2014/main" id="{25B74BC8-FD48-930B-03BB-B083AD695987}"/>
              </a:ext>
            </a:extLst>
          </p:cNvPr>
          <p:cNvSpPr>
            <a:spLocks noGrp="1"/>
          </p:cNvSpPr>
          <p:nvPr>
            <p:ph idx="1"/>
          </p:nvPr>
        </p:nvSpPr>
        <p:spPr/>
        <p:txBody>
          <a:bodyPr/>
          <a:lstStyle/>
          <a:p>
            <a:r>
              <a:rPr lang="en-US" dirty="0"/>
              <a:t>Why we chose to conduct this  research study ?</a:t>
            </a:r>
          </a:p>
          <a:p>
            <a:endParaRPr lang="en-US" dirty="0"/>
          </a:p>
          <a:p>
            <a:r>
              <a:rPr lang="en-US" dirty="0"/>
              <a:t>Our group investigated which digital skills do UWTSD students think is the most important because we feel by researching digital skills, students will be aware on how important digital skills are in society today and the future of work. </a:t>
            </a:r>
          </a:p>
        </p:txBody>
      </p:sp>
    </p:spTree>
    <p:extLst>
      <p:ext uri="{BB962C8B-B14F-4D97-AF65-F5344CB8AC3E}">
        <p14:creationId xmlns:p14="http://schemas.microsoft.com/office/powerpoint/2010/main" val="475861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522E5-022B-7A8F-C2FE-D74AD315EE0B}"/>
              </a:ext>
            </a:extLst>
          </p:cNvPr>
          <p:cNvSpPr>
            <a:spLocks noGrp="1"/>
          </p:cNvSpPr>
          <p:nvPr>
            <p:ph type="title"/>
          </p:nvPr>
        </p:nvSpPr>
        <p:spPr>
          <a:xfrm>
            <a:off x="665097" y="973668"/>
            <a:ext cx="10002903" cy="706964"/>
          </a:xfrm>
        </p:spPr>
        <p:txBody>
          <a:bodyPr/>
          <a:lstStyle/>
          <a:p>
            <a:r>
              <a:rPr lang="en-GB" sz="2800" b="1" dirty="0">
                <a:latin typeface="Arial" panose="020B0604020202020204" pitchFamily="34" charset="0"/>
                <a:ea typeface="Calibri" panose="020F0502020204030204" pitchFamily="34" charset="0"/>
                <a:cs typeface="Arial" panose="020B0604020202020204" pitchFamily="34" charset="0"/>
              </a:rPr>
              <a:t>Introduction</a:t>
            </a:r>
            <a:endParaRPr lang="en-GB" sz="2800" dirty="0">
              <a:latin typeface="Arial" panose="020B0604020202020204" pitchFamily="34" charset="0"/>
              <a:ea typeface="Calibri" panose="020F050202020403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503C941-CCCC-B8AE-51FA-1E416BDC6164}"/>
              </a:ext>
            </a:extLst>
          </p:cNvPr>
          <p:cNvSpPr>
            <a:spLocks noGrp="1"/>
          </p:cNvSpPr>
          <p:nvPr>
            <p:ph idx="1"/>
          </p:nvPr>
        </p:nvSpPr>
        <p:spPr>
          <a:xfrm>
            <a:off x="665097" y="2657057"/>
            <a:ext cx="4821302" cy="3416300"/>
          </a:xfrm>
        </p:spPr>
        <p:txBody>
          <a:bodyPr>
            <a:normAutofit lnSpcReduction="10000"/>
          </a:bodyPr>
          <a:lstStyle/>
          <a:p>
            <a:pPr marL="0" indent="0" algn="just">
              <a:buNone/>
            </a:pPr>
            <a:r>
              <a:rPr lang="en-GB" dirty="0">
                <a:latin typeface="Arial" panose="020B0604020202020204" pitchFamily="34" charset="0"/>
                <a:cs typeface="Arial" panose="020B0604020202020204" pitchFamily="34" charset="0"/>
              </a:rPr>
              <a:t>As a group, we will be carrying out research to find out </a:t>
            </a:r>
            <a:r>
              <a:rPr lang="en-GB" b="1" dirty="0">
                <a:latin typeface="Arial" panose="020B0604020202020204" pitchFamily="34" charset="0"/>
                <a:cs typeface="Arial" panose="020B0604020202020204" pitchFamily="34" charset="0"/>
              </a:rPr>
              <a:t>which digital skill is the most important to UWTSD students</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In this presentation, we will be covering the following:</a:t>
            </a:r>
          </a:p>
          <a:p>
            <a:r>
              <a:rPr lang="en-GB" dirty="0">
                <a:latin typeface="Arial" panose="020B0604020202020204" pitchFamily="34" charset="0"/>
                <a:cs typeface="Arial" panose="020B0604020202020204" pitchFamily="34" charset="0"/>
              </a:rPr>
              <a:t>What is a digital skill and why they are important to students?</a:t>
            </a:r>
          </a:p>
          <a:p>
            <a:r>
              <a:rPr lang="en-GB" dirty="0">
                <a:latin typeface="Arial" panose="020B0604020202020204" pitchFamily="34" charset="0"/>
                <a:cs typeface="Arial" panose="020B0604020202020204" pitchFamily="34" charset="0"/>
              </a:rPr>
              <a:t>What are examples of digital skills?</a:t>
            </a:r>
          </a:p>
          <a:p>
            <a:r>
              <a:rPr lang="en-GB" dirty="0">
                <a:latin typeface="Arial" panose="020B0604020202020204" pitchFamily="34" charset="0"/>
                <a:cs typeface="Arial" panose="020B0604020202020204" pitchFamily="34" charset="0"/>
              </a:rPr>
              <a:t>Our research project proposal</a:t>
            </a:r>
          </a:p>
          <a:p>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1E45A01-DF48-AC83-255E-74F532280E74}"/>
              </a:ext>
            </a:extLst>
          </p:cNvPr>
          <p:cNvPicPr>
            <a:picLocks noChangeAspect="1"/>
          </p:cNvPicPr>
          <p:nvPr/>
        </p:nvPicPr>
        <p:blipFill>
          <a:blip r:embed="rId3"/>
          <a:stretch>
            <a:fillRect/>
          </a:stretch>
        </p:blipFill>
        <p:spPr>
          <a:xfrm>
            <a:off x="5845628" y="2934569"/>
            <a:ext cx="6346371" cy="2752965"/>
          </a:xfrm>
          <a:prstGeom prst="rect">
            <a:avLst/>
          </a:prstGeom>
        </p:spPr>
      </p:pic>
    </p:spTree>
    <p:extLst>
      <p:ext uri="{BB962C8B-B14F-4D97-AF65-F5344CB8AC3E}">
        <p14:creationId xmlns:p14="http://schemas.microsoft.com/office/powerpoint/2010/main" val="1489371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circle(in)">
                                      <p:cBhvr>
                                        <p:cTn id="26" dur="2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circle(in)">
                                      <p:cBhvr>
                                        <p:cTn id="31" dur="20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circle(in)">
                                      <p:cBhvr>
                                        <p:cTn id="36" dur="20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circle(in)">
                                      <p:cBhvr>
                                        <p:cTn id="41"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B6583EC0-B95E-4CD4-9A9A-0C3F6FA825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93588" cy="6861555"/>
            <a:chOff x="-1588" y="0"/>
            <a:chExt cx="12193588" cy="6861555"/>
          </a:xfrm>
        </p:grpSpPr>
        <p:sp>
          <p:nvSpPr>
            <p:cNvPr id="1032" name="Rectangle 1031">
              <a:extLst>
                <a:ext uri="{FF2B5EF4-FFF2-40B4-BE49-F238E27FC236}">
                  <a16:creationId xmlns:a16="http://schemas.microsoft.com/office/drawing/2014/main" id="{185B8355-5373-403A-B5C2-4C8E70AC8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33" name="Oval 1032">
              <a:extLst>
                <a:ext uri="{FF2B5EF4-FFF2-40B4-BE49-F238E27FC236}">
                  <a16:creationId xmlns:a16="http://schemas.microsoft.com/office/drawing/2014/main" id="{25BACD68-BDD7-43D0-A593-66B247A49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34" name="Oval 1033">
              <a:extLst>
                <a:ext uri="{FF2B5EF4-FFF2-40B4-BE49-F238E27FC236}">
                  <a16:creationId xmlns:a16="http://schemas.microsoft.com/office/drawing/2014/main" id="{D20AC87D-DE1E-46F5-889B-6CFD4FB14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35" name="Oval 1034">
              <a:extLst>
                <a:ext uri="{FF2B5EF4-FFF2-40B4-BE49-F238E27FC236}">
                  <a16:creationId xmlns:a16="http://schemas.microsoft.com/office/drawing/2014/main" id="{21C643F3-476E-4474-A4AA-2AF19ECCB3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36" name="Freeform 5">
              <a:extLst>
                <a:ext uri="{FF2B5EF4-FFF2-40B4-BE49-F238E27FC236}">
                  <a16:creationId xmlns:a16="http://schemas.microsoft.com/office/drawing/2014/main" id="{B7EE1E46-6AD7-4F25-ABEB-0C06AE4663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37" name="Freeform 5">
              <a:extLst>
                <a:ext uri="{FF2B5EF4-FFF2-40B4-BE49-F238E27FC236}">
                  <a16:creationId xmlns:a16="http://schemas.microsoft.com/office/drawing/2014/main" id="{19C342B7-8020-4464-8EB2-AE58A8B8F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038" name="Freeform 5">
              <a:extLst>
                <a:ext uri="{FF2B5EF4-FFF2-40B4-BE49-F238E27FC236}">
                  <a16:creationId xmlns:a16="http://schemas.microsoft.com/office/drawing/2014/main" id="{1F3EC447-6BFD-478D-BCE7-B572B85BF7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40" name="Rectangle 1039">
            <a:extLst>
              <a:ext uri="{FF2B5EF4-FFF2-40B4-BE49-F238E27FC236}">
                <a16:creationId xmlns:a16="http://schemas.microsoft.com/office/drawing/2014/main" id="{19EF6B20-23CA-444F-8D20-3A38184B63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itle 2">
            <a:extLst>
              <a:ext uri="{FF2B5EF4-FFF2-40B4-BE49-F238E27FC236}">
                <a16:creationId xmlns:a16="http://schemas.microsoft.com/office/drawing/2014/main" id="{5C3D069D-4DC7-9B65-1320-5D92E0D7C002}"/>
              </a:ext>
            </a:extLst>
          </p:cNvPr>
          <p:cNvSpPr>
            <a:spLocks noGrp="1"/>
          </p:cNvSpPr>
          <p:nvPr>
            <p:ph type="title"/>
          </p:nvPr>
        </p:nvSpPr>
        <p:spPr>
          <a:xfrm>
            <a:off x="1154954" y="973669"/>
            <a:ext cx="8825659" cy="706964"/>
          </a:xfrm>
        </p:spPr>
        <p:txBody>
          <a:bodyPr vert="horz" lIns="91440" tIns="45720" rIns="91440" bIns="45720" rtlCol="0" anchor="ctr">
            <a:normAutofit/>
          </a:bodyPr>
          <a:lstStyle/>
          <a:p>
            <a:pPr>
              <a:lnSpc>
                <a:spcPct val="90000"/>
              </a:lnSpc>
            </a:pPr>
            <a:r>
              <a:rPr lang="en-US" sz="2800" b="1" dirty="0">
                <a:latin typeface="Arial" panose="020B0604020202020204" pitchFamily="34" charset="0"/>
                <a:ea typeface="Calibri" panose="020F0502020204030204" pitchFamily="34" charset="0"/>
                <a:cs typeface="Arial" panose="020B0604020202020204" pitchFamily="34" charset="0"/>
              </a:rPr>
              <a:t>Digital Skills </a:t>
            </a:r>
          </a:p>
        </p:txBody>
      </p:sp>
      <p:sp>
        <p:nvSpPr>
          <p:cNvPr id="5" name="Rectangle 4">
            <a:extLst>
              <a:ext uri="{FF2B5EF4-FFF2-40B4-BE49-F238E27FC236}">
                <a16:creationId xmlns:a16="http://schemas.microsoft.com/office/drawing/2014/main" id="{3D0D71C5-B2DB-2BA4-9A87-DE6B1F940954}"/>
              </a:ext>
            </a:extLst>
          </p:cNvPr>
          <p:cNvSpPr/>
          <p:nvPr/>
        </p:nvSpPr>
        <p:spPr>
          <a:xfrm>
            <a:off x="611188" y="2650671"/>
            <a:ext cx="6962832" cy="38666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7CD7A868-3931-2F56-30B0-9F22892286DF}"/>
              </a:ext>
            </a:extLst>
          </p:cNvPr>
          <p:cNvSpPr/>
          <p:nvPr/>
        </p:nvSpPr>
        <p:spPr>
          <a:xfrm>
            <a:off x="7775896" y="2676407"/>
            <a:ext cx="3952232" cy="38493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00C048A4-6258-8F16-B3DE-6308241CB7CD}"/>
              </a:ext>
            </a:extLst>
          </p:cNvPr>
          <p:cNvSpPr txBox="1"/>
          <p:nvPr/>
        </p:nvSpPr>
        <p:spPr>
          <a:xfrm>
            <a:off x="656298" y="2765497"/>
            <a:ext cx="6664704" cy="3693319"/>
          </a:xfrm>
          <a:prstGeom prst="rect">
            <a:avLst/>
          </a:prstGeom>
          <a:noFill/>
        </p:spPr>
        <p:txBody>
          <a:bodyPr wrap="square" rtlCol="0">
            <a:spAutoFit/>
          </a:bodyPr>
          <a:lstStyle/>
          <a:p>
            <a:pPr algn="just"/>
            <a:r>
              <a:rPr lang="en-GB" b="1" dirty="0">
                <a:latin typeface="Arial" panose="020B0604020202020204" pitchFamily="34" charset="0"/>
                <a:cs typeface="Arial" panose="020B0604020202020204" pitchFamily="34" charset="0"/>
              </a:rPr>
              <a:t>What is a digital skill?</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Digital skills enable people to process and manage data, </a:t>
            </a:r>
          </a:p>
          <a:p>
            <a:pPr algn="just"/>
            <a:r>
              <a:rPr lang="en-GB" dirty="0">
                <a:latin typeface="Arial" panose="020B0604020202020204" pitchFamily="34" charset="0"/>
                <a:cs typeface="Arial" panose="020B0604020202020204" pitchFamily="34" charset="0"/>
              </a:rPr>
              <a:t>communicate and collaborate through digital means to create digital content (</a:t>
            </a:r>
            <a:r>
              <a:rPr lang="en-GB" dirty="0" err="1">
                <a:latin typeface="Arial" panose="020B0604020202020204" pitchFamily="34" charset="0"/>
                <a:cs typeface="Arial" panose="020B0604020202020204" pitchFamily="34" charset="0"/>
              </a:rPr>
              <a:t>Feijao</a:t>
            </a:r>
            <a:r>
              <a:rPr lang="en-GB" dirty="0">
                <a:latin typeface="Arial" panose="020B0604020202020204" pitchFamily="34" charset="0"/>
                <a:cs typeface="Arial" panose="020B0604020202020204" pitchFamily="34" charset="0"/>
              </a:rPr>
              <a:t>, C., Flanagan, I. and </a:t>
            </a:r>
            <a:r>
              <a:rPr lang="en-GB" dirty="0" err="1">
                <a:latin typeface="Arial" panose="020B0604020202020204" pitchFamily="34" charset="0"/>
                <a:cs typeface="Arial" panose="020B0604020202020204" pitchFamily="34" charset="0"/>
              </a:rPr>
              <a:t>Stolk</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C.van</a:t>
            </a:r>
            <a:r>
              <a:rPr lang="en-GB" dirty="0">
                <a:latin typeface="Arial" panose="020B0604020202020204" pitchFamily="34" charset="0"/>
                <a:cs typeface="Arial" panose="020B0604020202020204" pitchFamily="34" charset="0"/>
              </a:rPr>
              <a:t> et al, (2021) </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Why are digital skills important to students?</a:t>
            </a: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Digital skills allow students to become fit for the future and complete tasks more effectively (</a:t>
            </a:r>
            <a:r>
              <a:rPr lang="nl-NL" b="0" i="0" dirty="0">
                <a:solidFill>
                  <a:srgbClr val="222222"/>
                </a:solidFill>
                <a:effectLst/>
                <a:latin typeface="Arial" panose="020B0604020202020204" pitchFamily="34" charset="0"/>
              </a:rPr>
              <a:t>Van Laar, E., Van Deursen, A.J. et al, (2020)</a:t>
            </a:r>
            <a:endParaRPr lang="en-GB" b="1" dirty="0"/>
          </a:p>
          <a:p>
            <a:endParaRPr lang="en-GB" b="1" dirty="0"/>
          </a:p>
        </p:txBody>
      </p:sp>
      <p:sp>
        <p:nvSpPr>
          <p:cNvPr id="13" name="TextBox 12">
            <a:extLst>
              <a:ext uri="{FF2B5EF4-FFF2-40B4-BE49-F238E27FC236}">
                <a16:creationId xmlns:a16="http://schemas.microsoft.com/office/drawing/2014/main" id="{A3E28845-CB91-0804-CFBC-161041D93F7C}"/>
              </a:ext>
            </a:extLst>
          </p:cNvPr>
          <p:cNvSpPr txBox="1"/>
          <p:nvPr/>
        </p:nvSpPr>
        <p:spPr>
          <a:xfrm>
            <a:off x="7951524" y="2853870"/>
            <a:ext cx="3629288" cy="2585323"/>
          </a:xfrm>
          <a:prstGeom prst="rect">
            <a:avLst/>
          </a:prstGeom>
          <a:noFill/>
        </p:spPr>
        <p:txBody>
          <a:bodyPr wrap="square" rtlCol="0">
            <a:spAutoFit/>
          </a:bodyPr>
          <a:lstStyle/>
          <a:p>
            <a:r>
              <a:rPr lang="en-GB" b="1" dirty="0"/>
              <a:t>Examples of Digital Skills:</a:t>
            </a:r>
          </a:p>
          <a:p>
            <a:endParaRPr lang="en-GB" b="1" dirty="0"/>
          </a:p>
          <a:p>
            <a:r>
              <a:rPr lang="en-GB" b="1" dirty="0">
                <a:latin typeface="Arial" panose="020B0604020202020204" pitchFamily="34" charset="0"/>
                <a:cs typeface="Arial" panose="020B0604020202020204" pitchFamily="34" charset="0"/>
              </a:rPr>
              <a:t>1) </a:t>
            </a:r>
            <a:r>
              <a:rPr lang="en-GB" dirty="0">
                <a:latin typeface="Arial" panose="020B0604020202020204" pitchFamily="34" charset="0"/>
                <a:cs typeface="Arial" panose="020B0604020202020204" pitchFamily="34" charset="0"/>
              </a:rPr>
              <a:t>Communicating via email</a:t>
            </a:r>
          </a:p>
          <a:p>
            <a:r>
              <a:rPr lang="en-GB" b="1" dirty="0">
                <a:latin typeface="Arial" panose="020B0604020202020204" pitchFamily="34" charset="0"/>
                <a:cs typeface="Arial" panose="020B0604020202020204" pitchFamily="34" charset="0"/>
              </a:rPr>
              <a:t>2) </a:t>
            </a:r>
            <a:r>
              <a:rPr lang="en-GB" dirty="0">
                <a:latin typeface="Arial" panose="020B0604020202020204" pitchFamily="34" charset="0"/>
                <a:cs typeface="Arial" panose="020B0604020202020204" pitchFamily="34" charset="0"/>
              </a:rPr>
              <a:t>Using online calendars</a:t>
            </a:r>
          </a:p>
          <a:p>
            <a:r>
              <a:rPr lang="en-GB" b="1" dirty="0">
                <a:latin typeface="Arial" panose="020B0604020202020204" pitchFamily="34" charset="0"/>
                <a:cs typeface="Arial" panose="020B0604020202020204" pitchFamily="34" charset="0"/>
              </a:rPr>
              <a:t>3) </a:t>
            </a:r>
            <a:r>
              <a:rPr lang="en-GB" dirty="0">
                <a:latin typeface="Arial" panose="020B0604020202020204" pitchFamily="34" charset="0"/>
                <a:cs typeface="Arial" panose="020B0604020202020204" pitchFamily="34" charset="0"/>
              </a:rPr>
              <a:t>Safely using Microsoft Teams</a:t>
            </a:r>
          </a:p>
          <a:p>
            <a:r>
              <a:rPr lang="en-GB" b="1" dirty="0">
                <a:latin typeface="Arial" panose="020B0604020202020204" pitchFamily="34" charset="0"/>
                <a:cs typeface="Arial" panose="020B0604020202020204" pitchFamily="34" charset="0"/>
              </a:rPr>
              <a:t>4)</a:t>
            </a:r>
            <a:r>
              <a:rPr lang="en-GB" dirty="0">
                <a:latin typeface="Arial" panose="020B0604020202020204" pitchFamily="34" charset="0"/>
                <a:cs typeface="Arial" panose="020B0604020202020204" pitchFamily="34" charset="0"/>
              </a:rPr>
              <a:t>Ordering food off UberEATS </a:t>
            </a:r>
          </a:p>
          <a:p>
            <a:r>
              <a:rPr lang="en-GB" b="1" dirty="0">
                <a:latin typeface="Arial" panose="020B0604020202020204" pitchFamily="34" charset="0"/>
                <a:cs typeface="Arial" panose="020B0604020202020204" pitchFamily="34" charset="0"/>
              </a:rPr>
              <a:t>5) </a:t>
            </a:r>
            <a:r>
              <a:rPr lang="en-GB" dirty="0">
                <a:latin typeface="Arial" panose="020B0604020202020204" pitchFamily="34" charset="0"/>
                <a:cs typeface="Arial" panose="020B0604020202020204" pitchFamily="34" charset="0"/>
              </a:rPr>
              <a:t>Screen sharing during a video call</a:t>
            </a:r>
          </a:p>
          <a:p>
            <a:endParaRPr lang="en-GB" b="1" dirty="0"/>
          </a:p>
        </p:txBody>
      </p:sp>
    </p:spTree>
    <p:extLst>
      <p:ext uri="{BB962C8B-B14F-4D97-AF65-F5344CB8AC3E}">
        <p14:creationId xmlns:p14="http://schemas.microsoft.com/office/powerpoint/2010/main" val="1388465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circle(in)">
                                      <p:cBhvr>
                                        <p:cTn id="12" dur="2000"/>
                                        <p:tgtEl>
                                          <p:spTgt spid="12">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animEffect transition="in" filter="circle(in)">
                                      <p:cBhvr>
                                        <p:cTn id="15" dur="2000"/>
                                        <p:tgtEl>
                                          <p:spTgt spid="12">
                                            <p:txEl>
                                              <p:pRg st="2" end="2"/>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12">
                                            <p:txEl>
                                              <p:pRg st="3" end="3"/>
                                            </p:txEl>
                                          </p:spTgt>
                                        </p:tgtEl>
                                        <p:attrNameLst>
                                          <p:attrName>style.visibility</p:attrName>
                                        </p:attrNameLst>
                                      </p:cBhvr>
                                      <p:to>
                                        <p:strVal val="visible"/>
                                      </p:to>
                                    </p:set>
                                    <p:animEffect transition="in" filter="circle(in)">
                                      <p:cBhvr>
                                        <p:cTn id="18" dur="2000"/>
                                        <p:tgtEl>
                                          <p:spTgt spid="12">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nodeType="clickEffect">
                                  <p:stCondLst>
                                    <p:cond delay="0"/>
                                  </p:stCondLst>
                                  <p:childTnLst>
                                    <p:set>
                                      <p:cBhvr>
                                        <p:cTn id="22" dur="1" fill="hold">
                                          <p:stCondLst>
                                            <p:cond delay="0"/>
                                          </p:stCondLst>
                                        </p:cTn>
                                        <p:tgtEl>
                                          <p:spTgt spid="12">
                                            <p:txEl>
                                              <p:pRg st="5" end="5"/>
                                            </p:txEl>
                                          </p:spTgt>
                                        </p:tgtEl>
                                        <p:attrNameLst>
                                          <p:attrName>style.visibility</p:attrName>
                                        </p:attrNameLst>
                                      </p:cBhvr>
                                      <p:to>
                                        <p:strVal val="visible"/>
                                      </p:to>
                                    </p:set>
                                    <p:animEffect transition="in" filter="circle(in)">
                                      <p:cBhvr>
                                        <p:cTn id="23" dur="2000"/>
                                        <p:tgtEl>
                                          <p:spTgt spid="12">
                                            <p:txEl>
                                              <p:pRg st="5" end="5"/>
                                            </p:txEl>
                                          </p:spTgt>
                                        </p:tgtEl>
                                      </p:cBhvr>
                                    </p:animEffect>
                                  </p:childTnLst>
                                </p:cTn>
                              </p:par>
                              <p:par>
                                <p:cTn id="24" presetID="6" presetClass="entr" presetSubtype="16" fill="hold" nodeType="withEffect">
                                  <p:stCondLst>
                                    <p:cond delay="0"/>
                                  </p:stCondLst>
                                  <p:childTnLst>
                                    <p:set>
                                      <p:cBhvr>
                                        <p:cTn id="25" dur="1" fill="hold">
                                          <p:stCondLst>
                                            <p:cond delay="0"/>
                                          </p:stCondLst>
                                        </p:cTn>
                                        <p:tgtEl>
                                          <p:spTgt spid="12">
                                            <p:txEl>
                                              <p:pRg st="7" end="7"/>
                                            </p:txEl>
                                          </p:spTgt>
                                        </p:tgtEl>
                                        <p:attrNameLst>
                                          <p:attrName>style.visibility</p:attrName>
                                        </p:attrNameLst>
                                      </p:cBhvr>
                                      <p:to>
                                        <p:strVal val="visible"/>
                                      </p:to>
                                    </p:set>
                                    <p:animEffect transition="in" filter="circle(in)">
                                      <p:cBhvr>
                                        <p:cTn id="26" dur="2000"/>
                                        <p:tgtEl>
                                          <p:spTgt spid="12">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nodeType="clickEffect">
                                  <p:stCondLst>
                                    <p:cond delay="0"/>
                                  </p:stCondLst>
                                  <p:childTnLst>
                                    <p:set>
                                      <p:cBhvr>
                                        <p:cTn id="30" dur="1" fill="hold">
                                          <p:stCondLst>
                                            <p:cond delay="0"/>
                                          </p:stCondLst>
                                        </p:cTn>
                                        <p:tgtEl>
                                          <p:spTgt spid="13">
                                            <p:txEl>
                                              <p:pRg st="0" end="0"/>
                                            </p:txEl>
                                          </p:spTgt>
                                        </p:tgtEl>
                                        <p:attrNameLst>
                                          <p:attrName>style.visibility</p:attrName>
                                        </p:attrNameLst>
                                      </p:cBhvr>
                                      <p:to>
                                        <p:strVal val="visible"/>
                                      </p:to>
                                    </p:set>
                                    <p:animEffect transition="in" filter="circle(in)">
                                      <p:cBhvr>
                                        <p:cTn id="31" dur="2000"/>
                                        <p:tgtEl>
                                          <p:spTgt spid="13">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nodeType="clickEffect">
                                  <p:stCondLst>
                                    <p:cond delay="0"/>
                                  </p:stCondLst>
                                  <p:childTnLst>
                                    <p:set>
                                      <p:cBhvr>
                                        <p:cTn id="35" dur="1" fill="hold">
                                          <p:stCondLst>
                                            <p:cond delay="0"/>
                                          </p:stCondLst>
                                        </p:cTn>
                                        <p:tgtEl>
                                          <p:spTgt spid="13">
                                            <p:txEl>
                                              <p:pRg st="2" end="2"/>
                                            </p:txEl>
                                          </p:spTgt>
                                        </p:tgtEl>
                                        <p:attrNameLst>
                                          <p:attrName>style.visibility</p:attrName>
                                        </p:attrNameLst>
                                      </p:cBhvr>
                                      <p:to>
                                        <p:strVal val="visible"/>
                                      </p:to>
                                    </p:set>
                                    <p:animEffect transition="in" filter="circle(in)">
                                      <p:cBhvr>
                                        <p:cTn id="36" dur="2000"/>
                                        <p:tgtEl>
                                          <p:spTgt spid="13">
                                            <p:txEl>
                                              <p:pRg st="2" end="2"/>
                                            </p:txEl>
                                          </p:spTgt>
                                        </p:tgtEl>
                                      </p:cBhvr>
                                    </p:animEffect>
                                  </p:childTnLst>
                                </p:cTn>
                              </p:par>
                              <p:par>
                                <p:cTn id="37" presetID="6" presetClass="entr" presetSubtype="16" fill="hold" nodeType="withEffect">
                                  <p:stCondLst>
                                    <p:cond delay="0"/>
                                  </p:stCondLst>
                                  <p:childTnLst>
                                    <p:set>
                                      <p:cBhvr>
                                        <p:cTn id="38" dur="1" fill="hold">
                                          <p:stCondLst>
                                            <p:cond delay="0"/>
                                          </p:stCondLst>
                                        </p:cTn>
                                        <p:tgtEl>
                                          <p:spTgt spid="13">
                                            <p:txEl>
                                              <p:pRg st="3" end="3"/>
                                            </p:txEl>
                                          </p:spTgt>
                                        </p:tgtEl>
                                        <p:attrNameLst>
                                          <p:attrName>style.visibility</p:attrName>
                                        </p:attrNameLst>
                                      </p:cBhvr>
                                      <p:to>
                                        <p:strVal val="visible"/>
                                      </p:to>
                                    </p:set>
                                    <p:animEffect transition="in" filter="circle(in)">
                                      <p:cBhvr>
                                        <p:cTn id="39" dur="2000"/>
                                        <p:tgtEl>
                                          <p:spTgt spid="13">
                                            <p:txEl>
                                              <p:pRg st="3" end="3"/>
                                            </p:txEl>
                                          </p:spTgt>
                                        </p:tgtEl>
                                      </p:cBhvr>
                                    </p:animEffect>
                                  </p:childTnLst>
                                </p:cTn>
                              </p:par>
                              <p:par>
                                <p:cTn id="40" presetID="6" presetClass="entr" presetSubtype="16" fill="hold" nodeType="withEffect">
                                  <p:stCondLst>
                                    <p:cond delay="0"/>
                                  </p:stCondLst>
                                  <p:childTnLst>
                                    <p:set>
                                      <p:cBhvr>
                                        <p:cTn id="41" dur="1" fill="hold">
                                          <p:stCondLst>
                                            <p:cond delay="0"/>
                                          </p:stCondLst>
                                        </p:cTn>
                                        <p:tgtEl>
                                          <p:spTgt spid="13">
                                            <p:txEl>
                                              <p:pRg st="4" end="4"/>
                                            </p:txEl>
                                          </p:spTgt>
                                        </p:tgtEl>
                                        <p:attrNameLst>
                                          <p:attrName>style.visibility</p:attrName>
                                        </p:attrNameLst>
                                      </p:cBhvr>
                                      <p:to>
                                        <p:strVal val="visible"/>
                                      </p:to>
                                    </p:set>
                                    <p:animEffect transition="in" filter="circle(in)">
                                      <p:cBhvr>
                                        <p:cTn id="42" dur="2000"/>
                                        <p:tgtEl>
                                          <p:spTgt spid="13">
                                            <p:txEl>
                                              <p:pRg st="4" end="4"/>
                                            </p:txEl>
                                          </p:spTgt>
                                        </p:tgtEl>
                                      </p:cBhvr>
                                    </p:animEffect>
                                  </p:childTnLst>
                                </p:cTn>
                              </p:par>
                              <p:par>
                                <p:cTn id="43" presetID="6" presetClass="entr" presetSubtype="16" fill="hold" nodeType="withEffect">
                                  <p:stCondLst>
                                    <p:cond delay="0"/>
                                  </p:stCondLst>
                                  <p:childTnLst>
                                    <p:set>
                                      <p:cBhvr>
                                        <p:cTn id="44" dur="1" fill="hold">
                                          <p:stCondLst>
                                            <p:cond delay="0"/>
                                          </p:stCondLst>
                                        </p:cTn>
                                        <p:tgtEl>
                                          <p:spTgt spid="13">
                                            <p:txEl>
                                              <p:pRg st="5" end="5"/>
                                            </p:txEl>
                                          </p:spTgt>
                                        </p:tgtEl>
                                        <p:attrNameLst>
                                          <p:attrName>style.visibility</p:attrName>
                                        </p:attrNameLst>
                                      </p:cBhvr>
                                      <p:to>
                                        <p:strVal val="visible"/>
                                      </p:to>
                                    </p:set>
                                    <p:animEffect transition="in" filter="circle(in)">
                                      <p:cBhvr>
                                        <p:cTn id="45" dur="2000"/>
                                        <p:tgtEl>
                                          <p:spTgt spid="13">
                                            <p:txEl>
                                              <p:pRg st="5" end="5"/>
                                            </p:txEl>
                                          </p:spTgt>
                                        </p:tgtEl>
                                      </p:cBhvr>
                                    </p:animEffect>
                                  </p:childTnLst>
                                </p:cTn>
                              </p:par>
                              <p:par>
                                <p:cTn id="46" presetID="6" presetClass="entr" presetSubtype="16" fill="hold" nodeType="withEffect">
                                  <p:stCondLst>
                                    <p:cond delay="0"/>
                                  </p:stCondLst>
                                  <p:childTnLst>
                                    <p:set>
                                      <p:cBhvr>
                                        <p:cTn id="47" dur="1" fill="hold">
                                          <p:stCondLst>
                                            <p:cond delay="0"/>
                                          </p:stCondLst>
                                        </p:cTn>
                                        <p:tgtEl>
                                          <p:spTgt spid="13">
                                            <p:txEl>
                                              <p:pRg st="6" end="6"/>
                                            </p:txEl>
                                          </p:spTgt>
                                        </p:tgtEl>
                                        <p:attrNameLst>
                                          <p:attrName>style.visibility</p:attrName>
                                        </p:attrNameLst>
                                      </p:cBhvr>
                                      <p:to>
                                        <p:strVal val="visible"/>
                                      </p:to>
                                    </p:set>
                                    <p:animEffect transition="in" filter="circle(in)">
                                      <p:cBhvr>
                                        <p:cTn id="48" dur="2000"/>
                                        <p:tgtEl>
                                          <p:spTgt spid="1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EAB15-9512-AB72-BB10-967D6A60E39A}"/>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Research Project Proposal: Method</a:t>
            </a:r>
          </a:p>
        </p:txBody>
      </p:sp>
      <p:sp>
        <p:nvSpPr>
          <p:cNvPr id="3" name="Rectangle 2">
            <a:extLst>
              <a:ext uri="{FF2B5EF4-FFF2-40B4-BE49-F238E27FC236}">
                <a16:creationId xmlns:a16="http://schemas.microsoft.com/office/drawing/2014/main" id="{619000F1-F02D-36AB-7C03-70AB6CCE597B}"/>
              </a:ext>
            </a:extLst>
          </p:cNvPr>
          <p:cNvSpPr/>
          <p:nvPr/>
        </p:nvSpPr>
        <p:spPr>
          <a:xfrm>
            <a:off x="611188" y="2650671"/>
            <a:ext cx="5005841" cy="15403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1F199AA6-4652-2A5A-75B7-B8A9F2DB5B40}"/>
              </a:ext>
            </a:extLst>
          </p:cNvPr>
          <p:cNvSpPr/>
          <p:nvPr/>
        </p:nvSpPr>
        <p:spPr>
          <a:xfrm>
            <a:off x="611187" y="4468586"/>
            <a:ext cx="5005841" cy="213904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28F19D23-FD7F-E802-DF69-F5716273024B}"/>
              </a:ext>
            </a:extLst>
          </p:cNvPr>
          <p:cNvSpPr/>
          <p:nvPr/>
        </p:nvSpPr>
        <p:spPr>
          <a:xfrm>
            <a:off x="5825445" y="2650671"/>
            <a:ext cx="5005841" cy="15403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B023FB56-FB6F-8044-9D72-D773A710B25F}"/>
              </a:ext>
            </a:extLst>
          </p:cNvPr>
          <p:cNvSpPr/>
          <p:nvPr/>
        </p:nvSpPr>
        <p:spPr>
          <a:xfrm>
            <a:off x="5825445" y="4468586"/>
            <a:ext cx="5005841" cy="213904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9956E833-50ED-2EF7-DEA5-07003123BD54}"/>
              </a:ext>
            </a:extLst>
          </p:cNvPr>
          <p:cNvSpPr txBox="1"/>
          <p:nvPr/>
        </p:nvSpPr>
        <p:spPr>
          <a:xfrm>
            <a:off x="762000" y="4497792"/>
            <a:ext cx="4262761" cy="369332"/>
          </a:xfrm>
          <a:prstGeom prst="rect">
            <a:avLst/>
          </a:prstGeom>
          <a:noFill/>
        </p:spPr>
        <p:txBody>
          <a:bodyPr wrap="square" rtlCol="0">
            <a:spAutoFit/>
          </a:bodyPr>
          <a:lstStyle/>
          <a:p>
            <a:r>
              <a:rPr lang="en-GB" b="1" dirty="0"/>
              <a:t>Sample group:</a:t>
            </a:r>
          </a:p>
        </p:txBody>
      </p:sp>
      <p:sp>
        <p:nvSpPr>
          <p:cNvPr id="11" name="TextBox 10">
            <a:extLst>
              <a:ext uri="{FF2B5EF4-FFF2-40B4-BE49-F238E27FC236}">
                <a16:creationId xmlns:a16="http://schemas.microsoft.com/office/drawing/2014/main" id="{25012D3E-E831-9D40-C437-7414AD8B4E16}"/>
              </a:ext>
            </a:extLst>
          </p:cNvPr>
          <p:cNvSpPr txBox="1"/>
          <p:nvPr/>
        </p:nvSpPr>
        <p:spPr>
          <a:xfrm>
            <a:off x="5845629" y="2650671"/>
            <a:ext cx="4461346" cy="369332"/>
          </a:xfrm>
          <a:prstGeom prst="rect">
            <a:avLst/>
          </a:prstGeom>
          <a:noFill/>
        </p:spPr>
        <p:txBody>
          <a:bodyPr wrap="square" rtlCol="0">
            <a:spAutoFit/>
          </a:bodyPr>
          <a:lstStyle/>
          <a:p>
            <a:r>
              <a:rPr lang="en-GB" b="1" dirty="0"/>
              <a:t>Questions we will ask:</a:t>
            </a:r>
          </a:p>
        </p:txBody>
      </p:sp>
      <p:sp>
        <p:nvSpPr>
          <p:cNvPr id="12" name="TextBox 11">
            <a:extLst>
              <a:ext uri="{FF2B5EF4-FFF2-40B4-BE49-F238E27FC236}">
                <a16:creationId xmlns:a16="http://schemas.microsoft.com/office/drawing/2014/main" id="{81D7E03B-F9E2-20B5-70E4-360EA6FB600D}"/>
              </a:ext>
            </a:extLst>
          </p:cNvPr>
          <p:cNvSpPr txBox="1"/>
          <p:nvPr/>
        </p:nvSpPr>
        <p:spPr>
          <a:xfrm>
            <a:off x="5825445" y="4497792"/>
            <a:ext cx="4481530" cy="369332"/>
          </a:xfrm>
          <a:prstGeom prst="rect">
            <a:avLst/>
          </a:prstGeom>
          <a:noFill/>
        </p:spPr>
        <p:txBody>
          <a:bodyPr wrap="square" rtlCol="0">
            <a:spAutoFit/>
          </a:bodyPr>
          <a:lstStyle/>
          <a:p>
            <a:r>
              <a:rPr lang="en-GB" b="1" dirty="0"/>
              <a:t>How we will ask the questions?</a:t>
            </a:r>
          </a:p>
        </p:txBody>
      </p:sp>
      <p:sp>
        <p:nvSpPr>
          <p:cNvPr id="14" name="TextBox 13">
            <a:extLst>
              <a:ext uri="{FF2B5EF4-FFF2-40B4-BE49-F238E27FC236}">
                <a16:creationId xmlns:a16="http://schemas.microsoft.com/office/drawing/2014/main" id="{D858C1E5-80B3-74CD-3AD7-1317F2AEEC88}"/>
              </a:ext>
            </a:extLst>
          </p:cNvPr>
          <p:cNvSpPr txBox="1"/>
          <p:nvPr/>
        </p:nvSpPr>
        <p:spPr>
          <a:xfrm>
            <a:off x="611186" y="2686457"/>
            <a:ext cx="3535212" cy="369332"/>
          </a:xfrm>
          <a:prstGeom prst="rect">
            <a:avLst/>
          </a:prstGeom>
          <a:noFill/>
        </p:spPr>
        <p:txBody>
          <a:bodyPr wrap="square" rtlCol="0">
            <a:spAutoFit/>
          </a:bodyPr>
          <a:lstStyle/>
          <a:p>
            <a:r>
              <a:rPr lang="en-GB" b="1" dirty="0"/>
              <a:t>What we will investigate:</a:t>
            </a:r>
          </a:p>
        </p:txBody>
      </p:sp>
      <p:sp>
        <p:nvSpPr>
          <p:cNvPr id="15" name="TextBox 14">
            <a:extLst>
              <a:ext uri="{FF2B5EF4-FFF2-40B4-BE49-F238E27FC236}">
                <a16:creationId xmlns:a16="http://schemas.microsoft.com/office/drawing/2014/main" id="{C830B3A5-A91D-0189-894F-172CD8BB7A4D}"/>
              </a:ext>
            </a:extLst>
          </p:cNvPr>
          <p:cNvSpPr txBox="1"/>
          <p:nvPr/>
        </p:nvSpPr>
        <p:spPr>
          <a:xfrm>
            <a:off x="762000" y="3230141"/>
            <a:ext cx="4103914" cy="1200329"/>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We want to find out as a group what students think is the most important digital skill</a:t>
            </a:r>
          </a:p>
          <a:p>
            <a:endParaRPr lang="en-GB" b="1" dirty="0"/>
          </a:p>
        </p:txBody>
      </p:sp>
      <p:sp>
        <p:nvSpPr>
          <p:cNvPr id="16" name="TextBox 15">
            <a:extLst>
              <a:ext uri="{FF2B5EF4-FFF2-40B4-BE49-F238E27FC236}">
                <a16:creationId xmlns:a16="http://schemas.microsoft.com/office/drawing/2014/main" id="{A63289F1-99E8-E03B-CA6F-E8F0F6B22D48}"/>
              </a:ext>
            </a:extLst>
          </p:cNvPr>
          <p:cNvSpPr txBox="1"/>
          <p:nvPr/>
        </p:nvSpPr>
        <p:spPr>
          <a:xfrm>
            <a:off x="762000" y="5058001"/>
            <a:ext cx="4103914" cy="923330"/>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25 UWTSD students</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A range of males and females </a:t>
            </a:r>
          </a:p>
        </p:txBody>
      </p:sp>
      <p:sp>
        <p:nvSpPr>
          <p:cNvPr id="17" name="TextBox 16">
            <a:extLst>
              <a:ext uri="{FF2B5EF4-FFF2-40B4-BE49-F238E27FC236}">
                <a16:creationId xmlns:a16="http://schemas.microsoft.com/office/drawing/2014/main" id="{E13D7488-44A0-AC20-7BAB-361E8983D0D5}"/>
              </a:ext>
            </a:extLst>
          </p:cNvPr>
          <p:cNvSpPr txBox="1"/>
          <p:nvPr/>
        </p:nvSpPr>
        <p:spPr>
          <a:xfrm>
            <a:off x="5845628" y="5052189"/>
            <a:ext cx="4811485"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We intend to ask the questions face to face in  the classroom to the sample group. </a:t>
            </a:r>
          </a:p>
        </p:txBody>
      </p:sp>
    </p:spTree>
    <p:extLst>
      <p:ext uri="{BB962C8B-B14F-4D97-AF65-F5344CB8AC3E}">
        <p14:creationId xmlns:p14="http://schemas.microsoft.com/office/powerpoint/2010/main" val="2072414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
                                            <p:txEl>
                                              <p:pRg st="0" end="0"/>
                                            </p:txEl>
                                          </p:spTgt>
                                        </p:tgtEl>
                                        <p:attrNameLst>
                                          <p:attrName>style.visibility</p:attrName>
                                        </p:attrNameLst>
                                      </p:cBhvr>
                                      <p:to>
                                        <p:strVal val="visible"/>
                                      </p:to>
                                    </p:set>
                                    <p:anim calcmode="lin" valueType="num">
                                      <p:cBhvr additive="base">
                                        <p:cTn id="13"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15">
                                            <p:txEl>
                                              <p:pRg st="0" end="0"/>
                                            </p:txEl>
                                          </p:spTgt>
                                        </p:tgtEl>
                                        <p:attrNameLst>
                                          <p:attrName>style.visibility</p:attrName>
                                        </p:attrNameLst>
                                      </p:cBhvr>
                                      <p:to>
                                        <p:strVal val="visible"/>
                                      </p:to>
                                    </p:set>
                                    <p:animEffect transition="in" filter="barn(inVertical)">
                                      <p:cBhvr>
                                        <p:cTn id="19" dur="500"/>
                                        <p:tgtEl>
                                          <p:spTgt spid="15">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anim calcmode="lin" valueType="num">
                                      <p:cBhvr additive="base">
                                        <p:cTn id="24" dur="500" fill="hold"/>
                                        <p:tgtEl>
                                          <p:spTgt spid="11"/>
                                        </p:tgtEl>
                                        <p:attrNameLst>
                                          <p:attrName>ppt_x</p:attrName>
                                        </p:attrNameLst>
                                      </p:cBhvr>
                                      <p:tavLst>
                                        <p:tav tm="0">
                                          <p:val>
                                            <p:strVal val="#ppt_x"/>
                                          </p:val>
                                        </p:tav>
                                        <p:tav tm="100000">
                                          <p:val>
                                            <p:strVal val="#ppt_x"/>
                                          </p:val>
                                        </p:tav>
                                      </p:tavLst>
                                    </p:anim>
                                    <p:anim calcmode="lin" valueType="num">
                                      <p:cBhvr additive="base">
                                        <p:cTn id="25"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9">
                                            <p:txEl>
                                              <p:pRg st="0" end="0"/>
                                            </p:txEl>
                                          </p:spTgt>
                                        </p:tgtEl>
                                        <p:attrNameLst>
                                          <p:attrName>style.visibility</p:attrName>
                                        </p:attrNameLst>
                                      </p:cBhvr>
                                      <p:to>
                                        <p:strVal val="visible"/>
                                      </p:to>
                                    </p:set>
                                    <p:animEffect transition="in" filter="fade">
                                      <p:cBhvr>
                                        <p:cTn id="30" dur="1000"/>
                                        <p:tgtEl>
                                          <p:spTgt spid="9">
                                            <p:txEl>
                                              <p:pRg st="0" end="0"/>
                                            </p:txEl>
                                          </p:spTgt>
                                        </p:tgtEl>
                                      </p:cBhvr>
                                    </p:animEffect>
                                    <p:anim calcmode="lin" valueType="num">
                                      <p:cBhvr>
                                        <p:cTn id="31"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2"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16">
                                            <p:txEl>
                                              <p:pRg st="0" end="0"/>
                                            </p:txEl>
                                          </p:spTgt>
                                        </p:tgtEl>
                                        <p:attrNameLst>
                                          <p:attrName>style.visibility</p:attrName>
                                        </p:attrNameLst>
                                      </p:cBhvr>
                                      <p:to>
                                        <p:strVal val="visible"/>
                                      </p:to>
                                    </p:set>
                                    <p:animEffect transition="in" filter="fade">
                                      <p:cBhvr>
                                        <p:cTn id="37" dur="1000"/>
                                        <p:tgtEl>
                                          <p:spTgt spid="16">
                                            <p:txEl>
                                              <p:pRg st="0" end="0"/>
                                            </p:txEl>
                                          </p:spTgt>
                                        </p:tgtEl>
                                      </p:cBhvr>
                                    </p:animEffect>
                                    <p:anim calcmode="lin" valueType="num">
                                      <p:cBhvr>
                                        <p:cTn id="38"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39" dur="1000" fill="hold"/>
                                        <p:tgtEl>
                                          <p:spTgt spid="16">
                                            <p:txEl>
                                              <p:pRg st="0" end="0"/>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16">
                                            <p:txEl>
                                              <p:pRg st="2" end="2"/>
                                            </p:txEl>
                                          </p:spTgt>
                                        </p:tgtEl>
                                        <p:attrNameLst>
                                          <p:attrName>style.visibility</p:attrName>
                                        </p:attrNameLst>
                                      </p:cBhvr>
                                      <p:to>
                                        <p:strVal val="visible"/>
                                      </p:to>
                                    </p:set>
                                    <p:animEffect transition="in" filter="fade">
                                      <p:cBhvr>
                                        <p:cTn id="42" dur="1000"/>
                                        <p:tgtEl>
                                          <p:spTgt spid="16">
                                            <p:txEl>
                                              <p:pRg st="2" end="2"/>
                                            </p:txEl>
                                          </p:spTgt>
                                        </p:tgtEl>
                                      </p:cBhvr>
                                    </p:animEffect>
                                    <p:anim calcmode="lin" valueType="num">
                                      <p:cBhvr>
                                        <p:cTn id="43" dur="1000" fill="hold"/>
                                        <p:tgtEl>
                                          <p:spTgt spid="16">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1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2">
                                            <p:txEl>
                                              <p:pRg st="0" end="0"/>
                                            </p:txEl>
                                          </p:spTgt>
                                        </p:tgtEl>
                                        <p:attrNameLst>
                                          <p:attrName>style.visibility</p:attrName>
                                        </p:attrNameLst>
                                      </p:cBhvr>
                                      <p:to>
                                        <p:strVal val="visible"/>
                                      </p:to>
                                    </p:set>
                                    <p:anim calcmode="lin" valueType="num">
                                      <p:cBhvr additive="base">
                                        <p:cTn id="49"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17">
                                            <p:txEl>
                                              <p:pRg st="0" end="0"/>
                                            </p:txEl>
                                          </p:spTgt>
                                        </p:tgtEl>
                                        <p:attrNameLst>
                                          <p:attrName>style.visibility</p:attrName>
                                        </p:attrNameLst>
                                      </p:cBhvr>
                                      <p:to>
                                        <p:strVal val="visible"/>
                                      </p:to>
                                    </p:set>
                                    <p:animEffect transition="in" filter="fade">
                                      <p:cBhvr>
                                        <p:cTn id="55" dur="1000"/>
                                        <p:tgtEl>
                                          <p:spTgt spid="17">
                                            <p:txEl>
                                              <p:pRg st="0" end="0"/>
                                            </p:txEl>
                                          </p:spTgt>
                                        </p:tgtEl>
                                      </p:cBhvr>
                                    </p:animEffect>
                                    <p:anim calcmode="lin" valueType="num">
                                      <p:cBhvr>
                                        <p:cTn id="56" dur="1000" fill="hold"/>
                                        <p:tgtEl>
                                          <p:spTgt spid="17">
                                            <p:txEl>
                                              <p:pRg st="0" end="0"/>
                                            </p:txEl>
                                          </p:spTgt>
                                        </p:tgtEl>
                                        <p:attrNameLst>
                                          <p:attrName>ppt_x</p:attrName>
                                        </p:attrNameLst>
                                      </p:cBhvr>
                                      <p:tavLst>
                                        <p:tav tm="0">
                                          <p:val>
                                            <p:strVal val="#ppt_x"/>
                                          </p:val>
                                        </p:tav>
                                        <p:tav tm="100000">
                                          <p:val>
                                            <p:strVal val="#ppt_x"/>
                                          </p:val>
                                        </p:tav>
                                      </p:tavLst>
                                    </p:anim>
                                    <p:anim calcmode="lin" valueType="num">
                                      <p:cBhvr>
                                        <p:cTn id="57" dur="1000" fill="hold"/>
                                        <p:tgtEl>
                                          <p:spTgt spid="17">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EAB15-9512-AB72-BB10-967D6A60E39A}"/>
              </a:ext>
            </a:extLst>
          </p:cNvPr>
          <p:cNvSpPr>
            <a:spLocks noGrp="1"/>
          </p:cNvSpPr>
          <p:nvPr>
            <p:ph type="title"/>
          </p:nvPr>
        </p:nvSpPr>
        <p:spPr>
          <a:xfrm>
            <a:off x="1154953" y="973668"/>
            <a:ext cx="9513047" cy="706964"/>
          </a:xfrm>
        </p:spPr>
        <p:txBody>
          <a:bodyPr/>
          <a:lstStyle/>
          <a:p>
            <a:r>
              <a:rPr lang="en-GB" sz="2800" b="1" dirty="0">
                <a:latin typeface="Arial" panose="020B0604020202020204" pitchFamily="34" charset="0"/>
                <a:cs typeface="Arial" panose="020B0604020202020204" pitchFamily="34" charset="0"/>
              </a:rPr>
              <a:t>Research Project Proposal: Ethical Considerations </a:t>
            </a:r>
          </a:p>
        </p:txBody>
      </p:sp>
      <p:sp>
        <p:nvSpPr>
          <p:cNvPr id="3" name="Rectangle 2">
            <a:extLst>
              <a:ext uri="{FF2B5EF4-FFF2-40B4-BE49-F238E27FC236}">
                <a16:creationId xmlns:a16="http://schemas.microsoft.com/office/drawing/2014/main" id="{619000F1-F02D-36AB-7C03-70AB6CCE597B}"/>
              </a:ext>
            </a:extLst>
          </p:cNvPr>
          <p:cNvSpPr/>
          <p:nvPr/>
        </p:nvSpPr>
        <p:spPr>
          <a:xfrm>
            <a:off x="611188" y="2650671"/>
            <a:ext cx="5005841" cy="15403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1F199AA6-4652-2A5A-75B7-B8A9F2DB5B40}"/>
              </a:ext>
            </a:extLst>
          </p:cNvPr>
          <p:cNvSpPr/>
          <p:nvPr/>
        </p:nvSpPr>
        <p:spPr>
          <a:xfrm>
            <a:off x="611187" y="4406441"/>
            <a:ext cx="5005841" cy="15403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28F19D23-FD7F-E802-DF69-F5716273024B}"/>
              </a:ext>
            </a:extLst>
          </p:cNvPr>
          <p:cNvSpPr/>
          <p:nvPr/>
        </p:nvSpPr>
        <p:spPr>
          <a:xfrm>
            <a:off x="5825445" y="2650671"/>
            <a:ext cx="5005841" cy="15403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B023FB56-FB6F-8044-9D72-D773A710B25F}"/>
              </a:ext>
            </a:extLst>
          </p:cNvPr>
          <p:cNvSpPr/>
          <p:nvPr/>
        </p:nvSpPr>
        <p:spPr>
          <a:xfrm>
            <a:off x="5877599" y="4406441"/>
            <a:ext cx="5005841" cy="15403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1F7B52AF-9C9D-B086-F60C-13723EC0425E}"/>
              </a:ext>
            </a:extLst>
          </p:cNvPr>
          <p:cNvSpPr txBox="1"/>
          <p:nvPr/>
        </p:nvSpPr>
        <p:spPr>
          <a:xfrm>
            <a:off x="611187" y="2613802"/>
            <a:ext cx="4786436" cy="1538883"/>
          </a:xfrm>
          <a:prstGeom prst="rect">
            <a:avLst/>
          </a:prstGeom>
          <a:noFill/>
        </p:spPr>
        <p:txBody>
          <a:bodyPr wrap="square" rtlCol="0">
            <a:spAutoFit/>
          </a:bodyPr>
          <a:lstStyle/>
          <a:p>
            <a:r>
              <a:rPr lang="en-GB" sz="1400" b="1" dirty="0"/>
              <a:t>What is ethical considerations?</a:t>
            </a:r>
          </a:p>
          <a:p>
            <a:endParaRPr lang="en-GB" sz="1400" dirty="0"/>
          </a:p>
          <a:p>
            <a:r>
              <a:rPr lang="en-GB" sz="1400" dirty="0"/>
              <a:t>Ethical considerations in research are a set of principles that guide your research designs and practices.</a:t>
            </a:r>
          </a:p>
          <a:p>
            <a:r>
              <a:rPr lang="en-GB" sz="1200" dirty="0"/>
              <a:t>(Bhandari, P). (2022, May 9). </a:t>
            </a:r>
            <a:r>
              <a:rPr lang="en-GB" sz="1200" i="1" dirty="0"/>
              <a:t>Ethical Considerations in Research</a:t>
            </a:r>
          </a:p>
        </p:txBody>
      </p:sp>
      <p:sp>
        <p:nvSpPr>
          <p:cNvPr id="8" name="TextBox 7">
            <a:extLst>
              <a:ext uri="{FF2B5EF4-FFF2-40B4-BE49-F238E27FC236}">
                <a16:creationId xmlns:a16="http://schemas.microsoft.com/office/drawing/2014/main" id="{94B17C06-815B-6459-E628-D5B489D8E315}"/>
              </a:ext>
            </a:extLst>
          </p:cNvPr>
          <p:cNvSpPr txBox="1"/>
          <p:nvPr/>
        </p:nvSpPr>
        <p:spPr>
          <a:xfrm>
            <a:off x="5825445" y="2613802"/>
            <a:ext cx="5005840" cy="1384995"/>
          </a:xfrm>
          <a:prstGeom prst="rect">
            <a:avLst/>
          </a:prstGeom>
          <a:noFill/>
        </p:spPr>
        <p:txBody>
          <a:bodyPr wrap="square" rtlCol="0">
            <a:spAutoFit/>
          </a:bodyPr>
          <a:lstStyle/>
          <a:p>
            <a:r>
              <a:rPr lang="en-GB" sz="1400" b="1" dirty="0"/>
              <a:t>Considerations:</a:t>
            </a:r>
          </a:p>
          <a:p>
            <a:endParaRPr lang="en-GB" sz="1400" b="1" dirty="0"/>
          </a:p>
          <a:p>
            <a:pPr marL="285750" indent="-285750">
              <a:buFont typeface="Arial" panose="020B0604020202020204" pitchFamily="34" charset="0"/>
              <a:buChar char="•"/>
            </a:pPr>
            <a:r>
              <a:rPr lang="en-GB" sz="1400" dirty="0"/>
              <a:t>protect the rights of research participants.</a:t>
            </a:r>
          </a:p>
          <a:p>
            <a:pPr marL="285750" indent="-285750">
              <a:buFont typeface="Arial" panose="020B0604020202020204" pitchFamily="34" charset="0"/>
              <a:buChar char="•"/>
            </a:pPr>
            <a:r>
              <a:rPr lang="en-GB" sz="1400" dirty="0"/>
              <a:t>Enhance research validity </a:t>
            </a:r>
          </a:p>
          <a:p>
            <a:pPr marL="285750" indent="-285750">
              <a:buFont typeface="Arial" panose="020B0604020202020204" pitchFamily="34" charset="0"/>
              <a:buChar char="•"/>
            </a:pPr>
            <a:r>
              <a:rPr lang="en-GB" sz="1400" dirty="0"/>
              <a:t>Maintain scientific integrity</a:t>
            </a:r>
          </a:p>
          <a:p>
            <a:r>
              <a:rPr lang="en-GB" sz="1400" dirty="0"/>
              <a:t>(</a:t>
            </a:r>
            <a:r>
              <a:rPr lang="en-GB" sz="1200" dirty="0"/>
              <a:t>Bhandari, P). (2022, May 9). </a:t>
            </a:r>
            <a:r>
              <a:rPr lang="en-GB" sz="1200" i="1" dirty="0"/>
              <a:t>Ethical Considerations in Research</a:t>
            </a:r>
            <a:endParaRPr lang="en-GB" sz="1400" i="1" dirty="0"/>
          </a:p>
        </p:txBody>
      </p:sp>
      <p:sp>
        <p:nvSpPr>
          <p:cNvPr id="10" name="TextBox 9">
            <a:extLst>
              <a:ext uri="{FF2B5EF4-FFF2-40B4-BE49-F238E27FC236}">
                <a16:creationId xmlns:a16="http://schemas.microsoft.com/office/drawing/2014/main" id="{CEA91F2E-EEA0-C9C2-0831-194378A24543}"/>
              </a:ext>
            </a:extLst>
          </p:cNvPr>
          <p:cNvSpPr txBox="1"/>
          <p:nvPr/>
        </p:nvSpPr>
        <p:spPr>
          <a:xfrm>
            <a:off x="611186" y="4366093"/>
            <a:ext cx="5005841" cy="1815882"/>
          </a:xfrm>
          <a:prstGeom prst="rect">
            <a:avLst/>
          </a:prstGeom>
          <a:noFill/>
        </p:spPr>
        <p:txBody>
          <a:bodyPr wrap="square">
            <a:spAutoFit/>
          </a:bodyPr>
          <a:lstStyle/>
          <a:p>
            <a:r>
              <a:rPr lang="en-GB" sz="1400" b="1" dirty="0"/>
              <a:t>Saunders et al (2019) outlines a series of key ethical principles.</a:t>
            </a:r>
          </a:p>
          <a:p>
            <a:endParaRPr lang="en-GB" sz="1400" dirty="0"/>
          </a:p>
          <a:p>
            <a:pPr marL="285750" indent="-285750">
              <a:buFont typeface="Arial" panose="020B0604020202020204" pitchFamily="34" charset="0"/>
              <a:buChar char="•"/>
            </a:pPr>
            <a:r>
              <a:rPr lang="en-GB" sz="1400" dirty="0"/>
              <a:t>Respect for others</a:t>
            </a:r>
          </a:p>
          <a:p>
            <a:pPr marL="285750" indent="-285750">
              <a:buFont typeface="Arial" panose="020B0604020202020204" pitchFamily="34" charset="0"/>
              <a:buChar char="•"/>
            </a:pPr>
            <a:r>
              <a:rPr lang="en-GB" sz="1400" dirty="0"/>
              <a:t>Avoidance of harm</a:t>
            </a:r>
          </a:p>
          <a:p>
            <a:pPr marL="285750" indent="-285750">
              <a:buFont typeface="Arial" panose="020B0604020202020204" pitchFamily="34" charset="0"/>
              <a:buChar char="•"/>
            </a:pPr>
            <a:r>
              <a:rPr lang="en-GB" sz="1400" dirty="0"/>
              <a:t>Privacy of those taking part</a:t>
            </a:r>
          </a:p>
          <a:p>
            <a:pPr marL="285750" indent="-285750">
              <a:buFont typeface="Arial" panose="020B0604020202020204" pitchFamily="34" charset="0"/>
              <a:buChar char="•"/>
            </a:pPr>
            <a:r>
              <a:rPr lang="en-GB" sz="1400" dirty="0"/>
              <a:t>Informed consent of those taking part</a:t>
            </a:r>
          </a:p>
          <a:p>
            <a:pPr marL="285750" indent="-285750">
              <a:buFont typeface="Arial" panose="020B0604020202020204" pitchFamily="34" charset="0"/>
              <a:buChar char="•"/>
            </a:pPr>
            <a:endParaRPr lang="en-GB" sz="1400" dirty="0"/>
          </a:p>
        </p:txBody>
      </p:sp>
      <p:sp>
        <p:nvSpPr>
          <p:cNvPr id="11" name="TextBox 10">
            <a:extLst>
              <a:ext uri="{FF2B5EF4-FFF2-40B4-BE49-F238E27FC236}">
                <a16:creationId xmlns:a16="http://schemas.microsoft.com/office/drawing/2014/main" id="{DF01D235-D62B-393F-9FDA-E1A3AFE5F513}"/>
              </a:ext>
            </a:extLst>
          </p:cNvPr>
          <p:cNvSpPr txBox="1"/>
          <p:nvPr/>
        </p:nvSpPr>
        <p:spPr>
          <a:xfrm>
            <a:off x="6096000" y="4546076"/>
            <a:ext cx="4722921" cy="861774"/>
          </a:xfrm>
          <a:prstGeom prst="rect">
            <a:avLst/>
          </a:prstGeom>
          <a:noFill/>
        </p:spPr>
        <p:txBody>
          <a:bodyPr wrap="square" rtlCol="0">
            <a:spAutoFit/>
          </a:bodyPr>
          <a:lstStyle/>
          <a:p>
            <a:r>
              <a:rPr lang="en-GB" sz="1600" dirty="0"/>
              <a:t>As UWTSD students, it is important that you include a</a:t>
            </a:r>
            <a:endParaRPr lang="en-GB" sz="1600" b="1" dirty="0"/>
          </a:p>
          <a:p>
            <a:r>
              <a:rPr lang="en-GB" b="1" dirty="0"/>
              <a:t>‘I consent to take part voluntarily’</a:t>
            </a:r>
          </a:p>
        </p:txBody>
      </p:sp>
    </p:spTree>
    <p:extLst>
      <p:ext uri="{BB962C8B-B14F-4D97-AF65-F5344CB8AC3E}">
        <p14:creationId xmlns:p14="http://schemas.microsoft.com/office/powerpoint/2010/main" val="787939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 calcmode="lin" valueType="num">
                                      <p:cBhvr additive="base">
                                        <p:cTn id="14"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7">
                                            <p:txEl>
                                              <p:pRg st="2" end="2"/>
                                            </p:txEl>
                                          </p:spTgt>
                                        </p:tgtEl>
                                        <p:attrNameLst>
                                          <p:attrName>style.visibility</p:attrName>
                                        </p:attrNameLst>
                                      </p:cBhvr>
                                      <p:to>
                                        <p:strVal val="visible"/>
                                      </p:to>
                                    </p:set>
                                    <p:animEffect transition="in" filter="fade">
                                      <p:cBhvr>
                                        <p:cTn id="20" dur="1000"/>
                                        <p:tgtEl>
                                          <p:spTgt spid="7">
                                            <p:txEl>
                                              <p:pRg st="2" end="2"/>
                                            </p:txEl>
                                          </p:spTgt>
                                        </p:tgtEl>
                                      </p:cBhvr>
                                    </p:animEffect>
                                    <p:anim calcmode="lin" valueType="num">
                                      <p:cBhvr>
                                        <p:cTn id="21"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Effect transition="in" filter="fade">
                                      <p:cBhvr>
                                        <p:cTn id="25" dur="1000"/>
                                        <p:tgtEl>
                                          <p:spTgt spid="7">
                                            <p:txEl>
                                              <p:pRg st="3" end="3"/>
                                            </p:txEl>
                                          </p:spTgt>
                                        </p:tgtEl>
                                      </p:cBhvr>
                                    </p:animEffect>
                                    <p:anim calcmode="lin" valueType="num">
                                      <p:cBhvr>
                                        <p:cTn id="26"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8">
                                            <p:txEl>
                                              <p:pRg st="0" end="0"/>
                                            </p:txEl>
                                          </p:spTgt>
                                        </p:tgtEl>
                                        <p:attrNameLst>
                                          <p:attrName>style.visibility</p:attrName>
                                        </p:attrNameLst>
                                      </p:cBhvr>
                                      <p:to>
                                        <p:strVal val="visible"/>
                                      </p:to>
                                    </p:set>
                                    <p:animEffect transition="in" filter="fade">
                                      <p:cBhvr>
                                        <p:cTn id="32" dur="1000"/>
                                        <p:tgtEl>
                                          <p:spTgt spid="8">
                                            <p:txEl>
                                              <p:pRg st="0" end="0"/>
                                            </p:txEl>
                                          </p:spTgt>
                                        </p:tgtEl>
                                      </p:cBhvr>
                                    </p:animEffect>
                                    <p:anim calcmode="lin" valueType="num">
                                      <p:cBhvr>
                                        <p:cTn id="33"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34"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8">
                                            <p:txEl>
                                              <p:pRg st="2" end="2"/>
                                            </p:txEl>
                                          </p:spTgt>
                                        </p:tgtEl>
                                        <p:attrNameLst>
                                          <p:attrName>style.visibility</p:attrName>
                                        </p:attrNameLst>
                                      </p:cBhvr>
                                      <p:to>
                                        <p:strVal val="visible"/>
                                      </p:to>
                                    </p:set>
                                    <p:animEffect transition="in" filter="fade">
                                      <p:cBhvr>
                                        <p:cTn id="39" dur="1000"/>
                                        <p:tgtEl>
                                          <p:spTgt spid="8">
                                            <p:txEl>
                                              <p:pRg st="2" end="2"/>
                                            </p:txEl>
                                          </p:spTgt>
                                        </p:tgtEl>
                                      </p:cBhvr>
                                    </p:animEffect>
                                    <p:anim calcmode="lin" valueType="num">
                                      <p:cBhvr>
                                        <p:cTn id="40"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8">
                                            <p:txEl>
                                              <p:pRg st="2" end="2"/>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8">
                                            <p:txEl>
                                              <p:pRg st="3" end="3"/>
                                            </p:txEl>
                                          </p:spTgt>
                                        </p:tgtEl>
                                        <p:attrNameLst>
                                          <p:attrName>style.visibility</p:attrName>
                                        </p:attrNameLst>
                                      </p:cBhvr>
                                      <p:to>
                                        <p:strVal val="visible"/>
                                      </p:to>
                                    </p:set>
                                    <p:animEffect transition="in" filter="fade">
                                      <p:cBhvr>
                                        <p:cTn id="44" dur="1000"/>
                                        <p:tgtEl>
                                          <p:spTgt spid="8">
                                            <p:txEl>
                                              <p:pRg st="3" end="3"/>
                                            </p:txEl>
                                          </p:spTgt>
                                        </p:tgtEl>
                                      </p:cBhvr>
                                    </p:animEffect>
                                    <p:anim calcmode="lin" valueType="num">
                                      <p:cBhvr>
                                        <p:cTn id="45"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46" dur="1000" fill="hold"/>
                                        <p:tgtEl>
                                          <p:spTgt spid="8">
                                            <p:txEl>
                                              <p:pRg st="3" end="3"/>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8">
                                            <p:txEl>
                                              <p:pRg st="4" end="4"/>
                                            </p:txEl>
                                          </p:spTgt>
                                        </p:tgtEl>
                                        <p:attrNameLst>
                                          <p:attrName>style.visibility</p:attrName>
                                        </p:attrNameLst>
                                      </p:cBhvr>
                                      <p:to>
                                        <p:strVal val="visible"/>
                                      </p:to>
                                    </p:set>
                                    <p:animEffect transition="in" filter="fade">
                                      <p:cBhvr>
                                        <p:cTn id="49" dur="1000"/>
                                        <p:tgtEl>
                                          <p:spTgt spid="8">
                                            <p:txEl>
                                              <p:pRg st="4" end="4"/>
                                            </p:txEl>
                                          </p:spTgt>
                                        </p:tgtEl>
                                      </p:cBhvr>
                                    </p:animEffect>
                                    <p:anim calcmode="lin" valueType="num">
                                      <p:cBhvr>
                                        <p:cTn id="50"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51" dur="1000" fill="hold"/>
                                        <p:tgtEl>
                                          <p:spTgt spid="8">
                                            <p:txEl>
                                              <p:pRg st="4" end="4"/>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8">
                                            <p:txEl>
                                              <p:pRg st="5" end="5"/>
                                            </p:txEl>
                                          </p:spTgt>
                                        </p:tgtEl>
                                        <p:attrNameLst>
                                          <p:attrName>style.visibility</p:attrName>
                                        </p:attrNameLst>
                                      </p:cBhvr>
                                      <p:to>
                                        <p:strVal val="visible"/>
                                      </p:to>
                                    </p:set>
                                    <p:animEffect transition="in" filter="fade">
                                      <p:cBhvr>
                                        <p:cTn id="54" dur="1000"/>
                                        <p:tgtEl>
                                          <p:spTgt spid="8">
                                            <p:txEl>
                                              <p:pRg st="5" end="5"/>
                                            </p:txEl>
                                          </p:spTgt>
                                        </p:tgtEl>
                                      </p:cBhvr>
                                    </p:animEffect>
                                    <p:anim calcmode="lin" valueType="num">
                                      <p:cBhvr>
                                        <p:cTn id="55" dur="1000" fill="hold"/>
                                        <p:tgtEl>
                                          <p:spTgt spid="8">
                                            <p:txEl>
                                              <p:pRg st="5" end="5"/>
                                            </p:txEl>
                                          </p:spTgt>
                                        </p:tgtEl>
                                        <p:attrNameLst>
                                          <p:attrName>ppt_x</p:attrName>
                                        </p:attrNameLst>
                                      </p:cBhvr>
                                      <p:tavLst>
                                        <p:tav tm="0">
                                          <p:val>
                                            <p:strVal val="#ppt_x"/>
                                          </p:val>
                                        </p:tav>
                                        <p:tav tm="100000">
                                          <p:val>
                                            <p:strVal val="#ppt_x"/>
                                          </p:val>
                                        </p:tav>
                                      </p:tavLst>
                                    </p:anim>
                                    <p:anim calcmode="lin" valueType="num">
                                      <p:cBhvr>
                                        <p:cTn id="56" dur="1000" fill="hold"/>
                                        <p:tgtEl>
                                          <p:spTgt spid="8">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10">
                                            <p:txEl>
                                              <p:pRg st="0" end="0"/>
                                            </p:txEl>
                                          </p:spTgt>
                                        </p:tgtEl>
                                        <p:attrNameLst>
                                          <p:attrName>style.visibility</p:attrName>
                                        </p:attrNameLst>
                                      </p:cBhvr>
                                      <p:to>
                                        <p:strVal val="visible"/>
                                      </p:to>
                                    </p:set>
                                    <p:animEffect transition="in" filter="fade">
                                      <p:cBhvr>
                                        <p:cTn id="61" dur="1000"/>
                                        <p:tgtEl>
                                          <p:spTgt spid="10">
                                            <p:txEl>
                                              <p:pRg st="0" end="0"/>
                                            </p:txEl>
                                          </p:spTgt>
                                        </p:tgtEl>
                                      </p:cBhvr>
                                    </p:animEffect>
                                    <p:anim calcmode="lin" valueType="num">
                                      <p:cBhvr>
                                        <p:cTn id="62"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63"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16" presetClass="entr" presetSubtype="21" fill="hold" nodeType="clickEffect">
                                  <p:stCondLst>
                                    <p:cond delay="0"/>
                                  </p:stCondLst>
                                  <p:childTnLst>
                                    <p:set>
                                      <p:cBhvr>
                                        <p:cTn id="67" dur="1" fill="hold">
                                          <p:stCondLst>
                                            <p:cond delay="0"/>
                                          </p:stCondLst>
                                        </p:cTn>
                                        <p:tgtEl>
                                          <p:spTgt spid="10">
                                            <p:txEl>
                                              <p:pRg st="2" end="2"/>
                                            </p:txEl>
                                          </p:spTgt>
                                        </p:tgtEl>
                                        <p:attrNameLst>
                                          <p:attrName>style.visibility</p:attrName>
                                        </p:attrNameLst>
                                      </p:cBhvr>
                                      <p:to>
                                        <p:strVal val="visible"/>
                                      </p:to>
                                    </p:set>
                                    <p:animEffect transition="in" filter="barn(inVertical)">
                                      <p:cBhvr>
                                        <p:cTn id="68" dur="500"/>
                                        <p:tgtEl>
                                          <p:spTgt spid="10">
                                            <p:txEl>
                                              <p:pRg st="2" end="2"/>
                                            </p:txEl>
                                          </p:spTgt>
                                        </p:tgtEl>
                                      </p:cBhvr>
                                    </p:animEffect>
                                  </p:childTnLst>
                                </p:cTn>
                              </p:par>
                              <p:par>
                                <p:cTn id="69" presetID="16" presetClass="entr" presetSubtype="21" fill="hold" nodeType="withEffect">
                                  <p:stCondLst>
                                    <p:cond delay="0"/>
                                  </p:stCondLst>
                                  <p:childTnLst>
                                    <p:set>
                                      <p:cBhvr>
                                        <p:cTn id="70" dur="1" fill="hold">
                                          <p:stCondLst>
                                            <p:cond delay="0"/>
                                          </p:stCondLst>
                                        </p:cTn>
                                        <p:tgtEl>
                                          <p:spTgt spid="10">
                                            <p:txEl>
                                              <p:pRg st="3" end="3"/>
                                            </p:txEl>
                                          </p:spTgt>
                                        </p:tgtEl>
                                        <p:attrNameLst>
                                          <p:attrName>style.visibility</p:attrName>
                                        </p:attrNameLst>
                                      </p:cBhvr>
                                      <p:to>
                                        <p:strVal val="visible"/>
                                      </p:to>
                                    </p:set>
                                    <p:animEffect transition="in" filter="barn(inVertical)">
                                      <p:cBhvr>
                                        <p:cTn id="71" dur="500"/>
                                        <p:tgtEl>
                                          <p:spTgt spid="10">
                                            <p:txEl>
                                              <p:pRg st="3" end="3"/>
                                            </p:txEl>
                                          </p:spTgt>
                                        </p:tgtEl>
                                      </p:cBhvr>
                                    </p:animEffect>
                                  </p:childTnLst>
                                </p:cTn>
                              </p:par>
                              <p:par>
                                <p:cTn id="72" presetID="16" presetClass="entr" presetSubtype="21" fill="hold" nodeType="withEffect">
                                  <p:stCondLst>
                                    <p:cond delay="0"/>
                                  </p:stCondLst>
                                  <p:childTnLst>
                                    <p:set>
                                      <p:cBhvr>
                                        <p:cTn id="73" dur="1" fill="hold">
                                          <p:stCondLst>
                                            <p:cond delay="0"/>
                                          </p:stCondLst>
                                        </p:cTn>
                                        <p:tgtEl>
                                          <p:spTgt spid="10">
                                            <p:txEl>
                                              <p:pRg st="4" end="4"/>
                                            </p:txEl>
                                          </p:spTgt>
                                        </p:tgtEl>
                                        <p:attrNameLst>
                                          <p:attrName>style.visibility</p:attrName>
                                        </p:attrNameLst>
                                      </p:cBhvr>
                                      <p:to>
                                        <p:strVal val="visible"/>
                                      </p:to>
                                    </p:set>
                                    <p:animEffect transition="in" filter="barn(inVertical)">
                                      <p:cBhvr>
                                        <p:cTn id="74" dur="500"/>
                                        <p:tgtEl>
                                          <p:spTgt spid="10">
                                            <p:txEl>
                                              <p:pRg st="4" end="4"/>
                                            </p:txEl>
                                          </p:spTgt>
                                        </p:tgtEl>
                                      </p:cBhvr>
                                    </p:animEffect>
                                  </p:childTnLst>
                                </p:cTn>
                              </p:par>
                              <p:par>
                                <p:cTn id="75" presetID="16" presetClass="entr" presetSubtype="21" fill="hold" nodeType="withEffect">
                                  <p:stCondLst>
                                    <p:cond delay="0"/>
                                  </p:stCondLst>
                                  <p:childTnLst>
                                    <p:set>
                                      <p:cBhvr>
                                        <p:cTn id="76" dur="1" fill="hold">
                                          <p:stCondLst>
                                            <p:cond delay="0"/>
                                          </p:stCondLst>
                                        </p:cTn>
                                        <p:tgtEl>
                                          <p:spTgt spid="10">
                                            <p:txEl>
                                              <p:pRg st="5" end="5"/>
                                            </p:txEl>
                                          </p:spTgt>
                                        </p:tgtEl>
                                        <p:attrNameLst>
                                          <p:attrName>style.visibility</p:attrName>
                                        </p:attrNameLst>
                                      </p:cBhvr>
                                      <p:to>
                                        <p:strVal val="visible"/>
                                      </p:to>
                                    </p:set>
                                    <p:animEffect transition="in" filter="barn(inVertical)">
                                      <p:cBhvr>
                                        <p:cTn id="77" dur="500"/>
                                        <p:tgtEl>
                                          <p:spTgt spid="10">
                                            <p:txEl>
                                              <p:pRg st="5" end="5"/>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6" presetClass="entr" presetSubtype="21" fill="hold" nodeType="clickEffect">
                                  <p:stCondLst>
                                    <p:cond delay="0"/>
                                  </p:stCondLst>
                                  <p:childTnLst>
                                    <p:set>
                                      <p:cBhvr>
                                        <p:cTn id="81" dur="1" fill="hold">
                                          <p:stCondLst>
                                            <p:cond delay="0"/>
                                          </p:stCondLst>
                                        </p:cTn>
                                        <p:tgtEl>
                                          <p:spTgt spid="11">
                                            <p:txEl>
                                              <p:pRg st="0" end="0"/>
                                            </p:txEl>
                                          </p:spTgt>
                                        </p:tgtEl>
                                        <p:attrNameLst>
                                          <p:attrName>style.visibility</p:attrName>
                                        </p:attrNameLst>
                                      </p:cBhvr>
                                      <p:to>
                                        <p:strVal val="visible"/>
                                      </p:to>
                                    </p:set>
                                    <p:animEffect transition="in" filter="barn(inVertical)">
                                      <p:cBhvr>
                                        <p:cTn id="82" dur="500"/>
                                        <p:tgtEl>
                                          <p:spTgt spid="11">
                                            <p:txEl>
                                              <p:pRg st="0" end="0"/>
                                            </p:txEl>
                                          </p:spTgt>
                                        </p:tgtEl>
                                      </p:cBhvr>
                                    </p:animEffect>
                                  </p:childTnLst>
                                </p:cTn>
                              </p:par>
                              <p:par>
                                <p:cTn id="83" presetID="16" presetClass="entr" presetSubtype="21" fill="hold" nodeType="withEffect">
                                  <p:stCondLst>
                                    <p:cond delay="0"/>
                                  </p:stCondLst>
                                  <p:childTnLst>
                                    <p:set>
                                      <p:cBhvr>
                                        <p:cTn id="84" dur="1" fill="hold">
                                          <p:stCondLst>
                                            <p:cond delay="0"/>
                                          </p:stCondLst>
                                        </p:cTn>
                                        <p:tgtEl>
                                          <p:spTgt spid="11">
                                            <p:txEl>
                                              <p:pRg st="1" end="1"/>
                                            </p:txEl>
                                          </p:spTgt>
                                        </p:tgtEl>
                                        <p:attrNameLst>
                                          <p:attrName>style.visibility</p:attrName>
                                        </p:attrNameLst>
                                      </p:cBhvr>
                                      <p:to>
                                        <p:strVal val="visible"/>
                                      </p:to>
                                    </p:set>
                                    <p:animEffect transition="in" filter="barn(inVertical)">
                                      <p:cBhvr>
                                        <p:cTn id="85" dur="5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EAB15-9512-AB72-BB10-967D6A60E39A}"/>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Research Project Proposal: Hypothesis </a:t>
            </a:r>
          </a:p>
        </p:txBody>
      </p:sp>
      <p:sp>
        <p:nvSpPr>
          <p:cNvPr id="3" name="Rectangle 2">
            <a:extLst>
              <a:ext uri="{FF2B5EF4-FFF2-40B4-BE49-F238E27FC236}">
                <a16:creationId xmlns:a16="http://schemas.microsoft.com/office/drawing/2014/main" id="{619000F1-F02D-36AB-7C03-70AB6CCE597B}"/>
              </a:ext>
            </a:extLst>
          </p:cNvPr>
          <p:cNvSpPr/>
          <p:nvPr/>
        </p:nvSpPr>
        <p:spPr>
          <a:xfrm>
            <a:off x="455919" y="2501258"/>
            <a:ext cx="11081657" cy="38698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Based on the evidence,  it is clear digital skills are very important especially in the world we live in today, from ordering meals online to sending important work emails to colleagues and lectures.</a:t>
            </a:r>
          </a:p>
          <a:p>
            <a:pPr algn="ctr"/>
            <a:r>
              <a:rPr lang="en-GB" dirty="0">
                <a:solidFill>
                  <a:schemeClr val="tx1"/>
                </a:solidFill>
              </a:rPr>
              <a:t> </a:t>
            </a:r>
          </a:p>
          <a:p>
            <a:pPr algn="ctr"/>
            <a:r>
              <a:rPr lang="en-GB" dirty="0">
                <a:solidFill>
                  <a:schemeClr val="tx1"/>
                </a:solidFill>
              </a:rPr>
              <a:t>We also found out, when researching what digital skills are important, it is vital to have supporting evidence for our predictions, whilst following guidelines and ethical procedures.</a:t>
            </a:r>
          </a:p>
        </p:txBody>
      </p:sp>
      <p:sp>
        <p:nvSpPr>
          <p:cNvPr id="7" name="TextBox 6">
            <a:extLst>
              <a:ext uri="{FF2B5EF4-FFF2-40B4-BE49-F238E27FC236}">
                <a16:creationId xmlns:a16="http://schemas.microsoft.com/office/drawing/2014/main" id="{3A50B738-A0B9-BC94-825C-220D3CA0FF6D}"/>
              </a:ext>
            </a:extLst>
          </p:cNvPr>
          <p:cNvSpPr txBox="1"/>
          <p:nvPr/>
        </p:nvSpPr>
        <p:spPr>
          <a:xfrm>
            <a:off x="762000" y="2841171"/>
            <a:ext cx="6664704" cy="369332"/>
          </a:xfrm>
          <a:prstGeom prst="rect">
            <a:avLst/>
          </a:prstGeom>
          <a:noFill/>
        </p:spPr>
        <p:txBody>
          <a:bodyPr wrap="square" rtlCol="0">
            <a:spAutoFit/>
          </a:bodyPr>
          <a:lstStyle/>
          <a:p>
            <a:r>
              <a:rPr lang="en-GB" b="1" dirty="0"/>
              <a:t>What we think we will find out:</a:t>
            </a:r>
          </a:p>
        </p:txBody>
      </p:sp>
    </p:spTree>
    <p:extLst>
      <p:ext uri="{BB962C8B-B14F-4D97-AF65-F5344CB8AC3E}">
        <p14:creationId xmlns:p14="http://schemas.microsoft.com/office/powerpoint/2010/main" val="446518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wipe(down)">
                                      <p:cBhvr>
                                        <p:cTn id="12"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EAB15-9512-AB72-BB10-967D6A60E39A}"/>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References</a:t>
            </a:r>
            <a:r>
              <a:rPr lang="en-GB" dirty="0"/>
              <a:t> </a:t>
            </a:r>
          </a:p>
        </p:txBody>
      </p:sp>
      <p:sp>
        <p:nvSpPr>
          <p:cNvPr id="4" name="TextBox 3">
            <a:extLst>
              <a:ext uri="{FF2B5EF4-FFF2-40B4-BE49-F238E27FC236}">
                <a16:creationId xmlns:a16="http://schemas.microsoft.com/office/drawing/2014/main" id="{BB4DD615-67B3-3A0D-F70A-143114A5882F}"/>
              </a:ext>
            </a:extLst>
          </p:cNvPr>
          <p:cNvSpPr txBox="1"/>
          <p:nvPr/>
        </p:nvSpPr>
        <p:spPr>
          <a:xfrm>
            <a:off x="1164771" y="2786743"/>
            <a:ext cx="9459686" cy="5262979"/>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Leahy, D. and Wilson, D., 2014. Digital skills for employment. In Key Competencies in ICT and Informatics. Implications and Issues for Educational Professionals and Management: IFIP WG 3.4/3.7 International Conferences, KCICTP and ITEM 2014, Potsdam, Germany, July 1-4, 2014, Revised Selected Papers (pp. 178-189). Springer Berlin Heidelberg.#</a:t>
            </a: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What are Digital Skills &amp;amp; Why are they important? (2023) UNLV. Available at: https://digitalskills.unlv.edu/digital-marketing/what-are-digital-skills/ (Accessed: February 12, 2023). </a:t>
            </a:r>
          </a:p>
          <a:p>
            <a:endParaRPr lang="en-GB" sz="1400" b="1" dirty="0">
              <a:latin typeface="Arial" panose="020B0604020202020204" pitchFamily="34" charset="0"/>
              <a:cs typeface="Arial" panose="020B0604020202020204" pitchFamily="34" charset="0"/>
            </a:endParaRPr>
          </a:p>
          <a:p>
            <a:r>
              <a:rPr lang="en-GB" sz="1400" b="1" dirty="0" err="1">
                <a:effectLst/>
                <a:latin typeface="Arial" panose="020B0604020202020204" pitchFamily="34" charset="0"/>
                <a:cs typeface="Arial" panose="020B0604020202020204" pitchFamily="34" charset="0"/>
              </a:rPr>
              <a:t>Feijao</a:t>
            </a:r>
            <a:r>
              <a:rPr lang="en-GB" sz="1400" b="1" dirty="0">
                <a:effectLst/>
                <a:latin typeface="Arial" panose="020B0604020202020204" pitchFamily="34" charset="0"/>
                <a:cs typeface="Arial" panose="020B0604020202020204" pitchFamily="34" charset="0"/>
              </a:rPr>
              <a:t>, C., Flanagan, I. and </a:t>
            </a:r>
            <a:r>
              <a:rPr lang="en-GB" sz="1400" b="1" dirty="0" err="1">
                <a:effectLst/>
                <a:latin typeface="Arial" panose="020B0604020202020204" pitchFamily="34" charset="0"/>
                <a:cs typeface="Arial" panose="020B0604020202020204" pitchFamily="34" charset="0"/>
              </a:rPr>
              <a:t>Stolk</a:t>
            </a:r>
            <a:r>
              <a:rPr lang="en-GB" sz="1400" b="1" dirty="0">
                <a:effectLst/>
                <a:latin typeface="Arial" panose="020B0604020202020204" pitchFamily="34" charset="0"/>
                <a:cs typeface="Arial" panose="020B0604020202020204" pitchFamily="34" charset="0"/>
              </a:rPr>
              <a:t>, </a:t>
            </a:r>
            <a:r>
              <a:rPr lang="en-GB" sz="1400" b="1" dirty="0" err="1">
                <a:effectLst/>
                <a:latin typeface="Arial" panose="020B0604020202020204" pitchFamily="34" charset="0"/>
                <a:cs typeface="Arial" panose="020B0604020202020204" pitchFamily="34" charset="0"/>
              </a:rPr>
              <a:t>C.van</a:t>
            </a:r>
            <a:r>
              <a:rPr lang="en-GB" sz="1400" b="1" dirty="0">
                <a:effectLst/>
                <a:latin typeface="Arial" panose="020B0604020202020204" pitchFamily="34" charset="0"/>
                <a:cs typeface="Arial" panose="020B0604020202020204" pitchFamily="34" charset="0"/>
              </a:rPr>
              <a:t> (2021) </a:t>
            </a:r>
            <a:r>
              <a:rPr lang="en-GB" sz="1400" b="1" i="1" dirty="0">
                <a:effectLst/>
                <a:latin typeface="Arial" panose="020B0604020202020204" pitchFamily="34" charset="0"/>
                <a:cs typeface="Arial" panose="020B0604020202020204" pitchFamily="34" charset="0"/>
              </a:rPr>
              <a:t>RAND Corporation provides objective research services and public policy ...</a:t>
            </a:r>
            <a:r>
              <a:rPr lang="en-GB" sz="1400" b="1" dirty="0">
                <a:effectLst/>
                <a:latin typeface="Arial" panose="020B0604020202020204" pitchFamily="34" charset="0"/>
                <a:cs typeface="Arial" panose="020B0604020202020204" pitchFamily="34" charset="0"/>
              </a:rPr>
              <a:t> Available at: https://www.rand.org/content/dam/rand/pubs/research_reports/RRA1500/RRA1533-1/RAND_RRA1533-1.pdf (Accessed: February 12, 2023). </a:t>
            </a:r>
          </a:p>
          <a:p>
            <a:endParaRPr lang="en-GB" sz="1400" b="1" dirty="0">
              <a:latin typeface="Arial" panose="020B0604020202020204" pitchFamily="34" charset="0"/>
              <a:cs typeface="Arial" panose="020B0604020202020204" pitchFamily="34" charset="0"/>
            </a:endParaRPr>
          </a:p>
          <a:p>
            <a:r>
              <a:rPr lang="en-GB" sz="1400" b="1" i="0" dirty="0">
                <a:effectLst/>
                <a:latin typeface="Arial" panose="020B0604020202020204" pitchFamily="34" charset="0"/>
              </a:rPr>
              <a:t>Van </a:t>
            </a:r>
            <a:r>
              <a:rPr lang="en-GB" sz="1400" b="1" i="0" dirty="0" err="1">
                <a:effectLst/>
                <a:latin typeface="Arial" panose="020B0604020202020204" pitchFamily="34" charset="0"/>
              </a:rPr>
              <a:t>Laar</a:t>
            </a:r>
            <a:r>
              <a:rPr lang="en-GB" sz="1400" b="1" i="0" dirty="0">
                <a:effectLst/>
                <a:latin typeface="Arial" panose="020B0604020202020204" pitchFamily="34" charset="0"/>
              </a:rPr>
              <a:t>, E., Van </a:t>
            </a:r>
            <a:r>
              <a:rPr lang="en-GB" sz="1400" b="1" i="0" dirty="0" err="1">
                <a:effectLst/>
                <a:latin typeface="Arial" panose="020B0604020202020204" pitchFamily="34" charset="0"/>
              </a:rPr>
              <a:t>Deursen</a:t>
            </a:r>
            <a:r>
              <a:rPr lang="en-GB" sz="1400" b="1" i="0" dirty="0">
                <a:effectLst/>
                <a:latin typeface="Arial" panose="020B0604020202020204" pitchFamily="34" charset="0"/>
              </a:rPr>
              <a:t>, A.J., Van Dijk, J.A. and de </a:t>
            </a:r>
            <a:r>
              <a:rPr lang="en-GB" sz="1400" b="1" i="0" dirty="0" err="1">
                <a:effectLst/>
                <a:latin typeface="Arial" panose="020B0604020202020204" pitchFamily="34" charset="0"/>
              </a:rPr>
              <a:t>Haan</a:t>
            </a:r>
            <a:r>
              <a:rPr lang="en-GB" sz="1400" b="1" i="0" dirty="0">
                <a:effectLst/>
                <a:latin typeface="Arial" panose="020B0604020202020204" pitchFamily="34" charset="0"/>
              </a:rPr>
              <a:t>, J., 2020. Determinants of 21st-century skills and 21st-century digital skills for workers: A systematic literature review. </a:t>
            </a:r>
            <a:r>
              <a:rPr lang="en-GB" sz="1400" b="1" i="1" dirty="0">
                <a:effectLst/>
                <a:latin typeface="Arial" panose="020B0604020202020204" pitchFamily="34" charset="0"/>
              </a:rPr>
              <a:t>Sage Open</a:t>
            </a:r>
            <a:r>
              <a:rPr lang="en-GB" sz="1400" b="1" i="0" dirty="0">
                <a:effectLst/>
                <a:latin typeface="Arial" panose="020B0604020202020204" pitchFamily="34" charset="0"/>
              </a:rPr>
              <a:t>, </a:t>
            </a:r>
            <a:r>
              <a:rPr lang="en-GB" sz="1400" b="1" i="1" dirty="0">
                <a:effectLst/>
                <a:latin typeface="Arial" panose="020B0604020202020204" pitchFamily="34" charset="0"/>
              </a:rPr>
              <a:t>10</a:t>
            </a:r>
            <a:r>
              <a:rPr lang="en-GB" sz="1400" b="1" i="0" dirty="0">
                <a:effectLst/>
                <a:latin typeface="Arial" panose="020B0604020202020204" pitchFamily="34" charset="0"/>
              </a:rPr>
              <a:t>(1), p.2158244019900176.</a:t>
            </a:r>
            <a:endParaRPr lang="en-GB" sz="1400" b="1" dirty="0">
              <a:effectLst/>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8124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000"/>
                                        <p:tgtEl>
                                          <p:spTgt spid="4">
                                            <p:txEl>
                                              <p:pRg st="0" end="0"/>
                                            </p:txEl>
                                          </p:spTgt>
                                        </p:tgtEl>
                                      </p:cBhvr>
                                    </p:animEffect>
                                    <p:anim calcmode="lin" valueType="num">
                                      <p:cBhvr>
                                        <p:cTn id="1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4">
                                            <p:txEl>
                                              <p:pRg st="2" end="2"/>
                                            </p:txEl>
                                          </p:spTgt>
                                        </p:tgtEl>
                                        <p:attrNameLst>
                                          <p:attrName>style.visibility</p:attrName>
                                        </p:attrNameLst>
                                      </p:cBhvr>
                                      <p:to>
                                        <p:strVal val="visible"/>
                                      </p:to>
                                    </p:set>
                                    <p:animEffect transition="in" filter="fade">
                                      <p:cBhvr>
                                        <p:cTn id="18" dur="1000"/>
                                        <p:tgtEl>
                                          <p:spTgt spid="4">
                                            <p:txEl>
                                              <p:pRg st="2" end="2"/>
                                            </p:txEl>
                                          </p:spTgt>
                                        </p:tgtEl>
                                      </p:cBhvr>
                                    </p:animEffect>
                                    <p:anim calcmode="lin" valueType="num">
                                      <p:cBhvr>
                                        <p:cTn id="1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1000"/>
                                        <p:tgtEl>
                                          <p:spTgt spid="4">
                                            <p:txEl>
                                              <p:pRg st="4" end="4"/>
                                            </p:txEl>
                                          </p:spTgt>
                                        </p:tgtEl>
                                      </p:cBhvr>
                                    </p:animEffect>
                                    <p:anim calcmode="lin" valueType="num">
                                      <p:cBhvr>
                                        <p:cTn id="24"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4">
                                            <p:txEl>
                                              <p:pRg st="4" end="4"/>
                                            </p:txEl>
                                          </p:spTgt>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4">
                                            <p:txEl>
                                              <p:pRg st="6" end="6"/>
                                            </p:txEl>
                                          </p:spTgt>
                                        </p:tgtEl>
                                        <p:attrNameLst>
                                          <p:attrName>style.visibility</p:attrName>
                                        </p:attrNameLst>
                                      </p:cBhvr>
                                      <p:to>
                                        <p:strVal val="visible"/>
                                      </p:to>
                                    </p:set>
                                    <p:animEffect transition="in" filter="fade">
                                      <p:cBhvr>
                                        <p:cTn id="28" dur="1000"/>
                                        <p:tgtEl>
                                          <p:spTgt spid="4">
                                            <p:txEl>
                                              <p:pRg st="6" end="6"/>
                                            </p:txEl>
                                          </p:spTgt>
                                        </p:tgtEl>
                                      </p:cBhvr>
                                    </p:animEffect>
                                    <p:anim calcmode="lin" valueType="num">
                                      <p:cBhvr>
                                        <p:cTn id="29"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1" ma:contentTypeDescription="Create a new document." ma:contentTypeScope="" ma:versionID="2ad026f8cb19d3b964f444855ddd5ad3">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9d432f39513c6641b79c8a0570140d50"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E0018A0-59A9-49D4-AF74-9CFED25DD114}">
  <ds:schemaRefs>
    <ds:schemaRef ds:uri="http://schemas.microsoft.com/office/2006/metadata/contentType"/>
    <ds:schemaRef ds:uri="http://schemas.microsoft.com/office/2006/metadata/properties/metaAttributes"/>
    <ds:schemaRef ds:uri="http://www.w3.org/2000/xmlns/"/>
    <ds:schemaRef ds:uri="http://www.w3.org/2001/XMLSchema"/>
    <ds:schemaRef ds:uri="d8e79d84-78fb-44a9-92e9-d04bdd8f0359"/>
    <ds:schemaRef ds:uri="04c7059f-bde8-4ce9-bb0f-e52888740953"/>
  </ds:schemaRefs>
</ds:datastoreItem>
</file>

<file path=customXml/itemProps2.xml><?xml version="1.0" encoding="utf-8"?>
<ds:datastoreItem xmlns:ds="http://schemas.openxmlformats.org/officeDocument/2006/customXml" ds:itemID="{F457B864-143F-4309-8B87-1366553BCB37}">
  <ds:schemaRefs>
    <ds:schemaRef ds:uri="http://schemas.microsoft.com/office/2006/metadata/properties"/>
    <ds:schemaRef ds:uri="http://www.w3.org/2000/xmlns/"/>
    <ds:schemaRef ds:uri="d8e79d84-78fb-44a9-92e9-d04bdd8f0359"/>
    <ds:schemaRef ds:uri="http://www.w3.org/2001/XMLSchema-instance"/>
  </ds:schemaRefs>
</ds:datastoreItem>
</file>

<file path=customXml/itemProps3.xml><?xml version="1.0" encoding="utf-8"?>
<ds:datastoreItem xmlns:ds="http://schemas.openxmlformats.org/officeDocument/2006/customXml" ds:itemID="{6E112F2E-A945-436C-B390-13C018A3546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TM04033927[[fn=Main Event]]</Template>
  <TotalTime>1557</TotalTime>
  <Words>703</Words>
  <Application>Microsoft Office PowerPoint</Application>
  <PresentationFormat>Widescreen</PresentationFormat>
  <Paragraphs>75</Paragraphs>
  <Slides>8</Slides>
  <Notes>2</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Ion Boardroom</vt:lpstr>
      <vt:lpstr>MODULE: Digital Skills and Research Methods   MODULE CODE: LCHS4002  LECTURER: Olu Adegbite  ASSIGNMENT TITLE: Which digital skill do UWTSD students think is most important?  </vt:lpstr>
      <vt:lpstr>Rational </vt:lpstr>
      <vt:lpstr>Introduction</vt:lpstr>
      <vt:lpstr>Digital Skills </vt:lpstr>
      <vt:lpstr>Research Project Proposal: Method</vt:lpstr>
      <vt:lpstr>Research Project Proposal: Ethical Considerations </vt:lpstr>
      <vt:lpstr>Research Project Proposal: Hypothesis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Rashida Bibi (2220777)</cp:lastModifiedBy>
  <cp:revision>152</cp:revision>
  <dcterms:created xsi:type="dcterms:W3CDTF">2023-01-30T10:58:16Z</dcterms:created>
  <dcterms:modified xsi:type="dcterms:W3CDTF">2023-02-19T19:00:15Z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