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22" autoAdjust="0"/>
    <p:restoredTop sz="94660"/>
  </p:normalViewPr>
  <p:slideViewPr>
    <p:cSldViewPr snapToGrid="0">
      <p:cViewPr varScale="1">
        <p:scale>
          <a:sx n="92" d="100"/>
          <a:sy n="92" d="100"/>
        </p:scale>
        <p:origin x="72"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3/26/2021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3/26/2021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3/26/2021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3/26/2021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3/26/2021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3/26/2021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3/26/2021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3/26/2021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3/26/2021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3/26/2021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3/26/2021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400" dirty="0" smtClean="0"/>
              <a:t>Analyse Phase – Process Drivers</a:t>
            </a:r>
            <a:br>
              <a:rPr lang="en-GB" sz="4400" dirty="0" smtClean="0"/>
            </a:br>
            <a:r>
              <a:rPr lang="en-GB" sz="4400" dirty="0"/>
              <a:t/>
            </a:r>
            <a:br>
              <a:rPr lang="en-GB" sz="4400" dirty="0"/>
            </a:br>
            <a:r>
              <a:rPr lang="en-GB" sz="4400" dirty="0" smtClean="0"/>
              <a:t/>
            </a:r>
            <a:br>
              <a:rPr lang="en-GB" sz="4400" dirty="0" smtClean="0"/>
            </a:br>
            <a:endParaRPr lang="en-GB" sz="4400" dirty="0"/>
          </a:p>
        </p:txBody>
      </p:sp>
      <p:sp>
        <p:nvSpPr>
          <p:cNvPr id="3" name="Subtitle 2"/>
          <p:cNvSpPr>
            <a:spLocks noGrp="1"/>
          </p:cNvSpPr>
          <p:nvPr>
            <p:ph type="subTitle" idx="1"/>
          </p:nvPr>
        </p:nvSpPr>
        <p:spPr/>
        <p:txBody>
          <a:bodyPr>
            <a:normAutofit/>
          </a:bodyPr>
          <a:lstStyle/>
          <a:p>
            <a:r>
              <a:rPr lang="en-GB" sz="3200" dirty="0" smtClean="0"/>
              <a:t>By </a:t>
            </a:r>
            <a:r>
              <a:rPr lang="en-GB" sz="3200" dirty="0" err="1" smtClean="0"/>
              <a:t>andrew</a:t>
            </a:r>
            <a:r>
              <a:rPr lang="en-GB" sz="3200" dirty="0" smtClean="0"/>
              <a:t> Thorn</a:t>
            </a:r>
            <a:endParaRPr lang="en-GB" sz="3200" dirty="0"/>
          </a:p>
        </p:txBody>
      </p:sp>
    </p:spTree>
    <p:extLst>
      <p:ext uri="{BB962C8B-B14F-4D97-AF65-F5344CB8AC3E}">
        <p14:creationId xmlns:p14="http://schemas.microsoft.com/office/powerpoint/2010/main" val="41542324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Introduction</a:t>
            </a:r>
            <a:endParaRPr lang="en-GB" sz="4400" dirty="0"/>
          </a:p>
        </p:txBody>
      </p:sp>
      <p:sp>
        <p:nvSpPr>
          <p:cNvPr id="3" name="Content Placeholder 2"/>
          <p:cNvSpPr>
            <a:spLocks noGrp="1"/>
          </p:cNvSpPr>
          <p:nvPr>
            <p:ph idx="1"/>
          </p:nvPr>
        </p:nvSpPr>
        <p:spPr/>
        <p:txBody>
          <a:bodyPr>
            <a:normAutofit/>
          </a:bodyPr>
          <a:lstStyle/>
          <a:p>
            <a:pPr marL="514350" indent="-514350">
              <a:buAutoNum type="arabicPeriod"/>
            </a:pPr>
            <a:r>
              <a:rPr lang="en-GB" sz="3200" dirty="0" smtClean="0"/>
              <a:t>Value Stream</a:t>
            </a:r>
          </a:p>
          <a:p>
            <a:pPr marL="514350" indent="-514350">
              <a:buAutoNum type="arabicPeriod"/>
            </a:pPr>
            <a:r>
              <a:rPr lang="en-GB" sz="3200" dirty="0" smtClean="0"/>
              <a:t>Batching</a:t>
            </a:r>
          </a:p>
          <a:p>
            <a:pPr marL="514350" indent="-514350">
              <a:buAutoNum type="arabicPeriod"/>
            </a:pPr>
            <a:r>
              <a:rPr lang="en-GB" sz="3200" dirty="0" smtClean="0"/>
              <a:t>Lean Metric Velocity</a:t>
            </a:r>
          </a:p>
          <a:p>
            <a:pPr marL="514350" indent="-514350">
              <a:buAutoNum type="arabicPeriod"/>
            </a:pPr>
            <a:r>
              <a:rPr lang="en-GB" sz="3200" dirty="0" smtClean="0"/>
              <a:t>Set up Time</a:t>
            </a:r>
          </a:p>
          <a:p>
            <a:pPr marL="514350" indent="-514350">
              <a:buAutoNum type="arabicPeriod"/>
            </a:pPr>
            <a:r>
              <a:rPr lang="en-GB" sz="3200" dirty="0" smtClean="0"/>
              <a:t>Reducing Movement and Physical Space</a:t>
            </a:r>
          </a:p>
          <a:p>
            <a:pPr marL="514350" indent="-514350">
              <a:buAutoNum type="arabicPeriod"/>
            </a:pPr>
            <a:r>
              <a:rPr lang="en-GB" sz="3200" dirty="0" smtClean="0"/>
              <a:t>Analyse Phase Summary</a:t>
            </a:r>
            <a:endParaRPr lang="en-GB" sz="3200" dirty="0"/>
          </a:p>
        </p:txBody>
      </p:sp>
    </p:spTree>
    <p:extLst>
      <p:ext uri="{BB962C8B-B14F-4D97-AF65-F5344CB8AC3E}">
        <p14:creationId xmlns:p14="http://schemas.microsoft.com/office/powerpoint/2010/main" val="28142482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Value Stream Mapping</a:t>
            </a:r>
            <a:endParaRPr lang="en-GB" sz="4400" dirty="0"/>
          </a:p>
        </p:txBody>
      </p:sp>
      <p:sp>
        <p:nvSpPr>
          <p:cNvPr id="3" name="Content Placeholder 2"/>
          <p:cNvSpPr>
            <a:spLocks noGrp="1"/>
          </p:cNvSpPr>
          <p:nvPr>
            <p:ph idx="1"/>
          </p:nvPr>
        </p:nvSpPr>
        <p:spPr>
          <a:xfrm>
            <a:off x="387927" y="1357745"/>
            <a:ext cx="11464637" cy="5292437"/>
          </a:xfrm>
        </p:spPr>
        <p:txBody>
          <a:bodyPr>
            <a:normAutofit lnSpcReduction="10000"/>
          </a:bodyPr>
          <a:lstStyle/>
          <a:p>
            <a:r>
              <a:rPr lang="en-GB" sz="3200" dirty="0" smtClean="0"/>
              <a:t>A communication tool that depicts the flow of materials and information through an organisation or series of materials and information through an organisation or a series of processes related to the production of goods or services</a:t>
            </a:r>
          </a:p>
          <a:p>
            <a:r>
              <a:rPr lang="en-GB" sz="3200" dirty="0" smtClean="0"/>
              <a:t>Used to identify waste and redundancy in processes</a:t>
            </a:r>
          </a:p>
          <a:p>
            <a:r>
              <a:rPr lang="en-GB" sz="3200" dirty="0" smtClean="0"/>
              <a:t>Will document both the current and future state</a:t>
            </a:r>
          </a:p>
          <a:p>
            <a:r>
              <a:rPr lang="en-GB" sz="3200" dirty="0" smtClean="0"/>
              <a:t>The current state value map is examined for steps that do not add value.  These non-value added steps need to be eliminated or minimised</a:t>
            </a:r>
            <a:endParaRPr lang="en-GB" sz="3200" dirty="0"/>
          </a:p>
        </p:txBody>
      </p:sp>
    </p:spTree>
    <p:extLst>
      <p:ext uri="{BB962C8B-B14F-4D97-AF65-F5344CB8AC3E}">
        <p14:creationId xmlns:p14="http://schemas.microsoft.com/office/powerpoint/2010/main" val="1427591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Value Stream Mapping</a:t>
            </a:r>
            <a:endParaRPr lang="en-GB" sz="4400" dirty="0"/>
          </a:p>
        </p:txBody>
      </p:sp>
      <p:sp>
        <p:nvSpPr>
          <p:cNvPr id="3" name="Content Placeholder 2"/>
          <p:cNvSpPr>
            <a:spLocks noGrp="1"/>
          </p:cNvSpPr>
          <p:nvPr>
            <p:ph idx="1"/>
          </p:nvPr>
        </p:nvSpPr>
        <p:spPr>
          <a:xfrm>
            <a:off x="346364" y="2052918"/>
            <a:ext cx="11270672" cy="4195481"/>
          </a:xfrm>
        </p:spPr>
        <p:txBody>
          <a:bodyPr>
            <a:normAutofit/>
          </a:bodyPr>
          <a:lstStyle/>
          <a:p>
            <a:r>
              <a:rPr lang="en-GB" sz="3200" dirty="0" smtClean="0"/>
              <a:t>The future state map depicts the process after planned improvements have been implemented.  Ideally it will be less complicated than the current state, with a significant reduction in non-value added activities</a:t>
            </a:r>
          </a:p>
          <a:p>
            <a:r>
              <a:rPr lang="en-GB" sz="3200" dirty="0" smtClean="0"/>
              <a:t>Each activity is accompanied by information: cycle time, downtime, in-process inventory, path of information, and path of materials</a:t>
            </a:r>
            <a:endParaRPr lang="en-GB" sz="3200" dirty="0"/>
          </a:p>
        </p:txBody>
      </p:sp>
    </p:spTree>
    <p:extLst>
      <p:ext uri="{BB962C8B-B14F-4D97-AF65-F5344CB8AC3E}">
        <p14:creationId xmlns:p14="http://schemas.microsoft.com/office/powerpoint/2010/main" val="17324910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Value Stream Mapping</a:t>
            </a:r>
            <a:endParaRPr lang="en-GB" sz="4400" dirty="0"/>
          </a:p>
        </p:txBody>
      </p:sp>
      <p:sp>
        <p:nvSpPr>
          <p:cNvPr id="3" name="Content Placeholder 2"/>
          <p:cNvSpPr>
            <a:spLocks noGrp="1"/>
          </p:cNvSpPr>
          <p:nvPr>
            <p:ph idx="1"/>
          </p:nvPr>
        </p:nvSpPr>
        <p:spPr>
          <a:xfrm>
            <a:off x="401782" y="1853248"/>
            <a:ext cx="11367654" cy="4713807"/>
          </a:xfrm>
        </p:spPr>
        <p:txBody>
          <a:bodyPr>
            <a:normAutofit/>
          </a:bodyPr>
          <a:lstStyle/>
          <a:p>
            <a:r>
              <a:rPr lang="en-GB" sz="3200" dirty="0" smtClean="0"/>
              <a:t>Value-adding steps should be separated from the non-value-adding steps in a way that makes them stand out</a:t>
            </a:r>
          </a:p>
          <a:p>
            <a:r>
              <a:rPr lang="en-GB" sz="3200" dirty="0" smtClean="0"/>
              <a:t>This separation into the value stream and the ‘waste’ steps, focuses ones attention on what is value-adding and what isn’t</a:t>
            </a:r>
          </a:p>
          <a:p>
            <a:r>
              <a:rPr lang="en-GB" sz="3200" dirty="0" smtClean="0"/>
              <a:t>The value stream is the process and the non-value streams the operations</a:t>
            </a:r>
            <a:endParaRPr lang="en-GB" sz="3200" dirty="0"/>
          </a:p>
        </p:txBody>
      </p:sp>
    </p:spTree>
    <p:extLst>
      <p:ext uri="{BB962C8B-B14F-4D97-AF65-F5344CB8AC3E}">
        <p14:creationId xmlns:p14="http://schemas.microsoft.com/office/powerpoint/2010/main" val="24473378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Value Stream Mapping</a:t>
            </a:r>
          </a:p>
        </p:txBody>
      </p:sp>
      <p:sp>
        <p:nvSpPr>
          <p:cNvPr id="3" name="Content Placeholder 2"/>
          <p:cNvSpPr>
            <a:spLocks noGrp="1"/>
          </p:cNvSpPr>
          <p:nvPr>
            <p:ph idx="1"/>
          </p:nvPr>
        </p:nvSpPr>
        <p:spPr/>
        <p:txBody>
          <a:bodyPr>
            <a:normAutofit/>
          </a:bodyPr>
          <a:lstStyle/>
          <a:p>
            <a:r>
              <a:rPr lang="en-GB" sz="3200" dirty="0" smtClean="0"/>
              <a:t>Document customer demand</a:t>
            </a:r>
          </a:p>
          <a:p>
            <a:r>
              <a:rPr lang="en-GB" sz="3200" dirty="0" smtClean="0"/>
              <a:t>Define processes using operational data</a:t>
            </a:r>
          </a:p>
          <a:p>
            <a:r>
              <a:rPr lang="en-GB" sz="3200" dirty="0" smtClean="0"/>
              <a:t>Show material flow</a:t>
            </a:r>
          </a:p>
          <a:p>
            <a:r>
              <a:rPr lang="en-GB" sz="3200" dirty="0" smtClean="0"/>
              <a:t>Show information flow</a:t>
            </a:r>
          </a:p>
          <a:p>
            <a:r>
              <a:rPr lang="en-GB" sz="3200" dirty="0" smtClean="0"/>
              <a:t>Compute lead times (value adding time)</a:t>
            </a:r>
            <a:endParaRPr lang="en-GB" sz="3200" dirty="0"/>
          </a:p>
        </p:txBody>
      </p:sp>
    </p:spTree>
    <p:extLst>
      <p:ext uri="{BB962C8B-B14F-4D97-AF65-F5344CB8AC3E}">
        <p14:creationId xmlns:p14="http://schemas.microsoft.com/office/powerpoint/2010/main" val="14658696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Key Value Stream mapping Terms</a:t>
            </a:r>
            <a:endParaRPr lang="en-GB" sz="4400" dirty="0"/>
          </a:p>
        </p:txBody>
      </p:sp>
      <p:sp>
        <p:nvSpPr>
          <p:cNvPr id="3" name="Content Placeholder 2"/>
          <p:cNvSpPr>
            <a:spLocks noGrp="1"/>
          </p:cNvSpPr>
          <p:nvPr>
            <p:ph idx="1"/>
          </p:nvPr>
        </p:nvSpPr>
        <p:spPr>
          <a:xfrm>
            <a:off x="512618" y="1413164"/>
            <a:ext cx="11430000" cy="5153891"/>
          </a:xfrm>
        </p:spPr>
        <p:txBody>
          <a:bodyPr>
            <a:normAutofit/>
          </a:bodyPr>
          <a:lstStyle/>
          <a:p>
            <a:r>
              <a:rPr lang="en-GB" sz="3200" b="1" u="sng" dirty="0" smtClean="0"/>
              <a:t>Internal Lead Time</a:t>
            </a:r>
            <a:r>
              <a:rPr lang="en-GB" sz="3200" dirty="0" smtClean="0"/>
              <a:t>: - The average time it takes for one unit to go through the entire process including time waiting between sub-processes</a:t>
            </a:r>
          </a:p>
          <a:p>
            <a:r>
              <a:rPr lang="en-GB" sz="3200" dirty="0" smtClean="0"/>
              <a:t>Lead time = cycle time x units of WIP x number of </a:t>
            </a:r>
            <a:endParaRPr lang="en-GB" sz="3000" dirty="0" smtClean="0"/>
          </a:p>
          <a:p>
            <a:pPr marL="0" indent="0">
              <a:buNone/>
            </a:pPr>
            <a:r>
              <a:rPr lang="en-GB" sz="3000" dirty="0"/>
              <a:t>	</a:t>
            </a:r>
            <a:r>
              <a:rPr lang="en-GB" sz="3000" dirty="0" smtClean="0"/>
              <a:t>					operations + queue time between processes</a:t>
            </a:r>
          </a:p>
          <a:p>
            <a:r>
              <a:rPr lang="en-GB" sz="3200" b="1" u="sng" dirty="0" smtClean="0"/>
              <a:t>Order lead time</a:t>
            </a:r>
            <a:r>
              <a:rPr lang="en-GB" sz="3200" dirty="0" smtClean="0"/>
              <a:t>: - The time it takes from when the customer orders the product or service to when they receive it</a:t>
            </a:r>
            <a:endParaRPr lang="en-GB" sz="3200" b="1" u="sng" dirty="0" smtClean="0"/>
          </a:p>
        </p:txBody>
      </p:sp>
    </p:spTree>
    <p:extLst>
      <p:ext uri="{BB962C8B-B14F-4D97-AF65-F5344CB8AC3E}">
        <p14:creationId xmlns:p14="http://schemas.microsoft.com/office/powerpoint/2010/main" val="9956045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Key Value </a:t>
            </a:r>
            <a:r>
              <a:rPr lang="en-GB" sz="4400" dirty="0"/>
              <a:t>Stream </a:t>
            </a:r>
            <a:r>
              <a:rPr lang="en-GB" sz="4400" dirty="0" smtClean="0"/>
              <a:t>Mapping Terms</a:t>
            </a:r>
            <a:endParaRPr lang="en-GB" sz="4400" dirty="0"/>
          </a:p>
        </p:txBody>
      </p:sp>
      <p:sp>
        <p:nvSpPr>
          <p:cNvPr id="3" name="Content Placeholder 2"/>
          <p:cNvSpPr>
            <a:spLocks noGrp="1"/>
          </p:cNvSpPr>
          <p:nvPr>
            <p:ph idx="1"/>
          </p:nvPr>
        </p:nvSpPr>
        <p:spPr>
          <a:xfrm>
            <a:off x="381000" y="1357746"/>
            <a:ext cx="11554691" cy="5223164"/>
          </a:xfrm>
        </p:spPr>
        <p:txBody>
          <a:bodyPr>
            <a:normAutofit fontScale="92500" lnSpcReduction="10000"/>
          </a:bodyPr>
          <a:lstStyle/>
          <a:p>
            <a:r>
              <a:rPr lang="en-GB" sz="3200" b="1" u="sng" dirty="0" smtClean="0"/>
              <a:t>Queue Time</a:t>
            </a:r>
            <a:r>
              <a:rPr lang="en-GB" sz="3200" dirty="0" smtClean="0"/>
              <a:t>: - The time between sub-processes that the item gets moved or sits around waiting for someone to work on it</a:t>
            </a:r>
          </a:p>
          <a:p>
            <a:r>
              <a:rPr lang="en-GB" sz="3200" b="1" u="sng" dirty="0" smtClean="0"/>
              <a:t>Process Time</a:t>
            </a:r>
            <a:r>
              <a:rPr lang="en-GB" sz="3200" dirty="0" smtClean="0"/>
              <a:t>: - The time that the item is being worked on by an operator (Touch Time)</a:t>
            </a:r>
          </a:p>
          <a:p>
            <a:r>
              <a:rPr lang="en-GB" sz="3200" dirty="0" smtClean="0"/>
              <a:t>Processing time = manual work + walking + waiting</a:t>
            </a:r>
          </a:p>
          <a:p>
            <a:r>
              <a:rPr lang="en-GB" sz="3200" b="1" u="sng" dirty="0" smtClean="0"/>
              <a:t>Value Added Time</a:t>
            </a:r>
            <a:r>
              <a:rPr lang="en-GB" sz="3200" dirty="0" smtClean="0"/>
              <a:t>: - Time for those process steps that actually add value to the item</a:t>
            </a:r>
          </a:p>
          <a:p>
            <a:r>
              <a:rPr lang="en-GB" sz="3200" b="1" u="sng" dirty="0" smtClean="0"/>
              <a:t>Machine Time</a:t>
            </a:r>
            <a:r>
              <a:rPr lang="en-GB" sz="3200" dirty="0" smtClean="0"/>
              <a:t>: - The time that a machine is working on the item, will include waiting for a process to complete; such as glue to set</a:t>
            </a:r>
            <a:endParaRPr lang="en-GB" sz="3200" b="1" u="sng" dirty="0" smtClean="0"/>
          </a:p>
          <a:p>
            <a:endParaRPr lang="en-GB" sz="3200" b="1" u="sng" dirty="0"/>
          </a:p>
        </p:txBody>
      </p:sp>
    </p:spTree>
    <p:extLst>
      <p:ext uri="{BB962C8B-B14F-4D97-AF65-F5344CB8AC3E}">
        <p14:creationId xmlns:p14="http://schemas.microsoft.com/office/powerpoint/2010/main" val="14883845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Key Value Stream Mapping Terms</a:t>
            </a:r>
          </a:p>
        </p:txBody>
      </p:sp>
      <p:sp>
        <p:nvSpPr>
          <p:cNvPr id="3" name="Content Placeholder 2"/>
          <p:cNvSpPr>
            <a:spLocks noGrp="1"/>
          </p:cNvSpPr>
          <p:nvPr>
            <p:ph idx="1"/>
          </p:nvPr>
        </p:nvSpPr>
        <p:spPr>
          <a:xfrm>
            <a:off x="484910" y="2052918"/>
            <a:ext cx="11194472" cy="4493355"/>
          </a:xfrm>
        </p:spPr>
        <p:txBody>
          <a:bodyPr>
            <a:normAutofit/>
          </a:bodyPr>
          <a:lstStyle/>
          <a:p>
            <a:r>
              <a:rPr lang="en-GB" sz="3200" b="1" u="sng" dirty="0" smtClean="0"/>
              <a:t>Process Lead Time</a:t>
            </a:r>
            <a:r>
              <a:rPr lang="en-GB" sz="3200" dirty="0" smtClean="0"/>
              <a:t>: - The time that the item or batch of items is being worked on before it can be passed onto the next process</a:t>
            </a:r>
          </a:p>
          <a:p>
            <a:r>
              <a:rPr lang="en-GB" sz="3200" dirty="0" smtClean="0"/>
              <a:t>Process lead time = Processing Time x Batch size</a:t>
            </a:r>
          </a:p>
          <a:p>
            <a:r>
              <a:rPr lang="en-GB" sz="3200" b="1" u="sng" dirty="0" smtClean="0"/>
              <a:t>Cycle Time</a:t>
            </a:r>
            <a:r>
              <a:rPr lang="en-GB" sz="3200" dirty="0" smtClean="0"/>
              <a:t>: - The average time between completed units coming out the end of the process</a:t>
            </a:r>
          </a:p>
          <a:p>
            <a:r>
              <a:rPr lang="en-GB" sz="3200" dirty="0" smtClean="0"/>
              <a:t>Cycle time = Processing Time / No of Operators</a:t>
            </a:r>
            <a:endParaRPr lang="en-GB" sz="3200" dirty="0"/>
          </a:p>
        </p:txBody>
      </p:sp>
    </p:spTree>
    <p:extLst>
      <p:ext uri="{BB962C8B-B14F-4D97-AF65-F5344CB8AC3E}">
        <p14:creationId xmlns:p14="http://schemas.microsoft.com/office/powerpoint/2010/main" val="32994629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Key Value Stream Mapping Terms</a:t>
            </a:r>
          </a:p>
        </p:txBody>
      </p:sp>
      <p:sp>
        <p:nvSpPr>
          <p:cNvPr id="3" name="Content Placeholder 2"/>
          <p:cNvSpPr>
            <a:spLocks noGrp="1"/>
          </p:cNvSpPr>
          <p:nvPr>
            <p:ph idx="1"/>
          </p:nvPr>
        </p:nvSpPr>
        <p:spPr>
          <a:xfrm>
            <a:off x="311727" y="1537856"/>
            <a:ext cx="11589327" cy="5043054"/>
          </a:xfrm>
        </p:spPr>
        <p:txBody>
          <a:bodyPr>
            <a:normAutofit lnSpcReduction="10000"/>
          </a:bodyPr>
          <a:lstStyle/>
          <a:p>
            <a:r>
              <a:rPr lang="en-GB" sz="3200" b="1" u="sng" dirty="0" smtClean="0"/>
              <a:t>Machine Cycle Time</a:t>
            </a:r>
            <a:r>
              <a:rPr lang="en-GB" sz="3200" dirty="0" smtClean="0"/>
              <a:t>: - The average time between completed units coming out of a machine</a:t>
            </a:r>
          </a:p>
          <a:p>
            <a:r>
              <a:rPr lang="en-GB" sz="3200" b="1" u="sng" dirty="0" smtClean="0"/>
              <a:t>Work Time Available</a:t>
            </a:r>
            <a:r>
              <a:rPr lang="en-GB" sz="3200" dirty="0" smtClean="0"/>
              <a:t>: - Actual work time after breaks, meeting, shift set up and clean up, and other planned non-working time is deducted</a:t>
            </a:r>
          </a:p>
          <a:p>
            <a:r>
              <a:rPr lang="en-GB" sz="3200" b="1" u="sng" dirty="0" err="1" smtClean="0"/>
              <a:t>Takt</a:t>
            </a:r>
            <a:r>
              <a:rPr lang="en-GB" sz="3200" b="1" u="sng" dirty="0" smtClean="0"/>
              <a:t> Time</a:t>
            </a:r>
            <a:r>
              <a:rPr lang="en-GB" sz="3200" dirty="0" smtClean="0"/>
              <a:t>: - Your customer-driven drum beat</a:t>
            </a:r>
          </a:p>
          <a:p>
            <a:r>
              <a:rPr lang="en-GB" sz="3200" dirty="0" err="1" smtClean="0"/>
              <a:t>Takt</a:t>
            </a:r>
            <a:r>
              <a:rPr lang="en-GB" sz="3200" dirty="0" smtClean="0"/>
              <a:t> time = Total Working Time Available/Target units to</a:t>
            </a:r>
            <a:r>
              <a:rPr lang="en-GB" sz="3000" dirty="0" smtClean="0"/>
              <a:t>						Produce</a:t>
            </a:r>
          </a:p>
          <a:p>
            <a:r>
              <a:rPr lang="en-GB" sz="3000" b="1" u="sng" dirty="0" smtClean="0"/>
              <a:t>Target Cycle Time</a:t>
            </a:r>
            <a:r>
              <a:rPr lang="en-GB" sz="3000" dirty="0" smtClean="0"/>
              <a:t>: - Operational </a:t>
            </a:r>
            <a:r>
              <a:rPr lang="en-GB" sz="3000" dirty="0" err="1" smtClean="0"/>
              <a:t>takt</a:t>
            </a:r>
            <a:r>
              <a:rPr lang="en-GB" sz="3000" dirty="0" smtClean="0"/>
              <a:t> time adjusted for other factors, such as seasonal demand</a:t>
            </a:r>
            <a:endParaRPr lang="en-GB" sz="3200" b="1" u="sng" dirty="0" smtClean="0"/>
          </a:p>
        </p:txBody>
      </p:sp>
    </p:spTree>
    <p:extLst>
      <p:ext uri="{BB962C8B-B14F-4D97-AF65-F5344CB8AC3E}">
        <p14:creationId xmlns:p14="http://schemas.microsoft.com/office/powerpoint/2010/main" val="39148899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Key Value Stream Mapping Terms</a:t>
            </a:r>
          </a:p>
        </p:txBody>
      </p:sp>
      <p:sp>
        <p:nvSpPr>
          <p:cNvPr id="3" name="Content Placeholder 2"/>
          <p:cNvSpPr>
            <a:spLocks noGrp="1"/>
          </p:cNvSpPr>
          <p:nvPr>
            <p:ph idx="1"/>
          </p:nvPr>
        </p:nvSpPr>
        <p:spPr>
          <a:xfrm>
            <a:off x="443345" y="2052918"/>
            <a:ext cx="11222181" cy="4472573"/>
          </a:xfrm>
        </p:spPr>
        <p:txBody>
          <a:bodyPr>
            <a:normAutofit/>
          </a:bodyPr>
          <a:lstStyle/>
          <a:p>
            <a:r>
              <a:rPr lang="en-GB" sz="3200" b="1" u="sng" dirty="0" smtClean="0"/>
              <a:t>Change overtime</a:t>
            </a:r>
            <a:r>
              <a:rPr lang="en-GB" sz="3200" dirty="0" smtClean="0"/>
              <a:t> (CO) – time needed to set up for a new batch</a:t>
            </a:r>
          </a:p>
          <a:p>
            <a:r>
              <a:rPr lang="en-GB" sz="3200" b="1" u="sng" dirty="0" smtClean="0"/>
              <a:t>Pitch</a:t>
            </a:r>
            <a:r>
              <a:rPr lang="en-GB" sz="3200" dirty="0" smtClean="0"/>
              <a:t>: - How often work is released and monitored</a:t>
            </a:r>
            <a:endParaRPr lang="en-GB" sz="3200" b="1" u="sng" dirty="0" smtClean="0"/>
          </a:p>
          <a:p>
            <a:r>
              <a:rPr lang="en-GB" sz="3200" b="1" u="sng" dirty="0" smtClean="0"/>
              <a:t>Kanban</a:t>
            </a:r>
            <a:r>
              <a:rPr lang="en-GB" sz="3200" dirty="0" smtClean="0"/>
              <a:t>: - a signalling device to authorise the release of work</a:t>
            </a:r>
            <a:endParaRPr lang="en-GB" sz="3200" b="1" u="sng" dirty="0"/>
          </a:p>
        </p:txBody>
      </p:sp>
    </p:spTree>
    <p:extLst>
      <p:ext uri="{BB962C8B-B14F-4D97-AF65-F5344CB8AC3E}">
        <p14:creationId xmlns:p14="http://schemas.microsoft.com/office/powerpoint/2010/main" val="33967324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Value Stream Mapping</a:t>
            </a:r>
            <a:endParaRPr lang="en-GB" sz="4400" dirty="0"/>
          </a:p>
        </p:txBody>
      </p:sp>
      <p:sp>
        <p:nvSpPr>
          <p:cNvPr id="3" name="Content Placeholder 2"/>
          <p:cNvSpPr>
            <a:spLocks noGrp="1"/>
          </p:cNvSpPr>
          <p:nvPr>
            <p:ph idx="1"/>
          </p:nvPr>
        </p:nvSpPr>
        <p:spPr>
          <a:xfrm>
            <a:off x="574964" y="2052918"/>
            <a:ext cx="11007436" cy="4195481"/>
          </a:xfrm>
        </p:spPr>
        <p:txBody>
          <a:bodyPr>
            <a:normAutofit lnSpcReduction="10000"/>
          </a:bodyPr>
          <a:lstStyle/>
          <a:p>
            <a:pPr marL="0" indent="0">
              <a:buNone/>
            </a:pPr>
            <a:r>
              <a:rPr lang="en-GB" sz="3200" dirty="0" smtClean="0"/>
              <a:t>Process data boxes should contain:</a:t>
            </a:r>
          </a:p>
          <a:p>
            <a:r>
              <a:rPr lang="en-GB" sz="3200" dirty="0" smtClean="0"/>
              <a:t>Cycle time (CT): Observed &amp; Effective</a:t>
            </a:r>
          </a:p>
          <a:p>
            <a:r>
              <a:rPr lang="en-GB" sz="3200" dirty="0" smtClean="0"/>
              <a:t>Changeover time (CO) &amp; frequency</a:t>
            </a:r>
          </a:p>
          <a:p>
            <a:r>
              <a:rPr lang="en-GB" sz="3200" dirty="0" smtClean="0"/>
              <a:t>% Availability to Demand</a:t>
            </a:r>
          </a:p>
          <a:p>
            <a:r>
              <a:rPr lang="en-GB" sz="3200" dirty="0" smtClean="0"/>
              <a:t>Number of operators</a:t>
            </a:r>
          </a:p>
          <a:p>
            <a:r>
              <a:rPr lang="en-GB" sz="3200" dirty="0" smtClean="0"/>
              <a:t>% Quality level (first-pass yield)</a:t>
            </a:r>
          </a:p>
          <a:p>
            <a:r>
              <a:rPr lang="en-GB" sz="3200" dirty="0" smtClean="0"/>
              <a:t>Batch size</a:t>
            </a:r>
            <a:endParaRPr lang="en-GB" sz="3200" dirty="0"/>
          </a:p>
        </p:txBody>
      </p:sp>
    </p:spTree>
    <p:extLst>
      <p:ext uri="{BB962C8B-B14F-4D97-AF65-F5344CB8AC3E}">
        <p14:creationId xmlns:p14="http://schemas.microsoft.com/office/powerpoint/2010/main" val="10095346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Capturing Information Time it</a:t>
            </a:r>
            <a:endParaRPr lang="en-GB" sz="4400" dirty="0"/>
          </a:p>
        </p:txBody>
      </p:sp>
      <p:sp>
        <p:nvSpPr>
          <p:cNvPr id="3" name="Content Placeholder 2"/>
          <p:cNvSpPr>
            <a:spLocks noGrp="1"/>
          </p:cNvSpPr>
          <p:nvPr>
            <p:ph idx="1"/>
          </p:nvPr>
        </p:nvSpPr>
        <p:spPr/>
        <p:txBody>
          <a:bodyPr>
            <a:normAutofit/>
          </a:bodyPr>
          <a:lstStyle/>
          <a:p>
            <a:r>
              <a:rPr lang="en-GB" sz="3200" dirty="0" smtClean="0"/>
              <a:t>Cycle Time (CT) – Time for one part.  Time before repeating operation</a:t>
            </a:r>
          </a:p>
          <a:p>
            <a:r>
              <a:rPr lang="en-GB" sz="3200" dirty="0" smtClean="0"/>
              <a:t>Changeover Time (CO) – Time to switch product type</a:t>
            </a:r>
            <a:endParaRPr lang="en-GB" sz="3200" dirty="0"/>
          </a:p>
        </p:txBody>
      </p:sp>
    </p:spTree>
    <p:extLst>
      <p:ext uri="{BB962C8B-B14F-4D97-AF65-F5344CB8AC3E}">
        <p14:creationId xmlns:p14="http://schemas.microsoft.com/office/powerpoint/2010/main" val="42788643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Capturing Information Measure or Count</a:t>
            </a:r>
            <a:endParaRPr lang="en-GB" sz="4400" dirty="0"/>
          </a:p>
        </p:txBody>
      </p:sp>
      <p:sp>
        <p:nvSpPr>
          <p:cNvPr id="3" name="Content Placeholder 2"/>
          <p:cNvSpPr>
            <a:spLocks noGrp="1"/>
          </p:cNvSpPr>
          <p:nvPr>
            <p:ph idx="1"/>
          </p:nvPr>
        </p:nvSpPr>
        <p:spPr/>
        <p:txBody>
          <a:bodyPr>
            <a:normAutofit/>
          </a:bodyPr>
          <a:lstStyle/>
          <a:p>
            <a:r>
              <a:rPr lang="en-GB" sz="3200" dirty="0" smtClean="0"/>
              <a:t>Travel (TR) – How far does the operator travel to do their job?</a:t>
            </a:r>
          </a:p>
          <a:p>
            <a:r>
              <a:rPr lang="en-GB" sz="3200" dirty="0" smtClean="0"/>
              <a:t>Inventory (I) – Count the amount of inventory before and after the process</a:t>
            </a:r>
            <a:endParaRPr lang="en-GB" sz="3200" dirty="0"/>
          </a:p>
        </p:txBody>
      </p:sp>
    </p:spTree>
    <p:extLst>
      <p:ext uri="{BB962C8B-B14F-4D97-AF65-F5344CB8AC3E}">
        <p14:creationId xmlns:p14="http://schemas.microsoft.com/office/powerpoint/2010/main" val="31657630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Capturing Information Observe</a:t>
            </a:r>
            <a:endParaRPr lang="en-GB" sz="4400" dirty="0"/>
          </a:p>
        </p:txBody>
      </p:sp>
      <p:sp>
        <p:nvSpPr>
          <p:cNvPr id="3" name="Content Placeholder 2"/>
          <p:cNvSpPr>
            <a:spLocks noGrp="1"/>
          </p:cNvSpPr>
          <p:nvPr>
            <p:ph idx="1"/>
          </p:nvPr>
        </p:nvSpPr>
        <p:spPr>
          <a:xfrm>
            <a:off x="457200" y="2052918"/>
            <a:ext cx="11270673" cy="4195481"/>
          </a:xfrm>
        </p:spPr>
        <p:txBody>
          <a:bodyPr>
            <a:normAutofit/>
          </a:bodyPr>
          <a:lstStyle/>
          <a:p>
            <a:r>
              <a:rPr lang="en-GB" sz="3200" dirty="0" smtClean="0"/>
              <a:t>Yield (Y) % How many pass inspection</a:t>
            </a:r>
          </a:p>
          <a:p>
            <a:r>
              <a:rPr lang="en-GB" sz="3200" dirty="0" smtClean="0"/>
              <a:t>Uptime (UP) % machine is up and running</a:t>
            </a:r>
          </a:p>
          <a:p>
            <a:r>
              <a:rPr lang="en-GB" sz="3200" dirty="0" smtClean="0"/>
              <a:t>Scheduled changes (SC) – Number of Scheduled changes per week</a:t>
            </a:r>
          </a:p>
          <a:p>
            <a:r>
              <a:rPr lang="en-GB" sz="3200" dirty="0" smtClean="0"/>
              <a:t>Waiting time (WT) – Find how often operators are waiting for something to do.   How often are they waiting for another operation to be done</a:t>
            </a:r>
            <a:endParaRPr lang="en-GB" sz="3200" dirty="0"/>
          </a:p>
        </p:txBody>
      </p:sp>
    </p:spTree>
    <p:extLst>
      <p:ext uri="{BB962C8B-B14F-4D97-AF65-F5344CB8AC3E}">
        <p14:creationId xmlns:p14="http://schemas.microsoft.com/office/powerpoint/2010/main" val="699939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Capturing Information Ask</a:t>
            </a:r>
            <a:endParaRPr lang="en-GB" sz="4400" dirty="0"/>
          </a:p>
        </p:txBody>
      </p:sp>
      <p:sp>
        <p:nvSpPr>
          <p:cNvPr id="3" name="Content Placeholder 2"/>
          <p:cNvSpPr>
            <a:spLocks noGrp="1"/>
          </p:cNvSpPr>
          <p:nvPr>
            <p:ph idx="1"/>
          </p:nvPr>
        </p:nvSpPr>
        <p:spPr>
          <a:xfrm>
            <a:off x="394855" y="2052918"/>
            <a:ext cx="11367653" cy="4569555"/>
          </a:xfrm>
        </p:spPr>
        <p:txBody>
          <a:bodyPr>
            <a:normAutofit lnSpcReduction="10000"/>
          </a:bodyPr>
          <a:lstStyle/>
          <a:p>
            <a:r>
              <a:rPr lang="en-GB" sz="3200" dirty="0" smtClean="0"/>
              <a:t>Correct information (CI) - % of times the job instructions are correct and accurate.  How many times do operators ask for clarification</a:t>
            </a:r>
          </a:p>
          <a:p>
            <a:r>
              <a:rPr lang="en-GB" sz="3200" dirty="0" smtClean="0"/>
              <a:t>Operators per shift (OPS)</a:t>
            </a:r>
          </a:p>
          <a:p>
            <a:r>
              <a:rPr lang="en-GB" sz="3200" dirty="0" smtClean="0"/>
              <a:t>Production scheduling (PS)</a:t>
            </a:r>
          </a:p>
          <a:p>
            <a:r>
              <a:rPr lang="en-GB" sz="3200" dirty="0" smtClean="0"/>
              <a:t>Inventory flow up (IFU) – where does the inventory come from all sources</a:t>
            </a:r>
          </a:p>
          <a:p>
            <a:r>
              <a:rPr lang="en-GB" sz="3200" dirty="0" smtClean="0"/>
              <a:t>Inventory flow down (IFD) – Where does inventory go to, all places</a:t>
            </a:r>
            <a:endParaRPr lang="en-GB" sz="3200" dirty="0"/>
          </a:p>
        </p:txBody>
      </p:sp>
    </p:spTree>
    <p:extLst>
      <p:ext uri="{BB962C8B-B14F-4D97-AF65-F5344CB8AC3E}">
        <p14:creationId xmlns:p14="http://schemas.microsoft.com/office/powerpoint/2010/main" val="14675385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Sample Value Stream Map</a:t>
            </a:r>
            <a:endParaRPr lang="en-GB" sz="4400" dirty="0"/>
          </a:p>
        </p:txBody>
      </p:sp>
      <p:pic>
        <p:nvPicPr>
          <p:cNvPr id="4" name="Content Placeholder 3"/>
          <p:cNvPicPr>
            <a:picLocks noGrp="1" noChangeAspect="1"/>
          </p:cNvPicPr>
          <p:nvPr>
            <p:ph idx="1"/>
          </p:nvPr>
        </p:nvPicPr>
        <p:blipFill>
          <a:blip r:embed="rId2"/>
          <a:stretch>
            <a:fillRect/>
          </a:stretch>
        </p:blipFill>
        <p:spPr>
          <a:xfrm>
            <a:off x="817417" y="1946563"/>
            <a:ext cx="10467109" cy="4558145"/>
          </a:xfrm>
          <a:prstGeom prst="rect">
            <a:avLst/>
          </a:prstGeom>
        </p:spPr>
      </p:pic>
    </p:spTree>
    <p:extLst>
      <p:ext uri="{BB962C8B-B14F-4D97-AF65-F5344CB8AC3E}">
        <p14:creationId xmlns:p14="http://schemas.microsoft.com/office/powerpoint/2010/main" val="42035473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Value Stream Mapping</a:t>
            </a:r>
            <a:endParaRPr lang="en-GB" sz="4400" dirty="0"/>
          </a:p>
        </p:txBody>
      </p:sp>
      <p:sp>
        <p:nvSpPr>
          <p:cNvPr id="3" name="Content Placeholder 2"/>
          <p:cNvSpPr>
            <a:spLocks noGrp="1"/>
          </p:cNvSpPr>
          <p:nvPr>
            <p:ph idx="1"/>
          </p:nvPr>
        </p:nvSpPr>
        <p:spPr>
          <a:xfrm>
            <a:off x="457200" y="2052918"/>
            <a:ext cx="11201400" cy="4555700"/>
          </a:xfrm>
        </p:spPr>
        <p:txBody>
          <a:bodyPr>
            <a:normAutofit lnSpcReduction="10000"/>
          </a:bodyPr>
          <a:lstStyle/>
          <a:p>
            <a:r>
              <a:rPr lang="en-GB" sz="3200" dirty="0" smtClean="0"/>
              <a:t>Look for non-value- adding steps that are preparing for, or tidying up for the value-adding step and are closely associated with workstation or operator</a:t>
            </a:r>
          </a:p>
          <a:p>
            <a:r>
              <a:rPr lang="en-GB" sz="3200" dirty="0" smtClean="0"/>
              <a:t>Look for steps that are related to transportation approvals, logging, or other ancillary activities</a:t>
            </a:r>
          </a:p>
          <a:p>
            <a:r>
              <a:rPr lang="en-GB" sz="3200" dirty="0" smtClean="0"/>
              <a:t>Key metrics associated with value stream mapping are value adding times and non-value adding times</a:t>
            </a:r>
          </a:p>
          <a:p>
            <a:r>
              <a:rPr lang="en-GB" sz="3200" dirty="0" smtClean="0"/>
              <a:t>Always true that lead time &gt; = Processing Time &gt; = Value Add Time</a:t>
            </a:r>
            <a:endParaRPr lang="en-GB" sz="3200" dirty="0"/>
          </a:p>
        </p:txBody>
      </p:sp>
    </p:spTree>
    <p:extLst>
      <p:ext uri="{BB962C8B-B14F-4D97-AF65-F5344CB8AC3E}">
        <p14:creationId xmlns:p14="http://schemas.microsoft.com/office/powerpoint/2010/main" val="38484127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Batching</a:t>
            </a:r>
            <a:endParaRPr lang="en-GB" sz="4400" dirty="0"/>
          </a:p>
        </p:txBody>
      </p:sp>
      <p:sp>
        <p:nvSpPr>
          <p:cNvPr id="3" name="Content Placeholder 2"/>
          <p:cNvSpPr>
            <a:spLocks noGrp="1"/>
          </p:cNvSpPr>
          <p:nvPr>
            <p:ph idx="1"/>
          </p:nvPr>
        </p:nvSpPr>
        <p:spPr>
          <a:xfrm>
            <a:off x="235528" y="1406236"/>
            <a:ext cx="11748654" cy="5243946"/>
          </a:xfrm>
        </p:spPr>
        <p:txBody>
          <a:bodyPr>
            <a:normAutofit fontScale="92500"/>
          </a:bodyPr>
          <a:lstStyle/>
          <a:p>
            <a:r>
              <a:rPr lang="en-GB" sz="3200" dirty="0" smtClean="0"/>
              <a:t>A traditional method of reducing waste</a:t>
            </a:r>
          </a:p>
          <a:p>
            <a:r>
              <a:rPr lang="en-GB" sz="3200" dirty="0" smtClean="0"/>
              <a:t>When work is batched a large number of essentially identical tasks are gathered and performed at the same time</a:t>
            </a:r>
          </a:p>
          <a:p>
            <a:r>
              <a:rPr lang="en-GB" sz="3200" dirty="0" smtClean="0"/>
              <a:t>When tasks are divided into batches, the time required to perform them clearly is shorter</a:t>
            </a:r>
          </a:p>
          <a:p>
            <a:r>
              <a:rPr lang="en-GB" sz="3200" dirty="0" smtClean="0"/>
              <a:t>However, batching creates delays at the beginning and end of the activity</a:t>
            </a:r>
          </a:p>
          <a:p>
            <a:r>
              <a:rPr lang="en-GB" sz="3200" dirty="0" smtClean="0"/>
              <a:t>The team must wait for a number of tasks to arrive in the input queue before beginning, creating unnecessary lag time</a:t>
            </a:r>
          </a:p>
        </p:txBody>
      </p:sp>
    </p:spTree>
    <p:extLst>
      <p:ext uri="{BB962C8B-B14F-4D97-AF65-F5344CB8AC3E}">
        <p14:creationId xmlns:p14="http://schemas.microsoft.com/office/powerpoint/2010/main" val="40935732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Batching</a:t>
            </a:r>
            <a:endParaRPr lang="en-GB" sz="4400" dirty="0"/>
          </a:p>
        </p:txBody>
      </p:sp>
      <p:sp>
        <p:nvSpPr>
          <p:cNvPr id="3" name="Content Placeholder 2"/>
          <p:cNvSpPr>
            <a:spLocks noGrp="1"/>
          </p:cNvSpPr>
          <p:nvPr>
            <p:ph idx="1"/>
          </p:nvPr>
        </p:nvSpPr>
        <p:spPr>
          <a:xfrm>
            <a:off x="464127" y="2052918"/>
            <a:ext cx="11284527" cy="4534918"/>
          </a:xfrm>
        </p:spPr>
        <p:txBody>
          <a:bodyPr>
            <a:normAutofit/>
          </a:bodyPr>
          <a:lstStyle/>
          <a:p>
            <a:r>
              <a:rPr lang="en-GB" sz="3200" dirty="0" smtClean="0"/>
              <a:t>Also the entire batch does not move onto the next step of the process until every item has been subjected to the batched step</a:t>
            </a:r>
          </a:p>
          <a:p>
            <a:r>
              <a:rPr lang="en-GB" sz="3200" dirty="0" smtClean="0"/>
              <a:t>This wait is one of the greatest contributors to lead time</a:t>
            </a:r>
          </a:p>
          <a:p>
            <a:r>
              <a:rPr lang="en-GB" sz="3200" dirty="0" smtClean="0"/>
              <a:t>For example, if the set up time for the equipment is significant then performing the activity in batches may be more efficient</a:t>
            </a:r>
            <a:endParaRPr lang="en-GB" sz="3200" dirty="0"/>
          </a:p>
        </p:txBody>
      </p:sp>
    </p:spTree>
    <p:extLst>
      <p:ext uri="{BB962C8B-B14F-4D97-AF65-F5344CB8AC3E}">
        <p14:creationId xmlns:p14="http://schemas.microsoft.com/office/powerpoint/2010/main" val="33499475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Lean Metric Velocity</a:t>
            </a:r>
            <a:endParaRPr lang="en-GB" sz="4400" dirty="0"/>
          </a:p>
        </p:txBody>
      </p:sp>
      <p:sp>
        <p:nvSpPr>
          <p:cNvPr id="3" name="Content Placeholder 2"/>
          <p:cNvSpPr>
            <a:spLocks noGrp="1"/>
          </p:cNvSpPr>
          <p:nvPr>
            <p:ph idx="1"/>
          </p:nvPr>
        </p:nvSpPr>
        <p:spPr>
          <a:xfrm>
            <a:off x="1098697" y="2052918"/>
            <a:ext cx="10143461" cy="4461296"/>
          </a:xfrm>
        </p:spPr>
        <p:txBody>
          <a:bodyPr>
            <a:normAutofit/>
          </a:bodyPr>
          <a:lstStyle/>
          <a:p>
            <a:r>
              <a:rPr lang="en-GB" sz="3200" dirty="0" smtClean="0"/>
              <a:t>Velocity, in lean, is a metric that indicates the rate at which value is added during a process phase</a:t>
            </a:r>
          </a:p>
          <a:p>
            <a:r>
              <a:rPr lang="en-GB" sz="3200" dirty="0" smtClean="0"/>
              <a:t>The calculation of the lean metric velocity is used to help rank cycle time improvement opportunities in order of importance as well as aid us in our analysis of the value system</a:t>
            </a:r>
            <a:endParaRPr lang="en-GB" sz="3200" dirty="0"/>
          </a:p>
        </p:txBody>
      </p:sp>
    </p:spTree>
    <p:extLst>
      <p:ext uri="{BB962C8B-B14F-4D97-AF65-F5344CB8AC3E}">
        <p14:creationId xmlns:p14="http://schemas.microsoft.com/office/powerpoint/2010/main" val="10048265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Lean Metric Velocity</a:t>
            </a:r>
            <a:endParaRPr lang="en-GB" sz="4400" dirty="0"/>
          </a:p>
        </p:txBody>
      </p:sp>
      <p:sp>
        <p:nvSpPr>
          <p:cNvPr id="3" name="Content Placeholder 2"/>
          <p:cNvSpPr>
            <a:spLocks noGrp="1"/>
          </p:cNvSpPr>
          <p:nvPr>
            <p:ph idx="1"/>
          </p:nvPr>
        </p:nvSpPr>
        <p:spPr>
          <a:xfrm>
            <a:off x="396949" y="2052918"/>
            <a:ext cx="11348483" cy="4195481"/>
          </a:xfrm>
        </p:spPr>
        <p:txBody>
          <a:bodyPr>
            <a:normAutofit/>
          </a:bodyPr>
          <a:lstStyle/>
          <a:p>
            <a:r>
              <a:rPr lang="en-GB" sz="3200" dirty="0" smtClean="0"/>
              <a:t>The basic formula for the calculation of velocity is: </a:t>
            </a:r>
            <a:r>
              <a:rPr lang="en-GB" sz="3200" i="1" dirty="0" smtClean="0"/>
              <a:t>number of value added steps / process lead time</a:t>
            </a:r>
            <a:endParaRPr lang="en-GB" sz="3200" dirty="0" smtClean="0"/>
          </a:p>
          <a:p>
            <a:r>
              <a:rPr lang="en-GB" sz="3200" dirty="0" smtClean="0"/>
              <a:t>Process lead time is calculated according to Little’s Law: </a:t>
            </a:r>
            <a:r>
              <a:rPr lang="en-GB" sz="3200" i="1" dirty="0" smtClean="0"/>
              <a:t>number of items in the process / number of times the process is completed every hour</a:t>
            </a:r>
            <a:endParaRPr lang="en-GB" sz="3200" dirty="0" smtClean="0"/>
          </a:p>
          <a:p>
            <a:r>
              <a:rPr lang="en-GB" sz="3200" dirty="0" smtClean="0"/>
              <a:t>Initiating a process observation log should be done before attempting to calculate velocity</a:t>
            </a:r>
            <a:endParaRPr lang="en-GB" sz="3200" dirty="0"/>
          </a:p>
        </p:txBody>
      </p:sp>
    </p:spTree>
    <p:extLst>
      <p:ext uri="{BB962C8B-B14F-4D97-AF65-F5344CB8AC3E}">
        <p14:creationId xmlns:p14="http://schemas.microsoft.com/office/powerpoint/2010/main" val="13944595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Calculating Process Velocity</a:t>
            </a:r>
            <a:endParaRPr lang="en-GB" sz="4400" dirty="0"/>
          </a:p>
        </p:txBody>
      </p:sp>
      <p:sp>
        <p:nvSpPr>
          <p:cNvPr id="3" name="Content Placeholder 2"/>
          <p:cNvSpPr>
            <a:spLocks noGrp="1"/>
          </p:cNvSpPr>
          <p:nvPr>
            <p:ph idx="1"/>
          </p:nvPr>
        </p:nvSpPr>
        <p:spPr>
          <a:xfrm>
            <a:off x="432391" y="2052918"/>
            <a:ext cx="11086213" cy="4595975"/>
          </a:xfrm>
        </p:spPr>
        <p:txBody>
          <a:bodyPr>
            <a:normAutofit/>
          </a:bodyPr>
          <a:lstStyle/>
          <a:p>
            <a:r>
              <a:rPr lang="en-GB" sz="3200" dirty="0" smtClean="0"/>
              <a:t>Categorise each task as value-added, non-value added but necessary (NVA type 1), or non-value-added and unnecessary (NVA type 2)</a:t>
            </a:r>
          </a:p>
          <a:p>
            <a:r>
              <a:rPr lang="en-GB" sz="3200" dirty="0" smtClean="0"/>
              <a:t>Measure the process time for each task regardless of its value</a:t>
            </a:r>
          </a:p>
          <a:p>
            <a:r>
              <a:rPr lang="en-GB" sz="3200" dirty="0" smtClean="0"/>
              <a:t>Measure the inspection time</a:t>
            </a:r>
          </a:p>
          <a:p>
            <a:r>
              <a:rPr lang="en-GB" sz="3200" dirty="0" smtClean="0"/>
              <a:t>Measure move or transportation time</a:t>
            </a:r>
          </a:p>
          <a:p>
            <a:r>
              <a:rPr lang="en-GB" sz="3200" dirty="0" smtClean="0"/>
              <a:t>Measure the queue time</a:t>
            </a:r>
            <a:endParaRPr lang="en-GB" sz="3200" dirty="0"/>
          </a:p>
        </p:txBody>
      </p:sp>
    </p:spTree>
    <p:extLst>
      <p:ext uri="{BB962C8B-B14F-4D97-AF65-F5344CB8AC3E}">
        <p14:creationId xmlns:p14="http://schemas.microsoft.com/office/powerpoint/2010/main" val="21116571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Calculating Process Velocity</a:t>
            </a:r>
            <a:endParaRPr lang="en-GB" sz="4400" dirty="0"/>
          </a:p>
        </p:txBody>
      </p:sp>
      <p:sp>
        <p:nvSpPr>
          <p:cNvPr id="3" name="Content Placeholder 2"/>
          <p:cNvSpPr>
            <a:spLocks noGrp="1"/>
          </p:cNvSpPr>
          <p:nvPr>
            <p:ph idx="1"/>
          </p:nvPr>
        </p:nvSpPr>
        <p:spPr/>
        <p:txBody>
          <a:bodyPr>
            <a:normAutofit/>
          </a:bodyPr>
          <a:lstStyle/>
          <a:p>
            <a:pPr marL="0" indent="0">
              <a:buNone/>
            </a:pPr>
            <a:r>
              <a:rPr lang="en-GB" sz="3200" b="1" u="sng" dirty="0" smtClean="0"/>
              <a:t>Throughput Time</a:t>
            </a:r>
            <a:r>
              <a:rPr lang="en-GB" sz="3200" dirty="0" smtClean="0"/>
              <a:t>: - Process time + Inspection time + Move time + Queue time</a:t>
            </a:r>
          </a:p>
          <a:p>
            <a:pPr marL="0" indent="0">
              <a:buNone/>
            </a:pPr>
            <a:r>
              <a:rPr lang="en-GB" sz="3200" dirty="0" smtClean="0"/>
              <a:t>Then add the times for each value-added task</a:t>
            </a:r>
          </a:p>
          <a:p>
            <a:pPr marL="0" indent="0">
              <a:buNone/>
            </a:pPr>
            <a:r>
              <a:rPr lang="en-GB" sz="3200" b="1" u="sng" dirty="0" smtClean="0"/>
              <a:t>Process Velocity</a:t>
            </a:r>
            <a:r>
              <a:rPr lang="en-GB" sz="3200" dirty="0" smtClean="0"/>
              <a:t>: - Total throughput time / value-added time</a:t>
            </a:r>
            <a:endParaRPr lang="en-GB" sz="3200" b="1" u="sng" dirty="0"/>
          </a:p>
        </p:txBody>
      </p:sp>
    </p:spTree>
    <p:extLst>
      <p:ext uri="{BB962C8B-B14F-4D97-AF65-F5344CB8AC3E}">
        <p14:creationId xmlns:p14="http://schemas.microsoft.com/office/powerpoint/2010/main" val="6562052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Using Process Velocity</a:t>
            </a:r>
            <a:endParaRPr lang="en-GB" sz="4400" dirty="0"/>
          </a:p>
        </p:txBody>
      </p:sp>
      <p:sp>
        <p:nvSpPr>
          <p:cNvPr id="3" name="Content Placeholder 2"/>
          <p:cNvSpPr>
            <a:spLocks noGrp="1"/>
          </p:cNvSpPr>
          <p:nvPr>
            <p:ph idx="1"/>
          </p:nvPr>
        </p:nvSpPr>
        <p:spPr>
          <a:xfrm>
            <a:off x="418214" y="2052918"/>
            <a:ext cx="11256335" cy="4475473"/>
          </a:xfrm>
        </p:spPr>
        <p:txBody>
          <a:bodyPr>
            <a:normAutofit/>
          </a:bodyPr>
          <a:lstStyle/>
          <a:p>
            <a:r>
              <a:rPr lang="en-GB" sz="3200" dirty="0" smtClean="0"/>
              <a:t>Velocity indicates the degree to which a process responds to customer demands</a:t>
            </a:r>
          </a:p>
          <a:p>
            <a:r>
              <a:rPr lang="en-GB" sz="3200" dirty="0" smtClean="0"/>
              <a:t>If there is less work in progress, ;</a:t>
            </a:r>
            <a:r>
              <a:rPr lang="en-GB" sz="3200" dirty="0" err="1" smtClean="0"/>
              <a:t>ead</a:t>
            </a:r>
            <a:r>
              <a:rPr lang="en-GB" sz="3200" dirty="0" smtClean="0"/>
              <a:t> times are shorter, then velocity is greater</a:t>
            </a:r>
          </a:p>
          <a:p>
            <a:r>
              <a:rPr lang="en-GB" sz="3200" dirty="0" smtClean="0"/>
              <a:t>If the lead times are longer, then velocity is shorter</a:t>
            </a:r>
          </a:p>
          <a:p>
            <a:r>
              <a:rPr lang="en-GB" sz="3200" dirty="0" smtClean="0"/>
              <a:t>Looking at the various factors will point you in the best direction for making improvements</a:t>
            </a:r>
            <a:endParaRPr lang="en-GB" sz="3200" dirty="0"/>
          </a:p>
        </p:txBody>
      </p:sp>
    </p:spTree>
    <p:extLst>
      <p:ext uri="{BB962C8B-B14F-4D97-AF65-F5344CB8AC3E}">
        <p14:creationId xmlns:p14="http://schemas.microsoft.com/office/powerpoint/2010/main" val="13520953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70122"/>
            <a:ext cx="9404723" cy="758456"/>
          </a:xfrm>
        </p:spPr>
        <p:txBody>
          <a:bodyPr/>
          <a:lstStyle/>
          <a:p>
            <a:pPr algn="ctr"/>
            <a:r>
              <a:rPr lang="en-GB" dirty="0" smtClean="0"/>
              <a:t>Set Up Time</a:t>
            </a:r>
            <a:endParaRPr lang="en-GB" dirty="0"/>
          </a:p>
        </p:txBody>
      </p:sp>
      <p:sp>
        <p:nvSpPr>
          <p:cNvPr id="3" name="Content Placeholder 2"/>
          <p:cNvSpPr>
            <a:spLocks noGrp="1"/>
          </p:cNvSpPr>
          <p:nvPr>
            <p:ph idx="1"/>
          </p:nvPr>
        </p:nvSpPr>
        <p:spPr>
          <a:xfrm>
            <a:off x="474921" y="1049080"/>
            <a:ext cx="11320129" cy="5663608"/>
          </a:xfrm>
        </p:spPr>
        <p:txBody>
          <a:bodyPr>
            <a:normAutofit/>
          </a:bodyPr>
          <a:lstStyle/>
          <a:p>
            <a:r>
              <a:rPr lang="en-GB" sz="3200" dirty="0" smtClean="0"/>
              <a:t>Set up time is the interval between the completion of the last item and the beginning of the next item</a:t>
            </a:r>
          </a:p>
          <a:p>
            <a:r>
              <a:rPr lang="en-GB" sz="3200" dirty="0" smtClean="0"/>
              <a:t>Consists of four components</a:t>
            </a:r>
          </a:p>
          <a:p>
            <a:pPr marL="514350" indent="-514350">
              <a:buAutoNum type="arabicPeriod"/>
            </a:pPr>
            <a:r>
              <a:rPr lang="en-GB" sz="3200" b="1" u="sng" dirty="0" smtClean="0"/>
              <a:t>Preparation</a:t>
            </a:r>
            <a:r>
              <a:rPr lang="en-GB" sz="3200" dirty="0" smtClean="0"/>
              <a:t>: - the set of tasks necessary to gather all of the materials and people for the activity</a:t>
            </a:r>
            <a:endParaRPr lang="en-GB" sz="3200" b="1" u="sng" dirty="0" smtClean="0"/>
          </a:p>
          <a:p>
            <a:pPr marL="514350" indent="-514350">
              <a:buAutoNum type="arabicPeriod"/>
            </a:pPr>
            <a:r>
              <a:rPr lang="en-GB" sz="3200" b="1" u="sng" dirty="0" smtClean="0"/>
              <a:t>Replacement</a:t>
            </a:r>
            <a:r>
              <a:rPr lang="en-GB" sz="3200" dirty="0" smtClean="0"/>
              <a:t>: - the set of tasks required to adjust and reconfigure equipment before the next item can be processed</a:t>
            </a:r>
          </a:p>
          <a:p>
            <a:pPr marL="514350" indent="-514350">
              <a:buAutoNum type="arabicPeriod"/>
            </a:pPr>
            <a:r>
              <a:rPr lang="en-GB" sz="3200" b="1" u="sng" dirty="0" smtClean="0"/>
              <a:t>Location</a:t>
            </a:r>
            <a:r>
              <a:rPr lang="en-GB" sz="3200" dirty="0" smtClean="0"/>
              <a:t>: - the positioning or moving tasks that must be completed between iterations of a process</a:t>
            </a:r>
            <a:endParaRPr lang="en-GB" sz="3200" b="1" u="sng" dirty="0"/>
          </a:p>
        </p:txBody>
      </p:sp>
    </p:spTree>
    <p:extLst>
      <p:ext uri="{BB962C8B-B14F-4D97-AF65-F5344CB8AC3E}">
        <p14:creationId xmlns:p14="http://schemas.microsoft.com/office/powerpoint/2010/main" val="41438325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Set Up Time</a:t>
            </a:r>
            <a:endParaRPr lang="en-GB" sz="4400" dirty="0"/>
          </a:p>
        </p:txBody>
      </p:sp>
      <p:sp>
        <p:nvSpPr>
          <p:cNvPr id="3" name="Content Placeholder 2"/>
          <p:cNvSpPr>
            <a:spLocks noGrp="1"/>
          </p:cNvSpPr>
          <p:nvPr>
            <p:ph idx="1"/>
          </p:nvPr>
        </p:nvSpPr>
        <p:spPr/>
        <p:txBody>
          <a:bodyPr>
            <a:normAutofit/>
          </a:bodyPr>
          <a:lstStyle/>
          <a:p>
            <a:pPr marL="514350" indent="-514350">
              <a:buAutoNum type="arabicPeriod" startAt="4"/>
            </a:pPr>
            <a:r>
              <a:rPr lang="en-GB" sz="3200" b="1" u="sng" dirty="0" smtClean="0"/>
              <a:t>Adjustment</a:t>
            </a:r>
            <a:r>
              <a:rPr lang="en-GB" sz="3200" dirty="0" smtClean="0"/>
              <a:t>: - the set of monitoring or fine-tuning tasks that must be performed between iterations to ensure correct performance of a process</a:t>
            </a:r>
          </a:p>
          <a:p>
            <a:pPr marL="0" indent="0">
              <a:buNone/>
            </a:pPr>
            <a:endParaRPr lang="en-GB" sz="3200" dirty="0"/>
          </a:p>
        </p:txBody>
      </p:sp>
    </p:spTree>
    <p:extLst>
      <p:ext uri="{BB962C8B-B14F-4D97-AF65-F5344CB8AC3E}">
        <p14:creationId xmlns:p14="http://schemas.microsoft.com/office/powerpoint/2010/main" val="19676547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77210"/>
            <a:ext cx="9404723" cy="800986"/>
          </a:xfrm>
        </p:spPr>
        <p:txBody>
          <a:bodyPr/>
          <a:lstStyle/>
          <a:p>
            <a:pPr algn="ctr"/>
            <a:r>
              <a:rPr lang="en-GB" sz="4400" dirty="0" smtClean="0"/>
              <a:t>Set Up Time</a:t>
            </a:r>
            <a:endParaRPr lang="en-GB" sz="4400" dirty="0"/>
          </a:p>
        </p:txBody>
      </p:sp>
      <p:sp>
        <p:nvSpPr>
          <p:cNvPr id="3" name="Content Placeholder 2"/>
          <p:cNvSpPr>
            <a:spLocks noGrp="1"/>
          </p:cNvSpPr>
          <p:nvPr>
            <p:ph idx="1"/>
          </p:nvPr>
        </p:nvSpPr>
        <p:spPr>
          <a:xfrm>
            <a:off x="503274" y="1041991"/>
            <a:ext cx="11171275" cy="5514753"/>
          </a:xfrm>
        </p:spPr>
        <p:txBody>
          <a:bodyPr>
            <a:normAutofit lnSpcReduction="10000"/>
          </a:bodyPr>
          <a:lstStyle/>
          <a:p>
            <a:r>
              <a:rPr lang="en-GB" sz="3200" dirty="0" smtClean="0"/>
              <a:t>Preparation time is considered a non-value added activity</a:t>
            </a:r>
          </a:p>
          <a:p>
            <a:r>
              <a:rPr lang="en-GB" sz="3200" dirty="0" smtClean="0"/>
              <a:t>Reduce preparation time by: -</a:t>
            </a:r>
          </a:p>
          <a:p>
            <a:pPr marL="0" indent="0">
              <a:buNone/>
            </a:pPr>
            <a:r>
              <a:rPr lang="en-GB" sz="3200" dirty="0"/>
              <a:t>	</a:t>
            </a:r>
            <a:r>
              <a:rPr lang="en-GB" sz="3200" dirty="0" smtClean="0"/>
              <a:t>- Staging suppliers and equipment as close as 	 	 	 	   	  possible to the workstation</a:t>
            </a:r>
          </a:p>
          <a:p>
            <a:pPr marL="0" indent="0">
              <a:buNone/>
            </a:pPr>
            <a:r>
              <a:rPr lang="en-GB" sz="3200" dirty="0"/>
              <a:t>	</a:t>
            </a:r>
            <a:r>
              <a:rPr lang="en-GB" sz="3200" dirty="0" smtClean="0"/>
              <a:t>- Group employees in work cells so the entire 	 	 	 		  operation can be completed without moving the</a:t>
            </a:r>
          </a:p>
          <a:p>
            <a:pPr marL="0" indent="0">
              <a:buNone/>
            </a:pPr>
            <a:r>
              <a:rPr lang="en-GB" sz="3200" dirty="0"/>
              <a:t>	</a:t>
            </a:r>
            <a:r>
              <a:rPr lang="en-GB" sz="3200" dirty="0" smtClean="0"/>
              <a:t>  work-in progress</a:t>
            </a:r>
          </a:p>
          <a:p>
            <a:pPr marL="0" indent="0">
              <a:buNone/>
            </a:pPr>
            <a:r>
              <a:rPr lang="en-GB" sz="3200" dirty="0"/>
              <a:t>	</a:t>
            </a:r>
            <a:r>
              <a:rPr lang="en-GB" sz="3200" dirty="0" smtClean="0"/>
              <a:t>- Leave equipment on and ready to go even when </a:t>
            </a:r>
          </a:p>
          <a:p>
            <a:pPr marL="0" indent="0">
              <a:buNone/>
            </a:pPr>
            <a:r>
              <a:rPr lang="en-GB" sz="3200" dirty="0"/>
              <a:t>	</a:t>
            </a:r>
            <a:r>
              <a:rPr lang="en-GB" sz="3200" dirty="0" smtClean="0"/>
              <a:t>  not in use</a:t>
            </a:r>
            <a:endParaRPr lang="en-GB" sz="3200" dirty="0"/>
          </a:p>
        </p:txBody>
      </p:sp>
    </p:spTree>
    <p:extLst>
      <p:ext uri="{BB962C8B-B14F-4D97-AF65-F5344CB8AC3E}">
        <p14:creationId xmlns:p14="http://schemas.microsoft.com/office/powerpoint/2010/main" val="6912938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Set Up Time</a:t>
            </a:r>
          </a:p>
        </p:txBody>
      </p:sp>
      <p:sp>
        <p:nvSpPr>
          <p:cNvPr id="3" name="Content Placeholder 2"/>
          <p:cNvSpPr>
            <a:spLocks noGrp="1"/>
          </p:cNvSpPr>
          <p:nvPr>
            <p:ph idx="1"/>
          </p:nvPr>
        </p:nvSpPr>
        <p:spPr>
          <a:xfrm>
            <a:off x="538716" y="2052918"/>
            <a:ext cx="11050772" cy="4195481"/>
          </a:xfrm>
        </p:spPr>
        <p:txBody>
          <a:bodyPr>
            <a:normAutofit/>
          </a:bodyPr>
          <a:lstStyle/>
          <a:p>
            <a:r>
              <a:rPr lang="en-GB" sz="3200" dirty="0" smtClean="0"/>
              <a:t>Replacing and relocating equipment and resources prior to a process is non-value-added activity</a:t>
            </a:r>
          </a:p>
          <a:p>
            <a:r>
              <a:rPr lang="en-GB" sz="3200" dirty="0" smtClean="0"/>
              <a:t>Reduce replacement and relocating time by:</a:t>
            </a:r>
          </a:p>
          <a:p>
            <a:pPr marL="0" indent="0">
              <a:buNone/>
            </a:pPr>
            <a:r>
              <a:rPr lang="en-GB" sz="3200" dirty="0"/>
              <a:t>	</a:t>
            </a:r>
            <a:r>
              <a:rPr lang="en-GB" sz="3200" dirty="0" smtClean="0"/>
              <a:t>- Standardising set ups</a:t>
            </a:r>
          </a:p>
          <a:p>
            <a:pPr marL="0" indent="0">
              <a:buNone/>
            </a:pPr>
            <a:r>
              <a:rPr lang="en-GB" sz="3200" dirty="0"/>
              <a:t>	</a:t>
            </a:r>
            <a:r>
              <a:rPr lang="en-GB" sz="3200" dirty="0" smtClean="0"/>
              <a:t>-Simplifying the set up protocol </a:t>
            </a:r>
            <a:endParaRPr lang="en-GB" sz="3200" dirty="0"/>
          </a:p>
        </p:txBody>
      </p:sp>
    </p:spTree>
    <p:extLst>
      <p:ext uri="{BB962C8B-B14F-4D97-AF65-F5344CB8AC3E}">
        <p14:creationId xmlns:p14="http://schemas.microsoft.com/office/powerpoint/2010/main" val="39501349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Set Up Time</a:t>
            </a:r>
            <a:endParaRPr lang="en-GB" sz="4400" dirty="0"/>
          </a:p>
        </p:txBody>
      </p:sp>
      <p:sp>
        <p:nvSpPr>
          <p:cNvPr id="3" name="Content Placeholder 2"/>
          <p:cNvSpPr>
            <a:spLocks noGrp="1"/>
          </p:cNvSpPr>
          <p:nvPr>
            <p:ph idx="1"/>
          </p:nvPr>
        </p:nvSpPr>
        <p:spPr>
          <a:xfrm>
            <a:off x="460744" y="2052918"/>
            <a:ext cx="11291777" cy="4482561"/>
          </a:xfrm>
        </p:spPr>
        <p:txBody>
          <a:bodyPr>
            <a:normAutofit/>
          </a:bodyPr>
          <a:lstStyle/>
          <a:p>
            <a:r>
              <a:rPr lang="en-GB" sz="3200" dirty="0" smtClean="0"/>
              <a:t>Adjustments prior to a process is a non-value added activity</a:t>
            </a:r>
          </a:p>
          <a:p>
            <a:r>
              <a:rPr lang="en-GB" sz="3200" dirty="0" smtClean="0"/>
              <a:t>Reduce adjustment time by</a:t>
            </a:r>
          </a:p>
          <a:p>
            <a:pPr marL="0" indent="0">
              <a:buNone/>
            </a:pPr>
            <a:r>
              <a:rPr lang="en-GB" sz="3200" dirty="0"/>
              <a:t>	</a:t>
            </a:r>
            <a:r>
              <a:rPr lang="en-GB" sz="3200" dirty="0" smtClean="0"/>
              <a:t>- Establishing good process controls</a:t>
            </a:r>
          </a:p>
          <a:p>
            <a:pPr marL="0" indent="0">
              <a:buNone/>
            </a:pPr>
            <a:r>
              <a:rPr lang="en-GB" sz="3200" dirty="0"/>
              <a:t>	</a:t>
            </a:r>
            <a:r>
              <a:rPr lang="en-GB" sz="3200" dirty="0" smtClean="0"/>
              <a:t>- Ensuring that the process components being 	 				  targeted are on the critical path is essential, 	 		 		  otherwise you are wasting your time</a:t>
            </a:r>
            <a:endParaRPr lang="en-GB" sz="3200" dirty="0"/>
          </a:p>
        </p:txBody>
      </p:sp>
    </p:spTree>
    <p:extLst>
      <p:ext uri="{BB962C8B-B14F-4D97-AF65-F5344CB8AC3E}">
        <p14:creationId xmlns:p14="http://schemas.microsoft.com/office/powerpoint/2010/main" val="31363594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2270" y="283535"/>
            <a:ext cx="11518603" cy="815163"/>
          </a:xfrm>
        </p:spPr>
        <p:txBody>
          <a:bodyPr/>
          <a:lstStyle/>
          <a:p>
            <a:pPr algn="ctr"/>
            <a:r>
              <a:rPr lang="en-GB" sz="4400" dirty="0" smtClean="0"/>
              <a:t>SMED (Single Minute Exchange of Dies)</a:t>
            </a:r>
            <a:endParaRPr lang="en-GB" sz="4400" dirty="0"/>
          </a:p>
        </p:txBody>
      </p:sp>
      <p:sp>
        <p:nvSpPr>
          <p:cNvPr id="3" name="Content Placeholder 2"/>
          <p:cNvSpPr>
            <a:spLocks noGrp="1"/>
          </p:cNvSpPr>
          <p:nvPr>
            <p:ph idx="1"/>
          </p:nvPr>
        </p:nvSpPr>
        <p:spPr>
          <a:xfrm>
            <a:off x="262270" y="1190847"/>
            <a:ext cx="11646195" cy="5429693"/>
          </a:xfrm>
        </p:spPr>
        <p:txBody>
          <a:bodyPr>
            <a:normAutofit fontScale="92500" lnSpcReduction="10000"/>
          </a:bodyPr>
          <a:lstStyle/>
          <a:p>
            <a:r>
              <a:rPr lang="en-GB" sz="3200" dirty="0" smtClean="0"/>
              <a:t>Goal is rapid changeover from producing item or batch A, to item or batch B</a:t>
            </a:r>
          </a:p>
          <a:p>
            <a:r>
              <a:rPr lang="en-GB" sz="3200" dirty="0" smtClean="0"/>
              <a:t>Not just for shop floors</a:t>
            </a:r>
          </a:p>
          <a:p>
            <a:r>
              <a:rPr lang="en-GB" sz="3200" dirty="0" smtClean="0"/>
              <a:t>Don’t take the single minute literally</a:t>
            </a:r>
          </a:p>
          <a:p>
            <a:r>
              <a:rPr lang="en-GB" sz="3200" dirty="0" smtClean="0"/>
              <a:t>Key is to cut-out wasted effort and activities as we streamline the set up process</a:t>
            </a:r>
          </a:p>
          <a:p>
            <a:pPr marL="0" indent="0">
              <a:buNone/>
            </a:pPr>
            <a:r>
              <a:rPr lang="en-GB" sz="3200" dirty="0" smtClean="0"/>
              <a:t>Activities divided into two categories:</a:t>
            </a:r>
          </a:p>
          <a:p>
            <a:pPr marL="0" indent="0">
              <a:buNone/>
            </a:pPr>
            <a:r>
              <a:rPr lang="en-GB" sz="3200" dirty="0"/>
              <a:t>	</a:t>
            </a:r>
            <a:r>
              <a:rPr lang="en-GB" sz="3200" dirty="0" smtClean="0"/>
              <a:t>- </a:t>
            </a:r>
            <a:r>
              <a:rPr lang="en-GB" sz="3200" b="1" u="sng" dirty="0" smtClean="0"/>
              <a:t>Internal</a:t>
            </a:r>
            <a:r>
              <a:rPr lang="en-GB" sz="3200" dirty="0" smtClean="0"/>
              <a:t>: - Those activities that can only be completed 	 	 	  when the machine or process in question is not running</a:t>
            </a:r>
            <a:endParaRPr lang="en-GB" sz="3200" b="1" u="sng" dirty="0" smtClean="0"/>
          </a:p>
          <a:p>
            <a:pPr marL="0" indent="0">
              <a:buNone/>
            </a:pPr>
            <a:r>
              <a:rPr lang="en-GB" sz="3200" dirty="0" smtClean="0"/>
              <a:t>	- </a:t>
            </a:r>
            <a:r>
              <a:rPr lang="en-GB" sz="3200" b="1" u="sng" dirty="0" smtClean="0"/>
              <a:t>External</a:t>
            </a:r>
            <a:r>
              <a:rPr lang="en-GB" sz="3200" dirty="0" smtClean="0"/>
              <a:t>: - These activities that can be done while the 	 	  	  machine or process is running</a:t>
            </a:r>
          </a:p>
          <a:p>
            <a:pPr marL="0" indent="0">
              <a:buNone/>
            </a:pPr>
            <a:endParaRPr lang="en-GB" sz="3200" dirty="0"/>
          </a:p>
        </p:txBody>
      </p:sp>
    </p:spTree>
    <p:extLst>
      <p:ext uri="{BB962C8B-B14F-4D97-AF65-F5344CB8AC3E}">
        <p14:creationId xmlns:p14="http://schemas.microsoft.com/office/powerpoint/2010/main" val="12171795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70884"/>
            <a:ext cx="9404723" cy="1297172"/>
          </a:xfrm>
        </p:spPr>
        <p:txBody>
          <a:bodyPr/>
          <a:lstStyle/>
          <a:p>
            <a:pPr algn="ctr"/>
            <a:r>
              <a:rPr lang="en-GB" sz="4400" dirty="0"/>
              <a:t>SMED (Single Minute </a:t>
            </a:r>
            <a:br>
              <a:rPr lang="en-GB" sz="4400" dirty="0"/>
            </a:br>
            <a:r>
              <a:rPr lang="en-GB" sz="4400" dirty="0"/>
              <a:t>Exchange of Dies)</a:t>
            </a:r>
          </a:p>
        </p:txBody>
      </p:sp>
      <p:sp>
        <p:nvSpPr>
          <p:cNvPr id="3" name="Content Placeholder 2"/>
          <p:cNvSpPr>
            <a:spLocks noGrp="1"/>
          </p:cNvSpPr>
          <p:nvPr>
            <p:ph idx="1"/>
          </p:nvPr>
        </p:nvSpPr>
        <p:spPr>
          <a:xfrm>
            <a:off x="170121" y="1524000"/>
            <a:ext cx="11887200" cy="5032744"/>
          </a:xfrm>
        </p:spPr>
        <p:txBody>
          <a:bodyPr>
            <a:normAutofit lnSpcReduction="10000"/>
          </a:bodyPr>
          <a:lstStyle/>
          <a:p>
            <a:r>
              <a:rPr lang="en-GB" sz="3200" dirty="0" smtClean="0"/>
              <a:t>Start by collecting two weeks of data in order to determine where productive time is being lost</a:t>
            </a:r>
          </a:p>
          <a:p>
            <a:r>
              <a:rPr lang="en-GB" sz="3200" dirty="0" smtClean="0"/>
              <a:t>If changeover set up time constitutes 20% or more of the lost time, then SMED is worth the effort</a:t>
            </a:r>
          </a:p>
          <a:p>
            <a:r>
              <a:rPr lang="en-GB" sz="3200" dirty="0" smtClean="0"/>
              <a:t>Set up a pilot</a:t>
            </a:r>
          </a:p>
          <a:p>
            <a:r>
              <a:rPr lang="en-GB" sz="3200" dirty="0" smtClean="0"/>
              <a:t>When possible convert internal activities into external activities: - staging, reordering steps, division of labour, etc.</a:t>
            </a:r>
          </a:p>
          <a:p>
            <a:r>
              <a:rPr lang="en-GB" sz="3200" dirty="0" smtClean="0"/>
              <a:t>Make the remaining internal activities flow.  Optimise reordering steps, eliminating steps, optimising scheduling</a:t>
            </a:r>
            <a:endParaRPr lang="en-GB" sz="3200" dirty="0"/>
          </a:p>
        </p:txBody>
      </p:sp>
    </p:spTree>
    <p:extLst>
      <p:ext uri="{BB962C8B-B14F-4D97-AF65-F5344CB8AC3E}">
        <p14:creationId xmlns:p14="http://schemas.microsoft.com/office/powerpoint/2010/main" val="5024723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741" y="177210"/>
            <a:ext cx="11639106" cy="871870"/>
          </a:xfrm>
        </p:spPr>
        <p:txBody>
          <a:bodyPr/>
          <a:lstStyle/>
          <a:p>
            <a:pPr algn="ctr"/>
            <a:r>
              <a:rPr lang="en-GB" sz="4400" dirty="0"/>
              <a:t>SMED (Single Minute </a:t>
            </a:r>
            <a:r>
              <a:rPr lang="en-GB" sz="4400" dirty="0" smtClean="0"/>
              <a:t>Exchange </a:t>
            </a:r>
            <a:r>
              <a:rPr lang="en-GB" sz="4400" dirty="0"/>
              <a:t>of Dies)</a:t>
            </a:r>
          </a:p>
        </p:txBody>
      </p:sp>
      <p:sp>
        <p:nvSpPr>
          <p:cNvPr id="3" name="Content Placeholder 2"/>
          <p:cNvSpPr>
            <a:spLocks noGrp="1"/>
          </p:cNvSpPr>
          <p:nvPr>
            <p:ph idx="1"/>
          </p:nvPr>
        </p:nvSpPr>
        <p:spPr>
          <a:xfrm>
            <a:off x="283536" y="1176670"/>
            <a:ext cx="11639106" cy="5422604"/>
          </a:xfrm>
        </p:spPr>
        <p:txBody>
          <a:bodyPr>
            <a:normAutofit fontScale="92500"/>
          </a:bodyPr>
          <a:lstStyle/>
          <a:p>
            <a:pPr marL="0" indent="0">
              <a:buNone/>
            </a:pPr>
            <a:r>
              <a:rPr lang="en-GB" sz="3200" dirty="0" smtClean="0"/>
              <a:t>A good pilot is when:</a:t>
            </a:r>
          </a:p>
          <a:p>
            <a:r>
              <a:rPr lang="en-GB" sz="3200" dirty="0" smtClean="0"/>
              <a:t>Changeover has significant room for improvement, but not overwhelming in scope</a:t>
            </a:r>
          </a:p>
          <a:p>
            <a:r>
              <a:rPr lang="en-GB" sz="3200" dirty="0" smtClean="0"/>
              <a:t>Has a large variation in changeover times</a:t>
            </a:r>
          </a:p>
          <a:p>
            <a:r>
              <a:rPr lang="en-GB" sz="3200" dirty="0" smtClean="0"/>
              <a:t>Multiple weekly changeovers, so the changes can be quickly tested</a:t>
            </a:r>
          </a:p>
          <a:p>
            <a:r>
              <a:rPr lang="en-GB" sz="3200" dirty="0" smtClean="0"/>
              <a:t>Buy in from the employees familiar with the equipment</a:t>
            </a:r>
          </a:p>
          <a:p>
            <a:r>
              <a:rPr lang="en-GB" sz="3200" dirty="0" smtClean="0"/>
              <a:t>The machine a constraint/bottleneck, thus improvements will bring immediate benefits- do minimise downtime risk by building temporary stock of its output</a:t>
            </a:r>
            <a:endParaRPr lang="en-GB" sz="3200" dirty="0"/>
          </a:p>
        </p:txBody>
      </p:sp>
    </p:spTree>
    <p:extLst>
      <p:ext uri="{BB962C8B-B14F-4D97-AF65-F5344CB8AC3E}">
        <p14:creationId xmlns:p14="http://schemas.microsoft.com/office/powerpoint/2010/main" val="4229738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SMED (Single Minute </a:t>
            </a:r>
            <a:br>
              <a:rPr lang="en-GB" sz="4400" dirty="0"/>
            </a:br>
            <a:r>
              <a:rPr lang="en-GB" sz="4400" dirty="0"/>
              <a:t>Exchange of Dies)</a:t>
            </a:r>
          </a:p>
        </p:txBody>
      </p:sp>
      <p:sp>
        <p:nvSpPr>
          <p:cNvPr id="3" name="Content Placeholder 2"/>
          <p:cNvSpPr>
            <a:spLocks noGrp="1"/>
          </p:cNvSpPr>
          <p:nvPr>
            <p:ph idx="1"/>
          </p:nvPr>
        </p:nvSpPr>
        <p:spPr>
          <a:xfrm>
            <a:off x="418214" y="2052918"/>
            <a:ext cx="11320130" cy="4195481"/>
          </a:xfrm>
        </p:spPr>
        <p:txBody>
          <a:bodyPr>
            <a:normAutofit/>
          </a:bodyPr>
          <a:lstStyle/>
          <a:p>
            <a:pPr marL="514350" indent="-514350">
              <a:buAutoNum type="arabicPeriod"/>
            </a:pPr>
            <a:r>
              <a:rPr lang="en-GB" sz="3200" dirty="0" smtClean="0"/>
              <a:t>Record a baseline on the pilot machine</a:t>
            </a:r>
          </a:p>
          <a:p>
            <a:pPr marL="514350" indent="-514350">
              <a:buAutoNum type="arabicPeriod"/>
            </a:pPr>
            <a:r>
              <a:rPr lang="en-GB" sz="3200" dirty="0" smtClean="0"/>
              <a:t>Identify each element of the changeover, and whether its internal (machine needs to be off) or external work (can be done if the machine is on)</a:t>
            </a:r>
          </a:p>
          <a:p>
            <a:pPr marL="514350" indent="-514350">
              <a:buAutoNum type="arabicPeriod"/>
            </a:pPr>
            <a:r>
              <a:rPr lang="en-GB" sz="3200" dirty="0" smtClean="0"/>
              <a:t>Only observe</a:t>
            </a:r>
          </a:p>
          <a:p>
            <a:pPr marL="514350" indent="-514350">
              <a:buAutoNum type="arabicPeriod"/>
            </a:pPr>
            <a:r>
              <a:rPr lang="en-GB" sz="3200" dirty="0" smtClean="0"/>
              <a:t>Separate external elements.  This can often cut set up times in half</a:t>
            </a:r>
            <a:endParaRPr lang="en-GB" sz="3200" dirty="0"/>
          </a:p>
        </p:txBody>
      </p:sp>
    </p:spTree>
    <p:extLst>
      <p:ext uri="{BB962C8B-B14F-4D97-AF65-F5344CB8AC3E}">
        <p14:creationId xmlns:p14="http://schemas.microsoft.com/office/powerpoint/2010/main" val="41506905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SMED (Single Minute </a:t>
            </a:r>
            <a:br>
              <a:rPr lang="en-GB" sz="4400" dirty="0"/>
            </a:br>
            <a:r>
              <a:rPr lang="en-GB" sz="4400" dirty="0"/>
              <a:t>Exchange of Dies)</a:t>
            </a:r>
          </a:p>
        </p:txBody>
      </p:sp>
      <p:sp>
        <p:nvSpPr>
          <p:cNvPr id="3" name="Content Placeholder 2"/>
          <p:cNvSpPr>
            <a:spLocks noGrp="1"/>
          </p:cNvSpPr>
          <p:nvPr>
            <p:ph idx="1"/>
          </p:nvPr>
        </p:nvSpPr>
        <p:spPr>
          <a:xfrm>
            <a:off x="396950" y="2052918"/>
            <a:ext cx="11419366" cy="4510915"/>
          </a:xfrm>
        </p:spPr>
        <p:txBody>
          <a:bodyPr>
            <a:normAutofit/>
          </a:bodyPr>
          <a:lstStyle/>
          <a:p>
            <a:pPr marL="514350" indent="-514350">
              <a:buAutoNum type="arabicPeriod" startAt="5"/>
            </a:pPr>
            <a:r>
              <a:rPr lang="en-GB" sz="3200" dirty="0" smtClean="0"/>
              <a:t>Convert internal elements into external elements if at all possible- do think outside the box e.g.</a:t>
            </a:r>
          </a:p>
          <a:p>
            <a:pPr marL="0" indent="0">
              <a:buNone/>
            </a:pPr>
            <a:r>
              <a:rPr lang="en-GB" sz="3200" dirty="0"/>
              <a:t>	</a:t>
            </a:r>
            <a:r>
              <a:rPr lang="en-GB" sz="3200" dirty="0" smtClean="0"/>
              <a:t>- Prepare parts in advance, such as preheating</a:t>
            </a:r>
          </a:p>
          <a:p>
            <a:pPr marL="0" indent="0">
              <a:buNone/>
            </a:pPr>
            <a:r>
              <a:rPr lang="en-GB" sz="3200" dirty="0"/>
              <a:t>	</a:t>
            </a:r>
            <a:r>
              <a:rPr lang="en-GB" sz="3200" dirty="0" smtClean="0"/>
              <a:t>- Use duplicate pre-aligned jigs and simply drop in the 	  duplicate on changeover</a:t>
            </a:r>
          </a:p>
          <a:p>
            <a:pPr marL="0" indent="0">
              <a:buNone/>
            </a:pPr>
            <a:r>
              <a:rPr lang="en-GB" sz="3200" dirty="0"/>
              <a:t>	</a:t>
            </a:r>
            <a:r>
              <a:rPr lang="en-GB" sz="3200" dirty="0" smtClean="0"/>
              <a:t>- Modularise equipment</a:t>
            </a:r>
          </a:p>
          <a:p>
            <a:pPr marL="0" indent="0">
              <a:buNone/>
            </a:pPr>
            <a:r>
              <a:rPr lang="en-GB" sz="3200" dirty="0"/>
              <a:t>	</a:t>
            </a:r>
            <a:r>
              <a:rPr lang="en-GB" sz="3200" dirty="0" smtClean="0"/>
              <a:t>- Modify equipment, such as adding a guard to 	 	 		  enable safe cleaning while running</a:t>
            </a:r>
            <a:endParaRPr lang="en-GB" sz="3200" dirty="0"/>
          </a:p>
        </p:txBody>
      </p:sp>
    </p:spTree>
    <p:extLst>
      <p:ext uri="{BB962C8B-B14F-4D97-AF65-F5344CB8AC3E}">
        <p14:creationId xmlns:p14="http://schemas.microsoft.com/office/powerpoint/2010/main" val="3202976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SMED (Single Minute </a:t>
            </a:r>
            <a:br>
              <a:rPr lang="en-GB" sz="4400" dirty="0"/>
            </a:br>
            <a:r>
              <a:rPr lang="en-GB" sz="4400" dirty="0"/>
              <a:t>Exchange of Dies)</a:t>
            </a:r>
          </a:p>
        </p:txBody>
      </p:sp>
      <p:sp>
        <p:nvSpPr>
          <p:cNvPr id="3" name="Content Placeholder 2"/>
          <p:cNvSpPr>
            <a:spLocks noGrp="1"/>
          </p:cNvSpPr>
          <p:nvPr>
            <p:ph idx="1"/>
          </p:nvPr>
        </p:nvSpPr>
        <p:spPr>
          <a:xfrm>
            <a:off x="751368" y="2052918"/>
            <a:ext cx="10703442" cy="4195481"/>
          </a:xfrm>
        </p:spPr>
        <p:txBody>
          <a:bodyPr>
            <a:normAutofit lnSpcReduction="10000"/>
          </a:bodyPr>
          <a:lstStyle/>
          <a:p>
            <a:pPr marL="514350" indent="-514350">
              <a:buAutoNum type="arabicPeriod" startAt="6"/>
            </a:pPr>
            <a:r>
              <a:rPr lang="en-GB" sz="3200" dirty="0" smtClean="0"/>
              <a:t>Streamline remaining elements</a:t>
            </a:r>
          </a:p>
          <a:p>
            <a:pPr marL="0" indent="0">
              <a:buNone/>
            </a:pPr>
            <a:r>
              <a:rPr lang="en-GB" sz="3200" dirty="0"/>
              <a:t>	</a:t>
            </a:r>
            <a:r>
              <a:rPr lang="en-GB" sz="3200" dirty="0" smtClean="0"/>
              <a:t>- Eliminate bolts</a:t>
            </a:r>
          </a:p>
          <a:p>
            <a:pPr marL="0" indent="0">
              <a:buNone/>
            </a:pPr>
            <a:r>
              <a:rPr lang="en-GB" sz="3200" dirty="0"/>
              <a:t>	</a:t>
            </a:r>
            <a:r>
              <a:rPr lang="en-GB" sz="3200" dirty="0" smtClean="0"/>
              <a:t>- Eliminate adjustments</a:t>
            </a:r>
          </a:p>
          <a:p>
            <a:pPr marL="0" indent="0">
              <a:buNone/>
            </a:pPr>
            <a:r>
              <a:rPr lang="en-GB" sz="3200" dirty="0"/>
              <a:t>	</a:t>
            </a:r>
            <a:r>
              <a:rPr lang="en-GB" sz="3200" dirty="0" smtClean="0"/>
              <a:t>- Eliminate motion</a:t>
            </a:r>
          </a:p>
          <a:p>
            <a:pPr marL="0" indent="0">
              <a:buNone/>
            </a:pPr>
            <a:r>
              <a:rPr lang="en-GB" sz="3200" dirty="0"/>
              <a:t>	</a:t>
            </a:r>
            <a:r>
              <a:rPr lang="en-GB" sz="3200" dirty="0" smtClean="0"/>
              <a:t>- Eliminate waiting</a:t>
            </a:r>
          </a:p>
          <a:p>
            <a:pPr marL="0" indent="0">
              <a:buNone/>
            </a:pPr>
            <a:r>
              <a:rPr lang="en-GB" sz="3200" dirty="0"/>
              <a:t>	</a:t>
            </a:r>
            <a:r>
              <a:rPr lang="en-GB" sz="3200" dirty="0" smtClean="0"/>
              <a:t>- Standardise hardware</a:t>
            </a:r>
          </a:p>
          <a:p>
            <a:pPr marL="0" indent="0">
              <a:buNone/>
            </a:pPr>
            <a:r>
              <a:rPr lang="en-GB" sz="3200" dirty="0"/>
              <a:t>	</a:t>
            </a:r>
            <a:r>
              <a:rPr lang="en-GB" sz="3200" dirty="0" smtClean="0"/>
              <a:t>- Create parallel operations</a:t>
            </a:r>
            <a:endParaRPr lang="en-GB" sz="3200" dirty="0"/>
          </a:p>
        </p:txBody>
      </p:sp>
    </p:spTree>
    <p:extLst>
      <p:ext uri="{BB962C8B-B14F-4D97-AF65-F5344CB8AC3E}">
        <p14:creationId xmlns:p14="http://schemas.microsoft.com/office/powerpoint/2010/main" val="5444555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Reducing Movement and Physical Space</a:t>
            </a:r>
            <a:endParaRPr lang="en-GB" sz="4400" dirty="0"/>
          </a:p>
        </p:txBody>
      </p:sp>
      <p:sp>
        <p:nvSpPr>
          <p:cNvPr id="3" name="Content Placeholder 2"/>
          <p:cNvSpPr>
            <a:spLocks noGrp="1"/>
          </p:cNvSpPr>
          <p:nvPr>
            <p:ph idx="1"/>
          </p:nvPr>
        </p:nvSpPr>
        <p:spPr>
          <a:xfrm>
            <a:off x="496186" y="2052918"/>
            <a:ext cx="11220893" cy="4532180"/>
          </a:xfrm>
        </p:spPr>
        <p:txBody>
          <a:bodyPr>
            <a:normAutofit fontScale="92500" lnSpcReduction="20000"/>
          </a:bodyPr>
          <a:lstStyle/>
          <a:p>
            <a:r>
              <a:rPr lang="en-GB" sz="3200" dirty="0" smtClean="0"/>
              <a:t>The Analysis Phase often reveals that much time is lost simply moving from one work site to another</a:t>
            </a:r>
          </a:p>
          <a:p>
            <a:r>
              <a:rPr lang="en-GB" sz="3200" dirty="0" smtClean="0"/>
              <a:t>One of the most effective strategies for reducing cycle time often involves consolidating the area in which a task is performed</a:t>
            </a:r>
          </a:p>
          <a:p>
            <a:r>
              <a:rPr lang="en-GB" sz="3200" dirty="0" smtClean="0"/>
              <a:t>Another approach to reducing wasteful movement requires grouping employees in multi-function teams rather than single-function departments</a:t>
            </a:r>
          </a:p>
          <a:p>
            <a:r>
              <a:rPr lang="en-GB" sz="3200" dirty="0" smtClean="0"/>
              <a:t>A key tool for performing movement analysis is the spaghetti diagram</a:t>
            </a:r>
            <a:endParaRPr lang="en-GB" sz="3200" dirty="0"/>
          </a:p>
        </p:txBody>
      </p:sp>
    </p:spTree>
    <p:extLst>
      <p:ext uri="{BB962C8B-B14F-4D97-AF65-F5344CB8AC3E}">
        <p14:creationId xmlns:p14="http://schemas.microsoft.com/office/powerpoint/2010/main" val="2282395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Spaghetti Diagram</a:t>
            </a:r>
            <a:endParaRPr lang="en-GB" sz="4400" dirty="0"/>
          </a:p>
        </p:txBody>
      </p:sp>
      <p:sp>
        <p:nvSpPr>
          <p:cNvPr id="3" name="Content Placeholder 2"/>
          <p:cNvSpPr>
            <a:spLocks noGrp="1"/>
          </p:cNvSpPr>
          <p:nvPr>
            <p:ph idx="1"/>
          </p:nvPr>
        </p:nvSpPr>
        <p:spPr>
          <a:xfrm>
            <a:off x="411126" y="1552354"/>
            <a:ext cx="11490251" cy="5025656"/>
          </a:xfrm>
        </p:spPr>
        <p:txBody>
          <a:bodyPr>
            <a:normAutofit lnSpcReduction="10000"/>
          </a:bodyPr>
          <a:lstStyle/>
          <a:p>
            <a:r>
              <a:rPr lang="en-GB" sz="3200" dirty="0" smtClean="0"/>
              <a:t>Used to track motion of a person, item, or activity related to a process via continuous flow lines</a:t>
            </a:r>
          </a:p>
          <a:p>
            <a:r>
              <a:rPr lang="en-GB" sz="3200" dirty="0" smtClean="0"/>
              <a:t>Identifies redundancies in the work flow and opportunities to expedite process flow</a:t>
            </a:r>
          </a:p>
          <a:p>
            <a:r>
              <a:rPr lang="en-GB" sz="3200" dirty="0" smtClean="0"/>
              <a:t>Also highlights major intersection points; these points are causes of delay</a:t>
            </a:r>
          </a:p>
          <a:p>
            <a:r>
              <a:rPr lang="en-GB" sz="3200" dirty="0" smtClean="0"/>
              <a:t>Helps one see waste that would be otherwise overlooked</a:t>
            </a:r>
          </a:p>
          <a:p>
            <a:r>
              <a:rPr lang="en-GB" sz="3200" dirty="0"/>
              <a:t> </a:t>
            </a:r>
            <a:r>
              <a:rPr lang="en-GB" sz="3200" dirty="0" smtClean="0"/>
              <a:t>like value stream maps, one can create current state and future state diagrams</a:t>
            </a:r>
            <a:endParaRPr lang="en-GB" sz="3200" dirty="0"/>
          </a:p>
        </p:txBody>
      </p:sp>
    </p:spTree>
    <p:extLst>
      <p:ext uri="{BB962C8B-B14F-4D97-AF65-F5344CB8AC3E}">
        <p14:creationId xmlns:p14="http://schemas.microsoft.com/office/powerpoint/2010/main" val="4108773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Spaghetti Diagram Example</a:t>
            </a:r>
            <a:endParaRPr lang="en-GB" sz="4400" dirty="0"/>
          </a:p>
        </p:txBody>
      </p:sp>
      <p:pic>
        <p:nvPicPr>
          <p:cNvPr id="4" name="Content Placeholder 3"/>
          <p:cNvPicPr>
            <a:picLocks noGrp="1" noChangeAspect="1"/>
          </p:cNvPicPr>
          <p:nvPr>
            <p:ph idx="1"/>
          </p:nvPr>
        </p:nvPicPr>
        <p:blipFill>
          <a:blip r:embed="rId2"/>
          <a:stretch>
            <a:fillRect/>
          </a:stretch>
        </p:blipFill>
        <p:spPr>
          <a:xfrm>
            <a:off x="1056167" y="1637414"/>
            <a:ext cx="9867014" cy="4763386"/>
          </a:xfrm>
          <a:prstGeom prst="rect">
            <a:avLst/>
          </a:prstGeom>
        </p:spPr>
      </p:pic>
    </p:spTree>
    <p:extLst>
      <p:ext uri="{BB962C8B-B14F-4D97-AF65-F5344CB8AC3E}">
        <p14:creationId xmlns:p14="http://schemas.microsoft.com/office/powerpoint/2010/main" val="195217874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Analyse Phase Summary</a:t>
            </a:r>
            <a:endParaRPr lang="en-GB" sz="4400" dirty="0"/>
          </a:p>
        </p:txBody>
      </p:sp>
      <p:sp>
        <p:nvSpPr>
          <p:cNvPr id="3" name="Content Placeholder 2"/>
          <p:cNvSpPr>
            <a:spLocks noGrp="1"/>
          </p:cNvSpPr>
          <p:nvPr>
            <p:ph idx="1"/>
          </p:nvPr>
        </p:nvSpPr>
        <p:spPr>
          <a:xfrm>
            <a:off x="646111" y="2052918"/>
            <a:ext cx="11021349" cy="4496738"/>
          </a:xfrm>
        </p:spPr>
        <p:txBody>
          <a:bodyPr>
            <a:normAutofit lnSpcReduction="10000"/>
          </a:bodyPr>
          <a:lstStyle/>
          <a:p>
            <a:r>
              <a:rPr lang="en-GB" sz="3200" dirty="0" smtClean="0"/>
              <a:t>Develop graphical representations of data to detect pattern</a:t>
            </a:r>
          </a:p>
          <a:p>
            <a:r>
              <a:rPr lang="en-GB" sz="3200" dirty="0" smtClean="0"/>
              <a:t>Define and calculate a Z score or DPMO</a:t>
            </a:r>
          </a:p>
          <a:p>
            <a:r>
              <a:rPr lang="en-GB" sz="3200" dirty="0" smtClean="0"/>
              <a:t>Identify a list of potential </a:t>
            </a:r>
            <a:r>
              <a:rPr lang="en-GB" sz="3200" dirty="0" err="1" smtClean="0"/>
              <a:t>Xs</a:t>
            </a:r>
            <a:endParaRPr lang="en-GB" sz="3200" dirty="0" smtClean="0"/>
          </a:p>
          <a:p>
            <a:r>
              <a:rPr lang="en-GB" sz="3200" dirty="0" smtClean="0"/>
              <a:t>Do statistical testing on population differences</a:t>
            </a:r>
          </a:p>
          <a:p>
            <a:r>
              <a:rPr lang="en-GB" sz="3200" dirty="0" smtClean="0"/>
              <a:t>Analyse the value stream</a:t>
            </a:r>
          </a:p>
          <a:p>
            <a:r>
              <a:rPr lang="en-GB" sz="3200" dirty="0" smtClean="0"/>
              <a:t>Produce a short list of critical factors that need to </a:t>
            </a:r>
            <a:r>
              <a:rPr lang="en-GB" sz="3200" smtClean="0"/>
              <a:t>be improved</a:t>
            </a:r>
            <a:endParaRPr lang="en-GB" sz="3200" dirty="0"/>
          </a:p>
        </p:txBody>
      </p:sp>
    </p:spTree>
    <p:extLst>
      <p:ext uri="{BB962C8B-B14F-4D97-AF65-F5344CB8AC3E}">
        <p14:creationId xmlns:p14="http://schemas.microsoft.com/office/powerpoint/2010/main" val="326243807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5991</TotalTime>
  <Words>2269</Words>
  <Application>Microsoft Office PowerPoint</Application>
  <PresentationFormat>Widescreen</PresentationFormat>
  <Paragraphs>201</Paragraphs>
  <Slides>40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40</vt:i4>
      </vt:variant>
    </vt:vector>
  </HeadingPairs>
  <TitlesOfParts>
    <vt:vector size="44" baseType="lpstr">
      <vt:lpstr>Arial</vt:lpstr>
      <vt:lpstr>Century Gothic</vt:lpstr>
      <vt:lpstr>Wingdings 3</vt:lpstr>
      <vt:lpstr>Ion</vt:lpstr>
      <vt:lpstr>Analyse Phase – Process Drivers   </vt:lpstr>
      <vt:lpstr>Introduction</vt:lpstr>
      <vt:lpstr>Value Stream Mapping</vt:lpstr>
      <vt:lpstr>Value Stream Mapping</vt:lpstr>
      <vt:lpstr>Value Stream Mapping</vt:lpstr>
      <vt:lpstr>Value Stream Mapping</vt:lpstr>
      <vt:lpstr>Key Value Stream mapping Terms</vt:lpstr>
      <vt:lpstr>Key Value Stream Mapping Terms</vt:lpstr>
      <vt:lpstr>Key Value Stream Mapping Terms</vt:lpstr>
      <vt:lpstr>Key Value Stream Mapping Terms</vt:lpstr>
      <vt:lpstr>Key Value Stream Mapping Terms</vt:lpstr>
      <vt:lpstr>Value Stream Mapping</vt:lpstr>
      <vt:lpstr>Capturing Information Time it</vt:lpstr>
      <vt:lpstr>Capturing Information Measure or Count</vt:lpstr>
      <vt:lpstr>Capturing Information Observe</vt:lpstr>
      <vt:lpstr>Capturing Information Ask</vt:lpstr>
      <vt:lpstr>Sample Value Stream Map</vt:lpstr>
      <vt:lpstr>Value Stream Mapping</vt:lpstr>
      <vt:lpstr>Batching</vt:lpstr>
      <vt:lpstr>Batching</vt:lpstr>
      <vt:lpstr>Lean Metric Velocity</vt:lpstr>
      <vt:lpstr>Lean Metric Velocity</vt:lpstr>
      <vt:lpstr>Calculating Process Velocity</vt:lpstr>
      <vt:lpstr>Calculating Process Velocity</vt:lpstr>
      <vt:lpstr>Using Process Velocity</vt:lpstr>
      <vt:lpstr>Set Up Time</vt:lpstr>
      <vt:lpstr>Set Up Time</vt:lpstr>
      <vt:lpstr>Set Up Time</vt:lpstr>
      <vt:lpstr>Set Up Time</vt:lpstr>
      <vt:lpstr>Set Up Time</vt:lpstr>
      <vt:lpstr>SMED (Single Minute Exchange of Dies)</vt:lpstr>
      <vt:lpstr>SMED (Single Minute  Exchange of Dies)</vt:lpstr>
      <vt:lpstr>SMED (Single Minute Exchange of Dies)</vt:lpstr>
      <vt:lpstr>SMED (Single Minute  Exchange of Dies)</vt:lpstr>
      <vt:lpstr>SMED (Single Minute  Exchange of Dies)</vt:lpstr>
      <vt:lpstr>SMED (Single Minute  Exchange of Dies)</vt:lpstr>
      <vt:lpstr>Reducing Movement and Physical Space</vt:lpstr>
      <vt:lpstr>Spaghetti Diagram</vt:lpstr>
      <vt:lpstr>Spaghetti Diagram Example</vt:lpstr>
      <vt:lpstr>Analyse Phase 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Analyse Phase – Process Drivers</dc:title>
  <dc:creator>Andrew Thorn</dc:creator>
  <cp:lastModifiedBy>Andrew Thorn</cp:lastModifiedBy>
  <cp:revision>30</cp:revision>
  <dcterms:created xsi:type="dcterms:W3CDTF">2021-03-11T22:08:45Z</dcterms:created>
  <dcterms:modified xsi:type="dcterms:W3CDTF">2021-03-26T16:06:09Z</dcterms:modified>
</cp:coreProperties>
</file>