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CCA7A-8D42-3B48-83CF-353CE81067A3}" type="datetimeFigureOut">
              <a:rPr lang="en-US" smtClean="0"/>
              <a:t>6/20/26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A4089D-042E-3242-BFCE-7D1EAE5FB9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780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285750" y="992646"/>
            <a:ext cx="8572500" cy="3443957"/>
          </a:xfrm>
          <a:prstGeom prst="rect">
            <a:avLst/>
          </a:prstGeom>
          <a:solidFill>
            <a:srgbClr val="000000">
              <a:alpha val="0"/>
            </a:srgbClr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4" name="Shape 1"/>
          <p:cNvSpPr/>
          <p:nvPr/>
        </p:nvSpPr>
        <p:spPr>
          <a:xfrm>
            <a:off x="285750" y="992646"/>
            <a:ext cx="28575" cy="3443957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5" name="Text 2"/>
          <p:cNvSpPr/>
          <p:nvPr/>
        </p:nvSpPr>
        <p:spPr>
          <a:xfrm>
            <a:off x="428625" y="1421271"/>
            <a:ext cx="6429375" cy="20116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88000"/>
              </a:lnSpc>
              <a:buNone/>
            </a:pPr>
            <a:r>
              <a:rPr lang="en-US" sz="33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Self-Awareness Presentation: The Crucial Role of Communication in Health and Social Care</a:t>
            </a:r>
            <a:endParaRPr lang="en-US" sz="3300" dirty="0"/>
          </a:p>
        </p:txBody>
      </p:sp>
      <p:sp>
        <p:nvSpPr>
          <p:cNvPr id="6" name="Text 3"/>
          <p:cNvSpPr/>
          <p:nvPr/>
        </p:nvSpPr>
        <p:spPr>
          <a:xfrm>
            <a:off x="428625" y="3675794"/>
            <a:ext cx="2814638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STUDENT</a:t>
            </a:r>
            <a:endParaRPr lang="en-US" sz="700" dirty="0"/>
          </a:p>
        </p:txBody>
      </p:sp>
      <p:sp>
        <p:nvSpPr>
          <p:cNvPr id="7" name="Text 4"/>
          <p:cNvSpPr/>
          <p:nvPr/>
        </p:nvSpPr>
        <p:spPr>
          <a:xfrm>
            <a:off x="428625" y="3797238"/>
            <a:ext cx="1587698" cy="16158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[Isaac Nae] ([2511007])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3328988" y="3675794"/>
            <a:ext cx="2814638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PROGRAMME</a:t>
            </a:r>
            <a:endParaRPr lang="en-US" sz="700" dirty="0"/>
          </a:p>
        </p:txBody>
      </p:sp>
      <p:sp>
        <p:nvSpPr>
          <p:cNvPr id="9" name="Text 6"/>
          <p:cNvSpPr/>
          <p:nvPr/>
        </p:nvSpPr>
        <p:spPr>
          <a:xfrm>
            <a:off x="3328988" y="3797238"/>
            <a:ext cx="2116336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CertHE Skills for the Workplace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428625" y="4099061"/>
            <a:ext cx="2814638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MODULE</a:t>
            </a:r>
            <a:endParaRPr lang="en-US" sz="700" dirty="0"/>
          </a:p>
        </p:txBody>
      </p:sp>
      <p:sp>
        <p:nvSpPr>
          <p:cNvPr id="11" name="Text 8"/>
          <p:cNvSpPr/>
          <p:nvPr/>
        </p:nvSpPr>
        <p:spPr>
          <a:xfrm>
            <a:off x="428625" y="4220505"/>
            <a:ext cx="2644973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Professional Development (LCHS4009)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3328988" y="4099061"/>
            <a:ext cx="2814638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LECTURER</a:t>
            </a:r>
            <a:endParaRPr lang="en-US" sz="700" dirty="0"/>
          </a:p>
        </p:txBody>
      </p:sp>
      <p:sp>
        <p:nvSpPr>
          <p:cNvPr id="13" name="Text 10"/>
          <p:cNvSpPr/>
          <p:nvPr/>
        </p:nvSpPr>
        <p:spPr>
          <a:xfrm>
            <a:off x="3328988" y="4220505"/>
            <a:ext cx="1321594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Olubukola Adegbite</a:t>
            </a:r>
            <a:endParaRPr lang="en-US" sz="10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" y="57150"/>
            <a:ext cx="90297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85775" y="485775"/>
            <a:ext cx="828675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Introduction &amp; Learning Outcomes</a:t>
            </a:r>
            <a:endParaRPr lang="en-US" sz="2450" dirty="0"/>
          </a:p>
        </p:txBody>
      </p:sp>
      <p:sp>
        <p:nvSpPr>
          <p:cNvPr id="4" name="Text 1"/>
          <p:cNvSpPr/>
          <p:nvPr/>
        </p:nvSpPr>
        <p:spPr>
          <a:xfrm>
            <a:off x="485775" y="1371600"/>
            <a:ext cx="4043363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AIMS &amp; OUTCOMES</a:t>
            </a:r>
            <a:endParaRPr lang="en-US" sz="700" dirty="0"/>
          </a:p>
        </p:txBody>
      </p:sp>
      <p:sp>
        <p:nvSpPr>
          <p:cNvPr id="5" name="Text 2"/>
          <p:cNvSpPr/>
          <p:nvPr/>
        </p:nvSpPr>
        <p:spPr>
          <a:xfrm>
            <a:off x="485775" y="1578769"/>
            <a:ext cx="4043363" cy="400050"/>
          </a:xfrm>
          <a:prstGeom prst="rect">
            <a:avLst/>
          </a:prstGeom>
          <a:noFill/>
          <a:ln/>
        </p:spPr>
        <p:txBody>
          <a:bodyPr wrap="square" lIns="212598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Explore communication as a vital skill in health and social care practice.</a:t>
            </a:r>
            <a:endParaRPr lang="en-US" sz="1050" dirty="0"/>
          </a:p>
        </p:txBody>
      </p:sp>
      <p:sp>
        <p:nvSpPr>
          <p:cNvPr id="6" name="Text 3"/>
          <p:cNvSpPr/>
          <p:nvPr/>
        </p:nvSpPr>
        <p:spPr>
          <a:xfrm>
            <a:off x="485775" y="2064544"/>
            <a:ext cx="4043363" cy="400050"/>
          </a:xfrm>
          <a:prstGeom prst="rect">
            <a:avLst/>
          </a:prstGeom>
          <a:noFill/>
          <a:ln/>
        </p:spPr>
        <p:txBody>
          <a:bodyPr wrap="square" lIns="212598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Understand the knowledge required for effective professional working.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485775" y="2550319"/>
            <a:ext cx="4043363" cy="400050"/>
          </a:xfrm>
          <a:prstGeom prst="rect">
            <a:avLst/>
          </a:prstGeom>
          <a:noFill/>
          <a:ln/>
        </p:spPr>
        <p:txBody>
          <a:bodyPr wrap="square" lIns="212598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Demonstrate employability readiness by identifying personal strengths.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485775" y="1578769"/>
            <a:ext cx="80367" cy="20002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485775" y="2064544"/>
            <a:ext cx="80367" cy="20002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485775" y="2550319"/>
            <a:ext cx="80367" cy="20002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0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4729163" y="1371600"/>
            <a:ext cx="4043363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kern="0" spc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CHOSEN KEY SKILL</a:t>
            </a:r>
            <a:endParaRPr lang="en-US" sz="700" dirty="0"/>
          </a:p>
        </p:txBody>
      </p:sp>
      <p:sp>
        <p:nvSpPr>
          <p:cNvPr id="12" name="Shape 9"/>
          <p:cNvSpPr/>
          <p:nvPr/>
        </p:nvSpPr>
        <p:spPr>
          <a:xfrm>
            <a:off x="4729163" y="1578769"/>
            <a:ext cx="4043363" cy="1168673"/>
          </a:xfrm>
          <a:prstGeom prst="rect">
            <a:avLst/>
          </a:prstGeom>
          <a:solidFill>
            <a:srgbClr val="0F4C5C">
              <a:alpha val="5000"/>
            </a:srgbClr>
          </a:solidFill>
          <a:ln/>
        </p:spPr>
      </p:sp>
      <p:sp>
        <p:nvSpPr>
          <p:cNvPr id="13" name="Shape 10"/>
          <p:cNvSpPr/>
          <p:nvPr/>
        </p:nvSpPr>
        <p:spPr>
          <a:xfrm>
            <a:off x="4729163" y="1578769"/>
            <a:ext cx="28575" cy="1168673"/>
          </a:xfrm>
          <a:prstGeom prst="rect">
            <a:avLst/>
          </a:prstGeom>
          <a:solidFill>
            <a:srgbClr val="0F4C5C"/>
          </a:solidFill>
          <a:ln/>
        </p:spPr>
      </p:sp>
      <p:sp>
        <p:nvSpPr>
          <p:cNvPr id="14" name="Text 11"/>
          <p:cNvSpPr/>
          <p:nvPr/>
        </p:nvSpPr>
        <p:spPr>
          <a:xfrm>
            <a:off x="4872038" y="1864519"/>
            <a:ext cx="3757613" cy="2071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Communication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4872038" y="2128838"/>
            <a:ext cx="3757613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"A bidirectional process of exchanging information, ideas, and feelings between two or more individuals."</a:t>
            </a:r>
            <a:endParaRPr lang="en-US" sz="950" dirty="0"/>
          </a:p>
        </p:txBody>
      </p:sp>
      <p:sp>
        <p:nvSpPr>
          <p:cNvPr id="16" name="Text 13"/>
          <p:cNvSpPr/>
          <p:nvPr/>
        </p:nvSpPr>
        <p:spPr>
          <a:xfrm>
            <a:off x="4872038" y="2625998"/>
            <a:ext cx="3757613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[1] Quality communication can improve patient-centred health... (2026)</a:t>
            </a:r>
            <a:endParaRPr lang="en-US" sz="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428625"/>
            <a:ext cx="828675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Importance in Professional Practice</a:t>
            </a:r>
            <a:endParaRPr lang="en-US" sz="2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938" y="1428750"/>
            <a:ext cx="257175" cy="228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42938" y="1855589"/>
            <a:ext cx="3700463" cy="2071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Cornerstone of Quality Care</a:t>
            </a:r>
            <a:endParaRPr lang="en-US" sz="1200" dirty="0"/>
          </a:p>
        </p:txBody>
      </p:sp>
      <p:sp>
        <p:nvSpPr>
          <p:cNvPr id="6" name="Text 2"/>
          <p:cNvSpPr/>
          <p:nvPr/>
        </p:nvSpPr>
        <p:spPr>
          <a:xfrm>
            <a:off x="642938" y="2191345"/>
            <a:ext cx="3700463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Essential for building therapeutic relationships and ensuring patient safety [2].</a:t>
            </a:r>
            <a:endParaRPr lang="en-US" sz="9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313" y="1428750"/>
            <a:ext cx="228600" cy="22860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786313" y="1855589"/>
            <a:ext cx="3714750" cy="2071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Information Exchange</a:t>
            </a:r>
            <a:endParaRPr lang="en-US" sz="1200" dirty="0"/>
          </a:p>
        </p:txBody>
      </p:sp>
      <p:sp>
        <p:nvSpPr>
          <p:cNvPr id="9" name="Text 4"/>
          <p:cNvSpPr/>
          <p:nvPr/>
        </p:nvSpPr>
        <p:spPr>
          <a:xfrm>
            <a:off x="4786313" y="2191345"/>
            <a:ext cx="37147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Facilitates accurate sharing of clinical and personal data between providers and patients [3].</a:t>
            </a:r>
            <a:endParaRPr lang="en-US" sz="9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38" y="3403997"/>
            <a:ext cx="285750" cy="228600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642938" y="3830836"/>
            <a:ext cx="3700463" cy="2071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Multidisciplinary Collaboration</a:t>
            </a:r>
            <a:endParaRPr lang="en-US" sz="1200" dirty="0"/>
          </a:p>
        </p:txBody>
      </p:sp>
      <p:sp>
        <p:nvSpPr>
          <p:cNvPr id="12" name="Text 6"/>
          <p:cNvSpPr/>
          <p:nvPr/>
        </p:nvSpPr>
        <p:spPr>
          <a:xfrm>
            <a:off x="642938" y="4166592"/>
            <a:ext cx="3700463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Enables seamless coordination among diverse healthcare professionals [4].</a:t>
            </a:r>
            <a:endParaRPr lang="en-US" sz="9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313" y="3403997"/>
            <a:ext cx="228600" cy="22860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4786313" y="3830836"/>
            <a:ext cx="3714750" cy="2071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Patient Outcomes</a:t>
            </a:r>
            <a:endParaRPr lang="en-US" sz="1200" dirty="0"/>
          </a:p>
        </p:txBody>
      </p:sp>
      <p:sp>
        <p:nvSpPr>
          <p:cNvPr id="15" name="Text 8"/>
          <p:cNvSpPr/>
          <p:nvPr/>
        </p:nvSpPr>
        <p:spPr>
          <a:xfrm>
            <a:off x="4786313" y="4166592"/>
            <a:ext cx="37147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Reduces errors, improves satisfaction, and lowers healthcare costs [3].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0863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428625"/>
            <a:ext cx="828675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Argyle's Communication Cycle (1972)</a:t>
            </a:r>
            <a:endParaRPr lang="en-US" sz="2450" dirty="0"/>
          </a:p>
        </p:txBody>
      </p:sp>
      <p:sp>
        <p:nvSpPr>
          <p:cNvPr id="4" name="Text 1"/>
          <p:cNvSpPr/>
          <p:nvPr/>
        </p:nvSpPr>
        <p:spPr>
          <a:xfrm>
            <a:off x="557213" y="1271588"/>
            <a:ext cx="2490769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01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557213" y="1632347"/>
            <a:ext cx="2490769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Idea Occurs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557213" y="1919883"/>
            <a:ext cx="2490769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sender forms a clear idea or intention to communicate.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3319444" y="1271588"/>
            <a:ext cx="2490797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02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3319444" y="1632347"/>
            <a:ext cx="2490797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Message Coded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3319444" y="1919883"/>
            <a:ext cx="2490797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idea is translated into verbal or non-verbal cues.</a:t>
            </a:r>
            <a:endParaRPr lang="en-US" sz="850" dirty="0"/>
          </a:p>
        </p:txBody>
      </p:sp>
      <p:sp>
        <p:nvSpPr>
          <p:cNvPr id="10" name="Text 7"/>
          <p:cNvSpPr/>
          <p:nvPr/>
        </p:nvSpPr>
        <p:spPr>
          <a:xfrm>
            <a:off x="6081703" y="1271588"/>
            <a:ext cx="2505056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03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6081703" y="1632347"/>
            <a:ext cx="2505056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Message Sent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6081703" y="1919883"/>
            <a:ext cx="2505056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coded message is transmitted to the receiver.</a:t>
            </a:r>
            <a:endParaRPr lang="en-US" sz="850" dirty="0"/>
          </a:p>
        </p:txBody>
      </p:sp>
      <p:sp>
        <p:nvSpPr>
          <p:cNvPr id="13" name="Text 10"/>
          <p:cNvSpPr/>
          <p:nvPr/>
        </p:nvSpPr>
        <p:spPr>
          <a:xfrm>
            <a:off x="557213" y="3118247"/>
            <a:ext cx="2490769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04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557213" y="3479006"/>
            <a:ext cx="2490769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Message Received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557213" y="3766542"/>
            <a:ext cx="2490769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receiver obtains the message through their senses.</a:t>
            </a:r>
            <a:endParaRPr lang="en-US" sz="850" dirty="0"/>
          </a:p>
        </p:txBody>
      </p:sp>
      <p:sp>
        <p:nvSpPr>
          <p:cNvPr id="16" name="Text 13"/>
          <p:cNvSpPr/>
          <p:nvPr/>
        </p:nvSpPr>
        <p:spPr>
          <a:xfrm>
            <a:off x="3319444" y="3118247"/>
            <a:ext cx="2490797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05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3319444" y="3479006"/>
            <a:ext cx="2490797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Message Decoded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3319444" y="3766542"/>
            <a:ext cx="2490797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receiver interprets the meaning based on context.</a:t>
            </a:r>
            <a:endParaRPr lang="en-US" sz="850" dirty="0"/>
          </a:p>
        </p:txBody>
      </p:sp>
      <p:sp>
        <p:nvSpPr>
          <p:cNvPr id="19" name="Text 16"/>
          <p:cNvSpPr/>
          <p:nvPr/>
        </p:nvSpPr>
        <p:spPr>
          <a:xfrm>
            <a:off x="6081703" y="3118247"/>
            <a:ext cx="2505056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06</a:t>
            </a:r>
            <a:endParaRPr lang="en-US" sz="1600" dirty="0"/>
          </a:p>
        </p:txBody>
      </p:sp>
      <p:sp>
        <p:nvSpPr>
          <p:cNvPr id="20" name="Text 17"/>
          <p:cNvSpPr/>
          <p:nvPr/>
        </p:nvSpPr>
        <p:spPr>
          <a:xfrm>
            <a:off x="6081703" y="3479006"/>
            <a:ext cx="2505056" cy="1732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F4C5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Feedback</a:t>
            </a:r>
            <a:endParaRPr lang="en-US" sz="1000" dirty="0"/>
          </a:p>
        </p:txBody>
      </p:sp>
      <p:sp>
        <p:nvSpPr>
          <p:cNvPr id="21" name="Text 18"/>
          <p:cNvSpPr/>
          <p:nvPr/>
        </p:nvSpPr>
        <p:spPr>
          <a:xfrm>
            <a:off x="6081703" y="3766542"/>
            <a:ext cx="2505056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8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receiver responds to confirm understanding.</a:t>
            </a:r>
            <a:endParaRPr lang="en-US" sz="850" dirty="0"/>
          </a:p>
        </p:txBody>
      </p:sp>
      <p:sp>
        <p:nvSpPr>
          <p:cNvPr id="22" name="Text 19"/>
          <p:cNvSpPr/>
          <p:nvPr/>
        </p:nvSpPr>
        <p:spPr>
          <a:xfrm>
            <a:off x="0" y="4879181"/>
            <a:ext cx="9144000" cy="207169"/>
          </a:xfrm>
          <a:prstGeom prst="rect">
            <a:avLst/>
          </a:prstGeom>
          <a:noFill/>
          <a:ln/>
        </p:spPr>
        <p:txBody>
          <a:bodyPr wrap="square" lIns="510286" tIns="102108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50" i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Source: Michael Argyle (1972) - Interpersonal communication is a dynamic, two-way loop.</a:t>
            </a:r>
            <a:endParaRPr lang="en-US" sz="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428625"/>
            <a:ext cx="828675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Practical Application: Case Study</a:t>
            </a:r>
            <a:endParaRPr lang="en-US" sz="2450" dirty="0"/>
          </a:p>
        </p:txBody>
      </p:sp>
      <p:sp>
        <p:nvSpPr>
          <p:cNvPr id="4" name="Shape 1"/>
          <p:cNvSpPr/>
          <p:nvPr/>
        </p:nvSpPr>
        <p:spPr>
          <a:xfrm>
            <a:off x="428625" y="1057275"/>
            <a:ext cx="725091" cy="157163"/>
          </a:xfrm>
          <a:prstGeom prst="rect">
            <a:avLst/>
          </a:prstGeom>
          <a:solidFill>
            <a:srgbClr val="0F4C5C"/>
          </a:solidFill>
          <a:ln/>
        </p:spPr>
      </p:sp>
      <p:sp>
        <p:nvSpPr>
          <p:cNvPr id="5" name="Text 2"/>
          <p:cNvSpPr/>
          <p:nvPr/>
        </p:nvSpPr>
        <p:spPr>
          <a:xfrm>
            <a:off x="428625" y="1057275"/>
            <a:ext cx="725091" cy="157163"/>
          </a:xfrm>
          <a:prstGeom prst="rect">
            <a:avLst/>
          </a:prstGeom>
          <a:noFill/>
          <a:ln/>
        </p:spPr>
        <p:txBody>
          <a:bodyPr wrap="none" lIns="127508" tIns="42545" rIns="127508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SCENARIO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428625" y="1271588"/>
            <a:ext cx="8286750" cy="1893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Educating Mr. Doe on a new Diabetes Diagnosis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600075" y="1689497"/>
            <a:ext cx="2405044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STAGE 2: CODING</a:t>
            </a:r>
            <a:endParaRPr lang="en-US" sz="700" dirty="0"/>
          </a:p>
        </p:txBody>
      </p:sp>
      <p:sp>
        <p:nvSpPr>
          <p:cNvPr id="8" name="Text 5"/>
          <p:cNvSpPr/>
          <p:nvPr/>
        </p:nvSpPr>
        <p:spPr>
          <a:xfrm>
            <a:off x="600075" y="1982391"/>
            <a:ext cx="240504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Information Design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600075" y="2339578"/>
            <a:ext cx="2405044" cy="7457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Healthcare Professional (HCP) uses simple language and visual aids to explain insulin administration, avoiding complex medical jargon [5].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3362306" y="1689497"/>
            <a:ext cx="2405072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STAGE 5: DECODING</a:t>
            </a:r>
            <a:endParaRPr lang="en-US" sz="700" dirty="0"/>
          </a:p>
        </p:txBody>
      </p:sp>
      <p:sp>
        <p:nvSpPr>
          <p:cNvPr id="11" name="Text 8"/>
          <p:cNvSpPr/>
          <p:nvPr/>
        </p:nvSpPr>
        <p:spPr>
          <a:xfrm>
            <a:off x="3362306" y="1982391"/>
            <a:ext cx="24050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Patient Interpretation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3362306" y="2339578"/>
            <a:ext cx="2405072" cy="5593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Mr. Doe interprets the instructions. His understanding may be affected by the emotional stress of the diagnosis [3].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5953116" y="1589484"/>
            <a:ext cx="2762231" cy="3554016"/>
          </a:xfrm>
          <a:prstGeom prst="rect">
            <a:avLst/>
          </a:prstGeom>
          <a:solidFill>
            <a:srgbClr val="E36414">
              <a:alpha val="5000"/>
            </a:srgbClr>
          </a:solidFill>
          <a:ln/>
        </p:spPr>
      </p:sp>
      <p:sp>
        <p:nvSpPr>
          <p:cNvPr id="14" name="Shape 11"/>
          <p:cNvSpPr/>
          <p:nvPr/>
        </p:nvSpPr>
        <p:spPr>
          <a:xfrm>
            <a:off x="5953116" y="1589484"/>
            <a:ext cx="2762231" cy="14288"/>
          </a:xfrm>
          <a:prstGeom prst="rect">
            <a:avLst/>
          </a:prstGeom>
          <a:solidFill>
            <a:srgbClr val="0F4C5C"/>
          </a:solidFill>
          <a:ln/>
        </p:spPr>
      </p:sp>
      <p:sp>
        <p:nvSpPr>
          <p:cNvPr id="15" name="Text 12"/>
          <p:cNvSpPr/>
          <p:nvPr/>
        </p:nvSpPr>
        <p:spPr>
          <a:xfrm>
            <a:off x="6124566" y="1675209"/>
            <a:ext cx="2419331" cy="1214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STAGE 6: FEEDBACK</a:t>
            </a:r>
            <a:endParaRPr lang="en-US" sz="700" dirty="0"/>
          </a:p>
        </p:txBody>
      </p:sp>
      <p:sp>
        <p:nvSpPr>
          <p:cNvPr id="16" name="Text 13"/>
          <p:cNvSpPr/>
          <p:nvPr/>
        </p:nvSpPr>
        <p:spPr>
          <a:xfrm>
            <a:off x="6124566" y="1968103"/>
            <a:ext cx="241933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The "Teach-Back" Method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6124566" y="2325291"/>
            <a:ext cx="2419331" cy="7457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9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HCP asks Mr. Doe to explain the steps back. This identifies gaps in understanding immediately, ensuring safe self-management [3] [5].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8625" y="428625"/>
            <a:ext cx="828675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Conclusion &amp; Reflection</a:t>
            </a:r>
            <a:endParaRPr lang="en-US" sz="2450" dirty="0"/>
          </a:p>
        </p:txBody>
      </p:sp>
      <p:sp>
        <p:nvSpPr>
          <p:cNvPr id="4" name="Text 1"/>
          <p:cNvSpPr/>
          <p:nvPr/>
        </p:nvSpPr>
        <p:spPr>
          <a:xfrm>
            <a:off x="428625" y="1643063"/>
            <a:ext cx="4000500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428625" y="2160984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6" name="Text 3"/>
          <p:cNvSpPr/>
          <p:nvPr/>
        </p:nvSpPr>
        <p:spPr>
          <a:xfrm>
            <a:off x="428625" y="2089547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Communication is a fundamental professional skill, not just a "soft skill."</a:t>
            </a:r>
            <a:endParaRPr lang="en-US" sz="1050" dirty="0"/>
          </a:p>
        </p:txBody>
      </p:sp>
      <p:sp>
        <p:nvSpPr>
          <p:cNvPr id="7" name="Shape 4"/>
          <p:cNvSpPr/>
          <p:nvPr/>
        </p:nvSpPr>
        <p:spPr>
          <a:xfrm>
            <a:off x="428625" y="2703909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8" name="Text 5"/>
          <p:cNvSpPr/>
          <p:nvPr/>
        </p:nvSpPr>
        <p:spPr>
          <a:xfrm>
            <a:off x="428625" y="2632472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Utilizing models like Argyle’s ensures clarity and fosters trust.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428625" y="3246834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10" name="Text 7"/>
          <p:cNvSpPr/>
          <p:nvPr/>
        </p:nvSpPr>
        <p:spPr>
          <a:xfrm>
            <a:off x="428625" y="3175397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 exchange is vital for patient-centred care and safety.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4714875" y="1643063"/>
            <a:ext cx="4000500" cy="3036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Professional Impact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4714875" y="2160984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13" name="Text 10"/>
          <p:cNvSpPr/>
          <p:nvPr/>
        </p:nvSpPr>
        <p:spPr>
          <a:xfrm>
            <a:off x="4714875" y="2089547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Mastering communication is vital for employability in Health and Social Care.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4714875" y="2703909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15" name="Text 12"/>
          <p:cNvSpPr/>
          <p:nvPr/>
        </p:nvSpPr>
        <p:spPr>
          <a:xfrm>
            <a:off x="4714875" y="2632472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Continuous reflection on communication cycles leads to personal advancement.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4714875" y="3246834"/>
            <a:ext cx="85725" cy="14288"/>
          </a:xfrm>
          <a:prstGeom prst="rect">
            <a:avLst/>
          </a:prstGeom>
          <a:solidFill>
            <a:srgbClr val="E36414"/>
          </a:solidFill>
          <a:ln/>
        </p:spPr>
      </p:sp>
      <p:sp>
        <p:nvSpPr>
          <p:cNvPr id="17" name="Text 14"/>
          <p:cNvSpPr/>
          <p:nvPr/>
        </p:nvSpPr>
        <p:spPr>
          <a:xfrm>
            <a:off x="4714875" y="3175397"/>
            <a:ext cx="4000500" cy="428625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Readiness for the workplace depends on effective interpersonal skills.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428625" y="4457700"/>
            <a:ext cx="87153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E36414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Thank you for listening. Any questions?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42900" y="428625"/>
            <a:ext cx="8458200" cy="542925"/>
          </a:xfrm>
          <a:prstGeom prst="rect">
            <a:avLst/>
          </a:prstGeom>
          <a:noFill/>
          <a:ln/>
        </p:spPr>
        <p:txBody>
          <a:bodyPr wrap="square" lIns="0" tIns="0" rIns="0" bIns="85090" rtlCol="0" anchor="t">
            <a:spAutoFit/>
          </a:bodyPr>
          <a:lstStyle/>
          <a:p>
            <a:pPr marL="0" indent="0" algn="l">
              <a:buNone/>
            </a:pPr>
            <a:r>
              <a:rPr lang="en-US" sz="2450" b="1" dirty="0">
                <a:solidFill>
                  <a:srgbClr val="0F4C5C"/>
                </a:solidFill>
                <a:latin typeface="Playfair Display ExtraBold" pitchFamily="34" charset="0"/>
                <a:ea typeface="Playfair Display ExtraBold" pitchFamily="34" charset="-122"/>
                <a:cs typeface="Playfair Display ExtraBold" pitchFamily="34" charset="-120"/>
              </a:rPr>
              <a:t>References (Harvard Style)</a:t>
            </a:r>
            <a:endParaRPr lang="en-US" sz="2450" dirty="0"/>
          </a:p>
        </p:txBody>
      </p:sp>
      <p:sp>
        <p:nvSpPr>
          <p:cNvPr id="4" name="Text 1"/>
          <p:cNvSpPr/>
          <p:nvPr/>
        </p:nvSpPr>
        <p:spPr>
          <a:xfrm>
            <a:off x="342900" y="117157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PMC (2026)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Quality communication can improve patient-centred health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https://pmc.ncbi.nlm.nih.gov/articles/PMC10464255/ (Accessed: 19 June 2026).</a:t>
            </a:r>
            <a:endParaRPr lang="en-US" sz="700" dirty="0"/>
          </a:p>
        </p:txBody>
      </p:sp>
      <p:sp>
        <p:nvSpPr>
          <p:cNvPr id="5" name="Text 2"/>
          <p:cNvSpPr/>
          <p:nvPr/>
        </p:nvSpPr>
        <p:spPr>
          <a:xfrm>
            <a:off x="4614863" y="117157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CipherHealth (2026)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Importance of Communication in Healthcare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https://www.cipherhealth.com/resources/blog/importance-of-communication-in-healthcare (Accessed: 19 June 2026).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342900" y="177731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Ratna, H. (2019) ‘The importance of effective communication in healthcare practice’,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Harvard Public Health Review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23. Available at: https://bcphr.org/23-article-ratna/ (Accessed: 19 June 2026).</a:t>
            </a:r>
            <a:endParaRPr lang="en-US" sz="700" dirty="0"/>
          </a:p>
        </p:txBody>
      </p:sp>
      <p:sp>
        <p:nvSpPr>
          <p:cNvPr id="7" name="Text 4"/>
          <p:cNvSpPr/>
          <p:nvPr/>
        </p:nvSpPr>
        <p:spPr>
          <a:xfrm>
            <a:off x="4614863" y="177731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4.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Access Group (2026)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 Communication in Health &amp; Social Care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https://www.theaccessgroup.com/en-gb/blog/hsc-effective-communication-health-and-social-care/ (Accessed: 19 June 2026).</a:t>
            </a:r>
            <a:endParaRPr lang="en-US" sz="700" dirty="0"/>
          </a:p>
        </p:txBody>
      </p:sp>
      <p:sp>
        <p:nvSpPr>
          <p:cNvPr id="8" name="Text 5"/>
          <p:cNvSpPr/>
          <p:nvPr/>
        </p:nvSpPr>
        <p:spPr>
          <a:xfrm>
            <a:off x="342900" y="238305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New Assignment Help (2026)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Argyle’s Communication Cycle (1972): 6 Stages and Explanation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https://www.newassignmenthelp.co.uk/argyles-communication-cycle (Accessed: 19 June 2026).</a:t>
            </a:r>
            <a:endParaRPr lang="en-US" sz="700" dirty="0"/>
          </a:p>
        </p:txBody>
      </p:sp>
      <p:sp>
        <p:nvSpPr>
          <p:cNvPr id="9" name="Text 6"/>
          <p:cNvSpPr/>
          <p:nvPr/>
        </p:nvSpPr>
        <p:spPr>
          <a:xfrm>
            <a:off x="4614863" y="2383055"/>
            <a:ext cx="4186238" cy="520015"/>
          </a:xfrm>
          <a:prstGeom prst="rect">
            <a:avLst/>
          </a:prstGeom>
          <a:noFill/>
          <a:ln/>
        </p:spPr>
        <p:txBody>
          <a:bodyPr wrap="square" lIns="0" tIns="102108" rIns="0" bIns="0" rtlCol="0" anchor="t">
            <a:spAutoFit/>
          </a:bodyPr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700" b="1" dirty="0">
                <a:solidFill>
                  <a:srgbClr val="E3641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6.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Global Assignment Help (2026) </a:t>
            </a:r>
            <a:r>
              <a:rPr lang="en-US" sz="750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What Is Argyle’s Communication Cycle? 6 Stages and Examples</a:t>
            </a:r>
            <a:r>
              <a:rPr lang="en-US" sz="7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https://www.globalassignmenthelp.com/blog/others/argyles-communication-cycle (Accessed: 19 June 2026).</a:t>
            </a:r>
            <a:endParaRPr lang="en-US" sz="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Isaac Nae (2511007)</cp:lastModifiedBy>
  <cp:revision>3</cp:revision>
  <dcterms:created xsi:type="dcterms:W3CDTF">2026-06-19T10:37:13Z</dcterms:created>
  <dcterms:modified xsi:type="dcterms:W3CDTF">2026-06-20T16:01:53Z</dcterms:modified>
</cp:coreProperties>
</file>