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6" r:id="rId1"/>
  </p:sldMasterIdLst>
  <p:handoutMasterIdLst>
    <p:handoutMasterId r:id="rId46"/>
  </p:handoutMasterIdLst>
  <p:sldIdLst>
    <p:sldId id="256" r:id="rId2"/>
    <p:sldId id="282" r:id="rId3"/>
    <p:sldId id="301" r:id="rId4"/>
    <p:sldId id="303" r:id="rId5"/>
    <p:sldId id="302" r:id="rId6"/>
    <p:sldId id="293" r:id="rId7"/>
    <p:sldId id="310" r:id="rId8"/>
    <p:sldId id="299" r:id="rId9"/>
    <p:sldId id="283" r:id="rId10"/>
    <p:sldId id="311" r:id="rId11"/>
    <p:sldId id="285" r:id="rId12"/>
    <p:sldId id="286" r:id="rId13"/>
    <p:sldId id="274" r:id="rId14"/>
    <p:sldId id="276" r:id="rId15"/>
    <p:sldId id="262" r:id="rId16"/>
    <p:sldId id="292" r:id="rId17"/>
    <p:sldId id="290" r:id="rId18"/>
    <p:sldId id="319" r:id="rId19"/>
    <p:sldId id="321" r:id="rId20"/>
    <p:sldId id="322" r:id="rId21"/>
    <p:sldId id="287" r:id="rId22"/>
    <p:sldId id="297" r:id="rId23"/>
    <p:sldId id="315" r:id="rId24"/>
    <p:sldId id="331" r:id="rId25"/>
    <p:sldId id="329" r:id="rId26"/>
    <p:sldId id="280" r:id="rId27"/>
    <p:sldId id="296" r:id="rId28"/>
    <p:sldId id="332" r:id="rId29"/>
    <p:sldId id="330" r:id="rId30"/>
    <p:sldId id="294" r:id="rId31"/>
    <p:sldId id="284" r:id="rId32"/>
    <p:sldId id="281" r:id="rId33"/>
    <p:sldId id="304" r:id="rId34"/>
    <p:sldId id="265" r:id="rId35"/>
    <p:sldId id="266" r:id="rId36"/>
    <p:sldId id="263" r:id="rId37"/>
    <p:sldId id="268" r:id="rId38"/>
    <p:sldId id="258" r:id="rId39"/>
    <p:sldId id="269" r:id="rId40"/>
    <p:sldId id="270" r:id="rId41"/>
    <p:sldId id="273" r:id="rId42"/>
    <p:sldId id="272" r:id="rId43"/>
    <p:sldId id="259" r:id="rId44"/>
    <p:sldId id="328" r:id="rId4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3E95"/>
    <a:srgbClr val="1802BE"/>
    <a:srgbClr val="2019A7"/>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3312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3312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3312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FF5097B3-3DA6-4855-A55D-FDC0404D3B41}"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2C0AA-7FEB-4963-A4F9-D28D0A9C0656}"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A9E4A4-368D-4CA0-A392-BAB45B54C380}"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ACE4C-9D75-44B7-BB62-31AA6605A48D}"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578448-57C2-4F19-B662-9E26E29C42A9}"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557B37-35DD-4445-8664-235962BD9C27}"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E6F83C-5A11-44D6-97F7-8C36F28A2086}"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4032EE-CCF7-47D8-98C3-AE34A95FDE32}"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7B2107-DC12-4A9C-B6B2-B9C9EDAC5079}"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C24AC6-F512-43F5-BB3B-1737D6D71264}"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94179-97CF-4C08-A78E-14FD1EDAE1BE}"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794817-A7AD-405D-9A6F-5211B45A6300}"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C11E2-1CAD-4F51-AB67-9BF3FB7FF26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Lst>
  <p:transition spd="med">
    <p:fade thruBlk="1"/>
  </p:transition>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Autofit/>
          </a:bodyPr>
          <a:lstStyle/>
          <a:p>
            <a:r>
              <a:rPr lang="en-GB" sz="6600" dirty="0"/>
              <a:t>Presentation Skills</a:t>
            </a:r>
          </a:p>
        </p:txBody>
      </p:sp>
      <p:sp>
        <p:nvSpPr>
          <p:cNvPr id="2051" name="Rectangle 3"/>
          <p:cNvSpPr>
            <a:spLocks noGrp="1" noChangeArrowheads="1"/>
          </p:cNvSpPr>
          <p:nvPr>
            <p:ph type="subTitle" idx="1"/>
          </p:nvPr>
        </p:nvSpPr>
        <p:spPr/>
        <p:txBody>
          <a:bodyPr/>
          <a:lstStyle/>
          <a:p>
            <a:endParaRPr lang="en-US" dirty="0"/>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7" name="Rectangle 9"/>
          <p:cNvSpPr>
            <a:spLocks noGrp="1" noChangeArrowheads="1"/>
          </p:cNvSpPr>
          <p:nvPr>
            <p:ph type="ctrTitle"/>
          </p:nvPr>
        </p:nvSpPr>
        <p:spPr>
          <a:xfrm>
            <a:off x="539552" y="1484784"/>
            <a:ext cx="8458200" cy="1222375"/>
          </a:xfrm>
        </p:spPr>
        <p:txBody>
          <a:bodyPr>
            <a:normAutofit/>
          </a:bodyPr>
          <a:lstStyle/>
          <a:p>
            <a:r>
              <a:rPr lang="en-GB" sz="5400" dirty="0"/>
              <a:t>How </a:t>
            </a:r>
            <a:r>
              <a:rPr lang="en-GB" sz="5400" dirty="0" smtClean="0"/>
              <a:t>do </a:t>
            </a:r>
            <a:r>
              <a:rPr lang="en-GB" sz="5400" dirty="0"/>
              <a:t>I get from </a:t>
            </a:r>
            <a:r>
              <a:rPr lang="en-GB" sz="5400" u="sng" dirty="0" smtClean="0"/>
              <a:t>here</a:t>
            </a:r>
            <a:r>
              <a:rPr lang="en-GB" sz="5400" dirty="0" smtClean="0"/>
              <a:t>...</a:t>
            </a:r>
            <a:endParaRPr lang="en-GB" sz="5400" dirty="0"/>
          </a:p>
        </p:txBody>
      </p:sp>
      <p:sp>
        <p:nvSpPr>
          <p:cNvPr id="32779" name="Rectangle 11"/>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pileofpaper[1]"/>
          <p:cNvPicPr>
            <a:picLocks noChangeAspect="1" noChangeArrowheads="1"/>
          </p:cNvPicPr>
          <p:nvPr/>
        </p:nvPicPr>
        <p:blipFill>
          <a:blip r:embed="rId2" cstate="print"/>
          <a:srcRect/>
          <a:stretch>
            <a:fillRect/>
          </a:stretch>
        </p:blipFill>
        <p:spPr bwMode="auto">
          <a:xfrm>
            <a:off x="0" y="-387350"/>
            <a:ext cx="9144000" cy="7245350"/>
          </a:xfrm>
          <a:prstGeom prst="rect">
            <a:avLst/>
          </a:prstGeom>
          <a:noFill/>
        </p:spPr>
      </p:pic>
    </p:spTree>
  </p:cSld>
  <p:clrMapOvr>
    <a:masterClrMapping/>
  </p:clrMapOvr>
  <p:transition spd="med">
    <p:cover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7" name="Rectangle 9"/>
          <p:cNvSpPr>
            <a:spLocks noGrp="1" noChangeArrowheads="1"/>
          </p:cNvSpPr>
          <p:nvPr>
            <p:ph type="ctrTitle"/>
          </p:nvPr>
        </p:nvSpPr>
        <p:spPr>
          <a:xfrm>
            <a:off x="539552" y="1484784"/>
            <a:ext cx="8458200" cy="1222375"/>
          </a:xfrm>
        </p:spPr>
        <p:txBody>
          <a:bodyPr>
            <a:normAutofit/>
          </a:bodyPr>
          <a:lstStyle/>
          <a:p>
            <a:r>
              <a:rPr lang="en-GB" sz="5400" dirty="0" smtClean="0"/>
              <a:t>To </a:t>
            </a:r>
            <a:r>
              <a:rPr lang="en-GB" sz="5400" u="sng" dirty="0" smtClean="0"/>
              <a:t>here</a:t>
            </a:r>
            <a:r>
              <a:rPr lang="en-GB" sz="5400" dirty="0" smtClean="0"/>
              <a:t>...</a:t>
            </a:r>
            <a:endParaRPr lang="en-GB" sz="5400" dirty="0"/>
          </a:p>
        </p:txBody>
      </p:sp>
      <p:sp>
        <p:nvSpPr>
          <p:cNvPr id="32779" name="Rectangle 11"/>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lega-emc2-l[1]"/>
          <p:cNvPicPr>
            <a:picLocks noChangeAspect="1" noChangeArrowheads="1"/>
          </p:cNvPicPr>
          <p:nvPr/>
        </p:nvPicPr>
        <p:blipFill>
          <a:blip r:embed="rId2" cstate="print"/>
          <a:srcRect/>
          <a:stretch>
            <a:fillRect/>
          </a:stretch>
        </p:blipFill>
        <p:spPr bwMode="auto">
          <a:xfrm>
            <a:off x="-180975" y="-46038"/>
            <a:ext cx="9324975" cy="6904038"/>
          </a:xfrm>
          <a:prstGeom prst="rect">
            <a:avLst/>
          </a:prstGeom>
          <a:noFill/>
        </p:spPr>
      </p:pic>
    </p:spTree>
  </p:cSld>
  <p:clrMapOvr>
    <a:masterClrMapping/>
  </p:clrMapOvr>
  <p:transition spd="med">
    <p:cover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GB"/>
              <a:t>Answer</a:t>
            </a:r>
          </a:p>
        </p:txBody>
      </p:sp>
      <p:sp>
        <p:nvSpPr>
          <p:cNvPr id="120835" name="Rectangle 3"/>
          <p:cNvSpPr>
            <a:spLocks noGrp="1" noChangeArrowheads="1"/>
          </p:cNvSpPr>
          <p:nvPr>
            <p:ph idx="1"/>
          </p:nvPr>
        </p:nvSpPr>
        <p:spPr/>
        <p:txBody>
          <a:bodyPr/>
          <a:lstStyle/>
          <a:p>
            <a:pPr marL="552450" indent="-552450">
              <a:lnSpc>
                <a:spcPct val="150000"/>
              </a:lnSpc>
              <a:buFont typeface="Wingdings" pitchFamily="2" charset="2"/>
              <a:buAutoNum type="arabicPeriod"/>
            </a:pPr>
            <a:r>
              <a:rPr lang="en-GB" dirty="0" smtClean="0"/>
              <a:t>Decide </a:t>
            </a:r>
            <a:r>
              <a:rPr lang="en-GB" dirty="0"/>
              <a:t>what you want to say</a:t>
            </a:r>
          </a:p>
          <a:p>
            <a:pPr marL="552450" indent="-552450">
              <a:lnSpc>
                <a:spcPct val="150000"/>
              </a:lnSpc>
              <a:buFont typeface="Wingdings" pitchFamily="2" charset="2"/>
              <a:buAutoNum type="arabicPeriod"/>
            </a:pPr>
            <a:r>
              <a:rPr lang="en-GB" dirty="0" smtClean="0"/>
              <a:t>Create </a:t>
            </a:r>
            <a:r>
              <a:rPr lang="en-GB" dirty="0"/>
              <a:t>a structure</a:t>
            </a:r>
          </a:p>
          <a:p>
            <a:pPr marL="552450" indent="-552450">
              <a:lnSpc>
                <a:spcPct val="150000"/>
              </a:lnSpc>
              <a:buFont typeface="Wingdings" pitchFamily="2" charset="2"/>
              <a:buAutoNum type="arabicPeriod"/>
            </a:pPr>
            <a:r>
              <a:rPr lang="en-GB" dirty="0" smtClean="0"/>
              <a:t>Use suitable visual / audio aids </a:t>
            </a:r>
          </a:p>
          <a:p>
            <a:pPr marL="552450" indent="-552450">
              <a:lnSpc>
                <a:spcPct val="150000"/>
              </a:lnSpc>
              <a:buFont typeface="Wingdings" pitchFamily="2" charset="2"/>
              <a:buAutoNum type="arabicPeriod"/>
            </a:pPr>
            <a:r>
              <a:rPr lang="en-GB" dirty="0" smtClean="0"/>
              <a:t>Develop </a:t>
            </a:r>
            <a:r>
              <a:rPr lang="en-GB" dirty="0"/>
              <a:t>an effective delivery</a:t>
            </a:r>
          </a:p>
          <a:p>
            <a:pPr marL="552450" indent="-552450">
              <a:lnSpc>
                <a:spcPct val="150000"/>
              </a:lnSpc>
              <a:buFont typeface="Wingdings" pitchFamily="2" charset="2"/>
              <a:buAutoNum type="arabicPeriod"/>
            </a:pPr>
            <a:endParaRPr lang="en-GB" dirty="0"/>
          </a:p>
          <a:p>
            <a:pPr marL="552450" indent="-552450">
              <a:buFont typeface="Wingdings" pitchFamily="2" charset="2"/>
              <a:buNone/>
            </a:pPr>
            <a:endParaRPr lang="en-GB" dirty="0"/>
          </a:p>
          <a:p>
            <a:pPr marL="552450" indent="-552450"/>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0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08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1.</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2" name="Rectangle 4"/>
          <p:cNvSpPr>
            <a:spLocks noGrp="1" noChangeArrowheads="1"/>
          </p:cNvSpPr>
          <p:nvPr>
            <p:ph type="ctrTitle"/>
          </p:nvPr>
        </p:nvSpPr>
        <p:spPr/>
        <p:txBody>
          <a:bodyPr/>
          <a:lstStyle/>
          <a:p>
            <a:r>
              <a:rPr lang="en-GB"/>
              <a:t>Deciding what you want to say</a:t>
            </a:r>
          </a:p>
        </p:txBody>
      </p:sp>
      <p:sp>
        <p:nvSpPr>
          <p:cNvPr id="130053" name="Rectangle 5"/>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ctrTitle"/>
          </p:nvPr>
        </p:nvSpPr>
        <p:spPr>
          <a:xfrm>
            <a:off x="0" y="1412875"/>
            <a:ext cx="9144000" cy="781050"/>
          </a:xfrm>
        </p:spPr>
        <p:txBody>
          <a:bodyPr>
            <a:noAutofit/>
          </a:bodyPr>
          <a:lstStyle/>
          <a:p>
            <a:pPr>
              <a:lnSpc>
                <a:spcPct val="150000"/>
              </a:lnSpc>
            </a:pPr>
            <a:r>
              <a:rPr lang="en-GB" sz="3600" dirty="0"/>
              <a:t>‘You should always write down, in one short sentence, the purpose of your presentation.’</a:t>
            </a:r>
          </a:p>
        </p:txBody>
      </p:sp>
      <p:sp>
        <p:nvSpPr>
          <p:cNvPr id="38915" name="Rectangle 3"/>
          <p:cNvSpPr>
            <a:spLocks noGrp="1" noChangeArrowheads="1"/>
          </p:cNvSpPr>
          <p:nvPr>
            <p:ph type="subTitle" idx="1"/>
          </p:nvPr>
        </p:nvSpPr>
        <p:spPr/>
        <p:txBody>
          <a:bodyPr/>
          <a:lstStyle/>
          <a:p>
            <a:pPr algn="ctr"/>
            <a:r>
              <a:rPr lang="en-GB" dirty="0"/>
              <a:t>McCarthy &amp; Hatcher</a:t>
            </a:r>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2.</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4"/>
          <p:cNvSpPr>
            <a:spLocks noGrp="1" noChangeArrowheads="1"/>
          </p:cNvSpPr>
          <p:nvPr>
            <p:ph type="ctrTitle"/>
          </p:nvPr>
        </p:nvSpPr>
        <p:spPr/>
        <p:txBody>
          <a:bodyPr/>
          <a:lstStyle/>
          <a:p>
            <a:r>
              <a:rPr lang="en-GB"/>
              <a:t>STRUCTURE</a:t>
            </a:r>
          </a:p>
        </p:txBody>
      </p:sp>
      <p:sp>
        <p:nvSpPr>
          <p:cNvPr id="41989" name="Rectangle 5"/>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4"/>
          <p:cNvSpPr>
            <a:spLocks noGrp="1" noChangeArrowheads="1"/>
          </p:cNvSpPr>
          <p:nvPr>
            <p:ph type="ctrTitle"/>
          </p:nvPr>
        </p:nvSpPr>
        <p:spPr/>
        <p:txBody>
          <a:bodyPr/>
          <a:lstStyle/>
          <a:p>
            <a:r>
              <a:rPr lang="en-GB"/>
              <a:t>Why is this </a:t>
            </a:r>
            <a:r>
              <a:rPr lang="en-GB" u="sng"/>
              <a:t>so</a:t>
            </a:r>
            <a:r>
              <a:rPr lang="en-GB"/>
              <a:t> important?</a:t>
            </a:r>
          </a:p>
        </p:txBody>
      </p:sp>
      <p:sp>
        <p:nvSpPr>
          <p:cNvPr id="45061" name="Rectangle 5"/>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sz="3200"/>
              <a:t/>
            </a:r>
            <a:br>
              <a:rPr lang="en-GB" sz="3200"/>
            </a:br>
            <a:r>
              <a:rPr lang="en-GB" sz="3200"/>
              <a:t>Audience understand through your:</a:t>
            </a:r>
          </a:p>
        </p:txBody>
      </p:sp>
      <p:sp>
        <p:nvSpPr>
          <p:cNvPr id="24579" name="Rectangle 3"/>
          <p:cNvSpPr>
            <a:spLocks noGrp="1" noChangeArrowheads="1"/>
          </p:cNvSpPr>
          <p:nvPr>
            <p:ph idx="1"/>
          </p:nvPr>
        </p:nvSpPr>
        <p:spPr/>
        <p:txBody>
          <a:bodyPr/>
          <a:lstStyle/>
          <a:p>
            <a:pPr>
              <a:lnSpc>
                <a:spcPct val="150000"/>
              </a:lnSpc>
            </a:pPr>
            <a:r>
              <a:rPr lang="en-GB" dirty="0" smtClean="0"/>
              <a:t>Words</a:t>
            </a:r>
            <a:endParaRPr lang="en-GB" dirty="0"/>
          </a:p>
          <a:p>
            <a:pPr>
              <a:lnSpc>
                <a:spcPct val="150000"/>
              </a:lnSpc>
            </a:pPr>
            <a:r>
              <a:rPr lang="en-GB" dirty="0"/>
              <a:t>Images</a:t>
            </a:r>
          </a:p>
          <a:p>
            <a:pPr>
              <a:lnSpc>
                <a:spcPct val="150000"/>
              </a:lnSpc>
            </a:pPr>
            <a:r>
              <a:rPr lang="en-GB" dirty="0"/>
              <a:t>Ideas</a:t>
            </a:r>
          </a:p>
          <a:p>
            <a:pPr>
              <a:lnSpc>
                <a:spcPct val="150000"/>
              </a:lnSpc>
            </a:pPr>
            <a:r>
              <a:rPr lang="en-GB" dirty="0"/>
              <a:t>Concepts</a:t>
            </a:r>
          </a:p>
          <a:p>
            <a:endParaRPr lang="en-GB" dirty="0"/>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Structural Patterns</a:t>
            </a:r>
          </a:p>
        </p:txBody>
      </p:sp>
      <p:sp>
        <p:nvSpPr>
          <p:cNvPr id="26627" name="Rectangle 3"/>
          <p:cNvSpPr>
            <a:spLocks noGrp="1" noChangeArrowheads="1"/>
          </p:cNvSpPr>
          <p:nvPr>
            <p:ph idx="1"/>
          </p:nvPr>
        </p:nvSpPr>
        <p:spPr/>
        <p:txBody>
          <a:bodyPr/>
          <a:lstStyle/>
          <a:p>
            <a:pPr>
              <a:lnSpc>
                <a:spcPct val="150000"/>
              </a:lnSpc>
            </a:pPr>
            <a:r>
              <a:rPr lang="en-GB" dirty="0"/>
              <a:t>Chronological pattern</a:t>
            </a:r>
          </a:p>
          <a:p>
            <a:pPr>
              <a:lnSpc>
                <a:spcPct val="150000"/>
              </a:lnSpc>
            </a:pPr>
            <a:r>
              <a:rPr lang="en-GB" dirty="0"/>
              <a:t>Topical Pattern</a:t>
            </a:r>
          </a:p>
          <a:p>
            <a:pPr>
              <a:lnSpc>
                <a:spcPct val="150000"/>
              </a:lnSpc>
            </a:pPr>
            <a:r>
              <a:rPr lang="en-GB" dirty="0"/>
              <a:t>Theory &amp; Practice Pattern</a:t>
            </a:r>
          </a:p>
          <a:p>
            <a:pPr>
              <a:lnSpc>
                <a:spcPct val="150000"/>
              </a:lnSpc>
            </a:pPr>
            <a:r>
              <a:rPr lang="en-GB" dirty="0"/>
              <a:t>Problem &amp; Solution</a:t>
            </a:r>
          </a:p>
          <a:p>
            <a:endParaRPr lang="en-GB" dirty="0"/>
          </a:p>
          <a:p>
            <a:pPr>
              <a:buFont typeface="Wingdings" pitchFamily="2" charset="2"/>
              <a:buNone/>
            </a:pPr>
            <a:r>
              <a:rPr lang="en-GB" sz="2100" dirty="0"/>
              <a:t>Source: McCarthy &amp; Hatcher</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GB" sz="5400" dirty="0"/>
              <a:t>Structure</a:t>
            </a:r>
          </a:p>
        </p:txBody>
      </p:sp>
      <p:sp>
        <p:nvSpPr>
          <p:cNvPr id="12291" name="Rectangle 3"/>
          <p:cNvSpPr>
            <a:spLocks noGrp="1" noChangeArrowheads="1"/>
          </p:cNvSpPr>
          <p:nvPr>
            <p:ph idx="1"/>
          </p:nvPr>
        </p:nvSpPr>
        <p:spPr/>
        <p:txBody>
          <a:bodyPr/>
          <a:lstStyle/>
          <a:p>
            <a:pPr>
              <a:lnSpc>
                <a:spcPct val="150000"/>
              </a:lnSpc>
            </a:pPr>
            <a:r>
              <a:rPr lang="en-GB" sz="4400" dirty="0" smtClean="0"/>
              <a:t>Introduction</a:t>
            </a:r>
            <a:endParaRPr lang="en-GB" sz="4400" dirty="0"/>
          </a:p>
          <a:p>
            <a:pPr>
              <a:lnSpc>
                <a:spcPct val="150000"/>
              </a:lnSpc>
            </a:pPr>
            <a:r>
              <a:rPr lang="en-GB" sz="4400" dirty="0"/>
              <a:t>Body</a:t>
            </a:r>
          </a:p>
          <a:p>
            <a:pPr>
              <a:lnSpc>
                <a:spcPct val="150000"/>
              </a:lnSpc>
            </a:pPr>
            <a:r>
              <a:rPr lang="en-GB" sz="4400" dirty="0"/>
              <a:t>C</a:t>
            </a:r>
            <a:r>
              <a:rPr lang="en-GB" sz="4400" dirty="0" smtClean="0"/>
              <a:t>onclusion</a:t>
            </a:r>
            <a:endParaRPr lang="en-GB" sz="4400" dirty="0"/>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Introduction</a:t>
            </a:r>
          </a:p>
        </p:txBody>
      </p:sp>
      <p:sp>
        <p:nvSpPr>
          <p:cNvPr id="53251" name="Rectangle 3"/>
          <p:cNvSpPr>
            <a:spLocks noGrp="1" noChangeArrowheads="1"/>
          </p:cNvSpPr>
          <p:nvPr>
            <p:ph idx="1"/>
          </p:nvPr>
        </p:nvSpPr>
        <p:spPr/>
        <p:txBody>
          <a:bodyPr>
            <a:normAutofit/>
          </a:bodyPr>
          <a:lstStyle/>
          <a:p>
            <a:pPr>
              <a:lnSpc>
                <a:spcPct val="150000"/>
              </a:lnSpc>
            </a:pPr>
            <a:r>
              <a:rPr lang="en-GB" sz="4000" dirty="0"/>
              <a:t>Want it to make an impact</a:t>
            </a:r>
          </a:p>
          <a:p>
            <a:pPr>
              <a:lnSpc>
                <a:spcPct val="150000"/>
              </a:lnSpc>
            </a:pPr>
            <a:r>
              <a:rPr lang="en-GB" sz="4000" dirty="0"/>
              <a:t>Want it to outline clearly what you are going to say</a:t>
            </a:r>
          </a:p>
          <a:p>
            <a:pPr>
              <a:lnSpc>
                <a:spcPct val="150000"/>
              </a:lnSpc>
            </a:pPr>
            <a:r>
              <a:rPr lang="en-GB" sz="4000" dirty="0"/>
              <a:t>Engage listeners</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4"/>
          <p:cNvSpPr>
            <a:spLocks noGrp="1" noChangeArrowheads="1"/>
          </p:cNvSpPr>
          <p:nvPr>
            <p:ph type="ctrTitle"/>
          </p:nvPr>
        </p:nvSpPr>
        <p:spPr>
          <a:xfrm>
            <a:off x="0" y="2349500"/>
            <a:ext cx="9144000" cy="781050"/>
          </a:xfrm>
        </p:spPr>
        <p:txBody>
          <a:bodyPr>
            <a:normAutofit fontScale="90000"/>
          </a:bodyPr>
          <a:lstStyle/>
          <a:p>
            <a:pPr>
              <a:lnSpc>
                <a:spcPct val="150000"/>
              </a:lnSpc>
            </a:pPr>
            <a:r>
              <a:rPr lang="en-GB" sz="3600" dirty="0"/>
              <a:t>‘Remember, your listeners will decide in the first thirty seconds what they think of you and whether you are worth listening to.’ </a:t>
            </a:r>
            <a:br>
              <a:rPr lang="en-GB" sz="3600" dirty="0"/>
            </a:br>
            <a:endParaRPr lang="en-GB" sz="3600" dirty="0"/>
          </a:p>
        </p:txBody>
      </p:sp>
      <p:sp>
        <p:nvSpPr>
          <p:cNvPr id="51203" name="Rectangle 3"/>
          <p:cNvSpPr>
            <a:spLocks noGrp="1" noChangeArrowheads="1"/>
          </p:cNvSpPr>
          <p:nvPr>
            <p:ph type="subTitle" idx="1"/>
          </p:nvPr>
        </p:nvSpPr>
        <p:spPr/>
        <p:txBody>
          <a:bodyPr/>
          <a:lstStyle/>
          <a:p>
            <a:r>
              <a:rPr lang="en-GB" dirty="0"/>
              <a:t>McCarthy &amp; Hatcher</a:t>
            </a:r>
          </a:p>
        </p:txBody>
      </p:sp>
    </p:spTree>
  </p:cSld>
  <p:clrMapOvr>
    <a:masterClrMapping/>
  </p:clrMapOvr>
  <p:transition spd="med">
    <p:cover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132856"/>
            <a:ext cx="8229600" cy="1143000"/>
          </a:xfrm>
        </p:spPr>
        <p:txBody>
          <a:bodyPr>
            <a:normAutofit/>
          </a:bodyPr>
          <a:lstStyle/>
          <a:p>
            <a:r>
              <a:rPr lang="en-GB" sz="6000" dirty="0" smtClean="0"/>
              <a:t>Body</a:t>
            </a:r>
            <a:endParaRPr lang="en-GB" sz="6000" dirty="0"/>
          </a:p>
        </p:txBody>
      </p:sp>
      <p:sp>
        <p:nvSpPr>
          <p:cNvPr id="5" name="Content Placeholder 4"/>
          <p:cNvSpPr>
            <a:spLocks noGrp="1"/>
          </p:cNvSpPr>
          <p:nvPr>
            <p:ph idx="1"/>
          </p:nvPr>
        </p:nvSpPr>
        <p:spPr/>
        <p:txBody>
          <a:bodyPr/>
          <a:lstStyle/>
          <a:p>
            <a:endParaRPr lang="en-GB"/>
          </a:p>
        </p:txBody>
      </p:sp>
    </p:spTree>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0" y="1773238"/>
            <a:ext cx="9144000" cy="781050"/>
          </a:xfrm>
        </p:spPr>
        <p:txBody>
          <a:bodyPr>
            <a:normAutofit fontScale="90000"/>
          </a:bodyPr>
          <a:lstStyle/>
          <a:p>
            <a:pPr>
              <a:lnSpc>
                <a:spcPct val="150000"/>
              </a:lnSpc>
            </a:pPr>
            <a:r>
              <a:rPr lang="en-GB" sz="3600" dirty="0"/>
              <a:t>Remember that your listeners recall at a rate inverse to the number of points made. Research shows that the more points you make, the fewer the details they remember.</a:t>
            </a:r>
          </a:p>
        </p:txBody>
      </p:sp>
      <p:sp>
        <p:nvSpPr>
          <p:cNvPr id="11267" name="Rectangle 3"/>
          <p:cNvSpPr>
            <a:spLocks noGrp="1" noChangeArrowheads="1"/>
          </p:cNvSpPr>
          <p:nvPr>
            <p:ph type="subTitle" idx="1"/>
          </p:nvPr>
        </p:nvSpPr>
        <p:spPr>
          <a:xfrm>
            <a:off x="1403350" y="3213100"/>
            <a:ext cx="7239000" cy="1752600"/>
          </a:xfrm>
        </p:spPr>
        <p:txBody>
          <a:bodyPr/>
          <a:lstStyle/>
          <a:p>
            <a:endParaRPr lang="en-GB"/>
          </a:p>
          <a:p>
            <a:r>
              <a:rPr lang="en-GB"/>
              <a:t>McCarthy &amp; Hatcher</a:t>
            </a:r>
          </a:p>
        </p:txBody>
      </p:sp>
    </p:spTree>
  </p:cSld>
  <p:clrMapOvr>
    <a:masterClrMapping/>
  </p:clrMapOvr>
  <p:transition spd="med">
    <p:cover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algn="ctr">
              <a:buNone/>
            </a:pPr>
            <a:r>
              <a:rPr lang="en-GB" sz="7200" b="1" dirty="0" smtClean="0"/>
              <a:t>THEREFORE</a:t>
            </a:r>
            <a:endParaRPr lang="en-GB" sz="7200" b="1" dirty="0"/>
          </a:p>
        </p:txBody>
      </p:sp>
    </p:spTree>
  </p:cSld>
  <p:clrMapOvr>
    <a:masterClrMapping/>
  </p:clrMapOvr>
  <p:transition spd="med">
    <p:fade thruBlk="1"/>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Prepare no more than</a:t>
            </a:r>
          </a:p>
        </p:txBody>
      </p:sp>
      <p:sp>
        <p:nvSpPr>
          <p:cNvPr id="48131" name="Rectangle 3"/>
          <p:cNvSpPr>
            <a:spLocks noGrp="1" noChangeArrowheads="1"/>
          </p:cNvSpPr>
          <p:nvPr>
            <p:ph idx="1"/>
          </p:nvPr>
        </p:nvSpPr>
        <p:spPr/>
        <p:txBody>
          <a:bodyPr>
            <a:normAutofit fontScale="85000" lnSpcReduction="20000"/>
          </a:bodyPr>
          <a:lstStyle/>
          <a:p>
            <a:pPr>
              <a:lnSpc>
                <a:spcPct val="150000"/>
              </a:lnSpc>
            </a:pPr>
            <a:r>
              <a:rPr lang="en-GB" sz="3800" dirty="0" smtClean="0"/>
              <a:t>2 </a:t>
            </a:r>
            <a:r>
              <a:rPr lang="en-GB" sz="3800" dirty="0"/>
              <a:t>main points for 10 minute </a:t>
            </a:r>
          </a:p>
          <a:p>
            <a:pPr>
              <a:lnSpc>
                <a:spcPct val="150000"/>
              </a:lnSpc>
            </a:pPr>
            <a:r>
              <a:rPr lang="en-GB" sz="3800" dirty="0"/>
              <a:t>4 main points for a 20 minute</a:t>
            </a:r>
          </a:p>
          <a:p>
            <a:pPr>
              <a:lnSpc>
                <a:spcPct val="150000"/>
              </a:lnSpc>
            </a:pPr>
            <a:r>
              <a:rPr lang="en-GB" sz="3800" dirty="0"/>
              <a:t>Emphasise these points. </a:t>
            </a:r>
          </a:p>
          <a:p>
            <a:pPr>
              <a:lnSpc>
                <a:spcPct val="150000"/>
              </a:lnSpc>
            </a:pPr>
            <a:r>
              <a:rPr lang="en-GB" sz="3800" dirty="0"/>
              <a:t>Allow 3 to 4 </a:t>
            </a:r>
            <a:r>
              <a:rPr lang="en-GB" sz="3800" dirty="0" err="1"/>
              <a:t>mins</a:t>
            </a:r>
            <a:r>
              <a:rPr lang="en-GB" sz="3800" dirty="0"/>
              <a:t> to fully develop any point you are going to make</a:t>
            </a:r>
          </a:p>
          <a:p>
            <a:endParaRPr lang="en-GB" dirty="0"/>
          </a:p>
          <a:p>
            <a:pPr>
              <a:buFont typeface="Wingdings" pitchFamily="2" charset="2"/>
              <a:buNone/>
            </a:pPr>
            <a:r>
              <a:rPr lang="en-GB" sz="2100" dirty="0"/>
              <a:t>Source: McCarthy &amp; Hatcher</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GB"/>
              <a:t>Conclusion</a:t>
            </a:r>
          </a:p>
        </p:txBody>
      </p:sp>
      <p:sp>
        <p:nvSpPr>
          <p:cNvPr id="126979" name="Rectangle 3"/>
          <p:cNvSpPr>
            <a:spLocks noGrp="1" noChangeArrowheads="1"/>
          </p:cNvSpPr>
          <p:nvPr>
            <p:ph idx="1"/>
          </p:nvPr>
        </p:nvSpPr>
        <p:spPr/>
        <p:txBody>
          <a:bodyPr/>
          <a:lstStyle/>
          <a:p>
            <a:pPr>
              <a:lnSpc>
                <a:spcPct val="150000"/>
              </a:lnSpc>
            </a:pPr>
            <a:r>
              <a:rPr lang="en-GB" dirty="0"/>
              <a:t>Should be snappy</a:t>
            </a:r>
          </a:p>
          <a:p>
            <a:pPr>
              <a:lnSpc>
                <a:spcPct val="150000"/>
              </a:lnSpc>
            </a:pPr>
            <a:r>
              <a:rPr lang="en-GB" dirty="0"/>
              <a:t>Should be precise</a:t>
            </a:r>
          </a:p>
          <a:p>
            <a:pPr>
              <a:lnSpc>
                <a:spcPct val="150000"/>
              </a:lnSpc>
            </a:pPr>
            <a:r>
              <a:rPr lang="en-GB" dirty="0"/>
              <a:t>Should be to the point</a:t>
            </a:r>
          </a:p>
        </p:txBody>
      </p:sp>
    </p:spTree>
  </p:cSld>
  <p:clrMapOvr>
    <a:masterClrMapping/>
  </p:clrMapOvr>
  <p:transition spd="med">
    <p:cover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3.</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Use Suitable visual / audio aids</a:t>
            </a:r>
            <a:endParaRPr lang="en-GB" dirty="0">
              <a:solidFill>
                <a:schemeClr val="bg1"/>
              </a:solidFill>
            </a:endParaRPr>
          </a:p>
        </p:txBody>
      </p:sp>
      <p:sp>
        <p:nvSpPr>
          <p:cNvPr id="3" name="Text Placeholder 2"/>
          <p:cNvSpPr>
            <a:spLocks noGrp="1"/>
          </p:cNvSpPr>
          <p:nvPr>
            <p:ph type="body" idx="1"/>
          </p:nvPr>
        </p:nvSpPr>
        <p:spPr/>
        <p:txBody>
          <a:bodyPr/>
          <a:lstStyle/>
          <a:p>
            <a:endParaRPr lang="en-GB" dirty="0"/>
          </a:p>
        </p:txBody>
      </p:sp>
    </p:spTree>
  </p:cSld>
  <p:clrMapOvr>
    <a:masterClrMapping/>
  </p:clrMapOvr>
  <p:transition spd="med">
    <p:fade thruBlk="1"/>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Presentation Methods</a:t>
            </a:r>
          </a:p>
        </p:txBody>
      </p:sp>
      <p:sp>
        <p:nvSpPr>
          <p:cNvPr id="7171" name="Rectangle 3"/>
          <p:cNvSpPr>
            <a:spLocks noGrp="1" noChangeArrowheads="1"/>
          </p:cNvSpPr>
          <p:nvPr>
            <p:ph idx="1"/>
          </p:nvPr>
        </p:nvSpPr>
        <p:spPr/>
        <p:txBody>
          <a:bodyPr/>
          <a:lstStyle/>
          <a:p>
            <a:pPr>
              <a:lnSpc>
                <a:spcPct val="150000"/>
              </a:lnSpc>
            </a:pPr>
            <a:r>
              <a:rPr lang="en-GB" dirty="0"/>
              <a:t>Workshop </a:t>
            </a:r>
            <a:r>
              <a:rPr lang="en-GB" dirty="0" smtClean="0"/>
              <a:t>presentation</a:t>
            </a:r>
          </a:p>
          <a:p>
            <a:pPr>
              <a:lnSpc>
                <a:spcPct val="150000"/>
              </a:lnSpc>
            </a:pPr>
            <a:r>
              <a:rPr lang="en-GB" dirty="0" smtClean="0"/>
              <a:t>Demonstration and analysis</a:t>
            </a:r>
            <a:endParaRPr lang="en-GB" dirty="0"/>
          </a:p>
          <a:p>
            <a:pPr>
              <a:lnSpc>
                <a:spcPct val="150000"/>
              </a:lnSpc>
            </a:pPr>
            <a:r>
              <a:rPr lang="en-GB" dirty="0"/>
              <a:t>Verbal presentation</a:t>
            </a:r>
          </a:p>
          <a:p>
            <a:pPr>
              <a:lnSpc>
                <a:spcPct val="150000"/>
              </a:lnSpc>
            </a:pPr>
            <a:r>
              <a:rPr lang="en-GB" dirty="0"/>
              <a:t>Poster Presentation</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Technology</a:t>
            </a:r>
          </a:p>
        </p:txBody>
      </p:sp>
      <p:sp>
        <p:nvSpPr>
          <p:cNvPr id="30723" name="Rectangle 3"/>
          <p:cNvSpPr>
            <a:spLocks noGrp="1" noChangeArrowheads="1"/>
          </p:cNvSpPr>
          <p:nvPr>
            <p:ph idx="1"/>
          </p:nvPr>
        </p:nvSpPr>
        <p:spPr/>
        <p:txBody>
          <a:bodyPr/>
          <a:lstStyle/>
          <a:p>
            <a:pPr>
              <a:lnSpc>
                <a:spcPct val="150000"/>
              </a:lnSpc>
            </a:pPr>
            <a:r>
              <a:rPr lang="en-GB" dirty="0"/>
              <a:t>Only use it to help</a:t>
            </a:r>
          </a:p>
          <a:p>
            <a:pPr>
              <a:lnSpc>
                <a:spcPct val="150000"/>
              </a:lnSpc>
            </a:pPr>
            <a:r>
              <a:rPr lang="en-GB" dirty="0"/>
              <a:t>Should not distract from presentation</a:t>
            </a:r>
          </a:p>
          <a:p>
            <a:pPr>
              <a:lnSpc>
                <a:spcPct val="150000"/>
              </a:lnSpc>
            </a:pPr>
            <a:r>
              <a:rPr lang="en-GB" dirty="0"/>
              <a:t>Don’t overload it with effects</a:t>
            </a:r>
          </a:p>
          <a:p>
            <a:endParaRPr lang="en-GB" dirty="0"/>
          </a:p>
        </p:txBody>
      </p:sp>
    </p:spTree>
  </p:cSld>
  <p:clrMapOvr>
    <a:overrideClrMapping bg1="lt1" tx1="dk1" bg2="lt2" tx2="dk2" accent1="accent1" accent2="accent2" accent3="accent3" accent4="accent4" accent5="accent5" accent6="accent6" hlink="hlink" folHlink="folHlink"/>
  </p:clrMapOvr>
  <p:transition>
    <p:split orient="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8"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p:cTn id="7" dur="15000" fill="hold"/>
                                        <p:tgtEl>
                                          <p:spTgt spid="30722"/>
                                        </p:tgtEl>
                                        <p:attrNameLst>
                                          <p:attrName>ppt_x</p:attrName>
                                        </p:attrNameLst>
                                      </p:cBhvr>
                                      <p:tavLst>
                                        <p:tav tm="0">
                                          <p:val>
                                            <p:strVal val="#ppt_x"/>
                                          </p:val>
                                        </p:tav>
                                        <p:tav tm="100000">
                                          <p:val>
                                            <p:strVal val="#ppt_x"/>
                                          </p:val>
                                        </p:tav>
                                      </p:tavLst>
                                    </p:anim>
                                    <p:anim calcmode="lin" valueType="num">
                                      <p:cBhvr>
                                        <p:cTn id="8" dur="15000" fill="hold"/>
                                        <p:tgtEl>
                                          <p:spTgt spid="30722"/>
                                        </p:tgtEl>
                                        <p:attrNameLst>
                                          <p:attrName>ppt_y</p:attrName>
                                        </p:attrNameLst>
                                      </p:cBhvr>
                                      <p:tavLst>
                                        <p:tav tm="0">
                                          <p:val>
                                            <p:strVal val="#ppt_y+1"/>
                                          </p:val>
                                        </p:tav>
                                        <p:tav tm="100000">
                                          <p:val>
                                            <p:strVal val="#ppt_y-1"/>
                                          </p:val>
                                        </p:tav>
                                      </p:tavLst>
                                    </p:anim>
                                  </p:childTnLst>
                                </p:cTn>
                              </p:par>
                              <p:par>
                                <p:cTn id="9" presetID="28" presetClass="entr" presetSubtype="0" fill="hold" grpId="0" nodeType="withEffect">
                                  <p:stCondLst>
                                    <p:cond delay="0"/>
                                  </p:stCondLst>
                                  <p:childTnLst>
                                    <p:set>
                                      <p:cBhvr>
                                        <p:cTn id="10" dur="1" fill="hold">
                                          <p:stCondLst>
                                            <p:cond delay="0"/>
                                          </p:stCondLst>
                                        </p:cTn>
                                        <p:tgtEl>
                                          <p:spTgt spid="30723">
                                            <p:txEl>
                                              <p:pRg st="0" end="0"/>
                                            </p:txEl>
                                          </p:spTgt>
                                        </p:tgtEl>
                                        <p:attrNameLst>
                                          <p:attrName>style.visibility</p:attrName>
                                        </p:attrNameLst>
                                      </p:cBhvr>
                                      <p:to>
                                        <p:strVal val="visible"/>
                                      </p:to>
                                    </p:set>
                                    <p:anim calcmode="lin" valueType="num">
                                      <p:cBhvr>
                                        <p:cTn id="11" dur="15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12" dur="15000" fill="hold"/>
                                        <p:tgtEl>
                                          <p:spTgt spid="30723">
                                            <p:txEl>
                                              <p:pRg st="0" end="0"/>
                                            </p:txEl>
                                          </p:spTgt>
                                        </p:tgtEl>
                                        <p:attrNameLst>
                                          <p:attrName>ppt_y</p:attrName>
                                        </p:attrNameLst>
                                      </p:cBhvr>
                                      <p:tavLst>
                                        <p:tav tm="0">
                                          <p:val>
                                            <p:strVal val="#ppt_y+1"/>
                                          </p:val>
                                        </p:tav>
                                        <p:tav tm="100000">
                                          <p:val>
                                            <p:strVal val="#ppt_y-1"/>
                                          </p:val>
                                        </p:tav>
                                      </p:tavLst>
                                    </p:anim>
                                  </p:childTnLst>
                                </p:cTn>
                              </p:par>
                              <p:par>
                                <p:cTn id="13" presetID="28" presetClass="entr" presetSubtype="0" fill="hold" grpId="0" nodeType="withEffect">
                                  <p:stCondLst>
                                    <p:cond delay="0"/>
                                  </p:stCondLst>
                                  <p:childTnLst>
                                    <p:set>
                                      <p:cBhvr>
                                        <p:cTn id="14" dur="1" fill="hold">
                                          <p:stCondLst>
                                            <p:cond delay="0"/>
                                          </p:stCondLst>
                                        </p:cTn>
                                        <p:tgtEl>
                                          <p:spTgt spid="30723">
                                            <p:txEl>
                                              <p:pRg st="1" end="1"/>
                                            </p:txEl>
                                          </p:spTgt>
                                        </p:tgtEl>
                                        <p:attrNameLst>
                                          <p:attrName>style.visibility</p:attrName>
                                        </p:attrNameLst>
                                      </p:cBhvr>
                                      <p:to>
                                        <p:strVal val="visible"/>
                                      </p:to>
                                    </p:set>
                                    <p:anim calcmode="lin" valueType="num">
                                      <p:cBhvr>
                                        <p:cTn id="15" dur="15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6" dur="15000" fill="hold"/>
                                        <p:tgtEl>
                                          <p:spTgt spid="30723">
                                            <p:txEl>
                                              <p:pRg st="1" end="1"/>
                                            </p:txEl>
                                          </p:spTgt>
                                        </p:tgtEl>
                                        <p:attrNameLst>
                                          <p:attrName>ppt_y</p:attrName>
                                        </p:attrNameLst>
                                      </p:cBhvr>
                                      <p:tavLst>
                                        <p:tav tm="0">
                                          <p:val>
                                            <p:strVal val="#ppt_y+1"/>
                                          </p:val>
                                        </p:tav>
                                        <p:tav tm="100000">
                                          <p:val>
                                            <p:strVal val="#ppt_y-1"/>
                                          </p:val>
                                        </p:tav>
                                      </p:tavLst>
                                    </p:anim>
                                  </p:childTnLst>
                                </p:cTn>
                              </p:par>
                              <p:par>
                                <p:cTn id="17" presetID="28" presetClass="entr" presetSubtype="0" fill="hold" grpId="0" nodeType="with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p:cTn id="19" dur="15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20" dur="15000" fill="hold"/>
                                        <p:tgtEl>
                                          <p:spTgt spid="30723">
                                            <p:txEl>
                                              <p:pRg st="2" end="2"/>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allAtOnce"/>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GB"/>
              <a:t>Tools</a:t>
            </a:r>
          </a:p>
        </p:txBody>
      </p:sp>
      <p:sp>
        <p:nvSpPr>
          <p:cNvPr id="125955" name="Rectangle 3"/>
          <p:cNvSpPr>
            <a:spLocks noGrp="1" noChangeArrowheads="1"/>
          </p:cNvSpPr>
          <p:nvPr>
            <p:ph idx="1"/>
          </p:nvPr>
        </p:nvSpPr>
        <p:spPr/>
        <p:txBody>
          <a:bodyPr/>
          <a:lstStyle/>
          <a:p>
            <a:r>
              <a:rPr lang="en-GB"/>
              <a:t>OHP</a:t>
            </a:r>
          </a:p>
          <a:p>
            <a:r>
              <a:rPr lang="en-GB"/>
              <a:t>Powerpoint</a:t>
            </a:r>
          </a:p>
          <a:p>
            <a:r>
              <a:rPr lang="en-GB"/>
              <a:t>Handouts</a:t>
            </a:r>
          </a:p>
          <a:p>
            <a:r>
              <a:rPr lang="en-GB"/>
              <a:t>Flip Chart</a:t>
            </a:r>
          </a:p>
          <a:p>
            <a:r>
              <a:rPr lang="en-GB"/>
              <a:t>Posters</a:t>
            </a:r>
          </a:p>
          <a:p>
            <a:r>
              <a:rPr lang="en-GB"/>
              <a:t>Audio</a:t>
            </a:r>
          </a:p>
          <a:p>
            <a:r>
              <a:rPr lang="en-GB"/>
              <a:t>Video</a:t>
            </a:r>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5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59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59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59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595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lstStyle/>
          <a:p>
            <a:r>
              <a:rPr lang="en-GB" dirty="0" smtClean="0"/>
              <a:t>Think: What is most </a:t>
            </a:r>
            <a:r>
              <a:rPr lang="en-GB" u="sng" dirty="0" smtClean="0"/>
              <a:t>suitable</a:t>
            </a:r>
            <a:r>
              <a:rPr lang="en-GB" dirty="0" smtClean="0"/>
              <a:t>?</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ransition spd="med">
    <p:fade thruBlk="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365104"/>
            <a:ext cx="8229600" cy="1143000"/>
          </a:xfrm>
        </p:spPr>
        <p:txBody>
          <a:bodyPr>
            <a:normAutofit fontScale="90000"/>
          </a:bodyPr>
          <a:lstStyle/>
          <a:p>
            <a:r>
              <a:rPr lang="en-GB" sz="13300" b="1" dirty="0" smtClean="0"/>
              <a:t>4</a:t>
            </a:r>
            <a:r>
              <a:rPr lang="en-GB" sz="9600" dirty="0" smtClean="0"/>
              <a:t>.</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transition spd="med">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60" name="Rectangle 4"/>
          <p:cNvSpPr>
            <a:spLocks noGrp="1" noChangeArrowheads="1"/>
          </p:cNvSpPr>
          <p:nvPr>
            <p:ph type="ctrTitle"/>
          </p:nvPr>
        </p:nvSpPr>
        <p:spPr/>
        <p:txBody>
          <a:bodyPr/>
          <a:lstStyle/>
          <a:p>
            <a:r>
              <a:rPr lang="en-GB"/>
              <a:t>EFFECTIVE DELIVERY</a:t>
            </a:r>
          </a:p>
        </p:txBody>
      </p:sp>
      <p:sp>
        <p:nvSpPr>
          <p:cNvPr id="121861" name="Rectangle 5"/>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4" name="Picture 4" descr="Bananas[1]"/>
          <p:cNvPicPr>
            <a:picLocks noChangeAspect="1" noChangeArrowheads="1"/>
          </p:cNvPicPr>
          <p:nvPr/>
        </p:nvPicPr>
        <p:blipFill>
          <a:blip r:embed="rId2" cstate="print"/>
          <a:srcRect/>
          <a:stretch>
            <a:fillRect/>
          </a:stretch>
        </p:blipFill>
        <p:spPr bwMode="auto">
          <a:xfrm>
            <a:off x="-625475" y="0"/>
            <a:ext cx="9769475" cy="6858000"/>
          </a:xfrm>
          <a:prstGeom prst="rect">
            <a:avLst/>
          </a:prstGeom>
          <a:noFill/>
        </p:spPr>
      </p:pic>
      <p:sp>
        <p:nvSpPr>
          <p:cNvPr id="40965" name="Rectangle 5"/>
          <p:cNvSpPr>
            <a:spLocks noGrp="1" noChangeArrowheads="1"/>
          </p:cNvSpPr>
          <p:nvPr>
            <p:ph type="ctrTitle" idx="4294967295"/>
          </p:nvPr>
        </p:nvSpPr>
        <p:spPr>
          <a:xfrm>
            <a:off x="0" y="2130425"/>
            <a:ext cx="7772400" cy="1470025"/>
          </a:xfrm>
        </p:spPr>
        <p:txBody>
          <a:bodyPr/>
          <a:lstStyle/>
          <a:p>
            <a:r>
              <a:rPr lang="en-GB" sz="4000"/>
              <a:t/>
            </a:r>
            <a:br>
              <a:rPr lang="en-GB" sz="4000"/>
            </a:br>
            <a:endParaRPr lang="en-GB" sz="4000"/>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People remember:</a:t>
            </a:r>
          </a:p>
        </p:txBody>
      </p:sp>
      <p:sp>
        <p:nvSpPr>
          <p:cNvPr id="31747" name="Rectangle 3"/>
          <p:cNvSpPr>
            <a:spLocks noGrp="1" noChangeArrowheads="1"/>
          </p:cNvSpPr>
          <p:nvPr>
            <p:ph idx="1"/>
          </p:nvPr>
        </p:nvSpPr>
        <p:spPr/>
        <p:txBody>
          <a:bodyPr>
            <a:normAutofit fontScale="92500" lnSpcReduction="10000"/>
          </a:bodyPr>
          <a:lstStyle/>
          <a:p>
            <a:pPr>
              <a:lnSpc>
                <a:spcPct val="150000"/>
              </a:lnSpc>
            </a:pPr>
            <a:r>
              <a:rPr lang="en-GB" sz="3900" dirty="0" smtClean="0"/>
              <a:t>10</a:t>
            </a:r>
            <a:r>
              <a:rPr lang="en-GB" sz="3900" dirty="0"/>
              <a:t>% of what they read</a:t>
            </a:r>
          </a:p>
          <a:p>
            <a:pPr>
              <a:lnSpc>
                <a:spcPct val="150000"/>
              </a:lnSpc>
            </a:pPr>
            <a:r>
              <a:rPr lang="en-GB" sz="3900" dirty="0"/>
              <a:t>20% of what they hear</a:t>
            </a:r>
          </a:p>
          <a:p>
            <a:pPr>
              <a:lnSpc>
                <a:spcPct val="150000"/>
              </a:lnSpc>
            </a:pPr>
            <a:r>
              <a:rPr lang="en-GB" sz="3900" dirty="0"/>
              <a:t>30% of what they see</a:t>
            </a:r>
          </a:p>
          <a:p>
            <a:pPr>
              <a:lnSpc>
                <a:spcPct val="150000"/>
              </a:lnSpc>
            </a:pPr>
            <a:r>
              <a:rPr lang="en-GB" sz="3900" dirty="0"/>
              <a:t>70% of what they see and hear</a:t>
            </a:r>
          </a:p>
          <a:p>
            <a:endParaRPr lang="en-GB" dirty="0"/>
          </a:p>
          <a:p>
            <a:pPr>
              <a:buFont typeface="Wingdings" pitchFamily="2" charset="2"/>
              <a:buNone/>
            </a:pPr>
            <a:r>
              <a:rPr lang="en-GB" sz="2100" dirty="0"/>
              <a:t>Source: Wharton Business School research 1991 (McCarthy &amp; Hatcher)</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764704"/>
            <a:ext cx="8229600" cy="5361459"/>
          </a:xfrm>
        </p:spPr>
        <p:txBody>
          <a:bodyPr>
            <a:normAutofit fontScale="92500" lnSpcReduction="20000"/>
          </a:bodyPr>
          <a:lstStyle/>
          <a:p>
            <a:pPr indent="0">
              <a:buNone/>
            </a:pPr>
            <a:r>
              <a:rPr lang="en-GB" dirty="0" smtClean="0"/>
              <a:t>This is not to say that all we need to do is make sure that everything is written down so that everyone can see it and hear it at the same time all this does is make your audience bored and resentful you might as well have just e-mailed the presentation most people can read if all you do is read what they can read then it might make Jack a dull boy in which case it could all get very nasty and uncomfortable for everyone. </a:t>
            </a:r>
          </a:p>
          <a:p>
            <a:pPr indent="0">
              <a:buNone/>
            </a:pPr>
            <a:r>
              <a:rPr lang="en-GB" dirty="0" smtClean="0"/>
              <a:t>And don’t overload slides with information as you have now been shown how irritating it is.</a:t>
            </a:r>
            <a:endParaRPr lang="en-GB" dirty="0"/>
          </a:p>
        </p:txBody>
      </p:sp>
    </p:spTree>
  </p:cSld>
  <p:clrMapOvr>
    <a:masterClrMapping/>
  </p:clrMapOvr>
  <p:transition spd="med">
    <p:fade thruBlk="1"/>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Speak to audience</a:t>
            </a:r>
          </a:p>
        </p:txBody>
      </p:sp>
      <p:sp>
        <p:nvSpPr>
          <p:cNvPr id="15363" name="Rectangle 3"/>
          <p:cNvSpPr>
            <a:spLocks noGrp="1" noChangeArrowheads="1"/>
          </p:cNvSpPr>
          <p:nvPr>
            <p:ph idx="1"/>
          </p:nvPr>
        </p:nvSpPr>
        <p:spPr/>
        <p:txBody>
          <a:bodyPr>
            <a:normAutofit lnSpcReduction="10000"/>
          </a:bodyPr>
          <a:lstStyle/>
          <a:p>
            <a:pPr>
              <a:lnSpc>
                <a:spcPct val="150000"/>
              </a:lnSpc>
              <a:buFont typeface="Wingdings" pitchFamily="2" charset="2"/>
              <a:buNone/>
            </a:pPr>
            <a:r>
              <a:rPr lang="en-GB" dirty="0"/>
              <a:t>	‘Unless you are good at writing dialogue, that is, unless you are a good speechwriter, you will probably end up with an essay to read rather than a speech to speak’. </a:t>
            </a:r>
          </a:p>
          <a:p>
            <a:pPr>
              <a:buFont typeface="Wingdings" pitchFamily="2" charset="2"/>
              <a:buNone/>
            </a:pPr>
            <a:endParaRPr lang="en-GB" dirty="0"/>
          </a:p>
          <a:p>
            <a:pPr>
              <a:buFont typeface="Wingdings" pitchFamily="2" charset="2"/>
              <a:buNone/>
            </a:pPr>
            <a:r>
              <a:rPr lang="en-GB" sz="2400" dirty="0"/>
              <a:t>(McCarthy &amp; Hatcher)</a:t>
            </a:r>
          </a:p>
          <a:p>
            <a:pPr>
              <a:buFont typeface="Wingdings" pitchFamily="2" charset="2"/>
              <a:buNone/>
            </a:pPr>
            <a:endParaRPr lang="en-GB" dirty="0"/>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Delivery</a:t>
            </a:r>
          </a:p>
        </p:txBody>
      </p:sp>
      <p:sp>
        <p:nvSpPr>
          <p:cNvPr id="16387" name="Rectangle 3"/>
          <p:cNvSpPr>
            <a:spLocks noGrp="1" noChangeArrowheads="1"/>
          </p:cNvSpPr>
          <p:nvPr>
            <p:ph idx="1"/>
          </p:nvPr>
        </p:nvSpPr>
        <p:spPr/>
        <p:txBody>
          <a:bodyPr>
            <a:noAutofit/>
          </a:bodyPr>
          <a:lstStyle/>
          <a:p>
            <a:pPr>
              <a:lnSpc>
                <a:spcPct val="150000"/>
              </a:lnSpc>
            </a:pPr>
            <a:r>
              <a:rPr lang="en-GB" dirty="0"/>
              <a:t>Allow yourself to be spontaneous</a:t>
            </a:r>
          </a:p>
          <a:p>
            <a:pPr>
              <a:lnSpc>
                <a:spcPct val="150000"/>
              </a:lnSpc>
            </a:pPr>
            <a:r>
              <a:rPr lang="en-GB" dirty="0"/>
              <a:t>Be concise, stick to your objective</a:t>
            </a:r>
          </a:p>
          <a:p>
            <a:pPr>
              <a:lnSpc>
                <a:spcPct val="150000"/>
              </a:lnSpc>
            </a:pPr>
            <a:r>
              <a:rPr lang="en-GB" dirty="0"/>
              <a:t>Ensure clarity through </a:t>
            </a:r>
            <a:r>
              <a:rPr lang="en-GB" dirty="0" smtClean="0"/>
              <a:t>logical </a:t>
            </a:r>
            <a:r>
              <a:rPr lang="en-GB" dirty="0"/>
              <a:t>structure </a:t>
            </a:r>
          </a:p>
          <a:p>
            <a:pPr>
              <a:lnSpc>
                <a:spcPct val="150000"/>
              </a:lnSpc>
            </a:pPr>
            <a:r>
              <a:rPr lang="en-GB" dirty="0"/>
              <a:t>Phrasing for important sections</a:t>
            </a:r>
          </a:p>
          <a:p>
            <a:pPr>
              <a:lnSpc>
                <a:spcPct val="150000"/>
              </a:lnSpc>
            </a:pPr>
            <a:r>
              <a:rPr lang="en-GB" dirty="0"/>
              <a:t>Find </a:t>
            </a:r>
            <a:r>
              <a:rPr lang="en-GB" dirty="0" smtClean="0"/>
              <a:t>examples, words, </a:t>
            </a:r>
            <a:r>
              <a:rPr lang="en-GB" dirty="0"/>
              <a:t>images</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Variety</a:t>
            </a:r>
          </a:p>
        </p:txBody>
      </p:sp>
      <p:sp>
        <p:nvSpPr>
          <p:cNvPr id="13315" name="Rectangle 3"/>
          <p:cNvSpPr>
            <a:spLocks noGrp="1" noChangeArrowheads="1"/>
          </p:cNvSpPr>
          <p:nvPr>
            <p:ph idx="1"/>
          </p:nvPr>
        </p:nvSpPr>
        <p:spPr/>
        <p:txBody>
          <a:bodyPr>
            <a:normAutofit lnSpcReduction="10000"/>
          </a:bodyPr>
          <a:lstStyle/>
          <a:p>
            <a:r>
              <a:rPr lang="en-GB"/>
              <a:t>Questions</a:t>
            </a:r>
          </a:p>
          <a:p>
            <a:r>
              <a:rPr lang="en-GB"/>
              <a:t>Visuals</a:t>
            </a:r>
          </a:p>
          <a:p>
            <a:r>
              <a:rPr lang="en-GB"/>
              <a:t>Sounds</a:t>
            </a:r>
          </a:p>
          <a:p>
            <a:r>
              <a:rPr lang="en-GB"/>
              <a:t>Role play / exercises</a:t>
            </a:r>
          </a:p>
          <a:p>
            <a:r>
              <a:rPr lang="en-GB"/>
              <a:t>Demonstration</a:t>
            </a:r>
          </a:p>
          <a:p>
            <a:r>
              <a:rPr lang="en-GB"/>
              <a:t>Alter the rhythms</a:t>
            </a:r>
          </a:p>
          <a:p>
            <a:r>
              <a:rPr lang="en-GB"/>
              <a:t>Should serve the purpose not be a distraction</a:t>
            </a:r>
          </a:p>
          <a:p>
            <a:endParaRPr lang="en-GB"/>
          </a:p>
          <a:p>
            <a:endParaRPr lang="en-GB"/>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Rehearse</a:t>
            </a:r>
          </a:p>
        </p:txBody>
      </p:sp>
      <p:sp>
        <p:nvSpPr>
          <p:cNvPr id="18435" name="Rectangle 3"/>
          <p:cNvSpPr>
            <a:spLocks noGrp="1" noChangeArrowheads="1"/>
          </p:cNvSpPr>
          <p:nvPr>
            <p:ph idx="1"/>
          </p:nvPr>
        </p:nvSpPr>
        <p:spPr/>
        <p:txBody>
          <a:bodyPr>
            <a:normAutofit fontScale="92500" lnSpcReduction="10000"/>
          </a:bodyPr>
          <a:lstStyle/>
          <a:p>
            <a:pPr>
              <a:lnSpc>
                <a:spcPct val="150000"/>
              </a:lnSpc>
            </a:pPr>
            <a:r>
              <a:rPr lang="en-GB" dirty="0"/>
              <a:t>Practice in front of others</a:t>
            </a:r>
          </a:p>
          <a:p>
            <a:pPr>
              <a:lnSpc>
                <a:spcPct val="150000"/>
              </a:lnSpc>
            </a:pPr>
            <a:r>
              <a:rPr lang="en-GB" dirty="0"/>
              <a:t>Video yourself</a:t>
            </a:r>
          </a:p>
          <a:p>
            <a:pPr>
              <a:lnSpc>
                <a:spcPct val="150000"/>
              </a:lnSpc>
            </a:pPr>
            <a:r>
              <a:rPr lang="en-GB" dirty="0"/>
              <a:t>Audio record yourself</a:t>
            </a:r>
          </a:p>
          <a:p>
            <a:pPr>
              <a:lnSpc>
                <a:spcPct val="150000"/>
              </a:lnSpc>
            </a:pPr>
            <a:r>
              <a:rPr lang="en-GB" dirty="0"/>
              <a:t>Consider &amp; improve vocal texture</a:t>
            </a:r>
          </a:p>
          <a:p>
            <a:pPr>
              <a:lnSpc>
                <a:spcPct val="150000"/>
              </a:lnSpc>
            </a:pPr>
            <a:r>
              <a:rPr lang="en-GB" dirty="0"/>
              <a:t>Consider &amp; improve physical communication</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Focus in Rehearsal</a:t>
            </a:r>
          </a:p>
        </p:txBody>
      </p:sp>
      <p:sp>
        <p:nvSpPr>
          <p:cNvPr id="8195" name="Rectangle 3"/>
          <p:cNvSpPr>
            <a:spLocks noGrp="1" noChangeArrowheads="1"/>
          </p:cNvSpPr>
          <p:nvPr>
            <p:ph idx="1"/>
          </p:nvPr>
        </p:nvSpPr>
        <p:spPr/>
        <p:txBody>
          <a:bodyPr/>
          <a:lstStyle/>
          <a:p>
            <a:pPr>
              <a:lnSpc>
                <a:spcPct val="150000"/>
              </a:lnSpc>
            </a:pPr>
            <a:r>
              <a:rPr lang="en-GB" dirty="0"/>
              <a:t>Relaxation</a:t>
            </a:r>
          </a:p>
          <a:p>
            <a:pPr>
              <a:lnSpc>
                <a:spcPct val="150000"/>
              </a:lnSpc>
            </a:pPr>
            <a:r>
              <a:rPr lang="en-GB" dirty="0"/>
              <a:t>Posture</a:t>
            </a:r>
          </a:p>
          <a:p>
            <a:pPr>
              <a:lnSpc>
                <a:spcPct val="150000"/>
              </a:lnSpc>
            </a:pPr>
            <a:r>
              <a:rPr lang="en-GB" dirty="0"/>
              <a:t>Vocal communication</a:t>
            </a:r>
          </a:p>
          <a:p>
            <a:pPr>
              <a:lnSpc>
                <a:spcPct val="150000"/>
              </a:lnSpc>
            </a:pPr>
            <a:r>
              <a:rPr lang="en-GB" dirty="0"/>
              <a:t>Physical communication</a:t>
            </a:r>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Physicality</a:t>
            </a:r>
          </a:p>
        </p:txBody>
      </p:sp>
      <p:sp>
        <p:nvSpPr>
          <p:cNvPr id="19459" name="Rectangle 3"/>
          <p:cNvSpPr>
            <a:spLocks noGrp="1" noChangeArrowheads="1"/>
          </p:cNvSpPr>
          <p:nvPr>
            <p:ph idx="1"/>
          </p:nvPr>
        </p:nvSpPr>
        <p:spPr/>
        <p:txBody>
          <a:bodyPr>
            <a:normAutofit fontScale="92500" lnSpcReduction="10000"/>
          </a:bodyPr>
          <a:lstStyle/>
          <a:p>
            <a:pPr>
              <a:lnSpc>
                <a:spcPct val="150000"/>
              </a:lnSpc>
            </a:pPr>
            <a:r>
              <a:rPr lang="en-GB" dirty="0"/>
              <a:t>More powerful if you don’t stand behind a lectern</a:t>
            </a:r>
          </a:p>
          <a:p>
            <a:pPr>
              <a:lnSpc>
                <a:spcPct val="150000"/>
              </a:lnSpc>
            </a:pPr>
            <a:r>
              <a:rPr lang="en-GB" dirty="0"/>
              <a:t>Facial expression</a:t>
            </a:r>
          </a:p>
          <a:p>
            <a:pPr>
              <a:lnSpc>
                <a:spcPct val="150000"/>
              </a:lnSpc>
            </a:pPr>
            <a:r>
              <a:rPr lang="en-GB" dirty="0"/>
              <a:t>Gesture</a:t>
            </a:r>
          </a:p>
          <a:p>
            <a:pPr>
              <a:lnSpc>
                <a:spcPct val="150000"/>
              </a:lnSpc>
            </a:pPr>
            <a:r>
              <a:rPr lang="en-GB" dirty="0"/>
              <a:t>Eye contact</a:t>
            </a:r>
          </a:p>
          <a:p>
            <a:pPr>
              <a:lnSpc>
                <a:spcPct val="150000"/>
              </a:lnSpc>
            </a:pPr>
            <a:r>
              <a:rPr lang="en-GB" dirty="0"/>
              <a:t>Nervous mannerisms</a:t>
            </a:r>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Voice</a:t>
            </a:r>
          </a:p>
        </p:txBody>
      </p:sp>
      <p:sp>
        <p:nvSpPr>
          <p:cNvPr id="20483" name="Rectangle 3"/>
          <p:cNvSpPr>
            <a:spLocks noGrp="1" noChangeArrowheads="1"/>
          </p:cNvSpPr>
          <p:nvPr>
            <p:ph idx="1"/>
          </p:nvPr>
        </p:nvSpPr>
        <p:spPr/>
        <p:txBody>
          <a:bodyPr/>
          <a:lstStyle/>
          <a:p>
            <a:pPr>
              <a:lnSpc>
                <a:spcPct val="150000"/>
              </a:lnSpc>
            </a:pPr>
            <a:r>
              <a:rPr lang="en-GB" dirty="0"/>
              <a:t>Breathe</a:t>
            </a:r>
          </a:p>
          <a:p>
            <a:pPr>
              <a:lnSpc>
                <a:spcPct val="150000"/>
              </a:lnSpc>
            </a:pPr>
            <a:r>
              <a:rPr lang="en-GB" dirty="0"/>
              <a:t>Take time for language</a:t>
            </a:r>
          </a:p>
          <a:p>
            <a:pPr>
              <a:lnSpc>
                <a:spcPct val="150000"/>
              </a:lnSpc>
            </a:pPr>
            <a:r>
              <a:rPr lang="en-GB" dirty="0"/>
              <a:t>Interpret for the listener</a:t>
            </a:r>
          </a:p>
          <a:p>
            <a:pPr>
              <a:lnSpc>
                <a:spcPct val="150000"/>
              </a:lnSpc>
            </a:pPr>
            <a:r>
              <a:rPr lang="en-GB" dirty="0"/>
              <a:t>Changes of pace</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Autofit/>
          </a:bodyPr>
          <a:lstStyle/>
          <a:p>
            <a:r>
              <a:rPr lang="en-GB" sz="5400" dirty="0" smtClean="0"/>
              <a:t>Seminar</a:t>
            </a:r>
            <a:endParaRPr lang="en-GB" sz="5400" dirty="0"/>
          </a:p>
        </p:txBody>
      </p:sp>
      <p:sp>
        <p:nvSpPr>
          <p:cNvPr id="23555" name="Rectangle 3"/>
          <p:cNvSpPr>
            <a:spLocks noGrp="1" noChangeArrowheads="1"/>
          </p:cNvSpPr>
          <p:nvPr>
            <p:ph idx="1"/>
          </p:nvPr>
        </p:nvSpPr>
        <p:spPr/>
        <p:txBody>
          <a:bodyPr/>
          <a:lstStyle/>
          <a:p>
            <a:r>
              <a:rPr lang="en-GB" dirty="0" smtClean="0"/>
              <a:t>Prepare a question(s)</a:t>
            </a:r>
          </a:p>
          <a:p>
            <a:r>
              <a:rPr lang="en-GB" dirty="0" smtClean="0"/>
              <a:t>Use </a:t>
            </a:r>
            <a:r>
              <a:rPr lang="en-GB" dirty="0"/>
              <a:t>questions as an opportunity</a:t>
            </a:r>
          </a:p>
          <a:p>
            <a:r>
              <a:rPr lang="en-GB" dirty="0"/>
              <a:t>Already have a focussed area of debate or discussion</a:t>
            </a:r>
          </a:p>
          <a:p>
            <a:r>
              <a:rPr lang="en-GB" dirty="0"/>
              <a:t>See how this section can put to test your </a:t>
            </a:r>
            <a:r>
              <a:rPr lang="en-GB" dirty="0" smtClean="0"/>
              <a:t>presentation</a:t>
            </a:r>
          </a:p>
          <a:p>
            <a:r>
              <a:rPr lang="en-GB" dirty="0" smtClean="0"/>
              <a:t>Structure it</a:t>
            </a:r>
            <a:endParaRPr lang="en-GB" dirty="0"/>
          </a:p>
        </p:txBody>
      </p:sp>
    </p:spTree>
  </p:cSld>
  <p:clrMapOvr>
    <a:overrideClrMapping bg1="lt1" tx1="dk1" bg2="lt2" tx2="dk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Answering questions</a:t>
            </a:r>
          </a:p>
        </p:txBody>
      </p:sp>
      <p:sp>
        <p:nvSpPr>
          <p:cNvPr id="22531" name="Rectangle 3"/>
          <p:cNvSpPr>
            <a:spLocks noGrp="1" noChangeArrowheads="1"/>
          </p:cNvSpPr>
          <p:nvPr>
            <p:ph idx="1"/>
          </p:nvPr>
        </p:nvSpPr>
        <p:spPr/>
        <p:txBody>
          <a:bodyPr/>
          <a:lstStyle/>
          <a:p>
            <a:pPr>
              <a:lnSpc>
                <a:spcPct val="150000"/>
              </a:lnSpc>
            </a:pPr>
            <a:r>
              <a:rPr lang="en-GB" dirty="0"/>
              <a:t>Look at person with question</a:t>
            </a:r>
          </a:p>
          <a:p>
            <a:pPr>
              <a:lnSpc>
                <a:spcPct val="150000"/>
              </a:lnSpc>
            </a:pPr>
            <a:r>
              <a:rPr lang="en-GB" dirty="0"/>
              <a:t>Repeat question for audience if necessary</a:t>
            </a:r>
          </a:p>
          <a:p>
            <a:pPr>
              <a:lnSpc>
                <a:spcPct val="150000"/>
              </a:lnSpc>
            </a:pPr>
            <a:r>
              <a:rPr lang="en-GB" dirty="0"/>
              <a:t>Questions are an opportunity not a threat</a:t>
            </a:r>
          </a:p>
          <a:p>
            <a:endParaRPr lang="en-GB" dirty="0"/>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On the Day</a:t>
            </a:r>
          </a:p>
        </p:txBody>
      </p:sp>
      <p:sp>
        <p:nvSpPr>
          <p:cNvPr id="9219" name="Rectangle 3"/>
          <p:cNvSpPr>
            <a:spLocks noGrp="1" noChangeArrowheads="1"/>
          </p:cNvSpPr>
          <p:nvPr>
            <p:ph idx="1"/>
          </p:nvPr>
        </p:nvSpPr>
        <p:spPr/>
        <p:txBody>
          <a:bodyPr/>
          <a:lstStyle/>
          <a:p>
            <a:pPr>
              <a:lnSpc>
                <a:spcPct val="150000"/>
              </a:lnSpc>
            </a:pPr>
            <a:r>
              <a:rPr lang="en-GB" dirty="0"/>
              <a:t>Prepare yourself mentally</a:t>
            </a:r>
          </a:p>
          <a:p>
            <a:pPr>
              <a:lnSpc>
                <a:spcPct val="150000"/>
              </a:lnSpc>
            </a:pPr>
            <a:r>
              <a:rPr lang="en-GB" dirty="0"/>
              <a:t>Imagine yourself in the room</a:t>
            </a:r>
          </a:p>
          <a:p>
            <a:pPr>
              <a:lnSpc>
                <a:spcPct val="150000"/>
              </a:lnSpc>
            </a:pPr>
            <a:r>
              <a:rPr lang="en-GB" dirty="0"/>
              <a:t>Breathing</a:t>
            </a:r>
          </a:p>
          <a:p>
            <a:pPr>
              <a:lnSpc>
                <a:spcPct val="150000"/>
              </a:lnSpc>
            </a:pPr>
            <a:r>
              <a:rPr lang="en-GB" dirty="0"/>
              <a:t>Vocal / physical control</a:t>
            </a:r>
          </a:p>
          <a:p>
            <a:pPr>
              <a:buFont typeface="Wingdings" pitchFamily="2" charset="2"/>
              <a:buNone/>
            </a:pPr>
            <a:endParaRPr lang="en-GB" dirty="0"/>
          </a:p>
          <a:p>
            <a:endParaRPr lang="en-GB" dirty="0"/>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lstStyle/>
          <a:p>
            <a:pPr>
              <a:buNone/>
            </a:pPr>
            <a:r>
              <a:rPr lang="en-GB" b="1" dirty="0" smtClean="0"/>
              <a:t>McCarthy, P &amp; Hatcher, C.</a:t>
            </a:r>
            <a:r>
              <a:rPr lang="en-GB" dirty="0" smtClean="0"/>
              <a:t> </a:t>
            </a:r>
          </a:p>
          <a:p>
            <a:pPr>
              <a:buNone/>
            </a:pPr>
            <a:endParaRPr lang="en-GB" b="1" i="1" dirty="0" smtClean="0"/>
          </a:p>
          <a:p>
            <a:pPr>
              <a:buNone/>
            </a:pPr>
            <a:r>
              <a:rPr lang="en-GB" b="1" i="1" dirty="0" smtClean="0"/>
              <a:t>Presentation Skills: The Essential </a:t>
            </a:r>
          </a:p>
          <a:p>
            <a:pPr>
              <a:buNone/>
            </a:pPr>
            <a:r>
              <a:rPr lang="en-GB" b="1" i="1" dirty="0" smtClean="0"/>
              <a:t>Guide for Students </a:t>
            </a:r>
          </a:p>
          <a:p>
            <a:pPr>
              <a:lnSpc>
                <a:spcPct val="150000"/>
              </a:lnSpc>
              <a:buNone/>
            </a:pPr>
            <a:endParaRPr lang="en-GB" dirty="0" smtClean="0"/>
          </a:p>
          <a:p>
            <a:pPr>
              <a:lnSpc>
                <a:spcPct val="150000"/>
              </a:lnSpc>
              <a:buNone/>
            </a:pPr>
            <a:r>
              <a:rPr lang="en-GB" dirty="0" smtClean="0"/>
              <a:t>(Sage Publications </a:t>
            </a:r>
            <a:r>
              <a:rPr lang="en-GB" smtClean="0"/>
              <a:t>Ltd 2002</a:t>
            </a:r>
            <a:r>
              <a:rPr lang="en-GB" dirty="0" smtClean="0"/>
              <a:t>)</a:t>
            </a:r>
            <a:endParaRPr lang="en-GB" b="1" i="1" dirty="0" smtClean="0"/>
          </a:p>
        </p:txBody>
      </p:sp>
    </p:spTree>
  </p:cSld>
  <p:clrMapOvr>
    <a:masterClrMapping/>
  </p:clrMapOvr>
  <p:transition spd="med">
    <p:fade thruBlk="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1020</TotalTime>
  <Words>636</Words>
  <Application>Microsoft Office PowerPoint</Application>
  <PresentationFormat>On-screen Show (4:3)</PresentationFormat>
  <Paragraphs>148</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Presentation Skills</vt:lpstr>
      <vt:lpstr>How do I get from here...</vt:lpstr>
      <vt:lpstr>Slide 3</vt:lpstr>
      <vt:lpstr>To here...</vt:lpstr>
      <vt:lpstr>Slide 5</vt:lpstr>
      <vt:lpstr>Answer</vt:lpstr>
      <vt:lpstr>1.</vt:lpstr>
      <vt:lpstr>Deciding what you want to say</vt:lpstr>
      <vt:lpstr>‘You should always write down, in one short sentence, the purpose of your presentation.’</vt:lpstr>
      <vt:lpstr>2.</vt:lpstr>
      <vt:lpstr>STRUCTURE</vt:lpstr>
      <vt:lpstr>Why is this so important?</vt:lpstr>
      <vt:lpstr> Audience understand through your:</vt:lpstr>
      <vt:lpstr>Structural Patterns</vt:lpstr>
      <vt:lpstr>Structure</vt:lpstr>
      <vt:lpstr>Introduction</vt:lpstr>
      <vt:lpstr>‘Remember, your listeners will decide in the first thirty seconds what they think of you and whether you are worth listening to.’  </vt:lpstr>
      <vt:lpstr>Body</vt:lpstr>
      <vt:lpstr>Remember that your listeners recall at a rate inverse to the number of points made. Research shows that the more points you make, the fewer the details they remember.</vt:lpstr>
      <vt:lpstr>Slide 20</vt:lpstr>
      <vt:lpstr>Prepare no more than</vt:lpstr>
      <vt:lpstr>Conclusion</vt:lpstr>
      <vt:lpstr>3.</vt:lpstr>
      <vt:lpstr>Use Suitable visual / audio aids</vt:lpstr>
      <vt:lpstr>Presentation Methods</vt:lpstr>
      <vt:lpstr>Technology</vt:lpstr>
      <vt:lpstr>Tools</vt:lpstr>
      <vt:lpstr>Think: What is most suitable?</vt:lpstr>
      <vt:lpstr>4.</vt:lpstr>
      <vt:lpstr>EFFECTIVE DELIVERY</vt:lpstr>
      <vt:lpstr> </vt:lpstr>
      <vt:lpstr>People remember:</vt:lpstr>
      <vt:lpstr>Slide 33</vt:lpstr>
      <vt:lpstr>Speak to audience</vt:lpstr>
      <vt:lpstr>Delivery</vt:lpstr>
      <vt:lpstr>Variety</vt:lpstr>
      <vt:lpstr>Rehearse</vt:lpstr>
      <vt:lpstr>Focus in Rehearsal</vt:lpstr>
      <vt:lpstr>Physicality</vt:lpstr>
      <vt:lpstr>Voice</vt:lpstr>
      <vt:lpstr>Seminar</vt:lpstr>
      <vt:lpstr>Answering questions</vt:lpstr>
      <vt:lpstr>On the Day</vt:lpstr>
      <vt:lpstr>Reference:</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edu-jb2</dc:creator>
  <cp:lastModifiedBy>edu-jb2</cp:lastModifiedBy>
  <cp:revision>54</cp:revision>
  <dcterms:created xsi:type="dcterms:W3CDTF">2008-02-01T16:13:28Z</dcterms:created>
  <dcterms:modified xsi:type="dcterms:W3CDTF">2013-02-13T11:01:15Z</dcterms:modified>
</cp:coreProperties>
</file>