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7" r:id="rId4"/>
    <p:sldId id="262" r:id="rId5"/>
    <p:sldId id="259" r:id="rId6"/>
    <p:sldId id="265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64225"/>
  </p:normalViewPr>
  <p:slideViewPr>
    <p:cSldViewPr snapToGrid="0" snapToObjects="1">
      <p:cViewPr varScale="1">
        <p:scale>
          <a:sx n="77" d="100"/>
          <a:sy n="77" d="100"/>
        </p:scale>
        <p:origin x="19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d41586-021-01143-3" TargetMode="External"/><Relationship Id="rId2" Type="http://schemas.openxmlformats.org/officeDocument/2006/relationships/hyperlink" Target="https://www.climate-change-guide.com/shortages-of-food-and-water.html" TargetMode="External"/><Relationship Id="rId1" Type="http://schemas.openxmlformats.org/officeDocument/2006/relationships/hyperlink" Target="https://www.careourearth.com/key-facts-about-biodiversity-loss-on-earth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ure.com/articles/d41586-021-01143-3" TargetMode="External"/><Relationship Id="rId2" Type="http://schemas.openxmlformats.org/officeDocument/2006/relationships/hyperlink" Target="https://www.climate-change-guide.com/shortages-of-food-and-water.html" TargetMode="External"/><Relationship Id="rId1" Type="http://schemas.openxmlformats.org/officeDocument/2006/relationships/hyperlink" Target="https://www.careourearth.com/key-facts-about-biodiversity-loss-on-earth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846011-B6A0-4809-9886-B269B03978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8769F3-A60C-4EED-A08F-74C6F01CA711}">
      <dgm:prSet/>
      <dgm:spPr/>
      <dgm:t>
        <a:bodyPr/>
        <a:lstStyle/>
        <a:p>
          <a:r>
            <a:rPr lang="en-US"/>
            <a:t>Only developed in the 1960’s</a:t>
          </a:r>
        </a:p>
      </dgm:t>
    </dgm:pt>
    <dgm:pt modelId="{758220D0-D365-4112-BF68-E3C6CAD20738}" type="parTrans" cxnId="{42AD84DC-CC81-465E-B87D-EA0EC9CB5F1E}">
      <dgm:prSet/>
      <dgm:spPr/>
      <dgm:t>
        <a:bodyPr/>
        <a:lstStyle/>
        <a:p>
          <a:endParaRPr lang="en-US"/>
        </a:p>
      </dgm:t>
    </dgm:pt>
    <dgm:pt modelId="{868E5774-378F-4E76-8CD8-9BA58363346D}" type="sibTrans" cxnId="{42AD84DC-CC81-465E-B87D-EA0EC9CB5F1E}">
      <dgm:prSet/>
      <dgm:spPr/>
      <dgm:t>
        <a:bodyPr/>
        <a:lstStyle/>
        <a:p>
          <a:endParaRPr lang="en-US"/>
        </a:p>
      </dgm:t>
    </dgm:pt>
    <dgm:pt modelId="{258C3941-BE69-42AA-9875-80D276863198}">
      <dgm:prSet/>
      <dgm:spPr/>
      <dgm:t>
        <a:bodyPr/>
        <a:lstStyle/>
        <a:p>
          <a:r>
            <a:rPr lang="en-US"/>
            <a:t>Rachel Carson – Silent Spring</a:t>
          </a:r>
        </a:p>
      </dgm:t>
    </dgm:pt>
    <dgm:pt modelId="{4B732D35-0A98-4C19-BD31-3DCA09FA68B7}" type="parTrans" cxnId="{08A5D0E5-A60F-47E1-A4C0-C1971A8C6FCF}">
      <dgm:prSet/>
      <dgm:spPr/>
      <dgm:t>
        <a:bodyPr/>
        <a:lstStyle/>
        <a:p>
          <a:endParaRPr lang="en-US"/>
        </a:p>
      </dgm:t>
    </dgm:pt>
    <dgm:pt modelId="{7365B839-F1D5-4DA0-BA53-F01A08B5F9FA}" type="sibTrans" cxnId="{08A5D0E5-A60F-47E1-A4C0-C1971A8C6FCF}">
      <dgm:prSet/>
      <dgm:spPr/>
      <dgm:t>
        <a:bodyPr/>
        <a:lstStyle/>
        <a:p>
          <a:endParaRPr lang="en-US"/>
        </a:p>
      </dgm:t>
    </dgm:pt>
    <dgm:pt modelId="{97F8AF46-801C-40FD-AA6F-C9975043B7C1}">
      <dgm:prSet/>
      <dgm:spPr/>
      <dgm:t>
        <a:bodyPr/>
        <a:lstStyle/>
        <a:p>
          <a:r>
            <a:rPr lang="en-US" dirty="0"/>
            <a:t>Education in, for and about the natural environment</a:t>
          </a:r>
        </a:p>
      </dgm:t>
    </dgm:pt>
    <dgm:pt modelId="{E0CFEFB5-117A-40F3-9625-A7B013BF635C}" type="parTrans" cxnId="{780F1EBE-1699-494E-BD6F-1E4AABF23327}">
      <dgm:prSet/>
      <dgm:spPr/>
      <dgm:t>
        <a:bodyPr/>
        <a:lstStyle/>
        <a:p>
          <a:endParaRPr lang="en-US"/>
        </a:p>
      </dgm:t>
    </dgm:pt>
    <dgm:pt modelId="{AFD0B4E3-E239-4F68-A2F5-8D431014EBE9}" type="sibTrans" cxnId="{780F1EBE-1699-494E-BD6F-1E4AABF23327}">
      <dgm:prSet/>
      <dgm:spPr/>
      <dgm:t>
        <a:bodyPr/>
        <a:lstStyle/>
        <a:p>
          <a:endParaRPr lang="en-US"/>
        </a:p>
      </dgm:t>
    </dgm:pt>
    <dgm:pt modelId="{3C17BAE7-CED1-FC49-B845-F39220B4A807}">
      <dgm:prSet/>
      <dgm:spPr/>
      <dgm:t>
        <a:bodyPr/>
        <a:lstStyle/>
        <a:p>
          <a:r>
            <a:rPr lang="en-US" dirty="0"/>
            <a:t>Ecocentric/Egocentric behaviour/social values</a:t>
          </a:r>
        </a:p>
      </dgm:t>
    </dgm:pt>
    <dgm:pt modelId="{38C333DD-256C-D84D-8DB1-9BA74DC7F0FF}" type="parTrans" cxnId="{5A523A34-30B3-634E-BBE7-C8117EF72829}">
      <dgm:prSet/>
      <dgm:spPr/>
      <dgm:t>
        <a:bodyPr/>
        <a:lstStyle/>
        <a:p>
          <a:endParaRPr lang="en-GB"/>
        </a:p>
      </dgm:t>
    </dgm:pt>
    <dgm:pt modelId="{A554481E-C1E7-7D46-B456-C12B345E5C70}" type="sibTrans" cxnId="{5A523A34-30B3-634E-BBE7-C8117EF72829}">
      <dgm:prSet/>
      <dgm:spPr/>
      <dgm:t>
        <a:bodyPr/>
        <a:lstStyle/>
        <a:p>
          <a:endParaRPr lang="en-GB"/>
        </a:p>
      </dgm:t>
    </dgm:pt>
    <dgm:pt modelId="{368C8408-B7CD-714A-B115-66157BAA2A86}" type="pres">
      <dgm:prSet presAssocID="{9B846011-B6A0-4809-9886-B269B03978AD}" presName="linear" presStyleCnt="0">
        <dgm:presLayoutVars>
          <dgm:animLvl val="lvl"/>
          <dgm:resizeHandles val="exact"/>
        </dgm:presLayoutVars>
      </dgm:prSet>
      <dgm:spPr/>
    </dgm:pt>
    <dgm:pt modelId="{6DB22A86-906D-8443-BF09-0D6B5D30C701}" type="pres">
      <dgm:prSet presAssocID="{548769F3-A60C-4EED-A08F-74C6F01CA71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A200C98-AC92-3F47-9B75-F8696A409307}" type="pres">
      <dgm:prSet presAssocID="{868E5774-378F-4E76-8CD8-9BA58363346D}" presName="spacer" presStyleCnt="0"/>
      <dgm:spPr/>
    </dgm:pt>
    <dgm:pt modelId="{BC0143E6-F4A2-B649-8BEC-54E2E6F65FFB}" type="pres">
      <dgm:prSet presAssocID="{258C3941-BE69-42AA-9875-80D2768631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F341EB8-27E3-2547-919D-24E62CAEC716}" type="pres">
      <dgm:prSet presAssocID="{7365B839-F1D5-4DA0-BA53-F01A08B5F9FA}" presName="spacer" presStyleCnt="0"/>
      <dgm:spPr/>
    </dgm:pt>
    <dgm:pt modelId="{DBC5AA9C-08CB-E843-B657-E38EFDD10349}" type="pres">
      <dgm:prSet presAssocID="{97F8AF46-801C-40FD-AA6F-C9975043B7C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EB69A43-18A0-FB4B-BBF4-14C383A8555F}" type="pres">
      <dgm:prSet presAssocID="{AFD0B4E3-E239-4F68-A2F5-8D431014EBE9}" presName="spacer" presStyleCnt="0"/>
      <dgm:spPr/>
    </dgm:pt>
    <dgm:pt modelId="{D9F37509-E3C5-4E46-A715-12D447A09974}" type="pres">
      <dgm:prSet presAssocID="{3C17BAE7-CED1-FC49-B845-F39220B4A80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28E0422-83F4-1B4F-8931-3F96D9A3A021}" type="presOf" srcId="{9B846011-B6A0-4809-9886-B269B03978AD}" destId="{368C8408-B7CD-714A-B115-66157BAA2A86}" srcOrd="0" destOrd="0" presId="urn:microsoft.com/office/officeart/2005/8/layout/vList2"/>
    <dgm:cxn modelId="{5A523A34-30B3-634E-BBE7-C8117EF72829}" srcId="{9B846011-B6A0-4809-9886-B269B03978AD}" destId="{3C17BAE7-CED1-FC49-B845-F39220B4A807}" srcOrd="3" destOrd="0" parTransId="{38C333DD-256C-D84D-8DB1-9BA74DC7F0FF}" sibTransId="{A554481E-C1E7-7D46-B456-C12B345E5C70}"/>
    <dgm:cxn modelId="{8EF5A89B-8101-2148-8A29-F34175478B8B}" type="presOf" srcId="{97F8AF46-801C-40FD-AA6F-C9975043B7C1}" destId="{DBC5AA9C-08CB-E843-B657-E38EFDD10349}" srcOrd="0" destOrd="0" presId="urn:microsoft.com/office/officeart/2005/8/layout/vList2"/>
    <dgm:cxn modelId="{B32AABA1-02B0-5445-87CE-8D172076A36D}" type="presOf" srcId="{548769F3-A60C-4EED-A08F-74C6F01CA711}" destId="{6DB22A86-906D-8443-BF09-0D6B5D30C701}" srcOrd="0" destOrd="0" presId="urn:microsoft.com/office/officeart/2005/8/layout/vList2"/>
    <dgm:cxn modelId="{D5BB50BB-13A8-204C-8EB7-5ABDB02A5C22}" type="presOf" srcId="{258C3941-BE69-42AA-9875-80D276863198}" destId="{BC0143E6-F4A2-B649-8BEC-54E2E6F65FFB}" srcOrd="0" destOrd="0" presId="urn:microsoft.com/office/officeart/2005/8/layout/vList2"/>
    <dgm:cxn modelId="{780F1EBE-1699-494E-BD6F-1E4AABF23327}" srcId="{9B846011-B6A0-4809-9886-B269B03978AD}" destId="{97F8AF46-801C-40FD-AA6F-C9975043B7C1}" srcOrd="2" destOrd="0" parTransId="{E0CFEFB5-117A-40F3-9625-A7B013BF635C}" sibTransId="{AFD0B4E3-E239-4F68-A2F5-8D431014EBE9}"/>
    <dgm:cxn modelId="{6095E5C3-C4EA-0C47-8C4A-5039DB502C5B}" type="presOf" srcId="{3C17BAE7-CED1-FC49-B845-F39220B4A807}" destId="{D9F37509-E3C5-4E46-A715-12D447A09974}" srcOrd="0" destOrd="0" presId="urn:microsoft.com/office/officeart/2005/8/layout/vList2"/>
    <dgm:cxn modelId="{42AD84DC-CC81-465E-B87D-EA0EC9CB5F1E}" srcId="{9B846011-B6A0-4809-9886-B269B03978AD}" destId="{548769F3-A60C-4EED-A08F-74C6F01CA711}" srcOrd="0" destOrd="0" parTransId="{758220D0-D365-4112-BF68-E3C6CAD20738}" sibTransId="{868E5774-378F-4E76-8CD8-9BA58363346D}"/>
    <dgm:cxn modelId="{08A5D0E5-A60F-47E1-A4C0-C1971A8C6FCF}" srcId="{9B846011-B6A0-4809-9886-B269B03978AD}" destId="{258C3941-BE69-42AA-9875-80D276863198}" srcOrd="1" destOrd="0" parTransId="{4B732D35-0A98-4C19-BD31-3DCA09FA68B7}" sibTransId="{7365B839-F1D5-4DA0-BA53-F01A08B5F9FA}"/>
    <dgm:cxn modelId="{0CEDCE66-DEE6-C34F-82B2-B79EEB303DD1}" type="presParOf" srcId="{368C8408-B7CD-714A-B115-66157BAA2A86}" destId="{6DB22A86-906D-8443-BF09-0D6B5D30C701}" srcOrd="0" destOrd="0" presId="urn:microsoft.com/office/officeart/2005/8/layout/vList2"/>
    <dgm:cxn modelId="{F8366575-1091-A847-91DC-4D59A3DA44FC}" type="presParOf" srcId="{368C8408-B7CD-714A-B115-66157BAA2A86}" destId="{7A200C98-AC92-3F47-9B75-F8696A409307}" srcOrd="1" destOrd="0" presId="urn:microsoft.com/office/officeart/2005/8/layout/vList2"/>
    <dgm:cxn modelId="{FAD0D0FA-1751-4C4C-A585-3D2BE43ABCFA}" type="presParOf" srcId="{368C8408-B7CD-714A-B115-66157BAA2A86}" destId="{BC0143E6-F4A2-B649-8BEC-54E2E6F65FFB}" srcOrd="2" destOrd="0" presId="urn:microsoft.com/office/officeart/2005/8/layout/vList2"/>
    <dgm:cxn modelId="{F1D9C9B2-E78B-C240-B75F-9FF8D1DBE7D3}" type="presParOf" srcId="{368C8408-B7CD-714A-B115-66157BAA2A86}" destId="{4F341EB8-27E3-2547-919D-24E62CAEC716}" srcOrd="3" destOrd="0" presId="urn:microsoft.com/office/officeart/2005/8/layout/vList2"/>
    <dgm:cxn modelId="{53A664EC-DEF0-D147-92B7-28B5D69A613A}" type="presParOf" srcId="{368C8408-B7CD-714A-B115-66157BAA2A86}" destId="{DBC5AA9C-08CB-E843-B657-E38EFDD10349}" srcOrd="4" destOrd="0" presId="urn:microsoft.com/office/officeart/2005/8/layout/vList2"/>
    <dgm:cxn modelId="{CCDCC960-88C0-024E-9E35-9EC410DE743D}" type="presParOf" srcId="{368C8408-B7CD-714A-B115-66157BAA2A86}" destId="{AEB69A43-18A0-FB4B-BBF4-14C383A8555F}" srcOrd="5" destOrd="0" presId="urn:microsoft.com/office/officeart/2005/8/layout/vList2"/>
    <dgm:cxn modelId="{FD968F29-CA1E-8E48-A067-5680348CBBC7}" type="presParOf" srcId="{368C8408-B7CD-714A-B115-66157BAA2A86}" destId="{D9F37509-E3C5-4E46-A715-12D447A0997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F94D8B-4ED8-4FF3-8E67-71B0FCBA5F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1ED8E0-1601-4EB3-AED7-B21FA0C4BCF3}">
      <dgm:prSet/>
      <dgm:spPr/>
      <dgm:t>
        <a:bodyPr/>
        <a:lstStyle/>
        <a:p>
          <a:r>
            <a:rPr lang="en-US"/>
            <a:t>Climate Change</a:t>
          </a:r>
        </a:p>
      </dgm:t>
    </dgm:pt>
    <dgm:pt modelId="{979A9671-AB6D-4C4E-BF65-826238A5F96D}" type="parTrans" cxnId="{2FAB7EBB-3DC5-4DF0-8698-9106AF7B35C4}">
      <dgm:prSet/>
      <dgm:spPr/>
      <dgm:t>
        <a:bodyPr/>
        <a:lstStyle/>
        <a:p>
          <a:endParaRPr lang="en-US"/>
        </a:p>
      </dgm:t>
    </dgm:pt>
    <dgm:pt modelId="{7F79BBD2-9CDA-494B-9778-377B751084E6}" type="sibTrans" cxnId="{2FAB7EBB-3DC5-4DF0-8698-9106AF7B35C4}">
      <dgm:prSet/>
      <dgm:spPr/>
      <dgm:t>
        <a:bodyPr/>
        <a:lstStyle/>
        <a:p>
          <a:endParaRPr lang="en-US"/>
        </a:p>
      </dgm:t>
    </dgm:pt>
    <dgm:pt modelId="{109C3DD6-BFE9-4CDF-92C6-A94393E55BC2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Biodiversity Loss</a:t>
          </a:r>
          <a:endParaRPr lang="en-US" dirty="0">
            <a:solidFill>
              <a:schemeClr val="bg1"/>
            </a:solidFill>
          </a:endParaRPr>
        </a:p>
      </dgm:t>
    </dgm:pt>
    <dgm:pt modelId="{6B363117-4F33-4297-936D-FBB8FE227495}" type="parTrans" cxnId="{FA4C089B-CB0B-45C9-941E-AA707D596145}">
      <dgm:prSet/>
      <dgm:spPr/>
      <dgm:t>
        <a:bodyPr/>
        <a:lstStyle/>
        <a:p>
          <a:endParaRPr lang="en-US"/>
        </a:p>
      </dgm:t>
    </dgm:pt>
    <dgm:pt modelId="{2D3A7165-7DE7-4BCE-9149-F8BE19A177A1}" type="sibTrans" cxnId="{FA4C089B-CB0B-45C9-941E-AA707D596145}">
      <dgm:prSet/>
      <dgm:spPr/>
      <dgm:t>
        <a:bodyPr/>
        <a:lstStyle/>
        <a:p>
          <a:endParaRPr lang="en-US"/>
        </a:p>
      </dgm:t>
    </dgm:pt>
    <dgm:pt modelId="{8982A928-BCA7-4A3F-BBD9-C77CE22A6D84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Food shortages</a:t>
          </a:r>
          <a:endParaRPr lang="en-US" dirty="0">
            <a:solidFill>
              <a:schemeClr val="bg1"/>
            </a:solidFill>
          </a:endParaRPr>
        </a:p>
      </dgm:t>
    </dgm:pt>
    <dgm:pt modelId="{DD3C290D-FF9E-4172-B039-EEE9543F0B5E}" type="parTrans" cxnId="{768AE82C-1D7F-452E-A839-6B6B26184D9B}">
      <dgm:prSet/>
      <dgm:spPr/>
      <dgm:t>
        <a:bodyPr/>
        <a:lstStyle/>
        <a:p>
          <a:endParaRPr lang="en-US"/>
        </a:p>
      </dgm:t>
    </dgm:pt>
    <dgm:pt modelId="{25499D08-BA3C-4D1B-BECD-330035AFFDFE}" type="sibTrans" cxnId="{768AE82C-1D7F-452E-A839-6B6B26184D9B}">
      <dgm:prSet/>
      <dgm:spPr/>
      <dgm:t>
        <a:bodyPr/>
        <a:lstStyle/>
        <a:p>
          <a:endParaRPr lang="en-US"/>
        </a:p>
      </dgm:t>
    </dgm:pt>
    <dgm:pt modelId="{50F25545-73CF-47A1-84F4-6123CA13E5C4}">
      <dgm:prSet/>
      <dgm:spPr/>
      <dgm:t>
        <a:bodyPr/>
        <a:lstStyle/>
        <a:p>
          <a:r>
            <a:rPr lang="en-US" dirty="0"/>
            <a:t>Water shortages</a:t>
          </a:r>
        </a:p>
      </dgm:t>
    </dgm:pt>
    <dgm:pt modelId="{B703AAF4-D4AE-412F-A860-6E8C49FEF381}" type="parTrans" cxnId="{8747F748-1CFB-48E4-BDC0-8EB90BA3E611}">
      <dgm:prSet/>
      <dgm:spPr/>
      <dgm:t>
        <a:bodyPr/>
        <a:lstStyle/>
        <a:p>
          <a:endParaRPr lang="en-US"/>
        </a:p>
      </dgm:t>
    </dgm:pt>
    <dgm:pt modelId="{BF4DF9F5-9F2C-4ABB-B249-01F534A59644}" type="sibTrans" cxnId="{8747F748-1CFB-48E4-BDC0-8EB90BA3E611}">
      <dgm:prSet/>
      <dgm:spPr/>
      <dgm:t>
        <a:bodyPr/>
        <a:lstStyle/>
        <a:p>
          <a:endParaRPr lang="en-US"/>
        </a:p>
      </dgm:t>
    </dgm:pt>
    <dgm:pt modelId="{1E52E904-2FBC-4663-9706-033E168193ED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Pollution</a:t>
          </a:r>
          <a:endParaRPr lang="en-US" dirty="0">
            <a:solidFill>
              <a:schemeClr val="bg1"/>
            </a:solidFill>
          </a:endParaRPr>
        </a:p>
      </dgm:t>
    </dgm:pt>
    <dgm:pt modelId="{3D0943A5-A036-4AA3-A41B-8E850AD8DA35}" type="parTrans" cxnId="{1C60DF65-D628-48B5-90F4-C7B2533B9F48}">
      <dgm:prSet/>
      <dgm:spPr/>
      <dgm:t>
        <a:bodyPr/>
        <a:lstStyle/>
        <a:p>
          <a:endParaRPr lang="en-US"/>
        </a:p>
      </dgm:t>
    </dgm:pt>
    <dgm:pt modelId="{416165B2-040A-4C15-88C7-1605AAC5BF68}" type="sibTrans" cxnId="{1C60DF65-D628-48B5-90F4-C7B2533B9F48}">
      <dgm:prSet/>
      <dgm:spPr/>
      <dgm:t>
        <a:bodyPr/>
        <a:lstStyle/>
        <a:p>
          <a:endParaRPr lang="en-US"/>
        </a:p>
      </dgm:t>
    </dgm:pt>
    <dgm:pt modelId="{B83A12D5-0AB6-DA42-B26A-CC2A4E5D0284}" type="pres">
      <dgm:prSet presAssocID="{ABF94D8B-4ED8-4FF3-8E67-71B0FCBA5F1E}" presName="linear" presStyleCnt="0">
        <dgm:presLayoutVars>
          <dgm:animLvl val="lvl"/>
          <dgm:resizeHandles val="exact"/>
        </dgm:presLayoutVars>
      </dgm:prSet>
      <dgm:spPr/>
    </dgm:pt>
    <dgm:pt modelId="{77ADED08-F543-9F41-92C3-8E83887A59BB}" type="pres">
      <dgm:prSet presAssocID="{1F1ED8E0-1601-4EB3-AED7-B21FA0C4BCF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A05DDD2-B62C-8645-A473-C07D4E449D00}" type="pres">
      <dgm:prSet presAssocID="{7F79BBD2-9CDA-494B-9778-377B751084E6}" presName="spacer" presStyleCnt="0"/>
      <dgm:spPr/>
    </dgm:pt>
    <dgm:pt modelId="{D68F0DE1-6198-E04F-8A05-4EB9849D5108}" type="pres">
      <dgm:prSet presAssocID="{109C3DD6-BFE9-4CDF-92C6-A94393E55BC2}" presName="parentText" presStyleLbl="node1" presStyleIdx="1" presStyleCnt="5" custLinFactNeighborX="-3472">
        <dgm:presLayoutVars>
          <dgm:chMax val="0"/>
          <dgm:bulletEnabled val="1"/>
        </dgm:presLayoutVars>
      </dgm:prSet>
      <dgm:spPr/>
    </dgm:pt>
    <dgm:pt modelId="{9B878BD6-5BCB-CC43-896C-BFB23A483D00}" type="pres">
      <dgm:prSet presAssocID="{2D3A7165-7DE7-4BCE-9149-F8BE19A177A1}" presName="spacer" presStyleCnt="0"/>
      <dgm:spPr/>
    </dgm:pt>
    <dgm:pt modelId="{22BFD253-A84B-914B-B140-1210BE5AFABE}" type="pres">
      <dgm:prSet presAssocID="{8982A928-BCA7-4A3F-BBD9-C77CE22A6D8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B0F91F1-764F-F844-9FD8-FE5513D5A5DA}" type="pres">
      <dgm:prSet presAssocID="{25499D08-BA3C-4D1B-BECD-330035AFFDFE}" presName="spacer" presStyleCnt="0"/>
      <dgm:spPr/>
    </dgm:pt>
    <dgm:pt modelId="{30BD6ADF-135B-F04C-B63D-D321C088DA8E}" type="pres">
      <dgm:prSet presAssocID="{50F25545-73CF-47A1-84F4-6123CA13E5C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0AE5988-70AC-684B-9985-41337C463780}" type="pres">
      <dgm:prSet presAssocID="{BF4DF9F5-9F2C-4ABB-B249-01F534A59644}" presName="spacer" presStyleCnt="0"/>
      <dgm:spPr/>
    </dgm:pt>
    <dgm:pt modelId="{038A8220-3417-4C47-BFDA-10D9BF0DE8D2}" type="pres">
      <dgm:prSet presAssocID="{1E52E904-2FBC-4663-9706-033E168193E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8952225-A35E-4B44-B8B7-06E50C1373FE}" type="presOf" srcId="{1F1ED8E0-1601-4EB3-AED7-B21FA0C4BCF3}" destId="{77ADED08-F543-9F41-92C3-8E83887A59BB}" srcOrd="0" destOrd="0" presId="urn:microsoft.com/office/officeart/2005/8/layout/vList2"/>
    <dgm:cxn modelId="{768AE82C-1D7F-452E-A839-6B6B26184D9B}" srcId="{ABF94D8B-4ED8-4FF3-8E67-71B0FCBA5F1E}" destId="{8982A928-BCA7-4A3F-BBD9-C77CE22A6D84}" srcOrd="2" destOrd="0" parTransId="{DD3C290D-FF9E-4172-B039-EEE9543F0B5E}" sibTransId="{25499D08-BA3C-4D1B-BECD-330035AFFDFE}"/>
    <dgm:cxn modelId="{23BE9341-06A2-3747-B305-E31DC4C8184E}" type="presOf" srcId="{1E52E904-2FBC-4663-9706-033E168193ED}" destId="{038A8220-3417-4C47-BFDA-10D9BF0DE8D2}" srcOrd="0" destOrd="0" presId="urn:microsoft.com/office/officeart/2005/8/layout/vList2"/>
    <dgm:cxn modelId="{8747F748-1CFB-48E4-BDC0-8EB90BA3E611}" srcId="{ABF94D8B-4ED8-4FF3-8E67-71B0FCBA5F1E}" destId="{50F25545-73CF-47A1-84F4-6123CA13E5C4}" srcOrd="3" destOrd="0" parTransId="{B703AAF4-D4AE-412F-A860-6E8C49FEF381}" sibTransId="{BF4DF9F5-9F2C-4ABB-B249-01F534A59644}"/>
    <dgm:cxn modelId="{6405AF61-E0FF-AF4A-98A5-83C188278E62}" type="presOf" srcId="{50F25545-73CF-47A1-84F4-6123CA13E5C4}" destId="{30BD6ADF-135B-F04C-B63D-D321C088DA8E}" srcOrd="0" destOrd="0" presId="urn:microsoft.com/office/officeart/2005/8/layout/vList2"/>
    <dgm:cxn modelId="{1C60DF65-D628-48B5-90F4-C7B2533B9F48}" srcId="{ABF94D8B-4ED8-4FF3-8E67-71B0FCBA5F1E}" destId="{1E52E904-2FBC-4663-9706-033E168193ED}" srcOrd="4" destOrd="0" parTransId="{3D0943A5-A036-4AA3-A41B-8E850AD8DA35}" sibTransId="{416165B2-040A-4C15-88C7-1605AAC5BF68}"/>
    <dgm:cxn modelId="{E504F874-94D1-B743-A477-8A95E3B7C299}" type="presOf" srcId="{ABF94D8B-4ED8-4FF3-8E67-71B0FCBA5F1E}" destId="{B83A12D5-0AB6-DA42-B26A-CC2A4E5D0284}" srcOrd="0" destOrd="0" presId="urn:microsoft.com/office/officeart/2005/8/layout/vList2"/>
    <dgm:cxn modelId="{54C22783-4E14-BC41-9796-8CFB785309E7}" type="presOf" srcId="{8982A928-BCA7-4A3F-BBD9-C77CE22A6D84}" destId="{22BFD253-A84B-914B-B140-1210BE5AFABE}" srcOrd="0" destOrd="0" presId="urn:microsoft.com/office/officeart/2005/8/layout/vList2"/>
    <dgm:cxn modelId="{FA4C089B-CB0B-45C9-941E-AA707D596145}" srcId="{ABF94D8B-4ED8-4FF3-8E67-71B0FCBA5F1E}" destId="{109C3DD6-BFE9-4CDF-92C6-A94393E55BC2}" srcOrd="1" destOrd="0" parTransId="{6B363117-4F33-4297-936D-FBB8FE227495}" sibTransId="{2D3A7165-7DE7-4BCE-9149-F8BE19A177A1}"/>
    <dgm:cxn modelId="{2FAB7EBB-3DC5-4DF0-8698-9106AF7B35C4}" srcId="{ABF94D8B-4ED8-4FF3-8E67-71B0FCBA5F1E}" destId="{1F1ED8E0-1601-4EB3-AED7-B21FA0C4BCF3}" srcOrd="0" destOrd="0" parTransId="{979A9671-AB6D-4C4E-BF65-826238A5F96D}" sibTransId="{7F79BBD2-9CDA-494B-9778-377B751084E6}"/>
    <dgm:cxn modelId="{D3493FE6-DB9E-164E-B81E-A3427A52F25E}" type="presOf" srcId="{109C3DD6-BFE9-4CDF-92C6-A94393E55BC2}" destId="{D68F0DE1-6198-E04F-8A05-4EB9849D5108}" srcOrd="0" destOrd="0" presId="urn:microsoft.com/office/officeart/2005/8/layout/vList2"/>
    <dgm:cxn modelId="{372C62D5-EC56-1943-9C27-BA1724D6E88D}" type="presParOf" srcId="{B83A12D5-0AB6-DA42-B26A-CC2A4E5D0284}" destId="{77ADED08-F543-9F41-92C3-8E83887A59BB}" srcOrd="0" destOrd="0" presId="urn:microsoft.com/office/officeart/2005/8/layout/vList2"/>
    <dgm:cxn modelId="{7E124DEB-41FD-AA4C-951B-CF96344375DD}" type="presParOf" srcId="{B83A12D5-0AB6-DA42-B26A-CC2A4E5D0284}" destId="{3A05DDD2-B62C-8645-A473-C07D4E449D00}" srcOrd="1" destOrd="0" presId="urn:microsoft.com/office/officeart/2005/8/layout/vList2"/>
    <dgm:cxn modelId="{5C91E07F-6B22-8441-B4D1-B5ABF5E6A9DD}" type="presParOf" srcId="{B83A12D5-0AB6-DA42-B26A-CC2A4E5D0284}" destId="{D68F0DE1-6198-E04F-8A05-4EB9849D5108}" srcOrd="2" destOrd="0" presId="urn:microsoft.com/office/officeart/2005/8/layout/vList2"/>
    <dgm:cxn modelId="{51B97ECC-328B-D64B-B328-203F94AA8D48}" type="presParOf" srcId="{B83A12D5-0AB6-DA42-B26A-CC2A4E5D0284}" destId="{9B878BD6-5BCB-CC43-896C-BFB23A483D00}" srcOrd="3" destOrd="0" presId="urn:microsoft.com/office/officeart/2005/8/layout/vList2"/>
    <dgm:cxn modelId="{6C8B8A74-A22A-374C-AECE-812F211F0F1C}" type="presParOf" srcId="{B83A12D5-0AB6-DA42-B26A-CC2A4E5D0284}" destId="{22BFD253-A84B-914B-B140-1210BE5AFABE}" srcOrd="4" destOrd="0" presId="urn:microsoft.com/office/officeart/2005/8/layout/vList2"/>
    <dgm:cxn modelId="{5F388CB0-DEEA-6B48-8A6B-538E8F24D0DD}" type="presParOf" srcId="{B83A12D5-0AB6-DA42-B26A-CC2A4E5D0284}" destId="{4B0F91F1-764F-F844-9FD8-FE5513D5A5DA}" srcOrd="5" destOrd="0" presId="urn:microsoft.com/office/officeart/2005/8/layout/vList2"/>
    <dgm:cxn modelId="{F0126874-6992-9B45-84B0-153BA6A0E961}" type="presParOf" srcId="{B83A12D5-0AB6-DA42-B26A-CC2A4E5D0284}" destId="{30BD6ADF-135B-F04C-B63D-D321C088DA8E}" srcOrd="6" destOrd="0" presId="urn:microsoft.com/office/officeart/2005/8/layout/vList2"/>
    <dgm:cxn modelId="{010674F1-C2DE-3841-9B1E-F589125CA8A6}" type="presParOf" srcId="{B83A12D5-0AB6-DA42-B26A-CC2A4E5D0284}" destId="{90AE5988-70AC-684B-9985-41337C463780}" srcOrd="7" destOrd="0" presId="urn:microsoft.com/office/officeart/2005/8/layout/vList2"/>
    <dgm:cxn modelId="{E45B2BE3-07E5-3C41-97C4-FBFB81BEE97F}" type="presParOf" srcId="{B83A12D5-0AB6-DA42-B26A-CC2A4E5D0284}" destId="{038A8220-3417-4C47-BFDA-10D9BF0DE8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22A86-906D-8443-BF09-0D6B5D30C701}">
      <dsp:nvSpPr>
        <dsp:cNvPr id="0" name=""/>
        <dsp:cNvSpPr/>
      </dsp:nvSpPr>
      <dsp:spPr>
        <a:xfrm>
          <a:off x="0" y="571890"/>
          <a:ext cx="6900512" cy="1007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Only developed in the 1960’s</a:t>
          </a:r>
        </a:p>
      </dsp:txBody>
      <dsp:txXfrm>
        <a:off x="49176" y="621066"/>
        <a:ext cx="6802160" cy="909018"/>
      </dsp:txXfrm>
    </dsp:sp>
    <dsp:sp modelId="{BC0143E6-F4A2-B649-8BEC-54E2E6F65FFB}">
      <dsp:nvSpPr>
        <dsp:cNvPr id="0" name=""/>
        <dsp:cNvSpPr/>
      </dsp:nvSpPr>
      <dsp:spPr>
        <a:xfrm>
          <a:off x="0" y="1700220"/>
          <a:ext cx="6900512" cy="1007370"/>
        </a:xfrm>
        <a:prstGeom prst="roundRect">
          <a:avLst/>
        </a:prstGeom>
        <a:solidFill>
          <a:schemeClr val="accent2">
            <a:hueOff val="496775"/>
            <a:satOff val="-137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Rachel Carson – Silent Spring</a:t>
          </a:r>
        </a:p>
      </dsp:txBody>
      <dsp:txXfrm>
        <a:off x="49176" y="1749396"/>
        <a:ext cx="6802160" cy="909018"/>
      </dsp:txXfrm>
    </dsp:sp>
    <dsp:sp modelId="{DBC5AA9C-08CB-E843-B657-E38EFDD10349}">
      <dsp:nvSpPr>
        <dsp:cNvPr id="0" name=""/>
        <dsp:cNvSpPr/>
      </dsp:nvSpPr>
      <dsp:spPr>
        <a:xfrm>
          <a:off x="0" y="2828550"/>
          <a:ext cx="6900512" cy="1007370"/>
        </a:xfrm>
        <a:prstGeom prst="roundRect">
          <a:avLst/>
        </a:prstGeom>
        <a:solidFill>
          <a:schemeClr val="accent2">
            <a:hueOff val="993550"/>
            <a:satOff val="-273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Education in, for and about the natural environment</a:t>
          </a:r>
        </a:p>
      </dsp:txBody>
      <dsp:txXfrm>
        <a:off x="49176" y="2877726"/>
        <a:ext cx="6802160" cy="909018"/>
      </dsp:txXfrm>
    </dsp:sp>
    <dsp:sp modelId="{D9F37509-E3C5-4E46-A715-12D447A09974}">
      <dsp:nvSpPr>
        <dsp:cNvPr id="0" name=""/>
        <dsp:cNvSpPr/>
      </dsp:nvSpPr>
      <dsp:spPr>
        <a:xfrm>
          <a:off x="0" y="3956880"/>
          <a:ext cx="6900512" cy="1007370"/>
        </a:xfrm>
        <a:prstGeom prst="roundRect">
          <a:avLst/>
        </a:prstGeom>
        <a:solidFill>
          <a:schemeClr val="accent2">
            <a:hueOff val="1490326"/>
            <a:satOff val="-410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Ecocentric/Egocentric behaviour/social values</a:t>
          </a:r>
        </a:p>
      </dsp:txBody>
      <dsp:txXfrm>
        <a:off x="49176" y="4006056"/>
        <a:ext cx="6802160" cy="909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DED08-F543-9F41-92C3-8E83887A59BB}">
      <dsp:nvSpPr>
        <dsp:cNvPr id="0" name=""/>
        <dsp:cNvSpPr/>
      </dsp:nvSpPr>
      <dsp:spPr>
        <a:xfrm>
          <a:off x="0" y="7725"/>
          <a:ext cx="6900512" cy="1007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Climate Change</a:t>
          </a:r>
        </a:p>
      </dsp:txBody>
      <dsp:txXfrm>
        <a:off x="49176" y="56901"/>
        <a:ext cx="6802160" cy="909018"/>
      </dsp:txXfrm>
    </dsp:sp>
    <dsp:sp modelId="{D68F0DE1-6198-E04F-8A05-4EB9849D5108}">
      <dsp:nvSpPr>
        <dsp:cNvPr id="0" name=""/>
        <dsp:cNvSpPr/>
      </dsp:nvSpPr>
      <dsp:spPr>
        <a:xfrm>
          <a:off x="0" y="1136055"/>
          <a:ext cx="6900512" cy="1007370"/>
        </a:xfrm>
        <a:prstGeom prst="roundRect">
          <a:avLst/>
        </a:prstGeom>
        <a:solidFill>
          <a:schemeClr val="accent2">
            <a:hueOff val="372581"/>
            <a:satOff val="-102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Biodiversity Loss</a:t>
          </a:r>
          <a:endParaRPr lang="en-US" sz="4200" kern="1200" dirty="0">
            <a:solidFill>
              <a:schemeClr val="bg1"/>
            </a:solidFill>
          </a:endParaRPr>
        </a:p>
      </dsp:txBody>
      <dsp:txXfrm>
        <a:off x="49176" y="1185231"/>
        <a:ext cx="6802160" cy="909018"/>
      </dsp:txXfrm>
    </dsp:sp>
    <dsp:sp modelId="{22BFD253-A84B-914B-B140-1210BE5AFABE}">
      <dsp:nvSpPr>
        <dsp:cNvPr id="0" name=""/>
        <dsp:cNvSpPr/>
      </dsp:nvSpPr>
      <dsp:spPr>
        <a:xfrm>
          <a:off x="0" y="2264385"/>
          <a:ext cx="6900512" cy="1007370"/>
        </a:xfrm>
        <a:prstGeom prst="roundRect">
          <a:avLst/>
        </a:prstGeom>
        <a:solidFill>
          <a:schemeClr val="accent2">
            <a:hueOff val="745163"/>
            <a:satOff val="-205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Food shortages</a:t>
          </a:r>
          <a:endParaRPr lang="en-US" sz="4200" kern="1200" dirty="0">
            <a:solidFill>
              <a:schemeClr val="bg1"/>
            </a:solidFill>
          </a:endParaRPr>
        </a:p>
      </dsp:txBody>
      <dsp:txXfrm>
        <a:off x="49176" y="2313561"/>
        <a:ext cx="6802160" cy="909018"/>
      </dsp:txXfrm>
    </dsp:sp>
    <dsp:sp modelId="{30BD6ADF-135B-F04C-B63D-D321C088DA8E}">
      <dsp:nvSpPr>
        <dsp:cNvPr id="0" name=""/>
        <dsp:cNvSpPr/>
      </dsp:nvSpPr>
      <dsp:spPr>
        <a:xfrm>
          <a:off x="0" y="3392715"/>
          <a:ext cx="6900512" cy="1007370"/>
        </a:xfrm>
        <a:prstGeom prst="roundRect">
          <a:avLst/>
        </a:prstGeom>
        <a:solidFill>
          <a:schemeClr val="accent2">
            <a:hueOff val="1117744"/>
            <a:satOff val="-307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Water shortages</a:t>
          </a:r>
        </a:p>
      </dsp:txBody>
      <dsp:txXfrm>
        <a:off x="49176" y="3441891"/>
        <a:ext cx="6802160" cy="909018"/>
      </dsp:txXfrm>
    </dsp:sp>
    <dsp:sp modelId="{038A8220-3417-4C47-BFDA-10D9BF0DE8D2}">
      <dsp:nvSpPr>
        <dsp:cNvPr id="0" name=""/>
        <dsp:cNvSpPr/>
      </dsp:nvSpPr>
      <dsp:spPr>
        <a:xfrm>
          <a:off x="0" y="4521045"/>
          <a:ext cx="6900512" cy="1007370"/>
        </a:xfrm>
        <a:prstGeom prst="roundRect">
          <a:avLst/>
        </a:prstGeom>
        <a:solidFill>
          <a:schemeClr val="accent2">
            <a:hueOff val="1490326"/>
            <a:satOff val="-410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Pollution</a:t>
          </a:r>
          <a:endParaRPr lang="en-US" sz="4200" kern="1200" dirty="0">
            <a:solidFill>
              <a:schemeClr val="bg1"/>
            </a:solidFill>
          </a:endParaRPr>
        </a:p>
      </dsp:txBody>
      <dsp:txXfrm>
        <a:off x="49176" y="4570221"/>
        <a:ext cx="6802160" cy="909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66084-D08F-4F49-AFE8-6695B5BCE00E}" type="datetimeFigureOut">
              <a:rPr lang="en-US" smtClean="0"/>
              <a:t>12/9/22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A8B46-36D0-1741-8247-D3C70559E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349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limate-change-guide.com/melting-glaciers.html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climate-change-guide.com/melting-polar-ice-caps.html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033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322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where your second assessment will focus.</a:t>
            </a:r>
          </a:p>
          <a:p>
            <a:r>
              <a:rPr lang="en-US" dirty="0"/>
              <a:t>What is environmental education, how would you describe it?</a:t>
            </a:r>
          </a:p>
          <a:p>
            <a:r>
              <a:rPr lang="en-US" dirty="0"/>
              <a:t>From Glenda’s lecture did you think about how this is delivered in a school setting?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9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What are the big picture/global challenges we are dealing with?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69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303030"/>
                </a:solidFill>
                <a:effectLst/>
                <a:latin typeface="Raleway" panose="020F0502020204030204" pitchFamily="34" charset="0"/>
              </a:rPr>
              <a:t>More than 40% of amphibian species, almost 33% of reef-forming corals and more than 33% of all marine mammals are now threatened with extinction. 10% of insect species are threatened with extinction.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The entire biosphere is in disequilibrium, and this is affecting food and water supplies on a global scale – due to emissions and global warming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Droughts, forest fires, heavy precipitation, reduced freshwater access and rising sea levels will have an impact on food systems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F0502020204030204" pitchFamily="34" charset="0"/>
            </a:endParaRPr>
          </a:p>
          <a:p>
            <a:r>
              <a:rPr lang="en-GB" b="0" i="0" u="sng" dirty="0">
                <a:solidFill>
                  <a:srgbClr val="005EA0"/>
                </a:solidFill>
                <a:effectLst/>
                <a:latin typeface="Open Sans" panose="020B0606030504020204" pitchFamily="34" charset="0"/>
                <a:hlinkClick r:id="rId3"/>
              </a:rPr>
              <a:t>Glaciers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and </a:t>
            </a:r>
            <a:r>
              <a:rPr lang="en-GB" b="0" i="0" u="sng" dirty="0">
                <a:solidFill>
                  <a:srgbClr val="005EA0"/>
                </a:solidFill>
                <a:effectLst/>
                <a:latin typeface="Open Sans" panose="020B0606030504020204" pitchFamily="34" charset="0"/>
                <a:hlinkClick r:id="rId4"/>
              </a:rPr>
              <a:t>ice caps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 account for over 68% of the world's freshwater and are melting rapidly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less and less rainfall each year means not only that crop harvests will be down, but water supplies will decrease as well.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Rising sea levels will cause salination of fresh water supplies.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although 70% of our planet is covered by water, only 3% of it is freshwater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F0502020204030204" pitchFamily="34" charset="0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global demand for freshwater is going to exceed supply by 40% in 2030</a:t>
            </a: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Harding"/>
              </a:rPr>
              <a:t>Even if all plastic production were magically stopped tomorrow, existing plastics in landfills and the environment — a mass estimated at around 5 billion tonnes — would continue degrading into tiny fragments that are impossible to collect or clean up, constantly raising microplastic levels.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Harding"/>
              </a:rPr>
              <a:t>In 2020, her team completed a set of analyses for 9 hawksbill turtle hatchlings, under 3 weeks old. One hatchling, only 9 centimetres long, had 42 pieces of plastic in its gastrointestinal tract.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Harding"/>
              </a:rPr>
              <a:t>“If we knock out something like zooplankton, the base of our marine food web, we’d be more worried about impacts on fish stocks and the ability to feed the world’s population.”</a:t>
            </a:r>
            <a:endParaRPr lang="en-GB" b="0" i="0" u="none" strike="noStrike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u="none" strike="noStrike" dirty="0">
                <a:solidFill>
                  <a:srgbClr val="222222"/>
                </a:solidFill>
                <a:effectLst/>
                <a:latin typeface="Harding"/>
              </a:rPr>
              <a:t>From Arctic to Antarctic, from surface to sediment, in every marine environment where scientists have looked, they have found plastic.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240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Research tells us that there is a link between our health and wellbeing and indeed existence as a species and the condition of the natural environment in which we live. How we manage the global challenges is vital to our very being. WWF infographic – lots of research along with the RSPB, check </a:t>
            </a:r>
            <a:r>
              <a:rPr lang="en-US"/>
              <a:t>their websites.</a:t>
            </a:r>
            <a:endParaRPr lang="en-US" dirty="0"/>
          </a:p>
          <a:p>
            <a:r>
              <a:rPr lang="en-GB" b="0" i="0" u="none" strike="noStrike" dirty="0">
                <a:solidFill>
                  <a:srgbClr val="282828"/>
                </a:solidFill>
                <a:effectLst/>
                <a:latin typeface="MuseoSans"/>
              </a:rPr>
              <a:t>A growing body of literature exploring the relationships between biodiversity and mental health and wellbeing—based on early research conducted largely from social science perspectives</a:t>
            </a:r>
            <a:r>
              <a:rPr lang="en-US" b="1" i="0" u="none" strike="noStrike" dirty="0">
                <a:solidFill>
                  <a:srgbClr val="282828"/>
                </a:solidFill>
                <a:effectLst/>
                <a:latin typeface="MuseoSans"/>
              </a:rPr>
              <a:t> – see </a:t>
            </a:r>
            <a:r>
              <a:rPr lang="en-US" b="1" i="0" u="none" strike="noStrike" dirty="0" err="1">
                <a:solidFill>
                  <a:srgbClr val="282828"/>
                </a:solidFill>
                <a:effectLst/>
                <a:latin typeface="MuseoSans"/>
              </a:rPr>
              <a:t>moodle</a:t>
            </a:r>
            <a:r>
              <a:rPr lang="en-US" b="1" i="0" u="none" strike="noStrike" dirty="0">
                <a:solidFill>
                  <a:srgbClr val="282828"/>
                </a:solidFill>
                <a:effectLst/>
                <a:latin typeface="MuseoSans"/>
              </a:rPr>
              <a:t> for an example paper.</a:t>
            </a:r>
            <a:endParaRPr lang="en-US" b="1" dirty="0"/>
          </a:p>
          <a:p>
            <a:endParaRPr lang="en-US" b="1" dirty="0"/>
          </a:p>
          <a:p>
            <a:r>
              <a:rPr lang="en-US" b="0" dirty="0"/>
              <a:t>What are we doing about this in the UK?</a:t>
            </a:r>
          </a:p>
          <a:p>
            <a:endParaRPr lang="en-US" b="0" dirty="0"/>
          </a:p>
          <a:p>
            <a:r>
              <a:rPr lang="en-US" b="0" dirty="0"/>
              <a:t>Can you name any legislation that exists to try to address some of the se issues in the UK?</a:t>
            </a:r>
          </a:p>
          <a:p>
            <a:r>
              <a:rPr lang="en-US" b="0" dirty="0"/>
              <a:t>WBFGA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National Parks -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National Parks and Access to the Countryside Act 1949 (USA: 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National Park Service Act was signed by President Woodrow Wilson on </a:t>
            </a:r>
            <a:r>
              <a:rPr lang="en-GB" b="1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August 25, 1916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.)</a:t>
            </a:r>
            <a:endParaRPr lang="en-US" b="0" dirty="0"/>
          </a:p>
          <a:p>
            <a:r>
              <a:rPr lang="en-US" b="0" dirty="0"/>
              <a:t>Conservations and land designations</a:t>
            </a:r>
          </a:p>
          <a:p>
            <a:r>
              <a:rPr lang="en-US" b="0" dirty="0"/>
              <a:t>Emissions – in 2021 - </a:t>
            </a:r>
            <a:r>
              <a:rPr lang="en-GB" b="0" i="0" u="none" strike="noStrike" dirty="0">
                <a:solidFill>
                  <a:srgbClr val="0B0C0C"/>
                </a:solidFill>
                <a:effectLst/>
                <a:latin typeface="GDS Transport"/>
              </a:rPr>
              <a:t>UK’s sixth Carbon Budget - the world’s most ambitious climate change target set into law to reduce emissions by 78% by 2035 compared to 1990 levels, in line with Paris agreement</a:t>
            </a:r>
            <a:endParaRPr lang="en-US" b="0" dirty="0"/>
          </a:p>
          <a:p>
            <a:r>
              <a:rPr lang="en-US" b="0" dirty="0"/>
              <a:t>Species protection - </a:t>
            </a:r>
            <a:r>
              <a:rPr lang="en-GB" b="1" i="0" u="none" strike="noStrike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The Wildlife &amp; Countryside Act 1981</a:t>
            </a:r>
            <a:endParaRPr lang="en-US" b="0" dirty="0"/>
          </a:p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059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WBFGA recognizes the interaction of different aspects of our way of life rather than trying to legislate one particular area.</a:t>
            </a:r>
          </a:p>
          <a:p>
            <a:r>
              <a:rPr lang="en-US" dirty="0"/>
              <a:t>Sustainability has 3 pillars – what are they?</a:t>
            </a:r>
          </a:p>
          <a:p>
            <a:r>
              <a:rPr lang="en-US" dirty="0"/>
              <a:t>Economic</a:t>
            </a:r>
          </a:p>
          <a:p>
            <a:r>
              <a:rPr lang="en-US" dirty="0"/>
              <a:t>Community/People</a:t>
            </a:r>
          </a:p>
          <a:p>
            <a:r>
              <a:rPr lang="en-US" dirty="0"/>
              <a:t>Environment</a:t>
            </a:r>
          </a:p>
          <a:p>
            <a:endParaRPr lang="en-US" dirty="0"/>
          </a:p>
          <a:p>
            <a:r>
              <a:rPr lang="en-US" dirty="0"/>
              <a:t>So how does OAE make a difference?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8090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Pick 1 global environmental issue and in your group discuss how this could be addressed through EE as part of an adventure activity – choose any activity you are familiar with – design a lesson plan!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480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your own time explore some of these ideas and have a look at these </a:t>
            </a:r>
            <a:r>
              <a:rPr lang="en-US" dirty="0" err="1"/>
              <a:t>centres</a:t>
            </a:r>
            <a:r>
              <a:rPr lang="en-US" dirty="0"/>
              <a:t> websites. We already visited TYF, Down to Earth contrasts in the way it is set up.</a:t>
            </a:r>
          </a:p>
          <a:p>
            <a:r>
              <a:rPr lang="en-US" dirty="0"/>
              <a:t>Brief description of Down to earth.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86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51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51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48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676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915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878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308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18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60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114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12/9/22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70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12/9/22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60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f.panda.org/wwf_news/?780191/LPR-202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yf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s://downtoearthproject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51901C9E-BEFE-4F70-8AEB-FE651A55CF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15709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E676FF-65E3-D349-AC19-292E26ACAF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800"/>
              <a:t>Outdoor Education and the Natural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3F9E09-C336-2245-8BCE-4E3A85522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12.12.22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005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911AA-68B9-AC46-81BD-9EB9C81D1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Big Picture Little Picture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8100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C1BD5-4CE5-3046-841E-F9C938CD0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Two aims for today: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are the global issues? (Big Picture)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does that have to do with Outdoor Adventure Education? (Local perspective)</a:t>
            </a:r>
          </a:p>
        </p:txBody>
      </p:sp>
      <p:pic>
        <p:nvPicPr>
          <p:cNvPr id="5" name="Picture 4" descr="The planet earth taken from the outer space">
            <a:extLst>
              <a:ext uri="{FF2B5EF4-FFF2-40B4-BE49-F238E27FC236}">
                <a16:creationId xmlns:a16="http://schemas.microsoft.com/office/drawing/2014/main" id="{09002D2F-93EC-4336-A019-EC882B5DEE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52" r="1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550515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The outddor Tree - Priest.jpg">
            <a:extLst>
              <a:ext uri="{FF2B5EF4-FFF2-40B4-BE49-F238E27FC236}">
                <a16:creationId xmlns:a16="http://schemas.microsoft.com/office/drawing/2014/main" id="{71920BC3-2987-FD47-8DDA-82BA65D89E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705" r="-58705"/>
          <a:stretch>
            <a:fillRect/>
          </a:stretch>
        </p:blipFill>
        <p:spPr>
          <a:xfrm>
            <a:off x="-661052" y="-28575"/>
            <a:ext cx="8662052" cy="66633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36B565-D2D7-6643-B6DE-0B863DE8B901}"/>
              </a:ext>
            </a:extLst>
          </p:cNvPr>
          <p:cNvSpPr txBox="1"/>
          <p:nvPr/>
        </p:nvSpPr>
        <p:spPr>
          <a:xfrm>
            <a:off x="6757988" y="685800"/>
            <a:ext cx="5172075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What is the value of Environmental Education within Outdoor Adventure programmes?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discuss the key concepts of environmental education and outdoor adventure 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wider narrative around current social, environmental, political and educational issues.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relationships between academic concepts/theories/research, your own personal experience/ideas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81583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7A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18C5B-2EB6-884A-B2ED-763A495E1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2916765"/>
          </a:xfrm>
        </p:spPr>
        <p:txBody>
          <a:bodyPr anchor="ctr"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What is Environmental Education?</a:t>
            </a:r>
            <a:br>
              <a:rPr lang="en-US" sz="3000" dirty="0">
                <a:solidFill>
                  <a:schemeClr val="bg1"/>
                </a:solidFill>
              </a:rPr>
            </a:br>
            <a:br>
              <a:rPr lang="en-US" sz="3000" dirty="0">
                <a:solidFill>
                  <a:schemeClr val="bg1"/>
                </a:solidFill>
              </a:rPr>
            </a:br>
            <a:endParaRPr lang="en-US" sz="3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B15DBA-7EE7-4398-B290-9E0296EF9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7480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5497860E-8A86-3C40-B77D-5539D4B9A5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9708" y="3061704"/>
            <a:ext cx="2043112" cy="3155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336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868EB-A7B5-7A46-B104-50BE94F62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" y="640823"/>
            <a:ext cx="4115354" cy="5583148"/>
          </a:xfrm>
        </p:spPr>
        <p:txBody>
          <a:bodyPr anchor="ctr">
            <a:normAutofit/>
          </a:bodyPr>
          <a:lstStyle/>
          <a:p>
            <a:r>
              <a:rPr lang="en-US" sz="6000" dirty="0"/>
              <a:t>Global Challenges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4925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1D1707-4BA4-48E7-9ABA-0B90AC1A31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077509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5424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5DE53C-C50A-374C-95D7-04F03B8D46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>
            <a:off x="2528329" y="-2403888"/>
            <a:ext cx="7176907" cy="113468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BAAA06-C96D-B049-94DF-96656B111D42}"/>
              </a:ext>
            </a:extLst>
          </p:cNvPr>
          <p:cNvSpPr txBox="1"/>
          <p:nvPr/>
        </p:nvSpPr>
        <p:spPr>
          <a:xfrm>
            <a:off x="6800850" y="6429375"/>
            <a:ext cx="3814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WWF Infographic from ‘</a:t>
            </a:r>
            <a:r>
              <a:rPr lang="en-US" dirty="0">
                <a:hlinkClick r:id="rId4"/>
              </a:rPr>
              <a:t>Living Planet Report (2020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36267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E7C0C-3352-2242-8E73-F94DE0BEE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/>
              <a:t>Wellbeing of Future Generations Act (2015)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41275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Content Placeholder 14" descr="Diagram&#10;&#10;Description automatically generated">
            <a:extLst>
              <a:ext uri="{FF2B5EF4-FFF2-40B4-BE49-F238E27FC236}">
                <a16:creationId xmlns:a16="http://schemas.microsoft.com/office/drawing/2014/main" id="{B12FB19E-0703-574B-9D36-C6F16F72B2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92306" y="696436"/>
            <a:ext cx="5465128" cy="5465128"/>
          </a:xfrm>
        </p:spPr>
      </p:pic>
    </p:spTree>
    <p:extLst>
      <p:ext uri="{BB962C8B-B14F-4D97-AF65-F5344CB8AC3E}">
        <p14:creationId xmlns:p14="http://schemas.microsoft.com/office/powerpoint/2010/main" val="1524392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2A26B-1ADF-A146-A9A3-BE23FCEBB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C178D-1FDD-7F4C-BAA7-540AD02C8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808018" cy="77225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200" dirty="0"/>
              <a:t>Social Media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8C68D7-7FF9-D54D-9EE3-0D25DC3AC8BB}"/>
              </a:ext>
            </a:extLst>
          </p:cNvPr>
          <p:cNvSpPr txBox="1"/>
          <p:nvPr/>
        </p:nvSpPr>
        <p:spPr>
          <a:xfrm>
            <a:off x="4308764" y="2125763"/>
            <a:ext cx="1274618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Nature Connection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3BB036-0566-9741-9158-A3CEA6C3374B}"/>
              </a:ext>
            </a:extLst>
          </p:cNvPr>
          <p:cNvSpPr txBox="1"/>
          <p:nvPr/>
        </p:nvSpPr>
        <p:spPr>
          <a:xfrm>
            <a:off x="2371989" y="3320020"/>
            <a:ext cx="185018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en-US" sz="3200" dirty="0"/>
              <a:t>Behaviour Change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948020-22F7-ED42-BAA8-496341B41BA7}"/>
              </a:ext>
            </a:extLst>
          </p:cNvPr>
          <p:cNvSpPr txBox="1"/>
          <p:nvPr/>
        </p:nvSpPr>
        <p:spPr>
          <a:xfrm>
            <a:off x="6366166" y="2738459"/>
            <a:ext cx="153785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51ACC6-1FEF-C749-9BB2-AA6C1EC4747F}"/>
              </a:ext>
            </a:extLst>
          </p:cNvPr>
          <p:cNvSpPr txBox="1"/>
          <p:nvPr/>
        </p:nvSpPr>
        <p:spPr>
          <a:xfrm>
            <a:off x="5583383" y="3798332"/>
            <a:ext cx="198120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Experiential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FF716-C081-B142-8E80-76AAB3E65877}"/>
              </a:ext>
            </a:extLst>
          </p:cNvPr>
          <p:cNvSpPr txBox="1"/>
          <p:nvPr/>
        </p:nvSpPr>
        <p:spPr>
          <a:xfrm>
            <a:off x="1316182" y="4447309"/>
            <a:ext cx="1205345" cy="5847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Erosion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42D547-5F30-CC49-87A2-65852A45B9CD}"/>
              </a:ext>
            </a:extLst>
          </p:cNvPr>
          <p:cNvSpPr txBox="1"/>
          <p:nvPr/>
        </p:nvSpPr>
        <p:spPr>
          <a:xfrm>
            <a:off x="8617527" y="2590800"/>
            <a:ext cx="210589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Responsible Use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6CEF23-91E9-CB44-9568-4A0518004686}"/>
              </a:ext>
            </a:extLst>
          </p:cNvPr>
          <p:cNvSpPr txBox="1"/>
          <p:nvPr/>
        </p:nvSpPr>
        <p:spPr>
          <a:xfrm>
            <a:off x="7969826" y="3744667"/>
            <a:ext cx="2452255" cy="584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Biophilia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7F22E6-E3D8-A942-A404-2BEE5F48B3AC}"/>
              </a:ext>
            </a:extLst>
          </p:cNvPr>
          <p:cNvSpPr txBox="1"/>
          <p:nvPr/>
        </p:nvSpPr>
        <p:spPr>
          <a:xfrm>
            <a:off x="3477491" y="5001491"/>
            <a:ext cx="2258291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Ecosystems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9ABAC5-3FF0-6946-979F-22B670737036}"/>
              </a:ext>
            </a:extLst>
          </p:cNvPr>
          <p:cNvSpPr txBox="1"/>
          <p:nvPr/>
        </p:nvSpPr>
        <p:spPr>
          <a:xfrm>
            <a:off x="8711044" y="4937166"/>
            <a:ext cx="1918855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Awareness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648084-E209-E54E-B9C3-2DFB50683E7B}"/>
              </a:ext>
            </a:extLst>
          </p:cNvPr>
          <p:cNvSpPr txBox="1"/>
          <p:nvPr/>
        </p:nvSpPr>
        <p:spPr>
          <a:xfrm>
            <a:off x="6186054" y="5401416"/>
            <a:ext cx="1579418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Fun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52B3D4-D49F-494A-AE5E-5348C6D77B8E}"/>
              </a:ext>
            </a:extLst>
          </p:cNvPr>
          <p:cNvSpPr txBox="1"/>
          <p:nvPr/>
        </p:nvSpPr>
        <p:spPr>
          <a:xfrm>
            <a:off x="415635" y="3454588"/>
            <a:ext cx="1551709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Exciting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FB5473-A6EF-D84C-B9EE-DB49C126B9DA}"/>
              </a:ext>
            </a:extLst>
          </p:cNvPr>
          <p:cNvSpPr txBox="1"/>
          <p:nvPr/>
        </p:nvSpPr>
        <p:spPr>
          <a:xfrm>
            <a:off x="96982" y="6252420"/>
            <a:ext cx="119426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Do Adventurous outdoor activities promote pro-environmental behaviours OR exploit and damage the natural environment?</a:t>
            </a:r>
          </a:p>
        </p:txBody>
      </p:sp>
    </p:spTree>
    <p:extLst>
      <p:ext uri="{BB962C8B-B14F-4D97-AF65-F5344CB8AC3E}">
        <p14:creationId xmlns:p14="http://schemas.microsoft.com/office/powerpoint/2010/main" val="1028933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F61F6-8DA1-0E4E-9139-815FDFD33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4000" dirty="0"/>
              <a:t>Thoughts to help with Assessment 2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8100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04470-B46A-1945-9246-A72323963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Case Study Research</a:t>
            </a:r>
          </a:p>
          <a:p>
            <a:r>
              <a:rPr lang="en-US" dirty="0">
                <a:hlinkClick r:id="rId3"/>
              </a:rPr>
              <a:t>TYF Adventure </a:t>
            </a:r>
            <a:r>
              <a:rPr lang="en-US" dirty="0"/>
              <a:t>and </a:t>
            </a:r>
            <a:r>
              <a:rPr lang="en-US" dirty="0">
                <a:hlinkClick r:id="rId4"/>
              </a:rPr>
              <a:t>Down to Earth</a:t>
            </a:r>
            <a:endParaRPr lang="en-US" dirty="0"/>
          </a:p>
          <a:p>
            <a:r>
              <a:rPr lang="en-US" dirty="0"/>
              <a:t>What do they do, how do they measure/manage their impact,</a:t>
            </a:r>
          </a:p>
          <a:p>
            <a:r>
              <a:rPr lang="en-US" dirty="0"/>
              <a:t>Do they successfully integrate OAE and EE? – Is there </a:t>
            </a:r>
            <a:r>
              <a:rPr lang="en-US" b="1" dirty="0"/>
              <a:t>real</a:t>
            </a:r>
            <a:r>
              <a:rPr lang="en-US" dirty="0"/>
              <a:t> value in EE delivered within this setting/programme/activity</a:t>
            </a:r>
          </a:p>
          <a:p>
            <a:r>
              <a:rPr lang="en-US" dirty="0"/>
              <a:t>What are the conflicts/challenges of an EE agenda within an adventure programme? (Kit, transport, access place and people, environmental impact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r>
              <a:rPr lang="en-US" dirty="0"/>
              <a:t>Do we have a responsibility as outdoor educators to include EE within our provision?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788F800-68EB-4765-8752-C8604DDD827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246" r="698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296739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333820"/>
      </a:dk2>
      <a:lt2>
        <a:srgbClr val="E8E5E2"/>
      </a:lt2>
      <a:accent1>
        <a:srgbClr val="87A4C7"/>
      </a:accent1>
      <a:accent2>
        <a:srgbClr val="787BC1"/>
      </a:accent2>
      <a:accent3>
        <a:srgbClr val="A791CC"/>
      </a:accent3>
      <a:accent4>
        <a:srgbClr val="B278C1"/>
      </a:accent4>
      <a:accent5>
        <a:srgbClr val="CC91BF"/>
      </a:accent5>
      <a:accent6>
        <a:srgbClr val="C17893"/>
      </a:accent6>
      <a:hlink>
        <a:srgbClr val="9A7E5D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3516</TotalTime>
  <Words>988</Words>
  <Application>Microsoft Macintosh PowerPoint</Application>
  <PresentationFormat>Widescreen</PresentationFormat>
  <Paragraphs>95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Arial</vt:lpstr>
      <vt:lpstr>Arial</vt:lpstr>
      <vt:lpstr>Calibri</vt:lpstr>
      <vt:lpstr>GDS Transport</vt:lpstr>
      <vt:lpstr>Harding</vt:lpstr>
      <vt:lpstr>Modern Love</vt:lpstr>
      <vt:lpstr>MuseoSans</vt:lpstr>
      <vt:lpstr>Open Sans</vt:lpstr>
      <vt:lpstr>Raleway</vt:lpstr>
      <vt:lpstr>The Hand</vt:lpstr>
      <vt:lpstr>SketchyVTI</vt:lpstr>
      <vt:lpstr>Outdoor Education and the Natural Environment</vt:lpstr>
      <vt:lpstr>Big Picture Little Picture</vt:lpstr>
      <vt:lpstr>PowerPoint Presentation</vt:lpstr>
      <vt:lpstr>What is Environmental Education?  </vt:lpstr>
      <vt:lpstr>Global Challenges</vt:lpstr>
      <vt:lpstr>PowerPoint Presentation</vt:lpstr>
      <vt:lpstr>Wellbeing of Future Generations Act (2015)</vt:lpstr>
      <vt:lpstr>Impact of OAE</vt:lpstr>
      <vt:lpstr>Thoughts to help with Assessment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Outdoor Education and the Natural Environment</dc:title>
  <dc:creator>Denise Leonard</dc:creator>
  <cp:lastModifiedBy>Denise Leonard</cp:lastModifiedBy>
  <cp:revision>6</cp:revision>
  <dcterms:created xsi:type="dcterms:W3CDTF">2021-10-18T13:18:37Z</dcterms:created>
  <dcterms:modified xsi:type="dcterms:W3CDTF">2022-12-11T11:28:38Z</dcterms:modified>
</cp:coreProperties>
</file>