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handoutMasterIdLst>
    <p:handoutMasterId r:id="rId22"/>
  </p:handoutMasterIdLst>
  <p:sldIdLst>
    <p:sldId id="256" r:id="rId2"/>
    <p:sldId id="270" r:id="rId3"/>
    <p:sldId id="257" r:id="rId4"/>
    <p:sldId id="267" r:id="rId5"/>
    <p:sldId id="269" r:id="rId6"/>
    <p:sldId id="268" r:id="rId7"/>
    <p:sldId id="279" r:id="rId8"/>
    <p:sldId id="262" r:id="rId9"/>
    <p:sldId id="260" r:id="rId10"/>
    <p:sldId id="273" r:id="rId11"/>
    <p:sldId id="272" r:id="rId12"/>
    <p:sldId id="274" r:id="rId13"/>
    <p:sldId id="261" r:id="rId14"/>
    <p:sldId id="271" r:id="rId15"/>
    <p:sldId id="275" r:id="rId16"/>
    <p:sldId id="277" r:id="rId17"/>
    <p:sldId id="276" r:id="rId18"/>
    <p:sldId id="263" r:id="rId19"/>
    <p:sldId id="278"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95161" autoAdjust="0"/>
  </p:normalViewPr>
  <p:slideViewPr>
    <p:cSldViewPr>
      <p:cViewPr varScale="1">
        <p:scale>
          <a:sx n="107" d="100"/>
          <a:sy n="107" d="100"/>
        </p:scale>
        <p:origin x="656" y="160"/>
      </p:cViewPr>
      <p:guideLst>
        <p:guide pos="3839"/>
        <p:guide orient="horz" pos="2160"/>
      </p:guideLst>
    </p:cSldViewPr>
  </p:slideViewPr>
  <p:notesTextViewPr>
    <p:cViewPr>
      <p:scale>
        <a:sx n="1" d="1"/>
        <a:sy n="1" d="1"/>
      </p:scale>
      <p:origin x="0" y="0"/>
    </p:cViewPr>
  </p:notesTextViewPr>
  <p:sorterViewPr>
    <p:cViewPr>
      <p:scale>
        <a:sx n="66" d="100"/>
        <a:sy n="66" d="100"/>
      </p:scale>
      <p:origin x="0" y="0"/>
    </p:cViewPr>
  </p:sorter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11/22/19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11/22/19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Sport management issues in an era of austerity </a:t>
            </a:r>
            <a:r>
              <a:rPr lang="en-GB" sz="1200" b="0" i="0" kern="1200" dirty="0">
                <a:solidFill>
                  <a:schemeClr val="tx1"/>
                </a:solidFill>
                <a:effectLst/>
                <a:latin typeface="+mn-lt"/>
                <a:ea typeface="+mn-ea"/>
                <a:cs typeface="+mn-cs"/>
              </a:rPr>
              <a:t>– European Sport Management Quarterly </a:t>
            </a: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Law and order breaking down but 'there is no link between rising crime rates and fewer police', Tories claim – Independent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Austerity has eliminated our budget deficit – but at what cost? – Independent </a:t>
            </a:r>
          </a:p>
          <a:p>
            <a:r>
              <a:rPr lang="en-GB" sz="1200" b="1" i="0" kern="1200" dirty="0">
                <a:solidFill>
                  <a:schemeClr val="tx1"/>
                </a:solidFill>
                <a:effectLst/>
                <a:latin typeface="+mn-lt"/>
                <a:ea typeface="+mn-ea"/>
                <a:cs typeface="+mn-cs"/>
              </a:rPr>
              <a:t>Cuts to local services – UNISON </a:t>
            </a:r>
          </a:p>
          <a:p>
            <a:endParaRPr lang="en-GB" sz="1200" b="1"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4</a:t>
            </a:fld>
            <a:endParaRPr lang="en-GB"/>
          </a:p>
        </p:txBody>
      </p:sp>
    </p:spTree>
    <p:extLst>
      <p:ext uri="{BB962C8B-B14F-4D97-AF65-F5344CB8AC3E}">
        <p14:creationId xmlns:p14="http://schemas.microsoft.com/office/powerpoint/2010/main" val="305014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Nations Game – Life at the Bottom of the Pyramid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Living standards, poverty and inequality in the UK: 2018 – Institute for Fiscal Studies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Destitution in the UK 2018 – Joseph Rowntree Foundation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new measure of poverty for the UK - Social Metrics Commission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5</a:t>
            </a:fld>
            <a:endParaRPr lang="en-GB"/>
          </a:p>
        </p:txBody>
      </p:sp>
    </p:spTree>
    <p:extLst>
      <p:ext uri="{BB962C8B-B14F-4D97-AF65-F5344CB8AC3E}">
        <p14:creationId xmlns:p14="http://schemas.microsoft.com/office/powerpoint/2010/main" val="850134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Council football pitches abhorrent, says FA – The BBC</a:t>
            </a:r>
          </a:p>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6</a:t>
            </a:fld>
            <a:endParaRPr lang="en-GB"/>
          </a:p>
        </p:txBody>
      </p:sp>
    </p:spTree>
    <p:extLst>
      <p:ext uri="{BB962C8B-B14F-4D97-AF65-F5344CB8AC3E}">
        <p14:creationId xmlns:p14="http://schemas.microsoft.com/office/powerpoint/2010/main" val="472916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9</a:t>
            </a:fld>
            <a:endParaRPr lang="en-GB"/>
          </a:p>
        </p:txBody>
      </p:sp>
    </p:spTree>
    <p:extLst>
      <p:ext uri="{BB962C8B-B14F-4D97-AF65-F5344CB8AC3E}">
        <p14:creationId xmlns:p14="http://schemas.microsoft.com/office/powerpoint/2010/main" val="203564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Greek Olympians, Austerity Has Been Costly – VICE Sports</a:t>
            </a:r>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11</a:t>
            </a:fld>
            <a:endParaRPr lang="en-GB"/>
          </a:p>
        </p:txBody>
      </p:sp>
    </p:spTree>
    <p:extLst>
      <p:ext uri="{BB962C8B-B14F-4D97-AF65-F5344CB8AC3E}">
        <p14:creationId xmlns:p14="http://schemas.microsoft.com/office/powerpoint/2010/main" val="1776177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Sport in Europe’s Era of Austerity: Crisis or Adaptation? – Ken Roberts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UK Sport Funding Works – UK Sport</a:t>
            </a:r>
          </a:p>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13</a:t>
            </a:fld>
            <a:endParaRPr lang="en-GB"/>
          </a:p>
        </p:txBody>
      </p:sp>
    </p:spTree>
    <p:extLst>
      <p:ext uri="{BB962C8B-B14F-4D97-AF65-F5344CB8AC3E}">
        <p14:creationId xmlns:p14="http://schemas.microsoft.com/office/powerpoint/2010/main" val="3058675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14</a:t>
            </a:fld>
            <a:endParaRPr lang="en-GB"/>
          </a:p>
        </p:txBody>
      </p:sp>
    </p:spTree>
    <p:extLst>
      <p:ext uri="{BB962C8B-B14F-4D97-AF65-F5344CB8AC3E}">
        <p14:creationId xmlns:p14="http://schemas.microsoft.com/office/powerpoint/2010/main" val="4248460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Can a small nation be competitive in the global sporting arms race? The case of Denmark - Rasmus K. Storm, Klaus Nielsen &amp; Frederik Thomsen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15</a:t>
            </a:fld>
            <a:endParaRPr lang="en-GB"/>
          </a:p>
        </p:txBody>
      </p:sp>
    </p:spTree>
    <p:extLst>
      <p:ext uri="{BB962C8B-B14F-4D97-AF65-F5344CB8AC3E}">
        <p14:creationId xmlns:p14="http://schemas.microsoft.com/office/powerpoint/2010/main" val="1485921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GB" smtClean="0"/>
              <a:t>19</a:t>
            </a:fld>
            <a:endParaRPr lang="en-GB"/>
          </a:p>
        </p:txBody>
      </p:sp>
    </p:spTree>
    <p:extLst>
      <p:ext uri="{BB962C8B-B14F-4D97-AF65-F5344CB8AC3E}">
        <p14:creationId xmlns:p14="http://schemas.microsoft.com/office/powerpoint/2010/main" val="1660205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AEAB0-C626-D54C-B377-CEDBD849F879}"/>
              </a:ext>
            </a:extLst>
          </p:cNvPr>
          <p:cNvSpPr>
            <a:spLocks noGrp="1"/>
          </p:cNvSpPr>
          <p:nvPr>
            <p:ph type="ctrTitle"/>
          </p:nvPr>
        </p:nvSpPr>
        <p:spPr>
          <a:xfrm>
            <a:off x="1523603" y="1122363"/>
            <a:ext cx="9141619" cy="2387600"/>
          </a:xfrm>
        </p:spPr>
        <p:txBody>
          <a:bodyPr anchor="b"/>
          <a:lstStyle>
            <a:lvl1pPr algn="ctr">
              <a:defRPr sz="5998"/>
            </a:lvl1pPr>
          </a:lstStyle>
          <a:p>
            <a:r>
              <a:rPr lang="en-GB"/>
              <a:t>Click to edit Master title style</a:t>
            </a:r>
            <a:endParaRPr lang="en-US"/>
          </a:p>
        </p:txBody>
      </p:sp>
      <p:sp>
        <p:nvSpPr>
          <p:cNvPr id="3" name="Subtitle 2">
            <a:extLst>
              <a:ext uri="{FF2B5EF4-FFF2-40B4-BE49-F238E27FC236}">
                <a16:creationId xmlns:a16="http://schemas.microsoft.com/office/drawing/2014/main" id="{CEEEB81D-7E54-3B4F-A05B-F9ECEF7E276F}"/>
              </a:ext>
            </a:extLst>
          </p:cNvPr>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C1EF0BB-4011-744B-B34B-13FBD2365D2D}"/>
              </a:ext>
            </a:extLst>
          </p:cNvPr>
          <p:cNvSpPr>
            <a:spLocks noGrp="1"/>
          </p:cNvSpPr>
          <p:nvPr>
            <p:ph type="dt" sz="half" idx="10"/>
          </p:nvPr>
        </p:nvSpPr>
        <p:spPr/>
        <p:txBody>
          <a:bodyPr/>
          <a:lstStyle/>
          <a:p>
            <a:fld id="{1290EB3A-E692-8748-BE58-FD6D33939A86}" type="datetimeFigureOut">
              <a:rPr lang="en-US" smtClean="0"/>
              <a:t>11/22/19</a:t>
            </a:fld>
            <a:endParaRPr lang="en-US"/>
          </a:p>
        </p:txBody>
      </p:sp>
      <p:sp>
        <p:nvSpPr>
          <p:cNvPr id="5" name="Footer Placeholder 4">
            <a:extLst>
              <a:ext uri="{FF2B5EF4-FFF2-40B4-BE49-F238E27FC236}">
                <a16:creationId xmlns:a16="http://schemas.microsoft.com/office/drawing/2014/main" id="{9F53CF26-19CD-604E-970C-3015CD4479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C35FC5-8A26-6248-93C3-B588EB5449B5}"/>
              </a:ext>
            </a:extLst>
          </p:cNvPr>
          <p:cNvSpPr>
            <a:spLocks noGrp="1"/>
          </p:cNvSpPr>
          <p:nvPr>
            <p:ph type="sldNum" sz="quarter" idx="12"/>
          </p:nvPr>
        </p:nvSpPr>
        <p:spPr/>
        <p:txBody>
          <a:bodyPr/>
          <a:lstStyle/>
          <a:p>
            <a:fld id="{416608B5-2DF4-184E-94AB-F2CA536A0986}" type="slidenum">
              <a:rPr lang="en-US" smtClean="0"/>
              <a:t>‹#›</a:t>
            </a:fld>
            <a:endParaRPr lang="en-US"/>
          </a:p>
        </p:txBody>
      </p:sp>
    </p:spTree>
    <p:extLst>
      <p:ext uri="{BB962C8B-B14F-4D97-AF65-F5344CB8AC3E}">
        <p14:creationId xmlns:p14="http://schemas.microsoft.com/office/powerpoint/2010/main" val="3677413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F10E-C5B5-B748-AC76-4A270EB1B86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526AF8-C662-154F-AE0C-8AEC612A8F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F8280C-4D45-0E40-A2DA-9E3698E3E122}"/>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5" name="Footer Placeholder 4">
            <a:extLst>
              <a:ext uri="{FF2B5EF4-FFF2-40B4-BE49-F238E27FC236}">
                <a16:creationId xmlns:a16="http://schemas.microsoft.com/office/drawing/2014/main" id="{3E6DF8DA-6124-E343-B5C8-88762A2AEC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C00274-D956-D146-A411-06F50E548C39}"/>
              </a:ext>
            </a:extLst>
          </p:cNvPr>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2922945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E5A2-AAE4-8C4A-AB44-FA2F5DD9C40D}"/>
              </a:ext>
            </a:extLst>
          </p:cNvPr>
          <p:cNvSpPr>
            <a:spLocks noGrp="1"/>
          </p:cNvSpPr>
          <p:nvPr>
            <p:ph type="title"/>
          </p:nvPr>
        </p:nvSpPr>
        <p:spPr>
          <a:xfrm>
            <a:off x="831633" y="1709739"/>
            <a:ext cx="10512862" cy="2852737"/>
          </a:xfrm>
        </p:spPr>
        <p:txBody>
          <a:bodyPr anchor="b"/>
          <a:lstStyle>
            <a:lvl1pPr>
              <a:defRPr sz="5998"/>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2F0DA5E-2E60-524E-9BCE-C22528818B97}"/>
              </a:ext>
            </a:extLst>
          </p:cNvPr>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D72B69-41A6-C740-8189-F7199ED6DD06}"/>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5" name="Footer Placeholder 4">
            <a:extLst>
              <a:ext uri="{FF2B5EF4-FFF2-40B4-BE49-F238E27FC236}">
                <a16:creationId xmlns:a16="http://schemas.microsoft.com/office/drawing/2014/main" id="{337EE7D1-F783-6142-99B3-17F33AA25C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D980F-90C8-D342-AF77-0F6A69494626}"/>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3076580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6D53-350F-B640-A3DC-E676CA8759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AC21E29-950F-7F41-88E9-F0CF6FEC8402}"/>
              </a:ext>
            </a:extLst>
          </p:cNvPr>
          <p:cNvSpPr>
            <a:spLocks noGrp="1"/>
          </p:cNvSpPr>
          <p:nvPr>
            <p:ph sz="half" idx="1"/>
          </p:nvPr>
        </p:nvSpPr>
        <p:spPr>
          <a:xfrm>
            <a:off x="837982" y="1825625"/>
            <a:ext cx="518025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8102131-5DDE-EE45-B296-BD7DB75E6394}"/>
              </a:ext>
            </a:extLst>
          </p:cNvPr>
          <p:cNvSpPr>
            <a:spLocks noGrp="1"/>
          </p:cNvSpPr>
          <p:nvPr>
            <p:ph sz="half" idx="2"/>
          </p:nvPr>
        </p:nvSpPr>
        <p:spPr>
          <a:xfrm>
            <a:off x="6170592" y="1825625"/>
            <a:ext cx="518025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3186368-044D-D541-BEBD-FFF4CC7D588D}"/>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6" name="Footer Placeholder 5">
            <a:extLst>
              <a:ext uri="{FF2B5EF4-FFF2-40B4-BE49-F238E27FC236}">
                <a16:creationId xmlns:a16="http://schemas.microsoft.com/office/drawing/2014/main" id="{B22A4601-CB5D-0D43-B6C5-6C85AD58CB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0BD55B-6226-0344-BDB6-BE080983B743}"/>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047147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B128-AF1F-7A43-8DA6-ED0AD9CA20C0}"/>
              </a:ext>
            </a:extLst>
          </p:cNvPr>
          <p:cNvSpPr>
            <a:spLocks noGrp="1"/>
          </p:cNvSpPr>
          <p:nvPr>
            <p:ph type="title"/>
          </p:nvPr>
        </p:nvSpPr>
        <p:spPr>
          <a:xfrm>
            <a:off x="839569" y="365126"/>
            <a:ext cx="10512862"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EE6650-3AE7-6B40-926B-852C84C9016B}"/>
              </a:ext>
            </a:extLst>
          </p:cNvPr>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720E17-67D8-AE4C-9690-F16E132A27C3}"/>
              </a:ext>
            </a:extLst>
          </p:cNvPr>
          <p:cNvSpPr>
            <a:spLocks noGrp="1"/>
          </p:cNvSpPr>
          <p:nvPr>
            <p:ph sz="half" idx="2"/>
          </p:nvPr>
        </p:nvSpPr>
        <p:spPr>
          <a:xfrm>
            <a:off x="839570" y="2505075"/>
            <a:ext cx="5156444"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3DE0540-08EE-4544-92FB-16322EAF3BF0}"/>
              </a:ext>
            </a:extLst>
          </p:cNvPr>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6CE9BD-2B8F-F148-8594-7F907169452B}"/>
              </a:ext>
            </a:extLst>
          </p:cNvPr>
          <p:cNvSpPr>
            <a:spLocks noGrp="1"/>
          </p:cNvSpPr>
          <p:nvPr>
            <p:ph sz="quarter" idx="4"/>
          </p:nvPr>
        </p:nvSpPr>
        <p:spPr>
          <a:xfrm>
            <a:off x="6170593" y="2505075"/>
            <a:ext cx="518183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9B8FA3C-A28D-3A4C-8684-C802444B0B24}"/>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8" name="Footer Placeholder 7">
            <a:extLst>
              <a:ext uri="{FF2B5EF4-FFF2-40B4-BE49-F238E27FC236}">
                <a16:creationId xmlns:a16="http://schemas.microsoft.com/office/drawing/2014/main" id="{060CAC28-3649-0D41-B6B4-CA989217D7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0AE91E-BFA5-0043-AAD8-8911AB397ABE}"/>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241809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F7038-E9D1-4945-809D-34FB5519DC5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213709-2820-6643-8169-604E7B79E839}"/>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4" name="Footer Placeholder 3">
            <a:extLst>
              <a:ext uri="{FF2B5EF4-FFF2-40B4-BE49-F238E27FC236}">
                <a16:creationId xmlns:a16="http://schemas.microsoft.com/office/drawing/2014/main" id="{E82C603F-DA25-8248-918E-F06E1BF76D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4B0B98-E25B-B94E-8BF8-E3393A71D4C8}"/>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1464476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0BF30-1B91-454B-B914-87138DB0A11B}"/>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3" name="Footer Placeholder 2">
            <a:extLst>
              <a:ext uri="{FF2B5EF4-FFF2-40B4-BE49-F238E27FC236}">
                <a16:creationId xmlns:a16="http://schemas.microsoft.com/office/drawing/2014/main" id="{80860A30-402F-C946-97A9-54BF64E44F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4AA5D8-C909-7949-B983-1D94AF6EEB46}"/>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474588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4D377-F867-4D4F-9908-FCBFE334B793}"/>
              </a:ext>
            </a:extLst>
          </p:cNvPr>
          <p:cNvSpPr>
            <a:spLocks noGrp="1"/>
          </p:cNvSpPr>
          <p:nvPr>
            <p:ph type="title"/>
          </p:nvPr>
        </p:nvSpPr>
        <p:spPr>
          <a:xfrm>
            <a:off x="839570" y="457200"/>
            <a:ext cx="3931213" cy="1600200"/>
          </a:xfrm>
        </p:spPr>
        <p:txBody>
          <a:bodyPr anchor="b"/>
          <a:lstStyle>
            <a:lvl1pPr>
              <a:defRPr sz="3199"/>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54D1FA-F896-3E42-83FB-C1EA702F8223}"/>
              </a:ext>
            </a:extLst>
          </p:cNvPr>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E1CCB9-417B-A541-BAF1-DA35BCE9C06E}"/>
              </a:ext>
            </a:extLst>
          </p:cNvPr>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F1CF60-9563-E34B-B8AD-C3ABEBD800CE}"/>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6" name="Footer Placeholder 5">
            <a:extLst>
              <a:ext uri="{FF2B5EF4-FFF2-40B4-BE49-F238E27FC236}">
                <a16:creationId xmlns:a16="http://schemas.microsoft.com/office/drawing/2014/main" id="{FE6AE357-C998-3540-B871-CA159DB747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70A315-2C0C-7844-AF3E-41207CEA4F83}"/>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29811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D253-0F69-5749-A805-235946134E36}"/>
              </a:ext>
            </a:extLst>
          </p:cNvPr>
          <p:cNvSpPr>
            <a:spLocks noGrp="1"/>
          </p:cNvSpPr>
          <p:nvPr>
            <p:ph type="title"/>
          </p:nvPr>
        </p:nvSpPr>
        <p:spPr>
          <a:xfrm>
            <a:off x="839570" y="457200"/>
            <a:ext cx="3931213" cy="1600200"/>
          </a:xfrm>
        </p:spPr>
        <p:txBody>
          <a:bodyPr anchor="b"/>
          <a:lstStyle>
            <a:lvl1pPr>
              <a:defRPr sz="3199"/>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338897-4124-A641-A3E0-05E5C76DD6E9}"/>
              </a:ext>
            </a:extLst>
          </p:cNvPr>
          <p:cNvSpPr>
            <a:spLocks noGrp="1"/>
          </p:cNvSpPr>
          <p:nvPr>
            <p:ph type="pic" idx="1"/>
          </p:nvPr>
        </p:nvSpPr>
        <p:spPr>
          <a:xfrm>
            <a:off x="5181838" y="987426"/>
            <a:ext cx="6170593" cy="4873625"/>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endParaRPr lang="en-US"/>
          </a:p>
        </p:txBody>
      </p:sp>
      <p:sp>
        <p:nvSpPr>
          <p:cNvPr id="4" name="Text Placeholder 3">
            <a:extLst>
              <a:ext uri="{FF2B5EF4-FFF2-40B4-BE49-F238E27FC236}">
                <a16:creationId xmlns:a16="http://schemas.microsoft.com/office/drawing/2014/main" id="{32B971EC-54CD-EB45-8EB6-EB620BED3750}"/>
              </a:ext>
            </a:extLst>
          </p:cNvPr>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38A356-F8AC-9B4F-B1C1-0C80CF85292C}"/>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6" name="Footer Placeholder 5">
            <a:extLst>
              <a:ext uri="{FF2B5EF4-FFF2-40B4-BE49-F238E27FC236}">
                <a16:creationId xmlns:a16="http://schemas.microsoft.com/office/drawing/2014/main" id="{7A4B5A46-81BC-3A40-8298-122763EC68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E889E0-90AD-1B49-B0AA-5668F98E1B1D}"/>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84418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0E05-D4DD-CD49-AA80-DBAB80A128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9B06C79-BE5A-CF49-B701-91F5B7D137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FB09E2-96C6-B64F-B907-04D12D24A068}"/>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5" name="Footer Placeholder 4">
            <a:extLst>
              <a:ext uri="{FF2B5EF4-FFF2-40B4-BE49-F238E27FC236}">
                <a16:creationId xmlns:a16="http://schemas.microsoft.com/office/drawing/2014/main" id="{1A814B44-2661-5247-9C42-64CB76A11B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C7968-9F2A-5B4D-9F0E-2BD85E364BDE}"/>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240756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DFF0BC-BF86-EC45-8C20-E56ED0CA928B}"/>
              </a:ext>
            </a:extLst>
          </p:cNvPr>
          <p:cNvSpPr>
            <a:spLocks noGrp="1"/>
          </p:cNvSpPr>
          <p:nvPr>
            <p:ph type="title" orient="vert"/>
          </p:nvPr>
        </p:nvSpPr>
        <p:spPr>
          <a:xfrm>
            <a:off x="8722628" y="365125"/>
            <a:ext cx="262821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EF91F5-4AC8-4945-873F-F7975570F08C}"/>
              </a:ext>
            </a:extLst>
          </p:cNvPr>
          <p:cNvSpPr>
            <a:spLocks noGrp="1"/>
          </p:cNvSpPr>
          <p:nvPr>
            <p:ph type="body" orient="vert" idx="1"/>
          </p:nvPr>
        </p:nvSpPr>
        <p:spPr>
          <a:xfrm>
            <a:off x="837982" y="365125"/>
            <a:ext cx="7732286"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6CA77C-03C4-9F4F-8842-5D96835A57FF}"/>
              </a:ext>
            </a:extLst>
          </p:cNvPr>
          <p:cNvSpPr>
            <a:spLocks noGrp="1"/>
          </p:cNvSpPr>
          <p:nvPr>
            <p:ph type="dt" sz="half" idx="10"/>
          </p:nvPr>
        </p:nvSpPr>
        <p:spPr/>
        <p:txBody>
          <a:bodyPr/>
          <a:lstStyle/>
          <a:p>
            <a:fld id="{9AFE8FB1-0A7A-443E-AAF7-31D4FA1AA312}" type="datetimeFigureOut">
              <a:rPr lang="en-US" smtClean="0"/>
              <a:t>11/22/19</a:t>
            </a:fld>
            <a:endParaRPr lang="en-US"/>
          </a:p>
        </p:txBody>
      </p:sp>
      <p:sp>
        <p:nvSpPr>
          <p:cNvPr id="5" name="Footer Placeholder 4">
            <a:extLst>
              <a:ext uri="{FF2B5EF4-FFF2-40B4-BE49-F238E27FC236}">
                <a16:creationId xmlns:a16="http://schemas.microsoft.com/office/drawing/2014/main" id="{422A78E9-4987-0646-82A0-9ED66E801C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15445-4FBE-7B43-A289-6DF07FFE4B41}"/>
              </a:ext>
            </a:extLst>
          </p:cNvPr>
          <p:cNvSpPr>
            <a:spLocks noGrp="1"/>
          </p:cNvSpPr>
          <p:nvPr>
            <p:ph type="sldNum" sz="quarter" idx="12"/>
          </p:nvPr>
        </p:nvSpPr>
        <p:spPr/>
        <p:txBody>
          <a:bodyPr/>
          <a:lstStyle/>
          <a:p>
            <a:fld id="{25BA54BD-C84D-46CE-8B72-31BFB26ABA43}" type="slidenum">
              <a:rPr lang="en-GB" smtClean="0"/>
              <a:t>‹#›</a:t>
            </a:fld>
            <a:endParaRPr lang="en-GB"/>
          </a:p>
        </p:txBody>
      </p:sp>
    </p:spTree>
    <p:extLst>
      <p:ext uri="{BB962C8B-B14F-4D97-AF65-F5344CB8AC3E}">
        <p14:creationId xmlns:p14="http://schemas.microsoft.com/office/powerpoint/2010/main" val="1737279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7A3A7-B6B7-7247-99A3-3B006D23668E}"/>
              </a:ext>
            </a:extLst>
          </p:cNvPr>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A0B4C5-9AC8-6149-AFCD-4BB54FC27A48}"/>
              </a:ext>
            </a:extLst>
          </p:cNvPr>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0ECBB0-0B86-4C45-92A7-950815F3666B}"/>
              </a:ext>
            </a:extLst>
          </p:cNvPr>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FE8FB1-0A7A-443E-AAF7-31D4FA1AA312}" type="datetimeFigureOut">
              <a:rPr lang="en-US" smtClean="0"/>
              <a:pPr/>
              <a:t>11/22/19</a:t>
            </a:fld>
            <a:endParaRPr lang="en-US" dirty="0"/>
          </a:p>
        </p:txBody>
      </p:sp>
      <p:sp>
        <p:nvSpPr>
          <p:cNvPr id="5" name="Footer Placeholder 4">
            <a:extLst>
              <a:ext uri="{FF2B5EF4-FFF2-40B4-BE49-F238E27FC236}">
                <a16:creationId xmlns:a16="http://schemas.microsoft.com/office/drawing/2014/main" id="{2FE347A4-C453-9E47-A114-C61762CA1CA9}"/>
              </a:ext>
            </a:extLst>
          </p:cNvPr>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E4FBD18-139A-394F-AF19-860488634F39}"/>
              </a:ext>
            </a:extLst>
          </p:cNvPr>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35633064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youtube.com/watch?v=VdHHus8IgYA" TargetMode="Externa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uksport.gov.uk/our-work/investing-in-sport/current-funding-figures" TargetMode="External"/><Relationship Id="rId1" Type="http://schemas.openxmlformats.org/officeDocument/2006/relationships/slideLayout" Target="../slideLayouts/slideLayout8.xml"/><Relationship Id="rId4" Type="http://schemas.openxmlformats.org/officeDocument/2006/relationships/hyperlink" Target="https://www.uksport.gov.uk/our-work/investing-in-sport/historical-funding-figure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88825"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650" y="321733"/>
            <a:ext cx="11570474"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3603" y="1122362"/>
            <a:ext cx="9141618" cy="2840037"/>
          </a:xfrm>
        </p:spPr>
        <p:txBody>
          <a:bodyPr>
            <a:normAutofit/>
          </a:bodyPr>
          <a:lstStyle/>
          <a:p>
            <a:r>
              <a:rPr lang="en-US" sz="5700"/>
              <a:t>Professional &amp; Elite Sport Management</a:t>
            </a:r>
          </a:p>
        </p:txBody>
      </p:sp>
      <p:sp>
        <p:nvSpPr>
          <p:cNvPr id="3" name="Subtitle 2"/>
          <p:cNvSpPr>
            <a:spLocks noGrp="1"/>
          </p:cNvSpPr>
          <p:nvPr>
            <p:ph type="subTitle" idx="1"/>
          </p:nvPr>
        </p:nvSpPr>
        <p:spPr>
          <a:xfrm>
            <a:off x="1523603" y="4256436"/>
            <a:ext cx="9141618" cy="1600818"/>
          </a:xfrm>
        </p:spPr>
        <p:txBody>
          <a:bodyPr>
            <a:normAutofit/>
          </a:bodyPr>
          <a:lstStyle/>
          <a:p>
            <a:r>
              <a:rPr lang="en-US" dirty="0">
                <a:solidFill>
                  <a:schemeClr val="accent1"/>
                </a:solidFill>
              </a:rPr>
              <a:t>Austerity in Sport</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3169" y="4109417"/>
            <a:ext cx="2742486"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01110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1581" y="-2"/>
            <a:ext cx="6277244"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87828E-32CF-F54B-BB02-EFD82CA82162}"/>
              </a:ext>
            </a:extLst>
          </p:cNvPr>
          <p:cNvSpPr>
            <a:spLocks noGrp="1"/>
          </p:cNvSpPr>
          <p:nvPr>
            <p:ph type="title"/>
          </p:nvPr>
        </p:nvSpPr>
        <p:spPr>
          <a:xfrm>
            <a:off x="655149" y="365125"/>
            <a:ext cx="9010705" cy="1623312"/>
          </a:xfrm>
        </p:spPr>
        <p:txBody>
          <a:bodyPr anchor="b">
            <a:normAutofit/>
          </a:bodyPr>
          <a:lstStyle/>
          <a:p>
            <a:r>
              <a:rPr lang="en-US" sz="4000"/>
              <a:t>Aim and Objectives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462" y="2316480"/>
            <a:ext cx="8227457"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782316-A0AC-7546-B549-1A80E2663D14}"/>
              </a:ext>
            </a:extLst>
          </p:cNvPr>
          <p:cNvSpPr>
            <a:spLocks noGrp="1"/>
          </p:cNvSpPr>
          <p:nvPr>
            <p:ph idx="1"/>
          </p:nvPr>
        </p:nvSpPr>
        <p:spPr>
          <a:xfrm>
            <a:off x="655149" y="2644518"/>
            <a:ext cx="9010705" cy="3327251"/>
          </a:xfrm>
        </p:spPr>
        <p:txBody>
          <a:bodyPr>
            <a:normAutofit/>
          </a:bodyPr>
          <a:lstStyle/>
          <a:p>
            <a:r>
              <a:rPr lang="en-US" sz="2000"/>
              <a:t>Aim – To understand austerity, its effects on a nation and its sporting success.</a:t>
            </a:r>
          </a:p>
          <a:p>
            <a:r>
              <a:rPr lang="en-US" sz="2000"/>
              <a:t>Objectives – Learners should;</a:t>
            </a:r>
          </a:p>
          <a:p>
            <a:r>
              <a:rPr lang="en-US" sz="2000"/>
              <a:t>Suggest examples and repercussions of austerity in grassroots sport.</a:t>
            </a:r>
          </a:p>
          <a:p>
            <a:r>
              <a:rPr lang="en-US" sz="2000"/>
              <a:t>Discuss the possibility of austerity effecting the level of future professional athletes.</a:t>
            </a:r>
          </a:p>
          <a:p>
            <a:r>
              <a:rPr lang="en-US" sz="2000"/>
              <a:t>Produce a funding distribution plan for Team GB in 2024 and justify these decisions. </a:t>
            </a:r>
          </a:p>
        </p:txBody>
      </p:sp>
    </p:spTree>
    <p:extLst>
      <p:ext uri="{BB962C8B-B14F-4D97-AF65-F5344CB8AC3E}">
        <p14:creationId xmlns:p14="http://schemas.microsoft.com/office/powerpoint/2010/main" val="20419857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480" y="320040"/>
            <a:ext cx="1154586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837981" y="963877"/>
            <a:ext cx="3493452" cy="4930246"/>
          </a:xfrm>
        </p:spPr>
        <p:txBody>
          <a:bodyPr>
            <a:normAutofit/>
          </a:bodyPr>
          <a:lstStyle/>
          <a:p>
            <a:pPr algn="r"/>
            <a:r>
              <a:rPr lang="en-US">
                <a:solidFill>
                  <a:schemeClr val="accent1"/>
                </a:solidFill>
              </a:rPr>
              <a:t>Austerity</a:t>
            </a:r>
          </a:p>
        </p:txBody>
      </p:sp>
      <p:cxnSp>
        <p:nvCxnSpPr>
          <p:cNvPr id="21" name="Straight Connector 2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083"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4974735" y="963877"/>
            <a:ext cx="6376108" cy="4930246"/>
          </a:xfrm>
        </p:spPr>
        <p:txBody>
          <a:bodyPr anchor="ctr">
            <a:normAutofit/>
          </a:bodyPr>
          <a:lstStyle/>
          <a:p>
            <a:r>
              <a:rPr lang="en-GB" sz="2400"/>
              <a:t>Difficult economic conditions created by government measures to reduce a budget deficit, especially by reducing public expenditure: a period of austerity/austerity measures. (Collins Dictionary)</a:t>
            </a:r>
            <a:br>
              <a:rPr lang="en-GB" sz="2400"/>
            </a:br>
            <a:endParaRPr lang="en-US" sz="2400"/>
          </a:p>
          <a:p>
            <a:r>
              <a:rPr lang="en-US" sz="2400"/>
              <a:t>A difficult economic situation caused by a government reducing the amount of money it spends. (Cambridge Dictionary)</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480" y="320040"/>
            <a:ext cx="1154586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7981" y="963877"/>
            <a:ext cx="3493452" cy="4930246"/>
          </a:xfrm>
        </p:spPr>
        <p:txBody>
          <a:bodyPr>
            <a:normAutofit/>
          </a:bodyPr>
          <a:lstStyle/>
          <a:p>
            <a:pPr algn="r"/>
            <a:r>
              <a:rPr lang="en-US">
                <a:solidFill>
                  <a:schemeClr val="accent1"/>
                </a:solidFill>
              </a:rPr>
              <a:t>Cuts in the UK</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083"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664783-0A42-0047-9049-4DE6AB4E9A0A}"/>
              </a:ext>
            </a:extLst>
          </p:cNvPr>
          <p:cNvSpPr>
            <a:spLocks noGrp="1"/>
          </p:cNvSpPr>
          <p:nvPr>
            <p:ph idx="1"/>
          </p:nvPr>
        </p:nvSpPr>
        <p:spPr>
          <a:xfrm>
            <a:off x="4974735" y="963876"/>
            <a:ext cx="6376108" cy="5345443"/>
          </a:xfrm>
        </p:spPr>
        <p:txBody>
          <a:bodyPr anchor="ctr">
            <a:normAutofit fontScale="92500" lnSpcReduction="10000"/>
          </a:bodyPr>
          <a:lstStyle/>
          <a:p>
            <a:r>
              <a:rPr lang="en-US" sz="2200" dirty="0"/>
              <a:t>Banking crisis 2008</a:t>
            </a:r>
          </a:p>
          <a:p>
            <a:r>
              <a:rPr lang="en-US" sz="2200" dirty="0"/>
              <a:t>Conservatives 2010 – Present</a:t>
            </a:r>
          </a:p>
          <a:p>
            <a:r>
              <a:rPr lang="en-GB" sz="2200" dirty="0"/>
              <a:t>By the end of 2013, almost three and a half years after the introduction of austerity driven policy measures, it was estimated that £64 billion had been wiped from public expenditure (The Centre of Welfare Reform, 2013). </a:t>
            </a:r>
            <a:endParaRPr lang="en-US" sz="2200" dirty="0"/>
          </a:p>
          <a:p>
            <a:pPr fontAlgn="base"/>
            <a:r>
              <a:rPr lang="en-GB" sz="2200" dirty="0"/>
              <a:t>Metropolitan Police - £730m cut to date, with a further £335m cut by 2021.</a:t>
            </a:r>
          </a:p>
          <a:p>
            <a:pPr fontAlgn="base"/>
            <a:r>
              <a:rPr lang="en-GB" sz="2200" dirty="0"/>
              <a:t>In total the government plans to slash grants to councils by £11.3bn (2015/16). </a:t>
            </a:r>
          </a:p>
          <a:p>
            <a:pPr fontAlgn="base"/>
            <a:r>
              <a:rPr lang="en-GB" sz="2200" dirty="0"/>
              <a:t>Since 2010 £259 million has been cut from youth service spending by councils.</a:t>
            </a:r>
          </a:p>
          <a:p>
            <a:r>
              <a:rPr lang="en-GB" sz="2200" dirty="0"/>
              <a:t>Since 2010, 285 children’s centres have closed or merged and over the last three years over £82m has ben cut from children’s centre budgets.</a:t>
            </a:r>
            <a:br>
              <a:rPr lang="en-GB" sz="2200" dirty="0"/>
            </a:br>
            <a:endParaRPr lang="en-GB" sz="2200" dirty="0"/>
          </a:p>
          <a:p>
            <a:pPr marL="0" indent="0">
              <a:buNone/>
            </a:pPr>
            <a:br>
              <a:rPr lang="en-GB" sz="1500" dirty="0"/>
            </a:br>
            <a:endParaRPr lang="en-US" sz="1500" dirty="0"/>
          </a:p>
        </p:txBody>
      </p:sp>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1" y="215763"/>
            <a:ext cx="10512862" cy="1325563"/>
          </a:xfrm>
        </p:spPr>
        <p:txBody>
          <a:bodyPr/>
          <a:lstStyle/>
          <a:p>
            <a:r>
              <a:rPr lang="en-US" dirty="0"/>
              <a:t>How Does Austerity Effect the UK?</a:t>
            </a:r>
          </a:p>
        </p:txBody>
      </p:sp>
      <p:pic>
        <p:nvPicPr>
          <p:cNvPr id="9" name="Picture 8">
            <a:extLst>
              <a:ext uri="{FF2B5EF4-FFF2-40B4-BE49-F238E27FC236}">
                <a16:creationId xmlns:a16="http://schemas.microsoft.com/office/drawing/2014/main" id="{CC73C4A0-26DF-8344-B36A-14D7CB82E3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185" y="1295129"/>
            <a:ext cx="7124700" cy="1397000"/>
          </a:xfrm>
          <a:prstGeom prst="rect">
            <a:avLst/>
          </a:prstGeom>
        </p:spPr>
      </p:pic>
      <p:pic>
        <p:nvPicPr>
          <p:cNvPr id="11" name="Picture 10">
            <a:extLst>
              <a:ext uri="{FF2B5EF4-FFF2-40B4-BE49-F238E27FC236}">
                <a16:creationId xmlns:a16="http://schemas.microsoft.com/office/drawing/2014/main" id="{E0541882-2355-A247-BA2B-D1C658A096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8949" y="2894564"/>
            <a:ext cx="2692400" cy="3746500"/>
          </a:xfrm>
          <a:prstGeom prst="rect">
            <a:avLst/>
          </a:prstGeom>
        </p:spPr>
      </p:pic>
      <p:pic>
        <p:nvPicPr>
          <p:cNvPr id="13" name="Picture 12">
            <a:extLst>
              <a:ext uri="{FF2B5EF4-FFF2-40B4-BE49-F238E27FC236}">
                <a16:creationId xmlns:a16="http://schemas.microsoft.com/office/drawing/2014/main" id="{9EC25C09-D508-1B4E-A7D2-91E5823EFD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1764" y="5517232"/>
            <a:ext cx="7137400" cy="1174497"/>
          </a:xfrm>
          <a:prstGeom prst="rect">
            <a:avLst/>
          </a:prstGeom>
        </p:spPr>
      </p:pic>
      <p:pic>
        <p:nvPicPr>
          <p:cNvPr id="15" name="Picture 14">
            <a:extLst>
              <a:ext uri="{FF2B5EF4-FFF2-40B4-BE49-F238E27FC236}">
                <a16:creationId xmlns:a16="http://schemas.microsoft.com/office/drawing/2014/main" id="{0D712004-9888-9D45-AB49-59238DFF55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3324" y="2708920"/>
            <a:ext cx="7772400" cy="1397000"/>
          </a:xfrm>
          <a:prstGeom prst="rect">
            <a:avLst/>
          </a:prstGeom>
        </p:spPr>
      </p:pic>
      <p:pic>
        <p:nvPicPr>
          <p:cNvPr id="21" name="Picture 20">
            <a:extLst>
              <a:ext uri="{FF2B5EF4-FFF2-40B4-BE49-F238E27FC236}">
                <a16:creationId xmlns:a16="http://schemas.microsoft.com/office/drawing/2014/main" id="{D68E5A54-E630-CB4C-A60C-5EFBD81BAD3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97056" y="1175435"/>
            <a:ext cx="4406900" cy="1638300"/>
          </a:xfrm>
          <a:prstGeom prst="rect">
            <a:avLst/>
          </a:prstGeom>
        </p:spPr>
      </p:pic>
      <p:pic>
        <p:nvPicPr>
          <p:cNvPr id="10" name="Picture 9">
            <a:extLst>
              <a:ext uri="{FF2B5EF4-FFF2-40B4-BE49-F238E27FC236}">
                <a16:creationId xmlns:a16="http://schemas.microsoft.com/office/drawing/2014/main" id="{A91730D3-6EC5-A744-8659-D9A188AB1C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3120" y="4149080"/>
            <a:ext cx="7683500" cy="1346200"/>
          </a:xfrm>
          <a:prstGeom prst="rect">
            <a:avLst/>
          </a:prstGeom>
        </p:spPr>
      </p:pic>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edge">
                                      <p:cBhvr>
                                        <p:cTn id="18" dur="20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43"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100"/>
                                        <p:tgtEl>
                                          <p:spTgt spid="13"/>
                                        </p:tgtEl>
                                      </p:cBhvr>
                                    </p:animEffect>
                                    <p:anim calcmode="lin" valueType="num">
                                      <p:cBhvr>
                                        <p:cTn id="24" dur="400" fill="hold"/>
                                        <p:tgtEl>
                                          <p:spTgt spid="13"/>
                                        </p:tgtEl>
                                        <p:attrNameLst>
                                          <p:attrName>ppt_x</p:attrName>
                                        </p:attrNameLst>
                                      </p:cBhvr>
                                      <p:tavLst>
                                        <p:tav tm="0">
                                          <p:val>
                                            <p:strVal val="#ppt_x"/>
                                          </p:val>
                                        </p:tav>
                                        <p:tav tm="100000">
                                          <p:val>
                                            <p:strVal val="#ppt_x"/>
                                          </p:val>
                                        </p:tav>
                                      </p:tavLst>
                                    </p:anim>
                                    <p:anim calcmode="lin" valueType="num">
                                      <p:cBhvr>
                                        <p:cTn id="25" dur="400" fill="hold"/>
                                        <p:tgtEl>
                                          <p:spTgt spid="13"/>
                                        </p:tgtEl>
                                        <p:attrNameLst>
                                          <p:attrName>ppt_y</p:attrName>
                                        </p:attrNameLst>
                                      </p:cBhvr>
                                      <p:tavLst>
                                        <p:tav tm="0">
                                          <p:val>
                                            <p:strVal val="#ppt_y+0.31"/>
                                          </p:val>
                                        </p:tav>
                                        <p:tav tm="100000">
                                          <p:val>
                                            <p:strVal val="#ppt_y+0.31"/>
                                          </p:val>
                                        </p:tav>
                                      </p:tavLst>
                                    </p:anim>
                                    <p:anim calcmode="lin" valueType="num">
                                      <p:cBhvr>
                                        <p:cTn id="26" dur="600" decel="50000" fill="hold">
                                          <p:stCondLst>
                                            <p:cond delay="400"/>
                                          </p:stCondLst>
                                        </p:cTn>
                                        <p:tgtEl>
                                          <p:spTgt spid="13"/>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7" dur="600" decel="50000" fill="hold">
                                          <p:stCondLst>
                                            <p:cond delay="400"/>
                                          </p:stCondLst>
                                        </p:cTn>
                                        <p:tgtEl>
                                          <p:spTgt spid="13"/>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80">
                                          <p:stCondLst>
                                            <p:cond delay="0"/>
                                          </p:stCondLst>
                                        </p:cTn>
                                        <p:tgtEl>
                                          <p:spTgt spid="10"/>
                                        </p:tgtEl>
                                      </p:cBhvr>
                                    </p:animEffect>
                                    <p:anim calcmode="lin" valueType="num">
                                      <p:cBhvr>
                                        <p:cTn id="3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38" dur="26">
                                          <p:stCondLst>
                                            <p:cond delay="650"/>
                                          </p:stCondLst>
                                        </p:cTn>
                                        <p:tgtEl>
                                          <p:spTgt spid="10"/>
                                        </p:tgtEl>
                                      </p:cBhvr>
                                      <p:to x="100000" y="60000"/>
                                    </p:animScale>
                                    <p:animScale>
                                      <p:cBhvr>
                                        <p:cTn id="39" dur="166" decel="50000">
                                          <p:stCondLst>
                                            <p:cond delay="676"/>
                                          </p:stCondLst>
                                        </p:cTn>
                                        <p:tgtEl>
                                          <p:spTgt spid="10"/>
                                        </p:tgtEl>
                                      </p:cBhvr>
                                      <p:to x="100000" y="100000"/>
                                    </p:animScale>
                                    <p:animScale>
                                      <p:cBhvr>
                                        <p:cTn id="40" dur="26">
                                          <p:stCondLst>
                                            <p:cond delay="1312"/>
                                          </p:stCondLst>
                                        </p:cTn>
                                        <p:tgtEl>
                                          <p:spTgt spid="10"/>
                                        </p:tgtEl>
                                      </p:cBhvr>
                                      <p:to x="100000" y="80000"/>
                                    </p:animScale>
                                    <p:animScale>
                                      <p:cBhvr>
                                        <p:cTn id="41" dur="166" decel="50000">
                                          <p:stCondLst>
                                            <p:cond delay="1338"/>
                                          </p:stCondLst>
                                        </p:cTn>
                                        <p:tgtEl>
                                          <p:spTgt spid="10"/>
                                        </p:tgtEl>
                                      </p:cBhvr>
                                      <p:to x="100000" y="100000"/>
                                    </p:animScale>
                                    <p:animScale>
                                      <p:cBhvr>
                                        <p:cTn id="42" dur="26">
                                          <p:stCondLst>
                                            <p:cond delay="1642"/>
                                          </p:stCondLst>
                                        </p:cTn>
                                        <p:tgtEl>
                                          <p:spTgt spid="10"/>
                                        </p:tgtEl>
                                      </p:cBhvr>
                                      <p:to x="100000" y="90000"/>
                                    </p:animScale>
                                    <p:animScale>
                                      <p:cBhvr>
                                        <p:cTn id="43" dur="166" decel="50000">
                                          <p:stCondLst>
                                            <p:cond delay="1668"/>
                                          </p:stCondLst>
                                        </p:cTn>
                                        <p:tgtEl>
                                          <p:spTgt spid="10"/>
                                        </p:tgtEl>
                                      </p:cBhvr>
                                      <p:to x="100000" y="100000"/>
                                    </p:animScale>
                                    <p:animScale>
                                      <p:cBhvr>
                                        <p:cTn id="44" dur="26">
                                          <p:stCondLst>
                                            <p:cond delay="1808"/>
                                          </p:stCondLst>
                                        </p:cTn>
                                        <p:tgtEl>
                                          <p:spTgt spid="10"/>
                                        </p:tgtEl>
                                      </p:cBhvr>
                                      <p:to x="100000" y="95000"/>
                                    </p:animScale>
                                    <p:animScale>
                                      <p:cBhvr>
                                        <p:cTn id="45" dur="166" decel="50000">
                                          <p:stCondLst>
                                            <p:cond delay="1834"/>
                                          </p:stCondLst>
                                        </p:cTn>
                                        <p:tgtEl>
                                          <p:spTgt spid="10"/>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37" presetClass="entr" presetSubtype="0" fill="hold" nodeType="click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1000"/>
                                        <p:tgtEl>
                                          <p:spTgt spid="21"/>
                                        </p:tgtEl>
                                      </p:cBhvr>
                                    </p:animEffect>
                                    <p:anim calcmode="lin" valueType="num">
                                      <p:cBhvr>
                                        <p:cTn id="51" dur="1000" fill="hold"/>
                                        <p:tgtEl>
                                          <p:spTgt spid="21"/>
                                        </p:tgtEl>
                                        <p:attrNameLst>
                                          <p:attrName>ppt_x</p:attrName>
                                        </p:attrNameLst>
                                      </p:cBhvr>
                                      <p:tavLst>
                                        <p:tav tm="0">
                                          <p:val>
                                            <p:strVal val="#ppt_x"/>
                                          </p:val>
                                        </p:tav>
                                        <p:tav tm="100000">
                                          <p:val>
                                            <p:strVal val="#ppt_x"/>
                                          </p:val>
                                        </p:tav>
                                      </p:tavLst>
                                    </p:anim>
                                    <p:anim calcmode="lin" valueType="num">
                                      <p:cBhvr>
                                        <p:cTn id="52" dur="900" decel="100000" fill="hold"/>
                                        <p:tgtEl>
                                          <p:spTgt spid="21"/>
                                        </p:tgtEl>
                                        <p:attrNameLst>
                                          <p:attrName>ppt_y</p:attrName>
                                        </p:attrNameLst>
                                      </p:cBhvr>
                                      <p:tavLst>
                                        <p:tav tm="0">
                                          <p:val>
                                            <p:strVal val="#ppt_y+1"/>
                                          </p:val>
                                        </p:tav>
                                        <p:tav tm="100000">
                                          <p:val>
                                            <p:strVal val="#ppt_y-.03"/>
                                          </p:val>
                                        </p:tav>
                                      </p:tavLst>
                                    </p:anim>
                                    <p:anim calcmode="lin" valueType="num">
                                      <p:cBhvr>
                                        <p:cTn id="53"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480" y="320040"/>
            <a:ext cx="1154586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7981" y="631825"/>
            <a:ext cx="10512862" cy="1325563"/>
          </a:xfrm>
        </p:spPr>
        <p:txBody>
          <a:bodyPr vert="horz" lIns="91440" tIns="45720" rIns="91440" bIns="45720" rtlCol="0" anchor="ctr">
            <a:normAutofit/>
          </a:bodyPr>
          <a:lstStyle/>
          <a:p>
            <a:pPr defTabSz="914400"/>
            <a:r>
              <a:rPr lang="en-US" sz="4400" kern="1200">
                <a:solidFill>
                  <a:schemeClr val="tx1"/>
                </a:solidFill>
                <a:latin typeface="+mj-lt"/>
                <a:ea typeface="+mj-ea"/>
                <a:cs typeface="+mj-cs"/>
              </a:rPr>
              <a:t>Cuts in UK Sport</a:t>
            </a:r>
          </a:p>
        </p:txBody>
      </p:sp>
      <p:sp>
        <p:nvSpPr>
          <p:cNvPr id="5" name="Content Placeholder 4"/>
          <p:cNvSpPr>
            <a:spLocks noGrp="1"/>
          </p:cNvSpPr>
          <p:nvPr>
            <p:ph sz="half" idx="1"/>
          </p:nvPr>
        </p:nvSpPr>
        <p:spPr>
          <a:xfrm>
            <a:off x="837981" y="2057400"/>
            <a:ext cx="10512862" cy="3871762"/>
          </a:xfrm>
        </p:spPr>
        <p:txBody>
          <a:bodyPr vert="horz" lIns="91440" tIns="45720" rIns="91440" bIns="45720" rtlCol="0">
            <a:normAutofit/>
          </a:bodyPr>
          <a:lstStyle/>
          <a:p>
            <a:pPr indent="-228600" defTabSz="914400"/>
            <a:r>
              <a:rPr lang="en-US" sz="2400"/>
              <a:t>In total £59.4m has been cut from council budgets for parks and open spaces. </a:t>
            </a:r>
          </a:p>
          <a:p>
            <a:pPr indent="-228600" defTabSz="914400"/>
            <a:r>
              <a:rPr lang="en-US" sz="2400"/>
              <a:t>80% of amateur football is played on council-run grass pitches. The pitches are in an “abhorrent state” – suffering from water-logging and over-use</a:t>
            </a:r>
          </a:p>
          <a:p>
            <a:pPr indent="-228600" defTabSz="914400"/>
            <a:r>
              <a:rPr lang="en-US" sz="2400"/>
              <a:t>Councils have cut over  £71m from leisure centre budgets since 2010, a 14% cut overall.</a:t>
            </a:r>
          </a:p>
          <a:p>
            <a:pPr indent="-228600" defTabSz="914400"/>
            <a:r>
              <a:rPr lang="en-US" sz="2400"/>
              <a:t>NHS providers in England spent over £900 million in 2009/10 treating people with diseases that could have been prevented if more people were physically active.</a:t>
            </a:r>
            <a:br>
              <a:rPr lang="en-US" sz="2400"/>
            </a:br>
            <a:endParaRPr lang="en-US" sz="2400"/>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7969" y="343486"/>
            <a:ext cx="1143581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B57B159D-8638-E74D-8200-D44756E7A344}"/>
              </a:ext>
            </a:extLst>
          </p:cNvPr>
          <p:cNvSpPr>
            <a:spLocks noGrp="1"/>
          </p:cNvSpPr>
          <p:nvPr>
            <p:ph type="title"/>
          </p:nvPr>
        </p:nvSpPr>
        <p:spPr>
          <a:xfrm>
            <a:off x="525936" y="466578"/>
            <a:ext cx="11136952" cy="930447"/>
          </a:xfrm>
        </p:spPr>
        <p:txBody>
          <a:bodyPr vert="horz" lIns="91440" tIns="45720" rIns="91440" bIns="45720" rtlCol="0" anchor="b">
            <a:normAutofit/>
          </a:bodyPr>
          <a:lstStyle/>
          <a:p>
            <a:pPr algn="ctr" defTabSz="914400"/>
            <a:r>
              <a:rPr lang="en-US" sz="5300" kern="1200">
                <a:solidFill>
                  <a:srgbClr val="FFFFFF"/>
                </a:solidFill>
                <a:latin typeface="+mj-lt"/>
                <a:ea typeface="+mj-ea"/>
                <a:cs typeface="+mj-cs"/>
              </a:rPr>
              <a:t>Can we continue to do this? </a:t>
            </a:r>
          </a:p>
        </p:txBody>
      </p:sp>
      <p:cxnSp>
        <p:nvCxnSpPr>
          <p:cNvPr id="15"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224" y="1448631"/>
            <a:ext cx="7770376"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 name="Content Placeholder 7" descr="A picture containing bird&#10;&#10;Description automatically generated">
            <a:extLst>
              <a:ext uri="{FF2B5EF4-FFF2-40B4-BE49-F238E27FC236}">
                <a16:creationId xmlns:a16="http://schemas.microsoft.com/office/drawing/2014/main" id="{41CBC3EB-C825-744D-8D06-477B2F7F497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956" y="2597882"/>
            <a:ext cx="11493827" cy="3821694"/>
          </a:xfrm>
          <a:prstGeom prst="rect">
            <a:avLst/>
          </a:prstGeom>
        </p:spPr>
      </p:pic>
    </p:spTree>
    <p:extLst>
      <p:ext uri="{BB962C8B-B14F-4D97-AF65-F5344CB8AC3E}">
        <p14:creationId xmlns:p14="http://schemas.microsoft.com/office/powerpoint/2010/main" val="1003050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480" y="320040"/>
            <a:ext cx="1154586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3">
            <a:extLst>
              <a:ext uri="{FF2B5EF4-FFF2-40B4-BE49-F238E27FC236}">
                <a16:creationId xmlns:a16="http://schemas.microsoft.com/office/drawing/2014/main" id="{8566A365-1D22-C449-B339-0D1622781F8F}"/>
              </a:ext>
            </a:extLst>
          </p:cNvPr>
          <p:cNvSpPr txBox="1">
            <a:spLocks/>
          </p:cNvSpPr>
          <p:nvPr/>
        </p:nvSpPr>
        <p:spPr>
          <a:xfrm>
            <a:off x="837981" y="2057400"/>
            <a:ext cx="10512862" cy="3871762"/>
          </a:xfrm>
          <a:prstGeom prst="rect">
            <a:avLst/>
          </a:prstGeom>
        </p:spPr>
        <p:txBody>
          <a:bodyPr vert="horz" lIns="91440" tIns="45720" rIns="91440" bIns="45720" rtlCol="0">
            <a:normAutofit/>
          </a:bodyPr>
          <a:lst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a:lstStyle>
          <a:p>
            <a:pPr indent="-228600">
              <a:buFont typeface="Arial" panose="020B0604020202020204" pitchFamily="34" charset="0"/>
              <a:buChar char="•"/>
            </a:pPr>
            <a:r>
              <a:rPr lang="en-US" sz="2200"/>
              <a:t>A 2015 study commissioned by the FA revealed that 2,360 grassroots teams had disbanded between 2012 and 2015, while the fall in the number of regular 11-a-side players (aged 16 or over) was shown to be approximately 180,000 since 2005.</a:t>
            </a:r>
          </a:p>
          <a:p>
            <a:pPr indent="-228600">
              <a:buFont typeface="Arial" panose="020B0604020202020204" pitchFamily="34" charset="0"/>
              <a:buChar char="•"/>
            </a:pPr>
            <a:r>
              <a:rPr lang="en-US" sz="2200"/>
              <a:t>BUT - Since 2014 the number of mini-based teams (five-a-side, futsal etc.) playing regular football has increased by 11 per cent, from 23,675 to 26,218 </a:t>
            </a:r>
          </a:p>
          <a:p>
            <a:pPr indent="-228600">
              <a:buFont typeface="Arial" panose="020B0604020202020204" pitchFamily="34" charset="0"/>
              <a:buChar char="•"/>
            </a:pPr>
            <a:r>
              <a:rPr lang="en-US" sz="2200"/>
              <a:t>How can austerity prevent this number from growing further? </a:t>
            </a:r>
          </a:p>
          <a:p>
            <a:pPr indent="-228600">
              <a:buFont typeface="Arial" panose="020B0604020202020204" pitchFamily="34" charset="0"/>
              <a:buChar char="•"/>
            </a:pPr>
            <a:r>
              <a:rPr lang="en-US" sz="2200"/>
              <a:t>Do you know of any situations where austerity has effected grassroots sport?</a:t>
            </a:r>
          </a:p>
          <a:p>
            <a:pPr indent="-228600">
              <a:buFont typeface="Arial" panose="020B0604020202020204" pitchFamily="34" charset="0"/>
              <a:buChar char="•"/>
            </a:pPr>
            <a:r>
              <a:rPr lang="en-US" sz="2200"/>
              <a:t>What effects can austerity have on the future generation of athletes?</a:t>
            </a:r>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Professional Sport</a:t>
            </a:r>
          </a:p>
        </p:txBody>
      </p:sp>
      <p:pic>
        <p:nvPicPr>
          <p:cNvPr id="5" name="Content Placeholder 4">
            <a:extLst>
              <a:ext uri="{FF2B5EF4-FFF2-40B4-BE49-F238E27FC236}">
                <a16:creationId xmlns:a16="http://schemas.microsoft.com/office/drawing/2014/main" id="{E8ED14AA-500E-0F4B-AE3F-9BF3A1035DE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843658" y="3403575"/>
            <a:ext cx="4064000" cy="1587500"/>
          </a:xfrm>
        </p:spPr>
      </p:pic>
      <p:sp>
        <p:nvSpPr>
          <p:cNvPr id="6" name="Rectangle 5">
            <a:extLst>
              <a:ext uri="{FF2B5EF4-FFF2-40B4-BE49-F238E27FC236}">
                <a16:creationId xmlns:a16="http://schemas.microsoft.com/office/drawing/2014/main" id="{FAB41DA3-7530-D044-9B06-A4043D20E8FD}"/>
              </a:ext>
            </a:extLst>
          </p:cNvPr>
          <p:cNvSpPr/>
          <p:nvPr/>
        </p:nvSpPr>
        <p:spPr>
          <a:xfrm>
            <a:off x="-314300" y="2572548"/>
            <a:ext cx="5256584"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SPONSORSHIP</a:t>
            </a:r>
          </a:p>
        </p:txBody>
      </p:sp>
      <p:sp>
        <p:nvSpPr>
          <p:cNvPr id="7" name="Rectangle 6">
            <a:extLst>
              <a:ext uri="{FF2B5EF4-FFF2-40B4-BE49-F238E27FC236}">
                <a16:creationId xmlns:a16="http://schemas.microsoft.com/office/drawing/2014/main" id="{351D51CB-95FF-D544-9D58-4B83EAC5011F}"/>
              </a:ext>
            </a:extLst>
          </p:cNvPr>
          <p:cNvSpPr/>
          <p:nvPr/>
        </p:nvSpPr>
        <p:spPr>
          <a:xfrm>
            <a:off x="7174532" y="4860593"/>
            <a:ext cx="4542334"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TICKET SALES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Rectangle 7">
            <a:extLst>
              <a:ext uri="{FF2B5EF4-FFF2-40B4-BE49-F238E27FC236}">
                <a16:creationId xmlns:a16="http://schemas.microsoft.com/office/drawing/2014/main" id="{4EDB8496-BA75-6249-8F0C-F2719FA1C012}"/>
              </a:ext>
            </a:extLst>
          </p:cNvPr>
          <p:cNvSpPr/>
          <p:nvPr/>
        </p:nvSpPr>
        <p:spPr>
          <a:xfrm>
            <a:off x="261764" y="4941168"/>
            <a:ext cx="4891084"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MERCHANDISE</a:t>
            </a:r>
          </a:p>
        </p:txBody>
      </p:sp>
      <p:sp>
        <p:nvSpPr>
          <p:cNvPr id="9" name="Rectangle 8">
            <a:extLst>
              <a:ext uri="{FF2B5EF4-FFF2-40B4-BE49-F238E27FC236}">
                <a16:creationId xmlns:a16="http://schemas.microsoft.com/office/drawing/2014/main" id="{E9479220-DD44-734C-9A95-A7E2DDD809D4}"/>
              </a:ext>
            </a:extLst>
          </p:cNvPr>
          <p:cNvSpPr/>
          <p:nvPr/>
        </p:nvSpPr>
        <p:spPr>
          <a:xfrm>
            <a:off x="7985430" y="1551681"/>
            <a:ext cx="4203395"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TV REVENUE</a:t>
            </a:r>
          </a:p>
        </p:txBody>
      </p:sp>
      <p:sp>
        <p:nvSpPr>
          <p:cNvPr id="10" name="Rectangle 9">
            <a:extLst>
              <a:ext uri="{FF2B5EF4-FFF2-40B4-BE49-F238E27FC236}">
                <a16:creationId xmlns:a16="http://schemas.microsoft.com/office/drawing/2014/main" id="{5DF9939C-A915-4740-96D8-1280254F9008}"/>
              </a:ext>
            </a:extLst>
          </p:cNvPr>
          <p:cNvSpPr/>
          <p:nvPr/>
        </p:nvSpPr>
        <p:spPr>
          <a:xfrm>
            <a:off x="7991614" y="3164176"/>
            <a:ext cx="3958135"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TRANSFERS</a:t>
            </a:r>
          </a:p>
        </p:txBody>
      </p:sp>
      <p:sp>
        <p:nvSpPr>
          <p:cNvPr id="12" name="TextBox 11">
            <a:extLst>
              <a:ext uri="{FF2B5EF4-FFF2-40B4-BE49-F238E27FC236}">
                <a16:creationId xmlns:a16="http://schemas.microsoft.com/office/drawing/2014/main" id="{8D43BB3B-A46B-6346-BA1F-1ABF087722E9}"/>
              </a:ext>
            </a:extLst>
          </p:cNvPr>
          <p:cNvSpPr txBox="1"/>
          <p:nvPr/>
        </p:nvSpPr>
        <p:spPr>
          <a:xfrm>
            <a:off x="254445" y="3462379"/>
            <a:ext cx="3293862" cy="563231"/>
          </a:xfrm>
          <a:prstGeom prst="rect">
            <a:avLst/>
          </a:prstGeom>
          <a:noFill/>
        </p:spPr>
        <p:txBody>
          <a:bodyPr wrap="square" rtlCol="0">
            <a:spAutoFit/>
          </a:bodyPr>
          <a:lstStyle/>
          <a:p>
            <a:pPr algn="ctr">
              <a:lnSpc>
                <a:spcPct val="90000"/>
              </a:lnSpc>
            </a:pPr>
            <a:r>
              <a:rPr lang="en-US" sz="1700" dirty="0"/>
              <a:t>$62 BILLION A YEAR</a:t>
            </a:r>
          </a:p>
          <a:p>
            <a:pPr algn="ctr">
              <a:lnSpc>
                <a:spcPct val="90000"/>
              </a:lnSpc>
            </a:pPr>
            <a:r>
              <a:rPr lang="en-US" sz="1700" dirty="0"/>
              <a:t>CHEVROLET£47 MILLION A YEAR </a:t>
            </a:r>
          </a:p>
        </p:txBody>
      </p:sp>
      <p:sp>
        <p:nvSpPr>
          <p:cNvPr id="13" name="TextBox 12">
            <a:extLst>
              <a:ext uri="{FF2B5EF4-FFF2-40B4-BE49-F238E27FC236}">
                <a16:creationId xmlns:a16="http://schemas.microsoft.com/office/drawing/2014/main" id="{89B58BE4-5746-E14D-9839-15C49FB3291D}"/>
              </a:ext>
            </a:extLst>
          </p:cNvPr>
          <p:cNvSpPr txBox="1"/>
          <p:nvPr/>
        </p:nvSpPr>
        <p:spPr>
          <a:xfrm>
            <a:off x="8394939" y="2391089"/>
            <a:ext cx="3384376" cy="590931"/>
          </a:xfrm>
          <a:prstGeom prst="rect">
            <a:avLst/>
          </a:prstGeom>
          <a:noFill/>
        </p:spPr>
        <p:txBody>
          <a:bodyPr wrap="square" rtlCol="0">
            <a:spAutoFit/>
          </a:bodyPr>
          <a:lstStyle/>
          <a:p>
            <a:pPr algn="ctr">
              <a:lnSpc>
                <a:spcPct val="90000"/>
              </a:lnSpc>
            </a:pPr>
            <a:r>
              <a:rPr lang="en-US" dirty="0"/>
              <a:t>NBC/FOX/ESPN- NFL </a:t>
            </a:r>
          </a:p>
          <a:p>
            <a:pPr algn="ctr">
              <a:lnSpc>
                <a:spcPct val="90000"/>
              </a:lnSpc>
            </a:pPr>
            <a:r>
              <a:rPr lang="en-US" dirty="0"/>
              <a:t>$6 BILLION A YEAR</a:t>
            </a:r>
          </a:p>
        </p:txBody>
      </p:sp>
      <p:sp>
        <p:nvSpPr>
          <p:cNvPr id="14" name="TextBox 13">
            <a:extLst>
              <a:ext uri="{FF2B5EF4-FFF2-40B4-BE49-F238E27FC236}">
                <a16:creationId xmlns:a16="http://schemas.microsoft.com/office/drawing/2014/main" id="{ECA29DDC-ED95-9548-BD9E-DA469FB429FA}"/>
              </a:ext>
            </a:extLst>
          </p:cNvPr>
          <p:cNvSpPr txBox="1"/>
          <p:nvPr/>
        </p:nvSpPr>
        <p:spPr>
          <a:xfrm>
            <a:off x="261764" y="5821462"/>
            <a:ext cx="4896544" cy="590931"/>
          </a:xfrm>
          <a:prstGeom prst="rect">
            <a:avLst/>
          </a:prstGeom>
          <a:noFill/>
        </p:spPr>
        <p:txBody>
          <a:bodyPr wrap="square" rtlCol="0">
            <a:spAutoFit/>
          </a:bodyPr>
          <a:lstStyle/>
          <a:p>
            <a:pPr algn="ctr">
              <a:lnSpc>
                <a:spcPct val="90000"/>
              </a:lnSpc>
            </a:pPr>
            <a:r>
              <a:rPr lang="en-US" dirty="0"/>
              <a:t>WORLD SERIES &amp; YANKEE CHAMPIONSHIPS</a:t>
            </a:r>
          </a:p>
          <a:p>
            <a:pPr algn="ctr">
              <a:lnSpc>
                <a:spcPct val="90000"/>
              </a:lnSpc>
            </a:pPr>
            <a:r>
              <a:rPr lang="en-US" dirty="0"/>
              <a:t>$450 MILLION </a:t>
            </a:r>
          </a:p>
        </p:txBody>
      </p:sp>
      <p:sp>
        <p:nvSpPr>
          <p:cNvPr id="15" name="Rectangle 14">
            <a:extLst>
              <a:ext uri="{FF2B5EF4-FFF2-40B4-BE49-F238E27FC236}">
                <a16:creationId xmlns:a16="http://schemas.microsoft.com/office/drawing/2014/main" id="{16E3D92F-C443-9B4A-B7EB-229B4B0BFBCA}"/>
              </a:ext>
            </a:extLst>
          </p:cNvPr>
          <p:cNvSpPr/>
          <p:nvPr/>
        </p:nvSpPr>
        <p:spPr>
          <a:xfrm>
            <a:off x="2249880" y="1467362"/>
            <a:ext cx="5384808"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NAMING RIGHTS</a:t>
            </a:r>
          </a:p>
        </p:txBody>
      </p:sp>
      <p:sp>
        <p:nvSpPr>
          <p:cNvPr id="16" name="TextBox 15">
            <a:extLst>
              <a:ext uri="{FF2B5EF4-FFF2-40B4-BE49-F238E27FC236}">
                <a16:creationId xmlns:a16="http://schemas.microsoft.com/office/drawing/2014/main" id="{E409BD8D-AE18-8242-B967-8ADF9B39D1B7}"/>
              </a:ext>
            </a:extLst>
          </p:cNvPr>
          <p:cNvSpPr txBox="1"/>
          <p:nvPr/>
        </p:nvSpPr>
        <p:spPr>
          <a:xfrm>
            <a:off x="4798268" y="2390692"/>
            <a:ext cx="3109390" cy="590931"/>
          </a:xfrm>
          <a:prstGeom prst="rect">
            <a:avLst/>
          </a:prstGeom>
          <a:noFill/>
        </p:spPr>
        <p:txBody>
          <a:bodyPr wrap="square" rtlCol="0">
            <a:spAutoFit/>
          </a:bodyPr>
          <a:lstStyle/>
          <a:p>
            <a:pPr algn="ctr">
              <a:lnSpc>
                <a:spcPct val="90000"/>
              </a:lnSpc>
            </a:pPr>
            <a:r>
              <a:rPr lang="en-US" dirty="0"/>
              <a:t>DALLAS COWBOYS</a:t>
            </a:r>
          </a:p>
          <a:p>
            <a:pPr algn="ctr">
              <a:lnSpc>
                <a:spcPct val="90000"/>
              </a:lnSpc>
            </a:pPr>
            <a:r>
              <a:rPr lang="en-US" dirty="0"/>
              <a:t>$600 MILLION –AT&amp;T</a:t>
            </a:r>
          </a:p>
        </p:txBody>
      </p:sp>
      <p:sp>
        <p:nvSpPr>
          <p:cNvPr id="17" name="TextBox 16">
            <a:extLst>
              <a:ext uri="{FF2B5EF4-FFF2-40B4-BE49-F238E27FC236}">
                <a16:creationId xmlns:a16="http://schemas.microsoft.com/office/drawing/2014/main" id="{4E0A223B-587A-DD4D-9620-E39D51B975B1}"/>
              </a:ext>
            </a:extLst>
          </p:cNvPr>
          <p:cNvSpPr txBox="1"/>
          <p:nvPr/>
        </p:nvSpPr>
        <p:spPr>
          <a:xfrm>
            <a:off x="7462564" y="5864498"/>
            <a:ext cx="4104456" cy="424732"/>
          </a:xfrm>
          <a:prstGeom prst="rect">
            <a:avLst/>
          </a:prstGeom>
          <a:noFill/>
        </p:spPr>
        <p:txBody>
          <a:bodyPr wrap="square" rtlCol="0">
            <a:spAutoFit/>
          </a:bodyPr>
          <a:lstStyle/>
          <a:p>
            <a:pPr>
              <a:lnSpc>
                <a:spcPct val="90000"/>
              </a:lnSpc>
            </a:pPr>
            <a:r>
              <a:rPr lang="en-US" sz="2400" dirty="0"/>
              <a:t>£75 MILLION UK SALES 2017</a:t>
            </a:r>
          </a:p>
        </p:txBody>
      </p:sp>
      <p:sp>
        <p:nvSpPr>
          <p:cNvPr id="18" name="TextBox 17">
            <a:extLst>
              <a:ext uri="{FF2B5EF4-FFF2-40B4-BE49-F238E27FC236}">
                <a16:creationId xmlns:a16="http://schemas.microsoft.com/office/drawing/2014/main" id="{3AAA7E03-64CE-0B41-8974-3A8943C0733B}"/>
              </a:ext>
            </a:extLst>
          </p:cNvPr>
          <p:cNvSpPr txBox="1"/>
          <p:nvPr/>
        </p:nvSpPr>
        <p:spPr>
          <a:xfrm>
            <a:off x="8394939" y="4087506"/>
            <a:ext cx="3321927" cy="341632"/>
          </a:xfrm>
          <a:prstGeom prst="rect">
            <a:avLst/>
          </a:prstGeom>
          <a:noFill/>
        </p:spPr>
        <p:txBody>
          <a:bodyPr wrap="square" rtlCol="0">
            <a:spAutoFit/>
          </a:bodyPr>
          <a:lstStyle/>
          <a:p>
            <a:pPr algn="ctr">
              <a:lnSpc>
                <a:spcPct val="90000"/>
              </a:lnSpc>
            </a:pPr>
            <a:r>
              <a:rPr lang="en-US" dirty="0"/>
              <a:t>NEYMAR - €222 MILLION </a:t>
            </a:r>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p:tgtEl>
                                          <p:spTgt spid="15"/>
                                        </p:tgtEl>
                                        <p:attrNameLst>
                                          <p:attrName>ppt_y</p:attrName>
                                        </p:attrNameLst>
                                      </p:cBhvr>
                                      <p:tavLst>
                                        <p:tav tm="0">
                                          <p:val>
                                            <p:strVal val="#ppt_y+#ppt_h*1.125000"/>
                                          </p:val>
                                        </p:tav>
                                        <p:tav tm="100000">
                                          <p:val>
                                            <p:strVal val="#ppt_y"/>
                                          </p:val>
                                        </p:tav>
                                      </p:tavLst>
                                    </p:anim>
                                    <p:animEffect transition="in" filter="wipe(up)">
                                      <p:cBhvr>
                                        <p:cTn id="8" dur="500"/>
                                        <p:tgtEl>
                                          <p:spTgt spid="15"/>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p:tgtEl>
                                          <p:spTgt spid="16"/>
                                        </p:tgtEl>
                                        <p:attrNameLst>
                                          <p:attrName>ppt_y</p:attrName>
                                        </p:attrNameLst>
                                      </p:cBhvr>
                                      <p:tavLst>
                                        <p:tav tm="0">
                                          <p:val>
                                            <p:strVal val="#ppt_y+#ppt_h*1.125000"/>
                                          </p:val>
                                        </p:tav>
                                        <p:tav tm="100000">
                                          <p:val>
                                            <p:strVal val="#ppt_y"/>
                                          </p:val>
                                        </p:tav>
                                      </p:tavLst>
                                    </p:anim>
                                    <p:animEffect transition="in" filter="wipe(up)">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checkerboard(across)">
                                      <p:cBhvr>
                                        <p:cTn id="25" dur="500"/>
                                        <p:tgtEl>
                                          <p:spTgt spid="8"/>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checkerboard(across)">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barn(inVertical)">
                                      <p:cBhvr>
                                        <p:cTn id="33" dur="500"/>
                                        <p:tgtEl>
                                          <p:spTgt spid="10"/>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barn(inVertical)">
                                      <p:cBhvr>
                                        <p:cTn id="36" dur="500"/>
                                        <p:tgtEl>
                                          <p:spTgt spid="1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500"/>
                                        <p:tgtEl>
                                          <p:spTgt spid="9"/>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wheel(1)">
                                      <p:cBhvr>
                                        <p:cTn id="49" dur="2000"/>
                                        <p:tgtEl>
                                          <p:spTgt spid="7"/>
                                        </p:tgtEl>
                                      </p:cBhvr>
                                    </p:animEffect>
                                  </p:childTnLst>
                                </p:cTn>
                              </p:par>
                              <p:par>
                                <p:cTn id="50" presetID="21" presetClass="entr" presetSubtype="1" fill="hold" grpId="0" nodeType="with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wheel(1)">
                                      <p:cBhvr>
                                        <p:cTn id="52"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p:bldP spid="13" grpId="0"/>
      <p:bldP spid="14" grpId="0"/>
      <p:bldP spid="15" grpId="0"/>
      <p:bldP spid="16" grpId="0"/>
      <p:bldP spid="17" grpId="0"/>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7130" y="3509963"/>
            <a:ext cx="7090368"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022E5-DB37-DB41-8533-EC2F08F9B093}"/>
              </a:ext>
            </a:extLst>
          </p:cNvPr>
          <p:cNvSpPr>
            <a:spLocks noGrp="1"/>
          </p:cNvSpPr>
          <p:nvPr>
            <p:ph type="title"/>
          </p:nvPr>
        </p:nvSpPr>
        <p:spPr>
          <a:xfrm>
            <a:off x="5020513" y="3812954"/>
            <a:ext cx="6463603" cy="1516014"/>
          </a:xfrm>
        </p:spPr>
        <p:txBody>
          <a:bodyPr vert="horz" lIns="91440" tIns="45720" rIns="91440" bIns="45720" rtlCol="0" anchor="b">
            <a:normAutofit/>
          </a:bodyPr>
          <a:lstStyle/>
          <a:p>
            <a:pPr defTabSz="914400"/>
            <a:r>
              <a:rPr lang="en-US" sz="4800" kern="1200">
                <a:solidFill>
                  <a:srgbClr val="FFFFFF"/>
                </a:solidFill>
                <a:latin typeface="+mj-lt"/>
                <a:ea typeface="+mj-ea"/>
                <a:cs typeface="+mj-cs"/>
              </a:rPr>
              <a:t>Greece’s Olympia </a:t>
            </a:r>
          </a:p>
        </p:txBody>
      </p:sp>
      <p:cxnSp>
        <p:nvCxnSpPr>
          <p:cNvPr id="14" name="Straight Connector 13">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6948" y="5443086"/>
            <a:ext cx="6399134"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hlinkClick r:id="rId2"/>
            <a:extLst>
              <a:ext uri="{FF2B5EF4-FFF2-40B4-BE49-F238E27FC236}">
                <a16:creationId xmlns:a16="http://schemas.microsoft.com/office/drawing/2014/main" id="{104E0D72-7A4D-0B4E-81D7-04B12F1CCB8A}"/>
              </a:ext>
            </a:extLst>
          </p:cNvPr>
          <p:cNvPicPr>
            <a:picLocks noChangeAspect="1"/>
          </p:cNvPicPr>
          <p:nvPr/>
        </p:nvPicPr>
        <p:blipFill rotWithShape="1">
          <a:blip r:embed="rId3">
            <a:extLst>
              <a:ext uri="{28A0092B-C50C-407E-A947-70E740481C1C}">
                <a14:useLocalDpi xmlns:a14="http://schemas.microsoft.com/office/drawing/2010/main" val="0"/>
              </a:ext>
            </a:extLst>
          </a:blip>
          <a:srcRect l="33219" r="22105" b="-2"/>
          <a:stretch/>
        </p:blipFill>
        <p:spPr>
          <a:xfrm>
            <a:off x="317552" y="321733"/>
            <a:ext cx="4159368" cy="6214534"/>
          </a:xfrm>
          <a:prstGeom prst="rect">
            <a:avLst/>
          </a:prstGeom>
        </p:spPr>
      </p:pic>
      <p:pic>
        <p:nvPicPr>
          <p:cNvPr id="7" name="Picture 6">
            <a:extLst>
              <a:ext uri="{FF2B5EF4-FFF2-40B4-BE49-F238E27FC236}">
                <a16:creationId xmlns:a16="http://schemas.microsoft.com/office/drawing/2014/main" id="{4185FD82-8252-9047-8D3A-B273946F09D7}"/>
              </a:ext>
            </a:extLst>
          </p:cNvPr>
          <p:cNvPicPr>
            <a:picLocks noChangeAspect="1"/>
          </p:cNvPicPr>
          <p:nvPr/>
        </p:nvPicPr>
        <p:blipFill rotWithShape="1">
          <a:blip r:embed="rId4">
            <a:extLst>
              <a:ext uri="{28A0092B-C50C-407E-A947-70E740481C1C}">
                <a14:useLocalDpi xmlns:a14="http://schemas.microsoft.com/office/drawing/2010/main" val="0"/>
              </a:ext>
            </a:extLst>
          </a:blip>
          <a:srcRect t="15961" b="5374"/>
          <a:stretch/>
        </p:blipFill>
        <p:spPr>
          <a:xfrm>
            <a:off x="4653083" y="299363"/>
            <a:ext cx="7215206" cy="3008188"/>
          </a:xfrm>
          <a:prstGeom prst="rect">
            <a:avLst/>
          </a:prstGeom>
        </p:spPr>
      </p:pic>
    </p:spTree>
    <p:extLst>
      <p:ext uri="{BB962C8B-B14F-4D97-AF65-F5344CB8AC3E}">
        <p14:creationId xmlns:p14="http://schemas.microsoft.com/office/powerpoint/2010/main" val="1193045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AD0F-5136-6842-9C8C-764F26302F3C}"/>
              </a:ext>
            </a:extLst>
          </p:cNvPr>
          <p:cNvSpPr>
            <a:spLocks noGrp="1"/>
          </p:cNvSpPr>
          <p:nvPr>
            <p:ph type="title"/>
          </p:nvPr>
        </p:nvSpPr>
        <p:spPr/>
        <p:txBody>
          <a:bodyPr/>
          <a:lstStyle/>
          <a:p>
            <a:r>
              <a:rPr lang="en-US" dirty="0"/>
              <a:t>Greece’s Olympia in austerity </a:t>
            </a:r>
          </a:p>
        </p:txBody>
      </p:sp>
      <p:pic>
        <p:nvPicPr>
          <p:cNvPr id="10" name="Content Placeholder 9">
            <a:extLst>
              <a:ext uri="{FF2B5EF4-FFF2-40B4-BE49-F238E27FC236}">
                <a16:creationId xmlns:a16="http://schemas.microsoft.com/office/drawing/2014/main" id="{0C20363F-4995-2F49-80A0-67E73062DAC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097859" y="1806143"/>
            <a:ext cx="4419600" cy="569799"/>
          </a:xfrm>
        </p:spPr>
      </p:pic>
      <p:sp>
        <p:nvSpPr>
          <p:cNvPr id="28" name="Content Placeholder 27">
            <a:extLst>
              <a:ext uri="{FF2B5EF4-FFF2-40B4-BE49-F238E27FC236}">
                <a16:creationId xmlns:a16="http://schemas.microsoft.com/office/drawing/2014/main" id="{B93B4283-6827-6941-92F5-941BD36CC190}"/>
              </a:ext>
            </a:extLst>
          </p:cNvPr>
          <p:cNvSpPr>
            <a:spLocks noGrp="1"/>
          </p:cNvSpPr>
          <p:nvPr>
            <p:ph sz="half" idx="2"/>
          </p:nvPr>
        </p:nvSpPr>
        <p:spPr>
          <a:xfrm>
            <a:off x="1171336" y="1806142"/>
            <a:ext cx="5611295" cy="4791209"/>
          </a:xfrm>
        </p:spPr>
        <p:txBody>
          <a:bodyPr>
            <a:normAutofit/>
          </a:bodyPr>
          <a:lstStyle/>
          <a:p>
            <a:r>
              <a:rPr lang="en-US" sz="1800" dirty="0"/>
              <a:t>Athens 2004 was Greece’s most successful since 1896.</a:t>
            </a:r>
          </a:p>
          <a:p>
            <a:r>
              <a:rPr lang="en-GB" sz="1800" dirty="0"/>
              <a:t>Athens 2004 had been the most expensive in history at that point, costing the equivalent of $10 billion dollars by today's rates.</a:t>
            </a:r>
          </a:p>
          <a:p>
            <a:r>
              <a:rPr lang="en-GB" sz="1800" dirty="0"/>
              <a:t>Greek officials expected tourism to help. 2008 financial crash made matters worse. </a:t>
            </a:r>
          </a:p>
          <a:p>
            <a:r>
              <a:rPr lang="en-GB" sz="1800" dirty="0" err="1"/>
              <a:t>Vlasios</a:t>
            </a:r>
            <a:r>
              <a:rPr lang="en-GB" sz="1800" dirty="0"/>
              <a:t> Maras, a 33-year-old Greek gymnast stated that for gymnastics, the money the federation receives from the government is 50 percent less than a decade ago. For other sports, it's run out altogether.</a:t>
            </a:r>
          </a:p>
          <a:p>
            <a:r>
              <a:rPr lang="en-GB" sz="1800" dirty="0"/>
              <a:t>Maras also explained that training equipment is 15 years old. Athletes must then adapt to new equipment in competitions resulting in poor performances. </a:t>
            </a:r>
          </a:p>
          <a:p>
            <a:endParaRPr lang="en-US" sz="1600" dirty="0"/>
          </a:p>
        </p:txBody>
      </p:sp>
      <p:pic>
        <p:nvPicPr>
          <p:cNvPr id="12" name="Picture 11">
            <a:extLst>
              <a:ext uri="{FF2B5EF4-FFF2-40B4-BE49-F238E27FC236}">
                <a16:creationId xmlns:a16="http://schemas.microsoft.com/office/drawing/2014/main" id="{0DF92382-43F9-D746-9191-3100CB80BC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2524" y="2369343"/>
            <a:ext cx="4532664" cy="627473"/>
          </a:xfrm>
          <a:prstGeom prst="rect">
            <a:avLst/>
          </a:prstGeom>
        </p:spPr>
      </p:pic>
      <p:pic>
        <p:nvPicPr>
          <p:cNvPr id="14" name="Picture 13">
            <a:extLst>
              <a:ext uri="{FF2B5EF4-FFF2-40B4-BE49-F238E27FC236}">
                <a16:creationId xmlns:a16="http://schemas.microsoft.com/office/drawing/2014/main" id="{5A261976-0353-DC44-B39B-A9A9000405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02523" y="2981102"/>
            <a:ext cx="4532665" cy="2464122"/>
          </a:xfrm>
          <a:prstGeom prst="rect">
            <a:avLst/>
          </a:prstGeom>
        </p:spPr>
      </p:pic>
      <p:pic>
        <p:nvPicPr>
          <p:cNvPr id="16" name="Picture 15">
            <a:extLst>
              <a:ext uri="{FF2B5EF4-FFF2-40B4-BE49-F238E27FC236}">
                <a16:creationId xmlns:a16="http://schemas.microsoft.com/office/drawing/2014/main" id="{6D219A6A-B7A8-DE44-BC61-C1FBEC4B27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7859" y="5445225"/>
            <a:ext cx="4537329" cy="628118"/>
          </a:xfrm>
          <a:prstGeom prst="rect">
            <a:avLst/>
          </a:prstGeom>
        </p:spPr>
      </p:pic>
      <p:sp>
        <p:nvSpPr>
          <p:cNvPr id="17" name="Rectangle 16">
            <a:extLst>
              <a:ext uri="{FF2B5EF4-FFF2-40B4-BE49-F238E27FC236}">
                <a16:creationId xmlns:a16="http://schemas.microsoft.com/office/drawing/2014/main" id="{8E1D35C5-BC8A-B344-8893-ECFC57B1FBD5}"/>
              </a:ext>
            </a:extLst>
          </p:cNvPr>
          <p:cNvSpPr/>
          <p:nvPr/>
        </p:nvSpPr>
        <p:spPr>
          <a:xfrm>
            <a:off x="7246540" y="5445224"/>
            <a:ext cx="864096" cy="360040"/>
          </a:xfrm>
          <a:prstGeom prst="rect">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2EE1B807-D65D-7F4A-8AB2-E9A4EFA339D3}"/>
              </a:ext>
            </a:extLst>
          </p:cNvPr>
          <p:cNvSpPr txBox="1"/>
          <p:nvPr/>
        </p:nvSpPr>
        <p:spPr>
          <a:xfrm>
            <a:off x="7156151" y="5519032"/>
            <a:ext cx="1224136" cy="286232"/>
          </a:xfrm>
          <a:prstGeom prst="rect">
            <a:avLst/>
          </a:prstGeom>
          <a:noFill/>
        </p:spPr>
        <p:txBody>
          <a:bodyPr wrap="square" rtlCol="0">
            <a:spAutoFit/>
          </a:bodyPr>
          <a:lstStyle/>
          <a:p>
            <a:pPr>
              <a:lnSpc>
                <a:spcPct val="90000"/>
              </a:lnSpc>
            </a:pPr>
            <a:r>
              <a:rPr lang="en-US" sz="1400" dirty="0">
                <a:solidFill>
                  <a:schemeClr val="accent5"/>
                </a:solidFill>
              </a:rPr>
              <a:t>Rio 2016</a:t>
            </a:r>
          </a:p>
        </p:txBody>
      </p:sp>
      <p:sp>
        <p:nvSpPr>
          <p:cNvPr id="19" name="Rectangle 18">
            <a:extLst>
              <a:ext uri="{FF2B5EF4-FFF2-40B4-BE49-F238E27FC236}">
                <a16:creationId xmlns:a16="http://schemas.microsoft.com/office/drawing/2014/main" id="{DF24879B-00FE-684F-A53D-9A5A00E0DEE7}"/>
              </a:ext>
            </a:extLst>
          </p:cNvPr>
          <p:cNvSpPr/>
          <p:nvPr/>
        </p:nvSpPr>
        <p:spPr>
          <a:xfrm>
            <a:off x="9458795" y="5513447"/>
            <a:ext cx="288032" cy="240252"/>
          </a:xfrm>
          <a:prstGeom prst="rect">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8435FAD-F8F9-CF4C-AAB3-360B32FE87BD}"/>
              </a:ext>
            </a:extLst>
          </p:cNvPr>
          <p:cNvSpPr/>
          <p:nvPr/>
        </p:nvSpPr>
        <p:spPr>
          <a:xfrm>
            <a:off x="8721127" y="5542022"/>
            <a:ext cx="288032" cy="240252"/>
          </a:xfrm>
          <a:prstGeom prst="rect">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95ABEBD-E313-7A4C-8E6D-CC86C5EBFC07}"/>
              </a:ext>
            </a:extLst>
          </p:cNvPr>
          <p:cNvSpPr/>
          <p:nvPr/>
        </p:nvSpPr>
        <p:spPr>
          <a:xfrm>
            <a:off x="10090419" y="5565012"/>
            <a:ext cx="288032" cy="240252"/>
          </a:xfrm>
          <a:prstGeom prst="rect">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8E61ABE-4E3A-1149-8449-77CE68E650FF}"/>
              </a:ext>
            </a:extLst>
          </p:cNvPr>
          <p:cNvSpPr/>
          <p:nvPr/>
        </p:nvSpPr>
        <p:spPr>
          <a:xfrm>
            <a:off x="10950970" y="5542022"/>
            <a:ext cx="288032" cy="240252"/>
          </a:xfrm>
          <a:prstGeom prst="rect">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89EEBECA-74DB-D24B-9782-58BF20253748}"/>
              </a:ext>
            </a:extLst>
          </p:cNvPr>
          <p:cNvSpPr txBox="1"/>
          <p:nvPr/>
        </p:nvSpPr>
        <p:spPr>
          <a:xfrm>
            <a:off x="10882229" y="5467467"/>
            <a:ext cx="400026" cy="286232"/>
          </a:xfrm>
          <a:prstGeom prst="rect">
            <a:avLst/>
          </a:prstGeom>
          <a:noFill/>
        </p:spPr>
        <p:txBody>
          <a:bodyPr wrap="square" rtlCol="0">
            <a:spAutoFit/>
          </a:bodyPr>
          <a:lstStyle/>
          <a:p>
            <a:pPr>
              <a:lnSpc>
                <a:spcPct val="90000"/>
              </a:lnSpc>
            </a:pPr>
            <a:r>
              <a:rPr lang="en-US" sz="1400" dirty="0">
                <a:solidFill>
                  <a:schemeClr val="bg2"/>
                </a:solidFill>
              </a:rPr>
              <a:t>6</a:t>
            </a:r>
          </a:p>
        </p:txBody>
      </p:sp>
      <p:sp>
        <p:nvSpPr>
          <p:cNvPr id="24" name="TextBox 23">
            <a:extLst>
              <a:ext uri="{FF2B5EF4-FFF2-40B4-BE49-F238E27FC236}">
                <a16:creationId xmlns:a16="http://schemas.microsoft.com/office/drawing/2014/main" id="{67FCF3BF-305F-A741-A9E4-76A9CC9B30E9}"/>
              </a:ext>
            </a:extLst>
          </p:cNvPr>
          <p:cNvSpPr txBox="1"/>
          <p:nvPr/>
        </p:nvSpPr>
        <p:spPr>
          <a:xfrm>
            <a:off x="10062054" y="5467467"/>
            <a:ext cx="400026" cy="286232"/>
          </a:xfrm>
          <a:prstGeom prst="rect">
            <a:avLst/>
          </a:prstGeom>
          <a:noFill/>
        </p:spPr>
        <p:txBody>
          <a:bodyPr wrap="square" rtlCol="0">
            <a:spAutoFit/>
          </a:bodyPr>
          <a:lstStyle/>
          <a:p>
            <a:pPr>
              <a:lnSpc>
                <a:spcPct val="90000"/>
              </a:lnSpc>
            </a:pPr>
            <a:r>
              <a:rPr lang="en-US" sz="1400" dirty="0">
                <a:solidFill>
                  <a:schemeClr val="bg2"/>
                </a:solidFill>
              </a:rPr>
              <a:t>2</a:t>
            </a:r>
          </a:p>
        </p:txBody>
      </p:sp>
      <p:sp>
        <p:nvSpPr>
          <p:cNvPr id="25" name="TextBox 24">
            <a:extLst>
              <a:ext uri="{FF2B5EF4-FFF2-40B4-BE49-F238E27FC236}">
                <a16:creationId xmlns:a16="http://schemas.microsoft.com/office/drawing/2014/main" id="{EB7677C8-B648-FC47-9E5C-DF3A86249F28}"/>
              </a:ext>
            </a:extLst>
          </p:cNvPr>
          <p:cNvSpPr txBox="1"/>
          <p:nvPr/>
        </p:nvSpPr>
        <p:spPr>
          <a:xfrm>
            <a:off x="9317887" y="5467467"/>
            <a:ext cx="400026" cy="286232"/>
          </a:xfrm>
          <a:prstGeom prst="rect">
            <a:avLst/>
          </a:prstGeom>
          <a:noFill/>
        </p:spPr>
        <p:txBody>
          <a:bodyPr wrap="square" rtlCol="0">
            <a:spAutoFit/>
          </a:bodyPr>
          <a:lstStyle/>
          <a:p>
            <a:pPr>
              <a:lnSpc>
                <a:spcPct val="90000"/>
              </a:lnSpc>
            </a:pPr>
            <a:r>
              <a:rPr lang="en-US" sz="1400" dirty="0">
                <a:solidFill>
                  <a:schemeClr val="bg2"/>
                </a:solidFill>
              </a:rPr>
              <a:t>1</a:t>
            </a:r>
          </a:p>
        </p:txBody>
      </p:sp>
      <p:sp>
        <p:nvSpPr>
          <p:cNvPr id="26" name="TextBox 25">
            <a:extLst>
              <a:ext uri="{FF2B5EF4-FFF2-40B4-BE49-F238E27FC236}">
                <a16:creationId xmlns:a16="http://schemas.microsoft.com/office/drawing/2014/main" id="{6A155F18-F752-D04A-9E3D-AB491BB4443B}"/>
              </a:ext>
            </a:extLst>
          </p:cNvPr>
          <p:cNvSpPr txBox="1"/>
          <p:nvPr/>
        </p:nvSpPr>
        <p:spPr>
          <a:xfrm>
            <a:off x="8655800" y="5467467"/>
            <a:ext cx="400026" cy="286232"/>
          </a:xfrm>
          <a:prstGeom prst="rect">
            <a:avLst/>
          </a:prstGeom>
          <a:noFill/>
        </p:spPr>
        <p:txBody>
          <a:bodyPr wrap="square" rtlCol="0">
            <a:spAutoFit/>
          </a:bodyPr>
          <a:lstStyle/>
          <a:p>
            <a:pPr>
              <a:lnSpc>
                <a:spcPct val="90000"/>
              </a:lnSpc>
            </a:pPr>
            <a:r>
              <a:rPr lang="en-US" sz="1400" dirty="0">
                <a:solidFill>
                  <a:schemeClr val="bg2"/>
                </a:solidFill>
              </a:rPr>
              <a:t>3</a:t>
            </a:r>
          </a:p>
        </p:txBody>
      </p:sp>
    </p:spTree>
    <p:extLst>
      <p:ext uri="{BB962C8B-B14F-4D97-AF65-F5344CB8AC3E}">
        <p14:creationId xmlns:p14="http://schemas.microsoft.com/office/powerpoint/2010/main" val="409639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ppt_x"/>
                                          </p:val>
                                        </p:tav>
                                        <p:tav tm="100000">
                                          <p:val>
                                            <p:strVal val="#ppt_x"/>
                                          </p:val>
                                        </p:tav>
                                      </p:tavLst>
                                    </p:anim>
                                    <p:anim calcmode="lin" valueType="num">
                                      <p:cBhvr additive="base">
                                        <p:cTn id="28" dur="500" fill="hold"/>
                                        <p:tgtEl>
                                          <p:spTgt spid="1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0"/>
                                        </p:tgtEl>
                                        <p:attrNameLst>
                                          <p:attrName>style.visibility</p:attrName>
                                        </p:attrNameLst>
                                      </p:cBhvr>
                                      <p:to>
                                        <p:strVal val="visible"/>
                                      </p:to>
                                    </p:set>
                                    <p:anim calcmode="lin" valueType="num">
                                      <p:cBhvr additive="base">
                                        <p:cTn id="35" dur="500" fill="hold"/>
                                        <p:tgtEl>
                                          <p:spTgt spid="20"/>
                                        </p:tgtEl>
                                        <p:attrNameLst>
                                          <p:attrName>ppt_x</p:attrName>
                                        </p:attrNameLst>
                                      </p:cBhvr>
                                      <p:tavLst>
                                        <p:tav tm="0">
                                          <p:val>
                                            <p:strVal val="#ppt_x"/>
                                          </p:val>
                                        </p:tav>
                                        <p:tav tm="100000">
                                          <p:val>
                                            <p:strVal val="#ppt_x"/>
                                          </p:val>
                                        </p:tav>
                                      </p:tavLst>
                                    </p:anim>
                                    <p:anim calcmode="lin" valueType="num">
                                      <p:cBhvr additive="base">
                                        <p:cTn id="36" dur="500" fill="hold"/>
                                        <p:tgtEl>
                                          <p:spTgt spid="20"/>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additive="base">
                                        <p:cTn id="39" dur="500" fill="hold"/>
                                        <p:tgtEl>
                                          <p:spTgt spid="21"/>
                                        </p:tgtEl>
                                        <p:attrNameLst>
                                          <p:attrName>ppt_x</p:attrName>
                                        </p:attrNameLst>
                                      </p:cBhvr>
                                      <p:tavLst>
                                        <p:tav tm="0">
                                          <p:val>
                                            <p:strVal val="#ppt_x"/>
                                          </p:val>
                                        </p:tav>
                                        <p:tav tm="100000">
                                          <p:val>
                                            <p:strVal val="#ppt_x"/>
                                          </p:val>
                                        </p:tav>
                                      </p:tavLst>
                                    </p:anim>
                                    <p:anim calcmode="lin" valueType="num">
                                      <p:cBhvr additive="base">
                                        <p:cTn id="40" dur="500" fill="hold"/>
                                        <p:tgtEl>
                                          <p:spTgt spid="21"/>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500" fill="hold"/>
                                        <p:tgtEl>
                                          <p:spTgt spid="22"/>
                                        </p:tgtEl>
                                        <p:attrNameLst>
                                          <p:attrName>ppt_x</p:attrName>
                                        </p:attrNameLst>
                                      </p:cBhvr>
                                      <p:tavLst>
                                        <p:tav tm="0">
                                          <p:val>
                                            <p:strVal val="#ppt_x"/>
                                          </p:val>
                                        </p:tav>
                                        <p:tav tm="100000">
                                          <p:val>
                                            <p:strVal val="#ppt_x"/>
                                          </p:val>
                                        </p:tav>
                                      </p:tavLst>
                                    </p:anim>
                                    <p:anim calcmode="lin" valueType="num">
                                      <p:cBhvr additive="base">
                                        <p:cTn id="44" dur="500" fill="hold"/>
                                        <p:tgtEl>
                                          <p:spTgt spid="22"/>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3"/>
                                        </p:tgtEl>
                                        <p:attrNameLst>
                                          <p:attrName>style.visibility</p:attrName>
                                        </p:attrNameLst>
                                      </p:cBhvr>
                                      <p:to>
                                        <p:strVal val="visible"/>
                                      </p:to>
                                    </p:set>
                                    <p:anim calcmode="lin" valueType="num">
                                      <p:cBhvr additive="base">
                                        <p:cTn id="47" dur="500" fill="hold"/>
                                        <p:tgtEl>
                                          <p:spTgt spid="23"/>
                                        </p:tgtEl>
                                        <p:attrNameLst>
                                          <p:attrName>ppt_x</p:attrName>
                                        </p:attrNameLst>
                                      </p:cBhvr>
                                      <p:tavLst>
                                        <p:tav tm="0">
                                          <p:val>
                                            <p:strVal val="#ppt_x"/>
                                          </p:val>
                                        </p:tav>
                                        <p:tav tm="100000">
                                          <p:val>
                                            <p:strVal val="#ppt_x"/>
                                          </p:val>
                                        </p:tav>
                                      </p:tavLst>
                                    </p:anim>
                                    <p:anim calcmode="lin" valueType="num">
                                      <p:cBhvr additive="base">
                                        <p:cTn id="48" dur="500" fill="hold"/>
                                        <p:tgtEl>
                                          <p:spTgt spid="2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anim calcmode="lin" valueType="num">
                                      <p:cBhvr additive="base">
                                        <p:cTn id="51" dur="500" fill="hold"/>
                                        <p:tgtEl>
                                          <p:spTgt spid="24"/>
                                        </p:tgtEl>
                                        <p:attrNameLst>
                                          <p:attrName>ppt_x</p:attrName>
                                        </p:attrNameLst>
                                      </p:cBhvr>
                                      <p:tavLst>
                                        <p:tav tm="0">
                                          <p:val>
                                            <p:strVal val="#ppt_x"/>
                                          </p:val>
                                        </p:tav>
                                        <p:tav tm="100000">
                                          <p:val>
                                            <p:strVal val="#ppt_x"/>
                                          </p:val>
                                        </p:tav>
                                      </p:tavLst>
                                    </p:anim>
                                    <p:anim calcmode="lin" valueType="num">
                                      <p:cBhvr additive="base">
                                        <p:cTn id="52" dur="500" fill="hold"/>
                                        <p:tgtEl>
                                          <p:spTgt spid="24"/>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additive="base">
                                        <p:cTn id="55" dur="500" fill="hold"/>
                                        <p:tgtEl>
                                          <p:spTgt spid="25"/>
                                        </p:tgtEl>
                                        <p:attrNameLst>
                                          <p:attrName>ppt_x</p:attrName>
                                        </p:attrNameLst>
                                      </p:cBhvr>
                                      <p:tavLst>
                                        <p:tav tm="0">
                                          <p:val>
                                            <p:strVal val="#ppt_x"/>
                                          </p:val>
                                        </p:tav>
                                        <p:tav tm="100000">
                                          <p:val>
                                            <p:strVal val="#ppt_x"/>
                                          </p:val>
                                        </p:tav>
                                      </p:tavLst>
                                    </p:anim>
                                    <p:anim calcmode="lin" valueType="num">
                                      <p:cBhvr additive="base">
                                        <p:cTn id="56" dur="500" fill="hold"/>
                                        <p:tgtEl>
                                          <p:spTgt spid="25"/>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6"/>
                                        </p:tgtEl>
                                        <p:attrNameLst>
                                          <p:attrName>style.visibility</p:attrName>
                                        </p:attrNameLst>
                                      </p:cBhvr>
                                      <p:to>
                                        <p:strVal val="visible"/>
                                      </p:to>
                                    </p:set>
                                    <p:anim calcmode="lin" valueType="num">
                                      <p:cBhvr additive="base">
                                        <p:cTn id="59" dur="500" fill="hold"/>
                                        <p:tgtEl>
                                          <p:spTgt spid="26"/>
                                        </p:tgtEl>
                                        <p:attrNameLst>
                                          <p:attrName>ppt_x</p:attrName>
                                        </p:attrNameLst>
                                      </p:cBhvr>
                                      <p:tavLst>
                                        <p:tav tm="0">
                                          <p:val>
                                            <p:strVal val="#ppt_x"/>
                                          </p:val>
                                        </p:tav>
                                        <p:tav tm="100000">
                                          <p:val>
                                            <p:strVal val="#ppt_x"/>
                                          </p:val>
                                        </p:tav>
                                      </p:tavLst>
                                    </p:anim>
                                    <p:anim calcmode="lin" valueType="num">
                                      <p:cBhvr additive="base">
                                        <p:cTn id="6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8">
                                            <p:txEl>
                                              <p:pRg st="0" end="0"/>
                                            </p:txEl>
                                          </p:spTgt>
                                        </p:tgtEl>
                                        <p:attrNameLst>
                                          <p:attrName>style.visibility</p:attrName>
                                        </p:attrNameLst>
                                      </p:cBhvr>
                                      <p:to>
                                        <p:strVal val="visible"/>
                                      </p:to>
                                    </p:set>
                                    <p:anim calcmode="lin" valueType="num">
                                      <p:cBhvr additive="base">
                                        <p:cTn id="65" dur="500" fill="hold"/>
                                        <p:tgtEl>
                                          <p:spTgt spid="28">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8">
                                            <p:txEl>
                                              <p:pRg st="1" end="1"/>
                                            </p:txEl>
                                          </p:spTgt>
                                        </p:tgtEl>
                                        <p:attrNameLst>
                                          <p:attrName>style.visibility</p:attrName>
                                        </p:attrNameLst>
                                      </p:cBhvr>
                                      <p:to>
                                        <p:strVal val="visible"/>
                                      </p:to>
                                    </p:set>
                                    <p:anim calcmode="lin" valueType="num">
                                      <p:cBhvr additive="base">
                                        <p:cTn id="71" dur="500" fill="hold"/>
                                        <p:tgtEl>
                                          <p:spTgt spid="28">
                                            <p:txEl>
                                              <p:pRg st="1" end="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8">
                                            <p:txEl>
                                              <p:pRg st="2" end="2"/>
                                            </p:txEl>
                                          </p:spTgt>
                                        </p:tgtEl>
                                        <p:attrNameLst>
                                          <p:attrName>style.visibility</p:attrName>
                                        </p:attrNameLst>
                                      </p:cBhvr>
                                      <p:to>
                                        <p:strVal val="visible"/>
                                      </p:to>
                                    </p:set>
                                    <p:anim calcmode="lin" valueType="num">
                                      <p:cBhvr additive="base">
                                        <p:cTn id="77" dur="500" fill="hold"/>
                                        <p:tgtEl>
                                          <p:spTgt spid="28">
                                            <p:txEl>
                                              <p:pRg st="2" end="2"/>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2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28">
                                            <p:txEl>
                                              <p:pRg st="3" end="3"/>
                                            </p:txEl>
                                          </p:spTgt>
                                        </p:tgtEl>
                                        <p:attrNameLst>
                                          <p:attrName>style.visibility</p:attrName>
                                        </p:attrNameLst>
                                      </p:cBhvr>
                                      <p:to>
                                        <p:strVal val="visible"/>
                                      </p:to>
                                    </p:set>
                                    <p:anim calcmode="lin" valueType="num">
                                      <p:cBhvr additive="base">
                                        <p:cTn id="83" dur="500" fill="hold"/>
                                        <p:tgtEl>
                                          <p:spTgt spid="28">
                                            <p:txEl>
                                              <p:pRg st="3" end="3"/>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2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grpId="0" nodeType="clickEffect">
                                  <p:stCondLst>
                                    <p:cond delay="0"/>
                                  </p:stCondLst>
                                  <p:childTnLst>
                                    <p:set>
                                      <p:cBhvr>
                                        <p:cTn id="88" dur="1" fill="hold">
                                          <p:stCondLst>
                                            <p:cond delay="0"/>
                                          </p:stCondLst>
                                        </p:cTn>
                                        <p:tgtEl>
                                          <p:spTgt spid="28">
                                            <p:txEl>
                                              <p:pRg st="4" end="4"/>
                                            </p:txEl>
                                          </p:spTgt>
                                        </p:tgtEl>
                                        <p:attrNameLst>
                                          <p:attrName>style.visibility</p:attrName>
                                        </p:attrNameLst>
                                      </p:cBhvr>
                                      <p:to>
                                        <p:strVal val="visible"/>
                                      </p:to>
                                    </p:set>
                                    <p:anim calcmode="lin" valueType="num">
                                      <p:cBhvr additive="base">
                                        <p:cTn id="89" dur="500" fill="hold"/>
                                        <p:tgtEl>
                                          <p:spTgt spid="28">
                                            <p:txEl>
                                              <p:pRg st="4" end="4"/>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2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build="p"/>
      <p:bldP spid="17" grpId="0" animBg="1"/>
      <p:bldP spid="18" grpId="0"/>
      <p:bldP spid="19" grpId="0" animBg="1"/>
      <p:bldP spid="20" grpId="0" animBg="1"/>
      <p:bldP spid="21" grpId="0" animBg="1"/>
      <p:bldP spid="22" grpId="0" animBg="1"/>
      <p:bldP spid="23" grpId="0"/>
      <p:bldP spid="24" grpId="0"/>
      <p:bldP spid="25" grpId="0"/>
      <p:bldP spid="2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D75EEC31-A79C-3B46-81AD-29E21B5FBDC1}"/>
              </a:ext>
            </a:extLst>
          </p:cNvPr>
          <p:cNvSpPr txBox="1">
            <a:spLocks/>
          </p:cNvSpPr>
          <p:nvPr/>
        </p:nvSpPr>
        <p:spPr>
          <a:xfrm>
            <a:off x="1197868" y="2932942"/>
            <a:ext cx="10251668" cy="1368151"/>
          </a:xfrm>
          <a:prstGeom prst="rect">
            <a:avLst/>
          </a:prstGeom>
        </p:spPr>
        <p:txBody>
          <a:bodyPr>
            <a:normAutofit/>
          </a:bodyPr>
          <a:lst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a:lstStyle>
          <a:p>
            <a:r>
              <a:rPr lang="en-US" sz="2000" dirty="0"/>
              <a:t>High profile Greek athletes now have to rely on sponsorship to fund training, living costs and travel costs to the Olympic games. </a:t>
            </a:r>
          </a:p>
          <a:p>
            <a:r>
              <a:rPr lang="en-US" sz="2000" dirty="0"/>
              <a:t>Less successful Greek athletes aren’t so lucky. </a:t>
            </a:r>
          </a:p>
        </p:txBody>
      </p:sp>
      <p:pic>
        <p:nvPicPr>
          <p:cNvPr id="4" name="Picture 3">
            <a:extLst>
              <a:ext uri="{FF2B5EF4-FFF2-40B4-BE49-F238E27FC236}">
                <a16:creationId xmlns:a16="http://schemas.microsoft.com/office/drawing/2014/main" id="{7AC12D5B-0084-5944-AB0A-6FA2349EA7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967" y="509097"/>
            <a:ext cx="7148686" cy="2252641"/>
          </a:xfrm>
          <a:prstGeom prst="rect">
            <a:avLst/>
          </a:prstGeom>
        </p:spPr>
      </p:pic>
      <p:pic>
        <p:nvPicPr>
          <p:cNvPr id="6" name="Picture 5">
            <a:extLst>
              <a:ext uri="{FF2B5EF4-FFF2-40B4-BE49-F238E27FC236}">
                <a16:creationId xmlns:a16="http://schemas.microsoft.com/office/drawing/2014/main" id="{7EFEB013-8A55-7548-9E43-E0A263509D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6515" y="448590"/>
            <a:ext cx="4012554" cy="2262531"/>
          </a:xfrm>
          <a:prstGeom prst="rect">
            <a:avLst/>
          </a:prstGeom>
        </p:spPr>
      </p:pic>
      <p:sp>
        <p:nvSpPr>
          <p:cNvPr id="7" name="Content Placeholder 27">
            <a:extLst>
              <a:ext uri="{FF2B5EF4-FFF2-40B4-BE49-F238E27FC236}">
                <a16:creationId xmlns:a16="http://schemas.microsoft.com/office/drawing/2014/main" id="{5DC82529-BED8-C74C-BBA8-3A95A5E26122}"/>
              </a:ext>
            </a:extLst>
          </p:cNvPr>
          <p:cNvSpPr txBox="1">
            <a:spLocks/>
          </p:cNvSpPr>
          <p:nvPr/>
        </p:nvSpPr>
        <p:spPr>
          <a:xfrm>
            <a:off x="1197868" y="4449286"/>
            <a:ext cx="10251668" cy="2016224"/>
          </a:xfrm>
          <a:prstGeom prst="rect">
            <a:avLst/>
          </a:prstGeom>
        </p:spPr>
        <p:txBody>
          <a:bodyPr>
            <a:normAutofit/>
          </a:bodyPr>
          <a:lst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a:lstStyle>
          <a:p>
            <a:r>
              <a:rPr lang="en-US" sz="2000" dirty="0"/>
              <a:t>Athletes worked part time jobs to fund their journey to Rio 2016. </a:t>
            </a:r>
          </a:p>
          <a:p>
            <a:r>
              <a:rPr lang="en-US" sz="2000" dirty="0"/>
              <a:t>The future of Greek athletes is looking bleak as young athletes cannot afford to travel to competitions. </a:t>
            </a:r>
          </a:p>
        </p:txBody>
      </p:sp>
    </p:spTree>
    <p:extLst>
      <p:ext uri="{BB962C8B-B14F-4D97-AF65-F5344CB8AC3E}">
        <p14:creationId xmlns:p14="http://schemas.microsoft.com/office/powerpoint/2010/main" val="34266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circle(in)">
                                      <p:cBhvr>
                                        <p:cTn id="19" dur="2000"/>
                                        <p:tgtEl>
                                          <p:spTgt spid="4"/>
                                        </p:tgtEl>
                                      </p:cBhvr>
                                    </p:animEffect>
                                  </p:childTnLst>
                                </p:cTn>
                              </p:par>
                              <p:par>
                                <p:cTn id="20" presetID="6" presetClass="entr" presetSubtype="16" fill="hold"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 calcmode="lin" valueType="num">
                                      <p:cBhvr additive="base">
                                        <p:cTn id="2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 calcmode="lin" valueType="num">
                                      <p:cBhvr additive="base">
                                        <p:cTn id="3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3A4F209C-C20E-4FA7-B241-1EF4F8D19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0">
            <a:extLst>
              <a:ext uri="{FF2B5EF4-FFF2-40B4-BE49-F238E27FC236}">
                <a16:creationId xmlns:a16="http://schemas.microsoft.com/office/drawing/2014/main" id="{E4564234-45B0-4ED8-A9E2-199C00173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88825"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7981" y="365125"/>
            <a:ext cx="10512862" cy="1325563"/>
          </a:xfrm>
        </p:spPr>
        <p:txBody>
          <a:bodyPr vert="horz" lIns="91440" tIns="45720" rIns="91440" bIns="45720" rtlCol="0" anchor="ctr">
            <a:normAutofit/>
          </a:bodyPr>
          <a:lstStyle/>
          <a:p>
            <a:pPr defTabSz="914400"/>
            <a:r>
              <a:rPr lang="en-US" sz="4400" kern="1200">
                <a:solidFill>
                  <a:schemeClr val="bg1">
                    <a:lumMod val="95000"/>
                    <a:lumOff val="5000"/>
                  </a:schemeClr>
                </a:solidFill>
                <a:latin typeface="+mj-lt"/>
                <a:ea typeface="+mj-ea"/>
                <a:cs typeface="+mj-cs"/>
              </a:rPr>
              <a:t>Olympic Funding – UK Sport</a:t>
            </a:r>
          </a:p>
        </p:txBody>
      </p:sp>
      <p:sp>
        <p:nvSpPr>
          <p:cNvPr id="4" name="Content Placeholder 3">
            <a:extLst>
              <a:ext uri="{FF2B5EF4-FFF2-40B4-BE49-F238E27FC236}">
                <a16:creationId xmlns:a16="http://schemas.microsoft.com/office/drawing/2014/main" id="{AA1BC0AE-7579-BA47-8E90-2DFAC955CAAF}"/>
              </a:ext>
            </a:extLst>
          </p:cNvPr>
          <p:cNvSpPr txBox="1">
            <a:spLocks/>
          </p:cNvSpPr>
          <p:nvPr/>
        </p:nvSpPr>
        <p:spPr>
          <a:xfrm>
            <a:off x="837981" y="2015406"/>
            <a:ext cx="10512862" cy="4065986"/>
          </a:xfrm>
          <a:prstGeom prst="rect">
            <a:avLst/>
          </a:prstGeom>
        </p:spPr>
        <p:txBody>
          <a:bodyPr vert="horz" lIns="91440" tIns="45720" rIns="91440" bIns="45720" rtlCol="0" anchor="ctr">
            <a:normAutofit/>
          </a:bodyPr>
          <a:lst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a:lstStyle>
          <a:p>
            <a:pPr indent="-228600">
              <a:buFont typeface="Arial" panose="020B0604020202020204" pitchFamily="34" charset="0"/>
              <a:buChar char="•"/>
            </a:pPr>
            <a:r>
              <a:rPr lang="en-US" sz="2000"/>
              <a:t>The primary role of UK Sport is to strategically invest National Lottery and Exchequer income to maximise the performance of UK athletes in the Olympic and Paralympic Games and the global events which precede them.</a:t>
            </a:r>
          </a:p>
          <a:p>
            <a:pPr indent="-228600">
              <a:buFont typeface="Arial" panose="020B0604020202020204" pitchFamily="34" charset="0"/>
              <a:buChar char="•"/>
            </a:pPr>
            <a:r>
              <a:rPr lang="en-US" sz="2000"/>
              <a:t>In the six months to the 23 September 2017, National Lottery ticket sales fell by 3.2% compared to the same period in 2016.</a:t>
            </a:r>
          </a:p>
          <a:p>
            <a:pPr indent="-228600">
              <a:buFont typeface="Arial" panose="020B0604020202020204" pitchFamily="34" charset="0"/>
              <a:buChar char="•"/>
            </a:pPr>
            <a:r>
              <a:rPr lang="en-US" sz="2000"/>
              <a:t>Success is measured by the medals won, the number of medallists developed, and the quality of the systems and processes in place to find and support the nation’s most promising future champions.</a:t>
            </a:r>
          </a:p>
          <a:p>
            <a:pPr indent="-228600">
              <a:buFont typeface="Arial" panose="020B0604020202020204" pitchFamily="34" charset="0"/>
              <a:buChar char="•"/>
            </a:pPr>
            <a:r>
              <a:rPr lang="en-US" sz="2000"/>
              <a:t>Will austerity have an influence on Olympic funding and the ‘promising future champions’?</a:t>
            </a:r>
          </a:p>
        </p:txBody>
      </p:sp>
    </p:spTree>
    <p:extLst>
      <p:ext uri="{BB962C8B-B14F-4D97-AF65-F5344CB8AC3E}">
        <p14:creationId xmlns:p14="http://schemas.microsoft.com/office/powerpoint/2010/main" val="22158949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395943-1860-B44B-9722-CF8B9978F2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788" y="548680"/>
            <a:ext cx="7785100" cy="711200"/>
          </a:xfrm>
          <a:prstGeom prst="rect">
            <a:avLst/>
          </a:prstGeom>
        </p:spPr>
      </p:pic>
      <p:pic>
        <p:nvPicPr>
          <p:cNvPr id="7" name="Picture 6">
            <a:extLst>
              <a:ext uri="{FF2B5EF4-FFF2-40B4-BE49-F238E27FC236}">
                <a16:creationId xmlns:a16="http://schemas.microsoft.com/office/drawing/2014/main" id="{999300EA-69C3-CA48-BDCD-ECAF528DEA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7788" y="1259880"/>
            <a:ext cx="7823200" cy="571500"/>
          </a:xfrm>
          <a:prstGeom prst="rect">
            <a:avLst/>
          </a:prstGeom>
        </p:spPr>
      </p:pic>
      <p:sp>
        <p:nvSpPr>
          <p:cNvPr id="9" name="Rectangle 8">
            <a:extLst>
              <a:ext uri="{FF2B5EF4-FFF2-40B4-BE49-F238E27FC236}">
                <a16:creationId xmlns:a16="http://schemas.microsoft.com/office/drawing/2014/main" id="{BA4EA035-D75A-6941-95A8-86DB5E2A617A}"/>
              </a:ext>
            </a:extLst>
          </p:cNvPr>
          <p:cNvSpPr/>
          <p:nvPr/>
        </p:nvSpPr>
        <p:spPr>
          <a:xfrm>
            <a:off x="8262888" y="417463"/>
            <a:ext cx="3524106"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Tokyo 2020</a:t>
            </a:r>
          </a:p>
        </p:txBody>
      </p:sp>
      <p:sp>
        <p:nvSpPr>
          <p:cNvPr id="11" name="TextBox 10">
            <a:extLst>
              <a:ext uri="{FF2B5EF4-FFF2-40B4-BE49-F238E27FC236}">
                <a16:creationId xmlns:a16="http://schemas.microsoft.com/office/drawing/2014/main" id="{03377853-0A55-C544-A3A6-52539E4D7845}"/>
              </a:ext>
            </a:extLst>
          </p:cNvPr>
          <p:cNvSpPr txBox="1"/>
          <p:nvPr/>
        </p:nvSpPr>
        <p:spPr>
          <a:xfrm>
            <a:off x="8886648" y="1340793"/>
            <a:ext cx="2276585" cy="424732"/>
          </a:xfrm>
          <a:prstGeom prst="rect">
            <a:avLst/>
          </a:prstGeom>
          <a:noFill/>
        </p:spPr>
        <p:txBody>
          <a:bodyPr wrap="none" rtlCol="0">
            <a:spAutoFit/>
          </a:bodyPr>
          <a:lstStyle/>
          <a:p>
            <a:pPr>
              <a:lnSpc>
                <a:spcPct val="90000"/>
              </a:lnSpc>
            </a:pPr>
            <a:r>
              <a:rPr lang="en-US" sz="2400" dirty="0"/>
              <a:t>£266.5 MILLION</a:t>
            </a:r>
          </a:p>
        </p:txBody>
      </p:sp>
      <p:pic>
        <p:nvPicPr>
          <p:cNvPr id="13" name="Picture 12">
            <a:extLst>
              <a:ext uri="{FF2B5EF4-FFF2-40B4-BE49-F238E27FC236}">
                <a16:creationId xmlns:a16="http://schemas.microsoft.com/office/drawing/2014/main" id="{8106678F-A378-9D44-B1D6-D1B03BCF86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7788" y="1937916"/>
            <a:ext cx="6840760" cy="4742266"/>
          </a:xfrm>
          <a:prstGeom prst="rect">
            <a:avLst/>
          </a:prstGeom>
        </p:spPr>
      </p:pic>
      <p:cxnSp>
        <p:nvCxnSpPr>
          <p:cNvPr id="15" name="Curved Connector 14">
            <a:extLst>
              <a:ext uri="{FF2B5EF4-FFF2-40B4-BE49-F238E27FC236}">
                <a16:creationId xmlns:a16="http://schemas.microsoft.com/office/drawing/2014/main" id="{24C2AFE8-9E29-BD4A-A185-6CBDFB3166D9}"/>
              </a:ext>
            </a:extLst>
          </p:cNvPr>
          <p:cNvCxnSpPr/>
          <p:nvPr/>
        </p:nvCxnSpPr>
        <p:spPr>
          <a:xfrm rot="16200000" flipH="1">
            <a:off x="8498937" y="3084913"/>
            <a:ext cx="2880320" cy="2448272"/>
          </a:xfrm>
          <a:prstGeom prst="curvedConnector3">
            <a:avLst/>
          </a:prstGeom>
          <a:ln w="25400">
            <a:miter lim="8000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4E522F5A-776F-E64A-839A-B9ACF5A5F0C8}"/>
              </a:ext>
            </a:extLst>
          </p:cNvPr>
          <p:cNvSpPr txBox="1"/>
          <p:nvPr/>
        </p:nvSpPr>
        <p:spPr>
          <a:xfrm>
            <a:off x="8174901" y="2019424"/>
            <a:ext cx="3528392" cy="424732"/>
          </a:xfrm>
          <a:prstGeom prst="rect">
            <a:avLst/>
          </a:prstGeom>
          <a:noFill/>
        </p:spPr>
        <p:txBody>
          <a:bodyPr wrap="square" rtlCol="0">
            <a:spAutoFit/>
          </a:bodyPr>
          <a:lstStyle/>
          <a:p>
            <a:pPr>
              <a:lnSpc>
                <a:spcPct val="90000"/>
              </a:lnSpc>
            </a:pPr>
            <a:r>
              <a:rPr lang="en-US" sz="2400" dirty="0"/>
              <a:t>WILL MEDAL COUNT GO</a:t>
            </a:r>
          </a:p>
        </p:txBody>
      </p:sp>
      <p:sp>
        <p:nvSpPr>
          <p:cNvPr id="17" name="TextBox 16">
            <a:extLst>
              <a:ext uri="{FF2B5EF4-FFF2-40B4-BE49-F238E27FC236}">
                <a16:creationId xmlns:a16="http://schemas.microsoft.com/office/drawing/2014/main" id="{5275E922-700B-3344-8379-53EC61A439E0}"/>
              </a:ext>
            </a:extLst>
          </p:cNvPr>
          <p:cNvSpPr txBox="1"/>
          <p:nvPr/>
        </p:nvSpPr>
        <p:spPr>
          <a:xfrm>
            <a:off x="9478788" y="3284984"/>
            <a:ext cx="720080" cy="432048"/>
          </a:xfrm>
          <a:prstGeom prst="rect">
            <a:avLst/>
          </a:prstGeom>
          <a:noFill/>
        </p:spPr>
        <p:txBody>
          <a:bodyPr wrap="square" rtlCol="0">
            <a:spAutoFit/>
          </a:bodyPr>
          <a:lstStyle/>
          <a:p>
            <a:pPr>
              <a:lnSpc>
                <a:spcPct val="90000"/>
              </a:lnSpc>
            </a:pPr>
            <a:r>
              <a:rPr lang="en-US" sz="2400" dirty="0"/>
              <a:t>UP</a:t>
            </a:r>
          </a:p>
        </p:txBody>
      </p:sp>
      <p:sp>
        <p:nvSpPr>
          <p:cNvPr id="18" name="TextBox 17">
            <a:extLst>
              <a:ext uri="{FF2B5EF4-FFF2-40B4-BE49-F238E27FC236}">
                <a16:creationId xmlns:a16="http://schemas.microsoft.com/office/drawing/2014/main" id="{0E07648A-DE84-8049-B045-434023BE92FE}"/>
              </a:ext>
            </a:extLst>
          </p:cNvPr>
          <p:cNvSpPr txBox="1"/>
          <p:nvPr/>
        </p:nvSpPr>
        <p:spPr>
          <a:xfrm>
            <a:off x="8758708" y="4941168"/>
            <a:ext cx="1152128" cy="432048"/>
          </a:xfrm>
          <a:prstGeom prst="rect">
            <a:avLst/>
          </a:prstGeom>
          <a:noFill/>
        </p:spPr>
        <p:txBody>
          <a:bodyPr wrap="square" rtlCol="0">
            <a:spAutoFit/>
          </a:bodyPr>
          <a:lstStyle/>
          <a:p>
            <a:pPr>
              <a:lnSpc>
                <a:spcPct val="90000"/>
              </a:lnSpc>
            </a:pPr>
            <a:r>
              <a:rPr lang="en-US" sz="2400" dirty="0"/>
              <a:t>DOWN</a:t>
            </a:r>
          </a:p>
        </p:txBody>
      </p:sp>
      <p:sp>
        <p:nvSpPr>
          <p:cNvPr id="19" name="TextBox 18">
            <a:extLst>
              <a:ext uri="{FF2B5EF4-FFF2-40B4-BE49-F238E27FC236}">
                <a16:creationId xmlns:a16="http://schemas.microsoft.com/office/drawing/2014/main" id="{558CAFA7-AA6D-0142-A928-7C109D6F8AAC}"/>
              </a:ext>
            </a:extLst>
          </p:cNvPr>
          <p:cNvSpPr txBox="1"/>
          <p:nvPr/>
        </p:nvSpPr>
        <p:spPr>
          <a:xfrm>
            <a:off x="9430874" y="5936545"/>
            <a:ext cx="1188132" cy="424732"/>
          </a:xfrm>
          <a:prstGeom prst="rect">
            <a:avLst/>
          </a:prstGeom>
          <a:noFill/>
        </p:spPr>
        <p:txBody>
          <a:bodyPr wrap="square" rtlCol="0">
            <a:spAutoFit/>
          </a:bodyPr>
          <a:lstStyle/>
          <a:p>
            <a:pPr>
              <a:lnSpc>
                <a:spcPct val="90000"/>
              </a:lnSpc>
            </a:pPr>
            <a:r>
              <a:rPr lang="en-US" sz="2400" dirty="0"/>
              <a:t>???????</a:t>
            </a:r>
          </a:p>
        </p:txBody>
      </p:sp>
    </p:spTree>
    <p:extLst>
      <p:ext uri="{BB962C8B-B14F-4D97-AF65-F5344CB8AC3E}">
        <p14:creationId xmlns:p14="http://schemas.microsoft.com/office/powerpoint/2010/main" val="3574853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5"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24"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25"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26" dur="1000" fill="hold"/>
                                        <p:tgtEl>
                                          <p:spTgt spid="9"/>
                                        </p:tgtEl>
                                        <p:attrNameLst>
                                          <p:attrName>ppt_h</p:attrName>
                                        </p:attrNameLst>
                                      </p:cBhvr>
                                      <p:tavLst>
                                        <p:tav tm="0">
                                          <p:val>
                                            <p:strVal val="#ppt_h"/>
                                          </p:val>
                                        </p:tav>
                                        <p:tav tm="100000">
                                          <p:val>
                                            <p:strVal val="#ppt_h"/>
                                          </p:val>
                                        </p:tav>
                                      </p:tavLst>
                                    </p:anim>
                                    <p:anim calcmode="lin" valueType="num">
                                      <p:cBhvr>
                                        <p:cTn id="27"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28"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29"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30" dur="1000" decel="50000">
                                          <p:stCondLst>
                                            <p:cond delay="0"/>
                                          </p:stCondLst>
                                        </p:cTn>
                                        <p:tgtEl>
                                          <p:spTgt spid="9"/>
                                        </p:tgtEl>
                                      </p:cBhvr>
                                    </p:animEffect>
                                  </p:childTnLst>
                                </p:cTn>
                              </p:par>
                              <p:par>
                                <p:cTn id="31" presetID="25"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p:cTn id="33" dur="500" decel="50000" fill="hold">
                                          <p:stCondLst>
                                            <p:cond delay="0"/>
                                          </p:stCondLst>
                                        </p:cTn>
                                        <p:tgtEl>
                                          <p:spTgt spid="11"/>
                                        </p:tgtEl>
                                        <p:attrNameLst>
                                          <p:attrName>style.rotation</p:attrName>
                                        </p:attrNameLst>
                                      </p:cBhvr>
                                      <p:tavLst>
                                        <p:tav tm="0">
                                          <p:val>
                                            <p:fltVal val="-90"/>
                                          </p:val>
                                        </p:tav>
                                        <p:tav tm="100000">
                                          <p:val>
                                            <p:fltVal val="0"/>
                                          </p:val>
                                        </p:tav>
                                      </p:tavLst>
                                    </p:anim>
                                    <p:anim calcmode="lin" valueType="num">
                                      <p:cBhvr>
                                        <p:cTn id="34" dur="500" decel="50000" fill="hold">
                                          <p:stCondLst>
                                            <p:cond delay="0"/>
                                          </p:stCondLst>
                                        </p:cTn>
                                        <p:tgtEl>
                                          <p:spTgt spid="11"/>
                                        </p:tgtEl>
                                        <p:attrNameLst>
                                          <p:attrName>ppt_w</p:attrName>
                                        </p:attrNameLst>
                                      </p:cBhvr>
                                      <p:tavLst>
                                        <p:tav tm="0">
                                          <p:val>
                                            <p:strVal val="#ppt_w"/>
                                          </p:val>
                                        </p:tav>
                                        <p:tav tm="100000">
                                          <p:val>
                                            <p:strVal val="#ppt_w*.05"/>
                                          </p:val>
                                        </p:tav>
                                      </p:tavLst>
                                    </p:anim>
                                    <p:anim calcmode="lin" valueType="num">
                                      <p:cBhvr>
                                        <p:cTn id="35" dur="500" accel="50000" fill="hold">
                                          <p:stCondLst>
                                            <p:cond delay="500"/>
                                          </p:stCondLst>
                                        </p:cTn>
                                        <p:tgtEl>
                                          <p:spTgt spid="11"/>
                                        </p:tgtEl>
                                        <p:attrNameLst>
                                          <p:attrName>ppt_w</p:attrName>
                                        </p:attrNameLst>
                                      </p:cBhvr>
                                      <p:tavLst>
                                        <p:tav tm="0">
                                          <p:val>
                                            <p:strVal val="#ppt_w*.05"/>
                                          </p:val>
                                        </p:tav>
                                        <p:tav tm="100000">
                                          <p:val>
                                            <p:strVal val="#ppt_w"/>
                                          </p:val>
                                        </p:tav>
                                      </p:tavLst>
                                    </p:anim>
                                    <p:anim calcmode="lin" valueType="num">
                                      <p:cBhvr>
                                        <p:cTn id="36" dur="1000" fill="hold"/>
                                        <p:tgtEl>
                                          <p:spTgt spid="11"/>
                                        </p:tgtEl>
                                        <p:attrNameLst>
                                          <p:attrName>ppt_h</p:attrName>
                                        </p:attrNameLst>
                                      </p:cBhvr>
                                      <p:tavLst>
                                        <p:tav tm="0">
                                          <p:val>
                                            <p:strVal val="#ppt_h"/>
                                          </p:val>
                                        </p:tav>
                                        <p:tav tm="100000">
                                          <p:val>
                                            <p:strVal val="#ppt_h"/>
                                          </p:val>
                                        </p:tav>
                                      </p:tavLst>
                                    </p:anim>
                                    <p:anim calcmode="lin" valueType="num">
                                      <p:cBhvr>
                                        <p:cTn id="37" dur="500" decel="50000" fill="hold">
                                          <p:stCondLst>
                                            <p:cond delay="0"/>
                                          </p:stCondLst>
                                        </p:cTn>
                                        <p:tgtEl>
                                          <p:spTgt spid="11"/>
                                        </p:tgtEl>
                                        <p:attrNameLst>
                                          <p:attrName>ppt_x</p:attrName>
                                        </p:attrNameLst>
                                      </p:cBhvr>
                                      <p:tavLst>
                                        <p:tav tm="0">
                                          <p:val>
                                            <p:strVal val="#ppt_x+.4"/>
                                          </p:val>
                                        </p:tav>
                                        <p:tav tm="100000">
                                          <p:val>
                                            <p:strVal val="#ppt_x"/>
                                          </p:val>
                                        </p:tav>
                                      </p:tavLst>
                                    </p:anim>
                                    <p:anim calcmode="lin" valueType="num">
                                      <p:cBhvr>
                                        <p:cTn id="38" dur="500" decel="50000" fill="hold">
                                          <p:stCondLst>
                                            <p:cond delay="0"/>
                                          </p:stCondLst>
                                        </p:cTn>
                                        <p:tgtEl>
                                          <p:spTgt spid="11"/>
                                        </p:tgtEl>
                                        <p:attrNameLst>
                                          <p:attrName>ppt_y</p:attrName>
                                        </p:attrNameLst>
                                      </p:cBhvr>
                                      <p:tavLst>
                                        <p:tav tm="0">
                                          <p:val>
                                            <p:strVal val="#ppt_y-.2"/>
                                          </p:val>
                                        </p:tav>
                                        <p:tav tm="100000">
                                          <p:val>
                                            <p:strVal val="#ppt_y+.1"/>
                                          </p:val>
                                        </p:tav>
                                      </p:tavLst>
                                    </p:anim>
                                    <p:anim calcmode="lin" valueType="num">
                                      <p:cBhvr>
                                        <p:cTn id="39" dur="500" accel="50000" fill="hold">
                                          <p:stCondLst>
                                            <p:cond delay="500"/>
                                          </p:stCondLst>
                                        </p:cTn>
                                        <p:tgtEl>
                                          <p:spTgt spid="11"/>
                                        </p:tgtEl>
                                        <p:attrNameLst>
                                          <p:attrName>ppt_y</p:attrName>
                                        </p:attrNameLst>
                                      </p:cBhvr>
                                      <p:tavLst>
                                        <p:tav tm="0">
                                          <p:val>
                                            <p:strVal val="#ppt_y+.1"/>
                                          </p:val>
                                        </p:tav>
                                        <p:tav tm="100000">
                                          <p:val>
                                            <p:strVal val="#ppt_y"/>
                                          </p:val>
                                        </p:tav>
                                      </p:tavLst>
                                    </p:anim>
                                    <p:animEffect transition="in" filter="fade">
                                      <p:cBhvr>
                                        <p:cTn id="40" dur="1000" decel="50000">
                                          <p:stCondLst>
                                            <p:cond delay="0"/>
                                          </p:stCondLst>
                                        </p:cTn>
                                        <p:tgtEl>
                                          <p:spTgt spid="11"/>
                                        </p:tgtEl>
                                      </p:cBhvr>
                                    </p:animEffect>
                                  </p:childTnLst>
                                </p:cTn>
                              </p:par>
                              <p:par>
                                <p:cTn id="41" presetID="25" presetClass="entr" presetSubtype="0"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decel="50000" fill="hold">
                                          <p:stCondLst>
                                            <p:cond delay="0"/>
                                          </p:stCondLst>
                                        </p:cTn>
                                        <p:tgtEl>
                                          <p:spTgt spid="16"/>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16"/>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16"/>
                                        </p:tgtEl>
                                        <p:attrNameLst>
                                          <p:attrName>ppt_w</p:attrName>
                                        </p:attrNameLst>
                                      </p:cBhvr>
                                      <p:tavLst>
                                        <p:tav tm="0">
                                          <p:val>
                                            <p:strVal val="#ppt_w*.05"/>
                                          </p:val>
                                        </p:tav>
                                        <p:tav tm="100000">
                                          <p:val>
                                            <p:strVal val="#ppt_w"/>
                                          </p:val>
                                        </p:tav>
                                      </p:tavLst>
                                    </p:anim>
                                    <p:anim calcmode="lin" valueType="num">
                                      <p:cBhvr>
                                        <p:cTn id="46" dur="1000" fill="hold"/>
                                        <p:tgtEl>
                                          <p:spTgt spid="16"/>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16"/>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16"/>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16"/>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16"/>
                                        </p:tgtEl>
                                      </p:cBhvr>
                                    </p:animEffect>
                                  </p:childTnLst>
                                </p:cTn>
                              </p:par>
                              <p:par>
                                <p:cTn id="51" presetID="25" presetClass="entr" presetSubtype="0"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p:cTn id="53" dur="500" decel="50000" fill="hold">
                                          <p:stCondLst>
                                            <p:cond delay="0"/>
                                          </p:stCondLst>
                                        </p:cTn>
                                        <p:tgtEl>
                                          <p:spTgt spid="17"/>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17"/>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17"/>
                                        </p:tgtEl>
                                        <p:attrNameLst>
                                          <p:attrName>ppt_w</p:attrName>
                                        </p:attrNameLst>
                                      </p:cBhvr>
                                      <p:tavLst>
                                        <p:tav tm="0">
                                          <p:val>
                                            <p:strVal val="#ppt_w*.05"/>
                                          </p:val>
                                        </p:tav>
                                        <p:tav tm="100000">
                                          <p:val>
                                            <p:strVal val="#ppt_w"/>
                                          </p:val>
                                        </p:tav>
                                      </p:tavLst>
                                    </p:anim>
                                    <p:anim calcmode="lin" valueType="num">
                                      <p:cBhvr>
                                        <p:cTn id="56" dur="1000" fill="hold"/>
                                        <p:tgtEl>
                                          <p:spTgt spid="17"/>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17"/>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17"/>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17"/>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17"/>
                                        </p:tgtEl>
                                      </p:cBhvr>
                                    </p:animEffect>
                                  </p:childTnLst>
                                </p:cTn>
                              </p:par>
                              <p:par>
                                <p:cTn id="61" presetID="25" presetClass="entr" presetSubtype="0" fill="hold" nodeType="with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p:cTn id="63" dur="500" decel="50000" fill="hold">
                                          <p:stCondLst>
                                            <p:cond delay="0"/>
                                          </p:stCondLst>
                                        </p:cTn>
                                        <p:tgtEl>
                                          <p:spTgt spid="15"/>
                                        </p:tgtEl>
                                        <p:attrNameLst>
                                          <p:attrName>style.rotation</p:attrName>
                                        </p:attrNameLst>
                                      </p:cBhvr>
                                      <p:tavLst>
                                        <p:tav tm="0">
                                          <p:val>
                                            <p:fltVal val="-90"/>
                                          </p:val>
                                        </p:tav>
                                        <p:tav tm="100000">
                                          <p:val>
                                            <p:fltVal val="0"/>
                                          </p:val>
                                        </p:tav>
                                      </p:tavLst>
                                    </p:anim>
                                    <p:anim calcmode="lin" valueType="num">
                                      <p:cBhvr>
                                        <p:cTn id="64" dur="500" decel="50000" fill="hold">
                                          <p:stCondLst>
                                            <p:cond delay="0"/>
                                          </p:stCondLst>
                                        </p:cTn>
                                        <p:tgtEl>
                                          <p:spTgt spid="15"/>
                                        </p:tgtEl>
                                        <p:attrNameLst>
                                          <p:attrName>ppt_w</p:attrName>
                                        </p:attrNameLst>
                                      </p:cBhvr>
                                      <p:tavLst>
                                        <p:tav tm="0">
                                          <p:val>
                                            <p:strVal val="#ppt_w"/>
                                          </p:val>
                                        </p:tav>
                                        <p:tav tm="100000">
                                          <p:val>
                                            <p:strVal val="#ppt_w*.05"/>
                                          </p:val>
                                        </p:tav>
                                      </p:tavLst>
                                    </p:anim>
                                    <p:anim calcmode="lin" valueType="num">
                                      <p:cBhvr>
                                        <p:cTn id="65" dur="500" accel="50000" fill="hold">
                                          <p:stCondLst>
                                            <p:cond delay="500"/>
                                          </p:stCondLst>
                                        </p:cTn>
                                        <p:tgtEl>
                                          <p:spTgt spid="15"/>
                                        </p:tgtEl>
                                        <p:attrNameLst>
                                          <p:attrName>ppt_w</p:attrName>
                                        </p:attrNameLst>
                                      </p:cBhvr>
                                      <p:tavLst>
                                        <p:tav tm="0">
                                          <p:val>
                                            <p:strVal val="#ppt_w*.05"/>
                                          </p:val>
                                        </p:tav>
                                        <p:tav tm="100000">
                                          <p:val>
                                            <p:strVal val="#ppt_w"/>
                                          </p:val>
                                        </p:tav>
                                      </p:tavLst>
                                    </p:anim>
                                    <p:anim calcmode="lin" valueType="num">
                                      <p:cBhvr>
                                        <p:cTn id="66" dur="1000" fill="hold"/>
                                        <p:tgtEl>
                                          <p:spTgt spid="15"/>
                                        </p:tgtEl>
                                        <p:attrNameLst>
                                          <p:attrName>ppt_h</p:attrName>
                                        </p:attrNameLst>
                                      </p:cBhvr>
                                      <p:tavLst>
                                        <p:tav tm="0">
                                          <p:val>
                                            <p:strVal val="#ppt_h"/>
                                          </p:val>
                                        </p:tav>
                                        <p:tav tm="100000">
                                          <p:val>
                                            <p:strVal val="#ppt_h"/>
                                          </p:val>
                                        </p:tav>
                                      </p:tavLst>
                                    </p:anim>
                                    <p:anim calcmode="lin" valueType="num">
                                      <p:cBhvr>
                                        <p:cTn id="67" dur="500" decel="50000" fill="hold">
                                          <p:stCondLst>
                                            <p:cond delay="0"/>
                                          </p:stCondLst>
                                        </p:cTn>
                                        <p:tgtEl>
                                          <p:spTgt spid="15"/>
                                        </p:tgtEl>
                                        <p:attrNameLst>
                                          <p:attrName>ppt_x</p:attrName>
                                        </p:attrNameLst>
                                      </p:cBhvr>
                                      <p:tavLst>
                                        <p:tav tm="0">
                                          <p:val>
                                            <p:strVal val="#ppt_x+.4"/>
                                          </p:val>
                                        </p:tav>
                                        <p:tav tm="100000">
                                          <p:val>
                                            <p:strVal val="#ppt_x"/>
                                          </p:val>
                                        </p:tav>
                                      </p:tavLst>
                                    </p:anim>
                                    <p:anim calcmode="lin" valueType="num">
                                      <p:cBhvr>
                                        <p:cTn id="68" dur="500" decel="50000" fill="hold">
                                          <p:stCondLst>
                                            <p:cond delay="0"/>
                                          </p:stCondLst>
                                        </p:cTn>
                                        <p:tgtEl>
                                          <p:spTgt spid="15"/>
                                        </p:tgtEl>
                                        <p:attrNameLst>
                                          <p:attrName>ppt_y</p:attrName>
                                        </p:attrNameLst>
                                      </p:cBhvr>
                                      <p:tavLst>
                                        <p:tav tm="0">
                                          <p:val>
                                            <p:strVal val="#ppt_y-.2"/>
                                          </p:val>
                                        </p:tav>
                                        <p:tav tm="100000">
                                          <p:val>
                                            <p:strVal val="#ppt_y+.1"/>
                                          </p:val>
                                        </p:tav>
                                      </p:tavLst>
                                    </p:anim>
                                    <p:anim calcmode="lin" valueType="num">
                                      <p:cBhvr>
                                        <p:cTn id="69" dur="500" accel="50000" fill="hold">
                                          <p:stCondLst>
                                            <p:cond delay="500"/>
                                          </p:stCondLst>
                                        </p:cTn>
                                        <p:tgtEl>
                                          <p:spTgt spid="15"/>
                                        </p:tgtEl>
                                        <p:attrNameLst>
                                          <p:attrName>ppt_y</p:attrName>
                                        </p:attrNameLst>
                                      </p:cBhvr>
                                      <p:tavLst>
                                        <p:tav tm="0">
                                          <p:val>
                                            <p:strVal val="#ppt_y+.1"/>
                                          </p:val>
                                        </p:tav>
                                        <p:tav tm="100000">
                                          <p:val>
                                            <p:strVal val="#ppt_y"/>
                                          </p:val>
                                        </p:tav>
                                      </p:tavLst>
                                    </p:anim>
                                    <p:animEffect transition="in" filter="fade">
                                      <p:cBhvr>
                                        <p:cTn id="70" dur="1000" decel="50000">
                                          <p:stCondLst>
                                            <p:cond delay="0"/>
                                          </p:stCondLst>
                                        </p:cTn>
                                        <p:tgtEl>
                                          <p:spTgt spid="15"/>
                                        </p:tgtEl>
                                      </p:cBhvr>
                                    </p:animEffect>
                                  </p:childTnLst>
                                </p:cTn>
                              </p:par>
                              <p:par>
                                <p:cTn id="71" presetID="25" presetClass="entr" presetSubtype="0" fill="hold" grpId="0" nodeType="withEffect">
                                  <p:stCondLst>
                                    <p:cond delay="0"/>
                                  </p:stCondLst>
                                  <p:childTnLst>
                                    <p:set>
                                      <p:cBhvr>
                                        <p:cTn id="72" dur="1" fill="hold">
                                          <p:stCondLst>
                                            <p:cond delay="0"/>
                                          </p:stCondLst>
                                        </p:cTn>
                                        <p:tgtEl>
                                          <p:spTgt spid="18"/>
                                        </p:tgtEl>
                                        <p:attrNameLst>
                                          <p:attrName>style.visibility</p:attrName>
                                        </p:attrNameLst>
                                      </p:cBhvr>
                                      <p:to>
                                        <p:strVal val="visible"/>
                                      </p:to>
                                    </p:set>
                                    <p:anim calcmode="lin" valueType="num">
                                      <p:cBhvr>
                                        <p:cTn id="73" dur="500" decel="50000" fill="hold">
                                          <p:stCondLst>
                                            <p:cond delay="0"/>
                                          </p:stCondLst>
                                        </p:cTn>
                                        <p:tgtEl>
                                          <p:spTgt spid="18"/>
                                        </p:tgtEl>
                                        <p:attrNameLst>
                                          <p:attrName>style.rotation</p:attrName>
                                        </p:attrNameLst>
                                      </p:cBhvr>
                                      <p:tavLst>
                                        <p:tav tm="0">
                                          <p:val>
                                            <p:fltVal val="-90"/>
                                          </p:val>
                                        </p:tav>
                                        <p:tav tm="100000">
                                          <p:val>
                                            <p:fltVal val="0"/>
                                          </p:val>
                                        </p:tav>
                                      </p:tavLst>
                                    </p:anim>
                                    <p:anim calcmode="lin" valueType="num">
                                      <p:cBhvr>
                                        <p:cTn id="74" dur="500" decel="50000" fill="hold">
                                          <p:stCondLst>
                                            <p:cond delay="0"/>
                                          </p:stCondLst>
                                        </p:cTn>
                                        <p:tgtEl>
                                          <p:spTgt spid="18"/>
                                        </p:tgtEl>
                                        <p:attrNameLst>
                                          <p:attrName>ppt_w</p:attrName>
                                        </p:attrNameLst>
                                      </p:cBhvr>
                                      <p:tavLst>
                                        <p:tav tm="0">
                                          <p:val>
                                            <p:strVal val="#ppt_w"/>
                                          </p:val>
                                        </p:tav>
                                        <p:tav tm="100000">
                                          <p:val>
                                            <p:strVal val="#ppt_w*.05"/>
                                          </p:val>
                                        </p:tav>
                                      </p:tavLst>
                                    </p:anim>
                                    <p:anim calcmode="lin" valueType="num">
                                      <p:cBhvr>
                                        <p:cTn id="75" dur="500" accel="50000" fill="hold">
                                          <p:stCondLst>
                                            <p:cond delay="500"/>
                                          </p:stCondLst>
                                        </p:cTn>
                                        <p:tgtEl>
                                          <p:spTgt spid="18"/>
                                        </p:tgtEl>
                                        <p:attrNameLst>
                                          <p:attrName>ppt_w</p:attrName>
                                        </p:attrNameLst>
                                      </p:cBhvr>
                                      <p:tavLst>
                                        <p:tav tm="0">
                                          <p:val>
                                            <p:strVal val="#ppt_w*.05"/>
                                          </p:val>
                                        </p:tav>
                                        <p:tav tm="100000">
                                          <p:val>
                                            <p:strVal val="#ppt_w"/>
                                          </p:val>
                                        </p:tav>
                                      </p:tavLst>
                                    </p:anim>
                                    <p:anim calcmode="lin" valueType="num">
                                      <p:cBhvr>
                                        <p:cTn id="76" dur="1000" fill="hold"/>
                                        <p:tgtEl>
                                          <p:spTgt spid="18"/>
                                        </p:tgtEl>
                                        <p:attrNameLst>
                                          <p:attrName>ppt_h</p:attrName>
                                        </p:attrNameLst>
                                      </p:cBhvr>
                                      <p:tavLst>
                                        <p:tav tm="0">
                                          <p:val>
                                            <p:strVal val="#ppt_h"/>
                                          </p:val>
                                        </p:tav>
                                        <p:tav tm="100000">
                                          <p:val>
                                            <p:strVal val="#ppt_h"/>
                                          </p:val>
                                        </p:tav>
                                      </p:tavLst>
                                    </p:anim>
                                    <p:anim calcmode="lin" valueType="num">
                                      <p:cBhvr>
                                        <p:cTn id="77" dur="500" decel="50000" fill="hold">
                                          <p:stCondLst>
                                            <p:cond delay="0"/>
                                          </p:stCondLst>
                                        </p:cTn>
                                        <p:tgtEl>
                                          <p:spTgt spid="18"/>
                                        </p:tgtEl>
                                        <p:attrNameLst>
                                          <p:attrName>ppt_x</p:attrName>
                                        </p:attrNameLst>
                                      </p:cBhvr>
                                      <p:tavLst>
                                        <p:tav tm="0">
                                          <p:val>
                                            <p:strVal val="#ppt_x+.4"/>
                                          </p:val>
                                        </p:tav>
                                        <p:tav tm="100000">
                                          <p:val>
                                            <p:strVal val="#ppt_x"/>
                                          </p:val>
                                        </p:tav>
                                      </p:tavLst>
                                    </p:anim>
                                    <p:anim calcmode="lin" valueType="num">
                                      <p:cBhvr>
                                        <p:cTn id="78" dur="500" decel="50000" fill="hold">
                                          <p:stCondLst>
                                            <p:cond delay="0"/>
                                          </p:stCondLst>
                                        </p:cTn>
                                        <p:tgtEl>
                                          <p:spTgt spid="18"/>
                                        </p:tgtEl>
                                        <p:attrNameLst>
                                          <p:attrName>ppt_y</p:attrName>
                                        </p:attrNameLst>
                                      </p:cBhvr>
                                      <p:tavLst>
                                        <p:tav tm="0">
                                          <p:val>
                                            <p:strVal val="#ppt_y-.2"/>
                                          </p:val>
                                        </p:tav>
                                        <p:tav tm="100000">
                                          <p:val>
                                            <p:strVal val="#ppt_y+.1"/>
                                          </p:val>
                                        </p:tav>
                                      </p:tavLst>
                                    </p:anim>
                                    <p:anim calcmode="lin" valueType="num">
                                      <p:cBhvr>
                                        <p:cTn id="79" dur="500" accel="50000" fill="hold">
                                          <p:stCondLst>
                                            <p:cond delay="500"/>
                                          </p:stCondLst>
                                        </p:cTn>
                                        <p:tgtEl>
                                          <p:spTgt spid="18"/>
                                        </p:tgtEl>
                                        <p:attrNameLst>
                                          <p:attrName>ppt_y</p:attrName>
                                        </p:attrNameLst>
                                      </p:cBhvr>
                                      <p:tavLst>
                                        <p:tav tm="0">
                                          <p:val>
                                            <p:strVal val="#ppt_y+.1"/>
                                          </p:val>
                                        </p:tav>
                                        <p:tav tm="100000">
                                          <p:val>
                                            <p:strVal val="#ppt_y"/>
                                          </p:val>
                                        </p:tav>
                                      </p:tavLst>
                                    </p:anim>
                                    <p:animEffect transition="in" filter="fade">
                                      <p:cBhvr>
                                        <p:cTn id="80" dur="1000" decel="50000">
                                          <p:stCondLst>
                                            <p:cond delay="0"/>
                                          </p:stCondLst>
                                        </p:cTn>
                                        <p:tgtEl>
                                          <p:spTgt spid="18"/>
                                        </p:tgtEl>
                                      </p:cBhvr>
                                    </p:animEffect>
                                  </p:childTnLst>
                                </p:cTn>
                              </p:par>
                              <p:par>
                                <p:cTn id="81" presetID="25" presetClass="entr" presetSubtype="0" fill="hold" grpId="0" nodeType="withEffect">
                                  <p:stCondLst>
                                    <p:cond delay="0"/>
                                  </p:stCondLst>
                                  <p:childTnLst>
                                    <p:set>
                                      <p:cBhvr>
                                        <p:cTn id="82" dur="1" fill="hold">
                                          <p:stCondLst>
                                            <p:cond delay="0"/>
                                          </p:stCondLst>
                                        </p:cTn>
                                        <p:tgtEl>
                                          <p:spTgt spid="19"/>
                                        </p:tgtEl>
                                        <p:attrNameLst>
                                          <p:attrName>style.visibility</p:attrName>
                                        </p:attrNameLst>
                                      </p:cBhvr>
                                      <p:to>
                                        <p:strVal val="visible"/>
                                      </p:to>
                                    </p:set>
                                    <p:anim calcmode="lin" valueType="num">
                                      <p:cBhvr>
                                        <p:cTn id="83" dur="500" decel="50000" fill="hold">
                                          <p:stCondLst>
                                            <p:cond delay="0"/>
                                          </p:stCondLst>
                                        </p:cTn>
                                        <p:tgtEl>
                                          <p:spTgt spid="19"/>
                                        </p:tgtEl>
                                        <p:attrNameLst>
                                          <p:attrName>style.rotation</p:attrName>
                                        </p:attrNameLst>
                                      </p:cBhvr>
                                      <p:tavLst>
                                        <p:tav tm="0">
                                          <p:val>
                                            <p:fltVal val="-90"/>
                                          </p:val>
                                        </p:tav>
                                        <p:tav tm="100000">
                                          <p:val>
                                            <p:fltVal val="0"/>
                                          </p:val>
                                        </p:tav>
                                      </p:tavLst>
                                    </p:anim>
                                    <p:anim calcmode="lin" valueType="num">
                                      <p:cBhvr>
                                        <p:cTn id="84" dur="500" decel="50000" fill="hold">
                                          <p:stCondLst>
                                            <p:cond delay="0"/>
                                          </p:stCondLst>
                                        </p:cTn>
                                        <p:tgtEl>
                                          <p:spTgt spid="19"/>
                                        </p:tgtEl>
                                        <p:attrNameLst>
                                          <p:attrName>ppt_w</p:attrName>
                                        </p:attrNameLst>
                                      </p:cBhvr>
                                      <p:tavLst>
                                        <p:tav tm="0">
                                          <p:val>
                                            <p:strVal val="#ppt_w"/>
                                          </p:val>
                                        </p:tav>
                                        <p:tav tm="100000">
                                          <p:val>
                                            <p:strVal val="#ppt_w*.05"/>
                                          </p:val>
                                        </p:tav>
                                      </p:tavLst>
                                    </p:anim>
                                    <p:anim calcmode="lin" valueType="num">
                                      <p:cBhvr>
                                        <p:cTn id="85" dur="500" accel="50000" fill="hold">
                                          <p:stCondLst>
                                            <p:cond delay="500"/>
                                          </p:stCondLst>
                                        </p:cTn>
                                        <p:tgtEl>
                                          <p:spTgt spid="19"/>
                                        </p:tgtEl>
                                        <p:attrNameLst>
                                          <p:attrName>ppt_w</p:attrName>
                                        </p:attrNameLst>
                                      </p:cBhvr>
                                      <p:tavLst>
                                        <p:tav tm="0">
                                          <p:val>
                                            <p:strVal val="#ppt_w*.05"/>
                                          </p:val>
                                        </p:tav>
                                        <p:tav tm="100000">
                                          <p:val>
                                            <p:strVal val="#ppt_w"/>
                                          </p:val>
                                        </p:tav>
                                      </p:tavLst>
                                    </p:anim>
                                    <p:anim calcmode="lin" valueType="num">
                                      <p:cBhvr>
                                        <p:cTn id="86" dur="1000" fill="hold"/>
                                        <p:tgtEl>
                                          <p:spTgt spid="19"/>
                                        </p:tgtEl>
                                        <p:attrNameLst>
                                          <p:attrName>ppt_h</p:attrName>
                                        </p:attrNameLst>
                                      </p:cBhvr>
                                      <p:tavLst>
                                        <p:tav tm="0">
                                          <p:val>
                                            <p:strVal val="#ppt_h"/>
                                          </p:val>
                                        </p:tav>
                                        <p:tav tm="100000">
                                          <p:val>
                                            <p:strVal val="#ppt_h"/>
                                          </p:val>
                                        </p:tav>
                                      </p:tavLst>
                                    </p:anim>
                                    <p:anim calcmode="lin" valueType="num">
                                      <p:cBhvr>
                                        <p:cTn id="87" dur="500" decel="50000" fill="hold">
                                          <p:stCondLst>
                                            <p:cond delay="0"/>
                                          </p:stCondLst>
                                        </p:cTn>
                                        <p:tgtEl>
                                          <p:spTgt spid="19"/>
                                        </p:tgtEl>
                                        <p:attrNameLst>
                                          <p:attrName>ppt_x</p:attrName>
                                        </p:attrNameLst>
                                      </p:cBhvr>
                                      <p:tavLst>
                                        <p:tav tm="0">
                                          <p:val>
                                            <p:strVal val="#ppt_x+.4"/>
                                          </p:val>
                                        </p:tav>
                                        <p:tav tm="100000">
                                          <p:val>
                                            <p:strVal val="#ppt_x"/>
                                          </p:val>
                                        </p:tav>
                                      </p:tavLst>
                                    </p:anim>
                                    <p:anim calcmode="lin" valueType="num">
                                      <p:cBhvr>
                                        <p:cTn id="88" dur="500" decel="50000" fill="hold">
                                          <p:stCondLst>
                                            <p:cond delay="0"/>
                                          </p:stCondLst>
                                        </p:cTn>
                                        <p:tgtEl>
                                          <p:spTgt spid="19"/>
                                        </p:tgtEl>
                                        <p:attrNameLst>
                                          <p:attrName>ppt_y</p:attrName>
                                        </p:attrNameLst>
                                      </p:cBhvr>
                                      <p:tavLst>
                                        <p:tav tm="0">
                                          <p:val>
                                            <p:strVal val="#ppt_y-.2"/>
                                          </p:val>
                                        </p:tav>
                                        <p:tav tm="100000">
                                          <p:val>
                                            <p:strVal val="#ppt_y+.1"/>
                                          </p:val>
                                        </p:tav>
                                      </p:tavLst>
                                    </p:anim>
                                    <p:anim calcmode="lin" valueType="num">
                                      <p:cBhvr>
                                        <p:cTn id="89" dur="500" accel="50000" fill="hold">
                                          <p:stCondLst>
                                            <p:cond delay="500"/>
                                          </p:stCondLst>
                                        </p:cTn>
                                        <p:tgtEl>
                                          <p:spTgt spid="19"/>
                                        </p:tgtEl>
                                        <p:attrNameLst>
                                          <p:attrName>ppt_y</p:attrName>
                                        </p:attrNameLst>
                                      </p:cBhvr>
                                      <p:tavLst>
                                        <p:tav tm="0">
                                          <p:val>
                                            <p:strVal val="#ppt_y+.1"/>
                                          </p:val>
                                        </p:tav>
                                        <p:tav tm="100000">
                                          <p:val>
                                            <p:strVal val="#ppt_y"/>
                                          </p:val>
                                        </p:tav>
                                      </p:tavLst>
                                    </p:anim>
                                    <p:animEffect transition="in" filter="fade">
                                      <p:cBhvr>
                                        <p:cTn id="90" dur="1000" decel="50000">
                                          <p:stCondLst>
                                            <p:cond delay="0"/>
                                          </p:stCondLst>
                                        </p:cTn>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6" grpId="0"/>
      <p:bldP spid="17" grpId="0"/>
      <p:bldP spid="18" grpId="0"/>
      <p:bldP spid="1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480" y="320040"/>
            <a:ext cx="1154586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D7620-9C9A-7741-B24D-AB6F0AB0950D}"/>
              </a:ext>
            </a:extLst>
          </p:cNvPr>
          <p:cNvSpPr>
            <a:spLocks noGrp="1"/>
          </p:cNvSpPr>
          <p:nvPr>
            <p:ph type="title"/>
          </p:nvPr>
        </p:nvSpPr>
        <p:spPr>
          <a:xfrm>
            <a:off x="837981" y="963877"/>
            <a:ext cx="3493452" cy="4930246"/>
          </a:xfrm>
        </p:spPr>
        <p:txBody>
          <a:bodyPr>
            <a:normAutofit/>
          </a:bodyPr>
          <a:lstStyle/>
          <a:p>
            <a:pPr algn="r"/>
            <a:r>
              <a:rPr lang="en-US" sz="3100">
                <a:solidFill>
                  <a:schemeClr val="accent1"/>
                </a:solidFill>
              </a:rPr>
              <a:t>Can a small/underfunded nation succeed?</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083"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687D0B-113F-E74A-94A4-24F3FB3C26AE}"/>
              </a:ext>
            </a:extLst>
          </p:cNvPr>
          <p:cNvSpPr>
            <a:spLocks noGrp="1"/>
          </p:cNvSpPr>
          <p:nvPr>
            <p:ph idx="1"/>
          </p:nvPr>
        </p:nvSpPr>
        <p:spPr>
          <a:xfrm>
            <a:off x="4974735" y="963877"/>
            <a:ext cx="6376108" cy="4930246"/>
          </a:xfrm>
        </p:spPr>
        <p:txBody>
          <a:bodyPr anchor="ctr">
            <a:normAutofit/>
          </a:bodyPr>
          <a:lstStyle/>
          <a:p>
            <a:r>
              <a:rPr lang="en-GB" sz="2400"/>
              <a:t>In 1984 Denmark created Team Denmark – a government-funded and regulated organisation in charge of improving Denmark’s sporting performance. This was after Denmark won 1 medal in Munich 1972 and 3 medals in Montreal 1976.</a:t>
            </a:r>
          </a:p>
          <a:p>
            <a:r>
              <a:rPr lang="en-GB" sz="2400"/>
              <a:t>The political priorities regarding sport in Denmark are mainly in favour of enhancing mass participation.</a:t>
            </a:r>
          </a:p>
          <a:p>
            <a:r>
              <a:rPr lang="en-GB" sz="2400"/>
              <a:t>Denmark has improved its competitiveness in global sporting competitions by continuously improving the system and focusing its limited funding and resources on selected sports. </a:t>
            </a:r>
          </a:p>
          <a:p>
            <a:endParaRPr lang="en-GB" sz="2400"/>
          </a:p>
          <a:p>
            <a:endParaRPr lang="en-US" sz="2400"/>
          </a:p>
        </p:txBody>
      </p:sp>
    </p:spTree>
    <p:extLst>
      <p:ext uri="{BB962C8B-B14F-4D97-AF65-F5344CB8AC3E}">
        <p14:creationId xmlns:p14="http://schemas.microsoft.com/office/powerpoint/2010/main" val="1160796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2353CE6-86DC-9C43-85FD-744A5FDBDD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9916" y="0"/>
            <a:ext cx="8575738" cy="6178664"/>
          </a:xfrm>
          <a:prstGeom prst="rect">
            <a:avLst/>
          </a:prstGeom>
        </p:spPr>
      </p:pic>
      <p:sp>
        <p:nvSpPr>
          <p:cNvPr id="7" name="TextBox 6">
            <a:extLst>
              <a:ext uri="{FF2B5EF4-FFF2-40B4-BE49-F238E27FC236}">
                <a16:creationId xmlns:a16="http://schemas.microsoft.com/office/drawing/2014/main" id="{BA7CAC24-533C-5F4D-881F-B22B595B74CF}"/>
              </a:ext>
            </a:extLst>
          </p:cNvPr>
          <p:cNvSpPr txBox="1"/>
          <p:nvPr/>
        </p:nvSpPr>
        <p:spPr>
          <a:xfrm>
            <a:off x="440830" y="6309320"/>
            <a:ext cx="11737304" cy="674031"/>
          </a:xfrm>
          <a:prstGeom prst="rect">
            <a:avLst/>
          </a:prstGeom>
          <a:noFill/>
        </p:spPr>
        <p:txBody>
          <a:bodyPr wrap="square" rtlCol="0">
            <a:spAutoFit/>
          </a:bodyPr>
          <a:lstStyle/>
          <a:p>
            <a:pPr>
              <a:lnSpc>
                <a:spcPct val="90000"/>
              </a:lnSpc>
            </a:pPr>
            <a:r>
              <a:rPr lang="en-GB" dirty="0"/>
              <a:t>Point system - Gold medals eight points, silver medals seven points and so on ending with one point for an eighth place. </a:t>
            </a:r>
            <a:endParaRPr lang="en-GB" sz="2400" dirty="0"/>
          </a:p>
          <a:p>
            <a:pPr>
              <a:lnSpc>
                <a:spcPct val="90000"/>
              </a:lnSpc>
            </a:pPr>
            <a:endParaRPr lang="en-US" sz="2400" dirty="0"/>
          </a:p>
        </p:txBody>
      </p:sp>
    </p:spTree>
    <p:extLst>
      <p:ext uri="{BB962C8B-B14F-4D97-AF65-F5344CB8AC3E}">
        <p14:creationId xmlns:p14="http://schemas.microsoft.com/office/powerpoint/2010/main" val="2845443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33F2-E0C9-CF45-A04A-6207D1F5D18B}"/>
              </a:ext>
            </a:extLst>
          </p:cNvPr>
          <p:cNvSpPr>
            <a:spLocks noGrp="1"/>
          </p:cNvSpPr>
          <p:nvPr>
            <p:ph type="title"/>
          </p:nvPr>
        </p:nvSpPr>
        <p:spPr/>
        <p:txBody>
          <a:bodyPr/>
          <a:lstStyle/>
          <a:p>
            <a:r>
              <a:rPr lang="en-US" dirty="0"/>
              <a:t>Important factors</a:t>
            </a:r>
          </a:p>
        </p:txBody>
      </p:sp>
      <p:sp>
        <p:nvSpPr>
          <p:cNvPr id="3" name="Content Placeholder 2">
            <a:extLst>
              <a:ext uri="{FF2B5EF4-FFF2-40B4-BE49-F238E27FC236}">
                <a16:creationId xmlns:a16="http://schemas.microsoft.com/office/drawing/2014/main" id="{5893BD2E-14D7-664F-B877-3AB604CB014A}"/>
              </a:ext>
            </a:extLst>
          </p:cNvPr>
          <p:cNvSpPr>
            <a:spLocks noGrp="1"/>
          </p:cNvSpPr>
          <p:nvPr>
            <p:ph idx="1"/>
          </p:nvPr>
        </p:nvSpPr>
        <p:spPr/>
        <p:txBody>
          <a:bodyPr/>
          <a:lstStyle/>
          <a:p>
            <a:r>
              <a:rPr lang="en-GB" dirty="0"/>
              <a:t>Denmark started to engage in talent development and provided a set of technical, physical, medical, psychological and dietary support facilities. </a:t>
            </a:r>
          </a:p>
          <a:p>
            <a:r>
              <a:rPr lang="en-GB" dirty="0"/>
              <a:t>Provided specialised training facilities, supported the recruitment of top coaches and engaged in research and development activities.</a:t>
            </a:r>
          </a:p>
          <a:p>
            <a:r>
              <a:rPr lang="en-GB" dirty="0"/>
              <a:t>They also introduced (post) athletic career support programmes. </a:t>
            </a:r>
          </a:p>
          <a:p>
            <a:r>
              <a:rPr lang="en-GB" dirty="0"/>
              <a:t>TD cut the number of supported disciplines and allocated its resources to fewer sports. </a:t>
            </a:r>
          </a:p>
          <a:p>
            <a:endParaRPr lang="en-GB" dirty="0"/>
          </a:p>
          <a:p>
            <a:endParaRPr lang="en-GB" dirty="0"/>
          </a:p>
          <a:p>
            <a:endParaRPr lang="en-US" dirty="0"/>
          </a:p>
        </p:txBody>
      </p:sp>
    </p:spTree>
    <p:extLst>
      <p:ext uri="{BB962C8B-B14F-4D97-AF65-F5344CB8AC3E}">
        <p14:creationId xmlns:p14="http://schemas.microsoft.com/office/powerpoint/2010/main" val="1378161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2"/>
            <a:extLst>
              <a:ext uri="{FF2B5EF4-FFF2-40B4-BE49-F238E27FC236}">
                <a16:creationId xmlns:a16="http://schemas.microsoft.com/office/drawing/2014/main" id="{782F6E75-51FF-374C-B6E3-391024C7D8C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894612" y="1243715"/>
            <a:ext cx="3441700" cy="4686300"/>
          </a:xfrm>
        </p:spPr>
      </p:pic>
      <p:sp>
        <p:nvSpPr>
          <p:cNvPr id="4" name="Text Placeholder 3"/>
          <p:cNvSpPr>
            <a:spLocks noGrp="1"/>
          </p:cNvSpPr>
          <p:nvPr>
            <p:ph type="body" sz="half" idx="2"/>
          </p:nvPr>
        </p:nvSpPr>
        <p:spPr>
          <a:xfrm>
            <a:off x="693812" y="332656"/>
            <a:ext cx="6912768" cy="5788339"/>
          </a:xfrm>
        </p:spPr>
        <p:txBody>
          <a:bodyPr>
            <a:noAutofit/>
          </a:bodyPr>
          <a:lstStyle/>
          <a:p>
            <a:r>
              <a:rPr lang="en-US" sz="2400" b="1" dirty="0"/>
              <a:t>Task: </a:t>
            </a:r>
          </a:p>
          <a:p>
            <a:r>
              <a:rPr lang="en-US" sz="2400" dirty="0"/>
              <a:t>You have been given the job of distributing the funds across Team GB for the Paris 2024 Olympic games. </a:t>
            </a:r>
          </a:p>
          <a:p>
            <a:r>
              <a:rPr lang="en-US" sz="2400" dirty="0"/>
              <a:t>Your total funds are £200 million. </a:t>
            </a:r>
          </a:p>
          <a:p>
            <a:r>
              <a:rPr lang="en-US" sz="2400" dirty="0"/>
              <a:t>This is  £83.5 million less than Rio 2016 so this must be taken into consideration. </a:t>
            </a:r>
          </a:p>
          <a:p>
            <a:r>
              <a:rPr lang="en-US" sz="2400" dirty="0"/>
              <a:t>Also consider the funding provided to each sport in 2016/the number of medals won in this sport.</a:t>
            </a:r>
          </a:p>
          <a:p>
            <a:r>
              <a:rPr lang="en-US" sz="2400" dirty="0"/>
              <a:t>Please explain your decision and what measures you can take to continue competing at a high level as you will be comparing &amp; discussing decisions as a class at the end. </a:t>
            </a:r>
          </a:p>
          <a:p>
            <a:endParaRPr lang="en-US" sz="2400" dirty="0"/>
          </a:p>
          <a:p>
            <a:r>
              <a:rPr lang="en-US" sz="2400" dirty="0"/>
              <a:t>See link: </a:t>
            </a:r>
            <a:r>
              <a:rPr lang="en-US" sz="2400" dirty="0">
                <a:hlinkClick r:id="rId4"/>
              </a:rPr>
              <a:t>https://</a:t>
            </a:r>
            <a:r>
              <a:rPr lang="en-US" sz="2400" dirty="0" err="1">
                <a:hlinkClick r:id="rId4"/>
              </a:rPr>
              <a:t>www.uksport.gov.uk</a:t>
            </a:r>
            <a:r>
              <a:rPr lang="en-US" sz="2400" dirty="0">
                <a:hlinkClick r:id="rId4"/>
              </a:rPr>
              <a:t>/our-work/investing-in-sport/historical-funding-figures</a:t>
            </a:r>
            <a:endParaRPr lang="en-US" sz="2400" dirty="0"/>
          </a:p>
        </p:txBody>
      </p:sp>
    </p:spTree>
    <p:extLst>
      <p:ext uri="{BB962C8B-B14F-4D97-AF65-F5344CB8AC3E}">
        <p14:creationId xmlns:p14="http://schemas.microsoft.com/office/powerpoint/2010/main" val="179730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CCD7CD-1BE5-844B-9FC8-87CED5C688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79" y="0"/>
            <a:ext cx="3302000" cy="6870700"/>
          </a:xfrm>
          <a:prstGeom prst="rect">
            <a:avLst/>
          </a:prstGeom>
        </p:spPr>
      </p:pic>
      <p:pic>
        <p:nvPicPr>
          <p:cNvPr id="5" name="Picture 4">
            <a:extLst>
              <a:ext uri="{FF2B5EF4-FFF2-40B4-BE49-F238E27FC236}">
                <a16:creationId xmlns:a16="http://schemas.microsoft.com/office/drawing/2014/main" id="{40ED56B1-1A8F-B749-B00B-8E508E1E67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8329" y="12700"/>
            <a:ext cx="3063311" cy="6870700"/>
          </a:xfrm>
          <a:prstGeom prst="rect">
            <a:avLst/>
          </a:prstGeom>
        </p:spPr>
      </p:pic>
      <p:pic>
        <p:nvPicPr>
          <p:cNvPr id="7" name="Picture 6">
            <a:extLst>
              <a:ext uri="{FF2B5EF4-FFF2-40B4-BE49-F238E27FC236}">
                <a16:creationId xmlns:a16="http://schemas.microsoft.com/office/drawing/2014/main" id="{1D238434-C175-9743-BB11-2043985DAD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4152" y="0"/>
            <a:ext cx="3516923" cy="6858000"/>
          </a:xfrm>
          <a:prstGeom prst="rect">
            <a:avLst/>
          </a:prstGeom>
        </p:spPr>
      </p:pic>
      <p:pic>
        <p:nvPicPr>
          <p:cNvPr id="9" name="Picture 8">
            <a:extLst>
              <a:ext uri="{FF2B5EF4-FFF2-40B4-BE49-F238E27FC236}">
                <a16:creationId xmlns:a16="http://schemas.microsoft.com/office/drawing/2014/main" id="{0E3AAD1A-E1DF-544C-A4A1-403EAE2A7DC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07044" y="0"/>
            <a:ext cx="3081285" cy="6883400"/>
          </a:xfrm>
          <a:prstGeom prst="rect">
            <a:avLst/>
          </a:prstGeom>
        </p:spPr>
      </p:pic>
      <p:pic>
        <p:nvPicPr>
          <p:cNvPr id="11" name="Picture 10">
            <a:extLst>
              <a:ext uri="{FF2B5EF4-FFF2-40B4-BE49-F238E27FC236}">
                <a16:creationId xmlns:a16="http://schemas.microsoft.com/office/drawing/2014/main" id="{C37F9AED-D99E-7F40-A773-3ABD11C177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67550" y="2780928"/>
            <a:ext cx="2189088" cy="1104494"/>
          </a:xfrm>
          <a:prstGeom prst="rect">
            <a:avLst/>
          </a:prstGeom>
        </p:spPr>
      </p:pic>
    </p:spTree>
    <p:extLst>
      <p:ext uri="{BB962C8B-B14F-4D97-AF65-F5344CB8AC3E}">
        <p14:creationId xmlns:p14="http://schemas.microsoft.com/office/powerpoint/2010/main" val="2742791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1329</Words>
  <Application>Microsoft Macintosh PowerPoint</Application>
  <PresentationFormat>Custom</PresentationFormat>
  <Paragraphs>121</Paragraphs>
  <Slides>19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Corbel</vt:lpstr>
      <vt:lpstr>Office Theme</vt:lpstr>
      <vt:lpstr>Professional &amp; Elite Sport Management</vt:lpstr>
      <vt:lpstr>Aim and Objectives</vt:lpstr>
      <vt:lpstr>Austerity</vt:lpstr>
      <vt:lpstr>Cuts in the UK</vt:lpstr>
      <vt:lpstr>How Does Austerity Effect the UK?</vt:lpstr>
      <vt:lpstr>Cuts in UK Sport</vt:lpstr>
      <vt:lpstr>Can we continue to do this? </vt:lpstr>
      <vt:lpstr>PowerPoint Presentation</vt:lpstr>
      <vt:lpstr>Professional Sport</vt:lpstr>
      <vt:lpstr>Greece’s Olympia </vt:lpstr>
      <vt:lpstr>Greece’s Olympia in austerity </vt:lpstr>
      <vt:lpstr>PowerPoint Presentation</vt:lpstr>
      <vt:lpstr>Olympic Funding – UK Sport</vt:lpstr>
      <vt:lpstr>PowerPoint Presentation</vt:lpstr>
      <vt:lpstr>Can a small/underfunded nation succeed?</vt:lpstr>
      <vt:lpstr>PowerPoint Presentation</vt:lpstr>
      <vt:lpstr>Important factors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&amp; Elite Sport Management</dc:title>
  <dc:creator>James Prosser</dc:creator>
  <cp:lastModifiedBy>James Prosser</cp:lastModifiedBy>
  <cp:revision>2</cp:revision>
  <dcterms:created xsi:type="dcterms:W3CDTF">2019-11-22T11:49:15Z</dcterms:created>
  <dcterms:modified xsi:type="dcterms:W3CDTF">2019-11-22T11:55:50Z</dcterms:modified>
</cp:coreProperties>
</file>