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8" r:id="rId5"/>
    <p:sldId id="1902" r:id="rId6"/>
    <p:sldId id="1910" r:id="rId7"/>
    <p:sldId id="1903" r:id="rId8"/>
    <p:sldId id="1904" r:id="rId9"/>
    <p:sldId id="1905" r:id="rId10"/>
    <p:sldId id="1907" r:id="rId11"/>
    <p:sldId id="1908" r:id="rId12"/>
    <p:sldId id="1906" r:id="rId13"/>
    <p:sldId id="1911" r:id="rId14"/>
    <p:sldId id="1909" r:id="rId15"/>
    <p:sldId id="190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82" d="100"/>
          <a:sy n="82" d="100"/>
        </p:scale>
        <p:origin x="72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enkins (IEH)" userId="ae3a07d3-7c51-4381-b786-d01af3331fdb" providerId="ADAL" clId="{B75807F1-1D27-4482-9064-9B85E352432E}"/>
    <pc:docChg chg="modSld">
      <pc:chgData name="Laura Jenkins (IEH)" userId="ae3a07d3-7c51-4381-b786-d01af3331fdb" providerId="ADAL" clId="{B75807F1-1D27-4482-9064-9B85E352432E}" dt="2024-10-09T10:12:53.824" v="3" actId="20577"/>
      <pc:docMkLst>
        <pc:docMk/>
      </pc:docMkLst>
      <pc:sldChg chg="modSp mod">
        <pc:chgData name="Laura Jenkins (IEH)" userId="ae3a07d3-7c51-4381-b786-d01af3331fdb" providerId="ADAL" clId="{B75807F1-1D27-4482-9064-9B85E352432E}" dt="2024-10-09T10:12:53.824" v="3" actId="20577"/>
        <pc:sldMkLst>
          <pc:docMk/>
          <pc:sldMk cId="3899016586" sldId="258"/>
        </pc:sldMkLst>
        <pc:spChg chg="mod">
          <ac:chgData name="Laura Jenkins (IEH)" userId="ae3a07d3-7c51-4381-b786-d01af3331fdb" providerId="ADAL" clId="{B75807F1-1D27-4482-9064-9B85E352432E}" dt="2024-10-09T10:12:52.017" v="1" actId="20577"/>
          <ac:spMkLst>
            <pc:docMk/>
            <pc:sldMk cId="3899016586" sldId="258"/>
            <ac:spMk id="17" creationId="{00000000-0000-0000-0000-000000000000}"/>
          </ac:spMkLst>
        </pc:spChg>
        <pc:spChg chg="mod">
          <ac:chgData name="Laura Jenkins (IEH)" userId="ae3a07d3-7c51-4381-b786-d01af3331fdb" providerId="ADAL" clId="{B75807F1-1D27-4482-9064-9B85E352432E}" dt="2024-10-09T10:12:53.824" v="3" actId="20577"/>
          <ac:spMkLst>
            <pc:docMk/>
            <pc:sldMk cId="3899016586" sldId="258"/>
            <ac:spMk id="18" creationId="{00000000-0000-0000-0000-000000000000}"/>
          </ac:spMkLst>
        </pc:spChg>
      </pc:sldChg>
    </pc:docChg>
  </pc:docChgLst>
  <pc:docChgLst>
    <pc:chgData name="Laura Jenkins (IEH)" userId="ae3a07d3-7c51-4381-b786-d01af3331fdb" providerId="ADAL" clId="{4CB32ECA-0512-406C-B31C-060D9FA23B9D}"/>
    <pc:docChg chg="custSel addSld modSld">
      <pc:chgData name="Laura Jenkins (IEH)" userId="ae3a07d3-7c51-4381-b786-d01af3331fdb" providerId="ADAL" clId="{4CB32ECA-0512-406C-B31C-060D9FA23B9D}" dt="2023-11-24T09:10:28.432" v="42" actId="20577"/>
      <pc:docMkLst>
        <pc:docMk/>
      </pc:docMkLst>
      <pc:sldChg chg="modSp mod">
        <pc:chgData name="Laura Jenkins (IEH)" userId="ae3a07d3-7c51-4381-b786-d01af3331fdb" providerId="ADAL" clId="{4CB32ECA-0512-406C-B31C-060D9FA23B9D}" dt="2023-11-24T09:10:28.432" v="42" actId="20577"/>
        <pc:sldMkLst>
          <pc:docMk/>
          <pc:sldMk cId="318964499" sldId="1909"/>
        </pc:sldMkLst>
        <pc:spChg chg="mod">
          <ac:chgData name="Laura Jenkins (IEH)" userId="ae3a07d3-7c51-4381-b786-d01af3331fdb" providerId="ADAL" clId="{4CB32ECA-0512-406C-B31C-060D9FA23B9D}" dt="2023-11-24T09:10:28.432" v="42" actId="20577"/>
          <ac:spMkLst>
            <pc:docMk/>
            <pc:sldMk cId="318964499" sldId="1909"/>
            <ac:spMk id="2" creationId="{53E72627-847C-35B6-F057-3E9DF7D5FF90}"/>
          </ac:spMkLst>
        </pc:spChg>
      </pc:sldChg>
      <pc:sldChg chg="add">
        <pc:chgData name="Laura Jenkins (IEH)" userId="ae3a07d3-7c51-4381-b786-d01af3331fdb" providerId="ADAL" clId="{4CB32ECA-0512-406C-B31C-060D9FA23B9D}" dt="2023-11-24T08:57:16.347" v="0"/>
        <pc:sldMkLst>
          <pc:docMk/>
          <pc:sldMk cId="1474141584" sldId="1910"/>
        </pc:sldMkLst>
      </pc:sldChg>
      <pc:sldChg chg="addSp delSp modSp new mod">
        <pc:chgData name="Laura Jenkins (IEH)" userId="ae3a07d3-7c51-4381-b786-d01af3331fdb" providerId="ADAL" clId="{4CB32ECA-0512-406C-B31C-060D9FA23B9D}" dt="2023-11-24T09:10:22.910" v="40" actId="1076"/>
        <pc:sldMkLst>
          <pc:docMk/>
          <pc:sldMk cId="1756453907" sldId="1911"/>
        </pc:sldMkLst>
        <pc:spChg chg="mod">
          <ac:chgData name="Laura Jenkins (IEH)" userId="ae3a07d3-7c51-4381-b786-d01af3331fdb" providerId="ADAL" clId="{4CB32ECA-0512-406C-B31C-060D9FA23B9D}" dt="2023-11-24T09:09:14.063" v="31" actId="20577"/>
          <ac:spMkLst>
            <pc:docMk/>
            <pc:sldMk cId="1756453907" sldId="1911"/>
            <ac:spMk id="2" creationId="{0A9B5215-64C7-9558-B702-6332935B6A0C}"/>
          </ac:spMkLst>
        </pc:spChg>
        <pc:spChg chg="del">
          <ac:chgData name="Laura Jenkins (IEH)" userId="ae3a07d3-7c51-4381-b786-d01af3331fdb" providerId="ADAL" clId="{4CB32ECA-0512-406C-B31C-060D9FA23B9D}" dt="2023-11-24T09:09:54.856" v="32"/>
          <ac:spMkLst>
            <pc:docMk/>
            <pc:sldMk cId="1756453907" sldId="1911"/>
            <ac:spMk id="3" creationId="{CEAACADD-57BF-63A0-F351-BE8AEFF139D1}"/>
          </ac:spMkLst>
        </pc:spChg>
        <pc:spChg chg="del">
          <ac:chgData name="Laura Jenkins (IEH)" userId="ae3a07d3-7c51-4381-b786-d01af3331fdb" providerId="ADAL" clId="{4CB32ECA-0512-406C-B31C-060D9FA23B9D}" dt="2023-11-24T09:10:12.492" v="36"/>
          <ac:spMkLst>
            <pc:docMk/>
            <pc:sldMk cId="1756453907" sldId="1911"/>
            <ac:spMk id="4" creationId="{C71A259F-213C-0FBE-98DA-79F93C43BA48}"/>
          </ac:spMkLst>
        </pc:spChg>
        <pc:picChg chg="add mod">
          <ac:chgData name="Laura Jenkins (IEH)" userId="ae3a07d3-7c51-4381-b786-d01af3331fdb" providerId="ADAL" clId="{4CB32ECA-0512-406C-B31C-060D9FA23B9D}" dt="2023-11-24T09:10:19.982" v="39" actId="1076"/>
          <ac:picMkLst>
            <pc:docMk/>
            <pc:sldMk cId="1756453907" sldId="1911"/>
            <ac:picMk id="1026" creationId="{812E2366-8E03-CFF4-7E4B-6CECB4CEE3B5}"/>
          </ac:picMkLst>
        </pc:picChg>
        <pc:picChg chg="add mod">
          <ac:chgData name="Laura Jenkins (IEH)" userId="ae3a07d3-7c51-4381-b786-d01af3331fdb" providerId="ADAL" clId="{4CB32ECA-0512-406C-B31C-060D9FA23B9D}" dt="2023-11-24T09:10:22.910" v="40" actId="1076"/>
          <ac:picMkLst>
            <pc:docMk/>
            <pc:sldMk cId="1756453907" sldId="1911"/>
            <ac:picMk id="1028" creationId="{5ADD0B3A-1BAB-4E73-37E7-5DF670A71963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E643CC-568E-4066-8BEF-7E48F6BD7D09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A89255-D591-4B55-BC83-4AA4619DF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532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iencedirect.com/topics/biochemistry-genetics-and-molecular-biology/family-theory#:~:text=Family%20theories%20focus%20on%20the,that%20enhance%20or%20disrupt%20developm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847528" y="1810752"/>
            <a:ext cx="2232248" cy="104218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456040" y="332656"/>
            <a:ext cx="2088232" cy="144016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197010" y="1873940"/>
            <a:ext cx="1538951" cy="91908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8661505" y="332656"/>
            <a:ext cx="1656184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847528" y="332656"/>
            <a:ext cx="2664296" cy="137810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847528" y="2996952"/>
            <a:ext cx="2448272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879975" y="3140968"/>
            <a:ext cx="4437714" cy="144016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915979" y="1873940"/>
            <a:ext cx="2597234" cy="64807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5915980" y="2623136"/>
            <a:ext cx="4401709" cy="42922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430182" y="2924944"/>
            <a:ext cx="1305778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1847528" y="4799746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ECAY6005: Relationships, Communication and Families in Contemporary Society 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847528" y="5574432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Family and Communication Theory – Practical Session </a:t>
            </a:r>
          </a:p>
          <a:p>
            <a:pPr algn="ctr"/>
            <a:r>
              <a:rPr lang="en-GB" sz="2400" b="1" dirty="0"/>
              <a:t>2024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B9D6DAC-114F-4DCC-B8D7-156639C91FA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6706" y="438244"/>
            <a:ext cx="1853550" cy="122898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770139C-1121-4782-B5B8-EA8542F701E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60204" y="3131981"/>
            <a:ext cx="2179935" cy="127968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595D0C7-6F25-4D06-AB9E-64DE9FF757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0020" y="3254716"/>
            <a:ext cx="3857625" cy="11811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ECB8448-F5FC-4132-A110-68382380BBA3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10502" y="432646"/>
            <a:ext cx="2504341" cy="1179414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23C2B13-3204-45EB-9C30-8D17D3E4B7AF}"/>
              </a:ext>
            </a:extLst>
          </p:cNvPr>
          <p:cNvSpPr/>
          <p:nvPr/>
        </p:nvSpPr>
        <p:spPr>
          <a:xfrm>
            <a:off x="4631068" y="330927"/>
            <a:ext cx="1656184" cy="137810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3984F-03AC-E452-7F13-A9FEB9AFB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FE39E-72B8-50C4-B9F4-F1A9FA6EAF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our last session we explored Theory that supported communication within family dynamics </a:t>
            </a:r>
          </a:p>
          <a:p>
            <a:r>
              <a:rPr lang="en-GB" dirty="0"/>
              <a:t>Can you remember that these theories were?</a:t>
            </a:r>
          </a:p>
        </p:txBody>
      </p:sp>
    </p:spTree>
    <p:extLst>
      <p:ext uri="{BB962C8B-B14F-4D97-AF65-F5344CB8AC3E}">
        <p14:creationId xmlns:p14="http://schemas.microsoft.com/office/powerpoint/2010/main" val="1980152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A32B3-D215-9F69-8685-C4ACD64FB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US" dirty="0"/>
              <a:t>Theoretical Evolution</a:t>
            </a: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AF4E100-A7CC-B818-ECB7-EC4631F09BC7}"/>
              </a:ext>
            </a:extLst>
          </p:cNvPr>
          <p:cNvSpPr txBox="1">
            <a:spLocks/>
          </p:cNvSpPr>
          <p:nvPr/>
        </p:nvSpPr>
        <p:spPr>
          <a:xfrm>
            <a:off x="2095500" y="1394224"/>
            <a:ext cx="7943850" cy="4847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sp>
        <p:nvSpPr>
          <p:cNvPr id="5" name="Text Placeholder 10">
            <a:extLst>
              <a:ext uri="{FF2B5EF4-FFF2-40B4-BE49-F238E27FC236}">
                <a16:creationId xmlns:a16="http://schemas.microsoft.com/office/drawing/2014/main" id="{A6385D34-1FFD-E257-E60B-728716A18DA9}"/>
              </a:ext>
            </a:extLst>
          </p:cNvPr>
          <p:cNvSpPr txBox="1">
            <a:spLocks/>
          </p:cNvSpPr>
          <p:nvPr/>
        </p:nvSpPr>
        <p:spPr>
          <a:xfrm>
            <a:off x="2038350" y="1474632"/>
            <a:ext cx="8000999" cy="86867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graphicFrame>
        <p:nvGraphicFramePr>
          <p:cNvPr id="6" name="Group 85">
            <a:extLst>
              <a:ext uri="{FF2B5EF4-FFF2-40B4-BE49-F238E27FC236}">
                <a16:creationId xmlns:a16="http://schemas.microsoft.com/office/drawing/2014/main" id="{457A3BF8-1F0D-17AB-E8C1-847AD98A11C6}"/>
              </a:ext>
            </a:extLst>
          </p:cNvPr>
          <p:cNvGraphicFramePr>
            <a:graphicFrameLocks/>
          </p:cNvGraphicFramePr>
          <p:nvPr/>
        </p:nvGraphicFramePr>
        <p:xfrm>
          <a:off x="1329493" y="1665916"/>
          <a:ext cx="9890298" cy="4029392"/>
        </p:xfrm>
        <a:graphic>
          <a:graphicData uri="http://schemas.openxmlformats.org/drawingml/2006/table">
            <a:tbl>
              <a:tblPr firstRow="1"/>
              <a:tblGrid>
                <a:gridCol w="16483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83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83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838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4838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64838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2931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+mn-lt"/>
                        </a:rPr>
                        <a:t>Social Darwinism</a:t>
                      </a:r>
                    </a:p>
                  </a:txBody>
                  <a:tcPr marL="68580" marR="68580" marT="34290" marB="34290" anchor="ctr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+mn-lt"/>
                        </a:rPr>
                        <a:t>Marxist Theory</a:t>
                      </a:r>
                    </a:p>
                  </a:txBody>
                  <a:tcPr marL="68580" marR="68580" marT="34290" marB="34290" anchor="ctr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+mn-lt"/>
                        </a:rPr>
                        <a:t>Durkheim</a:t>
                      </a:r>
                    </a:p>
                  </a:txBody>
                  <a:tcPr marL="68580" marR="68580" marT="34290" marB="34290" anchor="ctr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+mn-lt"/>
                        </a:rPr>
                        <a:t>Durkheim</a:t>
                      </a:r>
                    </a:p>
                  </a:txBody>
                  <a:tcPr marL="68580" marR="68580" marT="34290" marB="34290" anchor="ctr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+mn-lt"/>
                        </a:rPr>
                        <a:t>Systems theory</a:t>
                      </a:r>
                    </a:p>
                  </a:txBody>
                  <a:tcPr marL="68580" marR="68580" marT="34290" marB="34290" anchor="ctr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1"/>
                          </a:solidFill>
                          <a:effectLst/>
                          <a:latin typeface="+mn-lt"/>
                        </a:rPr>
                        <a:t>Structural- functional</a:t>
                      </a:r>
                    </a:p>
                  </a:txBody>
                  <a:tcPr marL="68580" marR="68580" marT="34290" marB="34290" anchor="ctr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650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19</a:t>
                      </a:r>
                      <a:r>
                        <a:rPr kumimoji="0" lang="en-US" sz="1400" b="0" i="0" u="none" strike="noStrike" cap="none" normalizeH="0" baseline="300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th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 Century</a:t>
                      </a:r>
                    </a:p>
                  </a:txBody>
                  <a:tcPr marL="68580" marR="68580" marT="34290" marB="34290" anchor="ctr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19</a:t>
                      </a:r>
                      <a:r>
                        <a:rPr kumimoji="0" lang="en-US" sz="1400" b="0" i="0" u="none" strike="noStrike" cap="none" normalizeH="0" baseline="300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th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 Century</a:t>
                      </a:r>
                    </a:p>
                  </a:txBody>
                  <a:tcPr marL="68580" marR="68580" marT="34290" marB="34290" anchor="ctr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19</a:t>
                      </a:r>
                      <a:r>
                        <a:rPr kumimoji="0" lang="en-US" sz="1400" b="0" i="0" u="none" strike="noStrike" cap="none" normalizeH="0" baseline="300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th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 Century</a:t>
                      </a:r>
                    </a:p>
                  </a:txBody>
                  <a:tcPr marL="68580" marR="68580" marT="34290" marB="34290" anchor="ctr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19</a:t>
                      </a:r>
                      <a:r>
                        <a:rPr kumimoji="0" lang="en-US" sz="1400" b="0" i="0" u="none" strike="noStrike" cap="none" normalizeH="0" baseline="300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th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 Century</a:t>
                      </a:r>
                    </a:p>
                  </a:txBody>
                  <a:tcPr marL="68580" marR="68580" marT="34290" marB="34290" anchor="ctr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20</a:t>
                      </a:r>
                      <a:r>
                        <a:rPr kumimoji="0" lang="en-US" sz="1400" b="0" i="0" u="none" strike="noStrike" cap="none" normalizeH="0" baseline="300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th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 Century</a:t>
                      </a:r>
                    </a:p>
                  </a:txBody>
                  <a:tcPr marL="68580" marR="68580" marT="34290" marB="34290" anchor="ctr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Late 20</a:t>
                      </a:r>
                      <a:r>
                        <a:rPr kumimoji="0" lang="en-US" sz="1400" b="0" i="0" u="none" strike="noStrike" cap="none" normalizeH="0" baseline="300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th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 Century</a:t>
                      </a:r>
                    </a:p>
                  </a:txBody>
                  <a:tcPr marL="68580" marR="68580" marT="34290" marB="34290" anchor="ctr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9356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A form of social DARWINISM theorized that the structure and function of family adapted, as a social organism, to the environment. </a:t>
                      </a:r>
                    </a:p>
                  </a:txBody>
                  <a:tcPr marL="68580" marR="68580" marT="137160" marB="34290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Employed the concept of ECONOMIC DETERMINISM to explain how economic resources determined social power, which in turn determined class struggle. </a:t>
                      </a:r>
                    </a:p>
                  </a:txBody>
                  <a:tcPr marL="68580" marR="68580" marT="137160" marB="34290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Explained the existence and the changes in family structure and function in terms of the family’s functional role in the preservation of society.</a:t>
                      </a:r>
                    </a:p>
                  </a:txBody>
                  <a:tcPr marL="68580" marR="68580" marT="137160" marB="34290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Functionalism analyzed the role of family as part of a greater whole, in which an equilibrium with other social institutions is established</a:t>
                      </a:r>
                    </a:p>
                  </a:txBody>
                  <a:tcPr marL="68580" marR="68580" marT="137160" marB="34290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This contrasted with biological or economical determinism of social Darwinism and Marxist Theory</a:t>
                      </a:r>
                    </a:p>
                  </a:txBody>
                  <a:tcPr marL="68580" marR="68580" marT="137160" marB="34290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Parson’s perspective viewed society as an organism striving to resist change and to maintain itself in a state of equilibrium.</a:t>
                      </a:r>
                    </a:p>
                  </a:txBody>
                  <a:tcPr marL="68580" marR="68580" marT="137160" marB="34290" horzOverflow="overflow">
                    <a:lnL w="6350" cap="flat" cmpd="sng" algn="ctr">
                      <a:solidFill>
                        <a:schemeClr val="tx2">
                          <a:lumMod val="9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4141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3295C-F190-CAF5-BD1E-DF8321BF3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into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9956D-DA30-5AFD-9D1B-260609F367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session we will be exploring communication techniques further. </a:t>
            </a:r>
          </a:p>
          <a:p>
            <a:r>
              <a:rPr lang="en-GB" dirty="0"/>
              <a:t>This is a practical session </a:t>
            </a:r>
          </a:p>
        </p:txBody>
      </p:sp>
    </p:spTree>
    <p:extLst>
      <p:ext uri="{BB962C8B-B14F-4D97-AF65-F5344CB8AC3E}">
        <p14:creationId xmlns:p14="http://schemas.microsoft.com/office/powerpoint/2010/main" val="1515639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93562-D22A-DB2A-F055-F1D9000FD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 – Create a family tree</a:t>
            </a:r>
          </a:p>
        </p:txBody>
      </p:sp>
      <p:pic>
        <p:nvPicPr>
          <p:cNvPr id="6" name="Picture 2" descr="Family tree illustration Images | Free Vectors, Stock Photos &amp; PSD">
            <a:extLst>
              <a:ext uri="{FF2B5EF4-FFF2-40B4-BE49-F238E27FC236}">
                <a16:creationId xmlns:a16="http://schemas.microsoft.com/office/drawing/2014/main" id="{5AD4D881-1DDE-73A5-8503-BFFC28D7E88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120" y="1246123"/>
            <a:ext cx="3978119" cy="4177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ow to Make a Family Tree Online? | EdrawMax Online">
            <a:extLst>
              <a:ext uri="{FF2B5EF4-FFF2-40B4-BE49-F238E27FC236}">
                <a16:creationId xmlns:a16="http://schemas.microsoft.com/office/drawing/2014/main" id="{522F2A36-F5A8-AD7C-F8D7-6626B7E8FDF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488" y="1451481"/>
            <a:ext cx="3683447" cy="3955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7433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9A658-F823-EC7B-D0AE-06A38585C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Family Tree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7120AFE-2A6A-4721-4061-B1BE7F74D1C7}"/>
              </a:ext>
            </a:extLst>
          </p:cNvPr>
          <p:cNvSpPr/>
          <p:nvPr/>
        </p:nvSpPr>
        <p:spPr>
          <a:xfrm>
            <a:off x="2639616" y="2528900"/>
            <a:ext cx="1944216" cy="1800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MALE 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CAFE5DD-768A-E7B0-C884-0B2C12B666D9}"/>
              </a:ext>
            </a:extLst>
          </p:cNvPr>
          <p:cNvSpPr/>
          <p:nvPr/>
        </p:nvSpPr>
        <p:spPr>
          <a:xfrm>
            <a:off x="5231904" y="2420888"/>
            <a:ext cx="2088232" cy="20162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FEMALE</a:t>
            </a:r>
          </a:p>
        </p:txBody>
      </p:sp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8CA10A56-16DB-9E31-CBE8-6C8E145E4628}"/>
              </a:ext>
            </a:extLst>
          </p:cNvPr>
          <p:cNvSpPr/>
          <p:nvPr/>
        </p:nvSpPr>
        <p:spPr>
          <a:xfrm>
            <a:off x="7968208" y="2420888"/>
            <a:ext cx="1872206" cy="1908212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CHILD</a:t>
            </a:r>
          </a:p>
        </p:txBody>
      </p:sp>
    </p:spTree>
    <p:extLst>
      <p:ext uri="{BB962C8B-B14F-4D97-AF65-F5344CB8AC3E}">
        <p14:creationId xmlns:p14="http://schemas.microsoft.com/office/powerpoint/2010/main" val="2931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AF8B5-510D-2E62-E872-FDC68288D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 – Create an Eco-Map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22E4B-34D1-9D7E-3B1F-01EBD3C7FA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918448" cy="3989040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Create an eco-map centred around you and your family. </a:t>
            </a:r>
          </a:p>
          <a:p>
            <a:r>
              <a:rPr lang="en-GB" dirty="0">
                <a:solidFill>
                  <a:schemeClr val="tx1"/>
                </a:solidFill>
              </a:rPr>
              <a:t>Remember it is all about your lines!</a:t>
            </a:r>
          </a:p>
          <a:p>
            <a:r>
              <a:rPr lang="en-GB" dirty="0">
                <a:solidFill>
                  <a:schemeClr val="tx1"/>
                </a:solidFill>
              </a:rPr>
              <a:t>Dark thick line – Strong relationship</a:t>
            </a:r>
          </a:p>
          <a:p>
            <a:r>
              <a:rPr lang="en-GB" dirty="0">
                <a:solidFill>
                  <a:schemeClr val="tx1"/>
                </a:solidFill>
              </a:rPr>
              <a:t>Thin line with arrow pointing one way  – Good energy</a:t>
            </a:r>
          </a:p>
          <a:p>
            <a:r>
              <a:rPr lang="en-GB" dirty="0">
                <a:solidFill>
                  <a:schemeClr val="tx1"/>
                </a:solidFill>
              </a:rPr>
              <a:t>Thin line with arrow pointing both ways – reciprocal</a:t>
            </a:r>
          </a:p>
          <a:p>
            <a:r>
              <a:rPr lang="en-GB" dirty="0">
                <a:solidFill>
                  <a:schemeClr val="tx1"/>
                </a:solidFill>
              </a:rPr>
              <a:t>Broken likes – weak</a:t>
            </a:r>
          </a:p>
          <a:p>
            <a:r>
              <a:rPr lang="en-GB" dirty="0">
                <a:solidFill>
                  <a:schemeClr val="tx1"/>
                </a:solidFill>
              </a:rPr>
              <a:t>Dark line with arrows pointing both ways and short lines overlapping - strenuous</a:t>
            </a:r>
          </a:p>
          <a:p>
            <a:endParaRPr lang="en-GB" dirty="0"/>
          </a:p>
        </p:txBody>
      </p:sp>
      <p:pic>
        <p:nvPicPr>
          <p:cNvPr id="5" name="Content Placeholder 4" descr="Ultimate Guide on How to Use Social Work Ecomaps | Social Work Haven">
            <a:extLst>
              <a:ext uri="{FF2B5EF4-FFF2-40B4-BE49-F238E27FC236}">
                <a16:creationId xmlns:a16="http://schemas.microsoft.com/office/drawing/2014/main" id="{66062E57-12DD-F643-6C80-0B8EEF8D4FD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9720" y="1600200"/>
            <a:ext cx="2640560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6425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7188F-FE99-B6CE-AC68-7073502EC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4B23A84-6F79-A1A0-25AB-BC42FD7CF0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benefit of eco-mapping compared to a family tree?</a:t>
            </a:r>
          </a:p>
        </p:txBody>
      </p:sp>
    </p:spTree>
    <p:extLst>
      <p:ext uri="{BB962C8B-B14F-4D97-AF65-F5344CB8AC3E}">
        <p14:creationId xmlns:p14="http://schemas.microsoft.com/office/powerpoint/2010/main" val="35888321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1F5E-7B31-DC7F-7221-0ABCB9BEB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 – Create your own One-Page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5DA4A-9A55-E4FC-6131-4328E384623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Create a one-page profile that you would be able to give to a child or young person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Don’t forget to keep it positive,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/>
                </a:solidFill>
                <a:effectLst/>
                <a:latin typeface="+mj-lt"/>
              </a:rPr>
              <a:t>What people appreciate about me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/>
                </a:solidFill>
                <a:effectLst/>
                <a:latin typeface="+mj-lt"/>
              </a:rPr>
              <a:t>What’s important to me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/>
                </a:solidFill>
                <a:effectLst/>
                <a:latin typeface="+mj-lt"/>
              </a:rPr>
              <a:t>How best to help and support me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/>
                </a:solidFill>
                <a:effectLst/>
                <a:latin typeface="+mj-lt"/>
              </a:rPr>
              <a:t>My goals and wishes for the future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5" name="Picture 2" descr="Using One Page Profiles for your special needs child - Special Needs Jungle">
            <a:extLst>
              <a:ext uri="{FF2B5EF4-FFF2-40B4-BE49-F238E27FC236}">
                <a16:creationId xmlns:a16="http://schemas.microsoft.com/office/drawing/2014/main" id="{0A18BD88-CE73-B0F2-D357-B745A0BB466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192" y="1340768"/>
            <a:ext cx="2786633" cy="3936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365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B5215-64C7-9558-B702-6332935B6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4 – Draw your family Picture </a:t>
            </a:r>
          </a:p>
        </p:txBody>
      </p:sp>
      <p:pic>
        <p:nvPicPr>
          <p:cNvPr id="1026" name="Picture 2" descr="Let's draw cute scenery. My family drawing. My home drawing | drawing |  Easy and cute scenery drawing ideas for kids | By Drawing Book | They're  always there for me showing">
            <a:extLst>
              <a:ext uri="{FF2B5EF4-FFF2-40B4-BE49-F238E27FC236}">
                <a16:creationId xmlns:a16="http://schemas.microsoft.com/office/drawing/2014/main" id="{812E2366-8E03-CFF4-7E4B-6CECB4CEE3B5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496" y="1412772"/>
            <a:ext cx="3940274" cy="4876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hildren´s drawing, happy family stock photo">
            <a:extLst>
              <a:ext uri="{FF2B5EF4-FFF2-40B4-BE49-F238E27FC236}">
                <a16:creationId xmlns:a16="http://schemas.microsoft.com/office/drawing/2014/main" id="{5ADD0B3A-1BAB-4E73-37E7-5DF670A7196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1919" y="1326479"/>
            <a:ext cx="3478332" cy="505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64539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72627-847C-35B6-F057-3E9DF7D5F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/>
              <a:t>TASK 5 </a:t>
            </a:r>
            <a:r>
              <a:rPr lang="en-GB" dirty="0"/>
              <a:t>– Communication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926DD-1F5D-8F12-F11B-295E69C980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Choose between Play Therapy and Animal Assisted Therapy and develop a game/ activity/ circumstance that would benefit from that therapy.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Think about: </a:t>
            </a:r>
          </a:p>
          <a:p>
            <a:pPr lvl="1">
              <a:lnSpc>
                <a:spcPct val="90000"/>
              </a:lnSpc>
            </a:pPr>
            <a:r>
              <a:rPr lang="en-GB" sz="2200"/>
              <a:t>What therapy </a:t>
            </a:r>
          </a:p>
          <a:p>
            <a:pPr lvl="1">
              <a:lnSpc>
                <a:spcPct val="90000"/>
              </a:lnSpc>
            </a:pPr>
            <a:r>
              <a:rPr lang="en-GB" sz="2200"/>
              <a:t>Why it would be appropriate</a:t>
            </a:r>
          </a:p>
          <a:p>
            <a:pPr lvl="1">
              <a:lnSpc>
                <a:spcPct val="90000"/>
              </a:lnSpc>
            </a:pPr>
            <a:r>
              <a:rPr lang="en-GB" sz="2200"/>
              <a:t>How it would benefit </a:t>
            </a:r>
          </a:p>
          <a:p>
            <a:pPr lvl="1">
              <a:lnSpc>
                <a:spcPct val="90000"/>
              </a:lnSpc>
            </a:pPr>
            <a:r>
              <a:rPr lang="en-GB" sz="2200"/>
              <a:t>Anticipated outcome</a:t>
            </a:r>
          </a:p>
          <a:p>
            <a:pPr>
              <a:lnSpc>
                <a:spcPct val="90000"/>
              </a:lnSpc>
            </a:pPr>
            <a:endParaRPr lang="en-GB" sz="2200"/>
          </a:p>
        </p:txBody>
      </p:sp>
      <p:pic>
        <p:nvPicPr>
          <p:cNvPr id="5" name="Picture 2" descr="Play Therapy Benefits Children's Healing - Hosparus Health">
            <a:extLst>
              <a:ext uri="{FF2B5EF4-FFF2-40B4-BE49-F238E27FC236}">
                <a16:creationId xmlns:a16="http://schemas.microsoft.com/office/drawing/2014/main" id="{395E1351-041D-34D1-ADA1-81330AFB62B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7600" y="1803051"/>
            <a:ext cx="5384800" cy="3583339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18964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754E189-8D3C-4D1E-6C1D-300680630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313BE1D-1BD7-3413-347A-E301EAEAC5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 dirty="0"/>
              <a:t>Newman, B. M., &amp; Newman, P. R. (2011) </a:t>
            </a:r>
            <a:r>
              <a:rPr lang="fr-FR" i="1" dirty="0"/>
              <a:t>Family </a:t>
            </a:r>
            <a:r>
              <a:rPr lang="fr-FR" i="1" dirty="0" err="1"/>
              <a:t>Thoery</a:t>
            </a:r>
            <a:r>
              <a:rPr lang="fr-FR" i="1" dirty="0"/>
              <a:t> </a:t>
            </a:r>
            <a:r>
              <a:rPr lang="fr-FR" dirty="0" err="1"/>
              <a:t>Available</a:t>
            </a:r>
            <a:r>
              <a:rPr lang="fr-FR" dirty="0"/>
              <a:t> at: </a:t>
            </a:r>
            <a:r>
              <a:rPr lang="fr-FR" dirty="0">
                <a:hlinkClick r:id="rId2"/>
              </a:rPr>
              <a:t>https://www.sciencedirect.com/topics/biochemistry-genetics-and-molecular-biology/family-theory#:~:text=Family%20theories%20focus%20on%20the,that%20enhance%20or%20disrupt%20development</a:t>
            </a:r>
            <a:r>
              <a:rPr lang="fr-FR" dirty="0"/>
              <a:t> </a:t>
            </a:r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57112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purl.org/dc/dcmitype/"/>
    <ds:schemaRef ds:uri="http://purl.org/dc/terms/"/>
    <ds:schemaRef ds:uri="http://schemas.microsoft.com/office/infopath/2007/PartnerControls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(better corporate)</Template>
  <TotalTime>33</TotalTime>
  <Words>467</Words>
  <Application>Microsoft Office PowerPoint</Application>
  <PresentationFormat>Widescreen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PowerPoint Presentation</vt:lpstr>
      <vt:lpstr>Session Recap</vt:lpstr>
      <vt:lpstr>Theoretical Evolution</vt:lpstr>
      <vt:lpstr>Theory into Practice </vt:lpstr>
      <vt:lpstr>TASK 1 – Create a family tree</vt:lpstr>
      <vt:lpstr>My Family Tree</vt:lpstr>
      <vt:lpstr>TASK 2 – Create an Eco-Map</vt:lpstr>
      <vt:lpstr>Question</vt:lpstr>
      <vt:lpstr>TASK 3 – Create your own One-Page Profile</vt:lpstr>
      <vt:lpstr>TASK 4 – Draw your family Picture </vt:lpstr>
      <vt:lpstr>TASK 5 – Communication Therapy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Jenkins (IEH)</dc:creator>
  <cp:lastModifiedBy>Laura Jenkins (IEH)</cp:lastModifiedBy>
  <cp:revision>1</cp:revision>
  <dcterms:created xsi:type="dcterms:W3CDTF">2023-09-24T08:58:52Z</dcterms:created>
  <dcterms:modified xsi:type="dcterms:W3CDTF">2024-10-09T10:12:58Z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