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6.xml" ContentType="application/vnd.openxmlformats-officedocument.presentationml.notesSlide+xml"/>
  <Override PartName="/ppt/notesSlides/notesSlide7.xml" ContentType="application/vnd.openxmlformats-officedocument.presentationml.notesSlide+xml"/>
  <Override PartName="/ppt/slides/slide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9"/>
  </p:notesMasterIdLst>
  <p:sldIdLst>
    <p:sldId id="272" r:id="rId2"/>
    <p:sldId id="256" r:id="rId3"/>
    <p:sldId id="264" r:id="rId4"/>
    <p:sldId id="265" r:id="rId5"/>
    <p:sldId id="266" r:id="rId6"/>
    <p:sldId id="271" r:id="rId7"/>
    <p:sldId id="270" r:id="rId8"/>
  </p:sldIdLst>
  <p:sldSz cx="9144000" cy="6858000" type="screen4x3"/>
  <p:notesSz cx="6797675" cy="9926638"/>
  <p:defaultTex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FF3300"/>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8556" autoAdjust="0"/>
  </p:normalViewPr>
  <p:slideViewPr>
    <p:cSldViewPr>
      <p:cViewPr varScale="1">
        <p:scale>
          <a:sx n="64" d="100"/>
          <a:sy n="64" d="100"/>
        </p:scale>
        <p:origin x="-1566" y="-10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hdr" sz="quarter"/>
          </p:nvPr>
        </p:nvSpPr>
        <p:spPr bwMode="auto">
          <a:xfrm>
            <a:off x="0" y="0"/>
            <a:ext cx="2945659" cy="49633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en-GB"/>
          </a:p>
        </p:txBody>
      </p:sp>
      <p:sp>
        <p:nvSpPr>
          <p:cNvPr id="5123" name="Rectangle 3"/>
          <p:cNvSpPr>
            <a:spLocks noGrp="1" noChangeArrowheads="1"/>
          </p:cNvSpPr>
          <p:nvPr>
            <p:ph type="dt" idx="1"/>
          </p:nvPr>
        </p:nvSpPr>
        <p:spPr bwMode="auto">
          <a:xfrm>
            <a:off x="3850443" y="0"/>
            <a:ext cx="2945659" cy="49633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en-GB"/>
          </a:p>
        </p:txBody>
      </p:sp>
      <p:sp>
        <p:nvSpPr>
          <p:cNvPr id="5124" name="Rectangle 4"/>
          <p:cNvSpPr>
            <a:spLocks noGrp="1" noRot="1" noChangeAspect="1" noChangeArrowheads="1" noTextEdit="1"/>
          </p:cNvSpPr>
          <p:nvPr>
            <p:ph type="sldImg" idx="2"/>
          </p:nvPr>
        </p:nvSpPr>
        <p:spPr bwMode="auto">
          <a:xfrm>
            <a:off x="917575" y="744538"/>
            <a:ext cx="4962525" cy="3722687"/>
          </a:xfrm>
          <a:prstGeom prst="rect">
            <a:avLst/>
          </a:prstGeom>
          <a:noFill/>
          <a:ln w="9525">
            <a:solidFill>
              <a:srgbClr val="000000"/>
            </a:solidFill>
            <a:miter lim="800000"/>
            <a:headEnd/>
            <a:tailEnd/>
          </a:ln>
          <a:effectLst/>
        </p:spPr>
      </p:sp>
      <p:sp>
        <p:nvSpPr>
          <p:cNvPr id="5125" name="Rectangle 5"/>
          <p:cNvSpPr>
            <a:spLocks noGrp="1" noChangeArrowheads="1"/>
          </p:cNvSpPr>
          <p:nvPr>
            <p:ph type="body" sz="quarter" idx="3"/>
          </p:nvPr>
        </p:nvSpPr>
        <p:spPr bwMode="auto">
          <a:xfrm>
            <a:off x="679768" y="4715153"/>
            <a:ext cx="5438140" cy="446698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p>
        </p:txBody>
      </p:sp>
      <p:sp>
        <p:nvSpPr>
          <p:cNvPr id="5126" name="Rectangle 6"/>
          <p:cNvSpPr>
            <a:spLocks noGrp="1" noChangeArrowheads="1"/>
          </p:cNvSpPr>
          <p:nvPr>
            <p:ph type="ftr" sz="quarter" idx="4"/>
          </p:nvPr>
        </p:nvSpPr>
        <p:spPr bwMode="auto">
          <a:xfrm>
            <a:off x="0" y="9428583"/>
            <a:ext cx="2945659" cy="49633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n-GB"/>
          </a:p>
        </p:txBody>
      </p:sp>
      <p:sp>
        <p:nvSpPr>
          <p:cNvPr id="5127" name="Rectangle 7"/>
          <p:cNvSpPr>
            <a:spLocks noGrp="1" noChangeArrowheads="1"/>
          </p:cNvSpPr>
          <p:nvPr>
            <p:ph type="sldNum" sz="quarter" idx="5"/>
          </p:nvPr>
        </p:nvSpPr>
        <p:spPr bwMode="auto">
          <a:xfrm>
            <a:off x="3850443" y="9428583"/>
            <a:ext cx="2945659" cy="49633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01A7C892-6938-4ECF-A06E-401314AEFCDB}" type="slidenum">
              <a:rPr lang="en-GB"/>
              <a:pPr/>
              <a:t>‹#›</a:t>
            </a:fld>
            <a:endParaRPr lang="en-GB"/>
          </a:p>
        </p:txBody>
      </p:sp>
    </p:spTree>
    <p:extLst>
      <p:ext uri="{BB962C8B-B14F-4D97-AF65-F5344CB8AC3E}">
        <p14:creationId xmlns:p14="http://schemas.microsoft.com/office/powerpoint/2010/main" xmlns="" val="870504264"/>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Arial" charset="0"/>
      </a:defRPr>
    </a:lvl1pPr>
    <a:lvl2pPr marL="457200" algn="l" rtl="0" fontAlgn="base">
      <a:spcBef>
        <a:spcPct val="30000"/>
      </a:spcBef>
      <a:spcAft>
        <a:spcPct val="0"/>
      </a:spcAft>
      <a:defRPr sz="1200" kern="1200">
        <a:solidFill>
          <a:schemeClr val="tx1"/>
        </a:solidFill>
        <a:latin typeface="Arial" charset="0"/>
        <a:ea typeface="+mn-ea"/>
        <a:cs typeface="Arial" charset="0"/>
      </a:defRPr>
    </a:lvl2pPr>
    <a:lvl3pPr marL="914400" algn="l" rtl="0" fontAlgn="base">
      <a:spcBef>
        <a:spcPct val="30000"/>
      </a:spcBef>
      <a:spcAft>
        <a:spcPct val="0"/>
      </a:spcAft>
      <a:defRPr sz="1200" kern="1200">
        <a:solidFill>
          <a:schemeClr val="tx1"/>
        </a:solidFill>
        <a:latin typeface="Arial" charset="0"/>
        <a:ea typeface="+mn-ea"/>
        <a:cs typeface="Arial" charset="0"/>
      </a:defRPr>
    </a:lvl3pPr>
    <a:lvl4pPr marL="1371600" algn="l" rtl="0" fontAlgn="base">
      <a:spcBef>
        <a:spcPct val="30000"/>
      </a:spcBef>
      <a:spcAft>
        <a:spcPct val="0"/>
      </a:spcAft>
      <a:defRPr sz="1200" kern="1200">
        <a:solidFill>
          <a:schemeClr val="tx1"/>
        </a:solidFill>
        <a:latin typeface="Arial" charset="0"/>
        <a:ea typeface="+mn-ea"/>
        <a:cs typeface="Arial" charset="0"/>
      </a:defRPr>
    </a:lvl4pPr>
    <a:lvl5pPr marL="1828800" algn="l" rtl="0" fontAlgn="base">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A8650C59-32C6-4564-93F4-5EA38B6D4504}" type="slidenum">
              <a:rPr lang="en-GB" smtClean="0"/>
              <a:pPr/>
              <a:t>1</a:t>
            </a:fld>
            <a:endParaRPr lang="en-GB"/>
          </a:p>
        </p:txBody>
      </p:sp>
    </p:spTree>
    <p:extLst>
      <p:ext uri="{BB962C8B-B14F-4D97-AF65-F5344CB8AC3E}">
        <p14:creationId xmlns:p14="http://schemas.microsoft.com/office/powerpoint/2010/main" xmlns="" val="74678653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01A7C892-6938-4ECF-A06E-401314AEFCDB}" type="slidenum">
              <a:rPr lang="en-GB" smtClean="0"/>
              <a:pPr/>
              <a:t>2</a:t>
            </a:fld>
            <a:endParaRPr lang="en-GB"/>
          </a:p>
        </p:txBody>
      </p:sp>
    </p:spTree>
    <p:extLst>
      <p:ext uri="{BB962C8B-B14F-4D97-AF65-F5344CB8AC3E}">
        <p14:creationId xmlns:p14="http://schemas.microsoft.com/office/powerpoint/2010/main" xmlns="" val="4216849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125BAEE-A796-4C70-8C6D-EE852FDA94FD}" type="slidenum">
              <a:rPr lang="en-GB"/>
              <a:pPr/>
              <a:t>3</a:t>
            </a:fld>
            <a:endParaRPr lang="en-GB"/>
          </a:p>
        </p:txBody>
      </p:sp>
      <p:sp>
        <p:nvSpPr>
          <p:cNvPr id="15362" name="Rectangle 2"/>
          <p:cNvSpPr>
            <a:spLocks noGrp="1" noRot="1" noChangeAspect="1" noChangeArrowheads="1" noTextEdit="1"/>
          </p:cNvSpPr>
          <p:nvPr>
            <p:ph type="sldImg"/>
          </p:nvPr>
        </p:nvSpPr>
        <p:spPr>
          <a:ln/>
        </p:spPr>
      </p:sp>
      <p:sp>
        <p:nvSpPr>
          <p:cNvPr id="15363" name="Rectangle 3"/>
          <p:cNvSpPr>
            <a:spLocks noGrp="1" noChangeArrowheads="1"/>
          </p:cNvSpPr>
          <p:nvPr>
            <p:ph type="body" idx="1"/>
          </p:nvPr>
        </p:nvSpPr>
        <p:spPr/>
        <p:txBody>
          <a:bodyPr/>
          <a:lstStyle/>
          <a:p>
            <a:endParaRPr lang="en-US"/>
          </a:p>
        </p:txBody>
      </p:sp>
    </p:spTree>
    <p:extLst>
      <p:ext uri="{BB962C8B-B14F-4D97-AF65-F5344CB8AC3E}">
        <p14:creationId xmlns:p14="http://schemas.microsoft.com/office/powerpoint/2010/main" xmlns="" val="87590215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B79AFCF-AD02-4CBC-AD17-2344785A322B}" type="slidenum">
              <a:rPr lang="en-GB"/>
              <a:pPr/>
              <a:t>4</a:t>
            </a:fld>
            <a:endParaRPr lang="en-GB"/>
          </a:p>
        </p:txBody>
      </p:sp>
      <p:sp>
        <p:nvSpPr>
          <p:cNvPr id="17410" name="Rectangle 2"/>
          <p:cNvSpPr>
            <a:spLocks noGrp="1" noRot="1" noChangeAspect="1" noChangeArrowheads="1" noTextEdit="1"/>
          </p:cNvSpPr>
          <p:nvPr>
            <p:ph type="sldImg"/>
          </p:nvPr>
        </p:nvSpPr>
        <p:spPr>
          <a:ln/>
        </p:spPr>
      </p:sp>
      <p:sp>
        <p:nvSpPr>
          <p:cNvPr id="17411" name="Rectangle 3"/>
          <p:cNvSpPr>
            <a:spLocks noGrp="1" noChangeArrowheads="1"/>
          </p:cNvSpPr>
          <p:nvPr>
            <p:ph type="body" idx="1"/>
          </p:nvPr>
        </p:nvSpPr>
        <p:spPr/>
        <p:txBody>
          <a:bodyPr/>
          <a:lstStyle/>
          <a:p>
            <a:pPr fontAlgn="base"/>
            <a:r>
              <a:rPr lang="en-GB" sz="1200" kern="1200" dirty="0" smtClean="0">
                <a:solidFill>
                  <a:schemeClr val="tx1"/>
                </a:solidFill>
                <a:effectLst/>
                <a:latin typeface="Arial" charset="0"/>
                <a:ea typeface="+mn-ea"/>
                <a:cs typeface="Arial" charset="0"/>
              </a:rPr>
              <a:t>E.g. Internal = retained profits as the directors have the power to retain profits without the agreement of shareholders, whose profits they are.</a:t>
            </a:r>
          </a:p>
          <a:p>
            <a:pPr fontAlgn="base"/>
            <a:r>
              <a:rPr lang="en-GB" sz="1200" kern="1200" dirty="0" smtClean="0">
                <a:solidFill>
                  <a:schemeClr val="tx1"/>
                </a:solidFill>
                <a:effectLst/>
                <a:latin typeface="Arial" charset="0"/>
                <a:ea typeface="+mn-ea"/>
                <a:cs typeface="Arial" charset="0"/>
              </a:rPr>
              <a:t>       External = share issue as it requires the compliance of potential shareholders.</a:t>
            </a:r>
          </a:p>
          <a:p>
            <a:endParaRPr lang="en-US" dirty="0" smtClean="0"/>
          </a:p>
          <a:p>
            <a:pPr fontAlgn="base"/>
            <a:r>
              <a:rPr lang="en-GB" sz="1200" kern="1200" dirty="0" smtClean="0">
                <a:solidFill>
                  <a:schemeClr val="tx1"/>
                </a:solidFill>
                <a:effectLst/>
                <a:latin typeface="Arial" charset="0"/>
                <a:ea typeface="+mn-ea"/>
                <a:cs typeface="Arial" charset="0"/>
              </a:rPr>
              <a:t>We can further distinguish both categories by long or short-term sources.  No agreed definition but….</a:t>
            </a:r>
          </a:p>
          <a:p>
            <a:pPr fontAlgn="base"/>
            <a:r>
              <a:rPr lang="en-GB" sz="1200" kern="1200" dirty="0" smtClean="0">
                <a:solidFill>
                  <a:schemeClr val="tx1"/>
                </a:solidFill>
                <a:effectLst/>
                <a:latin typeface="Arial" charset="0"/>
                <a:ea typeface="+mn-ea"/>
                <a:cs typeface="Arial" charset="0"/>
              </a:rPr>
              <a:t> </a:t>
            </a:r>
          </a:p>
          <a:p>
            <a:pPr fontAlgn="base"/>
            <a:r>
              <a:rPr lang="en-GB" sz="1200" kern="1200" dirty="0" smtClean="0">
                <a:solidFill>
                  <a:schemeClr val="tx1"/>
                </a:solidFill>
                <a:effectLst/>
                <a:latin typeface="Arial" charset="0"/>
                <a:ea typeface="+mn-ea"/>
                <a:cs typeface="Arial" charset="0"/>
              </a:rPr>
              <a:t>Advantages if internal – flexibility/quickly obtained (especially if from working capital sources) and need no compliance from other parties.</a:t>
            </a:r>
          </a:p>
          <a:p>
            <a:endParaRPr lang="en-US" dirty="0"/>
          </a:p>
        </p:txBody>
      </p:sp>
    </p:spTree>
    <p:extLst>
      <p:ext uri="{BB962C8B-B14F-4D97-AF65-F5344CB8AC3E}">
        <p14:creationId xmlns:p14="http://schemas.microsoft.com/office/powerpoint/2010/main" xmlns="" val="186624554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CE31FA9-291D-4A92-A9B2-F14C3E2119E6}" type="slidenum">
              <a:rPr lang="en-GB"/>
              <a:pPr/>
              <a:t>5</a:t>
            </a:fld>
            <a:endParaRPr lang="en-GB"/>
          </a:p>
        </p:txBody>
      </p:sp>
      <p:sp>
        <p:nvSpPr>
          <p:cNvPr id="19458" name="Rectangle 2"/>
          <p:cNvSpPr>
            <a:spLocks noGrp="1" noRot="1" noChangeAspect="1" noChangeArrowheads="1" noTextEdit="1"/>
          </p:cNvSpPr>
          <p:nvPr>
            <p:ph type="sldImg"/>
          </p:nvPr>
        </p:nvSpPr>
        <p:spPr>
          <a:ln/>
        </p:spPr>
      </p:sp>
      <p:sp>
        <p:nvSpPr>
          <p:cNvPr id="19459" name="Rectangle 3"/>
          <p:cNvSpPr>
            <a:spLocks noGrp="1" noChangeArrowheads="1"/>
          </p:cNvSpPr>
          <p:nvPr>
            <p:ph type="body" idx="1"/>
          </p:nvPr>
        </p:nvSpPr>
        <p:spPr/>
        <p:txBody>
          <a:bodyPr/>
          <a:lstStyle/>
          <a:p>
            <a:r>
              <a:rPr lang="en-GB" sz="1200" b="1" kern="1200" dirty="0" smtClean="0">
                <a:solidFill>
                  <a:schemeClr val="tx1"/>
                </a:solidFill>
                <a:effectLst/>
                <a:latin typeface="Arial" charset="0"/>
                <a:ea typeface="+mn-ea"/>
                <a:cs typeface="Arial" charset="0"/>
              </a:rPr>
              <a:t>Securitisation</a:t>
            </a:r>
            <a:r>
              <a:rPr lang="en-GB" sz="1200" b="0" kern="1200" dirty="0" smtClean="0">
                <a:solidFill>
                  <a:schemeClr val="tx1"/>
                </a:solidFill>
                <a:effectLst/>
                <a:latin typeface="Arial" charset="0"/>
                <a:ea typeface="+mn-ea"/>
                <a:cs typeface="Arial" charset="0"/>
              </a:rPr>
              <a:t> is the process of taking an illiquid </a:t>
            </a:r>
            <a:r>
              <a:rPr lang="en-GB" sz="1200" b="1" kern="1200" dirty="0" smtClean="0">
                <a:solidFill>
                  <a:schemeClr val="tx1"/>
                </a:solidFill>
                <a:effectLst/>
                <a:latin typeface="Arial" charset="0"/>
                <a:ea typeface="+mn-ea"/>
                <a:cs typeface="Arial" charset="0"/>
              </a:rPr>
              <a:t>asset</a:t>
            </a:r>
            <a:r>
              <a:rPr lang="en-GB" sz="1200" b="0" kern="1200" dirty="0" smtClean="0">
                <a:solidFill>
                  <a:schemeClr val="tx1"/>
                </a:solidFill>
                <a:effectLst/>
                <a:latin typeface="Arial" charset="0"/>
                <a:ea typeface="+mn-ea"/>
                <a:cs typeface="Arial" charset="0"/>
              </a:rPr>
              <a:t>, or group of </a:t>
            </a:r>
            <a:r>
              <a:rPr lang="en-GB" sz="1200" b="1" kern="1200" dirty="0" smtClean="0">
                <a:solidFill>
                  <a:schemeClr val="tx1"/>
                </a:solidFill>
                <a:effectLst/>
                <a:latin typeface="Arial" charset="0"/>
                <a:ea typeface="+mn-ea"/>
                <a:cs typeface="Arial" charset="0"/>
              </a:rPr>
              <a:t>assets</a:t>
            </a:r>
            <a:r>
              <a:rPr lang="en-GB" sz="1200" b="0" kern="1200" dirty="0" smtClean="0">
                <a:solidFill>
                  <a:schemeClr val="tx1"/>
                </a:solidFill>
                <a:effectLst/>
                <a:latin typeface="Arial" charset="0"/>
                <a:ea typeface="+mn-ea"/>
                <a:cs typeface="Arial" charset="0"/>
              </a:rPr>
              <a:t>, and through financial engineering, transforming them into a security. A typical example of </a:t>
            </a:r>
            <a:r>
              <a:rPr lang="en-GB" sz="1200" b="1" kern="1200" dirty="0" smtClean="0">
                <a:solidFill>
                  <a:schemeClr val="tx1"/>
                </a:solidFill>
                <a:effectLst/>
                <a:latin typeface="Arial" charset="0"/>
                <a:ea typeface="+mn-ea"/>
                <a:cs typeface="Arial" charset="0"/>
              </a:rPr>
              <a:t>securitisation</a:t>
            </a:r>
            <a:r>
              <a:rPr lang="en-GB" sz="1200" b="0" kern="1200" dirty="0" smtClean="0">
                <a:solidFill>
                  <a:schemeClr val="tx1"/>
                </a:solidFill>
                <a:effectLst/>
                <a:latin typeface="Arial" charset="0"/>
                <a:ea typeface="+mn-ea"/>
                <a:cs typeface="Arial" charset="0"/>
              </a:rPr>
              <a:t> is a mortgage-backed security (MBS), which is a type of </a:t>
            </a:r>
            <a:r>
              <a:rPr lang="en-GB" sz="1200" b="1" kern="1200" dirty="0" smtClean="0">
                <a:solidFill>
                  <a:schemeClr val="tx1"/>
                </a:solidFill>
                <a:effectLst/>
                <a:latin typeface="Arial" charset="0"/>
                <a:ea typeface="+mn-ea"/>
                <a:cs typeface="Arial" charset="0"/>
              </a:rPr>
              <a:t>asset</a:t>
            </a:r>
            <a:r>
              <a:rPr lang="en-GB" sz="1200" b="0" kern="1200" dirty="0" smtClean="0">
                <a:solidFill>
                  <a:schemeClr val="tx1"/>
                </a:solidFill>
                <a:effectLst/>
                <a:latin typeface="Arial" charset="0"/>
                <a:ea typeface="+mn-ea"/>
                <a:cs typeface="Arial" charset="0"/>
              </a:rPr>
              <a:t>-backed security that is secured by a collection of mortgages.</a:t>
            </a:r>
          </a:p>
          <a:p>
            <a:r>
              <a:rPr lang="en-GB" b="1" dirty="0" smtClean="0"/>
              <a:t>The concept</a:t>
            </a:r>
            <a:endParaRPr lang="en-GB" dirty="0" smtClean="0"/>
          </a:p>
          <a:p>
            <a:r>
              <a:rPr lang="en-GB" dirty="0" smtClean="0"/>
              <a:t>Securitisation is the process of conversion of existing assets or future cash flows into marketable securities. In other words, securitisation deals with the conversion of assets which are not marketable into marketable ones.   For the purpose of distinction, the conversion of existing assets into marketable securities is known as asset-backed securitisation and the conversion of future cash flows into marketable securities is known as future-flows securitisation.</a:t>
            </a:r>
          </a:p>
          <a:p>
            <a:r>
              <a:rPr lang="en-GB" dirty="0" smtClean="0"/>
              <a:t>Some of the assets that can be securitised are loans like car loans, housing loans, et cetera and future cash flows like ticket sales, credit card payments, car rentals or any other form of future receivables.</a:t>
            </a:r>
          </a:p>
          <a:p>
            <a:r>
              <a:rPr lang="en-GB" dirty="0" smtClean="0"/>
              <a:t>Suppose Mr X wants to open a multiplex and is in need of funds for the same. To raise funds, Mr X can sell his future cash flows (cash flows arising from sale of movie tickets and food items in the future) in the form of securities to raise money.  This will benefit investors as they will have a claim over the future cash flows generated from the multiplex. Mr X will also benefit as loan obligations will be met from cash flows generated from the multiplex itself.</a:t>
            </a:r>
          </a:p>
          <a:p>
            <a:endParaRPr lang="en-US" dirty="0"/>
          </a:p>
        </p:txBody>
      </p:sp>
    </p:spTree>
    <p:extLst>
      <p:ext uri="{BB962C8B-B14F-4D97-AF65-F5344CB8AC3E}">
        <p14:creationId xmlns:p14="http://schemas.microsoft.com/office/powerpoint/2010/main" xmlns="" val="217863172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FFE8EFA-5BFB-4A9F-A838-7AB3A96E668A}" type="slidenum">
              <a:rPr lang="en-GB"/>
              <a:pPr/>
              <a:t>6</a:t>
            </a:fld>
            <a:endParaRPr lang="en-GB"/>
          </a:p>
        </p:txBody>
      </p:sp>
      <p:sp>
        <p:nvSpPr>
          <p:cNvPr id="30722" name="Rectangle 2"/>
          <p:cNvSpPr>
            <a:spLocks noGrp="1" noRot="1" noChangeAspect="1" noChangeArrowheads="1" noTextEdit="1"/>
          </p:cNvSpPr>
          <p:nvPr>
            <p:ph type="sldImg"/>
          </p:nvPr>
        </p:nvSpPr>
        <p:spPr>
          <a:ln/>
        </p:spPr>
      </p:sp>
      <p:sp>
        <p:nvSpPr>
          <p:cNvPr id="30723" name="Rectangle 3"/>
          <p:cNvSpPr>
            <a:spLocks noGrp="1" noChangeArrowheads="1"/>
          </p:cNvSpPr>
          <p:nvPr>
            <p:ph type="body" idx="1"/>
          </p:nvPr>
        </p:nvSpPr>
        <p:spPr/>
        <p:txBody>
          <a:bodyPr/>
          <a:lstStyle/>
          <a:p>
            <a:endParaRPr lang="en-US"/>
          </a:p>
        </p:txBody>
      </p:sp>
    </p:spTree>
    <p:extLst>
      <p:ext uri="{BB962C8B-B14F-4D97-AF65-F5344CB8AC3E}">
        <p14:creationId xmlns:p14="http://schemas.microsoft.com/office/powerpoint/2010/main" xmlns="" val="41295400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AC9CE19-2643-4D64-A942-65D594B0337C}" type="slidenum">
              <a:rPr lang="en-GB"/>
              <a:pPr/>
              <a:t>7</a:t>
            </a:fld>
            <a:endParaRPr lang="en-GB"/>
          </a:p>
        </p:txBody>
      </p:sp>
      <p:sp>
        <p:nvSpPr>
          <p:cNvPr id="28674" name="Rectangle 2"/>
          <p:cNvSpPr>
            <a:spLocks noGrp="1" noRot="1" noChangeAspect="1" noChangeArrowheads="1" noTextEdit="1"/>
          </p:cNvSpPr>
          <p:nvPr>
            <p:ph type="sldImg"/>
          </p:nvPr>
        </p:nvSpPr>
        <p:spPr>
          <a:ln/>
        </p:spPr>
      </p:sp>
      <p:sp>
        <p:nvSpPr>
          <p:cNvPr id="28675" name="Rectangle 3"/>
          <p:cNvSpPr>
            <a:spLocks noGrp="1" noChangeArrowheads="1"/>
          </p:cNvSpPr>
          <p:nvPr>
            <p:ph type="body" idx="1"/>
          </p:nvPr>
        </p:nvSpPr>
        <p:spPr/>
        <p:txBody>
          <a:bodyPr/>
          <a:lstStyle/>
          <a:p>
            <a:endParaRPr lang="en-US"/>
          </a:p>
        </p:txBody>
      </p:sp>
    </p:spTree>
    <p:extLst>
      <p:ext uri="{BB962C8B-B14F-4D97-AF65-F5344CB8AC3E}">
        <p14:creationId xmlns:p14="http://schemas.microsoft.com/office/powerpoint/2010/main" xmlns="" val="27259106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lvl1pPr>
              <a:defRPr/>
            </a:lvl1pPr>
          </a:lstStyle>
          <a:p>
            <a:endParaRPr lang="en-GB"/>
          </a:p>
        </p:txBody>
      </p:sp>
      <p:sp>
        <p:nvSpPr>
          <p:cNvPr id="5" name="Footer Placeholder 4"/>
          <p:cNvSpPr>
            <a:spLocks noGrp="1"/>
          </p:cNvSpPr>
          <p:nvPr>
            <p:ph type="ftr" sz="quarter" idx="11"/>
          </p:nvPr>
        </p:nvSpPr>
        <p:spPr/>
        <p:txBody>
          <a:bodyPr/>
          <a:lstStyle>
            <a:lvl1pPr>
              <a:defRPr/>
            </a:lvl1pPr>
          </a:lstStyle>
          <a:p>
            <a:r>
              <a:rPr lang="en-GB" smtClean="0"/>
              <a:t>Financial Management</a:t>
            </a:r>
            <a:endParaRPr lang="en-GB"/>
          </a:p>
        </p:txBody>
      </p:sp>
      <p:sp>
        <p:nvSpPr>
          <p:cNvPr id="6" name="Slide Number Placeholder 5"/>
          <p:cNvSpPr>
            <a:spLocks noGrp="1"/>
          </p:cNvSpPr>
          <p:nvPr>
            <p:ph type="sldNum" sz="quarter" idx="12"/>
          </p:nvPr>
        </p:nvSpPr>
        <p:spPr/>
        <p:txBody>
          <a:bodyPr/>
          <a:lstStyle>
            <a:lvl1pPr>
              <a:defRPr/>
            </a:lvl1pPr>
          </a:lstStyle>
          <a:p>
            <a:fld id="{33ACCE7F-788A-4A15-B80B-BE51AF0E446E}" type="slidenum">
              <a:rPr lang="en-GB"/>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endParaRPr lang="en-GB"/>
          </a:p>
        </p:txBody>
      </p:sp>
      <p:sp>
        <p:nvSpPr>
          <p:cNvPr id="5" name="Footer Placeholder 4"/>
          <p:cNvSpPr>
            <a:spLocks noGrp="1"/>
          </p:cNvSpPr>
          <p:nvPr>
            <p:ph type="ftr" sz="quarter" idx="11"/>
          </p:nvPr>
        </p:nvSpPr>
        <p:spPr/>
        <p:txBody>
          <a:bodyPr/>
          <a:lstStyle>
            <a:lvl1pPr>
              <a:defRPr/>
            </a:lvl1pPr>
          </a:lstStyle>
          <a:p>
            <a:r>
              <a:rPr lang="en-GB" smtClean="0"/>
              <a:t>Financial Management</a:t>
            </a:r>
            <a:endParaRPr lang="en-GB"/>
          </a:p>
        </p:txBody>
      </p:sp>
      <p:sp>
        <p:nvSpPr>
          <p:cNvPr id="6" name="Slide Number Placeholder 5"/>
          <p:cNvSpPr>
            <a:spLocks noGrp="1"/>
          </p:cNvSpPr>
          <p:nvPr>
            <p:ph type="sldNum" sz="quarter" idx="12"/>
          </p:nvPr>
        </p:nvSpPr>
        <p:spPr/>
        <p:txBody>
          <a:bodyPr/>
          <a:lstStyle>
            <a:lvl1pPr>
              <a:defRPr/>
            </a:lvl1pPr>
          </a:lstStyle>
          <a:p>
            <a:fld id="{8267DC77-5919-4AC8-9DB9-DBC2B9C8351A}" type="slidenum">
              <a:rPr lang="en-GB"/>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GB"/>
          </a:p>
        </p:txBody>
      </p:sp>
      <p:sp>
        <p:nvSpPr>
          <p:cNvPr id="5" name="Footer Placeholder 4"/>
          <p:cNvSpPr>
            <a:spLocks noGrp="1"/>
          </p:cNvSpPr>
          <p:nvPr>
            <p:ph type="ftr" sz="quarter" idx="11"/>
          </p:nvPr>
        </p:nvSpPr>
        <p:spPr/>
        <p:txBody>
          <a:bodyPr/>
          <a:lstStyle>
            <a:lvl1pPr>
              <a:defRPr/>
            </a:lvl1pPr>
          </a:lstStyle>
          <a:p>
            <a:r>
              <a:rPr lang="en-GB" smtClean="0"/>
              <a:t>Financial Management</a:t>
            </a:r>
            <a:endParaRPr lang="en-GB"/>
          </a:p>
        </p:txBody>
      </p:sp>
      <p:sp>
        <p:nvSpPr>
          <p:cNvPr id="6" name="Slide Number Placeholder 5"/>
          <p:cNvSpPr>
            <a:spLocks noGrp="1"/>
          </p:cNvSpPr>
          <p:nvPr>
            <p:ph type="sldNum" sz="quarter" idx="12"/>
          </p:nvPr>
        </p:nvSpPr>
        <p:spPr/>
        <p:txBody>
          <a:bodyPr/>
          <a:lstStyle>
            <a:lvl1pPr>
              <a:defRPr/>
            </a:lvl1pPr>
          </a:lstStyle>
          <a:p>
            <a:fld id="{C2686198-ED93-4835-9849-133E295C2EF5}" type="slidenum">
              <a:rPr lang="en-GB"/>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lvl1pPr>
              <a:defRPr/>
            </a:lvl1pPr>
          </a:lstStyle>
          <a:p>
            <a:endParaRPr lang="en-GB"/>
          </a:p>
        </p:txBody>
      </p:sp>
      <p:sp>
        <p:nvSpPr>
          <p:cNvPr id="6" name="Footer Placeholder 5"/>
          <p:cNvSpPr>
            <a:spLocks noGrp="1"/>
          </p:cNvSpPr>
          <p:nvPr>
            <p:ph type="ftr" sz="quarter" idx="11"/>
          </p:nvPr>
        </p:nvSpPr>
        <p:spPr/>
        <p:txBody>
          <a:bodyPr/>
          <a:lstStyle>
            <a:lvl1pPr>
              <a:defRPr/>
            </a:lvl1pPr>
          </a:lstStyle>
          <a:p>
            <a:r>
              <a:rPr lang="en-GB" smtClean="0"/>
              <a:t>Financial Management</a:t>
            </a:r>
            <a:endParaRPr lang="en-GB"/>
          </a:p>
        </p:txBody>
      </p:sp>
      <p:sp>
        <p:nvSpPr>
          <p:cNvPr id="7" name="Slide Number Placeholder 6"/>
          <p:cNvSpPr>
            <a:spLocks noGrp="1"/>
          </p:cNvSpPr>
          <p:nvPr>
            <p:ph type="sldNum" sz="quarter" idx="12"/>
          </p:nvPr>
        </p:nvSpPr>
        <p:spPr/>
        <p:txBody>
          <a:bodyPr/>
          <a:lstStyle>
            <a:lvl1pPr>
              <a:defRPr/>
            </a:lvl1pPr>
          </a:lstStyle>
          <a:p>
            <a:fld id="{625A97A0-B75D-4602-A297-0D92538B2B00}" type="slidenum">
              <a:rPr lang="en-GB"/>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lvl1pPr>
              <a:defRPr/>
            </a:lvl1pPr>
          </a:lstStyle>
          <a:p>
            <a:endParaRPr lang="en-GB"/>
          </a:p>
        </p:txBody>
      </p:sp>
      <p:sp>
        <p:nvSpPr>
          <p:cNvPr id="8" name="Footer Placeholder 7"/>
          <p:cNvSpPr>
            <a:spLocks noGrp="1"/>
          </p:cNvSpPr>
          <p:nvPr>
            <p:ph type="ftr" sz="quarter" idx="11"/>
          </p:nvPr>
        </p:nvSpPr>
        <p:spPr/>
        <p:txBody>
          <a:bodyPr/>
          <a:lstStyle>
            <a:lvl1pPr>
              <a:defRPr/>
            </a:lvl1pPr>
          </a:lstStyle>
          <a:p>
            <a:r>
              <a:rPr lang="en-GB" smtClean="0"/>
              <a:t>Financial Management</a:t>
            </a:r>
            <a:endParaRPr lang="en-GB"/>
          </a:p>
        </p:txBody>
      </p:sp>
      <p:sp>
        <p:nvSpPr>
          <p:cNvPr id="9" name="Slide Number Placeholder 8"/>
          <p:cNvSpPr>
            <a:spLocks noGrp="1"/>
          </p:cNvSpPr>
          <p:nvPr>
            <p:ph type="sldNum" sz="quarter" idx="12"/>
          </p:nvPr>
        </p:nvSpPr>
        <p:spPr/>
        <p:txBody>
          <a:bodyPr/>
          <a:lstStyle>
            <a:lvl1pPr>
              <a:defRPr/>
            </a:lvl1pPr>
          </a:lstStyle>
          <a:p>
            <a:fld id="{745E92FB-9E36-414F-A0BF-B34DF105C1DF}" type="slidenum">
              <a:rPr lang="en-GB"/>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lvl1pPr>
              <a:defRPr/>
            </a:lvl1pPr>
          </a:lstStyle>
          <a:p>
            <a:endParaRPr lang="en-GB"/>
          </a:p>
        </p:txBody>
      </p:sp>
      <p:sp>
        <p:nvSpPr>
          <p:cNvPr id="4" name="Footer Placeholder 3"/>
          <p:cNvSpPr>
            <a:spLocks noGrp="1"/>
          </p:cNvSpPr>
          <p:nvPr>
            <p:ph type="ftr" sz="quarter" idx="11"/>
          </p:nvPr>
        </p:nvSpPr>
        <p:spPr/>
        <p:txBody>
          <a:bodyPr/>
          <a:lstStyle>
            <a:lvl1pPr>
              <a:defRPr/>
            </a:lvl1pPr>
          </a:lstStyle>
          <a:p>
            <a:r>
              <a:rPr lang="en-GB" smtClean="0"/>
              <a:t>Financial Management</a:t>
            </a:r>
            <a:endParaRPr lang="en-GB"/>
          </a:p>
        </p:txBody>
      </p:sp>
      <p:sp>
        <p:nvSpPr>
          <p:cNvPr id="5" name="Slide Number Placeholder 4"/>
          <p:cNvSpPr>
            <a:spLocks noGrp="1"/>
          </p:cNvSpPr>
          <p:nvPr>
            <p:ph type="sldNum" sz="quarter" idx="12"/>
          </p:nvPr>
        </p:nvSpPr>
        <p:spPr/>
        <p:txBody>
          <a:bodyPr/>
          <a:lstStyle>
            <a:lvl1pPr>
              <a:defRPr/>
            </a:lvl1pPr>
          </a:lstStyle>
          <a:p>
            <a:fld id="{26973257-9EC9-4669-9BB5-5BBF48C2120A}" type="slidenum">
              <a:rPr lang="en-GB"/>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GB"/>
          </a:p>
        </p:txBody>
      </p:sp>
      <p:sp>
        <p:nvSpPr>
          <p:cNvPr id="3" name="Footer Placeholder 2"/>
          <p:cNvSpPr>
            <a:spLocks noGrp="1"/>
          </p:cNvSpPr>
          <p:nvPr>
            <p:ph type="ftr" sz="quarter" idx="11"/>
          </p:nvPr>
        </p:nvSpPr>
        <p:spPr/>
        <p:txBody>
          <a:bodyPr/>
          <a:lstStyle>
            <a:lvl1pPr>
              <a:defRPr/>
            </a:lvl1pPr>
          </a:lstStyle>
          <a:p>
            <a:r>
              <a:rPr lang="en-GB" smtClean="0"/>
              <a:t>Financial Management</a:t>
            </a:r>
            <a:endParaRPr lang="en-GB"/>
          </a:p>
        </p:txBody>
      </p:sp>
      <p:sp>
        <p:nvSpPr>
          <p:cNvPr id="4" name="Slide Number Placeholder 3"/>
          <p:cNvSpPr>
            <a:spLocks noGrp="1"/>
          </p:cNvSpPr>
          <p:nvPr>
            <p:ph type="sldNum" sz="quarter" idx="12"/>
          </p:nvPr>
        </p:nvSpPr>
        <p:spPr/>
        <p:txBody>
          <a:bodyPr/>
          <a:lstStyle>
            <a:lvl1pPr>
              <a:defRPr/>
            </a:lvl1pPr>
          </a:lstStyle>
          <a:p>
            <a:fld id="{35A88C58-DB15-4598-A283-45D40F8CB38B}" type="slidenum">
              <a:rPr lang="en-GB"/>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GB"/>
          </a:p>
        </p:txBody>
      </p:sp>
      <p:sp>
        <p:nvSpPr>
          <p:cNvPr id="6" name="Footer Placeholder 5"/>
          <p:cNvSpPr>
            <a:spLocks noGrp="1"/>
          </p:cNvSpPr>
          <p:nvPr>
            <p:ph type="ftr" sz="quarter" idx="11"/>
          </p:nvPr>
        </p:nvSpPr>
        <p:spPr/>
        <p:txBody>
          <a:bodyPr/>
          <a:lstStyle>
            <a:lvl1pPr>
              <a:defRPr/>
            </a:lvl1pPr>
          </a:lstStyle>
          <a:p>
            <a:r>
              <a:rPr lang="en-GB" smtClean="0"/>
              <a:t>Financial Management</a:t>
            </a:r>
            <a:endParaRPr lang="en-GB"/>
          </a:p>
        </p:txBody>
      </p:sp>
      <p:sp>
        <p:nvSpPr>
          <p:cNvPr id="7" name="Slide Number Placeholder 6"/>
          <p:cNvSpPr>
            <a:spLocks noGrp="1"/>
          </p:cNvSpPr>
          <p:nvPr>
            <p:ph type="sldNum" sz="quarter" idx="12"/>
          </p:nvPr>
        </p:nvSpPr>
        <p:spPr/>
        <p:txBody>
          <a:bodyPr/>
          <a:lstStyle>
            <a:lvl1pPr>
              <a:defRPr/>
            </a:lvl1pPr>
          </a:lstStyle>
          <a:p>
            <a:fld id="{3E8BFDF8-6CF4-4115-B9E4-7D7DAF0603BD}" type="slidenum">
              <a:rPr lang="en-GB"/>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GB"/>
          </a:p>
        </p:txBody>
      </p:sp>
      <p:sp>
        <p:nvSpPr>
          <p:cNvPr id="6" name="Footer Placeholder 5"/>
          <p:cNvSpPr>
            <a:spLocks noGrp="1"/>
          </p:cNvSpPr>
          <p:nvPr>
            <p:ph type="ftr" sz="quarter" idx="11"/>
          </p:nvPr>
        </p:nvSpPr>
        <p:spPr/>
        <p:txBody>
          <a:bodyPr/>
          <a:lstStyle>
            <a:lvl1pPr>
              <a:defRPr/>
            </a:lvl1pPr>
          </a:lstStyle>
          <a:p>
            <a:r>
              <a:rPr lang="en-GB" smtClean="0"/>
              <a:t>Financial Management</a:t>
            </a:r>
            <a:endParaRPr lang="en-GB"/>
          </a:p>
        </p:txBody>
      </p:sp>
      <p:sp>
        <p:nvSpPr>
          <p:cNvPr id="7" name="Slide Number Placeholder 6"/>
          <p:cNvSpPr>
            <a:spLocks noGrp="1"/>
          </p:cNvSpPr>
          <p:nvPr>
            <p:ph type="sldNum" sz="quarter" idx="12"/>
          </p:nvPr>
        </p:nvSpPr>
        <p:spPr/>
        <p:txBody>
          <a:bodyPr/>
          <a:lstStyle>
            <a:lvl1pPr>
              <a:defRPr/>
            </a:lvl1pPr>
          </a:lstStyle>
          <a:p>
            <a:fld id="{F11050CC-485E-4EB8-83FD-3893E447C558}" type="slidenum">
              <a:rPr lang="en-GB"/>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endParaRPr lang="en-GB"/>
          </a:p>
        </p:txBody>
      </p:sp>
      <p:sp>
        <p:nvSpPr>
          <p:cNvPr id="5" name="Footer Placeholder 4"/>
          <p:cNvSpPr>
            <a:spLocks noGrp="1"/>
          </p:cNvSpPr>
          <p:nvPr>
            <p:ph type="ftr" sz="quarter" idx="11"/>
          </p:nvPr>
        </p:nvSpPr>
        <p:spPr/>
        <p:txBody>
          <a:bodyPr/>
          <a:lstStyle>
            <a:lvl1pPr>
              <a:defRPr/>
            </a:lvl1pPr>
          </a:lstStyle>
          <a:p>
            <a:r>
              <a:rPr lang="en-GB" smtClean="0"/>
              <a:t>Financial Management</a:t>
            </a:r>
            <a:endParaRPr lang="en-GB"/>
          </a:p>
        </p:txBody>
      </p:sp>
      <p:sp>
        <p:nvSpPr>
          <p:cNvPr id="6" name="Slide Number Placeholder 5"/>
          <p:cNvSpPr>
            <a:spLocks noGrp="1"/>
          </p:cNvSpPr>
          <p:nvPr>
            <p:ph type="sldNum" sz="quarter" idx="12"/>
          </p:nvPr>
        </p:nvSpPr>
        <p:spPr/>
        <p:txBody>
          <a:bodyPr/>
          <a:lstStyle>
            <a:lvl1pPr>
              <a:defRPr/>
            </a:lvl1pPr>
          </a:lstStyle>
          <a:p>
            <a:fld id="{CE36C0B6-66ED-4624-98E6-81F123F5E95F}" type="slidenum">
              <a:rPr lang="en-GB"/>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endParaRPr lang="en-GB"/>
          </a:p>
        </p:txBody>
      </p:sp>
      <p:sp>
        <p:nvSpPr>
          <p:cNvPr id="5" name="Footer Placeholder 4"/>
          <p:cNvSpPr>
            <a:spLocks noGrp="1"/>
          </p:cNvSpPr>
          <p:nvPr>
            <p:ph type="ftr" sz="quarter" idx="11"/>
          </p:nvPr>
        </p:nvSpPr>
        <p:spPr/>
        <p:txBody>
          <a:bodyPr/>
          <a:lstStyle>
            <a:lvl1pPr>
              <a:defRPr/>
            </a:lvl1pPr>
          </a:lstStyle>
          <a:p>
            <a:r>
              <a:rPr lang="en-GB" smtClean="0"/>
              <a:t>Financial Management</a:t>
            </a:r>
            <a:endParaRPr lang="en-GB"/>
          </a:p>
        </p:txBody>
      </p:sp>
      <p:sp>
        <p:nvSpPr>
          <p:cNvPr id="6" name="Slide Number Placeholder 5"/>
          <p:cNvSpPr>
            <a:spLocks noGrp="1"/>
          </p:cNvSpPr>
          <p:nvPr>
            <p:ph type="sldNum" sz="quarter" idx="12"/>
          </p:nvPr>
        </p:nvSpPr>
        <p:spPr/>
        <p:txBody>
          <a:bodyPr/>
          <a:lstStyle>
            <a:lvl1pPr>
              <a:defRPr/>
            </a:lvl1pPr>
          </a:lstStyle>
          <a:p>
            <a:fld id="{EF953A54-DAAB-455F-A1A7-7B17801DA43E}" type="slidenum">
              <a:rPr lang="en-GB"/>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GB"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n-GB"/>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r>
              <a:rPr lang="en-GB" smtClean="0"/>
              <a:t>Financial Management</a:t>
            </a:r>
            <a:endParaRPr lang="en-GB"/>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3AAC64A3-9A63-450B-BAB4-1F1ACD1D2347}" type="slidenum">
              <a:rPr lang="en-GB"/>
              <a:pPr/>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dt="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3" name="Text Box 5"/>
          <p:cNvSpPr txBox="1">
            <a:spLocks noChangeArrowheads="1"/>
          </p:cNvSpPr>
          <p:nvPr/>
        </p:nvSpPr>
        <p:spPr bwMode="auto">
          <a:xfrm>
            <a:off x="827088" y="620713"/>
            <a:ext cx="7705725" cy="366712"/>
          </a:xfrm>
          <a:prstGeom prst="rect">
            <a:avLst/>
          </a:prstGeom>
          <a:noFill/>
          <a:ln w="9525">
            <a:noFill/>
            <a:miter lim="800000"/>
            <a:headEnd/>
            <a:tailEnd/>
          </a:ln>
          <a:effectLst/>
        </p:spPr>
        <p:txBody>
          <a:bodyPr>
            <a:spAutoFit/>
          </a:bodyPr>
          <a:lstStyle/>
          <a:p>
            <a:pPr>
              <a:spcBef>
                <a:spcPct val="50000"/>
              </a:spcBef>
            </a:pPr>
            <a:endParaRPr lang="en-US"/>
          </a:p>
        </p:txBody>
      </p:sp>
      <p:sp>
        <p:nvSpPr>
          <p:cNvPr id="2058" name="Rectangle 10"/>
          <p:cNvSpPr>
            <a:spLocks noGrp="1" noChangeArrowheads="1"/>
          </p:cNvSpPr>
          <p:nvPr>
            <p:ph type="title"/>
          </p:nvPr>
        </p:nvSpPr>
        <p:spPr>
          <a:xfrm>
            <a:off x="467544" y="260648"/>
            <a:ext cx="8229600" cy="431800"/>
          </a:xfrm>
        </p:spPr>
        <p:txBody>
          <a:bodyPr/>
          <a:lstStyle/>
          <a:p>
            <a:r>
              <a:rPr lang="en-GB" sz="4000" dirty="0" smtClean="0"/>
              <a:t>Financial Management</a:t>
            </a:r>
            <a:endParaRPr lang="en-GB" sz="4000" dirty="0"/>
          </a:p>
        </p:txBody>
      </p:sp>
      <p:sp>
        <p:nvSpPr>
          <p:cNvPr id="2059" name="Rectangle 11"/>
          <p:cNvSpPr>
            <a:spLocks noGrp="1" noChangeArrowheads="1"/>
          </p:cNvSpPr>
          <p:nvPr>
            <p:ph type="body" idx="1"/>
          </p:nvPr>
        </p:nvSpPr>
        <p:spPr>
          <a:xfrm>
            <a:off x="467544" y="908720"/>
            <a:ext cx="8229600" cy="4929188"/>
          </a:xfrm>
        </p:spPr>
        <p:txBody>
          <a:bodyPr/>
          <a:lstStyle/>
          <a:p>
            <a:pPr>
              <a:lnSpc>
                <a:spcPct val="90000"/>
              </a:lnSpc>
              <a:buFontTx/>
              <a:buNone/>
            </a:pPr>
            <a:endParaRPr lang="en-GB" sz="2400" dirty="0"/>
          </a:p>
          <a:p>
            <a:pPr lvl="1"/>
            <a:endParaRPr lang="en-GB" sz="2000" dirty="0" smtClean="0"/>
          </a:p>
          <a:p>
            <a:pPr>
              <a:lnSpc>
                <a:spcPct val="90000"/>
              </a:lnSpc>
            </a:pPr>
            <a:endParaRPr lang="en-GB" dirty="0"/>
          </a:p>
          <a:p>
            <a:pPr>
              <a:lnSpc>
                <a:spcPct val="90000"/>
              </a:lnSpc>
            </a:pPr>
            <a:endParaRPr lang="en-GB" dirty="0">
              <a:solidFill>
                <a:schemeClr val="accent2"/>
              </a:solidFill>
            </a:endParaRPr>
          </a:p>
          <a:p>
            <a:pPr>
              <a:lnSpc>
                <a:spcPct val="90000"/>
              </a:lnSpc>
            </a:pPr>
            <a:endParaRPr lang="en-GB" dirty="0"/>
          </a:p>
          <a:p>
            <a:pPr>
              <a:lnSpc>
                <a:spcPct val="90000"/>
              </a:lnSpc>
            </a:pPr>
            <a:endParaRPr lang="en-GB" dirty="0"/>
          </a:p>
        </p:txBody>
      </p:sp>
      <p:sp>
        <p:nvSpPr>
          <p:cNvPr id="6" name="Slide Number Placeholder 5"/>
          <p:cNvSpPr>
            <a:spLocks noGrp="1"/>
          </p:cNvSpPr>
          <p:nvPr>
            <p:ph type="sldNum" sz="quarter" idx="12"/>
          </p:nvPr>
        </p:nvSpPr>
        <p:spPr/>
        <p:txBody>
          <a:bodyPr/>
          <a:lstStyle/>
          <a:p>
            <a:fld id="{6E72C5C1-6ADF-42E4-AC1A-894460DFEA4B}" type="slidenum">
              <a:rPr lang="en-GB" smtClean="0"/>
              <a:pPr/>
              <a:t>1</a:t>
            </a:fld>
            <a:endParaRPr lang="en-GB" dirty="0"/>
          </a:p>
        </p:txBody>
      </p:sp>
      <p:sp>
        <p:nvSpPr>
          <p:cNvPr id="7" name="Footer Placeholder 6"/>
          <p:cNvSpPr>
            <a:spLocks noGrp="1"/>
          </p:cNvSpPr>
          <p:nvPr>
            <p:ph type="ftr" sz="quarter" idx="11"/>
          </p:nvPr>
        </p:nvSpPr>
        <p:spPr/>
        <p:txBody>
          <a:bodyPr/>
          <a:lstStyle/>
          <a:p>
            <a:r>
              <a:rPr lang="en-GB" dirty="0" smtClean="0"/>
              <a:t>Financial Management</a:t>
            </a:r>
            <a:endParaRPr lang="en-GB" dirty="0"/>
          </a:p>
        </p:txBody>
      </p:sp>
      <p:sp>
        <p:nvSpPr>
          <p:cNvPr id="8" name="Rectangle 2"/>
          <p:cNvSpPr txBox="1">
            <a:spLocks noChangeArrowheads="1"/>
          </p:cNvSpPr>
          <p:nvPr/>
        </p:nvSpPr>
        <p:spPr bwMode="auto">
          <a:xfrm>
            <a:off x="611560" y="908720"/>
            <a:ext cx="7772400" cy="93662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sz="4400" b="0" i="0" u="none" strike="noStrike" kern="0" cap="none" spc="0" normalizeH="0" baseline="0" noProof="0" dirty="0" smtClean="0">
                <a:ln>
                  <a:noFill/>
                </a:ln>
                <a:solidFill>
                  <a:schemeClr val="tx2"/>
                </a:solidFill>
                <a:effectLst/>
                <a:uLnTx/>
                <a:uFillTx/>
                <a:latin typeface="+mj-lt"/>
                <a:ea typeface="+mj-ea"/>
                <a:cs typeface="+mj-cs"/>
              </a:rPr>
              <a:t>Sources of finance</a:t>
            </a:r>
            <a:endParaRPr kumimoji="0" lang="en-GB" sz="4400" b="0" i="0" u="none" strike="noStrike" kern="0" cap="none" spc="0" normalizeH="0" baseline="0" noProof="0" dirty="0">
              <a:ln>
                <a:noFill/>
              </a:ln>
              <a:solidFill>
                <a:schemeClr val="tx2"/>
              </a:solidFill>
              <a:effectLst/>
              <a:uLnTx/>
              <a:uFillTx/>
              <a:latin typeface="+mj-lt"/>
              <a:ea typeface="+mj-ea"/>
              <a:cs typeface="+mj-cs"/>
            </a:endParaRPr>
          </a:p>
        </p:txBody>
      </p:sp>
      <p:sp>
        <p:nvSpPr>
          <p:cNvPr id="9" name="Rectangle 8"/>
          <p:cNvSpPr/>
          <p:nvPr/>
        </p:nvSpPr>
        <p:spPr>
          <a:xfrm>
            <a:off x="539552" y="1844824"/>
            <a:ext cx="8136904" cy="3924151"/>
          </a:xfrm>
          <a:prstGeom prst="rect">
            <a:avLst/>
          </a:prstGeom>
        </p:spPr>
        <p:txBody>
          <a:bodyPr wrap="square">
            <a:spAutoFit/>
          </a:bodyPr>
          <a:lstStyle/>
          <a:p>
            <a:pPr>
              <a:spcBef>
                <a:spcPct val="50000"/>
              </a:spcBef>
            </a:pPr>
            <a:r>
              <a:rPr lang="en-GB" sz="2400" dirty="0" smtClean="0"/>
              <a:t>In this session we will:</a:t>
            </a:r>
          </a:p>
          <a:p>
            <a:pPr>
              <a:spcBef>
                <a:spcPct val="50000"/>
              </a:spcBef>
            </a:pPr>
            <a:endParaRPr lang="en-GB" dirty="0" smtClean="0"/>
          </a:p>
          <a:p>
            <a:pPr>
              <a:spcBef>
                <a:spcPct val="50000"/>
              </a:spcBef>
              <a:buFontTx/>
              <a:buChar char="•"/>
            </a:pPr>
            <a:r>
              <a:rPr lang="en-GB" dirty="0" smtClean="0"/>
              <a:t> Consider why/when finance may be required by a business</a:t>
            </a:r>
          </a:p>
          <a:p>
            <a:pPr>
              <a:spcBef>
                <a:spcPct val="50000"/>
              </a:spcBef>
              <a:buFontTx/>
              <a:buChar char="•"/>
            </a:pPr>
            <a:r>
              <a:rPr lang="en-GB" dirty="0" smtClean="0"/>
              <a:t> Outline the key sources of finance and the differences between them</a:t>
            </a:r>
          </a:p>
          <a:p>
            <a:pPr>
              <a:spcBef>
                <a:spcPct val="50000"/>
              </a:spcBef>
              <a:buFontTx/>
              <a:buChar char="•"/>
            </a:pPr>
            <a:r>
              <a:rPr lang="en-GB" dirty="0" smtClean="0"/>
              <a:t> Review the advantages &amp; disadvantages of various sources of finance</a:t>
            </a:r>
          </a:p>
          <a:p>
            <a:pPr>
              <a:spcBef>
                <a:spcPct val="50000"/>
              </a:spcBef>
              <a:buFontTx/>
              <a:buChar char="•"/>
            </a:pPr>
            <a:r>
              <a:rPr lang="en-GB" dirty="0" smtClean="0"/>
              <a:t> Consider factors affecting selection of sources of finance</a:t>
            </a:r>
          </a:p>
          <a:p>
            <a:pPr>
              <a:spcBef>
                <a:spcPct val="50000"/>
              </a:spcBef>
              <a:buFontTx/>
              <a:buChar char="•"/>
            </a:pPr>
            <a:r>
              <a:rPr lang="en-GB" dirty="0" smtClean="0"/>
              <a:t> Discuss and propose appropriate sources of finance for an example for business expansion (class discussion - Lisa’s Limos)</a:t>
            </a:r>
          </a:p>
          <a:p>
            <a:pPr>
              <a:spcBef>
                <a:spcPct val="50000"/>
              </a:spcBef>
              <a:buFontTx/>
              <a:buChar char="•"/>
            </a:pPr>
            <a:r>
              <a:rPr lang="en-GB" dirty="0" smtClean="0"/>
              <a:t> Undertake a class exercise to review key factors to consider for borrowing &amp; lending and discuss the learning outcomes</a:t>
            </a:r>
            <a:endParaRPr lang="en-GB"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611188" y="260350"/>
            <a:ext cx="7772400" cy="936625"/>
          </a:xfrm>
        </p:spPr>
        <p:txBody>
          <a:bodyPr/>
          <a:lstStyle/>
          <a:p>
            <a:r>
              <a:rPr lang="en-GB"/>
              <a:t>Sources of finance</a:t>
            </a:r>
          </a:p>
        </p:txBody>
      </p:sp>
      <p:sp>
        <p:nvSpPr>
          <p:cNvPr id="2052" name="Rectangle 4"/>
          <p:cNvSpPr>
            <a:spLocks noChangeArrowheads="1"/>
          </p:cNvSpPr>
          <p:nvPr/>
        </p:nvSpPr>
        <p:spPr bwMode="auto">
          <a:xfrm>
            <a:off x="755650" y="1412875"/>
            <a:ext cx="7772400" cy="3529013"/>
          </a:xfrm>
          <a:prstGeom prst="rect">
            <a:avLst/>
          </a:prstGeom>
          <a:noFill/>
          <a:ln w="9525">
            <a:noFill/>
            <a:miter lim="800000"/>
            <a:headEnd/>
            <a:tailEnd/>
          </a:ln>
          <a:effectLst/>
        </p:spPr>
        <p:txBody>
          <a:bodyPr anchor="ctr"/>
          <a:lstStyle/>
          <a:p>
            <a:r>
              <a:rPr lang="en-GB" sz="2000" dirty="0">
                <a:solidFill>
                  <a:schemeClr val="tx2"/>
                </a:solidFill>
              </a:rPr>
              <a:t/>
            </a:r>
            <a:br>
              <a:rPr lang="en-GB" sz="2000" dirty="0">
                <a:solidFill>
                  <a:schemeClr val="tx2"/>
                </a:solidFill>
              </a:rPr>
            </a:br>
            <a:r>
              <a:rPr lang="en-GB" sz="3600" dirty="0">
                <a:solidFill>
                  <a:schemeClr val="tx2"/>
                </a:solidFill>
              </a:rPr>
              <a:t>Preparation for this session: </a:t>
            </a:r>
            <a:br>
              <a:rPr lang="en-GB" sz="3600" dirty="0">
                <a:solidFill>
                  <a:schemeClr val="tx2"/>
                </a:solidFill>
              </a:rPr>
            </a:br>
            <a:r>
              <a:rPr lang="en-GB" sz="3600" dirty="0">
                <a:solidFill>
                  <a:schemeClr val="tx2"/>
                </a:solidFill>
              </a:rPr>
              <a:t/>
            </a:r>
            <a:br>
              <a:rPr lang="en-GB" sz="3600" dirty="0">
                <a:solidFill>
                  <a:schemeClr val="tx2"/>
                </a:solidFill>
              </a:rPr>
            </a:br>
            <a:r>
              <a:rPr lang="en-GB" sz="3600" dirty="0">
                <a:solidFill>
                  <a:schemeClr val="tx2"/>
                </a:solidFill>
              </a:rPr>
              <a:t>“Accounting and Finance for Non-Specialists” by </a:t>
            </a:r>
            <a:r>
              <a:rPr lang="en-GB" sz="3600" dirty="0" err="1">
                <a:solidFill>
                  <a:schemeClr val="tx2"/>
                </a:solidFill>
              </a:rPr>
              <a:t>Atrill</a:t>
            </a:r>
            <a:r>
              <a:rPr lang="en-GB" sz="3600" dirty="0">
                <a:solidFill>
                  <a:schemeClr val="tx2"/>
                </a:solidFill>
              </a:rPr>
              <a:t> &amp; </a:t>
            </a:r>
            <a:r>
              <a:rPr lang="en-GB" sz="3600" dirty="0" err="1">
                <a:solidFill>
                  <a:schemeClr val="tx2"/>
                </a:solidFill>
              </a:rPr>
              <a:t>McLaney</a:t>
            </a:r>
            <a:r>
              <a:rPr lang="en-GB" sz="3600" dirty="0">
                <a:solidFill>
                  <a:schemeClr val="tx2"/>
                </a:solidFill>
              </a:rPr>
              <a:t> </a:t>
            </a:r>
            <a:br>
              <a:rPr lang="en-GB" sz="3600" dirty="0">
                <a:solidFill>
                  <a:schemeClr val="tx2"/>
                </a:solidFill>
              </a:rPr>
            </a:br>
            <a:r>
              <a:rPr lang="en-GB" sz="3600" dirty="0">
                <a:solidFill>
                  <a:schemeClr val="tx2"/>
                </a:solidFill>
              </a:rPr>
              <a:t/>
            </a:r>
            <a:br>
              <a:rPr lang="en-GB" sz="3600" dirty="0">
                <a:solidFill>
                  <a:schemeClr val="tx2"/>
                </a:solidFill>
              </a:rPr>
            </a:br>
            <a:r>
              <a:rPr lang="en-GB" sz="3600" dirty="0">
                <a:solidFill>
                  <a:schemeClr val="tx2"/>
                </a:solidFill>
              </a:rPr>
              <a:t>Chapter: </a:t>
            </a:r>
            <a:r>
              <a:rPr lang="en-GB" sz="3600" b="1" u="sng" dirty="0">
                <a:solidFill>
                  <a:schemeClr val="tx2"/>
                </a:solidFill>
              </a:rPr>
              <a:t>Financing a Business</a:t>
            </a:r>
          </a:p>
        </p:txBody>
      </p:sp>
      <p:sp>
        <p:nvSpPr>
          <p:cNvPr id="4" name="Slide Number Placeholder 3"/>
          <p:cNvSpPr>
            <a:spLocks noGrp="1"/>
          </p:cNvSpPr>
          <p:nvPr>
            <p:ph type="sldNum" sz="quarter" idx="12"/>
          </p:nvPr>
        </p:nvSpPr>
        <p:spPr/>
        <p:txBody>
          <a:bodyPr/>
          <a:lstStyle/>
          <a:p>
            <a:fld id="{33ACCE7F-788A-4A15-B80B-BE51AF0E446E}" type="slidenum">
              <a:rPr lang="en-GB" smtClean="0"/>
              <a:pPr/>
              <a:t>2</a:t>
            </a:fld>
            <a:endParaRPr lang="en-GB"/>
          </a:p>
        </p:txBody>
      </p:sp>
      <p:sp>
        <p:nvSpPr>
          <p:cNvPr id="5" name="Footer Placeholder 4"/>
          <p:cNvSpPr>
            <a:spLocks noGrp="1"/>
          </p:cNvSpPr>
          <p:nvPr>
            <p:ph type="ftr" sz="quarter" idx="11"/>
          </p:nvPr>
        </p:nvSpPr>
        <p:spPr/>
        <p:txBody>
          <a:bodyPr/>
          <a:lstStyle/>
          <a:p>
            <a:r>
              <a:rPr lang="en-GB" smtClean="0"/>
              <a:t>Financial Management</a:t>
            </a:r>
            <a:endParaRPr lang="en-GB"/>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ctrTitle"/>
          </p:nvPr>
        </p:nvSpPr>
        <p:spPr>
          <a:xfrm>
            <a:off x="611188" y="260350"/>
            <a:ext cx="7772400" cy="936625"/>
          </a:xfrm>
        </p:spPr>
        <p:txBody>
          <a:bodyPr/>
          <a:lstStyle/>
          <a:p>
            <a:r>
              <a:rPr lang="en-GB"/>
              <a:t>Sources of finance</a:t>
            </a:r>
          </a:p>
        </p:txBody>
      </p:sp>
      <p:sp>
        <p:nvSpPr>
          <p:cNvPr id="14339" name="Text Box 3"/>
          <p:cNvSpPr txBox="1">
            <a:spLocks noChangeArrowheads="1"/>
          </p:cNvSpPr>
          <p:nvPr/>
        </p:nvSpPr>
        <p:spPr bwMode="auto">
          <a:xfrm>
            <a:off x="611188" y="1265238"/>
            <a:ext cx="8135937" cy="6783387"/>
          </a:xfrm>
          <a:prstGeom prst="rect">
            <a:avLst/>
          </a:prstGeom>
          <a:noFill/>
          <a:ln w="9525">
            <a:noFill/>
            <a:miter lim="800000"/>
            <a:headEnd/>
            <a:tailEnd/>
          </a:ln>
          <a:effectLst/>
        </p:spPr>
        <p:txBody>
          <a:bodyPr>
            <a:spAutoFit/>
          </a:bodyPr>
          <a:lstStyle/>
          <a:p>
            <a:pPr algn="ctr">
              <a:spcBef>
                <a:spcPct val="50000"/>
              </a:spcBef>
            </a:pPr>
            <a:r>
              <a:rPr lang="en-GB" sz="2400" dirty="0"/>
              <a:t>When might finance may be required by a business?</a:t>
            </a:r>
          </a:p>
          <a:p>
            <a:pPr algn="ctr">
              <a:spcBef>
                <a:spcPct val="50000"/>
              </a:spcBef>
            </a:pPr>
            <a:endParaRPr lang="en-GB" sz="2400" dirty="0"/>
          </a:p>
          <a:p>
            <a:pPr>
              <a:spcBef>
                <a:spcPct val="50000"/>
              </a:spcBef>
              <a:buFontTx/>
              <a:buChar char="•"/>
            </a:pPr>
            <a:r>
              <a:rPr lang="en-GB" dirty="0"/>
              <a:t> New business start-up</a:t>
            </a:r>
          </a:p>
          <a:p>
            <a:pPr>
              <a:spcBef>
                <a:spcPct val="50000"/>
              </a:spcBef>
              <a:buFontTx/>
              <a:buChar char="•"/>
            </a:pPr>
            <a:r>
              <a:rPr lang="en-GB" dirty="0"/>
              <a:t> Expansion of existing business (e.g. to increase production capacity)</a:t>
            </a:r>
          </a:p>
          <a:p>
            <a:pPr>
              <a:spcBef>
                <a:spcPct val="50000"/>
              </a:spcBef>
              <a:buFontTx/>
              <a:buChar char="•"/>
            </a:pPr>
            <a:r>
              <a:rPr lang="en-GB" dirty="0"/>
              <a:t> Finance existing business costs (e.g. purchase new or replacement assets)</a:t>
            </a:r>
          </a:p>
          <a:p>
            <a:pPr>
              <a:spcBef>
                <a:spcPct val="50000"/>
              </a:spcBef>
              <a:buFontTx/>
              <a:buChar char="•"/>
            </a:pPr>
            <a:r>
              <a:rPr lang="en-GB" dirty="0"/>
              <a:t> Move to new premises</a:t>
            </a:r>
          </a:p>
          <a:p>
            <a:pPr>
              <a:spcBef>
                <a:spcPct val="50000"/>
              </a:spcBef>
              <a:buFontTx/>
              <a:buChar char="•"/>
            </a:pPr>
            <a:r>
              <a:rPr lang="en-GB" dirty="0"/>
              <a:t> Acquisition or take-over of a business</a:t>
            </a:r>
          </a:p>
          <a:p>
            <a:pPr>
              <a:spcBef>
                <a:spcPct val="50000"/>
              </a:spcBef>
              <a:buFontTx/>
              <a:buChar char="•"/>
            </a:pPr>
            <a:r>
              <a:rPr lang="en-GB" dirty="0"/>
              <a:t> Develop and market new products</a:t>
            </a:r>
          </a:p>
          <a:p>
            <a:pPr>
              <a:spcBef>
                <a:spcPct val="50000"/>
              </a:spcBef>
              <a:buFontTx/>
              <a:buChar char="•"/>
            </a:pPr>
            <a:r>
              <a:rPr lang="en-GB" dirty="0"/>
              <a:t> Enter new markets</a:t>
            </a:r>
          </a:p>
          <a:p>
            <a:pPr>
              <a:spcBef>
                <a:spcPct val="50000"/>
              </a:spcBef>
              <a:buFontTx/>
              <a:buChar char="•"/>
            </a:pPr>
            <a:r>
              <a:rPr lang="en-GB" dirty="0"/>
              <a:t> Others?</a:t>
            </a:r>
          </a:p>
          <a:p>
            <a:pPr>
              <a:spcBef>
                <a:spcPct val="50000"/>
              </a:spcBef>
              <a:buFontTx/>
              <a:buChar char="•"/>
            </a:pPr>
            <a:endParaRPr lang="en-GB" dirty="0"/>
          </a:p>
          <a:p>
            <a:pPr>
              <a:spcBef>
                <a:spcPct val="50000"/>
              </a:spcBef>
            </a:pPr>
            <a:endParaRPr lang="en-GB" dirty="0"/>
          </a:p>
          <a:p>
            <a:pPr>
              <a:spcBef>
                <a:spcPct val="50000"/>
              </a:spcBef>
            </a:pPr>
            <a:endParaRPr lang="en-GB" dirty="0"/>
          </a:p>
          <a:p>
            <a:pPr>
              <a:spcBef>
                <a:spcPct val="50000"/>
              </a:spcBef>
            </a:pPr>
            <a:endParaRPr lang="en-GB" dirty="0"/>
          </a:p>
          <a:p>
            <a:pPr>
              <a:spcBef>
                <a:spcPct val="50000"/>
              </a:spcBef>
            </a:pPr>
            <a:endParaRPr lang="en-GB" dirty="0"/>
          </a:p>
          <a:p>
            <a:pPr>
              <a:spcBef>
                <a:spcPct val="50000"/>
              </a:spcBef>
            </a:pPr>
            <a:endParaRPr lang="en-GB" dirty="0"/>
          </a:p>
        </p:txBody>
      </p:sp>
      <p:sp>
        <p:nvSpPr>
          <p:cNvPr id="4" name="Slide Number Placeholder 3"/>
          <p:cNvSpPr>
            <a:spLocks noGrp="1"/>
          </p:cNvSpPr>
          <p:nvPr>
            <p:ph type="sldNum" sz="quarter" idx="12"/>
          </p:nvPr>
        </p:nvSpPr>
        <p:spPr/>
        <p:txBody>
          <a:bodyPr/>
          <a:lstStyle/>
          <a:p>
            <a:fld id="{33ACCE7F-788A-4A15-B80B-BE51AF0E446E}" type="slidenum">
              <a:rPr lang="en-GB" smtClean="0"/>
              <a:pPr/>
              <a:t>3</a:t>
            </a:fld>
            <a:endParaRPr lang="en-GB"/>
          </a:p>
        </p:txBody>
      </p:sp>
      <p:sp>
        <p:nvSpPr>
          <p:cNvPr id="5" name="Footer Placeholder 4"/>
          <p:cNvSpPr>
            <a:spLocks noGrp="1"/>
          </p:cNvSpPr>
          <p:nvPr>
            <p:ph type="ftr" sz="quarter" idx="11"/>
          </p:nvPr>
        </p:nvSpPr>
        <p:spPr/>
        <p:txBody>
          <a:bodyPr/>
          <a:lstStyle/>
          <a:p>
            <a:r>
              <a:rPr lang="en-GB" smtClean="0"/>
              <a:t>Financial Management</a:t>
            </a:r>
            <a:endParaRPr lang="en-GB"/>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4339">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4339">
                                            <p:txEl>
                                              <p:pRg st="3" end="3"/>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4339">
                                            <p:txEl>
                                              <p:pRg st="4" end="4"/>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4339">
                                            <p:txEl>
                                              <p:pRg st="5" end="5"/>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4339">
                                            <p:txEl>
                                              <p:pRg st="6" end="6"/>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4339">
                                            <p:txEl>
                                              <p:pRg st="7" end="7"/>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4339">
                                            <p:txEl>
                                              <p:pRg st="8" end="8"/>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4339">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ctrTitle"/>
          </p:nvPr>
        </p:nvSpPr>
        <p:spPr>
          <a:xfrm>
            <a:off x="611188" y="260350"/>
            <a:ext cx="7772400" cy="936625"/>
          </a:xfrm>
        </p:spPr>
        <p:txBody>
          <a:bodyPr/>
          <a:lstStyle/>
          <a:p>
            <a:r>
              <a:rPr lang="en-GB"/>
              <a:t>Sources of finance</a:t>
            </a:r>
          </a:p>
        </p:txBody>
      </p:sp>
      <p:sp>
        <p:nvSpPr>
          <p:cNvPr id="16387" name="Text Box 3"/>
          <p:cNvSpPr txBox="1">
            <a:spLocks noChangeArrowheads="1"/>
          </p:cNvSpPr>
          <p:nvPr/>
        </p:nvSpPr>
        <p:spPr bwMode="auto">
          <a:xfrm>
            <a:off x="611188" y="1265238"/>
            <a:ext cx="8135937" cy="5683250"/>
          </a:xfrm>
          <a:prstGeom prst="rect">
            <a:avLst/>
          </a:prstGeom>
          <a:noFill/>
          <a:ln w="9525">
            <a:noFill/>
            <a:miter lim="800000"/>
            <a:headEnd/>
            <a:tailEnd/>
          </a:ln>
          <a:effectLst/>
        </p:spPr>
        <p:txBody>
          <a:bodyPr>
            <a:spAutoFit/>
          </a:bodyPr>
          <a:lstStyle/>
          <a:p>
            <a:pPr algn="ctr">
              <a:spcBef>
                <a:spcPct val="50000"/>
              </a:spcBef>
            </a:pPr>
            <a:r>
              <a:rPr lang="en-GB" sz="2400" dirty="0"/>
              <a:t>Key sources of finance - the differences</a:t>
            </a:r>
          </a:p>
          <a:p>
            <a:pPr algn="ctr">
              <a:spcBef>
                <a:spcPct val="50000"/>
              </a:spcBef>
            </a:pPr>
            <a:endParaRPr lang="en-GB" dirty="0"/>
          </a:p>
          <a:p>
            <a:pPr>
              <a:spcBef>
                <a:spcPct val="50000"/>
              </a:spcBef>
            </a:pPr>
            <a:r>
              <a:rPr lang="en-GB" dirty="0"/>
              <a:t>INTERNAL OR EXTERNAL</a:t>
            </a:r>
          </a:p>
          <a:p>
            <a:pPr>
              <a:spcBef>
                <a:spcPct val="50000"/>
              </a:spcBef>
              <a:buFontTx/>
              <a:buChar char="•"/>
            </a:pPr>
            <a:r>
              <a:rPr lang="en-GB" dirty="0"/>
              <a:t> Internal does not require approval by anyone outside of the business and can often be obtained quickly</a:t>
            </a:r>
          </a:p>
          <a:p>
            <a:pPr>
              <a:spcBef>
                <a:spcPct val="50000"/>
              </a:spcBef>
              <a:buFontTx/>
              <a:buChar char="•"/>
            </a:pPr>
            <a:r>
              <a:rPr lang="en-GB" dirty="0"/>
              <a:t> External finance requires the agreement and compliance of external stakeholders and may be more difficult to obtain (consider time constraints)</a:t>
            </a:r>
          </a:p>
          <a:p>
            <a:pPr>
              <a:spcBef>
                <a:spcPct val="50000"/>
              </a:spcBef>
            </a:pPr>
            <a:endParaRPr lang="en-GB" dirty="0"/>
          </a:p>
          <a:p>
            <a:pPr>
              <a:spcBef>
                <a:spcPct val="50000"/>
              </a:spcBef>
            </a:pPr>
            <a:r>
              <a:rPr lang="en-GB" dirty="0"/>
              <a:t>LONG-TERM OR SHORT-TERM</a:t>
            </a:r>
          </a:p>
          <a:p>
            <a:pPr>
              <a:spcBef>
                <a:spcPct val="50000"/>
              </a:spcBef>
              <a:buFontTx/>
              <a:buChar char="•"/>
            </a:pPr>
            <a:r>
              <a:rPr lang="en-GB" dirty="0"/>
              <a:t> Long-term usually means finance provision and repayment required - longer than one year</a:t>
            </a:r>
          </a:p>
          <a:p>
            <a:pPr>
              <a:spcBef>
                <a:spcPct val="50000"/>
              </a:spcBef>
              <a:buFontTx/>
              <a:buChar char="•"/>
            </a:pPr>
            <a:r>
              <a:rPr lang="en-GB" dirty="0"/>
              <a:t> Short-term usually means finance provision and repayment required - inside one year</a:t>
            </a:r>
          </a:p>
          <a:p>
            <a:pPr>
              <a:spcBef>
                <a:spcPct val="50000"/>
              </a:spcBef>
            </a:pPr>
            <a:endParaRPr lang="en-GB" dirty="0"/>
          </a:p>
          <a:p>
            <a:pPr>
              <a:spcBef>
                <a:spcPct val="50000"/>
              </a:spcBef>
            </a:pPr>
            <a:endParaRPr lang="en-GB" dirty="0"/>
          </a:p>
        </p:txBody>
      </p:sp>
      <p:sp>
        <p:nvSpPr>
          <p:cNvPr id="4" name="Slide Number Placeholder 3"/>
          <p:cNvSpPr>
            <a:spLocks noGrp="1"/>
          </p:cNvSpPr>
          <p:nvPr>
            <p:ph type="sldNum" sz="quarter" idx="12"/>
          </p:nvPr>
        </p:nvSpPr>
        <p:spPr/>
        <p:txBody>
          <a:bodyPr/>
          <a:lstStyle/>
          <a:p>
            <a:fld id="{33ACCE7F-788A-4A15-B80B-BE51AF0E446E}" type="slidenum">
              <a:rPr lang="en-GB" smtClean="0"/>
              <a:pPr/>
              <a:t>4</a:t>
            </a:fld>
            <a:endParaRPr lang="en-GB"/>
          </a:p>
        </p:txBody>
      </p:sp>
      <p:sp>
        <p:nvSpPr>
          <p:cNvPr id="5" name="Footer Placeholder 4"/>
          <p:cNvSpPr>
            <a:spLocks noGrp="1"/>
          </p:cNvSpPr>
          <p:nvPr>
            <p:ph type="ftr" sz="quarter" idx="11"/>
          </p:nvPr>
        </p:nvSpPr>
        <p:spPr/>
        <p:txBody>
          <a:bodyPr/>
          <a:lstStyle/>
          <a:p>
            <a:r>
              <a:rPr lang="en-GB" smtClean="0"/>
              <a:t>Financial Management</a:t>
            </a:r>
            <a:endParaRPr lang="en-GB"/>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6387">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6387">
                                            <p:txEl>
                                              <p:pRg st="3" end="3"/>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6387">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6387">
                                            <p:txEl>
                                              <p:pRg st="6" end="6"/>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6387">
                                            <p:txEl>
                                              <p:pRg st="7" end="7"/>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6387">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ctrTitle"/>
          </p:nvPr>
        </p:nvSpPr>
        <p:spPr>
          <a:xfrm>
            <a:off x="611188" y="260350"/>
            <a:ext cx="7772400" cy="936625"/>
          </a:xfrm>
        </p:spPr>
        <p:txBody>
          <a:bodyPr/>
          <a:lstStyle/>
          <a:p>
            <a:r>
              <a:rPr lang="en-GB"/>
              <a:t>Sources of finance</a:t>
            </a:r>
          </a:p>
        </p:txBody>
      </p:sp>
      <p:sp>
        <p:nvSpPr>
          <p:cNvPr id="18435" name="Text Box 3"/>
          <p:cNvSpPr txBox="1">
            <a:spLocks noChangeArrowheads="1"/>
          </p:cNvSpPr>
          <p:nvPr/>
        </p:nvSpPr>
        <p:spPr bwMode="auto">
          <a:xfrm>
            <a:off x="611188" y="1265238"/>
            <a:ext cx="8135937" cy="457200"/>
          </a:xfrm>
          <a:prstGeom prst="rect">
            <a:avLst/>
          </a:prstGeom>
          <a:noFill/>
          <a:ln w="9525">
            <a:noFill/>
            <a:miter lim="800000"/>
            <a:headEnd/>
            <a:tailEnd/>
          </a:ln>
          <a:effectLst/>
        </p:spPr>
        <p:txBody>
          <a:bodyPr>
            <a:spAutoFit/>
          </a:bodyPr>
          <a:lstStyle/>
          <a:p>
            <a:pPr algn="ctr">
              <a:spcBef>
                <a:spcPct val="50000"/>
              </a:spcBef>
            </a:pPr>
            <a:r>
              <a:rPr lang="en-GB" sz="2400"/>
              <a:t>Key sources of finance</a:t>
            </a:r>
            <a:endParaRPr lang="en-GB"/>
          </a:p>
        </p:txBody>
      </p:sp>
      <p:graphicFrame>
        <p:nvGraphicFramePr>
          <p:cNvPr id="18453" name="Group 21"/>
          <p:cNvGraphicFramePr>
            <a:graphicFrameLocks noGrp="1"/>
          </p:cNvGraphicFramePr>
          <p:nvPr/>
        </p:nvGraphicFramePr>
        <p:xfrm>
          <a:off x="1187450" y="1772816"/>
          <a:ext cx="6769100" cy="4372864"/>
        </p:xfrm>
        <a:graphic>
          <a:graphicData uri="http://schemas.openxmlformats.org/drawingml/2006/table">
            <a:tbl>
              <a:tblPr/>
              <a:tblGrid>
                <a:gridCol w="3408363"/>
                <a:gridCol w="3360737"/>
              </a:tblGrid>
              <a:tr h="20320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1800" b="0" i="0" u="none" strike="noStrike" cap="none" normalizeH="0" baseline="0" dirty="0" smtClean="0">
                          <a:ln>
                            <a:noFill/>
                          </a:ln>
                          <a:solidFill>
                            <a:srgbClr val="FF3300"/>
                          </a:solidFill>
                          <a:effectLst/>
                          <a:latin typeface="Arial" charset="0"/>
                          <a:cs typeface="Arial" charset="0"/>
                        </a:rPr>
                        <a:t>Short-term internal</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0" i="0" u="none" strike="noStrike" cap="none" normalizeH="0" baseline="0" dirty="0" smtClean="0">
                          <a:ln>
                            <a:noFill/>
                          </a:ln>
                          <a:solidFill>
                            <a:schemeClr val="tx1"/>
                          </a:solidFill>
                          <a:effectLst/>
                          <a:latin typeface="Arial" charset="0"/>
                          <a:cs typeface="Arial" charset="0"/>
                        </a:rPr>
                        <a:t>Tighter credit control for receivables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0" i="0" u="none" strike="noStrike" cap="none" normalizeH="0" baseline="0" dirty="0" smtClean="0">
                          <a:ln>
                            <a:noFill/>
                          </a:ln>
                          <a:solidFill>
                            <a:schemeClr val="tx1"/>
                          </a:solidFill>
                          <a:effectLst/>
                          <a:latin typeface="Arial" charset="0"/>
                          <a:cs typeface="Arial" charset="0"/>
                        </a:rPr>
                        <a:t>Reducing inventory levels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0" i="0" u="none" strike="noStrike" cap="none" normalizeH="0" baseline="0" dirty="0" smtClean="0">
                          <a:ln>
                            <a:noFill/>
                          </a:ln>
                          <a:solidFill>
                            <a:schemeClr val="tx1"/>
                          </a:solidFill>
                          <a:effectLst/>
                          <a:latin typeface="Arial" charset="0"/>
                          <a:cs typeface="Arial" charset="0"/>
                        </a:rPr>
                        <a:t>Delaying trade payables</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1800" b="0" i="0" u="none" strike="noStrike" cap="none" normalizeH="0" baseline="0" smtClean="0">
                          <a:ln>
                            <a:noFill/>
                          </a:ln>
                          <a:solidFill>
                            <a:srgbClr val="FF3300"/>
                          </a:solidFill>
                          <a:effectLst/>
                          <a:latin typeface="Arial" charset="0"/>
                          <a:cs typeface="Arial" charset="0"/>
                        </a:rPr>
                        <a:t>Long-term internal</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0" i="0" u="none" strike="noStrike" cap="none" normalizeH="0" baseline="0" smtClean="0">
                          <a:ln>
                            <a:noFill/>
                          </a:ln>
                          <a:solidFill>
                            <a:schemeClr val="tx1"/>
                          </a:solidFill>
                          <a:effectLst/>
                          <a:latin typeface="Arial" charset="0"/>
                          <a:cs typeface="Arial" charset="0"/>
                        </a:rPr>
                        <a:t>Retained profits</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sz="2800" b="0"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0320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1800" b="0" i="0" u="none" strike="noStrike" cap="none" normalizeH="0" baseline="0" smtClean="0">
                          <a:ln>
                            <a:noFill/>
                          </a:ln>
                          <a:solidFill>
                            <a:srgbClr val="FF3300"/>
                          </a:solidFill>
                          <a:effectLst/>
                          <a:latin typeface="Arial" charset="0"/>
                          <a:cs typeface="Arial" charset="0"/>
                        </a:rPr>
                        <a:t>Short-term external</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0" i="0" u="none" strike="noStrike" cap="none" normalizeH="0" baseline="0" smtClean="0">
                          <a:ln>
                            <a:noFill/>
                          </a:ln>
                          <a:solidFill>
                            <a:schemeClr val="tx1"/>
                          </a:solidFill>
                          <a:effectLst/>
                          <a:latin typeface="Arial" charset="0"/>
                          <a:cs typeface="Arial" charset="0"/>
                        </a:rPr>
                        <a:t>Bank overdrafts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0" i="0" u="none" strike="noStrike" cap="none" normalizeH="0" baseline="0" smtClean="0">
                          <a:ln>
                            <a:noFill/>
                          </a:ln>
                          <a:solidFill>
                            <a:schemeClr val="tx1"/>
                          </a:solidFill>
                          <a:effectLst/>
                          <a:latin typeface="Arial" charset="0"/>
                          <a:cs typeface="Arial" charset="0"/>
                        </a:rPr>
                        <a:t>Debt factoring</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0" i="0" u="none" strike="noStrike" cap="none" normalizeH="0" baseline="0" smtClean="0">
                          <a:ln>
                            <a:noFill/>
                          </a:ln>
                          <a:solidFill>
                            <a:schemeClr val="tx1"/>
                          </a:solidFill>
                          <a:effectLst/>
                          <a:latin typeface="Arial" charset="0"/>
                          <a:cs typeface="Arial" charset="0"/>
                        </a:rPr>
                        <a:t>Invoice discounting</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1800" b="0" i="0" u="none" strike="noStrike" cap="none" normalizeH="0" baseline="0" dirty="0" smtClean="0">
                          <a:ln>
                            <a:noFill/>
                          </a:ln>
                          <a:solidFill>
                            <a:srgbClr val="FF3300"/>
                          </a:solidFill>
                          <a:effectLst/>
                          <a:latin typeface="Arial" charset="0"/>
                          <a:cs typeface="Arial" charset="0"/>
                        </a:rPr>
                        <a:t>Long-term external</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0" i="0" u="none" strike="noStrike" cap="none" normalizeH="0" baseline="0" dirty="0" smtClean="0">
                          <a:ln>
                            <a:noFill/>
                          </a:ln>
                          <a:solidFill>
                            <a:schemeClr val="tx1"/>
                          </a:solidFill>
                          <a:effectLst/>
                          <a:latin typeface="Arial" charset="0"/>
                          <a:cs typeface="Arial" charset="0"/>
                        </a:rPr>
                        <a:t>Ordinary shares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0" i="0" u="none" strike="noStrike" cap="none" normalizeH="0" baseline="0" dirty="0" smtClean="0">
                          <a:ln>
                            <a:noFill/>
                          </a:ln>
                          <a:solidFill>
                            <a:schemeClr val="tx1"/>
                          </a:solidFill>
                          <a:effectLst/>
                          <a:latin typeface="Arial" charset="0"/>
                          <a:cs typeface="Arial" charset="0"/>
                        </a:rPr>
                        <a:t>Preference shares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0" i="0" u="none" strike="noStrike" cap="none" normalizeH="0" baseline="0" dirty="0" smtClean="0">
                          <a:ln>
                            <a:noFill/>
                          </a:ln>
                          <a:solidFill>
                            <a:schemeClr val="tx1"/>
                          </a:solidFill>
                          <a:effectLst/>
                          <a:latin typeface="Arial" charset="0"/>
                          <a:cs typeface="Arial" charset="0"/>
                        </a:rPr>
                        <a:t>Borrowings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0" i="0" u="none" strike="noStrike" cap="none" normalizeH="0" baseline="0" dirty="0" smtClean="0">
                          <a:ln>
                            <a:noFill/>
                          </a:ln>
                          <a:solidFill>
                            <a:schemeClr val="tx1"/>
                          </a:solidFill>
                          <a:effectLst/>
                          <a:latin typeface="Arial" charset="0"/>
                          <a:cs typeface="Arial" charset="0"/>
                        </a:rPr>
                        <a:t>Finance leases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0" i="0" u="none" strike="noStrike" cap="none" normalizeH="0" baseline="0" dirty="0" smtClean="0">
                          <a:ln>
                            <a:noFill/>
                          </a:ln>
                          <a:solidFill>
                            <a:schemeClr val="tx1"/>
                          </a:solidFill>
                          <a:effectLst/>
                          <a:latin typeface="Arial" charset="0"/>
                          <a:cs typeface="Arial" charset="0"/>
                        </a:rPr>
                        <a:t>Hire purchase agreements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0" i="0" u="none" strike="noStrike" cap="none" normalizeH="0" baseline="0" dirty="0" smtClean="0">
                          <a:ln>
                            <a:noFill/>
                          </a:ln>
                          <a:solidFill>
                            <a:schemeClr val="tx1"/>
                          </a:solidFill>
                          <a:effectLst/>
                          <a:latin typeface="Arial" charset="0"/>
                          <a:cs typeface="Arial" charset="0"/>
                        </a:rPr>
                        <a:t>Securitisation of assets</a:t>
                      </a:r>
                      <a:endParaRPr kumimoji="0" lang="en-GB" sz="2800" b="0" i="0" u="none" strike="noStrike" cap="none" normalizeH="0" baseline="0" dirty="0" smtClean="0">
                        <a:ln>
                          <a:noFill/>
                        </a:ln>
                        <a:solidFill>
                          <a:schemeClr val="tx1"/>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5" name="Slide Number Placeholder 4"/>
          <p:cNvSpPr>
            <a:spLocks noGrp="1"/>
          </p:cNvSpPr>
          <p:nvPr>
            <p:ph type="sldNum" sz="quarter" idx="12"/>
          </p:nvPr>
        </p:nvSpPr>
        <p:spPr/>
        <p:txBody>
          <a:bodyPr/>
          <a:lstStyle/>
          <a:p>
            <a:fld id="{33ACCE7F-788A-4A15-B80B-BE51AF0E446E}" type="slidenum">
              <a:rPr lang="en-GB" smtClean="0"/>
              <a:pPr/>
              <a:t>5</a:t>
            </a:fld>
            <a:endParaRPr lang="en-GB"/>
          </a:p>
        </p:txBody>
      </p:sp>
      <p:sp>
        <p:nvSpPr>
          <p:cNvPr id="6" name="Footer Placeholder 5"/>
          <p:cNvSpPr>
            <a:spLocks noGrp="1"/>
          </p:cNvSpPr>
          <p:nvPr>
            <p:ph type="ftr" sz="quarter" idx="11"/>
          </p:nvPr>
        </p:nvSpPr>
        <p:spPr/>
        <p:txBody>
          <a:bodyPr/>
          <a:lstStyle/>
          <a:p>
            <a:r>
              <a:rPr lang="en-GB" smtClean="0"/>
              <a:t>Financial Management</a:t>
            </a:r>
            <a:endParaRPr lang="en-GB"/>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ctrTitle"/>
          </p:nvPr>
        </p:nvSpPr>
        <p:spPr>
          <a:xfrm>
            <a:off x="611188" y="260350"/>
            <a:ext cx="7772400" cy="936625"/>
          </a:xfrm>
        </p:spPr>
        <p:txBody>
          <a:bodyPr/>
          <a:lstStyle/>
          <a:p>
            <a:r>
              <a:rPr lang="en-GB"/>
              <a:t>Sources of finance</a:t>
            </a:r>
          </a:p>
        </p:txBody>
      </p:sp>
      <p:sp>
        <p:nvSpPr>
          <p:cNvPr id="29699" name="Text Box 3"/>
          <p:cNvSpPr txBox="1">
            <a:spLocks noChangeArrowheads="1"/>
          </p:cNvSpPr>
          <p:nvPr/>
        </p:nvSpPr>
        <p:spPr bwMode="auto">
          <a:xfrm>
            <a:off x="611188" y="1265238"/>
            <a:ext cx="8135937" cy="4389437"/>
          </a:xfrm>
          <a:prstGeom prst="rect">
            <a:avLst/>
          </a:prstGeom>
          <a:noFill/>
          <a:ln w="9525">
            <a:noFill/>
            <a:miter lim="800000"/>
            <a:headEnd/>
            <a:tailEnd/>
          </a:ln>
          <a:effectLst/>
        </p:spPr>
        <p:txBody>
          <a:bodyPr>
            <a:spAutoFit/>
          </a:bodyPr>
          <a:lstStyle/>
          <a:p>
            <a:pPr algn="ctr">
              <a:spcBef>
                <a:spcPct val="50000"/>
              </a:spcBef>
            </a:pPr>
            <a:r>
              <a:rPr lang="en-GB" sz="2400" dirty="0"/>
              <a:t>Selecting of sources of finance will depend on...</a:t>
            </a:r>
          </a:p>
          <a:p>
            <a:pPr algn="ctr">
              <a:spcBef>
                <a:spcPct val="50000"/>
              </a:spcBef>
            </a:pPr>
            <a:endParaRPr lang="en-GB" sz="1200" dirty="0"/>
          </a:p>
          <a:p>
            <a:pPr>
              <a:spcBef>
                <a:spcPct val="50000"/>
              </a:spcBef>
              <a:buFontTx/>
              <a:buChar char="•"/>
            </a:pPr>
            <a:r>
              <a:rPr lang="en-GB" sz="2000" dirty="0"/>
              <a:t> Amount of finance required</a:t>
            </a:r>
          </a:p>
          <a:p>
            <a:pPr>
              <a:spcBef>
                <a:spcPct val="50000"/>
              </a:spcBef>
              <a:buFontTx/>
              <a:buChar char="•"/>
            </a:pPr>
            <a:r>
              <a:rPr lang="en-GB" sz="2000" dirty="0"/>
              <a:t> How quickly funds are needed</a:t>
            </a:r>
          </a:p>
          <a:p>
            <a:pPr>
              <a:spcBef>
                <a:spcPct val="50000"/>
              </a:spcBef>
              <a:buFontTx/>
              <a:buChar char="•"/>
            </a:pPr>
            <a:r>
              <a:rPr lang="en-GB" sz="2000" dirty="0"/>
              <a:t> The duration of the borrowing</a:t>
            </a:r>
          </a:p>
          <a:p>
            <a:pPr>
              <a:spcBef>
                <a:spcPct val="50000"/>
              </a:spcBef>
              <a:buFontTx/>
              <a:buChar char="•"/>
            </a:pPr>
            <a:r>
              <a:rPr lang="en-GB" sz="2000" dirty="0"/>
              <a:t> The cost of the source of finance (e.g. interest/administration)</a:t>
            </a:r>
          </a:p>
          <a:p>
            <a:pPr>
              <a:spcBef>
                <a:spcPct val="50000"/>
              </a:spcBef>
              <a:buFontTx/>
              <a:buChar char="•"/>
            </a:pPr>
            <a:r>
              <a:rPr lang="en-GB" sz="2000" dirty="0"/>
              <a:t> The risks involved</a:t>
            </a:r>
          </a:p>
          <a:p>
            <a:pPr>
              <a:spcBef>
                <a:spcPct val="50000"/>
              </a:spcBef>
              <a:buFontTx/>
              <a:buChar char="•"/>
            </a:pPr>
            <a:r>
              <a:rPr lang="en-GB" sz="2000" dirty="0"/>
              <a:t> The ratios (gearing, current, etc.)</a:t>
            </a:r>
          </a:p>
          <a:p>
            <a:pPr>
              <a:spcBef>
                <a:spcPct val="50000"/>
              </a:spcBef>
              <a:buFontTx/>
              <a:buChar char="•"/>
            </a:pPr>
            <a:r>
              <a:rPr lang="en-GB" sz="2000" dirty="0"/>
              <a:t> The management and control of the business</a:t>
            </a:r>
          </a:p>
          <a:p>
            <a:pPr algn="ctr">
              <a:spcBef>
                <a:spcPct val="50000"/>
              </a:spcBef>
            </a:pPr>
            <a:endParaRPr lang="en-GB" sz="2000" dirty="0"/>
          </a:p>
        </p:txBody>
      </p:sp>
      <p:sp>
        <p:nvSpPr>
          <p:cNvPr id="4" name="Slide Number Placeholder 3"/>
          <p:cNvSpPr>
            <a:spLocks noGrp="1"/>
          </p:cNvSpPr>
          <p:nvPr>
            <p:ph type="sldNum" sz="quarter" idx="12"/>
          </p:nvPr>
        </p:nvSpPr>
        <p:spPr/>
        <p:txBody>
          <a:bodyPr/>
          <a:lstStyle/>
          <a:p>
            <a:fld id="{33ACCE7F-788A-4A15-B80B-BE51AF0E446E}" type="slidenum">
              <a:rPr lang="en-GB" smtClean="0"/>
              <a:pPr/>
              <a:t>6</a:t>
            </a:fld>
            <a:endParaRPr lang="en-GB"/>
          </a:p>
        </p:txBody>
      </p:sp>
      <p:sp>
        <p:nvSpPr>
          <p:cNvPr id="5" name="Footer Placeholder 4"/>
          <p:cNvSpPr>
            <a:spLocks noGrp="1"/>
          </p:cNvSpPr>
          <p:nvPr>
            <p:ph type="ftr" sz="quarter" idx="11"/>
          </p:nvPr>
        </p:nvSpPr>
        <p:spPr/>
        <p:txBody>
          <a:bodyPr/>
          <a:lstStyle/>
          <a:p>
            <a:r>
              <a:rPr lang="en-GB" smtClean="0"/>
              <a:t>Financial Management</a:t>
            </a:r>
            <a:endParaRPr lang="en-GB"/>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9699">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9699">
                                            <p:txEl>
                                              <p:pRg st="3" end="3"/>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9699">
                                            <p:txEl>
                                              <p:pRg st="4" end="4"/>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29699">
                                            <p:txEl>
                                              <p:pRg st="5" end="5"/>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29699">
                                            <p:txEl>
                                              <p:pRg st="6" end="6"/>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29699">
                                            <p:txEl>
                                              <p:pRg st="7" end="7"/>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29699">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ctrTitle"/>
          </p:nvPr>
        </p:nvSpPr>
        <p:spPr>
          <a:xfrm>
            <a:off x="611188" y="260350"/>
            <a:ext cx="7772400" cy="936625"/>
          </a:xfrm>
        </p:spPr>
        <p:txBody>
          <a:bodyPr/>
          <a:lstStyle/>
          <a:p>
            <a:r>
              <a:rPr lang="en-GB" sz="4000"/>
              <a:t>Sources of finance</a:t>
            </a:r>
            <a:endParaRPr lang="en-GB" sz="2400"/>
          </a:p>
        </p:txBody>
      </p:sp>
      <p:sp>
        <p:nvSpPr>
          <p:cNvPr id="27651" name="Text Box 3"/>
          <p:cNvSpPr txBox="1">
            <a:spLocks noChangeArrowheads="1"/>
          </p:cNvSpPr>
          <p:nvPr/>
        </p:nvSpPr>
        <p:spPr bwMode="auto">
          <a:xfrm>
            <a:off x="611188" y="1265238"/>
            <a:ext cx="8135937" cy="779462"/>
          </a:xfrm>
          <a:prstGeom prst="rect">
            <a:avLst/>
          </a:prstGeom>
          <a:noFill/>
          <a:ln w="9525">
            <a:noFill/>
            <a:miter lim="800000"/>
            <a:headEnd/>
            <a:tailEnd/>
          </a:ln>
          <a:effectLst/>
        </p:spPr>
        <p:txBody>
          <a:bodyPr>
            <a:spAutoFit/>
          </a:bodyPr>
          <a:lstStyle/>
          <a:p>
            <a:pPr>
              <a:spcBef>
                <a:spcPct val="50000"/>
              </a:spcBef>
            </a:pPr>
            <a:endParaRPr lang="en-GB"/>
          </a:p>
          <a:p>
            <a:pPr>
              <a:spcBef>
                <a:spcPct val="50000"/>
              </a:spcBef>
            </a:pPr>
            <a:endParaRPr lang="en-GB"/>
          </a:p>
        </p:txBody>
      </p:sp>
      <p:sp>
        <p:nvSpPr>
          <p:cNvPr id="27689" name="Text Box 41"/>
          <p:cNvSpPr txBox="1">
            <a:spLocks noChangeArrowheads="1"/>
          </p:cNvSpPr>
          <p:nvPr/>
        </p:nvSpPr>
        <p:spPr bwMode="auto">
          <a:xfrm>
            <a:off x="323850" y="1125538"/>
            <a:ext cx="8496300" cy="5449887"/>
          </a:xfrm>
          <a:prstGeom prst="rect">
            <a:avLst/>
          </a:prstGeom>
          <a:noFill/>
          <a:ln w="9525">
            <a:noFill/>
            <a:miter lim="800000"/>
            <a:headEnd/>
            <a:tailEnd/>
          </a:ln>
          <a:effectLst/>
        </p:spPr>
        <p:txBody>
          <a:bodyPr>
            <a:spAutoFit/>
          </a:bodyPr>
          <a:lstStyle/>
          <a:p>
            <a:pPr algn="ctr">
              <a:spcBef>
                <a:spcPct val="50000"/>
              </a:spcBef>
            </a:pPr>
            <a:r>
              <a:rPr lang="en-GB" sz="2400"/>
              <a:t>The lenders’ perspective on financial ratios</a:t>
            </a:r>
          </a:p>
          <a:p>
            <a:pPr>
              <a:spcBef>
                <a:spcPct val="50000"/>
              </a:spcBef>
            </a:pPr>
            <a:r>
              <a:rPr lang="en-GB" sz="2000" b="1"/>
              <a:t>Gearing ratio</a:t>
            </a:r>
          </a:p>
          <a:p>
            <a:pPr>
              <a:spcBef>
                <a:spcPct val="50000"/>
              </a:spcBef>
            </a:pPr>
            <a:r>
              <a:rPr lang="en-GB"/>
              <a:t>The gearing ratio shows the ratio of long-term debt capital to the total capital of the business. If a business is highly-geared then lenders may be unwilling to give loans because the business is operating on more borrowing than equity capital, and would have to allocate more of its profits to paying interest on its debts. Potential lenders would be concerned at the business’ ability to take on further interest payments.</a:t>
            </a:r>
          </a:p>
          <a:p>
            <a:pPr>
              <a:spcBef>
                <a:spcPct val="50000"/>
              </a:spcBef>
            </a:pPr>
            <a:r>
              <a:rPr lang="en-GB" b="1"/>
              <a:t>Current ratio </a:t>
            </a:r>
          </a:p>
          <a:p>
            <a:pPr>
              <a:spcBef>
                <a:spcPct val="50000"/>
              </a:spcBef>
            </a:pPr>
            <a:r>
              <a:rPr lang="en-GB"/>
              <a:t>This measures the ability of a business to meet short-term liabilities from short-term assets, and if this is poor (consider the 2:1 guideline) then lenders may be reluctant to offer finance.</a:t>
            </a:r>
          </a:p>
          <a:p>
            <a:pPr>
              <a:spcBef>
                <a:spcPct val="50000"/>
              </a:spcBef>
            </a:pPr>
            <a:r>
              <a:rPr lang="en-GB"/>
              <a:t>A </a:t>
            </a:r>
            <a:r>
              <a:rPr lang="en-GB" b="1"/>
              <a:t>long-term lender</a:t>
            </a:r>
            <a:r>
              <a:rPr lang="en-GB"/>
              <a:t> will always want to know the </a:t>
            </a:r>
            <a:r>
              <a:rPr lang="en-GB" b="1"/>
              <a:t>gearing ratio</a:t>
            </a:r>
            <a:r>
              <a:rPr lang="en-GB"/>
              <a:t> of a company while the </a:t>
            </a:r>
            <a:r>
              <a:rPr lang="en-GB" b="1"/>
              <a:t>short-term lender</a:t>
            </a:r>
            <a:r>
              <a:rPr lang="en-GB"/>
              <a:t> will want to know about the </a:t>
            </a:r>
            <a:r>
              <a:rPr lang="en-GB" b="1"/>
              <a:t>current ratio</a:t>
            </a:r>
            <a:r>
              <a:rPr lang="en-GB"/>
              <a:t> (liquidity) of the business. </a:t>
            </a:r>
          </a:p>
          <a:p>
            <a:pPr>
              <a:spcBef>
                <a:spcPct val="50000"/>
              </a:spcBef>
            </a:pPr>
            <a:endParaRPr lang="en-GB"/>
          </a:p>
        </p:txBody>
      </p:sp>
      <p:sp>
        <p:nvSpPr>
          <p:cNvPr id="5" name="Slide Number Placeholder 4"/>
          <p:cNvSpPr>
            <a:spLocks noGrp="1"/>
          </p:cNvSpPr>
          <p:nvPr>
            <p:ph type="sldNum" sz="quarter" idx="12"/>
          </p:nvPr>
        </p:nvSpPr>
        <p:spPr/>
        <p:txBody>
          <a:bodyPr/>
          <a:lstStyle/>
          <a:p>
            <a:fld id="{33ACCE7F-788A-4A15-B80B-BE51AF0E446E}" type="slidenum">
              <a:rPr lang="en-GB" smtClean="0"/>
              <a:pPr/>
              <a:t>7</a:t>
            </a:fld>
            <a:endParaRPr lang="en-GB"/>
          </a:p>
        </p:txBody>
      </p:sp>
      <p:sp>
        <p:nvSpPr>
          <p:cNvPr id="6" name="Footer Placeholder 5"/>
          <p:cNvSpPr>
            <a:spLocks noGrp="1"/>
          </p:cNvSpPr>
          <p:nvPr>
            <p:ph type="ftr" sz="quarter" idx="11"/>
          </p:nvPr>
        </p:nvSpPr>
        <p:spPr/>
        <p:txBody>
          <a:bodyPr/>
          <a:lstStyle/>
          <a:p>
            <a:r>
              <a:rPr lang="en-GB" smtClean="0"/>
              <a:t>Financial Management</a:t>
            </a:r>
            <a:endParaRPr lang="en-GB"/>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414</TotalTime>
  <Words>867</Words>
  <Application>Microsoft Office PowerPoint</Application>
  <PresentationFormat>On-screen Show (4:3)</PresentationFormat>
  <Paragraphs>109</Paragraphs>
  <Slides>7</Slides>
  <Notes>7</Notes>
  <HiddenSlides>0</HiddenSlides>
  <MMClips>0</MMClips>
  <ScaleCrop>false</ScaleCrop>
  <HeadingPairs>
    <vt:vector size="4" baseType="variant">
      <vt:variant>
        <vt:lpstr>Theme</vt:lpstr>
      </vt:variant>
      <vt:variant>
        <vt:i4>1</vt:i4>
      </vt:variant>
      <vt:variant>
        <vt:lpstr>Slide Titles</vt:lpstr>
      </vt:variant>
      <vt:variant>
        <vt:i4>7</vt:i4>
      </vt:variant>
    </vt:vector>
  </HeadingPairs>
  <TitlesOfParts>
    <vt:vector size="8" baseType="lpstr">
      <vt:lpstr>Default Design</vt:lpstr>
      <vt:lpstr>Financial Management</vt:lpstr>
      <vt:lpstr>Sources of finance</vt:lpstr>
      <vt:lpstr>Sources of finance</vt:lpstr>
      <vt:lpstr>Sources of finance</vt:lpstr>
      <vt:lpstr>Sources of finance</vt:lpstr>
      <vt:lpstr>Sources of finance</vt:lpstr>
      <vt:lpstr>Sources of finance</vt:lpstr>
    </vt:vector>
  </TitlesOfParts>
  <Company>3M</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Sources of finance</dc:title>
  <dc:creator>3M</dc:creator>
  <cp:lastModifiedBy>Administrator</cp:lastModifiedBy>
  <cp:revision>57</cp:revision>
  <cp:lastPrinted>2016-04-19T12:54:09Z</cp:lastPrinted>
  <dcterms:created xsi:type="dcterms:W3CDTF">2011-04-22T15:28:11Z</dcterms:created>
  <dcterms:modified xsi:type="dcterms:W3CDTF">2017-11-06T12:25:36Z</dcterms:modified>
</cp:coreProperties>
</file>