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sldIdLst>
    <p:sldId id="259" r:id="rId2"/>
    <p:sldId id="260" r:id="rId3"/>
    <p:sldId id="270" r:id="rId4"/>
    <p:sldId id="261" r:id="rId5"/>
    <p:sldId id="274" r:id="rId6"/>
    <p:sldId id="262" r:id="rId7"/>
    <p:sldId id="276" r:id="rId8"/>
    <p:sldId id="271" r:id="rId9"/>
    <p:sldId id="272" r:id="rId10"/>
    <p:sldId id="263" r:id="rId11"/>
    <p:sldId id="264" r:id="rId12"/>
    <p:sldId id="273" r:id="rId13"/>
    <p:sldId id="265" r:id="rId14"/>
    <p:sldId id="283" r:id="rId15"/>
    <p:sldId id="266" r:id="rId16"/>
    <p:sldId id="284" r:id="rId17"/>
    <p:sldId id="268" r:id="rId18"/>
    <p:sldId id="277" r:id="rId19"/>
    <p:sldId id="269" r:id="rId20"/>
    <p:sldId id="279" r:id="rId21"/>
    <p:sldId id="280" r:id="rId22"/>
    <p:sldId id="281" r:id="rId23"/>
    <p:sldId id="282" r:id="rId24"/>
    <p:sldId id="275" r:id="rId25"/>
    <p:sldId id="27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22A0E7-66D4-4C8A-8621-3105245FE12E}" v="58" dt="2022-02-03T00:46:35.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12" autoAdjust="0"/>
    <p:restoredTop sz="94649" autoAdjust="0"/>
  </p:normalViewPr>
  <p:slideViewPr>
    <p:cSldViewPr snapToGrid="0">
      <p:cViewPr>
        <p:scale>
          <a:sx n="92" d="100"/>
          <a:sy n="92" d="100"/>
        </p:scale>
        <p:origin x="4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1/31/2022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1/31/2022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1/31/2022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88920" y="-32385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1087120"/>
            <a:ext cx="9440034" cy="2648381"/>
          </a:xfrm>
        </p:spPr>
        <p:txBody>
          <a:bodyPr>
            <a:normAutofit/>
          </a:bodyPr>
          <a:lstStyle/>
          <a:p>
            <a:r>
              <a:rPr lang="en-US" sz="7200" dirty="0">
                <a:solidFill>
                  <a:schemeClr val="accent4">
                    <a:lumMod val="40000"/>
                    <a:lumOff val="60000"/>
                  </a:schemeClr>
                </a:solidFill>
              </a:rPr>
              <a:t>FOOD AND EMPIRE</a:t>
            </a:r>
            <a:br>
              <a:rPr lang="en-US" sz="7200" dirty="0">
                <a:solidFill>
                  <a:schemeClr val="accent4">
                    <a:lumMod val="40000"/>
                    <a:lumOff val="60000"/>
                  </a:schemeClr>
                </a:solidFill>
              </a:rPr>
            </a:br>
            <a:r>
              <a:rPr lang="en-US" sz="3200" dirty="0">
                <a:solidFill>
                  <a:schemeClr val="accent4">
                    <a:lumMod val="40000"/>
                    <a:lumOff val="60000"/>
                  </a:schemeClr>
                </a:solidFill>
              </a:rPr>
              <a:t>History, Significance &amp; Importance </a:t>
            </a:r>
            <a:br>
              <a:rPr lang="en-US" sz="3200" dirty="0">
                <a:solidFill>
                  <a:schemeClr val="accent4">
                    <a:lumMod val="40000"/>
                    <a:lumOff val="60000"/>
                  </a:schemeClr>
                </a:solidFill>
              </a:rPr>
            </a:br>
            <a:endParaRPr lang="en-US" sz="7200" dirty="0">
              <a:solidFill>
                <a:schemeClr val="accent4">
                  <a:lumMod val="40000"/>
                  <a:lumOff val="60000"/>
                </a:schemeClr>
              </a:solidFill>
            </a:endParaRP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3199824"/>
            <a:ext cx="9440034" cy="1397951"/>
          </a:xfrm>
        </p:spPr>
        <p:txBody>
          <a:bodyPr>
            <a:normAutofit/>
          </a:bodyPr>
          <a:lstStyle/>
          <a:p>
            <a:r>
              <a:rPr lang="en-US" sz="4000" dirty="0">
                <a:solidFill>
                  <a:schemeClr val="accent4">
                    <a:lumMod val="40000"/>
                    <a:lumOff val="60000"/>
                  </a:schemeClr>
                </a:solidFill>
              </a:rPr>
              <a:t>COFFEE</a:t>
            </a:r>
          </a:p>
        </p:txBody>
      </p:sp>
      <p:sp>
        <p:nvSpPr>
          <p:cNvPr id="6" name="Subtitle 2">
            <a:extLst>
              <a:ext uri="{FF2B5EF4-FFF2-40B4-BE49-F238E27FC236}">
                <a16:creationId xmlns:a16="http://schemas.microsoft.com/office/drawing/2014/main" id="{9418111B-63AE-4FA0-85EB-87151619DEEF}"/>
              </a:ext>
            </a:extLst>
          </p:cNvPr>
          <p:cNvSpPr txBox="1">
            <a:spLocks/>
          </p:cNvSpPr>
          <p:nvPr/>
        </p:nvSpPr>
        <p:spPr>
          <a:xfrm>
            <a:off x="6686549" y="5770880"/>
            <a:ext cx="4346427" cy="343275"/>
          </a:xfrm>
          <a:prstGeom prst="rect">
            <a:avLst/>
          </a:prstGeom>
          <a:effectLst>
            <a:outerShdw blurRad="25400" dir="17880000">
              <a:srgbClr val="000000">
                <a:alpha val="46000"/>
              </a:srgbClr>
            </a:outerShdw>
          </a:effectLst>
        </p:spPr>
        <p:txBody>
          <a:bodyPr vert="horz" lIns="91440" tIns="45720" rIns="91440" bIns="45720" rtlCol="0" anchor="t">
            <a:normAutofit fontScale="40000" lnSpcReduction="20000"/>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US" sz="4000" dirty="0"/>
              <a:t>BY SHYANN LEWIS</a:t>
            </a:r>
          </a:p>
        </p:txBody>
      </p:sp>
    </p:spTree>
    <p:extLst>
      <p:ext uri="{BB962C8B-B14F-4D97-AF65-F5344CB8AC3E}">
        <p14:creationId xmlns:p14="http://schemas.microsoft.com/office/powerpoint/2010/main" val="633738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DC002-709D-47BD-BF2F-01BF6EE7FD57}"/>
              </a:ext>
            </a:extLst>
          </p:cNvPr>
          <p:cNvSpPr>
            <a:spLocks noGrp="1"/>
          </p:cNvSpPr>
          <p:nvPr>
            <p:ph type="title"/>
          </p:nvPr>
        </p:nvSpPr>
        <p:spPr>
          <a:xfrm>
            <a:off x="913795" y="609600"/>
            <a:ext cx="10353762" cy="1261872"/>
          </a:xfrm>
        </p:spPr>
        <p:txBody>
          <a:bodyPr anchor="ctr">
            <a:normAutofit/>
          </a:bodyPr>
          <a:lstStyle/>
          <a:p>
            <a:r>
              <a:rPr lang="en-US" dirty="0">
                <a:solidFill>
                  <a:schemeClr val="accent4">
                    <a:lumMod val="40000"/>
                    <a:lumOff val="60000"/>
                  </a:schemeClr>
                </a:solidFill>
              </a:rPr>
              <a:t>What is an Empire?</a:t>
            </a:r>
          </a:p>
        </p:txBody>
      </p:sp>
      <p:sp>
        <p:nvSpPr>
          <p:cNvPr id="3" name="Content Placeholder 2">
            <a:extLst>
              <a:ext uri="{FF2B5EF4-FFF2-40B4-BE49-F238E27FC236}">
                <a16:creationId xmlns:a16="http://schemas.microsoft.com/office/drawing/2014/main" id="{79D2AE7D-7F20-40EA-AB85-BD70D65AD04A}"/>
              </a:ext>
            </a:extLst>
          </p:cNvPr>
          <p:cNvSpPr>
            <a:spLocks noGrp="1"/>
          </p:cNvSpPr>
          <p:nvPr>
            <p:ph sz="half" idx="1"/>
          </p:nvPr>
        </p:nvSpPr>
        <p:spPr>
          <a:xfrm>
            <a:off x="399445" y="2000250"/>
            <a:ext cx="4856841" cy="3622671"/>
          </a:xfrm>
        </p:spPr>
        <p:txBody>
          <a:bodyPr anchor="t">
            <a:normAutofit/>
          </a:bodyPr>
          <a:lstStyle/>
          <a:p>
            <a:pPr marL="36900" indent="0">
              <a:lnSpc>
                <a:spcPct val="100000"/>
              </a:lnSpc>
              <a:buNone/>
            </a:pPr>
            <a:r>
              <a:rPr lang="en-US" dirty="0">
                <a:solidFill>
                  <a:schemeClr val="tx1"/>
                </a:solidFill>
                <a:effectLst/>
              </a:rPr>
              <a:t>Merriam Webster dictionary defines an Empire as a </a:t>
            </a:r>
            <a:r>
              <a:rPr lang="en-US" dirty="0">
                <a:solidFill>
                  <a:schemeClr val="tx1"/>
                </a:solidFill>
                <a:effectLst/>
                <a:highlight>
                  <a:srgbClr val="808080"/>
                </a:highlight>
              </a:rPr>
              <a:t>major political unit having a territory of great extent </a:t>
            </a:r>
            <a:r>
              <a:rPr lang="en-US" dirty="0">
                <a:solidFill>
                  <a:schemeClr val="tx1"/>
                </a:solidFill>
                <a:effectLst/>
              </a:rPr>
              <a:t>or a number of territories or people under a single sovereign.</a:t>
            </a:r>
          </a:p>
          <a:p>
            <a:pPr marL="36900" indent="0">
              <a:lnSpc>
                <a:spcPct val="100000"/>
              </a:lnSpc>
              <a:buNone/>
            </a:pPr>
            <a:r>
              <a:rPr lang="en-US" dirty="0">
                <a:solidFill>
                  <a:schemeClr val="tx1"/>
                </a:solidFill>
                <a:effectLst/>
              </a:rPr>
              <a:t>In our time we have seen the likes of several ruling Empires ranging from the Mongol and Roman to one of the most popularly known, the British Empire.</a:t>
            </a:r>
          </a:p>
          <a:p>
            <a:pPr marL="36900" indent="0">
              <a:lnSpc>
                <a:spcPct val="100000"/>
              </a:lnSpc>
              <a:buNone/>
            </a:pPr>
            <a:endParaRPr lang="en-US" dirty="0">
              <a:solidFill>
                <a:schemeClr val="tx1"/>
              </a:solidFill>
            </a:endParaRPr>
          </a:p>
        </p:txBody>
      </p:sp>
      <p:pic>
        <p:nvPicPr>
          <p:cNvPr id="5" name="Picture 4" descr="Map&#10;&#10;Description automatically generated">
            <a:extLst>
              <a:ext uri="{FF2B5EF4-FFF2-40B4-BE49-F238E27FC236}">
                <a16:creationId xmlns:a16="http://schemas.microsoft.com/office/drawing/2014/main" id="{06FDF286-F58F-479C-8975-A833733D565E}"/>
              </a:ext>
            </a:extLst>
          </p:cNvPr>
          <p:cNvPicPr>
            <a:picLocks noChangeAspect="1"/>
          </p:cNvPicPr>
          <p:nvPr/>
        </p:nvPicPr>
        <p:blipFill rotWithShape="1">
          <a:blip r:embed="rId2">
            <a:extLst>
              <a:ext uri="{28A0092B-C50C-407E-A947-70E740481C1C}">
                <a14:useLocalDpi xmlns:a14="http://schemas.microsoft.com/office/drawing/2010/main" val="0"/>
              </a:ext>
            </a:extLst>
          </a:blip>
          <a:srcRect l="13060" r="11528" b="1"/>
          <a:stretch/>
        </p:blipFill>
        <p:spPr>
          <a:xfrm>
            <a:off x="5689600" y="2146597"/>
            <a:ext cx="4281793" cy="3193749"/>
          </a:xfrm>
          <a:prstGeom prst="rect">
            <a:avLst/>
          </a:prstGeom>
          <a:noFill/>
        </p:spPr>
      </p:pic>
      <p:sp>
        <p:nvSpPr>
          <p:cNvPr id="4" name="TextBox 3">
            <a:extLst>
              <a:ext uri="{FF2B5EF4-FFF2-40B4-BE49-F238E27FC236}">
                <a16:creationId xmlns:a16="http://schemas.microsoft.com/office/drawing/2014/main" id="{B488EA92-5505-4E58-B85B-71400C4D7F31}"/>
              </a:ext>
            </a:extLst>
          </p:cNvPr>
          <p:cNvSpPr txBox="1"/>
          <p:nvPr/>
        </p:nvSpPr>
        <p:spPr>
          <a:xfrm flipH="1">
            <a:off x="6307068" y="5253589"/>
            <a:ext cx="3664325" cy="307777"/>
          </a:xfrm>
          <a:prstGeom prst="rect">
            <a:avLst/>
          </a:prstGeom>
          <a:noFill/>
        </p:spPr>
        <p:txBody>
          <a:bodyPr wrap="square" rtlCol="0">
            <a:spAutoFit/>
          </a:bodyPr>
          <a:lstStyle/>
          <a:p>
            <a:r>
              <a:rPr lang="en-US" sz="1400" i="1" dirty="0"/>
              <a:t>Imperial Federation Map of the World</a:t>
            </a:r>
          </a:p>
        </p:txBody>
      </p:sp>
    </p:spTree>
    <p:extLst>
      <p:ext uri="{BB962C8B-B14F-4D97-AF65-F5344CB8AC3E}">
        <p14:creationId xmlns:p14="http://schemas.microsoft.com/office/powerpoint/2010/main" val="83387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B1C94-7B30-4731-9E6A-C6C8460DDC4C}"/>
              </a:ext>
            </a:extLst>
          </p:cNvPr>
          <p:cNvSpPr>
            <a:spLocks noGrp="1"/>
          </p:cNvSpPr>
          <p:nvPr>
            <p:ph type="title"/>
          </p:nvPr>
        </p:nvSpPr>
        <p:spPr/>
        <p:txBody>
          <a:bodyPr/>
          <a:lstStyle/>
          <a:p>
            <a:r>
              <a:rPr lang="en-US" dirty="0">
                <a:solidFill>
                  <a:schemeClr val="accent4">
                    <a:lumMod val="40000"/>
                    <a:lumOff val="60000"/>
                  </a:schemeClr>
                </a:solidFill>
              </a:rPr>
              <a:t>The Importance of Food In Empire</a:t>
            </a:r>
            <a:endParaRPr lang="en-US" dirty="0"/>
          </a:p>
        </p:txBody>
      </p:sp>
      <p:sp>
        <p:nvSpPr>
          <p:cNvPr id="3" name="Content Placeholder 2">
            <a:extLst>
              <a:ext uri="{FF2B5EF4-FFF2-40B4-BE49-F238E27FC236}">
                <a16:creationId xmlns:a16="http://schemas.microsoft.com/office/drawing/2014/main" id="{8009BE26-E90E-42F7-B620-D46BB532F259}"/>
              </a:ext>
            </a:extLst>
          </p:cNvPr>
          <p:cNvSpPr>
            <a:spLocks noGrp="1"/>
          </p:cNvSpPr>
          <p:nvPr>
            <p:ph sz="half" idx="1"/>
          </p:nvPr>
        </p:nvSpPr>
        <p:spPr>
          <a:xfrm>
            <a:off x="521527" y="1871472"/>
            <a:ext cx="11138297" cy="1352550"/>
          </a:xfrm>
        </p:spPr>
        <p:txBody>
          <a:bodyPr>
            <a:normAutofit/>
          </a:bodyPr>
          <a:lstStyle/>
          <a:p>
            <a:pPr marL="36900" indent="0">
              <a:buNone/>
            </a:pPr>
            <a:r>
              <a:rPr lang="en-US" dirty="0">
                <a:solidFill>
                  <a:schemeClr val="tx1"/>
                </a:solidFill>
              </a:rPr>
              <a:t>“Look at your plates when you eat. These Imported grains of rice, corn and millet – that is Imperialism” - Thomas Sankara</a:t>
            </a:r>
          </a:p>
        </p:txBody>
      </p:sp>
      <p:pic>
        <p:nvPicPr>
          <p:cNvPr id="6" name="Picture 5">
            <a:extLst>
              <a:ext uri="{FF2B5EF4-FFF2-40B4-BE49-F238E27FC236}">
                <a16:creationId xmlns:a16="http://schemas.microsoft.com/office/drawing/2014/main" id="{E5D0A81C-248D-4015-9043-6FA4AB6470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730" y="3696212"/>
            <a:ext cx="2619375" cy="1743075"/>
          </a:xfrm>
          <a:prstGeom prst="rect">
            <a:avLst/>
          </a:prstGeom>
        </p:spPr>
      </p:pic>
      <p:pic>
        <p:nvPicPr>
          <p:cNvPr id="8" name="Picture 7" descr="A picture containing corn&#10;&#10;Description automatically generated">
            <a:extLst>
              <a:ext uri="{FF2B5EF4-FFF2-40B4-BE49-F238E27FC236}">
                <a16:creationId xmlns:a16="http://schemas.microsoft.com/office/drawing/2014/main" id="{5CD3E54D-9A90-4449-AED6-C3FEF1A201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3886" y="3696212"/>
            <a:ext cx="2619375" cy="1743075"/>
          </a:xfrm>
          <a:prstGeom prst="rect">
            <a:avLst/>
          </a:prstGeom>
        </p:spPr>
      </p:pic>
      <p:pic>
        <p:nvPicPr>
          <p:cNvPr id="10" name="Picture 9" descr="A picture containing nut, fruit&#10;&#10;Description automatically generated">
            <a:extLst>
              <a:ext uri="{FF2B5EF4-FFF2-40B4-BE49-F238E27FC236}">
                <a16:creationId xmlns:a16="http://schemas.microsoft.com/office/drawing/2014/main" id="{712E6322-7154-4D01-A47D-95A64A87BF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0449" y="3696212"/>
            <a:ext cx="2619375" cy="1743075"/>
          </a:xfrm>
          <a:prstGeom prst="rect">
            <a:avLst/>
          </a:prstGeom>
        </p:spPr>
      </p:pic>
    </p:spTree>
    <p:extLst>
      <p:ext uri="{BB962C8B-B14F-4D97-AF65-F5344CB8AC3E}">
        <p14:creationId xmlns:p14="http://schemas.microsoft.com/office/powerpoint/2010/main" val="2356668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59191-9F13-48AA-9585-576DF509C26D}"/>
              </a:ext>
            </a:extLst>
          </p:cNvPr>
          <p:cNvSpPr>
            <a:spLocks noGrp="1"/>
          </p:cNvSpPr>
          <p:nvPr>
            <p:ph type="title"/>
          </p:nvPr>
        </p:nvSpPr>
        <p:spPr>
          <a:xfrm>
            <a:off x="93620" y="647700"/>
            <a:ext cx="10353762" cy="1261872"/>
          </a:xfrm>
        </p:spPr>
        <p:txBody>
          <a:bodyPr/>
          <a:lstStyle/>
          <a:p>
            <a:r>
              <a:rPr lang="en-US" dirty="0">
                <a:solidFill>
                  <a:schemeClr val="accent4">
                    <a:lumMod val="40000"/>
                    <a:lumOff val="60000"/>
                  </a:schemeClr>
                </a:solidFill>
              </a:rPr>
              <a:t>The Importance of Food In Empire</a:t>
            </a:r>
          </a:p>
        </p:txBody>
      </p:sp>
      <p:sp>
        <p:nvSpPr>
          <p:cNvPr id="3" name="Content Placeholder 2">
            <a:extLst>
              <a:ext uri="{FF2B5EF4-FFF2-40B4-BE49-F238E27FC236}">
                <a16:creationId xmlns:a16="http://schemas.microsoft.com/office/drawing/2014/main" id="{B9338BF5-0C86-4CDF-8297-CBEC0E725EC7}"/>
              </a:ext>
            </a:extLst>
          </p:cNvPr>
          <p:cNvSpPr>
            <a:spLocks noGrp="1"/>
          </p:cNvSpPr>
          <p:nvPr>
            <p:ph sz="half" idx="1"/>
          </p:nvPr>
        </p:nvSpPr>
        <p:spPr>
          <a:xfrm>
            <a:off x="450477" y="2775697"/>
            <a:ext cx="10083800" cy="3185098"/>
          </a:xfrm>
        </p:spPr>
        <p:txBody>
          <a:bodyPr>
            <a:noAutofit/>
          </a:bodyPr>
          <a:lstStyle/>
          <a:p>
            <a:pPr marL="36900" indent="0">
              <a:buNone/>
            </a:pPr>
            <a:r>
              <a:rPr lang="en-US" dirty="0">
                <a:solidFill>
                  <a:schemeClr val="tx1"/>
                </a:solidFill>
                <a:effectLst/>
                <a:ea typeface="DengXian" panose="02010600030101010101" pitchFamily="2" charset="-122"/>
                <a:cs typeface="Times New Roman" panose="02020603050405020304" pitchFamily="18" charset="0"/>
              </a:rPr>
              <a:t>In the 16th Century, many countries were met with rapid settlement by the British Empire with settlement in Africa occurring in the year 1661. The Empire dominated and exploited in numerous ways including Food.</a:t>
            </a:r>
          </a:p>
        </p:txBody>
      </p:sp>
    </p:spTree>
    <p:extLst>
      <p:ext uri="{BB962C8B-B14F-4D97-AF65-F5344CB8AC3E}">
        <p14:creationId xmlns:p14="http://schemas.microsoft.com/office/powerpoint/2010/main" val="4051213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table with plates of food&#10;&#10;Description automatically generated with low confidence">
            <a:extLst>
              <a:ext uri="{FF2B5EF4-FFF2-40B4-BE49-F238E27FC236}">
                <a16:creationId xmlns:a16="http://schemas.microsoft.com/office/drawing/2014/main" id="{CED60A6F-5B07-412F-8A50-D977E8723D16}"/>
              </a:ext>
            </a:extLst>
          </p:cNvPr>
          <p:cNvPicPr>
            <a:picLocks noChangeAspect="1"/>
          </p:cNvPicPr>
          <p:nvPr/>
        </p:nvPicPr>
        <p:blipFill rotWithShape="1">
          <a:blip r:embed="rId2">
            <a:extLst>
              <a:ext uri="{28A0092B-C50C-407E-A947-70E740481C1C}">
                <a14:useLocalDpi xmlns:a14="http://schemas.microsoft.com/office/drawing/2010/main" val="0"/>
              </a:ext>
            </a:extLst>
          </a:blip>
          <a:srcRect t="22106" r="-2" b="6136"/>
          <a:stretch/>
        </p:blipFill>
        <p:spPr>
          <a:xfrm>
            <a:off x="788962" y="489050"/>
            <a:ext cx="8980531" cy="3714749"/>
          </a:xfrm>
          <a:prstGeom prst="rect">
            <a:avLst/>
          </a:prstGeom>
          <a:noFill/>
        </p:spPr>
      </p:pic>
      <p:sp>
        <p:nvSpPr>
          <p:cNvPr id="9" name="Content Placeholder 2">
            <a:extLst>
              <a:ext uri="{FF2B5EF4-FFF2-40B4-BE49-F238E27FC236}">
                <a16:creationId xmlns:a16="http://schemas.microsoft.com/office/drawing/2014/main" id="{0FF9F1D0-76AF-4917-8894-F2756036A3C7}"/>
              </a:ext>
            </a:extLst>
          </p:cNvPr>
          <p:cNvSpPr>
            <a:spLocks noGrp="1"/>
          </p:cNvSpPr>
          <p:nvPr>
            <p:ph type="title"/>
          </p:nvPr>
        </p:nvSpPr>
        <p:spPr>
          <a:xfrm>
            <a:off x="102347" y="4887259"/>
            <a:ext cx="10353762" cy="1257300"/>
          </a:xfrm>
        </p:spPr>
        <p:txBody>
          <a:bodyPr anchor="ctr">
            <a:normAutofit/>
          </a:bodyPr>
          <a:lstStyle/>
          <a:p>
            <a:pPr marL="36900" indent="0">
              <a:buNone/>
            </a:pPr>
            <a:r>
              <a:rPr lang="en-US" sz="2900" dirty="0"/>
              <a:t>With Food being a natural resource necessary for the population's survival, it is easy to see how it became an instrument of colonisation.</a:t>
            </a:r>
          </a:p>
          <a:p>
            <a:pPr marL="36900" indent="0">
              <a:buNone/>
            </a:pPr>
            <a:endParaRPr lang="en-US" sz="2900" dirty="0"/>
          </a:p>
        </p:txBody>
      </p:sp>
      <p:sp>
        <p:nvSpPr>
          <p:cNvPr id="10" name="TextBox 9">
            <a:extLst>
              <a:ext uri="{FF2B5EF4-FFF2-40B4-BE49-F238E27FC236}">
                <a16:creationId xmlns:a16="http://schemas.microsoft.com/office/drawing/2014/main" id="{4EF669DF-6DD0-453F-BA4C-902981C90A11}"/>
              </a:ext>
            </a:extLst>
          </p:cNvPr>
          <p:cNvSpPr txBox="1"/>
          <p:nvPr/>
        </p:nvSpPr>
        <p:spPr>
          <a:xfrm>
            <a:off x="6643968" y="4203799"/>
            <a:ext cx="5862918" cy="307777"/>
          </a:xfrm>
          <a:prstGeom prst="rect">
            <a:avLst/>
          </a:prstGeom>
          <a:noFill/>
        </p:spPr>
        <p:txBody>
          <a:bodyPr wrap="square" rtlCol="0">
            <a:spAutoFit/>
          </a:bodyPr>
          <a:lstStyle/>
          <a:p>
            <a:r>
              <a:rPr lang="en-US" sz="1400" i="1" dirty="0"/>
              <a:t>The Taste of Empire – Lizzie Cullingham</a:t>
            </a:r>
          </a:p>
        </p:txBody>
      </p:sp>
    </p:spTree>
    <p:extLst>
      <p:ext uri="{BB962C8B-B14F-4D97-AF65-F5344CB8AC3E}">
        <p14:creationId xmlns:p14="http://schemas.microsoft.com/office/powerpoint/2010/main" val="3172874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326FE-3AC5-4CA8-B174-A7DB5C6A19AD}"/>
              </a:ext>
            </a:extLst>
          </p:cNvPr>
          <p:cNvSpPr>
            <a:spLocks noGrp="1"/>
          </p:cNvSpPr>
          <p:nvPr>
            <p:ph type="title"/>
          </p:nvPr>
        </p:nvSpPr>
        <p:spPr>
          <a:xfrm>
            <a:off x="75595" y="547879"/>
            <a:ext cx="10353762" cy="1261872"/>
          </a:xfrm>
        </p:spPr>
        <p:txBody>
          <a:bodyPr>
            <a:normAutofit/>
          </a:bodyPr>
          <a:lstStyle/>
          <a:p>
            <a:r>
              <a:rPr lang="en-US" dirty="0"/>
              <a:t>Africa and Coffee</a:t>
            </a:r>
          </a:p>
        </p:txBody>
      </p:sp>
      <p:sp>
        <p:nvSpPr>
          <p:cNvPr id="3" name="Content Placeholder 2">
            <a:extLst>
              <a:ext uri="{FF2B5EF4-FFF2-40B4-BE49-F238E27FC236}">
                <a16:creationId xmlns:a16="http://schemas.microsoft.com/office/drawing/2014/main" id="{2E8755F0-C239-4F10-8E2C-2D223FF8C705}"/>
              </a:ext>
            </a:extLst>
          </p:cNvPr>
          <p:cNvSpPr>
            <a:spLocks noGrp="1"/>
          </p:cNvSpPr>
          <p:nvPr>
            <p:ph sz="half" idx="1"/>
          </p:nvPr>
        </p:nvSpPr>
        <p:spPr>
          <a:xfrm>
            <a:off x="167035" y="1794647"/>
            <a:ext cx="4856841" cy="508000"/>
          </a:xfrm>
        </p:spPr>
        <p:txBody>
          <a:bodyPr/>
          <a:lstStyle/>
          <a:p>
            <a:pPr marL="36900" indent="0">
              <a:buNone/>
            </a:pPr>
            <a:r>
              <a:rPr lang="en-US" u="sng" dirty="0"/>
              <a:t>The Origin of Coffee</a:t>
            </a:r>
          </a:p>
        </p:txBody>
      </p:sp>
      <p:sp>
        <p:nvSpPr>
          <p:cNvPr id="5" name="Content Placeholder 2">
            <a:extLst>
              <a:ext uri="{FF2B5EF4-FFF2-40B4-BE49-F238E27FC236}">
                <a16:creationId xmlns:a16="http://schemas.microsoft.com/office/drawing/2014/main" id="{B2D451C3-10B6-4634-916E-46E17D27F321}"/>
              </a:ext>
            </a:extLst>
          </p:cNvPr>
          <p:cNvSpPr txBox="1">
            <a:spLocks/>
          </p:cNvSpPr>
          <p:nvPr/>
        </p:nvSpPr>
        <p:spPr>
          <a:xfrm>
            <a:off x="167035" y="3117851"/>
            <a:ext cx="4856841" cy="508000"/>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endParaRPr lang="en-US" u="sng" dirty="0"/>
          </a:p>
        </p:txBody>
      </p:sp>
      <p:sp>
        <p:nvSpPr>
          <p:cNvPr id="7" name="TextBox 6">
            <a:extLst>
              <a:ext uri="{FF2B5EF4-FFF2-40B4-BE49-F238E27FC236}">
                <a16:creationId xmlns:a16="http://schemas.microsoft.com/office/drawing/2014/main" id="{92A8EB20-5370-4D80-BEF2-1B677521BECD}"/>
              </a:ext>
            </a:extLst>
          </p:cNvPr>
          <p:cNvSpPr txBox="1"/>
          <p:nvPr/>
        </p:nvSpPr>
        <p:spPr>
          <a:xfrm>
            <a:off x="167034" y="2405047"/>
            <a:ext cx="5102009" cy="3031856"/>
          </a:xfrm>
          <a:prstGeom prst="rect">
            <a:avLst/>
          </a:prstGeom>
          <a:noFill/>
        </p:spPr>
        <p:txBody>
          <a:bodyPr wrap="square">
            <a:spAutoFit/>
          </a:bodyPr>
          <a:lstStyle/>
          <a:p>
            <a:pPr marL="0" marR="0">
              <a:lnSpc>
                <a:spcPct val="107000"/>
              </a:lnSpc>
              <a:spcBef>
                <a:spcPts val="0"/>
              </a:spcBef>
              <a:spcAft>
                <a:spcPts val="800"/>
              </a:spcAft>
            </a:pPr>
            <a:r>
              <a:rPr lang="en-US" sz="2300" dirty="0">
                <a:effectLst/>
                <a:latin typeface="+mj-lt"/>
                <a:ea typeface="DengXian" panose="02010600030101010101" pitchFamily="2" charset="-122"/>
                <a:cs typeface="Times New Roman" panose="02020603050405020304" pitchFamily="18" charset="0"/>
              </a:rPr>
              <a:t>Coffee was </a:t>
            </a:r>
            <a:r>
              <a:rPr lang="en-US" sz="2300" dirty="0">
                <a:effectLst/>
                <a:highlight>
                  <a:srgbClr val="808080"/>
                </a:highlight>
                <a:latin typeface="+mj-lt"/>
                <a:ea typeface="DengXian" panose="02010600030101010101" pitchFamily="2" charset="-122"/>
                <a:cs typeface="Times New Roman" panose="02020603050405020304" pitchFamily="18" charset="0"/>
              </a:rPr>
              <a:t>originated in the African country of Ethiopia. </a:t>
            </a:r>
            <a:r>
              <a:rPr lang="en-US" sz="2300" dirty="0">
                <a:highlight>
                  <a:srgbClr val="808080"/>
                </a:highlight>
                <a:latin typeface="+mj-lt"/>
                <a:ea typeface="DengXian" panose="02010600030101010101" pitchFamily="2" charset="-122"/>
                <a:cs typeface="Times New Roman" panose="02020603050405020304" pitchFamily="18" charset="0"/>
              </a:rPr>
              <a:t> </a:t>
            </a:r>
          </a:p>
          <a:p>
            <a:pPr marL="0" marR="0">
              <a:lnSpc>
                <a:spcPct val="107000"/>
              </a:lnSpc>
              <a:spcBef>
                <a:spcPts val="0"/>
              </a:spcBef>
              <a:spcAft>
                <a:spcPts val="800"/>
              </a:spcAft>
            </a:pPr>
            <a:endParaRPr lang="en-US" sz="2300" dirty="0">
              <a:effectLst/>
              <a:highlight>
                <a:srgbClr val="808080"/>
              </a:highlight>
              <a:latin typeface="+mj-lt"/>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US" sz="2300" dirty="0">
                <a:latin typeface="+mj-lt"/>
                <a:ea typeface="DengXian" panose="02010600030101010101" pitchFamily="2" charset="-122"/>
                <a:cs typeface="Times New Roman" panose="02020603050405020304" pitchFamily="18" charset="0"/>
              </a:rPr>
              <a:t>It was named after the region in which it originated in ( Kaffa, South-western Ethiopia).</a:t>
            </a:r>
            <a:endParaRPr lang="en-US" sz="2300" dirty="0">
              <a:highlight>
                <a:srgbClr val="808080"/>
              </a:highlight>
              <a:latin typeface="+mj-lt"/>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endParaRPr lang="en-US" sz="2300" dirty="0">
              <a:highlight>
                <a:srgbClr val="808080"/>
              </a:highlight>
              <a:latin typeface="+mj-lt"/>
              <a:ea typeface="DengXian" panose="02010600030101010101" pitchFamily="2" charset="-122"/>
              <a:cs typeface="Times New Roman" panose="02020603050405020304" pitchFamily="18" charset="0"/>
            </a:endParaRPr>
          </a:p>
        </p:txBody>
      </p:sp>
      <p:pic>
        <p:nvPicPr>
          <p:cNvPr id="12" name="Picture 11">
            <a:extLst>
              <a:ext uri="{FF2B5EF4-FFF2-40B4-BE49-F238E27FC236}">
                <a16:creationId xmlns:a16="http://schemas.microsoft.com/office/drawing/2014/main" id="{C1972E6F-8D6A-4AB1-8FBF-24DA2017C3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2104" y="1662428"/>
            <a:ext cx="4916568" cy="2641744"/>
          </a:xfrm>
          <a:prstGeom prst="rect">
            <a:avLst/>
          </a:prstGeom>
        </p:spPr>
      </p:pic>
      <p:sp>
        <p:nvSpPr>
          <p:cNvPr id="4" name="TextBox 3">
            <a:extLst>
              <a:ext uri="{FF2B5EF4-FFF2-40B4-BE49-F238E27FC236}">
                <a16:creationId xmlns:a16="http://schemas.microsoft.com/office/drawing/2014/main" id="{ED278DB4-B657-432F-8F9F-CC14D23F2DAD}"/>
              </a:ext>
            </a:extLst>
          </p:cNvPr>
          <p:cNvSpPr txBox="1"/>
          <p:nvPr/>
        </p:nvSpPr>
        <p:spPr>
          <a:xfrm>
            <a:off x="9570720" y="4199000"/>
            <a:ext cx="1503680" cy="307777"/>
          </a:xfrm>
          <a:prstGeom prst="rect">
            <a:avLst/>
          </a:prstGeom>
          <a:noFill/>
        </p:spPr>
        <p:txBody>
          <a:bodyPr wrap="square" rtlCol="0">
            <a:spAutoFit/>
          </a:bodyPr>
          <a:lstStyle/>
          <a:p>
            <a:r>
              <a:rPr lang="en-US" sz="1400" i="1" dirty="0"/>
              <a:t>Coffee beans</a:t>
            </a:r>
          </a:p>
        </p:txBody>
      </p:sp>
    </p:spTree>
    <p:extLst>
      <p:ext uri="{BB962C8B-B14F-4D97-AF65-F5344CB8AC3E}">
        <p14:creationId xmlns:p14="http://schemas.microsoft.com/office/powerpoint/2010/main" val="1577846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CD629-6BB3-4DCE-96E9-0922363B7434}"/>
              </a:ext>
            </a:extLst>
          </p:cNvPr>
          <p:cNvSpPr>
            <a:spLocks noGrp="1"/>
          </p:cNvSpPr>
          <p:nvPr>
            <p:ph sz="half" idx="1"/>
          </p:nvPr>
        </p:nvSpPr>
        <p:spPr>
          <a:xfrm>
            <a:off x="900247" y="1505452"/>
            <a:ext cx="4856841" cy="3622671"/>
          </a:xfrm>
        </p:spPr>
        <p:txBody>
          <a:bodyPr anchor="t">
            <a:normAutofit/>
          </a:bodyPr>
          <a:lstStyle/>
          <a:p>
            <a:pPr marL="36900" indent="0">
              <a:buNone/>
            </a:pPr>
            <a:r>
              <a:rPr lang="en-US" dirty="0">
                <a:solidFill>
                  <a:schemeClr val="tx1"/>
                </a:solidFill>
                <a:effectLst/>
              </a:rPr>
              <a:t>Positioned in the “Horn of Africa” (HOA) also known as the Somali Peninsula, it lies on the Easternmost part of the mainland on the continent of Africa.</a:t>
            </a:r>
          </a:p>
          <a:p>
            <a:pPr marL="36900" indent="0">
              <a:buNone/>
            </a:pPr>
            <a:endParaRPr lang="en-US" dirty="0">
              <a:solidFill>
                <a:schemeClr val="tx1"/>
              </a:solidFill>
            </a:endParaRPr>
          </a:p>
        </p:txBody>
      </p:sp>
      <p:pic>
        <p:nvPicPr>
          <p:cNvPr id="6" name="Picture 5" descr="A flag on a pole&#10;&#10;Description automatically generated with medium confidence">
            <a:extLst>
              <a:ext uri="{FF2B5EF4-FFF2-40B4-BE49-F238E27FC236}">
                <a16:creationId xmlns:a16="http://schemas.microsoft.com/office/drawing/2014/main" id="{98145356-D72C-4595-B412-7C3C013A9EC5}"/>
              </a:ext>
            </a:extLst>
          </p:cNvPr>
          <p:cNvPicPr>
            <a:picLocks noChangeAspect="1"/>
          </p:cNvPicPr>
          <p:nvPr/>
        </p:nvPicPr>
        <p:blipFill rotWithShape="1">
          <a:blip r:embed="rId2">
            <a:extLst>
              <a:ext uri="{28A0092B-C50C-407E-A947-70E740481C1C}">
                <a14:useLocalDpi xmlns:a14="http://schemas.microsoft.com/office/drawing/2010/main" val="0"/>
              </a:ext>
            </a:extLst>
          </a:blip>
          <a:srcRect t="9515" b="15896"/>
          <a:stretch/>
        </p:blipFill>
        <p:spPr>
          <a:xfrm>
            <a:off x="6434913" y="1505452"/>
            <a:ext cx="4026863" cy="3003599"/>
          </a:xfrm>
          <a:prstGeom prst="rect">
            <a:avLst/>
          </a:prstGeom>
          <a:noFill/>
        </p:spPr>
      </p:pic>
      <p:sp>
        <p:nvSpPr>
          <p:cNvPr id="7" name="TextBox 6">
            <a:extLst>
              <a:ext uri="{FF2B5EF4-FFF2-40B4-BE49-F238E27FC236}">
                <a16:creationId xmlns:a16="http://schemas.microsoft.com/office/drawing/2014/main" id="{FC5ED65D-3E7D-4CC6-8B57-96876A9BA858}"/>
              </a:ext>
            </a:extLst>
          </p:cNvPr>
          <p:cNvSpPr txBox="1"/>
          <p:nvPr/>
        </p:nvSpPr>
        <p:spPr>
          <a:xfrm>
            <a:off x="9174843" y="4509051"/>
            <a:ext cx="1286933" cy="307777"/>
          </a:xfrm>
          <a:prstGeom prst="rect">
            <a:avLst/>
          </a:prstGeom>
          <a:noFill/>
        </p:spPr>
        <p:txBody>
          <a:bodyPr wrap="square" rtlCol="0">
            <a:spAutoFit/>
          </a:bodyPr>
          <a:lstStyle/>
          <a:p>
            <a:r>
              <a:rPr lang="en-US" sz="1400" i="1" dirty="0"/>
              <a:t>Ethiopian Flag</a:t>
            </a:r>
          </a:p>
        </p:txBody>
      </p:sp>
    </p:spTree>
    <p:extLst>
      <p:ext uri="{BB962C8B-B14F-4D97-AF65-F5344CB8AC3E}">
        <p14:creationId xmlns:p14="http://schemas.microsoft.com/office/powerpoint/2010/main" val="1501177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50E3050-5F9F-4651-92E8-3AC7B5681C46}"/>
              </a:ext>
            </a:extLst>
          </p:cNvPr>
          <p:cNvSpPr txBox="1"/>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Autofit/>
          </a:bodyPr>
          <a:lstStyle/>
          <a:p>
            <a:pPr marL="0" marR="0" algn="ctr" defTabSz="457200">
              <a:lnSpc>
                <a:spcPct val="90000"/>
              </a:lnSpc>
              <a:spcBef>
                <a:spcPct val="0"/>
              </a:spcBef>
              <a:spcAft>
                <a:spcPts val="800"/>
              </a:spcAft>
            </a:pPr>
            <a:r>
              <a:rPr lang="en-US" sz="23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j-lt"/>
                <a:ea typeface="+mj-ea"/>
                <a:cs typeface="Trebuchet MS"/>
              </a:rPr>
              <a:t>Following its discovery  </a:t>
            </a:r>
            <a:r>
              <a:rPr lang="en-US" sz="2300" kern="1200" dirty="0">
                <a:ln>
                  <a:solidFill>
                    <a:schemeClr val="bg1">
                      <a:lumMod val="75000"/>
                      <a:lumOff val="25000"/>
                      <a:alpha val="10000"/>
                    </a:schemeClr>
                  </a:solidFill>
                </a:ln>
                <a:effectLst>
                  <a:outerShdw blurRad="9525" dist="25400" dir="14640000" algn="tl" rotWithShape="0">
                    <a:schemeClr val="bg1">
                      <a:alpha val="30000"/>
                    </a:schemeClr>
                  </a:outerShdw>
                </a:effectLst>
                <a:highlight>
                  <a:srgbClr val="808080"/>
                </a:highlight>
                <a:latin typeface="+mj-lt"/>
                <a:ea typeface="+mj-ea"/>
                <a:cs typeface="Trebuchet MS"/>
              </a:rPr>
              <a:t>Coffee made its way amongst several newer civilizations across the globe. </a:t>
            </a:r>
          </a:p>
          <a:p>
            <a:pPr marL="0" marR="0" algn="ctr" defTabSz="457200">
              <a:lnSpc>
                <a:spcPct val="90000"/>
              </a:lnSpc>
              <a:spcBef>
                <a:spcPct val="0"/>
              </a:spcBef>
              <a:spcAft>
                <a:spcPts val="800"/>
              </a:spcAft>
            </a:pPr>
            <a:r>
              <a:rPr lang="en-US" sz="23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j-lt"/>
                <a:ea typeface="+mj-ea"/>
                <a:cs typeface="Trebuchet MS"/>
              </a:rPr>
              <a:t>In Britain it became quite popular amongst Englishmen who would gather for a drink at the coffee houses. </a:t>
            </a:r>
          </a:p>
        </p:txBody>
      </p:sp>
      <p:pic>
        <p:nvPicPr>
          <p:cNvPr id="8" name="Picture 7" descr="Map&#10;&#10;Description automatically generated">
            <a:extLst>
              <a:ext uri="{FF2B5EF4-FFF2-40B4-BE49-F238E27FC236}">
                <a16:creationId xmlns:a16="http://schemas.microsoft.com/office/drawing/2014/main" id="{74F56681-0540-4B3B-9218-B03E689E8B6D}"/>
              </a:ext>
            </a:extLst>
          </p:cNvPr>
          <p:cNvPicPr>
            <a:picLocks noChangeAspect="1"/>
          </p:cNvPicPr>
          <p:nvPr/>
        </p:nvPicPr>
        <p:blipFill rotWithShape="1">
          <a:blip r:embed="rId2">
            <a:extLst>
              <a:ext uri="{28A0092B-C50C-407E-A947-70E740481C1C}">
                <a14:useLocalDpi xmlns:a14="http://schemas.microsoft.com/office/drawing/2010/main" val="0"/>
              </a:ext>
            </a:extLst>
          </a:blip>
          <a:srcRect t="10862" r="-2" b="-2"/>
          <a:stretch/>
        </p:blipFill>
        <p:spPr>
          <a:xfrm>
            <a:off x="913795" y="2076450"/>
            <a:ext cx="10353762" cy="3714749"/>
          </a:xfrm>
          <a:prstGeom prst="rect">
            <a:avLst/>
          </a:prstGeom>
          <a:noFill/>
        </p:spPr>
      </p:pic>
      <p:sp>
        <p:nvSpPr>
          <p:cNvPr id="9" name="TextBox 8">
            <a:extLst>
              <a:ext uri="{FF2B5EF4-FFF2-40B4-BE49-F238E27FC236}">
                <a16:creationId xmlns:a16="http://schemas.microsoft.com/office/drawing/2014/main" id="{DA8561B7-5EE1-4822-9A71-73728DD0BF37}"/>
              </a:ext>
            </a:extLst>
          </p:cNvPr>
          <p:cNvSpPr txBox="1"/>
          <p:nvPr/>
        </p:nvSpPr>
        <p:spPr>
          <a:xfrm>
            <a:off x="7879781" y="5862249"/>
            <a:ext cx="3387776" cy="276999"/>
          </a:xfrm>
          <a:prstGeom prst="rect">
            <a:avLst/>
          </a:prstGeom>
          <a:noFill/>
        </p:spPr>
        <p:txBody>
          <a:bodyPr wrap="square" rtlCol="0">
            <a:spAutoFit/>
          </a:bodyPr>
          <a:lstStyle/>
          <a:p>
            <a:r>
              <a:rPr lang="en-US" sz="1200" i="1" dirty="0"/>
              <a:t>Map displaying top Coffee producing countries in the world</a:t>
            </a:r>
          </a:p>
        </p:txBody>
      </p:sp>
    </p:spTree>
    <p:extLst>
      <p:ext uri="{BB962C8B-B14F-4D97-AF65-F5344CB8AC3E}">
        <p14:creationId xmlns:p14="http://schemas.microsoft.com/office/powerpoint/2010/main" val="2612077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D6F10-F946-4085-95BA-CF64A1D2C22B}"/>
              </a:ext>
            </a:extLst>
          </p:cNvPr>
          <p:cNvSpPr>
            <a:spLocks noGrp="1"/>
          </p:cNvSpPr>
          <p:nvPr>
            <p:ph type="title"/>
          </p:nvPr>
        </p:nvSpPr>
        <p:spPr/>
        <p:txBody>
          <a:bodyPr/>
          <a:lstStyle/>
          <a:p>
            <a:r>
              <a:rPr lang="en-US" dirty="0"/>
              <a:t>Effects of Food Imperialism</a:t>
            </a:r>
          </a:p>
        </p:txBody>
      </p:sp>
      <p:sp>
        <p:nvSpPr>
          <p:cNvPr id="3" name="Content Placeholder 2">
            <a:extLst>
              <a:ext uri="{FF2B5EF4-FFF2-40B4-BE49-F238E27FC236}">
                <a16:creationId xmlns:a16="http://schemas.microsoft.com/office/drawing/2014/main" id="{91EA79FB-ECE3-4E07-AFC4-35FD7EC64CB7}"/>
              </a:ext>
            </a:extLst>
          </p:cNvPr>
          <p:cNvSpPr>
            <a:spLocks noGrp="1"/>
          </p:cNvSpPr>
          <p:nvPr>
            <p:ph sz="half" idx="1"/>
          </p:nvPr>
        </p:nvSpPr>
        <p:spPr>
          <a:xfrm>
            <a:off x="188259" y="2136962"/>
            <a:ext cx="10797988" cy="2345647"/>
          </a:xfrm>
        </p:spPr>
        <p:txBody>
          <a:bodyPr>
            <a:normAutofit/>
          </a:bodyPr>
          <a:lstStyle/>
          <a:p>
            <a:pPr marL="36900" indent="0">
              <a:buNone/>
            </a:pPr>
            <a:r>
              <a:rPr lang="en-US" dirty="0">
                <a:solidFill>
                  <a:schemeClr val="tx1"/>
                </a:solidFill>
              </a:rPr>
              <a:t>As you would imagine , the lives of Africans were drastically converted as a result of Colonialism. </a:t>
            </a:r>
          </a:p>
          <a:p>
            <a:pPr marL="36900" indent="0">
              <a:buNone/>
            </a:pPr>
            <a:endParaRPr lang="en-US" dirty="0">
              <a:solidFill>
                <a:schemeClr val="tx1"/>
              </a:solidFill>
            </a:endParaRPr>
          </a:p>
          <a:p>
            <a:pPr marL="36900" indent="0">
              <a:buNone/>
            </a:pPr>
            <a:r>
              <a:rPr lang="en-US" dirty="0">
                <a:solidFill>
                  <a:schemeClr val="tx1"/>
                </a:solidFill>
              </a:rPr>
              <a:t>With Culinary Imperialism Ethiopians were affected in various ways which can be explored in the forthcoming slides.</a:t>
            </a:r>
          </a:p>
        </p:txBody>
      </p:sp>
    </p:spTree>
    <p:extLst>
      <p:ext uri="{BB962C8B-B14F-4D97-AF65-F5344CB8AC3E}">
        <p14:creationId xmlns:p14="http://schemas.microsoft.com/office/powerpoint/2010/main" val="1909913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1B5F2-D088-4786-A179-BAB4588D93DE}"/>
              </a:ext>
            </a:extLst>
          </p:cNvPr>
          <p:cNvSpPr>
            <a:spLocks noGrp="1"/>
          </p:cNvSpPr>
          <p:nvPr>
            <p:ph type="title"/>
          </p:nvPr>
        </p:nvSpPr>
        <p:spPr>
          <a:xfrm>
            <a:off x="50195" y="495300"/>
            <a:ext cx="10353762" cy="1261872"/>
          </a:xfrm>
        </p:spPr>
        <p:txBody>
          <a:bodyPr/>
          <a:lstStyle/>
          <a:p>
            <a:r>
              <a:rPr lang="en-US" dirty="0"/>
              <a:t>Issues Associated with Coffee</a:t>
            </a:r>
          </a:p>
        </p:txBody>
      </p:sp>
      <p:sp>
        <p:nvSpPr>
          <p:cNvPr id="4" name="Content Placeholder 3">
            <a:extLst>
              <a:ext uri="{FF2B5EF4-FFF2-40B4-BE49-F238E27FC236}">
                <a16:creationId xmlns:a16="http://schemas.microsoft.com/office/drawing/2014/main" id="{F824B961-A9D3-45DA-858B-E6B6D663E9A4}"/>
              </a:ext>
            </a:extLst>
          </p:cNvPr>
          <p:cNvSpPr>
            <a:spLocks noGrp="1"/>
          </p:cNvSpPr>
          <p:nvPr>
            <p:ph sz="half" idx="2"/>
          </p:nvPr>
        </p:nvSpPr>
        <p:spPr>
          <a:xfrm>
            <a:off x="3892848" y="1656489"/>
            <a:ext cx="3160922" cy="501649"/>
          </a:xfrm>
        </p:spPr>
        <p:txBody>
          <a:bodyPr>
            <a:normAutofit/>
          </a:bodyPr>
          <a:lstStyle/>
          <a:p>
            <a:pPr algn="ctr">
              <a:buFont typeface="Wingdings" panose="05000000000000000000" pitchFamily="2" charset="2"/>
              <a:buChar char="Ø"/>
            </a:pPr>
            <a:r>
              <a:rPr lang="en-US" dirty="0">
                <a:solidFill>
                  <a:schemeClr val="tx1"/>
                </a:solidFill>
              </a:rPr>
              <a:t>SOCIAL</a:t>
            </a:r>
          </a:p>
        </p:txBody>
      </p:sp>
      <p:sp>
        <p:nvSpPr>
          <p:cNvPr id="5" name="Content Placeholder 3">
            <a:extLst>
              <a:ext uri="{FF2B5EF4-FFF2-40B4-BE49-F238E27FC236}">
                <a16:creationId xmlns:a16="http://schemas.microsoft.com/office/drawing/2014/main" id="{66EE4C4E-BCD8-4E92-AA43-17F641DD12CE}"/>
              </a:ext>
            </a:extLst>
          </p:cNvPr>
          <p:cNvSpPr txBox="1">
            <a:spLocks/>
          </p:cNvSpPr>
          <p:nvPr/>
        </p:nvSpPr>
        <p:spPr>
          <a:xfrm>
            <a:off x="8584835" y="2813180"/>
            <a:ext cx="2418771" cy="501649"/>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lgn="ctr">
              <a:buFont typeface="Wingdings" panose="05000000000000000000" pitchFamily="2" charset="2"/>
              <a:buChar char="Ø"/>
            </a:pPr>
            <a:r>
              <a:rPr lang="en-US" dirty="0">
                <a:solidFill>
                  <a:schemeClr val="tx1"/>
                </a:solidFill>
              </a:rPr>
              <a:t>POLITICAL</a:t>
            </a:r>
          </a:p>
        </p:txBody>
      </p:sp>
      <p:sp>
        <p:nvSpPr>
          <p:cNvPr id="6" name="Content Placeholder 3">
            <a:extLst>
              <a:ext uri="{FF2B5EF4-FFF2-40B4-BE49-F238E27FC236}">
                <a16:creationId xmlns:a16="http://schemas.microsoft.com/office/drawing/2014/main" id="{D56DCCBB-CA3F-45A6-82AB-F82DEF19582E}"/>
              </a:ext>
            </a:extLst>
          </p:cNvPr>
          <p:cNvSpPr txBox="1">
            <a:spLocks/>
          </p:cNvSpPr>
          <p:nvPr/>
        </p:nvSpPr>
        <p:spPr>
          <a:xfrm>
            <a:off x="8729560" y="5384396"/>
            <a:ext cx="2162213" cy="501649"/>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lgn="ctr">
              <a:buFont typeface="Wingdings" panose="05000000000000000000" pitchFamily="2" charset="2"/>
              <a:buChar char="Ø"/>
            </a:pPr>
            <a:r>
              <a:rPr lang="en-US" dirty="0">
                <a:solidFill>
                  <a:schemeClr val="tx1"/>
                </a:solidFill>
              </a:rPr>
              <a:t>CULTURAL</a:t>
            </a:r>
          </a:p>
        </p:txBody>
      </p:sp>
      <p:sp>
        <p:nvSpPr>
          <p:cNvPr id="7" name="Content Placeholder 3">
            <a:extLst>
              <a:ext uri="{FF2B5EF4-FFF2-40B4-BE49-F238E27FC236}">
                <a16:creationId xmlns:a16="http://schemas.microsoft.com/office/drawing/2014/main" id="{5E132E5F-9BC7-4CE4-97F3-B027CF983CD0}"/>
              </a:ext>
            </a:extLst>
          </p:cNvPr>
          <p:cNvSpPr txBox="1">
            <a:spLocks/>
          </p:cNvSpPr>
          <p:nvPr/>
        </p:nvSpPr>
        <p:spPr>
          <a:xfrm>
            <a:off x="314321" y="2813181"/>
            <a:ext cx="2382962" cy="501649"/>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lgn="ctr">
              <a:buFont typeface="Wingdings" panose="05000000000000000000" pitchFamily="2" charset="2"/>
              <a:buChar char="Ø"/>
            </a:pPr>
            <a:r>
              <a:rPr lang="en-US" dirty="0">
                <a:solidFill>
                  <a:schemeClr val="tx1"/>
                </a:solidFill>
              </a:rPr>
              <a:t>RELIGIOUS</a:t>
            </a:r>
          </a:p>
        </p:txBody>
      </p:sp>
      <p:sp>
        <p:nvSpPr>
          <p:cNvPr id="8" name="Content Placeholder 3">
            <a:extLst>
              <a:ext uri="{FF2B5EF4-FFF2-40B4-BE49-F238E27FC236}">
                <a16:creationId xmlns:a16="http://schemas.microsoft.com/office/drawing/2014/main" id="{E62962F0-8D5D-4232-87E9-FF053525D03C}"/>
              </a:ext>
            </a:extLst>
          </p:cNvPr>
          <p:cNvSpPr txBox="1">
            <a:spLocks/>
          </p:cNvSpPr>
          <p:nvPr/>
        </p:nvSpPr>
        <p:spPr>
          <a:xfrm>
            <a:off x="442917" y="5438713"/>
            <a:ext cx="2661275" cy="501649"/>
          </a:xfrm>
          <a:prstGeom prst="rect">
            <a:avLst/>
          </a:prstGeom>
          <a:effectLst>
            <a:outerShdw blurRad="25400" dir="17880000">
              <a:srgbClr val="000000">
                <a:alpha val="46000"/>
              </a:srgbClr>
            </a:outerShdw>
          </a:effectLst>
        </p:spPr>
        <p:txBody>
          <a:bodyPr vert="horz" lIns="91440" tIns="45720" rIns="91440" bIns="45720" rtlCol="0" anchor="t">
            <a:no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lgn="ctr">
              <a:buFont typeface="Wingdings" panose="05000000000000000000" pitchFamily="2" charset="2"/>
              <a:buChar char="Ø"/>
            </a:pPr>
            <a:r>
              <a:rPr lang="en-US" dirty="0">
                <a:solidFill>
                  <a:schemeClr val="tx1"/>
                </a:solidFill>
              </a:rPr>
              <a:t>ECONOMICAL</a:t>
            </a:r>
          </a:p>
        </p:txBody>
      </p:sp>
      <p:pic>
        <p:nvPicPr>
          <p:cNvPr id="28" name="Picture 27" descr="A person holding a basket of berries&#10;&#10;Description automatically generated with low confidence">
            <a:extLst>
              <a:ext uri="{FF2B5EF4-FFF2-40B4-BE49-F238E27FC236}">
                <a16:creationId xmlns:a16="http://schemas.microsoft.com/office/drawing/2014/main" id="{1788E5E1-582A-4728-84B6-C209AF8329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803" y="2559106"/>
            <a:ext cx="5103421" cy="3262793"/>
          </a:xfrm>
          <a:prstGeom prst="rect">
            <a:avLst/>
          </a:prstGeom>
          <a:ln>
            <a:solidFill>
              <a:schemeClr val="tx2"/>
            </a:solidFill>
          </a:ln>
        </p:spPr>
      </p:pic>
    </p:spTree>
    <p:extLst>
      <p:ext uri="{BB962C8B-B14F-4D97-AF65-F5344CB8AC3E}">
        <p14:creationId xmlns:p14="http://schemas.microsoft.com/office/powerpoint/2010/main" val="3186059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3CE3-CEF6-4506-9415-A3B77DA3889E}"/>
              </a:ext>
            </a:extLst>
          </p:cNvPr>
          <p:cNvSpPr>
            <a:spLocks noGrp="1"/>
          </p:cNvSpPr>
          <p:nvPr>
            <p:ph type="title"/>
          </p:nvPr>
        </p:nvSpPr>
        <p:spPr>
          <a:xfrm>
            <a:off x="913795" y="609600"/>
            <a:ext cx="10353762" cy="1261872"/>
          </a:xfrm>
        </p:spPr>
        <p:txBody>
          <a:bodyPr anchor="ctr">
            <a:normAutofit/>
          </a:bodyPr>
          <a:lstStyle/>
          <a:p>
            <a:r>
              <a:rPr lang="en-US" dirty="0"/>
              <a:t>SOCIAL</a:t>
            </a:r>
          </a:p>
        </p:txBody>
      </p:sp>
      <p:sp>
        <p:nvSpPr>
          <p:cNvPr id="3" name="Content Placeholder 2">
            <a:extLst>
              <a:ext uri="{FF2B5EF4-FFF2-40B4-BE49-F238E27FC236}">
                <a16:creationId xmlns:a16="http://schemas.microsoft.com/office/drawing/2014/main" id="{8DF238B5-6E1C-4C81-9240-EC4CA332FC02}"/>
              </a:ext>
            </a:extLst>
          </p:cNvPr>
          <p:cNvSpPr>
            <a:spLocks noGrp="1"/>
          </p:cNvSpPr>
          <p:nvPr>
            <p:ph sz="half" idx="1"/>
          </p:nvPr>
        </p:nvSpPr>
        <p:spPr>
          <a:xfrm>
            <a:off x="913795" y="2076450"/>
            <a:ext cx="4856841" cy="3622671"/>
          </a:xfrm>
        </p:spPr>
        <p:txBody>
          <a:bodyPr anchor="t">
            <a:normAutofit/>
          </a:bodyPr>
          <a:lstStyle/>
          <a:p>
            <a:pPr marL="36900" indent="0">
              <a:buNone/>
            </a:pPr>
            <a:r>
              <a:rPr lang="en-US" dirty="0">
                <a:solidFill>
                  <a:schemeClr val="tx1"/>
                </a:solidFill>
              </a:rPr>
              <a:t>There are numerous Social impacts that Africans were subjected to because of Imperialism however, one main problem faced was that of Famine. </a:t>
            </a:r>
          </a:p>
        </p:txBody>
      </p:sp>
      <p:pic>
        <p:nvPicPr>
          <p:cNvPr id="5" name="Picture 4" descr="A large group of people sitting together&#10;&#10;Description automatically generated with medium confidence">
            <a:extLst>
              <a:ext uri="{FF2B5EF4-FFF2-40B4-BE49-F238E27FC236}">
                <a16:creationId xmlns:a16="http://schemas.microsoft.com/office/drawing/2014/main" id="{F78AD8A7-5D4E-4040-98D1-3A18844978F6}"/>
              </a:ext>
            </a:extLst>
          </p:cNvPr>
          <p:cNvPicPr>
            <a:picLocks noChangeAspect="1"/>
          </p:cNvPicPr>
          <p:nvPr/>
        </p:nvPicPr>
        <p:blipFill rotWithShape="1">
          <a:blip r:embed="rId2">
            <a:extLst>
              <a:ext uri="{28A0092B-C50C-407E-A947-70E740481C1C}">
                <a14:useLocalDpi xmlns:a14="http://schemas.microsoft.com/office/drawing/2010/main" val="0"/>
              </a:ext>
            </a:extLst>
          </a:blip>
          <a:srcRect l="11518" r="2006" b="-3"/>
          <a:stretch/>
        </p:blipFill>
        <p:spPr>
          <a:xfrm>
            <a:off x="5770636" y="2150408"/>
            <a:ext cx="4856841" cy="3622672"/>
          </a:xfrm>
          <a:prstGeom prst="rect">
            <a:avLst/>
          </a:prstGeom>
          <a:noFill/>
        </p:spPr>
      </p:pic>
      <p:sp>
        <p:nvSpPr>
          <p:cNvPr id="7" name="TextBox 6">
            <a:extLst>
              <a:ext uri="{FF2B5EF4-FFF2-40B4-BE49-F238E27FC236}">
                <a16:creationId xmlns:a16="http://schemas.microsoft.com/office/drawing/2014/main" id="{172A63C9-BAB6-4C2D-89F6-589F303182C8}"/>
              </a:ext>
            </a:extLst>
          </p:cNvPr>
          <p:cNvSpPr txBox="1"/>
          <p:nvPr/>
        </p:nvSpPr>
        <p:spPr>
          <a:xfrm>
            <a:off x="8868334" y="5699121"/>
            <a:ext cx="3904689" cy="307777"/>
          </a:xfrm>
          <a:prstGeom prst="rect">
            <a:avLst/>
          </a:prstGeom>
          <a:noFill/>
        </p:spPr>
        <p:txBody>
          <a:bodyPr wrap="square">
            <a:spAutoFit/>
          </a:bodyPr>
          <a:lstStyle/>
          <a:p>
            <a:r>
              <a:rPr lang="en-US" sz="1400" i="1" dirty="0"/>
              <a:t>Ethiopian famine 1984</a:t>
            </a:r>
          </a:p>
        </p:txBody>
      </p:sp>
    </p:spTree>
    <p:extLst>
      <p:ext uri="{BB962C8B-B14F-4D97-AF65-F5344CB8AC3E}">
        <p14:creationId xmlns:p14="http://schemas.microsoft.com/office/powerpoint/2010/main" val="2557138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BDC57E-0636-4ABE-8E60-6746558DBC00}"/>
              </a:ext>
            </a:extLst>
          </p:cNvPr>
          <p:cNvSpPr>
            <a:spLocks noGrp="1"/>
          </p:cNvSpPr>
          <p:nvPr>
            <p:ph sz="half" idx="1"/>
          </p:nvPr>
        </p:nvSpPr>
        <p:spPr>
          <a:xfrm>
            <a:off x="856947" y="638735"/>
            <a:ext cx="4622730" cy="4854388"/>
          </a:xfrm>
        </p:spPr>
        <p:txBody>
          <a:bodyPr>
            <a:noAutofit/>
          </a:bodyPr>
          <a:lstStyle/>
          <a:p>
            <a:pPr marL="36900" indent="0">
              <a:buNone/>
            </a:pPr>
            <a:r>
              <a:rPr lang="en-US" dirty="0">
                <a:solidFill>
                  <a:schemeClr val="tx1"/>
                </a:solidFill>
              </a:rPr>
              <a:t>The natives of Ethiopia went from producing food for basic sustenance to having to mass produce foods to be shipped out. Many were forced into labour having their basic needs overlooked. </a:t>
            </a:r>
          </a:p>
          <a:p>
            <a:pPr marL="36900" indent="0">
              <a:buNone/>
            </a:pPr>
            <a:r>
              <a:rPr lang="en-US" dirty="0">
                <a:solidFill>
                  <a:schemeClr val="tx1"/>
                </a:solidFill>
              </a:rPr>
              <a:t>Even though Coffee was so heavily produced, the Ethiopian people themselves weren’t allowed to trade amongst each other as it was prohibited hence, many eventually succumbed to starvation.</a:t>
            </a:r>
          </a:p>
        </p:txBody>
      </p:sp>
      <p:pic>
        <p:nvPicPr>
          <p:cNvPr id="9" name="Picture 8" descr="A group of people sitting in a circle of red leaves&#10;&#10;Description automatically generated with low confidence">
            <a:extLst>
              <a:ext uri="{FF2B5EF4-FFF2-40B4-BE49-F238E27FC236}">
                <a16:creationId xmlns:a16="http://schemas.microsoft.com/office/drawing/2014/main" id="{8CED20A1-3EC4-4886-ABE7-F86CC152D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1895" y="786651"/>
            <a:ext cx="4572002" cy="3966883"/>
          </a:xfrm>
          <a:prstGeom prst="rect">
            <a:avLst/>
          </a:prstGeom>
        </p:spPr>
      </p:pic>
      <p:sp>
        <p:nvSpPr>
          <p:cNvPr id="10" name="TextBox 9">
            <a:extLst>
              <a:ext uri="{FF2B5EF4-FFF2-40B4-BE49-F238E27FC236}">
                <a16:creationId xmlns:a16="http://schemas.microsoft.com/office/drawing/2014/main" id="{CB9E9DB6-E037-4897-A82F-494ED58B30A8}"/>
              </a:ext>
            </a:extLst>
          </p:cNvPr>
          <p:cNvSpPr txBox="1"/>
          <p:nvPr/>
        </p:nvSpPr>
        <p:spPr>
          <a:xfrm>
            <a:off x="8485098" y="4686300"/>
            <a:ext cx="2037226" cy="307777"/>
          </a:xfrm>
          <a:prstGeom prst="rect">
            <a:avLst/>
          </a:prstGeom>
          <a:noFill/>
        </p:spPr>
        <p:txBody>
          <a:bodyPr wrap="square" rtlCol="0">
            <a:spAutoFit/>
          </a:bodyPr>
          <a:lstStyle/>
          <a:p>
            <a:r>
              <a:rPr lang="en-US" sz="1400" i="1" dirty="0"/>
              <a:t>Coffee in Mass production</a:t>
            </a:r>
          </a:p>
        </p:txBody>
      </p:sp>
    </p:spTree>
    <p:extLst>
      <p:ext uri="{BB962C8B-B14F-4D97-AF65-F5344CB8AC3E}">
        <p14:creationId xmlns:p14="http://schemas.microsoft.com/office/powerpoint/2010/main" val="2221460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C2300-7BEA-4609-AFD3-1FA028E2E561}"/>
              </a:ext>
            </a:extLst>
          </p:cNvPr>
          <p:cNvSpPr>
            <a:spLocks noGrp="1"/>
          </p:cNvSpPr>
          <p:nvPr>
            <p:ph type="title"/>
          </p:nvPr>
        </p:nvSpPr>
        <p:spPr/>
        <p:txBody>
          <a:bodyPr/>
          <a:lstStyle/>
          <a:p>
            <a:r>
              <a:rPr lang="en-US" dirty="0"/>
              <a:t>POLITICAL</a:t>
            </a:r>
          </a:p>
        </p:txBody>
      </p:sp>
      <p:sp>
        <p:nvSpPr>
          <p:cNvPr id="3" name="Content Placeholder 2">
            <a:extLst>
              <a:ext uri="{FF2B5EF4-FFF2-40B4-BE49-F238E27FC236}">
                <a16:creationId xmlns:a16="http://schemas.microsoft.com/office/drawing/2014/main" id="{150DBF98-1279-40E9-BD6F-2454B6618DDE}"/>
              </a:ext>
            </a:extLst>
          </p:cNvPr>
          <p:cNvSpPr>
            <a:spLocks noGrp="1"/>
          </p:cNvSpPr>
          <p:nvPr>
            <p:ph sz="half" idx="1"/>
          </p:nvPr>
        </p:nvSpPr>
        <p:spPr>
          <a:xfrm>
            <a:off x="349251" y="2006600"/>
            <a:ext cx="9728200" cy="3622671"/>
          </a:xfrm>
        </p:spPr>
        <p:txBody>
          <a:bodyPr>
            <a:normAutofit/>
          </a:bodyPr>
          <a:lstStyle/>
          <a:p>
            <a:pPr marL="36900" indent="0">
              <a:buNone/>
            </a:pPr>
            <a:r>
              <a:rPr lang="en-US" b="0" i="0" dirty="0">
                <a:solidFill>
                  <a:schemeClr val="tx1"/>
                </a:solidFill>
                <a:effectLst/>
              </a:rPr>
              <a:t>When we think about Food and Politics a few of the main aspects to be highlighted are Production and Control, Regulation, Distribution and of course Consumption of product.</a:t>
            </a:r>
          </a:p>
          <a:p>
            <a:pPr marL="36900" indent="0">
              <a:buNone/>
            </a:pPr>
            <a:r>
              <a:rPr lang="en-US" dirty="0">
                <a:solidFill>
                  <a:schemeClr val="tx1"/>
                </a:solidFill>
                <a:effectLst/>
              </a:rPr>
              <a:t>These pose problems within the Ethiopian Society as what was once a crop solely theirs, was now out of their jurisdiction.</a:t>
            </a:r>
          </a:p>
          <a:p>
            <a:pPr marL="36900" indent="0">
              <a:buNone/>
            </a:pPr>
            <a:endParaRPr lang="en-US" b="0" i="0" dirty="0">
              <a:solidFill>
                <a:schemeClr val="tx1"/>
              </a:solidFill>
              <a:effectLst/>
            </a:endParaRPr>
          </a:p>
          <a:p>
            <a:pPr marL="36900" indent="0">
              <a:buNone/>
            </a:pPr>
            <a:br>
              <a:rPr lang="en-US" b="0" i="0" dirty="0">
                <a:solidFill>
                  <a:schemeClr val="tx1"/>
                </a:solidFill>
                <a:effectLst/>
              </a:rPr>
            </a:br>
            <a:endParaRPr lang="en-US" dirty="0">
              <a:solidFill>
                <a:schemeClr val="tx1"/>
              </a:solidFill>
            </a:endParaRPr>
          </a:p>
        </p:txBody>
      </p:sp>
    </p:spTree>
    <p:extLst>
      <p:ext uri="{BB962C8B-B14F-4D97-AF65-F5344CB8AC3E}">
        <p14:creationId xmlns:p14="http://schemas.microsoft.com/office/powerpoint/2010/main" val="909720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A6926A-4CBE-492A-AC71-F91DD3D7B37B}"/>
              </a:ext>
            </a:extLst>
          </p:cNvPr>
          <p:cNvSpPr>
            <a:spLocks noGrp="1"/>
          </p:cNvSpPr>
          <p:nvPr>
            <p:ph sz="half" idx="1"/>
          </p:nvPr>
        </p:nvSpPr>
        <p:spPr>
          <a:xfrm>
            <a:off x="145445" y="1354139"/>
            <a:ext cx="4856841" cy="4149721"/>
          </a:xfrm>
        </p:spPr>
        <p:txBody>
          <a:bodyPr anchor="t">
            <a:normAutofit/>
          </a:bodyPr>
          <a:lstStyle/>
          <a:p>
            <a:pPr marL="36900" indent="0">
              <a:buNone/>
            </a:pPr>
            <a:r>
              <a:rPr lang="en-US" dirty="0">
                <a:solidFill>
                  <a:schemeClr val="tx1"/>
                </a:solidFill>
              </a:rPr>
              <a:t>Not only were the people faced with having to endure being under colonial governance, but they also saw those in power gain from manning their ports as well as  create customs laws in and around the development of their product which further displayed political dominion.</a:t>
            </a:r>
          </a:p>
        </p:txBody>
      </p:sp>
      <p:pic>
        <p:nvPicPr>
          <p:cNvPr id="6" name="Picture 5" descr="A picture containing text, person, person, indoor&#10;&#10;Description automatically generated">
            <a:extLst>
              <a:ext uri="{FF2B5EF4-FFF2-40B4-BE49-F238E27FC236}">
                <a16:creationId xmlns:a16="http://schemas.microsoft.com/office/drawing/2014/main" id="{801ADC01-B375-49AB-9EC0-FA69428928E3}"/>
              </a:ext>
            </a:extLst>
          </p:cNvPr>
          <p:cNvPicPr>
            <a:picLocks noChangeAspect="1"/>
          </p:cNvPicPr>
          <p:nvPr/>
        </p:nvPicPr>
        <p:blipFill rotWithShape="1">
          <a:blip r:embed="rId2">
            <a:extLst>
              <a:ext uri="{28A0092B-C50C-407E-A947-70E740481C1C}">
                <a14:useLocalDpi xmlns:a14="http://schemas.microsoft.com/office/drawing/2010/main" val="0"/>
              </a:ext>
            </a:extLst>
          </a:blip>
          <a:srcRect t="4558" r="-1" b="16926"/>
          <a:stretch/>
        </p:blipFill>
        <p:spPr>
          <a:xfrm>
            <a:off x="5326136" y="1354139"/>
            <a:ext cx="4856841" cy="3448049"/>
          </a:xfrm>
          <a:prstGeom prst="rect">
            <a:avLst/>
          </a:prstGeom>
          <a:noFill/>
        </p:spPr>
      </p:pic>
    </p:spTree>
    <p:extLst>
      <p:ext uri="{BB962C8B-B14F-4D97-AF65-F5344CB8AC3E}">
        <p14:creationId xmlns:p14="http://schemas.microsoft.com/office/powerpoint/2010/main" val="1181817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82A6-3926-4675-8221-46430F5BBA87}"/>
              </a:ext>
            </a:extLst>
          </p:cNvPr>
          <p:cNvSpPr>
            <a:spLocks noGrp="1"/>
          </p:cNvSpPr>
          <p:nvPr>
            <p:ph type="title"/>
          </p:nvPr>
        </p:nvSpPr>
        <p:spPr>
          <a:xfrm>
            <a:off x="583018" y="0"/>
            <a:ext cx="10353762" cy="893618"/>
          </a:xfrm>
        </p:spPr>
        <p:txBody>
          <a:bodyPr anchor="ctr">
            <a:normAutofit/>
          </a:bodyPr>
          <a:lstStyle/>
          <a:p>
            <a:r>
              <a:rPr lang="en-US" dirty="0"/>
              <a:t>CULTURAL &amp; RELIGIOUS </a:t>
            </a:r>
          </a:p>
        </p:txBody>
      </p:sp>
      <p:sp>
        <p:nvSpPr>
          <p:cNvPr id="3" name="Content Placeholder 2">
            <a:extLst>
              <a:ext uri="{FF2B5EF4-FFF2-40B4-BE49-F238E27FC236}">
                <a16:creationId xmlns:a16="http://schemas.microsoft.com/office/drawing/2014/main" id="{023B146A-59F0-4992-B0AA-A40AA7074E73}"/>
              </a:ext>
            </a:extLst>
          </p:cNvPr>
          <p:cNvSpPr>
            <a:spLocks noGrp="1"/>
          </p:cNvSpPr>
          <p:nvPr>
            <p:ph sz="half" idx="1"/>
          </p:nvPr>
        </p:nvSpPr>
        <p:spPr>
          <a:xfrm>
            <a:off x="583018" y="893618"/>
            <a:ext cx="4856841" cy="5860472"/>
          </a:xfrm>
        </p:spPr>
        <p:txBody>
          <a:bodyPr anchor="t">
            <a:noAutofit/>
          </a:bodyPr>
          <a:lstStyle/>
          <a:p>
            <a:pPr marL="36900" indent="0">
              <a:lnSpc>
                <a:spcPct val="100000"/>
              </a:lnSpc>
              <a:buNone/>
            </a:pPr>
            <a:r>
              <a:rPr lang="en-US" dirty="0">
                <a:solidFill>
                  <a:schemeClr val="tx1"/>
                </a:solidFill>
              </a:rPr>
              <a:t>The country of Ethiopia prided itself as a culturally and Religiously Diverse nation. As a result of this, traditional practices were uniquely created to unite the Ethiopian people. A major tradition that was disrupted was that of “The Coffee Ceremony”.</a:t>
            </a:r>
          </a:p>
          <a:p>
            <a:pPr marL="36900" indent="0">
              <a:lnSpc>
                <a:spcPct val="100000"/>
              </a:lnSpc>
              <a:buNone/>
            </a:pPr>
            <a:r>
              <a:rPr lang="en-US" dirty="0">
                <a:solidFill>
                  <a:schemeClr val="tx1"/>
                </a:solidFill>
              </a:rPr>
              <a:t>The Coffee Ceremony was a custom which held great meaning to the natives. It was where relatives and friends alike came together in unified discussion or used as a sign of respect as it was also used symbolically to highlight a young lady's transition into womanhood; she would be praised for performing the ceremony.</a:t>
            </a:r>
          </a:p>
          <a:p>
            <a:pPr marL="36900" indent="0">
              <a:lnSpc>
                <a:spcPct val="100000"/>
              </a:lnSpc>
              <a:buNone/>
            </a:pPr>
            <a:endParaRPr lang="en-US" dirty="0">
              <a:solidFill>
                <a:schemeClr val="tx1"/>
              </a:solidFill>
            </a:endParaRPr>
          </a:p>
        </p:txBody>
      </p:sp>
      <p:pic>
        <p:nvPicPr>
          <p:cNvPr id="6" name="Picture 5" descr="A person pouring tea into a cup&#10;&#10;Description automatically generated with medium confidence">
            <a:extLst>
              <a:ext uri="{FF2B5EF4-FFF2-40B4-BE49-F238E27FC236}">
                <a16:creationId xmlns:a16="http://schemas.microsoft.com/office/drawing/2014/main" id="{19A312CA-C1C3-4FA1-BE64-67B2F861B45A}"/>
              </a:ext>
            </a:extLst>
          </p:cNvPr>
          <p:cNvPicPr>
            <a:picLocks noChangeAspect="1"/>
          </p:cNvPicPr>
          <p:nvPr/>
        </p:nvPicPr>
        <p:blipFill rotWithShape="1">
          <a:blip r:embed="rId2">
            <a:extLst>
              <a:ext uri="{28A0092B-C50C-407E-A947-70E740481C1C}">
                <a14:useLocalDpi xmlns:a14="http://schemas.microsoft.com/office/drawing/2010/main" val="0"/>
              </a:ext>
            </a:extLst>
          </a:blip>
          <a:srcRect l="10510"/>
          <a:stretch/>
        </p:blipFill>
        <p:spPr>
          <a:xfrm>
            <a:off x="5770636" y="1316182"/>
            <a:ext cx="4856841" cy="4379767"/>
          </a:xfrm>
          <a:prstGeom prst="rect">
            <a:avLst/>
          </a:prstGeom>
          <a:noFill/>
        </p:spPr>
      </p:pic>
    </p:spTree>
    <p:extLst>
      <p:ext uri="{BB962C8B-B14F-4D97-AF65-F5344CB8AC3E}">
        <p14:creationId xmlns:p14="http://schemas.microsoft.com/office/powerpoint/2010/main" val="326900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cture containing indoor&#10;&#10;Description automatically generated">
            <a:extLst>
              <a:ext uri="{FF2B5EF4-FFF2-40B4-BE49-F238E27FC236}">
                <a16:creationId xmlns:a16="http://schemas.microsoft.com/office/drawing/2014/main" id="{A245C76C-8E3B-4DB6-BCF7-A7053DF99687}"/>
              </a:ext>
            </a:extLst>
          </p:cNvPr>
          <p:cNvPicPr>
            <a:picLocks noChangeAspect="1"/>
          </p:cNvPicPr>
          <p:nvPr/>
        </p:nvPicPr>
        <p:blipFill rotWithShape="1">
          <a:blip r:embed="rId2">
            <a:extLst>
              <a:ext uri="{28A0092B-C50C-407E-A947-70E740481C1C}">
                <a14:useLocalDpi xmlns:a14="http://schemas.microsoft.com/office/drawing/2010/main" val="0"/>
              </a:ext>
            </a:extLst>
          </a:blip>
          <a:srcRect t="641" r="-3" b="-3"/>
          <a:stretch/>
        </p:blipFill>
        <p:spPr>
          <a:xfrm>
            <a:off x="6985351" y="452928"/>
            <a:ext cx="3275751" cy="4912822"/>
          </a:xfrm>
          <a:prstGeom prst="rect">
            <a:avLst/>
          </a:prstGeom>
          <a:noFill/>
          <a:effectLst>
            <a:outerShdw blurRad="38100" dist="25400" dir="4440000">
              <a:srgbClr val="000000">
                <a:alpha val="36000"/>
              </a:srgbClr>
            </a:outerShdw>
          </a:effectLst>
        </p:spPr>
      </p:pic>
      <p:sp>
        <p:nvSpPr>
          <p:cNvPr id="3" name="Content Placeholder 2">
            <a:extLst>
              <a:ext uri="{FF2B5EF4-FFF2-40B4-BE49-F238E27FC236}">
                <a16:creationId xmlns:a16="http://schemas.microsoft.com/office/drawing/2014/main" id="{5C3C3AE2-CBE8-4333-B5D7-F6EE84B6E58E}"/>
              </a:ext>
            </a:extLst>
          </p:cNvPr>
          <p:cNvSpPr>
            <a:spLocks noGrp="1"/>
          </p:cNvSpPr>
          <p:nvPr>
            <p:ph type="body" sz="half" idx="2"/>
          </p:nvPr>
        </p:nvSpPr>
        <p:spPr>
          <a:xfrm>
            <a:off x="514350" y="584201"/>
            <a:ext cx="5547442" cy="5231194"/>
          </a:xfrm>
        </p:spPr>
        <p:txBody>
          <a:bodyPr anchor="t">
            <a:noAutofit/>
          </a:bodyPr>
          <a:lstStyle/>
          <a:p>
            <a:pPr marL="36900" indent="0">
              <a:lnSpc>
                <a:spcPct val="100000"/>
              </a:lnSpc>
              <a:buNone/>
            </a:pPr>
            <a:endParaRPr lang="en-US" sz="2300" dirty="0">
              <a:solidFill>
                <a:schemeClr val="tx1"/>
              </a:solidFill>
              <a:effectLst/>
            </a:endParaRPr>
          </a:p>
          <a:p>
            <a:pPr marL="36900" indent="0">
              <a:lnSpc>
                <a:spcPct val="100000"/>
              </a:lnSpc>
              <a:buNone/>
            </a:pPr>
            <a:r>
              <a:rPr lang="en-US" sz="2300" dirty="0">
                <a:solidFill>
                  <a:schemeClr val="tx1"/>
                </a:solidFill>
                <a:effectLst/>
              </a:rPr>
              <a:t>The  </a:t>
            </a:r>
            <a:r>
              <a:rPr lang="en-US" sz="2300" b="0" i="0" dirty="0">
                <a:solidFill>
                  <a:schemeClr val="tx1"/>
                </a:solidFill>
                <a:effectLst/>
              </a:rPr>
              <a:t>spiritual role in which the ceremony plays is that association with Islam. It is said tha</a:t>
            </a:r>
            <a:r>
              <a:rPr lang="en-US" sz="2300" dirty="0">
                <a:solidFill>
                  <a:schemeClr val="tx1"/>
                </a:solidFill>
                <a:effectLst/>
              </a:rPr>
              <a:t>t spiritual transformation occurs within the three rounds of the ceremony (</a:t>
            </a:r>
            <a:r>
              <a:rPr lang="en-US" sz="2300" b="0" i="1" dirty="0">
                <a:solidFill>
                  <a:schemeClr val="tx1"/>
                </a:solidFill>
                <a:effectLst/>
              </a:rPr>
              <a:t>abol</a:t>
            </a:r>
            <a:r>
              <a:rPr lang="en-US" sz="2300" b="0" i="0" dirty="0">
                <a:solidFill>
                  <a:schemeClr val="tx1"/>
                </a:solidFill>
                <a:effectLst/>
              </a:rPr>
              <a:t>, </a:t>
            </a:r>
            <a:r>
              <a:rPr lang="en-US" sz="2300" b="0" i="1" dirty="0">
                <a:solidFill>
                  <a:schemeClr val="tx1"/>
                </a:solidFill>
                <a:effectLst/>
              </a:rPr>
              <a:t>tona</a:t>
            </a:r>
            <a:r>
              <a:rPr lang="en-US" sz="2300" b="0" i="0" dirty="0">
                <a:solidFill>
                  <a:schemeClr val="tx1"/>
                </a:solidFill>
                <a:effectLst/>
              </a:rPr>
              <a:t>, and </a:t>
            </a:r>
            <a:r>
              <a:rPr lang="en-US" sz="2300" b="0" i="1" dirty="0">
                <a:solidFill>
                  <a:schemeClr val="tx1"/>
                </a:solidFill>
                <a:effectLst/>
              </a:rPr>
              <a:t>baraka), </a:t>
            </a:r>
            <a:r>
              <a:rPr lang="en-US" sz="2300" b="0" i="0" dirty="0">
                <a:solidFill>
                  <a:schemeClr val="tx1"/>
                </a:solidFill>
                <a:effectLst/>
              </a:rPr>
              <a:t>this further emphasizes the importance of </a:t>
            </a:r>
            <a:r>
              <a:rPr lang="en-US" sz="2300" dirty="0">
                <a:solidFill>
                  <a:schemeClr val="tx1"/>
                </a:solidFill>
                <a:effectLst/>
              </a:rPr>
              <a:t>Ethiopian coffee culture. </a:t>
            </a:r>
            <a:endParaRPr lang="en-US" sz="2300" dirty="0">
              <a:solidFill>
                <a:schemeClr val="tx1"/>
              </a:solidFill>
            </a:endParaRPr>
          </a:p>
          <a:p>
            <a:pPr marL="36900" indent="0">
              <a:lnSpc>
                <a:spcPct val="100000"/>
              </a:lnSpc>
              <a:buNone/>
            </a:pPr>
            <a:endParaRPr lang="en-US" sz="2300" dirty="0">
              <a:solidFill>
                <a:schemeClr val="tx1"/>
              </a:solidFill>
            </a:endParaRPr>
          </a:p>
          <a:p>
            <a:pPr marL="36900" indent="0">
              <a:lnSpc>
                <a:spcPct val="100000"/>
              </a:lnSpc>
              <a:buNone/>
            </a:pPr>
            <a:r>
              <a:rPr lang="en-US" sz="2300" dirty="0">
                <a:solidFill>
                  <a:schemeClr val="tx1"/>
                </a:solidFill>
              </a:rPr>
              <a:t>As you would imagine this caused for grave Cultural and Religious damages. How can they partake in the ceremony if they weren’t allowed to utilize the crop they produced?</a:t>
            </a:r>
          </a:p>
          <a:p>
            <a:pPr marL="36900" indent="0">
              <a:lnSpc>
                <a:spcPct val="100000"/>
              </a:lnSpc>
              <a:buNone/>
            </a:pPr>
            <a:endParaRPr lang="en-US" sz="2300" dirty="0">
              <a:solidFill>
                <a:schemeClr val="tx1"/>
              </a:solidFill>
            </a:endParaRPr>
          </a:p>
          <a:p>
            <a:pPr marL="36900" indent="0">
              <a:lnSpc>
                <a:spcPct val="100000"/>
              </a:lnSpc>
              <a:buNone/>
            </a:pPr>
            <a:endParaRPr lang="en-US" sz="2300" dirty="0">
              <a:solidFill>
                <a:schemeClr val="tx1"/>
              </a:solidFill>
            </a:endParaRPr>
          </a:p>
          <a:p>
            <a:pPr marL="36900" indent="0">
              <a:lnSpc>
                <a:spcPct val="100000"/>
              </a:lnSpc>
              <a:buNone/>
            </a:pPr>
            <a:endParaRPr lang="en-US" sz="2300" dirty="0">
              <a:solidFill>
                <a:schemeClr val="tx1"/>
              </a:solidFill>
            </a:endParaRPr>
          </a:p>
        </p:txBody>
      </p:sp>
      <p:sp>
        <p:nvSpPr>
          <p:cNvPr id="14" name="TextBox 13">
            <a:extLst>
              <a:ext uri="{FF2B5EF4-FFF2-40B4-BE49-F238E27FC236}">
                <a16:creationId xmlns:a16="http://schemas.microsoft.com/office/drawing/2014/main" id="{F7928652-5C5D-479C-A74F-5698FC58E0D9}"/>
              </a:ext>
            </a:extLst>
          </p:cNvPr>
          <p:cNvSpPr txBox="1"/>
          <p:nvPr/>
        </p:nvSpPr>
        <p:spPr>
          <a:xfrm>
            <a:off x="8286750" y="5365750"/>
            <a:ext cx="2387600" cy="307777"/>
          </a:xfrm>
          <a:prstGeom prst="rect">
            <a:avLst/>
          </a:prstGeom>
          <a:noFill/>
        </p:spPr>
        <p:txBody>
          <a:bodyPr wrap="square" rtlCol="0">
            <a:spAutoFit/>
          </a:bodyPr>
          <a:lstStyle/>
          <a:p>
            <a:r>
              <a:rPr lang="en-US" sz="1400" i="1" dirty="0"/>
              <a:t>Ethiopian Coffee Pot</a:t>
            </a:r>
          </a:p>
        </p:txBody>
      </p:sp>
    </p:spTree>
    <p:extLst>
      <p:ext uri="{BB962C8B-B14F-4D97-AF65-F5344CB8AC3E}">
        <p14:creationId xmlns:p14="http://schemas.microsoft.com/office/powerpoint/2010/main" val="64489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43AE-B4A2-4551-9511-3A405DD0B188}"/>
              </a:ext>
            </a:extLst>
          </p:cNvPr>
          <p:cNvSpPr>
            <a:spLocks noGrp="1"/>
          </p:cNvSpPr>
          <p:nvPr>
            <p:ph type="title"/>
          </p:nvPr>
        </p:nvSpPr>
        <p:spPr>
          <a:xfrm>
            <a:off x="503263" y="785707"/>
            <a:ext cx="10353762" cy="1261872"/>
          </a:xfrm>
        </p:spPr>
        <p:txBody>
          <a:bodyPr/>
          <a:lstStyle/>
          <a:p>
            <a:r>
              <a:rPr lang="en-US" dirty="0"/>
              <a:t>ECONOMICAL</a:t>
            </a:r>
          </a:p>
        </p:txBody>
      </p:sp>
      <p:sp>
        <p:nvSpPr>
          <p:cNvPr id="3" name="Content Placeholder 2">
            <a:extLst>
              <a:ext uri="{FF2B5EF4-FFF2-40B4-BE49-F238E27FC236}">
                <a16:creationId xmlns:a16="http://schemas.microsoft.com/office/drawing/2014/main" id="{8B7D81C1-826C-428C-98C4-0C57C494C6F3}"/>
              </a:ext>
            </a:extLst>
          </p:cNvPr>
          <p:cNvSpPr>
            <a:spLocks noGrp="1"/>
          </p:cNvSpPr>
          <p:nvPr>
            <p:ph sz="half" idx="1"/>
          </p:nvPr>
        </p:nvSpPr>
        <p:spPr>
          <a:xfrm>
            <a:off x="298373" y="2791773"/>
            <a:ext cx="10763543" cy="2335639"/>
          </a:xfrm>
        </p:spPr>
        <p:txBody>
          <a:bodyPr>
            <a:noAutofit/>
          </a:bodyPr>
          <a:lstStyle/>
          <a:p>
            <a:pPr marL="36900" indent="0">
              <a:buNone/>
            </a:pPr>
            <a:r>
              <a:rPr lang="en-US" dirty="0">
                <a:solidFill>
                  <a:schemeClr val="tx1"/>
                </a:solidFill>
              </a:rPr>
              <a:t>Like the Afore mentioned, everything was done intentionally to benefit the Empire. As a results, Ethiopia faced great economical challenges.</a:t>
            </a:r>
          </a:p>
          <a:p>
            <a:pPr marL="36900" indent="0">
              <a:buNone/>
            </a:pPr>
            <a:r>
              <a:rPr lang="en-US" dirty="0">
                <a:solidFill>
                  <a:schemeClr val="tx1"/>
                </a:solidFill>
              </a:rPr>
              <a:t>Coffee became more mass produced. This was due to the plant being a cash crop that before; benefitted the people of Ethiopia but was now being exploited by the Empire.</a:t>
            </a:r>
          </a:p>
        </p:txBody>
      </p:sp>
    </p:spTree>
    <p:extLst>
      <p:ext uri="{BB962C8B-B14F-4D97-AF65-F5344CB8AC3E}">
        <p14:creationId xmlns:p14="http://schemas.microsoft.com/office/powerpoint/2010/main" val="2466778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F8335B-CA5F-47DD-BB44-3B0DD0CD4DEF}"/>
              </a:ext>
            </a:extLst>
          </p:cNvPr>
          <p:cNvSpPr>
            <a:spLocks noGrp="1"/>
          </p:cNvSpPr>
          <p:nvPr>
            <p:ph type="title"/>
          </p:nvPr>
        </p:nvSpPr>
        <p:spPr>
          <a:xfrm>
            <a:off x="608995" y="609600"/>
            <a:ext cx="10353762" cy="1257300"/>
          </a:xfrm>
        </p:spPr>
        <p:txBody>
          <a:bodyPr anchor="ctr">
            <a:normAutofit/>
          </a:bodyPr>
          <a:lstStyle/>
          <a:p>
            <a:pPr marL="36900" indent="0">
              <a:buNone/>
            </a:pPr>
            <a:r>
              <a:rPr lang="en-US" sz="2500" dirty="0">
                <a:solidFill>
                  <a:schemeClr val="tx1"/>
                </a:solidFill>
              </a:rPr>
              <a:t>These crops would be exported, with prices for purchase being set by the Colonial rulers. Ultimately causing damage in Ethiopia’s economical structure.</a:t>
            </a:r>
          </a:p>
          <a:p>
            <a:pPr marL="36900" indent="0">
              <a:buNone/>
            </a:pPr>
            <a:endParaRPr lang="en-US" sz="2500" dirty="0">
              <a:solidFill>
                <a:schemeClr val="tx1"/>
              </a:solidFill>
            </a:endParaRPr>
          </a:p>
        </p:txBody>
      </p:sp>
      <p:pic>
        <p:nvPicPr>
          <p:cNvPr id="6" name="Picture 5" descr="A picture containing text, beverage&#10;&#10;Description automatically generated">
            <a:extLst>
              <a:ext uri="{FF2B5EF4-FFF2-40B4-BE49-F238E27FC236}">
                <a16:creationId xmlns:a16="http://schemas.microsoft.com/office/drawing/2014/main" id="{18AD117C-B009-4756-A22F-429CB8AE86D9}"/>
              </a:ext>
            </a:extLst>
          </p:cNvPr>
          <p:cNvPicPr>
            <a:picLocks noChangeAspect="1"/>
          </p:cNvPicPr>
          <p:nvPr/>
        </p:nvPicPr>
        <p:blipFill rotWithShape="1">
          <a:blip r:embed="rId2">
            <a:extLst>
              <a:ext uri="{28A0092B-C50C-407E-A947-70E740481C1C}">
                <a14:useLocalDpi xmlns:a14="http://schemas.microsoft.com/office/drawing/2010/main" val="0"/>
              </a:ext>
            </a:extLst>
          </a:blip>
          <a:srcRect t="8488" r="-2" b="28009"/>
          <a:stretch/>
        </p:blipFill>
        <p:spPr>
          <a:xfrm>
            <a:off x="412568" y="2015490"/>
            <a:ext cx="10353762" cy="3735070"/>
          </a:xfrm>
          <a:prstGeom prst="rect">
            <a:avLst/>
          </a:prstGeom>
          <a:noFill/>
        </p:spPr>
      </p:pic>
    </p:spTree>
    <p:extLst>
      <p:ext uri="{BB962C8B-B14F-4D97-AF65-F5344CB8AC3E}">
        <p14:creationId xmlns:p14="http://schemas.microsoft.com/office/powerpoint/2010/main" val="4041387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9F53C-7423-4258-A4E0-EAE466F4661A}"/>
              </a:ext>
            </a:extLst>
          </p:cNvPr>
          <p:cNvSpPr>
            <a:spLocks noGrp="1"/>
          </p:cNvSpPr>
          <p:nvPr>
            <p:ph type="title"/>
          </p:nvPr>
        </p:nvSpPr>
        <p:spPr>
          <a:xfrm>
            <a:off x="566235" y="918785"/>
            <a:ext cx="10353762" cy="1261872"/>
          </a:xfrm>
        </p:spPr>
        <p:txBody>
          <a:bodyPr>
            <a:normAutofit fontScale="90000"/>
          </a:bodyPr>
          <a:lstStyle/>
          <a:p>
            <a:r>
              <a:rPr lang="en-US" dirty="0"/>
              <a:t>COLONIALISM AND CULINARRY HISTORIES</a:t>
            </a:r>
          </a:p>
        </p:txBody>
      </p:sp>
      <p:sp>
        <p:nvSpPr>
          <p:cNvPr id="5" name="Title 1">
            <a:extLst>
              <a:ext uri="{FF2B5EF4-FFF2-40B4-BE49-F238E27FC236}">
                <a16:creationId xmlns:a16="http://schemas.microsoft.com/office/drawing/2014/main" id="{7655CC0D-38D6-4353-8772-9C3CE8913B52}"/>
              </a:ext>
            </a:extLst>
          </p:cNvPr>
          <p:cNvSpPr txBox="1">
            <a:spLocks/>
          </p:cNvSpPr>
          <p:nvPr/>
        </p:nvSpPr>
        <p:spPr>
          <a:xfrm>
            <a:off x="658332" y="3123651"/>
            <a:ext cx="10353762" cy="1261872"/>
          </a:xfrm>
          <a:prstGeom prst="rect">
            <a:avLst/>
          </a:prstGeom>
          <a:effectLst>
            <a:outerShdw blurRad="25400" dir="17880000">
              <a:srgbClr val="000000">
                <a:alpha val="46000"/>
              </a:srgbClr>
            </a:outerShdw>
          </a:effectLst>
        </p:spPr>
        <p:txBody>
          <a:bodyPr vert="horz" lIns="91440" tIns="45720" rIns="91440" bIns="45720" rtlCol="0" anchor="ctr">
            <a:normAutofit fontScale="97500"/>
          </a:bodyPr>
          <a:lst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dirty="0">
                <a:solidFill>
                  <a:schemeClr val="tx1"/>
                </a:solidFill>
              </a:rPr>
              <a:t>HOW DO THEY CONNECT?</a:t>
            </a:r>
          </a:p>
        </p:txBody>
      </p:sp>
    </p:spTree>
    <p:extLst>
      <p:ext uri="{BB962C8B-B14F-4D97-AF65-F5344CB8AC3E}">
        <p14:creationId xmlns:p14="http://schemas.microsoft.com/office/powerpoint/2010/main" val="1237792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F74704-6AB9-4283-B1A1-EA120F8366D2}"/>
              </a:ext>
            </a:extLst>
          </p:cNvPr>
          <p:cNvSpPr>
            <a:spLocks noGrp="1"/>
          </p:cNvSpPr>
          <p:nvPr>
            <p:ph sz="half" idx="1"/>
          </p:nvPr>
        </p:nvSpPr>
        <p:spPr>
          <a:xfrm>
            <a:off x="354995" y="1460500"/>
            <a:ext cx="4856841" cy="3622671"/>
          </a:xfrm>
        </p:spPr>
        <p:txBody>
          <a:bodyPr anchor="t">
            <a:normAutofit/>
          </a:bodyPr>
          <a:lstStyle/>
          <a:p>
            <a:pPr marL="36900" indent="0">
              <a:buNone/>
            </a:pPr>
            <a:r>
              <a:rPr lang="en-US" dirty="0">
                <a:solidFill>
                  <a:schemeClr val="tx1"/>
                </a:solidFill>
              </a:rPr>
              <a:t>Food was a primary tool in colonialization, as to control food was to control everything, being that food is essential to mans survival. </a:t>
            </a:r>
          </a:p>
          <a:p>
            <a:pPr marL="36900" indent="0">
              <a:buNone/>
            </a:pPr>
            <a:r>
              <a:rPr lang="en-US" dirty="0">
                <a:solidFill>
                  <a:schemeClr val="tx1"/>
                </a:solidFill>
              </a:rPr>
              <a:t>Thus, it is fair to determine and agree that there is indeed a connection between food and colonialism.</a:t>
            </a:r>
          </a:p>
        </p:txBody>
      </p:sp>
      <p:pic>
        <p:nvPicPr>
          <p:cNvPr id="6" name="Picture 5" descr="A person standing in a warehouse&#10;&#10;Description automatically generated with low confidence">
            <a:extLst>
              <a:ext uri="{FF2B5EF4-FFF2-40B4-BE49-F238E27FC236}">
                <a16:creationId xmlns:a16="http://schemas.microsoft.com/office/drawing/2014/main" id="{E3ABF079-AFE4-4A3D-83B4-8D14697A4F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7419" y="1140600"/>
            <a:ext cx="4523834" cy="3282949"/>
          </a:xfrm>
          <a:prstGeom prst="rect">
            <a:avLst/>
          </a:prstGeom>
          <a:noFill/>
        </p:spPr>
      </p:pic>
      <p:sp>
        <p:nvSpPr>
          <p:cNvPr id="7" name="TextBox 6">
            <a:extLst>
              <a:ext uri="{FF2B5EF4-FFF2-40B4-BE49-F238E27FC236}">
                <a16:creationId xmlns:a16="http://schemas.microsoft.com/office/drawing/2014/main" id="{481D4E1E-4F77-49E7-AF65-86C4B48183BA}"/>
              </a:ext>
            </a:extLst>
          </p:cNvPr>
          <p:cNvSpPr txBox="1"/>
          <p:nvPr/>
        </p:nvSpPr>
        <p:spPr>
          <a:xfrm>
            <a:off x="8029034" y="4375150"/>
            <a:ext cx="2189369" cy="276999"/>
          </a:xfrm>
          <a:prstGeom prst="rect">
            <a:avLst/>
          </a:prstGeom>
          <a:noFill/>
        </p:spPr>
        <p:txBody>
          <a:bodyPr wrap="square" rtlCol="0">
            <a:spAutoFit/>
          </a:bodyPr>
          <a:lstStyle/>
          <a:p>
            <a:r>
              <a:rPr lang="en-US" sz="1200" i="1" dirty="0"/>
              <a:t>Agricultural Exhibit  Blackfeet, 1915</a:t>
            </a:r>
          </a:p>
        </p:txBody>
      </p:sp>
    </p:spTree>
    <p:extLst>
      <p:ext uri="{BB962C8B-B14F-4D97-AF65-F5344CB8AC3E}">
        <p14:creationId xmlns:p14="http://schemas.microsoft.com/office/powerpoint/2010/main" val="3800231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26BE1A-B6F6-41A3-BFA0-2EEEE1DB83B8}"/>
              </a:ext>
            </a:extLst>
          </p:cNvPr>
          <p:cNvSpPr>
            <a:spLocks noGrp="1"/>
          </p:cNvSpPr>
          <p:nvPr>
            <p:ph sz="half" idx="1"/>
          </p:nvPr>
        </p:nvSpPr>
        <p:spPr>
          <a:xfrm>
            <a:off x="241301" y="1466851"/>
            <a:ext cx="4483099" cy="3124199"/>
          </a:xfrm>
        </p:spPr>
        <p:txBody>
          <a:bodyPr>
            <a:normAutofit fontScale="85000" lnSpcReduction="20000"/>
          </a:bodyPr>
          <a:lstStyle/>
          <a:p>
            <a:pPr marL="36900" indent="0">
              <a:buNone/>
            </a:pPr>
            <a:r>
              <a:rPr lang="en-US" dirty="0">
                <a:solidFill>
                  <a:schemeClr val="tx1"/>
                </a:solidFill>
              </a:rPr>
              <a:t>This connection dates back as far as the early Indigenous people. The colonial leaders saw that food went beyond just mere bodily sustenance. They understood that it was also a means of  shaping  society.</a:t>
            </a:r>
          </a:p>
          <a:p>
            <a:pPr marL="36900" indent="0">
              <a:buNone/>
            </a:pPr>
            <a:endParaRPr lang="en-US" dirty="0">
              <a:solidFill>
                <a:schemeClr val="tx1"/>
              </a:solidFill>
            </a:endParaRPr>
          </a:p>
          <a:p>
            <a:pPr marL="36900" indent="0">
              <a:buNone/>
            </a:pPr>
            <a:r>
              <a:rPr lang="en-US" dirty="0">
                <a:solidFill>
                  <a:schemeClr val="tx1"/>
                </a:solidFill>
              </a:rPr>
              <a:t>With this understanding Food became used as a means of indicating one's class and/ or social status.</a:t>
            </a:r>
          </a:p>
        </p:txBody>
      </p:sp>
      <p:pic>
        <p:nvPicPr>
          <p:cNvPr id="6" name="Picture 5" descr="A group of people sitting at a table&#10;&#10;Description automatically generated with medium confidence">
            <a:extLst>
              <a:ext uri="{FF2B5EF4-FFF2-40B4-BE49-F238E27FC236}">
                <a16:creationId xmlns:a16="http://schemas.microsoft.com/office/drawing/2014/main" id="{D7A20A2B-C064-4175-A7DE-65DCB1924C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0" y="1545430"/>
            <a:ext cx="4584700" cy="2823369"/>
          </a:xfrm>
          <a:prstGeom prst="rect">
            <a:avLst/>
          </a:prstGeom>
        </p:spPr>
      </p:pic>
    </p:spTree>
    <p:extLst>
      <p:ext uri="{BB962C8B-B14F-4D97-AF65-F5344CB8AC3E}">
        <p14:creationId xmlns:p14="http://schemas.microsoft.com/office/powerpoint/2010/main" val="3383181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E4F8-BE02-46E0-8C95-544B0495DE0E}"/>
              </a:ext>
            </a:extLst>
          </p:cNvPr>
          <p:cNvSpPr>
            <a:spLocks noGrp="1"/>
          </p:cNvSpPr>
          <p:nvPr>
            <p:ph type="title"/>
          </p:nvPr>
        </p:nvSpPr>
        <p:spPr>
          <a:xfrm>
            <a:off x="913795" y="609600"/>
            <a:ext cx="10353762" cy="1333500"/>
          </a:xfrm>
        </p:spPr>
        <p:txBody>
          <a:bodyPr/>
          <a:lstStyle/>
          <a:p>
            <a:r>
              <a:rPr lang="en-US" dirty="0"/>
              <a:t>Views on Food Imperialism</a:t>
            </a:r>
          </a:p>
        </p:txBody>
      </p:sp>
      <p:sp>
        <p:nvSpPr>
          <p:cNvPr id="3" name="Content Placeholder 2">
            <a:extLst>
              <a:ext uri="{FF2B5EF4-FFF2-40B4-BE49-F238E27FC236}">
                <a16:creationId xmlns:a16="http://schemas.microsoft.com/office/drawing/2014/main" id="{79C94B48-FE25-41E8-A11D-36208FADD5D9}"/>
              </a:ext>
            </a:extLst>
          </p:cNvPr>
          <p:cNvSpPr>
            <a:spLocks noGrp="1"/>
          </p:cNvSpPr>
          <p:nvPr>
            <p:ph sz="half" idx="1"/>
          </p:nvPr>
        </p:nvSpPr>
        <p:spPr>
          <a:xfrm>
            <a:off x="913795" y="2076450"/>
            <a:ext cx="9297005" cy="3622671"/>
          </a:xfrm>
        </p:spPr>
        <p:txBody>
          <a:bodyPr>
            <a:normAutofit lnSpcReduction="10000"/>
          </a:bodyPr>
          <a:lstStyle/>
          <a:p>
            <a:pPr marL="36900" indent="0">
              <a:buNone/>
            </a:pPr>
            <a:r>
              <a:rPr lang="en-US" dirty="0">
                <a:solidFill>
                  <a:schemeClr val="tx1"/>
                </a:solidFill>
              </a:rPr>
              <a:t>Over the years a series of arguments have been held around whether Imperialism was all corruptive.</a:t>
            </a:r>
          </a:p>
          <a:p>
            <a:pPr marL="36900" indent="0">
              <a:buNone/>
            </a:pPr>
            <a:r>
              <a:rPr lang="en-US" dirty="0">
                <a:solidFill>
                  <a:schemeClr val="tx1"/>
                </a:solidFill>
              </a:rPr>
              <a:t>Some would argue that it has its benefits in that it promoted increase Agricultural growth and production and aided in exposing the word to different foods within cultures and ethnicities.</a:t>
            </a:r>
          </a:p>
          <a:p>
            <a:pPr marL="36900" indent="0">
              <a:buNone/>
            </a:pPr>
            <a:r>
              <a:rPr lang="en-US" dirty="0">
                <a:solidFill>
                  <a:schemeClr val="tx1"/>
                </a:solidFill>
              </a:rPr>
              <a:t>On the other hand, some believe it was a huge means of exploitation in all forms (Politically, Economically, Culturally). For me, though I can understand both perspectives I lay in agreement with the latter view  as believe the with Imperialism the identity of many nations were wavered; this should never be.</a:t>
            </a:r>
          </a:p>
        </p:txBody>
      </p:sp>
    </p:spTree>
    <p:extLst>
      <p:ext uri="{BB962C8B-B14F-4D97-AF65-F5344CB8AC3E}">
        <p14:creationId xmlns:p14="http://schemas.microsoft.com/office/powerpoint/2010/main" val="1439578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FF4F8-91D7-4EAD-B895-5F73A60EC41E}"/>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6C79775A-EDAB-4A6E-834C-5D9D83186A53}"/>
              </a:ext>
            </a:extLst>
          </p:cNvPr>
          <p:cNvSpPr>
            <a:spLocks noGrp="1"/>
          </p:cNvSpPr>
          <p:nvPr>
            <p:ph sz="half" idx="1"/>
          </p:nvPr>
        </p:nvSpPr>
        <p:spPr>
          <a:xfrm>
            <a:off x="495300" y="2235200"/>
            <a:ext cx="9778999" cy="4013200"/>
          </a:xfrm>
        </p:spPr>
        <p:txBody>
          <a:bodyPr>
            <a:noAutofit/>
          </a:bodyPr>
          <a:lstStyle/>
          <a:p>
            <a:pPr marL="36900" indent="0" algn="ctr">
              <a:buNone/>
            </a:pPr>
            <a:r>
              <a:rPr lang="en-US" dirty="0">
                <a:solidFill>
                  <a:schemeClr val="tx1"/>
                </a:solidFill>
                <a:effectLst/>
                <a:ea typeface="MS Mincho" panose="020B0400000000000000" pitchFamily="49" charset="-128"/>
                <a:cs typeface="Times New Roman" panose="02020603050405020304" pitchFamily="18" charset="0"/>
              </a:rPr>
              <a:t>Imperialism tends to never be considered as a good cause and effect, being that it starts off seemingly as a positive effect however in the long run, it turns out resulting in the opposite; Pushing for Colonies to fight towards their rights and freedom. Independence to live and benefit on their own from their labour and production.</a:t>
            </a:r>
            <a:endParaRPr lang="en-US" dirty="0">
              <a:solidFill>
                <a:schemeClr val="tx1"/>
              </a:solidFill>
            </a:endParaRPr>
          </a:p>
          <a:p>
            <a:pPr marL="36900" indent="0" algn="ctr">
              <a:buNone/>
            </a:pPr>
            <a:r>
              <a:rPr lang="en-US" dirty="0">
                <a:solidFill>
                  <a:schemeClr val="tx1"/>
                </a:solidFill>
              </a:rPr>
              <a:t>Even though Ethiopia still faces struggles with their coffee industry today it stands as an independent country whose history will forever be of great significance.</a:t>
            </a:r>
          </a:p>
          <a:p>
            <a:pPr marL="36900" indent="0" algn="ctr">
              <a:buNone/>
            </a:pPr>
            <a:endParaRPr lang="en-US" dirty="0">
              <a:solidFill>
                <a:schemeClr val="tx1"/>
              </a:solidFill>
            </a:endParaRPr>
          </a:p>
          <a:p>
            <a:pPr marL="36900" indent="0" algn="ctr">
              <a:buNone/>
            </a:pPr>
            <a:endParaRPr lang="en-US" dirty="0">
              <a:solidFill>
                <a:schemeClr val="tx1"/>
              </a:solidFill>
            </a:endParaRPr>
          </a:p>
        </p:txBody>
      </p:sp>
    </p:spTree>
    <p:extLst>
      <p:ext uri="{BB962C8B-B14F-4D97-AF65-F5344CB8AC3E}">
        <p14:creationId xmlns:p14="http://schemas.microsoft.com/office/powerpoint/2010/main" val="3637488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60ABA-8055-4ABF-A69D-97FF720B7B51}"/>
              </a:ext>
            </a:extLst>
          </p:cNvPr>
          <p:cNvSpPr>
            <a:spLocks noGrp="1"/>
          </p:cNvSpPr>
          <p:nvPr>
            <p:ph type="ctrTitle"/>
          </p:nvPr>
        </p:nvSpPr>
        <p:spPr>
          <a:xfrm>
            <a:off x="1437928" y="194983"/>
            <a:ext cx="9440034" cy="969440"/>
          </a:xfrm>
        </p:spPr>
        <p:txBody>
          <a:bodyPr/>
          <a:lstStyle/>
          <a:p>
            <a:r>
              <a:rPr lang="en-US" dirty="0"/>
              <a:t>References </a:t>
            </a:r>
          </a:p>
        </p:txBody>
      </p:sp>
      <p:sp>
        <p:nvSpPr>
          <p:cNvPr id="3" name="Subtitle 2">
            <a:extLst>
              <a:ext uri="{FF2B5EF4-FFF2-40B4-BE49-F238E27FC236}">
                <a16:creationId xmlns:a16="http://schemas.microsoft.com/office/drawing/2014/main" id="{E8E206D1-8384-4B8F-9076-3854AFD5FDEB}"/>
              </a:ext>
            </a:extLst>
          </p:cNvPr>
          <p:cNvSpPr>
            <a:spLocks noGrp="1"/>
          </p:cNvSpPr>
          <p:nvPr>
            <p:ph type="subTitle" idx="1"/>
          </p:nvPr>
        </p:nvSpPr>
        <p:spPr>
          <a:xfrm>
            <a:off x="645946" y="1089062"/>
            <a:ext cx="10529954" cy="6185497"/>
          </a:xfrm>
        </p:spPr>
        <p:txBody>
          <a:bodyPr>
            <a:normAutofit/>
          </a:bodyPr>
          <a:lstStyle/>
          <a:p>
            <a:pPr marL="0" marR="0" algn="ctr">
              <a:lnSpc>
                <a:spcPct val="115000"/>
              </a:lnSpc>
              <a:spcBef>
                <a:spcPts val="0"/>
              </a:spcBef>
              <a:spcAft>
                <a:spcPts val="0"/>
              </a:spcAft>
            </a:pPr>
            <a:r>
              <a:rPr lang="en-US" sz="1400" dirty="0">
                <a:effectLst/>
                <a:ea typeface="Calibri" panose="020F0502020204030204" pitchFamily="34" charset="0"/>
                <a:cs typeface="Times New Roman" panose="02020603050405020304" pitchFamily="18" charset="0"/>
              </a:rPr>
              <a:t>References</a:t>
            </a:r>
          </a:p>
          <a:p>
            <a:pPr marL="0" marR="0" algn="ctr">
              <a:lnSpc>
                <a:spcPct val="115000"/>
              </a:lnSpc>
              <a:spcBef>
                <a:spcPts val="0"/>
              </a:spcBef>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US" sz="1400" dirty="0">
                <a:effectLst/>
                <a:ea typeface="Calibri" panose="020F0502020204030204" pitchFamily="34" charset="0"/>
                <a:cs typeface="Menlo"/>
              </a:rPr>
              <a:t> </a:t>
            </a:r>
            <a:endParaRPr lang="en-US" sz="1400" dirty="0">
              <a:effectLst/>
              <a:ea typeface="Calibri" panose="020F0502020204030204" pitchFamily="34" charset="0"/>
              <a:cs typeface="Times New Roman" panose="02020603050405020304" pitchFamily="18" charset="0"/>
            </a:endParaRPr>
          </a:p>
          <a:p>
            <a:pPr marL="457200" marR="0" indent="-457200" algn="ctr">
              <a:lnSpc>
                <a:spcPct val="200000"/>
              </a:lnSpc>
              <a:spcBef>
                <a:spcPts val="0"/>
              </a:spcBef>
              <a:spcAft>
                <a:spcPts val="0"/>
              </a:spcAft>
            </a:pPr>
            <a:r>
              <a:rPr lang="en-US" sz="1400" dirty="0">
                <a:effectLst/>
                <a:ea typeface="Calibri" panose="020F0502020204030204" pitchFamily="34" charset="0"/>
                <a:cs typeface="Times New Roman" panose="02020603050405020304" pitchFamily="18" charset="0"/>
              </a:rPr>
              <a:t>Adam Campbell-Schmitt  Updated October 05, 2017. (n.d.). </a:t>
            </a:r>
            <a:r>
              <a:rPr lang="en-US" sz="1400" i="1" dirty="0">
                <a:effectLst/>
                <a:ea typeface="Calibri" panose="020F0502020204030204" pitchFamily="34" charset="0"/>
                <a:cs typeface="Times New Roman" panose="02020603050405020304" pitchFamily="18" charset="0"/>
              </a:rPr>
              <a:t>'the taste of empire' retraces Britain's colonial history dish by Dish</a:t>
            </a:r>
            <a:r>
              <a:rPr lang="en-US" sz="1400" dirty="0">
                <a:effectLst/>
                <a:ea typeface="Calibri" panose="020F0502020204030204" pitchFamily="34" charset="0"/>
                <a:cs typeface="Times New Roman" panose="02020603050405020304" pitchFamily="18" charset="0"/>
              </a:rPr>
              <a:t>. Food &amp; Wine. Retrieved January 2, 2022, from https://www.foodandwine.com/news/taste-empire-book-lizzie-collingham</a:t>
            </a:r>
          </a:p>
          <a:p>
            <a:pPr marL="457200" marR="0" indent="-457200" algn="ctr">
              <a:lnSpc>
                <a:spcPct val="200000"/>
              </a:lnSpc>
              <a:spcBef>
                <a:spcPts val="0"/>
              </a:spcBef>
              <a:spcAft>
                <a:spcPts val="0"/>
              </a:spcAft>
            </a:pPr>
            <a:r>
              <a:rPr lang="en-US" sz="1400" i="1" dirty="0">
                <a:effectLst/>
                <a:ea typeface="Calibri" panose="020F0502020204030204" pitchFamily="34" charset="0"/>
                <a:cs typeface="Times New Roman" panose="02020603050405020304" pitchFamily="18" charset="0"/>
              </a:rPr>
              <a:t>The comforts of coffee: The role of the coffee ... - curve</a:t>
            </a:r>
            <a:r>
              <a:rPr lang="en-US" sz="1400" dirty="0">
                <a:effectLst/>
                <a:ea typeface="Calibri" panose="020F0502020204030204" pitchFamily="34" charset="0"/>
                <a:cs typeface="Times New Roman" panose="02020603050405020304" pitchFamily="18" charset="0"/>
              </a:rPr>
              <a:t>. (n.d.). Retrieved January 2, 2022, from https://curve.carleton.ca/system/files/etd/312e34c8-3439-49f0-865e-0c78b5fe44af/etd_pdf/9f29679f87816eba2f5e47fc4d7dfb01/daniel-thecomfortsofcoffeetheroleofthecoffeeceremony.pdf</a:t>
            </a:r>
          </a:p>
          <a:p>
            <a:pPr marL="457200" marR="0" indent="-457200" algn="ctr">
              <a:lnSpc>
                <a:spcPct val="200000"/>
              </a:lnSpc>
              <a:spcBef>
                <a:spcPts val="0"/>
              </a:spcBef>
              <a:spcAft>
                <a:spcPts val="0"/>
              </a:spcAft>
            </a:pPr>
            <a:r>
              <a:rPr lang="en-US" sz="1400" dirty="0">
                <a:effectLst/>
                <a:ea typeface="Calibri" panose="020F0502020204030204" pitchFamily="34" charset="0"/>
                <a:cs typeface="Times New Roman" panose="02020603050405020304" pitchFamily="18" charset="0"/>
              </a:rPr>
              <a:t>Encyclopædia Britannica, inc. (n.d.). </a:t>
            </a:r>
            <a:r>
              <a:rPr lang="en-US" sz="1400" i="1" dirty="0">
                <a:effectLst/>
                <a:ea typeface="Calibri" panose="020F0502020204030204" pitchFamily="34" charset="0"/>
                <a:cs typeface="Times New Roman" panose="02020603050405020304" pitchFamily="18" charset="0"/>
              </a:rPr>
              <a:t>British Empire</a:t>
            </a:r>
            <a:r>
              <a:rPr lang="en-US" sz="1400" dirty="0">
                <a:effectLst/>
                <a:ea typeface="Calibri" panose="020F0502020204030204" pitchFamily="34" charset="0"/>
                <a:cs typeface="Times New Roman" panose="02020603050405020304" pitchFamily="18" charset="0"/>
              </a:rPr>
              <a:t>. Encyclopædia Britannica. Retrieved January 2, 2022, from https://www.britannica.com/place/British-Empire</a:t>
            </a:r>
          </a:p>
          <a:p>
            <a:pPr marL="457200" marR="0" indent="-457200" algn="ctr">
              <a:lnSpc>
                <a:spcPct val="200000"/>
              </a:lnSpc>
              <a:spcBef>
                <a:spcPts val="0"/>
              </a:spcBef>
              <a:spcAft>
                <a:spcPts val="0"/>
              </a:spcAft>
            </a:pPr>
            <a:r>
              <a:rPr lang="en-US" sz="1400" i="1" dirty="0">
                <a:effectLst/>
                <a:ea typeface="Calibri" panose="020F0502020204030204" pitchFamily="34" charset="0"/>
                <a:cs typeface="Times New Roman" panose="02020603050405020304" pitchFamily="18" charset="0"/>
              </a:rPr>
              <a:t>The food of empire: What colonial settlers in British Africa cooked and ate</a:t>
            </a:r>
            <a:r>
              <a:rPr lang="en-US" sz="1400" dirty="0">
                <a:effectLst/>
                <a:ea typeface="Calibri" panose="020F0502020204030204" pitchFamily="34" charset="0"/>
                <a:cs typeface="Times New Roman" panose="02020603050405020304" pitchFamily="18" charset="0"/>
              </a:rPr>
              <a:t>. The Foodie Bugle. (n.d.). Retrieved January 20, 2022, from http://foodiebugledev.users38.interdns.co.uk/index.php/article/cooks/the-food-of-empire-what-colonial-settlers-in-british-africa-cooked-and-ate</a:t>
            </a:r>
          </a:p>
          <a:p>
            <a:pPr marL="457200" marR="0" indent="-457200" algn="ctr">
              <a:lnSpc>
                <a:spcPct val="200000"/>
              </a:lnSpc>
              <a:spcBef>
                <a:spcPts val="0"/>
              </a:spcBef>
              <a:spcAft>
                <a:spcPts val="0"/>
              </a:spcAft>
            </a:pPr>
            <a:r>
              <a:rPr lang="en-US" sz="1400" dirty="0">
                <a:effectLst/>
                <a:ea typeface="Calibri" panose="020F0502020204030204" pitchFamily="34" charset="0"/>
                <a:cs typeface="Times New Roman" panose="02020603050405020304" pitchFamily="18" charset="0"/>
              </a:rPr>
              <a:t>Guardian News and Media. (2005, August 20). </a:t>
            </a:r>
            <a:r>
              <a:rPr lang="en-US" sz="1400" i="1" dirty="0">
                <a:effectLst/>
                <a:ea typeface="Calibri" panose="020F0502020204030204" pitchFamily="34" charset="0"/>
                <a:cs typeface="Times New Roman" panose="02020603050405020304" pitchFamily="18" charset="0"/>
              </a:rPr>
              <a:t>Richard Drayton: The wealth of the West was built on Africa's exploitation</a:t>
            </a:r>
            <a:r>
              <a:rPr lang="en-US" sz="1400" dirty="0">
                <a:effectLst/>
                <a:ea typeface="Calibri" panose="020F0502020204030204" pitchFamily="34" charset="0"/>
                <a:cs typeface="Times New Roman" panose="02020603050405020304" pitchFamily="18" charset="0"/>
              </a:rPr>
              <a:t>. The Guardian. Retrieved January 18, 2022, from https://www.theguardian.com/politics/2005/aug/20/past.hearafrica05</a:t>
            </a:r>
          </a:p>
          <a:p>
            <a:endParaRPr lang="en-US" sz="1400" dirty="0"/>
          </a:p>
        </p:txBody>
      </p:sp>
    </p:spTree>
    <p:extLst>
      <p:ext uri="{BB962C8B-B14F-4D97-AF65-F5344CB8AC3E}">
        <p14:creationId xmlns:p14="http://schemas.microsoft.com/office/powerpoint/2010/main" val="693634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F079E-DCD3-4E0C-A5D0-AD9390C9E944}"/>
              </a:ext>
            </a:extLst>
          </p:cNvPr>
          <p:cNvSpPr>
            <a:spLocks noGrp="1"/>
          </p:cNvSpPr>
          <p:nvPr>
            <p:ph type="title"/>
          </p:nvPr>
        </p:nvSpPr>
        <p:spPr>
          <a:xfrm>
            <a:off x="856645" y="457200"/>
            <a:ext cx="10353762" cy="1257300"/>
          </a:xfrm>
        </p:spPr>
        <p:txBody>
          <a:bodyPr/>
          <a:lstStyle/>
          <a:p>
            <a:r>
              <a:rPr lang="en-US" dirty="0"/>
              <a:t>References</a:t>
            </a:r>
          </a:p>
        </p:txBody>
      </p:sp>
      <p:sp>
        <p:nvSpPr>
          <p:cNvPr id="3" name="Content Placeholder 2">
            <a:extLst>
              <a:ext uri="{FF2B5EF4-FFF2-40B4-BE49-F238E27FC236}">
                <a16:creationId xmlns:a16="http://schemas.microsoft.com/office/drawing/2014/main" id="{FD562F40-BFA3-42FA-B380-890A6A37D2C8}"/>
              </a:ext>
            </a:extLst>
          </p:cNvPr>
          <p:cNvSpPr>
            <a:spLocks noGrp="1"/>
          </p:cNvSpPr>
          <p:nvPr>
            <p:ph idx="1"/>
          </p:nvPr>
        </p:nvSpPr>
        <p:spPr>
          <a:xfrm>
            <a:off x="856645" y="1593850"/>
            <a:ext cx="10353762" cy="5448300"/>
          </a:xfrm>
        </p:spPr>
        <p:txBody>
          <a:bodyPr>
            <a:noAutofit/>
          </a:bodyPr>
          <a:lstStyle/>
          <a:p>
            <a:pPr marL="0" marR="0" indent="0" algn="ctr">
              <a:lnSpc>
                <a:spcPct val="200000"/>
              </a:lnSpc>
              <a:spcBef>
                <a:spcPts val="0"/>
              </a:spcBef>
              <a:spcAft>
                <a:spcPts val="0"/>
              </a:spcAft>
              <a:buNone/>
            </a:pPr>
            <a:r>
              <a:rPr lang="en-US" sz="1400" dirty="0">
                <a:solidFill>
                  <a:schemeClr val="tx1"/>
                </a:solidFill>
                <a:effectLst/>
                <a:ea typeface="Calibri" panose="020F0502020204030204" pitchFamily="34" charset="0"/>
                <a:cs typeface="Times New Roman" panose="02020603050405020304" pitchFamily="18" charset="0"/>
              </a:rPr>
              <a:t>Jovana DI come from a country where people drink domestic coffee (what the rest of the world knows as Turkish coffee) and where Nescafe designates all instant coffees ever made. So. (2021, October 7). </a:t>
            </a:r>
            <a:r>
              <a:rPr lang="en-US" sz="1400" i="1" dirty="0">
                <a:solidFill>
                  <a:schemeClr val="tx1"/>
                </a:solidFill>
                <a:effectLst/>
                <a:ea typeface="Calibri" panose="020F0502020204030204" pitchFamily="34" charset="0"/>
                <a:cs typeface="Times New Roman" panose="02020603050405020304" pitchFamily="18" charset="0"/>
              </a:rPr>
              <a:t>History of coffee: Its origin and how it was discovered</a:t>
            </a:r>
            <a:r>
              <a:rPr lang="en-US" sz="1400" dirty="0">
                <a:solidFill>
                  <a:schemeClr val="tx1"/>
                </a:solidFill>
                <a:effectLst/>
                <a:ea typeface="Calibri" panose="020F0502020204030204" pitchFamily="34" charset="0"/>
                <a:cs typeface="Times New Roman" panose="02020603050405020304" pitchFamily="18" charset="0"/>
              </a:rPr>
              <a:t>. Home Grounds. Retrieved January 27, 2022, from https://www.homegrounds.co/history-of-coffee/</a:t>
            </a:r>
          </a:p>
          <a:p>
            <a:pPr marL="0" marR="0" indent="0" algn="ctr">
              <a:lnSpc>
                <a:spcPct val="200000"/>
              </a:lnSpc>
              <a:spcBef>
                <a:spcPts val="0"/>
              </a:spcBef>
              <a:spcAft>
                <a:spcPts val="0"/>
              </a:spcAft>
              <a:buNone/>
            </a:pPr>
            <a:r>
              <a:rPr lang="en-US" sz="1400" dirty="0">
                <a:solidFill>
                  <a:schemeClr val="tx1"/>
                </a:solidFill>
                <a:effectLst/>
                <a:ea typeface="Calibri" panose="020F0502020204030204" pitchFamily="34" charset="0"/>
                <a:cs typeface="Times New Roman" panose="02020603050405020304" pitchFamily="18" charset="0"/>
              </a:rPr>
              <a:t>Merriam-Webster. (n.d.). </a:t>
            </a:r>
            <a:r>
              <a:rPr lang="en-US" sz="1400" i="1" dirty="0">
                <a:solidFill>
                  <a:schemeClr val="tx1"/>
                </a:solidFill>
                <a:effectLst/>
                <a:ea typeface="Calibri" panose="020F0502020204030204" pitchFamily="34" charset="0"/>
                <a:cs typeface="Times New Roman" panose="02020603050405020304" pitchFamily="18" charset="0"/>
              </a:rPr>
              <a:t>Empire Definition &amp; meaning</a:t>
            </a:r>
            <a:r>
              <a:rPr lang="en-US" sz="1400" dirty="0">
                <a:solidFill>
                  <a:schemeClr val="tx1"/>
                </a:solidFill>
                <a:effectLst/>
                <a:ea typeface="Calibri" panose="020F0502020204030204" pitchFamily="34" charset="0"/>
                <a:cs typeface="Times New Roman" panose="02020603050405020304" pitchFamily="18" charset="0"/>
              </a:rPr>
              <a:t>. Merriam-Webster. Retrieved January 2, 2022, from https://www.merriam-webster.com/dictionary/empire</a:t>
            </a:r>
          </a:p>
          <a:p>
            <a:pPr marL="0" marR="0" indent="0" algn="ctr">
              <a:lnSpc>
                <a:spcPct val="200000"/>
              </a:lnSpc>
              <a:spcBef>
                <a:spcPts val="0"/>
              </a:spcBef>
              <a:spcAft>
                <a:spcPts val="0"/>
              </a:spcAft>
              <a:buNone/>
            </a:pPr>
            <a:r>
              <a:rPr lang="en-US" sz="1400" dirty="0">
                <a:solidFill>
                  <a:schemeClr val="tx1"/>
                </a:solidFill>
                <a:effectLst/>
                <a:ea typeface="Calibri" panose="020F0502020204030204" pitchFamily="34" charset="0"/>
                <a:cs typeface="Times New Roman" panose="02020603050405020304" pitchFamily="18" charset="0"/>
              </a:rPr>
              <a:t>Sebatindira, W. (2021, September 30). </a:t>
            </a:r>
            <a:r>
              <a:rPr lang="en-US" sz="1400" i="1" dirty="0">
                <a:solidFill>
                  <a:schemeClr val="tx1"/>
                </a:solidFill>
                <a:effectLst/>
                <a:ea typeface="Calibri" panose="020F0502020204030204" pitchFamily="34" charset="0"/>
                <a:cs typeface="Times New Roman" panose="02020603050405020304" pitchFamily="18" charset="0"/>
              </a:rPr>
              <a:t>Food imperialism is alive in Africa</a:t>
            </a:r>
            <a:r>
              <a:rPr lang="en-US" sz="1400" dirty="0">
                <a:solidFill>
                  <a:schemeClr val="tx1"/>
                </a:solidFill>
                <a:effectLst/>
                <a:ea typeface="Calibri" panose="020F0502020204030204" pitchFamily="34" charset="0"/>
                <a:cs typeface="Times New Roman" panose="02020603050405020304" pitchFamily="18" charset="0"/>
              </a:rPr>
              <a:t>. Przekrój Magazine. Retrieved January 14, 2022, from https://przekroj.pl/en/society/food-imperialism-is-alive-in-africa-waithera-sebatindira</a:t>
            </a:r>
          </a:p>
          <a:p>
            <a:pPr marL="0" marR="0" indent="0" algn="ctr">
              <a:lnSpc>
                <a:spcPct val="200000"/>
              </a:lnSpc>
              <a:spcBef>
                <a:spcPts val="0"/>
              </a:spcBef>
              <a:spcAft>
                <a:spcPts val="0"/>
              </a:spcAft>
              <a:buNone/>
            </a:pPr>
            <a:r>
              <a:rPr lang="en-US" sz="1400" i="1" dirty="0">
                <a:solidFill>
                  <a:schemeClr val="tx1"/>
                </a:solidFill>
                <a:effectLst/>
                <a:ea typeface="Calibri" panose="020F0502020204030204" pitchFamily="34" charset="0"/>
                <a:cs typeface="Times New Roman" panose="02020603050405020304" pitchFamily="18" charset="0"/>
              </a:rPr>
              <a:t>[solved] explain how European imperialism changed the African societies (for example, politically, culturally, economically, among others). assess th...: Course hero</a:t>
            </a:r>
            <a:r>
              <a:rPr lang="en-US" sz="1400" dirty="0">
                <a:solidFill>
                  <a:schemeClr val="tx1"/>
                </a:solidFill>
                <a:effectLst/>
                <a:ea typeface="Calibri" panose="020F0502020204030204" pitchFamily="34" charset="0"/>
                <a:cs typeface="Times New Roman" panose="02020603050405020304" pitchFamily="18" charset="0"/>
              </a:rPr>
              <a:t>. [Solved] Explain how European imperialism changed the African societies (for example, politically, culturally, economically, among others). Assess th... | Course Hero. (n.d.).</a:t>
            </a:r>
          </a:p>
          <a:p>
            <a:pPr marL="0" marR="0" indent="0" algn="ctr">
              <a:lnSpc>
                <a:spcPct val="200000"/>
              </a:lnSpc>
              <a:spcBef>
                <a:spcPts val="0"/>
              </a:spcBef>
              <a:spcAft>
                <a:spcPts val="0"/>
              </a:spcAft>
              <a:buNone/>
            </a:pPr>
            <a:r>
              <a:rPr lang="en-US" sz="1400" dirty="0">
                <a:solidFill>
                  <a:schemeClr val="tx1"/>
                </a:solidFill>
                <a:effectLst/>
                <a:ea typeface="Calibri" panose="020F0502020204030204" pitchFamily="34" charset="0"/>
                <a:cs typeface="Times New Roman" panose="02020603050405020304" pitchFamily="18" charset="0"/>
              </a:rPr>
              <a:t> Retrieved February 2, 2022, from https://www.coursehero.com/tutors-problems/World-History/29350036-Explain-how-European-imperialism-changed-the-African-societies-for-ex/</a:t>
            </a:r>
          </a:p>
          <a:p>
            <a:pPr marL="36900" indent="0">
              <a:buNone/>
            </a:pPr>
            <a:endParaRPr lang="en-US" sz="1400" dirty="0">
              <a:solidFill>
                <a:schemeClr val="tx1"/>
              </a:solidFill>
            </a:endParaRPr>
          </a:p>
        </p:txBody>
      </p:sp>
    </p:spTree>
    <p:extLst>
      <p:ext uri="{BB962C8B-B14F-4D97-AF65-F5344CB8AC3E}">
        <p14:creationId xmlns:p14="http://schemas.microsoft.com/office/powerpoint/2010/main" val="3597949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docProps/app.xml><?xml version="1.0" encoding="utf-8"?>
<Properties xmlns="http://schemas.openxmlformats.org/officeDocument/2006/extended-properties" xmlns:vt="http://schemas.openxmlformats.org/officeDocument/2006/docPropsVTypes">
  <Template>{F6182533-3E75-4369-A7F0-FA59A0D63319}tf12214701_win32</Template>
  <TotalTime>4243</TotalTime>
  <Words>1611</Words>
  <Application>Microsoft Office PowerPoint</Application>
  <PresentationFormat>Widescreen</PresentationFormat>
  <Paragraphs>88</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Goudy Old Style</vt:lpstr>
      <vt:lpstr>Wingdings</vt:lpstr>
      <vt:lpstr>Wingdings 2</vt:lpstr>
      <vt:lpstr>SlateVTI</vt:lpstr>
      <vt:lpstr>FOOD AND EMPIRE History, Significance &amp; Importance  </vt:lpstr>
      <vt:lpstr>What is an Empire?</vt:lpstr>
      <vt:lpstr>The Importance of Food In Empire</vt:lpstr>
      <vt:lpstr>The Importance of Food In Empire</vt:lpstr>
      <vt:lpstr>With Food being a natural resource necessary for the population's survival, it is easy to see how it became an instrument of colonisation. </vt:lpstr>
      <vt:lpstr>Africa and Coffee</vt:lpstr>
      <vt:lpstr>PowerPoint Presentation</vt:lpstr>
      <vt:lpstr>PowerPoint Presentation</vt:lpstr>
      <vt:lpstr>Effects of Food Imperialism</vt:lpstr>
      <vt:lpstr>Issues Associated with Coffee</vt:lpstr>
      <vt:lpstr>SOCIAL</vt:lpstr>
      <vt:lpstr>PowerPoint Presentation</vt:lpstr>
      <vt:lpstr>POLITICAL</vt:lpstr>
      <vt:lpstr>PowerPoint Presentation</vt:lpstr>
      <vt:lpstr>CULTURAL &amp; RELIGIOUS </vt:lpstr>
      <vt:lpstr>PowerPoint Presentation</vt:lpstr>
      <vt:lpstr>ECONOMICAL</vt:lpstr>
      <vt:lpstr>These crops would be exported, with prices for purchase being set by the Colonial rulers. Ultimately causing damage in Ethiopia’s economical structure. </vt:lpstr>
      <vt:lpstr>COLONIALISM AND CULINARRY HISTORIES</vt:lpstr>
      <vt:lpstr>PowerPoint Presentation</vt:lpstr>
      <vt:lpstr>PowerPoint Presentation</vt:lpstr>
      <vt:lpstr>Views on Food Imperialism</vt:lpstr>
      <vt:lpstr>CONCLUSION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EMPIRE History, Significance &amp; Importance  </dc:title>
  <dc:creator>Shyann Philonette Lewis (2114371)</dc:creator>
  <cp:lastModifiedBy>Shyann Philonette Lewis (2114371)</cp:lastModifiedBy>
  <cp:revision>11</cp:revision>
  <dcterms:created xsi:type="dcterms:W3CDTF">2022-01-30T14:04:33Z</dcterms:created>
  <dcterms:modified xsi:type="dcterms:W3CDTF">2022-02-03T00:50:42Z</dcterms:modified>
</cp:coreProperties>
</file>