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18"/>
  </p:notesMasterIdLst>
  <p:handoutMasterIdLst>
    <p:handoutMasterId r:id="rId19"/>
  </p:handoutMasterIdLst>
  <p:sldIdLst>
    <p:sldId id="363" r:id="rId2"/>
    <p:sldId id="331" r:id="rId3"/>
    <p:sldId id="502" r:id="rId4"/>
    <p:sldId id="503" r:id="rId5"/>
    <p:sldId id="423" r:id="rId6"/>
    <p:sldId id="485" r:id="rId7"/>
    <p:sldId id="493" r:id="rId8"/>
    <p:sldId id="494" r:id="rId9"/>
    <p:sldId id="504" r:id="rId10"/>
    <p:sldId id="505" r:id="rId11"/>
    <p:sldId id="497" r:id="rId12"/>
    <p:sldId id="501" r:id="rId13"/>
    <p:sldId id="498" r:id="rId14"/>
    <p:sldId id="499" r:id="rId15"/>
    <p:sldId id="443" r:id="rId16"/>
    <p:sldId id="369" r:id="rId17"/>
  </p:sldIdLst>
  <p:sldSz cx="12192000" cy="6858000"/>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764" autoAdjust="0"/>
    <p:restoredTop sz="62384" autoAdjust="0"/>
  </p:normalViewPr>
  <p:slideViewPr>
    <p:cSldViewPr>
      <p:cViewPr varScale="1">
        <p:scale>
          <a:sx n="72" d="100"/>
          <a:sy n="72" d="100"/>
        </p:scale>
        <p:origin x="1914" y="66"/>
      </p:cViewPr>
      <p:guideLst>
        <p:guide orient="horz" pos="2160"/>
        <p:guide pos="384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dirty="0"/>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dirty="0"/>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dirty="0"/>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dirty="0"/>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dirty="0"/>
          </a:p>
        </p:txBody>
      </p:sp>
      <p:sp>
        <p:nvSpPr>
          <p:cNvPr id="4100" name="Rectangle 4"/>
          <p:cNvSpPr>
            <a:spLocks noGrp="1" noRot="1" noChangeAspect="1" noChangeArrowheads="1" noTextEdit="1"/>
          </p:cNvSpPr>
          <p:nvPr>
            <p:ph type="sldImg" idx="2"/>
          </p:nvPr>
        </p:nvSpPr>
        <p:spPr bwMode="auto">
          <a:xfrm>
            <a:off x="82550" y="730250"/>
            <a:ext cx="65039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dirty="0"/>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1</a:t>
            </a:fld>
            <a:endParaRPr lang="en-GB" altLang="en-US" dirty="0"/>
          </a:p>
        </p:txBody>
      </p:sp>
    </p:spTree>
    <p:extLst>
      <p:ext uri="{BB962C8B-B14F-4D97-AF65-F5344CB8AC3E}">
        <p14:creationId xmlns:p14="http://schemas.microsoft.com/office/powerpoint/2010/main" val="12610994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a:t>
            </a:fld>
            <a:endParaRPr kumimoji="0" lang="en-GB" alt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3</a:t>
            </a:fld>
            <a:endParaRPr kumimoji="0" lang="en-GB" altLang="en-US" dirty="0"/>
          </a:p>
        </p:txBody>
      </p:sp>
    </p:spTree>
    <p:extLst>
      <p:ext uri="{BB962C8B-B14F-4D97-AF65-F5344CB8AC3E}">
        <p14:creationId xmlns:p14="http://schemas.microsoft.com/office/powerpoint/2010/main" val="33953527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4</a:t>
            </a:fld>
            <a:endParaRPr kumimoji="0" lang="en-GB" altLang="en-US" dirty="0"/>
          </a:p>
        </p:txBody>
      </p:sp>
    </p:spTree>
    <p:extLst>
      <p:ext uri="{BB962C8B-B14F-4D97-AF65-F5344CB8AC3E}">
        <p14:creationId xmlns:p14="http://schemas.microsoft.com/office/powerpoint/2010/main" val="17460207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5</a:t>
            </a:fld>
            <a:endParaRPr kumimoji="0" lang="en-GB" altLang="en-US" dirty="0"/>
          </a:p>
        </p:txBody>
      </p:sp>
    </p:spTree>
    <p:extLst>
      <p:ext uri="{BB962C8B-B14F-4D97-AF65-F5344CB8AC3E}">
        <p14:creationId xmlns:p14="http://schemas.microsoft.com/office/powerpoint/2010/main" val="20332007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6</a:t>
            </a:fld>
            <a:endParaRPr kumimoji="0" lang="en-GB" altLang="en-US" dirty="0"/>
          </a:p>
        </p:txBody>
      </p:sp>
    </p:spTree>
    <p:extLst>
      <p:ext uri="{BB962C8B-B14F-4D97-AF65-F5344CB8AC3E}">
        <p14:creationId xmlns:p14="http://schemas.microsoft.com/office/powerpoint/2010/main" val="5692411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7</a:t>
            </a:fld>
            <a:endParaRPr kumimoji="0" lang="en-GB" altLang="en-US" dirty="0"/>
          </a:p>
        </p:txBody>
      </p:sp>
    </p:spTree>
    <p:extLst>
      <p:ext uri="{BB962C8B-B14F-4D97-AF65-F5344CB8AC3E}">
        <p14:creationId xmlns:p14="http://schemas.microsoft.com/office/powerpoint/2010/main" val="7901081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dirty="0"/>
              <a:t>We’ll be going through all of these on the slides,</a:t>
            </a:r>
            <a:r>
              <a:rPr lang="en-GB" baseline="0" dirty="0"/>
              <a:t> but I’d rather introduce the key ideas now.</a:t>
            </a:r>
            <a:endParaRPr lang="en-GB" dirty="0"/>
          </a:p>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8</a:t>
            </a:fld>
            <a:endParaRPr kumimoji="0" lang="en-GB" altLang="en-US" dirty="0"/>
          </a:p>
        </p:txBody>
      </p:sp>
    </p:spTree>
    <p:extLst>
      <p:ext uri="{BB962C8B-B14F-4D97-AF65-F5344CB8AC3E}">
        <p14:creationId xmlns:p14="http://schemas.microsoft.com/office/powerpoint/2010/main" val="17035059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a:buFontTx/>
              <a:buChar char="-"/>
            </a:pPr>
            <a:r>
              <a:rPr lang="fr-FR" sz="1200" dirty="0">
                <a:latin typeface="Avenir Book"/>
                <a:cs typeface="Avenir Book"/>
              </a:rPr>
              <a:t>Our </a:t>
            </a:r>
            <a:r>
              <a:rPr lang="fr-FR" sz="1200" dirty="0" err="1">
                <a:latin typeface="Avenir Book"/>
                <a:cs typeface="Avenir Book"/>
              </a:rPr>
              <a:t>private</a:t>
            </a:r>
            <a:r>
              <a:rPr lang="fr-FR" sz="1200" dirty="0">
                <a:latin typeface="Avenir Book"/>
                <a:cs typeface="Avenir Book"/>
              </a:rPr>
              <a:t> </a:t>
            </a:r>
            <a:r>
              <a:rPr lang="fr-FR" sz="1200" dirty="0" err="1">
                <a:latin typeface="Avenir Book"/>
                <a:cs typeface="Avenir Book"/>
              </a:rPr>
              <a:t>thoughts</a:t>
            </a:r>
            <a:r>
              <a:rPr lang="fr-FR" sz="1200" dirty="0">
                <a:latin typeface="Avenir Book"/>
                <a:cs typeface="Avenir Book"/>
              </a:rPr>
              <a:t> and feelings </a:t>
            </a:r>
            <a:r>
              <a:rPr lang="fr-FR" sz="1200" dirty="0" err="1">
                <a:latin typeface="Avenir Book"/>
                <a:cs typeface="Avenir Book"/>
              </a:rPr>
              <a:t>may</a:t>
            </a:r>
            <a:r>
              <a:rPr lang="fr-FR" sz="1200" dirty="0">
                <a:latin typeface="Avenir Book"/>
                <a:cs typeface="Avenir Book"/>
              </a:rPr>
              <a:t> not </a:t>
            </a:r>
            <a:r>
              <a:rPr lang="fr-FR" sz="1200" dirty="0" err="1">
                <a:latin typeface="Avenir Book"/>
                <a:cs typeface="Avenir Book"/>
              </a:rPr>
              <a:t>be</a:t>
            </a:r>
            <a:r>
              <a:rPr lang="fr-FR" sz="1200" dirty="0">
                <a:latin typeface="Avenir Book"/>
                <a:cs typeface="Avenir Book"/>
              </a:rPr>
              <a:t> visible to </a:t>
            </a:r>
            <a:r>
              <a:rPr lang="fr-FR" sz="1200" dirty="0" err="1">
                <a:latin typeface="Avenir Book"/>
                <a:cs typeface="Avenir Book"/>
              </a:rPr>
              <a:t>others</a:t>
            </a:r>
            <a:r>
              <a:rPr lang="fr-FR" sz="1200" dirty="0">
                <a:latin typeface="Avenir Book"/>
                <a:cs typeface="Avenir Book"/>
              </a:rPr>
              <a:t>, but </a:t>
            </a:r>
            <a:r>
              <a:rPr lang="fr-FR" sz="1200" dirty="0" err="1">
                <a:latin typeface="Avenir Book"/>
                <a:cs typeface="Avenir Book"/>
              </a:rPr>
              <a:t>we</a:t>
            </a:r>
            <a:r>
              <a:rPr lang="fr-FR" sz="1200" dirty="0">
                <a:latin typeface="Avenir Book"/>
                <a:cs typeface="Avenir Book"/>
              </a:rPr>
              <a:t> do not </a:t>
            </a:r>
            <a:r>
              <a:rPr lang="fr-FR" sz="1200" dirty="0" err="1">
                <a:latin typeface="Avenir Book"/>
                <a:cs typeface="Avenir Book"/>
              </a:rPr>
              <a:t>leave</a:t>
            </a:r>
            <a:r>
              <a:rPr lang="fr-FR" sz="1200" dirty="0">
                <a:latin typeface="Avenir Book"/>
                <a:cs typeface="Avenir Book"/>
              </a:rPr>
              <a:t> </a:t>
            </a:r>
            <a:r>
              <a:rPr lang="fr-FR" sz="1200" dirty="0" err="1">
                <a:latin typeface="Avenir Book"/>
                <a:cs typeface="Avenir Book"/>
              </a:rPr>
              <a:t>them</a:t>
            </a:r>
            <a:r>
              <a:rPr lang="fr-FR" sz="1200" dirty="0">
                <a:latin typeface="Avenir Book"/>
                <a:cs typeface="Avenir Book"/>
              </a:rPr>
              <a:t> at home </a:t>
            </a:r>
            <a:r>
              <a:rPr lang="fr-FR" sz="1200" dirty="0" err="1">
                <a:latin typeface="Avenir Book"/>
                <a:cs typeface="Avenir Book"/>
              </a:rPr>
              <a:t>when</a:t>
            </a:r>
            <a:r>
              <a:rPr lang="fr-FR" sz="1200" dirty="0">
                <a:latin typeface="Avenir Book"/>
                <a:cs typeface="Avenir Book"/>
              </a:rPr>
              <a:t> </a:t>
            </a:r>
            <a:r>
              <a:rPr lang="fr-FR" sz="1200" dirty="0" err="1">
                <a:latin typeface="Avenir Book"/>
                <a:cs typeface="Avenir Book"/>
              </a:rPr>
              <a:t>we</a:t>
            </a:r>
            <a:r>
              <a:rPr lang="fr-FR" sz="1200" dirty="0">
                <a:latin typeface="Avenir Book"/>
                <a:cs typeface="Avenir Book"/>
              </a:rPr>
              <a:t> go to </a:t>
            </a:r>
            <a:r>
              <a:rPr lang="fr-FR" sz="1200" dirty="0" err="1">
                <a:latin typeface="Avenir Book"/>
                <a:cs typeface="Avenir Book"/>
              </a:rPr>
              <a:t>work</a:t>
            </a:r>
            <a:r>
              <a:rPr lang="fr-FR" sz="1200" dirty="0">
                <a:latin typeface="Avenir Book"/>
                <a:cs typeface="Avenir Book"/>
              </a:rPr>
              <a:t>.</a:t>
            </a:r>
          </a:p>
          <a:p>
            <a:pPr marL="171450" indent="-171450">
              <a:buFontTx/>
              <a:buChar char="-"/>
            </a:pPr>
            <a:r>
              <a:rPr lang="fr-FR" sz="1200" dirty="0"/>
              <a:t>People </a:t>
            </a:r>
            <a:r>
              <a:rPr lang="fr-FR" sz="1200" dirty="0" err="1"/>
              <a:t>experience</a:t>
            </a:r>
            <a:r>
              <a:rPr lang="fr-FR" sz="1200" dirty="0"/>
              <a:t> a constant </a:t>
            </a:r>
            <a:r>
              <a:rPr lang="fr-FR" sz="1200" dirty="0" err="1"/>
              <a:t>stream</a:t>
            </a:r>
            <a:r>
              <a:rPr lang="fr-FR" sz="1200" dirty="0"/>
              <a:t> of </a:t>
            </a:r>
            <a:r>
              <a:rPr lang="fr-FR" sz="1200" dirty="0" err="1"/>
              <a:t>emotions</a:t>
            </a:r>
            <a:r>
              <a:rPr lang="fr-FR" sz="1200" dirty="0"/>
              <a:t>, perceptions, and motivations as </a:t>
            </a:r>
            <a:r>
              <a:rPr lang="fr-FR" sz="1200" dirty="0" err="1"/>
              <a:t>they</a:t>
            </a:r>
            <a:r>
              <a:rPr lang="fr-FR" sz="1200" dirty="0"/>
              <a:t> </a:t>
            </a:r>
            <a:r>
              <a:rPr lang="fr-FR" sz="1200" dirty="0" err="1"/>
              <a:t>react</a:t>
            </a:r>
            <a:r>
              <a:rPr lang="fr-FR" sz="1200" dirty="0"/>
              <a:t> to and </a:t>
            </a:r>
            <a:r>
              <a:rPr lang="fr-FR" sz="1200" dirty="0" err="1"/>
              <a:t>make</a:t>
            </a:r>
            <a:r>
              <a:rPr lang="fr-FR" sz="1200" dirty="0"/>
              <a:t> </a:t>
            </a:r>
            <a:r>
              <a:rPr lang="fr-FR" sz="1200" dirty="0" err="1"/>
              <a:t>sense</a:t>
            </a:r>
            <a:r>
              <a:rPr lang="fr-FR" sz="1200" dirty="0"/>
              <a:t> of the </a:t>
            </a:r>
            <a:r>
              <a:rPr lang="fr-FR" sz="1200" dirty="0" err="1"/>
              <a:t>events</a:t>
            </a:r>
            <a:r>
              <a:rPr lang="fr-FR" sz="1200" dirty="0"/>
              <a:t> of the </a:t>
            </a:r>
            <a:r>
              <a:rPr lang="fr-FR" sz="1200" dirty="0" err="1"/>
              <a:t>workday</a:t>
            </a:r>
            <a:r>
              <a:rPr lang="fr-FR" sz="1200" dirty="0"/>
              <a:t>.</a:t>
            </a:r>
          </a:p>
          <a:p>
            <a:pPr marL="171450" indent="-171450">
              <a:buFontTx/>
              <a:buChar char="-"/>
            </a:pPr>
            <a:r>
              <a:rPr lang="fr-FR" sz="1200" dirty="0"/>
              <a:t>So, an </a:t>
            </a:r>
            <a:r>
              <a:rPr lang="fr-FR" sz="1200" dirty="0" err="1"/>
              <a:t>understanding</a:t>
            </a:r>
            <a:r>
              <a:rPr lang="fr-FR" sz="1200" dirty="0"/>
              <a:t> of </a:t>
            </a:r>
            <a:r>
              <a:rPr lang="fr-FR" sz="1200" dirty="0" err="1"/>
              <a:t>inner</a:t>
            </a:r>
            <a:r>
              <a:rPr lang="fr-FR" sz="1200" dirty="0"/>
              <a:t> </a:t>
            </a:r>
            <a:r>
              <a:rPr lang="fr-FR" sz="1200" dirty="0" err="1"/>
              <a:t>work</a:t>
            </a:r>
            <a:r>
              <a:rPr lang="fr-FR" sz="1200" dirty="0"/>
              <a:t> life </a:t>
            </a:r>
            <a:r>
              <a:rPr lang="fr-FR" sz="1200" dirty="0" err="1"/>
              <a:t>is</a:t>
            </a:r>
            <a:r>
              <a:rPr lang="fr-FR" sz="1200" dirty="0"/>
              <a:t> </a:t>
            </a:r>
            <a:r>
              <a:rPr lang="fr-FR" sz="1200" dirty="0" err="1"/>
              <a:t>critical</a:t>
            </a:r>
            <a:r>
              <a:rPr lang="fr-FR" sz="1200" dirty="0"/>
              <a:t> to </a:t>
            </a:r>
            <a:r>
              <a:rPr lang="fr-FR" sz="1200" dirty="0" err="1"/>
              <a:t>facilitating</a:t>
            </a:r>
            <a:r>
              <a:rPr lang="fr-FR" sz="1200" dirty="0"/>
              <a:t> high-</a:t>
            </a:r>
            <a:r>
              <a:rPr lang="fr-FR" sz="1200" dirty="0" err="1"/>
              <a:t>level</a:t>
            </a:r>
            <a:r>
              <a:rPr lang="fr-FR" sz="1200" dirty="0"/>
              <a:t> performance.</a:t>
            </a:r>
          </a:p>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9</a:t>
            </a:fld>
            <a:endParaRPr kumimoji="0" lang="en-GB" altLang="en-US" dirty="0"/>
          </a:p>
        </p:txBody>
      </p:sp>
    </p:spTree>
    <p:extLst>
      <p:ext uri="{BB962C8B-B14F-4D97-AF65-F5344CB8AC3E}">
        <p14:creationId xmlns:p14="http://schemas.microsoft.com/office/powerpoint/2010/main" val="25880564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10</a:t>
            </a:fld>
            <a:endParaRPr kumimoji="0" lang="en-GB" altLang="en-US" dirty="0"/>
          </a:p>
        </p:txBody>
      </p:sp>
    </p:spTree>
    <p:extLst>
      <p:ext uri="{BB962C8B-B14F-4D97-AF65-F5344CB8AC3E}">
        <p14:creationId xmlns:p14="http://schemas.microsoft.com/office/powerpoint/2010/main" val="5103149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a:buFontTx/>
              <a:buChar char="-"/>
            </a:pPr>
            <a:r>
              <a:rPr lang="fr-FR" dirty="0"/>
              <a:t>One of</a:t>
            </a:r>
            <a:r>
              <a:rPr lang="fr-FR" baseline="0" dirty="0"/>
              <a:t> the </a:t>
            </a:r>
            <a:r>
              <a:rPr lang="fr-FR" baseline="0" dirty="0" err="1"/>
              <a:t>most</a:t>
            </a:r>
            <a:r>
              <a:rPr lang="fr-FR" baseline="0" dirty="0"/>
              <a:t> important implications of </a:t>
            </a:r>
            <a:r>
              <a:rPr lang="fr-FR" baseline="0" dirty="0" err="1"/>
              <a:t>this</a:t>
            </a:r>
            <a:r>
              <a:rPr lang="fr-FR" baseline="0" dirty="0"/>
              <a:t> perspective </a:t>
            </a:r>
            <a:r>
              <a:rPr lang="fr-FR" baseline="0" dirty="0" err="1"/>
              <a:t>concerns</a:t>
            </a:r>
            <a:r>
              <a:rPr lang="fr-FR" baseline="0" dirty="0"/>
              <a:t> the </a:t>
            </a:r>
            <a:r>
              <a:rPr lang="fr-FR" baseline="0" dirty="0" err="1"/>
              <a:t>role</a:t>
            </a:r>
            <a:r>
              <a:rPr lang="fr-FR" baseline="0" dirty="0"/>
              <a:t> of </a:t>
            </a:r>
            <a:r>
              <a:rPr lang="fr-FR" baseline="0" dirty="0" err="1"/>
              <a:t>emotions</a:t>
            </a:r>
            <a:r>
              <a:rPr lang="fr-FR" baseline="0" dirty="0"/>
              <a:t>. </a:t>
            </a:r>
          </a:p>
          <a:p>
            <a:pPr marL="171450" indent="-171450">
              <a:buFontTx/>
              <a:buChar char="-"/>
            </a:pPr>
            <a:r>
              <a:rPr lang="fr-FR" baseline="0" dirty="0"/>
              <a:t>Neuroscience has </a:t>
            </a:r>
            <a:r>
              <a:rPr lang="fr-FR" baseline="0" dirty="0" err="1"/>
              <a:t>shown</a:t>
            </a:r>
            <a:r>
              <a:rPr lang="fr-FR" baseline="0" dirty="0"/>
              <a:t> </a:t>
            </a:r>
            <a:r>
              <a:rPr lang="fr-FR" baseline="0" dirty="0" err="1"/>
              <a:t>that</a:t>
            </a:r>
            <a:r>
              <a:rPr lang="fr-FR" baseline="0" dirty="0"/>
              <a:t> cognition (</a:t>
            </a:r>
            <a:r>
              <a:rPr lang="fr-FR" baseline="0" dirty="0" err="1"/>
              <a:t>including</a:t>
            </a:r>
            <a:r>
              <a:rPr lang="fr-FR" baseline="0" dirty="0"/>
              <a:t> perceptions and </a:t>
            </a:r>
            <a:r>
              <a:rPr lang="fr-FR" baseline="0" dirty="0" err="1"/>
              <a:t>emotions</a:t>
            </a:r>
            <a:r>
              <a:rPr lang="fr-FR" baseline="0" dirty="0"/>
              <a:t>) are </a:t>
            </a:r>
            <a:r>
              <a:rPr lang="fr-FR" baseline="0" dirty="0" err="1"/>
              <a:t>closely</a:t>
            </a:r>
            <a:r>
              <a:rPr lang="fr-FR" baseline="0" dirty="0"/>
              <a:t> </a:t>
            </a:r>
            <a:r>
              <a:rPr lang="fr-FR" baseline="0" dirty="0" err="1"/>
              <a:t>linked</a:t>
            </a:r>
            <a:r>
              <a:rPr lang="fr-FR" baseline="0" dirty="0"/>
              <a:t>.</a:t>
            </a:r>
          </a:p>
          <a:p>
            <a:pPr marL="171450" indent="-171450">
              <a:buFontTx/>
              <a:buChar char="-"/>
            </a:pPr>
            <a:r>
              <a:rPr lang="fr-FR" baseline="0" dirty="0"/>
              <a:t>Events at </a:t>
            </a:r>
            <a:r>
              <a:rPr lang="fr-FR" baseline="0" dirty="0" err="1"/>
              <a:t>work</a:t>
            </a:r>
            <a:r>
              <a:rPr lang="fr-FR" baseline="0" dirty="0"/>
              <a:t> trigger a combination of </a:t>
            </a:r>
            <a:r>
              <a:rPr lang="fr-FR" baseline="0" dirty="0" err="1"/>
              <a:t>perceptual</a:t>
            </a:r>
            <a:r>
              <a:rPr lang="fr-FR" baseline="0" dirty="0"/>
              <a:t> and </a:t>
            </a:r>
            <a:r>
              <a:rPr lang="fr-FR" baseline="0" dirty="0" err="1"/>
              <a:t>emotional</a:t>
            </a:r>
            <a:r>
              <a:rPr lang="fr-FR" baseline="0" dirty="0"/>
              <a:t> </a:t>
            </a:r>
            <a:r>
              <a:rPr lang="fr-FR" baseline="0" dirty="0" err="1"/>
              <a:t>processe</a:t>
            </a:r>
            <a:r>
              <a:rPr lang="fr-FR" baseline="0" dirty="0"/>
              <a:t>, </a:t>
            </a:r>
            <a:r>
              <a:rPr lang="fr-FR" baseline="0" dirty="0" err="1"/>
              <a:t>impacting</a:t>
            </a:r>
            <a:r>
              <a:rPr lang="fr-FR" baseline="0" dirty="0"/>
              <a:t> motivation for </a:t>
            </a:r>
            <a:r>
              <a:rPr lang="fr-FR" baseline="0" dirty="0" err="1"/>
              <a:t>work</a:t>
            </a:r>
            <a:r>
              <a:rPr lang="fr-FR" baseline="0" dirty="0"/>
              <a:t>; </a:t>
            </a:r>
            <a:r>
              <a:rPr lang="fr-FR" baseline="0" dirty="0" err="1"/>
              <a:t>thus</a:t>
            </a:r>
            <a:r>
              <a:rPr lang="fr-FR" baseline="0" dirty="0"/>
              <a:t> </a:t>
            </a:r>
            <a:r>
              <a:rPr lang="fr-FR" baseline="0" dirty="0" err="1"/>
              <a:t>influencing</a:t>
            </a:r>
            <a:r>
              <a:rPr lang="fr-FR" baseline="0" dirty="0"/>
              <a:t> </a:t>
            </a:r>
            <a:r>
              <a:rPr lang="fr-FR" baseline="0" dirty="0" err="1"/>
              <a:t>our</a:t>
            </a:r>
            <a:r>
              <a:rPr lang="fr-FR" baseline="0" dirty="0"/>
              <a:t> </a:t>
            </a:r>
            <a:r>
              <a:rPr lang="fr-FR" baseline="0" dirty="0" err="1"/>
              <a:t>behaviour</a:t>
            </a:r>
            <a:r>
              <a:rPr lang="fr-FR" baseline="0" dirty="0"/>
              <a:t> and </a:t>
            </a:r>
            <a:r>
              <a:rPr lang="fr-FR" baseline="0" dirty="0" err="1"/>
              <a:t>our</a:t>
            </a:r>
            <a:r>
              <a:rPr lang="fr-FR" baseline="0" dirty="0"/>
              <a:t> performance at </a:t>
            </a:r>
            <a:r>
              <a:rPr lang="fr-FR" baseline="0" dirty="0" err="1"/>
              <a:t>work</a:t>
            </a:r>
            <a:r>
              <a:rPr lang="fr-FR" baseline="0" dirty="0"/>
              <a:t>.</a:t>
            </a:r>
          </a:p>
          <a:p>
            <a:pPr marL="171450" indent="-171450">
              <a:buFontTx/>
              <a:buChar char="-"/>
            </a:pPr>
            <a:endParaRPr lang="fr-FR" baseline="0" dirty="0"/>
          </a:p>
          <a:p>
            <a:pPr marL="171450" indent="-171450">
              <a:buFontTx/>
              <a:buChar char="-"/>
            </a:pPr>
            <a:r>
              <a:rPr lang="fr-FR" baseline="0" dirty="0"/>
              <a:t>Amabile and Kramer </a:t>
            </a:r>
            <a:r>
              <a:rPr lang="fr-FR" baseline="0" dirty="0" err="1"/>
              <a:t>conclude</a:t>
            </a:r>
            <a:r>
              <a:rPr lang="fr-FR" baseline="0" dirty="0"/>
              <a:t> </a:t>
            </a:r>
            <a:r>
              <a:rPr lang="fr-FR" baseline="0" dirty="0" err="1"/>
              <a:t>that</a:t>
            </a:r>
            <a:r>
              <a:rPr lang="fr-FR" baseline="0" dirty="0"/>
              <a:t> </a:t>
            </a:r>
            <a:r>
              <a:rPr lang="fr-FR" baseline="0" dirty="0" err="1"/>
              <a:t>we</a:t>
            </a:r>
            <a:r>
              <a:rPr lang="fr-FR" baseline="0" dirty="0"/>
              <a:t> </a:t>
            </a:r>
            <a:r>
              <a:rPr lang="fr-FR" baseline="0" dirty="0" err="1"/>
              <a:t>perform</a:t>
            </a:r>
            <a:r>
              <a:rPr lang="fr-FR" baseline="0" dirty="0"/>
              <a:t> </a:t>
            </a:r>
            <a:r>
              <a:rPr lang="fr-FR" baseline="0" dirty="0" err="1"/>
              <a:t>better</a:t>
            </a:r>
            <a:r>
              <a:rPr lang="fr-FR" baseline="0" dirty="0"/>
              <a:t> </a:t>
            </a:r>
            <a:r>
              <a:rPr lang="fr-FR" baseline="0" dirty="0" err="1"/>
              <a:t>when</a:t>
            </a:r>
            <a:r>
              <a:rPr lang="fr-FR" baseline="0" dirty="0"/>
              <a:t> </a:t>
            </a:r>
            <a:r>
              <a:rPr lang="fr-FR" baseline="0" dirty="0" err="1"/>
              <a:t>our</a:t>
            </a:r>
            <a:r>
              <a:rPr lang="fr-FR" baseline="0" dirty="0"/>
              <a:t> </a:t>
            </a:r>
            <a:r>
              <a:rPr lang="fr-FR" baseline="0" dirty="0" err="1"/>
              <a:t>experiences</a:t>
            </a:r>
            <a:r>
              <a:rPr lang="fr-FR" baseline="0" dirty="0"/>
              <a:t> at </a:t>
            </a:r>
            <a:r>
              <a:rPr lang="fr-FR" baseline="0" dirty="0" err="1"/>
              <a:t>work</a:t>
            </a:r>
            <a:r>
              <a:rPr lang="fr-FR" baseline="0" dirty="0"/>
              <a:t> </a:t>
            </a:r>
            <a:r>
              <a:rPr lang="fr-FR" baseline="0" dirty="0" err="1"/>
              <a:t>include</a:t>
            </a:r>
            <a:r>
              <a:rPr lang="fr-FR" baseline="0" dirty="0"/>
              <a:t> more positive </a:t>
            </a:r>
            <a:r>
              <a:rPr lang="fr-FR" baseline="0" dirty="0" err="1"/>
              <a:t>emotions</a:t>
            </a:r>
            <a:r>
              <a:rPr lang="fr-FR" baseline="0" dirty="0"/>
              <a:t>, </a:t>
            </a:r>
            <a:r>
              <a:rPr lang="fr-FR" baseline="0" dirty="0" err="1"/>
              <a:t>favourable</a:t>
            </a:r>
            <a:r>
              <a:rPr lang="fr-FR" baseline="0" dirty="0"/>
              <a:t> perceptions of the </a:t>
            </a:r>
            <a:r>
              <a:rPr lang="fr-FR" baseline="0" dirty="0" err="1"/>
              <a:t>work</a:t>
            </a:r>
            <a:r>
              <a:rPr lang="fr-FR" baseline="0" dirty="0"/>
              <a:t>/team/organisation and </a:t>
            </a:r>
            <a:r>
              <a:rPr lang="fr-FR" baseline="0" dirty="0" err="1"/>
              <a:t>therefore</a:t>
            </a:r>
            <a:r>
              <a:rPr lang="fr-FR" baseline="0" dirty="0"/>
              <a:t> </a:t>
            </a:r>
            <a:r>
              <a:rPr lang="fr-FR" baseline="0" dirty="0" err="1"/>
              <a:t>stronger</a:t>
            </a:r>
            <a:r>
              <a:rPr lang="fr-FR" baseline="0" dirty="0"/>
              <a:t> </a:t>
            </a:r>
            <a:r>
              <a:rPr lang="fr-FR" baseline="0" dirty="0" err="1"/>
              <a:t>intrinsic</a:t>
            </a:r>
            <a:r>
              <a:rPr lang="fr-FR" baseline="0" dirty="0"/>
              <a:t> motivation. </a:t>
            </a:r>
          </a:p>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11</a:t>
            </a:fld>
            <a:endParaRPr kumimoji="0" lang="en-GB" altLang="en-US" dirty="0"/>
          </a:p>
        </p:txBody>
      </p:sp>
    </p:spTree>
    <p:extLst>
      <p:ext uri="{BB962C8B-B14F-4D97-AF65-F5344CB8AC3E}">
        <p14:creationId xmlns:p14="http://schemas.microsoft.com/office/powerpoint/2010/main" val="35968602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12</a:t>
            </a:fld>
            <a:endParaRPr kumimoji="0" lang="en-GB" altLang="en-US" dirty="0"/>
          </a:p>
        </p:txBody>
      </p:sp>
    </p:spTree>
    <p:extLst>
      <p:ext uri="{BB962C8B-B14F-4D97-AF65-F5344CB8AC3E}">
        <p14:creationId xmlns:p14="http://schemas.microsoft.com/office/powerpoint/2010/main" val="8311351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FR" sz="1200" kern="1200" dirty="0" err="1">
                <a:solidFill>
                  <a:schemeClr val="tx1"/>
                </a:solidFill>
                <a:latin typeface="+mn-lt"/>
                <a:ea typeface="ＭＳ Ｐゴシック" charset="0"/>
                <a:cs typeface="ＭＳ Ｐゴシック" charset="0"/>
              </a:rPr>
              <a:t>Recent</a:t>
            </a:r>
            <a:r>
              <a:rPr lang="fr-FR" sz="1200" kern="1200" dirty="0">
                <a:solidFill>
                  <a:schemeClr val="tx1"/>
                </a:solidFill>
                <a:latin typeface="+mn-lt"/>
                <a:ea typeface="ＭＳ Ｐゴシック" charset="0"/>
                <a:cs typeface="ＭＳ Ｐゴシック" charset="0"/>
              </a:rPr>
              <a:t> </a:t>
            </a:r>
            <a:r>
              <a:rPr lang="fr-FR" sz="1200" kern="1200" dirty="0" err="1">
                <a:solidFill>
                  <a:schemeClr val="tx1"/>
                </a:solidFill>
                <a:latin typeface="+mn-lt"/>
                <a:ea typeface="ＭＳ Ｐゴシック" charset="0"/>
                <a:cs typeface="ＭＳ Ｐゴシック" charset="0"/>
              </a:rPr>
              <a:t>research</a:t>
            </a:r>
            <a:r>
              <a:rPr lang="fr-FR" sz="1200" kern="1200" dirty="0">
                <a:solidFill>
                  <a:schemeClr val="tx1"/>
                </a:solidFill>
                <a:latin typeface="+mn-lt"/>
                <a:ea typeface="ＭＳ Ｐゴシック" charset="0"/>
                <a:cs typeface="ＭＳ Ｐゴシック" charset="0"/>
              </a:rPr>
              <a:t> in neuroscience has </a:t>
            </a:r>
            <a:r>
              <a:rPr lang="fr-FR" sz="1200" kern="1200" dirty="0" err="1">
                <a:solidFill>
                  <a:schemeClr val="tx1"/>
                </a:solidFill>
                <a:latin typeface="+mn-lt"/>
                <a:ea typeface="ＭＳ Ｐゴシック" charset="0"/>
                <a:cs typeface="ＭＳ Ｐゴシック" charset="0"/>
              </a:rPr>
              <a:t>found</a:t>
            </a:r>
            <a:r>
              <a:rPr lang="fr-FR" sz="1200" kern="1200" dirty="0">
                <a:solidFill>
                  <a:schemeClr val="tx1"/>
                </a:solidFill>
                <a:latin typeface="+mn-lt"/>
                <a:ea typeface="ＭＳ Ｐゴシック" charset="0"/>
                <a:cs typeface="ＭＳ Ｐゴシック" charset="0"/>
              </a:rPr>
              <a:t> </a:t>
            </a:r>
            <a:r>
              <a:rPr lang="fr-FR" sz="1200" kern="1200" dirty="0" err="1">
                <a:solidFill>
                  <a:schemeClr val="tx1"/>
                </a:solidFill>
                <a:latin typeface="+mn-lt"/>
                <a:ea typeface="ＭＳ Ｐゴシック" charset="0"/>
                <a:cs typeface="ＭＳ Ｐゴシック" charset="0"/>
              </a:rPr>
              <a:t>that</a:t>
            </a:r>
            <a:r>
              <a:rPr lang="fr-FR" sz="1200" kern="1200" dirty="0">
                <a:solidFill>
                  <a:schemeClr val="tx1"/>
                </a:solidFill>
                <a:latin typeface="+mn-lt"/>
                <a:ea typeface="ＭＳ Ｐゴシック" charset="0"/>
                <a:cs typeface="ＭＳ Ｐゴシック" charset="0"/>
              </a:rPr>
              <a:t> </a:t>
            </a:r>
            <a:r>
              <a:rPr lang="fr-FR" sz="1200" kern="1200" dirty="0" err="1">
                <a:solidFill>
                  <a:schemeClr val="tx1"/>
                </a:solidFill>
                <a:latin typeface="+mn-lt"/>
                <a:ea typeface="ＭＳ Ｐゴシック" charset="0"/>
                <a:cs typeface="ＭＳ Ｐゴシック" charset="0"/>
              </a:rPr>
              <a:t>emotion</a:t>
            </a:r>
            <a:r>
              <a:rPr lang="fr-FR" sz="1200" kern="1200" dirty="0">
                <a:solidFill>
                  <a:schemeClr val="tx1"/>
                </a:solidFill>
                <a:latin typeface="+mn-lt"/>
                <a:ea typeface="ＭＳ Ｐゴシック" charset="0"/>
                <a:cs typeface="ＭＳ Ｐゴシック" charset="0"/>
              </a:rPr>
              <a:t> and cognition (</a:t>
            </a:r>
            <a:r>
              <a:rPr lang="fr-FR" sz="1200" kern="1200" dirty="0" err="1">
                <a:solidFill>
                  <a:schemeClr val="tx1"/>
                </a:solidFill>
                <a:latin typeface="+mn-lt"/>
                <a:ea typeface="ＭＳ Ｐゴシック" charset="0"/>
                <a:cs typeface="ＭＳ Ｐゴシック" charset="0"/>
              </a:rPr>
              <a:t>which</a:t>
            </a:r>
            <a:r>
              <a:rPr lang="fr-FR" sz="1200" kern="1200" dirty="0">
                <a:solidFill>
                  <a:schemeClr val="tx1"/>
                </a:solidFill>
                <a:latin typeface="+mn-lt"/>
                <a:ea typeface="ＭＳ Ｐゴシック" charset="0"/>
                <a:cs typeface="ＭＳ Ｐゴシック" charset="0"/>
              </a:rPr>
              <a:t> </a:t>
            </a:r>
            <a:r>
              <a:rPr lang="fr-FR" sz="1200" kern="1200" dirty="0" err="1">
                <a:solidFill>
                  <a:schemeClr val="tx1"/>
                </a:solidFill>
                <a:latin typeface="+mn-lt"/>
                <a:ea typeface="ＭＳ Ｐゴシック" charset="0"/>
                <a:cs typeface="ＭＳ Ｐゴシック" charset="0"/>
              </a:rPr>
              <a:t>includes</a:t>
            </a:r>
            <a:r>
              <a:rPr lang="fr-FR" sz="1200" kern="1200" dirty="0">
                <a:solidFill>
                  <a:schemeClr val="tx1"/>
                </a:solidFill>
                <a:latin typeface="+mn-lt"/>
                <a:ea typeface="ＭＳ Ｐゴシック" charset="0"/>
                <a:cs typeface="ＭＳ Ｐゴシック" charset="0"/>
              </a:rPr>
              <a:t> perception of </a:t>
            </a:r>
            <a:r>
              <a:rPr lang="fr-FR" sz="1200" kern="1200" dirty="0" err="1">
                <a:solidFill>
                  <a:schemeClr val="tx1"/>
                </a:solidFill>
                <a:latin typeface="+mn-lt"/>
                <a:ea typeface="ＭＳ Ｐゴシック" charset="0"/>
                <a:cs typeface="ＭＳ Ｐゴシック" charset="0"/>
              </a:rPr>
              <a:t>events</a:t>
            </a:r>
            <a:r>
              <a:rPr lang="fr-FR" sz="1200" kern="1200" dirty="0">
                <a:solidFill>
                  <a:schemeClr val="tx1"/>
                </a:solidFill>
                <a:latin typeface="+mn-lt"/>
                <a:ea typeface="ＭＳ Ｐゴシック" charset="0"/>
                <a:cs typeface="ＭＳ Ｐゴシック" charset="0"/>
              </a:rPr>
              <a:t>) are </a:t>
            </a:r>
            <a:r>
              <a:rPr lang="fr-FR" sz="1200" kern="1200" dirty="0" err="1">
                <a:solidFill>
                  <a:schemeClr val="tx1"/>
                </a:solidFill>
                <a:latin typeface="+mn-lt"/>
                <a:ea typeface="ＭＳ Ｐゴシック" charset="0"/>
                <a:cs typeface="ＭＳ Ｐゴシック" charset="0"/>
              </a:rPr>
              <a:t>tightly</a:t>
            </a:r>
            <a:r>
              <a:rPr lang="fr-FR" sz="1200" kern="1200" dirty="0">
                <a:solidFill>
                  <a:schemeClr val="tx1"/>
                </a:solidFill>
                <a:latin typeface="+mn-lt"/>
                <a:ea typeface="ＭＳ Ｐゴシック" charset="0"/>
                <a:cs typeface="ＭＳ Ｐゴシック" charset="0"/>
              </a:rPr>
              <a:t> </a:t>
            </a:r>
            <a:r>
              <a:rPr lang="fr-FR" sz="1200" kern="1200" dirty="0" err="1">
                <a:solidFill>
                  <a:schemeClr val="tx1"/>
                </a:solidFill>
                <a:latin typeface="+mn-lt"/>
                <a:ea typeface="ＭＳ Ｐゴシック" charset="0"/>
                <a:cs typeface="ＭＳ Ｐゴシック" charset="0"/>
              </a:rPr>
              <a:t>intertwined</a:t>
            </a:r>
            <a:r>
              <a:rPr lang="fr-FR" sz="1200" kern="1200" dirty="0">
                <a:solidFill>
                  <a:schemeClr val="tx1"/>
                </a:solidFill>
                <a:latin typeface="+mn-lt"/>
                <a:ea typeface="ＭＳ Ｐゴシック" charset="0"/>
                <a:cs typeface="ＭＳ Ｐゴシック" charset="0"/>
              </a:rPr>
              <a:t>. Areas of the </a:t>
            </a:r>
            <a:r>
              <a:rPr lang="fr-FR" sz="1200" kern="1200" dirty="0" err="1">
                <a:solidFill>
                  <a:schemeClr val="tx1"/>
                </a:solidFill>
                <a:latin typeface="+mn-lt"/>
                <a:ea typeface="ＭＳ Ｐゴシック" charset="0"/>
                <a:cs typeface="ＭＳ Ｐゴシック" charset="0"/>
              </a:rPr>
              <a:t>brain</a:t>
            </a:r>
            <a:r>
              <a:rPr lang="fr-FR" sz="1200" kern="1200" dirty="0">
                <a:solidFill>
                  <a:schemeClr val="tx1"/>
                </a:solidFill>
                <a:latin typeface="+mn-lt"/>
                <a:ea typeface="ＭＳ Ｐゴシック" charset="0"/>
                <a:cs typeface="ＭＳ Ｐゴシック" charset="0"/>
              </a:rPr>
              <a:t> </a:t>
            </a:r>
            <a:r>
              <a:rPr lang="fr-FR" sz="1200" kern="1200" dirty="0" err="1">
                <a:solidFill>
                  <a:schemeClr val="tx1"/>
                </a:solidFill>
                <a:latin typeface="+mn-lt"/>
                <a:ea typeface="ＭＳ Ｐゴシック" charset="0"/>
                <a:cs typeface="ＭＳ Ｐゴシック" charset="0"/>
              </a:rPr>
              <a:t>associated</a:t>
            </a:r>
            <a:r>
              <a:rPr lang="fr-FR" sz="1200" kern="1200" dirty="0">
                <a:solidFill>
                  <a:schemeClr val="tx1"/>
                </a:solidFill>
                <a:latin typeface="+mn-lt"/>
                <a:ea typeface="ＭＳ Ｐゴシック" charset="0"/>
                <a:cs typeface="ＭＳ Ｐゴシック" charset="0"/>
              </a:rPr>
              <a:t> </a:t>
            </a:r>
            <a:r>
              <a:rPr lang="fr-FR" sz="1200" kern="1200" dirty="0" err="1">
                <a:solidFill>
                  <a:schemeClr val="tx1"/>
                </a:solidFill>
                <a:latin typeface="+mn-lt"/>
                <a:ea typeface="ＭＳ Ｐゴシック" charset="0"/>
                <a:cs typeface="ＭＳ Ｐゴシック" charset="0"/>
              </a:rPr>
              <a:t>with</a:t>
            </a:r>
            <a:r>
              <a:rPr lang="fr-FR" sz="1200" kern="1200" dirty="0">
                <a:solidFill>
                  <a:schemeClr val="tx1"/>
                </a:solidFill>
                <a:latin typeface="+mn-lt"/>
                <a:ea typeface="ＭＳ Ｐゴシック" charset="0"/>
                <a:cs typeface="ＭＳ Ｐゴシック" charset="0"/>
              </a:rPr>
              <a:t> rational </a:t>
            </a:r>
            <a:r>
              <a:rPr lang="fr-FR" sz="1200" kern="1200" dirty="0" err="1">
                <a:solidFill>
                  <a:schemeClr val="tx1"/>
                </a:solidFill>
                <a:latin typeface="+mn-lt"/>
                <a:ea typeface="ＭＳ Ｐゴシック" charset="0"/>
                <a:cs typeface="ＭＳ Ｐゴシック" charset="0"/>
              </a:rPr>
              <a:t>thought</a:t>
            </a:r>
            <a:r>
              <a:rPr lang="fr-FR" sz="1200" kern="1200" dirty="0">
                <a:solidFill>
                  <a:schemeClr val="tx1"/>
                </a:solidFill>
                <a:latin typeface="+mn-lt"/>
                <a:ea typeface="ＭＳ Ｐゴシック" charset="0"/>
                <a:cs typeface="ＭＳ Ｐゴシック" charset="0"/>
              </a:rPr>
              <a:t> and </a:t>
            </a:r>
            <a:r>
              <a:rPr lang="fr-FR" sz="1200" kern="1200" dirty="0" err="1">
                <a:solidFill>
                  <a:schemeClr val="tx1"/>
                </a:solidFill>
                <a:latin typeface="+mn-lt"/>
                <a:ea typeface="ＭＳ Ｐゴシック" charset="0"/>
                <a:cs typeface="ＭＳ Ｐゴシック" charset="0"/>
              </a:rPr>
              <a:t>decision</a:t>
            </a:r>
            <a:r>
              <a:rPr lang="fr-FR" sz="1200" kern="1200" dirty="0">
                <a:solidFill>
                  <a:schemeClr val="tx1"/>
                </a:solidFill>
                <a:latin typeface="+mn-lt"/>
                <a:ea typeface="ＭＳ Ｐゴシック" charset="0"/>
                <a:cs typeface="ＭＳ Ｐゴシック" charset="0"/>
              </a:rPr>
              <a:t> </a:t>
            </a:r>
            <a:r>
              <a:rPr lang="fr-FR" sz="1200" kern="1200" dirty="0" err="1">
                <a:solidFill>
                  <a:schemeClr val="tx1"/>
                </a:solidFill>
                <a:latin typeface="+mn-lt"/>
                <a:ea typeface="ＭＳ Ｐゴシック" charset="0"/>
                <a:cs typeface="ＭＳ Ｐゴシック" charset="0"/>
              </a:rPr>
              <a:t>making</a:t>
            </a:r>
            <a:r>
              <a:rPr lang="fr-FR" sz="1200" kern="1200" dirty="0">
                <a:solidFill>
                  <a:schemeClr val="tx1"/>
                </a:solidFill>
                <a:latin typeface="+mn-lt"/>
                <a:ea typeface="ＭＳ Ｐゴシック" charset="0"/>
                <a:cs typeface="ＭＳ Ｐゴシック" charset="0"/>
              </a:rPr>
              <a:t> have direct connections to areas </a:t>
            </a:r>
            <a:r>
              <a:rPr lang="fr-FR" sz="1200" kern="1200" dirty="0" err="1">
                <a:solidFill>
                  <a:schemeClr val="tx1"/>
                </a:solidFill>
                <a:latin typeface="+mn-lt"/>
                <a:ea typeface="ＭＳ Ｐゴシック" charset="0"/>
                <a:cs typeface="ＭＳ Ｐゴシック" charset="0"/>
              </a:rPr>
              <a:t>associated</a:t>
            </a:r>
            <a:r>
              <a:rPr lang="fr-FR" sz="1200" kern="1200" dirty="0">
                <a:solidFill>
                  <a:schemeClr val="tx1"/>
                </a:solidFill>
                <a:latin typeface="+mn-lt"/>
                <a:ea typeface="ＭＳ Ｐゴシック" charset="0"/>
                <a:cs typeface="ＭＳ Ｐゴシック" charset="0"/>
              </a:rPr>
              <a:t> </a:t>
            </a:r>
            <a:r>
              <a:rPr lang="fr-FR" sz="1200" kern="1200" dirty="0" err="1">
                <a:solidFill>
                  <a:schemeClr val="tx1"/>
                </a:solidFill>
                <a:latin typeface="+mn-lt"/>
                <a:ea typeface="ＭＳ Ｐゴシック" charset="0"/>
                <a:cs typeface="ＭＳ Ｐゴシック" charset="0"/>
              </a:rPr>
              <a:t>with</a:t>
            </a:r>
            <a:r>
              <a:rPr lang="fr-FR" sz="1200" kern="1200" dirty="0">
                <a:solidFill>
                  <a:schemeClr val="tx1"/>
                </a:solidFill>
                <a:latin typeface="+mn-lt"/>
                <a:ea typeface="ＭＳ Ｐゴシック" charset="0"/>
                <a:cs typeface="ＭＳ Ｐゴシック" charset="0"/>
              </a:rPr>
              <a:t> feelings. </a:t>
            </a:r>
            <a:r>
              <a:rPr lang="fr-FR" sz="1200" kern="1200" dirty="0" err="1">
                <a:solidFill>
                  <a:schemeClr val="tx1"/>
                </a:solidFill>
                <a:latin typeface="+mn-lt"/>
                <a:ea typeface="ＭＳ Ｐゴシック" charset="0"/>
                <a:cs typeface="ＭＳ Ｐゴシック" charset="0"/>
              </a:rPr>
              <a:t>They</a:t>
            </a:r>
            <a:r>
              <a:rPr lang="fr-FR" sz="1200" kern="1200" dirty="0">
                <a:solidFill>
                  <a:schemeClr val="tx1"/>
                </a:solidFill>
                <a:latin typeface="+mn-lt"/>
                <a:ea typeface="ＭＳ Ｐゴシック" charset="0"/>
                <a:cs typeface="ＭＳ Ｐゴシック" charset="0"/>
              </a:rPr>
              <a:t> do not </a:t>
            </a:r>
            <a:r>
              <a:rPr lang="fr-FR" sz="1200" kern="1200" dirty="0" err="1">
                <a:solidFill>
                  <a:schemeClr val="tx1"/>
                </a:solidFill>
                <a:latin typeface="+mn-lt"/>
                <a:ea typeface="ＭＳ Ｐゴシック" charset="0"/>
                <a:cs typeface="ＭＳ Ｐゴシック" charset="0"/>
              </a:rPr>
              <a:t>exist</a:t>
            </a:r>
            <a:r>
              <a:rPr lang="fr-FR" sz="1200" kern="1200" dirty="0">
                <a:solidFill>
                  <a:schemeClr val="tx1"/>
                </a:solidFill>
                <a:latin typeface="+mn-lt"/>
                <a:ea typeface="ＭＳ Ｐゴシック" charset="0"/>
                <a:cs typeface="ＭＳ Ｐゴシック" charset="0"/>
              </a:rPr>
              <a:t> in </a:t>
            </a:r>
            <a:r>
              <a:rPr lang="fr-FR" sz="1200" kern="1200" dirty="0" err="1">
                <a:solidFill>
                  <a:schemeClr val="tx1"/>
                </a:solidFill>
                <a:latin typeface="+mn-lt"/>
                <a:ea typeface="ＭＳ Ｐゴシック" charset="0"/>
                <a:cs typeface="ＭＳ Ｐゴシック" charset="0"/>
              </a:rPr>
              <a:t>separate</a:t>
            </a:r>
            <a:r>
              <a:rPr lang="fr-FR" sz="1200" kern="1200" dirty="0">
                <a:solidFill>
                  <a:schemeClr val="tx1"/>
                </a:solidFill>
                <a:latin typeface="+mn-lt"/>
                <a:ea typeface="ＭＳ Ｐゴシック" charset="0"/>
                <a:cs typeface="ＭＳ Ｐゴシック" charset="0"/>
              </a:rPr>
              <a:t> </a:t>
            </a:r>
            <a:r>
              <a:rPr lang="fr-FR" sz="1200" kern="1200" dirty="0" err="1">
                <a:solidFill>
                  <a:schemeClr val="tx1"/>
                </a:solidFill>
                <a:latin typeface="+mn-lt"/>
                <a:ea typeface="ＭＳ Ｐゴシック" charset="0"/>
                <a:cs typeface="ＭＳ Ｐゴシック" charset="0"/>
              </a:rPr>
              <a:t>psychological</a:t>
            </a:r>
            <a:r>
              <a:rPr lang="fr-FR" sz="1200" kern="1200" dirty="0">
                <a:solidFill>
                  <a:schemeClr val="tx1"/>
                </a:solidFill>
                <a:latin typeface="+mn-lt"/>
                <a:ea typeface="ＭＳ Ｐゴシック" charset="0"/>
                <a:cs typeface="ＭＳ Ｐゴシック" charset="0"/>
              </a:rPr>
              <a:t> </a:t>
            </a:r>
            <a:r>
              <a:rPr lang="fr-FR" sz="1200" kern="1200" dirty="0" err="1">
                <a:solidFill>
                  <a:schemeClr val="tx1"/>
                </a:solidFill>
                <a:latin typeface="+mn-lt"/>
                <a:ea typeface="ＭＳ Ｐゴシック" charset="0"/>
                <a:cs typeface="ＭＳ Ｐゴシック" charset="0"/>
              </a:rPr>
              <a:t>compartments</a:t>
            </a:r>
            <a:r>
              <a:rPr lang="fr-FR" sz="1200" kern="1200" dirty="0">
                <a:solidFill>
                  <a:schemeClr val="tx1"/>
                </a:solidFill>
                <a:latin typeface="+mn-lt"/>
                <a:ea typeface="ＭＳ Ｐゴシック" charset="0"/>
                <a:cs typeface="ＭＳ Ｐゴシック" charset="0"/>
              </a:rPr>
              <a:t>, and </a:t>
            </a:r>
            <a:r>
              <a:rPr lang="fr-FR" sz="1200" kern="1200" dirty="0" err="1">
                <a:solidFill>
                  <a:schemeClr val="tx1"/>
                </a:solidFill>
                <a:latin typeface="+mn-lt"/>
                <a:ea typeface="ＭＳ Ｐゴシック" charset="0"/>
                <a:cs typeface="ＭＳ Ｐゴシック" charset="0"/>
              </a:rPr>
              <a:t>they</a:t>
            </a:r>
            <a:r>
              <a:rPr lang="fr-FR" sz="1200" kern="1200" dirty="0">
                <a:solidFill>
                  <a:schemeClr val="tx1"/>
                </a:solidFill>
                <a:latin typeface="+mn-lt"/>
                <a:ea typeface="ＭＳ Ｐゴシック" charset="0"/>
                <a:cs typeface="ＭＳ Ｐゴシック" charset="0"/>
              </a:rPr>
              <a:t> </a:t>
            </a:r>
            <a:r>
              <a:rPr lang="fr-FR" sz="1200" kern="1200" dirty="0" err="1">
                <a:solidFill>
                  <a:schemeClr val="tx1"/>
                </a:solidFill>
                <a:latin typeface="+mn-lt"/>
                <a:ea typeface="ＭＳ Ｐゴシック" charset="0"/>
                <a:cs typeface="ＭＳ Ｐゴシック" charset="0"/>
              </a:rPr>
              <a:t>interact</a:t>
            </a:r>
            <a:r>
              <a:rPr lang="fr-FR" sz="1200" kern="1200" dirty="0">
                <a:solidFill>
                  <a:schemeClr val="tx1"/>
                </a:solidFill>
                <a:latin typeface="+mn-lt"/>
                <a:ea typeface="ＭＳ Ｐゴシック" charset="0"/>
                <a:cs typeface="ＭＳ Ｐゴシック" charset="0"/>
              </a:rPr>
              <a:t> in </a:t>
            </a:r>
            <a:r>
              <a:rPr lang="fr-FR" sz="1200" kern="1200" dirty="0" err="1">
                <a:solidFill>
                  <a:schemeClr val="tx1"/>
                </a:solidFill>
                <a:latin typeface="+mn-lt"/>
                <a:ea typeface="ＭＳ Ｐゴシック" charset="0"/>
                <a:cs typeface="ＭＳ Ｐゴシック" charset="0"/>
              </a:rPr>
              <a:t>complex</a:t>
            </a:r>
            <a:r>
              <a:rPr lang="fr-FR" sz="1200" kern="1200" dirty="0">
                <a:solidFill>
                  <a:schemeClr val="tx1"/>
                </a:solidFill>
                <a:latin typeface="+mn-lt"/>
                <a:ea typeface="ＭＳ Ｐゴシック" charset="0"/>
                <a:cs typeface="ＭＳ Ｐゴシック" charset="0"/>
              </a:rPr>
              <a:t> </a:t>
            </a:r>
            <a:r>
              <a:rPr lang="fr-FR" sz="1200" kern="1200" dirty="0" err="1">
                <a:solidFill>
                  <a:schemeClr val="tx1"/>
                </a:solidFill>
                <a:latin typeface="+mn-lt"/>
                <a:ea typeface="ＭＳ Ｐゴシック" charset="0"/>
                <a:cs typeface="ＭＳ Ｐゴシック" charset="0"/>
              </a:rPr>
              <a:t>ways</a:t>
            </a:r>
            <a:r>
              <a:rPr lang="fr-FR" sz="1200" kern="1200" dirty="0">
                <a:solidFill>
                  <a:schemeClr val="tx1"/>
                </a:solidFill>
                <a:latin typeface="+mn-lt"/>
                <a:ea typeface="ＭＳ Ｐゴシック" charset="0"/>
                <a:cs typeface="ＭＳ Ｐゴシック" charset="0"/>
              </a:rPr>
              <a:t>. Like </a:t>
            </a:r>
            <a:r>
              <a:rPr lang="fr-FR" sz="1200" kern="1200" dirty="0" err="1">
                <a:solidFill>
                  <a:schemeClr val="tx1"/>
                </a:solidFill>
                <a:latin typeface="+mn-lt"/>
                <a:ea typeface="ＭＳ Ｐゴシック" charset="0"/>
                <a:cs typeface="ＭＳ Ｐゴシック" charset="0"/>
              </a:rPr>
              <a:t>any</a:t>
            </a:r>
            <a:r>
              <a:rPr lang="fr-FR" sz="1200" kern="1200" dirty="0">
                <a:solidFill>
                  <a:schemeClr val="tx1"/>
                </a:solidFill>
                <a:latin typeface="+mn-lt"/>
                <a:ea typeface="ＭＳ Ｐゴシック" charset="0"/>
                <a:cs typeface="ＭＳ Ｐゴシック" charset="0"/>
              </a:rPr>
              <a:t> system, the </a:t>
            </a:r>
            <a:r>
              <a:rPr lang="fr-FR" sz="1200" kern="1200" dirty="0" err="1">
                <a:solidFill>
                  <a:schemeClr val="tx1"/>
                </a:solidFill>
                <a:latin typeface="+mn-lt"/>
                <a:ea typeface="ＭＳ Ｐゴシック" charset="0"/>
                <a:cs typeface="ＭＳ Ｐゴシック" charset="0"/>
              </a:rPr>
              <a:t>brain</a:t>
            </a:r>
            <a:r>
              <a:rPr lang="fr-FR" sz="1200" kern="1200" dirty="0">
                <a:solidFill>
                  <a:schemeClr val="tx1"/>
                </a:solidFill>
                <a:latin typeface="+mn-lt"/>
                <a:ea typeface="ＭＳ Ｐゴシック" charset="0"/>
                <a:cs typeface="ＭＳ Ｐゴシック" charset="0"/>
              </a:rPr>
              <a:t> </a:t>
            </a:r>
            <a:r>
              <a:rPr lang="fr-FR" sz="1200" kern="1200" dirty="0" err="1">
                <a:solidFill>
                  <a:schemeClr val="tx1"/>
                </a:solidFill>
                <a:latin typeface="+mn-lt"/>
                <a:ea typeface="ＭＳ Ｐゴシック" charset="0"/>
                <a:cs typeface="ＭＳ Ｐゴシック" charset="0"/>
              </a:rPr>
              <a:t>cannot</a:t>
            </a:r>
            <a:r>
              <a:rPr lang="fr-FR" sz="1200" kern="1200" dirty="0">
                <a:solidFill>
                  <a:schemeClr val="tx1"/>
                </a:solidFill>
                <a:latin typeface="+mn-lt"/>
                <a:ea typeface="ＭＳ Ｐゴシック" charset="0"/>
                <a:cs typeface="ＭＳ Ｐゴシック" charset="0"/>
              </a:rPr>
              <a:t> </a:t>
            </a:r>
            <a:r>
              <a:rPr lang="fr-FR" sz="1200" kern="1200" dirty="0" err="1">
                <a:solidFill>
                  <a:schemeClr val="tx1"/>
                </a:solidFill>
                <a:latin typeface="+mn-lt"/>
                <a:ea typeface="ＭＳ Ｐゴシック" charset="0"/>
                <a:cs typeface="ＭＳ Ｐゴシック" charset="0"/>
              </a:rPr>
              <a:t>be</a:t>
            </a:r>
            <a:r>
              <a:rPr lang="fr-FR" sz="1200" kern="1200" dirty="0">
                <a:solidFill>
                  <a:schemeClr val="tx1"/>
                </a:solidFill>
                <a:latin typeface="+mn-lt"/>
                <a:ea typeface="ＭＳ Ｐゴシック" charset="0"/>
                <a:cs typeface="ＭＳ Ｐゴシック" charset="0"/>
              </a:rPr>
              <a:t> </a:t>
            </a:r>
            <a:r>
              <a:rPr lang="fr-FR" sz="1200" kern="1200" dirty="0" err="1">
                <a:solidFill>
                  <a:schemeClr val="tx1"/>
                </a:solidFill>
                <a:latin typeface="+mn-lt"/>
                <a:ea typeface="ＭＳ Ｐゴシック" charset="0"/>
                <a:cs typeface="ＭＳ Ｐゴシック" charset="0"/>
              </a:rPr>
              <a:t>understood</a:t>
            </a:r>
            <a:r>
              <a:rPr lang="fr-FR" sz="1200" kern="1200" dirty="0">
                <a:solidFill>
                  <a:schemeClr val="tx1"/>
                </a:solidFill>
                <a:latin typeface="+mn-lt"/>
                <a:ea typeface="ＭＳ Ｐゴシック" charset="0"/>
                <a:cs typeface="ＭＳ Ｐゴシック" charset="0"/>
              </a:rPr>
              <a:t> </a:t>
            </a:r>
            <a:r>
              <a:rPr lang="fr-FR" sz="1200" kern="1200" dirty="0" err="1">
                <a:solidFill>
                  <a:schemeClr val="tx1"/>
                </a:solidFill>
                <a:latin typeface="+mn-lt"/>
                <a:ea typeface="ＭＳ Ｐゴシック" charset="0"/>
                <a:cs typeface="ＭＳ Ｐゴシック" charset="0"/>
              </a:rPr>
              <a:t>simply</a:t>
            </a:r>
            <a:r>
              <a:rPr lang="fr-FR" sz="1200" kern="1200" dirty="0">
                <a:solidFill>
                  <a:schemeClr val="tx1"/>
                </a:solidFill>
                <a:latin typeface="+mn-lt"/>
                <a:ea typeface="ＭＳ Ｐゴシック" charset="0"/>
                <a:cs typeface="ＭＳ Ｐゴシック" charset="0"/>
              </a:rPr>
              <a:t> by </a:t>
            </a:r>
            <a:r>
              <a:rPr lang="fr-FR" sz="1200" kern="1200" dirty="0" err="1">
                <a:solidFill>
                  <a:schemeClr val="tx1"/>
                </a:solidFill>
                <a:latin typeface="+mn-lt"/>
                <a:ea typeface="ＭＳ Ｐゴシック" charset="0"/>
                <a:cs typeface="ＭＳ Ｐゴシック" charset="0"/>
              </a:rPr>
              <a:t>looking</a:t>
            </a:r>
            <a:r>
              <a:rPr lang="fr-FR" sz="1200" kern="1200" dirty="0">
                <a:solidFill>
                  <a:schemeClr val="tx1"/>
                </a:solidFill>
                <a:latin typeface="+mn-lt"/>
                <a:ea typeface="ＭＳ Ｐゴシック" charset="0"/>
                <a:cs typeface="ＭＳ Ｐゴシック" charset="0"/>
              </a:rPr>
              <a:t> at </a:t>
            </a:r>
            <a:r>
              <a:rPr lang="fr-FR" sz="1200" kern="1200" dirty="0" err="1">
                <a:solidFill>
                  <a:schemeClr val="tx1"/>
                </a:solidFill>
                <a:latin typeface="+mn-lt"/>
                <a:ea typeface="ＭＳ Ｐゴシック" charset="0"/>
                <a:cs typeface="ＭＳ Ｐゴシック" charset="0"/>
              </a:rPr>
              <a:t>each</a:t>
            </a:r>
            <a:r>
              <a:rPr lang="fr-FR" sz="1200" kern="1200" dirty="0">
                <a:solidFill>
                  <a:schemeClr val="tx1"/>
                </a:solidFill>
                <a:latin typeface="+mn-lt"/>
                <a:ea typeface="ＭＳ Ｐゴシック" charset="0"/>
                <a:cs typeface="ＭＳ Ｐゴシック" charset="0"/>
              </a:rPr>
              <a:t> </a:t>
            </a:r>
            <a:r>
              <a:rPr lang="fr-FR" sz="1200" kern="1200" dirty="0" err="1">
                <a:solidFill>
                  <a:schemeClr val="tx1"/>
                </a:solidFill>
                <a:latin typeface="+mn-lt"/>
                <a:ea typeface="ＭＳ Ｐゴシック" charset="0"/>
                <a:cs typeface="ＭＳ Ｐゴシック" charset="0"/>
              </a:rPr>
              <a:t>individual</a:t>
            </a:r>
            <a:r>
              <a:rPr lang="fr-FR" sz="1200" kern="1200" dirty="0">
                <a:solidFill>
                  <a:schemeClr val="tx1"/>
                </a:solidFill>
                <a:latin typeface="+mn-lt"/>
                <a:ea typeface="ＭＳ Ｐゴシック" charset="0"/>
                <a:cs typeface="ＭＳ Ｐゴシック" charset="0"/>
              </a:rPr>
              <a:t> component. </a:t>
            </a:r>
            <a:r>
              <a:rPr lang="fr-FR" sz="1200" kern="1200" dirty="0" err="1">
                <a:solidFill>
                  <a:schemeClr val="tx1"/>
                </a:solidFill>
                <a:latin typeface="+mn-lt"/>
                <a:ea typeface="ＭＳ Ｐゴシック" charset="0"/>
                <a:cs typeface="ＭＳ Ｐゴシック" charset="0"/>
              </a:rPr>
              <a:t>Inner</a:t>
            </a:r>
            <a:r>
              <a:rPr lang="fr-FR" sz="1200" kern="1200" dirty="0">
                <a:solidFill>
                  <a:schemeClr val="tx1"/>
                </a:solidFill>
                <a:latin typeface="+mn-lt"/>
                <a:ea typeface="ＭＳ Ｐゴシック" charset="0"/>
                <a:cs typeface="ＭＳ Ｐゴシック" charset="0"/>
              </a:rPr>
              <a:t> </a:t>
            </a:r>
            <a:r>
              <a:rPr lang="fr-FR" sz="1200" kern="1200" dirty="0" err="1">
                <a:solidFill>
                  <a:schemeClr val="tx1"/>
                </a:solidFill>
                <a:latin typeface="+mn-lt"/>
                <a:ea typeface="ＭＳ Ｐゴシック" charset="0"/>
                <a:cs typeface="ＭＳ Ｐゴシック" charset="0"/>
              </a:rPr>
              <a:t>work</a:t>
            </a:r>
            <a:r>
              <a:rPr lang="fr-FR" sz="1200" kern="1200" dirty="0">
                <a:solidFill>
                  <a:schemeClr val="tx1"/>
                </a:solidFill>
                <a:latin typeface="+mn-lt"/>
                <a:ea typeface="ＭＳ Ｐゴシック" charset="0"/>
                <a:cs typeface="ＭＳ Ｐゴシック" charset="0"/>
              </a:rPr>
              <a:t> life </a:t>
            </a:r>
            <a:r>
              <a:rPr lang="fr-FR" sz="1200" kern="1200" dirty="0" err="1">
                <a:solidFill>
                  <a:schemeClr val="tx1"/>
                </a:solidFill>
                <a:latin typeface="+mn-lt"/>
                <a:ea typeface="ＭＳ Ｐゴシック" charset="0"/>
                <a:cs typeface="ＭＳ Ｐゴシック" charset="0"/>
              </a:rPr>
              <a:t>functions</a:t>
            </a:r>
            <a:r>
              <a:rPr lang="fr-FR" sz="1200" kern="1200" dirty="0">
                <a:solidFill>
                  <a:schemeClr val="tx1"/>
                </a:solidFill>
                <a:latin typeface="+mn-lt"/>
                <a:ea typeface="ＭＳ Ｐゴシック" charset="0"/>
                <a:cs typeface="ＭＳ Ｐゴシック" charset="0"/>
              </a:rPr>
              <a:t> the </a:t>
            </a:r>
            <a:r>
              <a:rPr lang="fr-FR" sz="1200" kern="1200" dirty="0" err="1">
                <a:solidFill>
                  <a:schemeClr val="tx1"/>
                </a:solidFill>
                <a:latin typeface="+mn-lt"/>
                <a:ea typeface="ＭＳ Ｐゴシック" charset="0"/>
                <a:cs typeface="ＭＳ Ｐゴシック" charset="0"/>
              </a:rPr>
              <a:t>same</a:t>
            </a:r>
            <a:r>
              <a:rPr lang="fr-FR" sz="1200" kern="1200" dirty="0">
                <a:solidFill>
                  <a:schemeClr val="tx1"/>
                </a:solidFill>
                <a:latin typeface="+mn-lt"/>
                <a:ea typeface="ＭＳ Ｐゴシック" charset="0"/>
                <a:cs typeface="ＭＳ Ｐゴシック" charset="0"/>
              </a:rPr>
              <a:t> </a:t>
            </a:r>
            <a:r>
              <a:rPr lang="fr-FR" sz="1200" kern="1200" dirty="0" err="1">
                <a:solidFill>
                  <a:schemeClr val="tx1"/>
                </a:solidFill>
                <a:latin typeface="+mn-lt"/>
                <a:ea typeface="ＭＳ Ｐゴシック" charset="0"/>
                <a:cs typeface="ＭＳ Ｐゴシック" charset="0"/>
              </a:rPr>
              <a:t>way</a:t>
            </a:r>
            <a:r>
              <a:rPr lang="fr-FR" sz="1200" kern="1200" dirty="0">
                <a:solidFill>
                  <a:schemeClr val="tx1"/>
                </a:solidFill>
                <a:latin typeface="+mn-lt"/>
                <a:ea typeface="ＭＳ Ｐゴシック" charset="0"/>
                <a:cs typeface="ＭＳ Ｐゴシック" charset="0"/>
              </a:rPr>
              <a:t>: It </a:t>
            </a:r>
            <a:r>
              <a:rPr lang="fr-FR" sz="1200" kern="1200" dirty="0" err="1">
                <a:solidFill>
                  <a:schemeClr val="tx1"/>
                </a:solidFill>
                <a:latin typeface="+mn-lt"/>
                <a:ea typeface="ＭＳ Ｐゴシック" charset="0"/>
                <a:cs typeface="ＭＳ Ｐゴシック" charset="0"/>
              </a:rPr>
              <a:t>is</a:t>
            </a:r>
            <a:r>
              <a:rPr lang="fr-FR" sz="1200" kern="1200" dirty="0">
                <a:solidFill>
                  <a:schemeClr val="tx1"/>
                </a:solidFill>
                <a:latin typeface="+mn-lt"/>
                <a:ea typeface="ＭＳ Ｐゴシック" charset="0"/>
                <a:cs typeface="ＭＳ Ｐゴシック" charset="0"/>
              </a:rPr>
              <a:t> crucial to </a:t>
            </a:r>
            <a:r>
              <a:rPr lang="fr-FR" sz="1200" kern="1200" dirty="0" err="1">
                <a:solidFill>
                  <a:schemeClr val="tx1"/>
                </a:solidFill>
                <a:latin typeface="+mn-lt"/>
                <a:ea typeface="ＭＳ Ｐゴシック" charset="0"/>
                <a:cs typeface="ＭＳ Ｐゴシック" charset="0"/>
              </a:rPr>
              <a:t>consider</a:t>
            </a:r>
            <a:r>
              <a:rPr lang="fr-FR" sz="1200" kern="1200" dirty="0">
                <a:solidFill>
                  <a:schemeClr val="tx1"/>
                </a:solidFill>
                <a:latin typeface="+mn-lt"/>
                <a:ea typeface="ＭＳ Ｐゴシック" charset="0"/>
                <a:cs typeface="ＭＳ Ｐゴシック" charset="0"/>
              </a:rPr>
              <a:t> all components and </a:t>
            </a:r>
            <a:r>
              <a:rPr lang="fr-FR" sz="1200" kern="1200" dirty="0" err="1">
                <a:solidFill>
                  <a:schemeClr val="tx1"/>
                </a:solidFill>
                <a:latin typeface="+mn-lt"/>
                <a:ea typeface="ＭＳ Ｐゴシック" charset="0"/>
                <a:cs typeface="ＭＳ Ｐゴシック" charset="0"/>
              </a:rPr>
              <a:t>their</a:t>
            </a:r>
            <a:r>
              <a:rPr lang="fr-FR" sz="1200" kern="1200" dirty="0">
                <a:solidFill>
                  <a:schemeClr val="tx1"/>
                </a:solidFill>
                <a:latin typeface="+mn-lt"/>
                <a:ea typeface="ＭＳ Ｐゴシック" charset="0"/>
                <a:cs typeface="ＭＳ Ｐゴシック" charset="0"/>
              </a:rPr>
              <a:t> interactions.</a:t>
            </a:r>
          </a:p>
          <a:p>
            <a:endParaRPr lang="fr-FR" sz="1200" kern="1200" dirty="0">
              <a:solidFill>
                <a:schemeClr val="tx1"/>
              </a:solidFill>
              <a:latin typeface="+mn-lt"/>
              <a:ea typeface="ＭＳ Ｐゴシック" charset="0"/>
              <a:cs typeface="ＭＳ Ｐゴシック" charset="0"/>
            </a:endParaRPr>
          </a:p>
          <a:p>
            <a:r>
              <a:rPr lang="fr-FR" sz="1200" kern="1200" dirty="0">
                <a:solidFill>
                  <a:schemeClr val="tx1"/>
                </a:solidFill>
                <a:latin typeface="+mn-lt"/>
                <a:ea typeface="ＭＳ Ｐゴシック" charset="0"/>
                <a:cs typeface="ＭＳ Ｐゴシック" charset="0"/>
              </a:rPr>
              <a:t>Most managers are not in tune </a:t>
            </a:r>
            <a:r>
              <a:rPr lang="fr-FR" sz="1200" kern="1200" dirty="0" err="1">
                <a:solidFill>
                  <a:schemeClr val="tx1"/>
                </a:solidFill>
                <a:latin typeface="+mn-lt"/>
                <a:ea typeface="ＭＳ Ｐゴシック" charset="0"/>
                <a:cs typeface="ＭＳ Ｐゴシック" charset="0"/>
              </a:rPr>
              <a:t>with</a:t>
            </a:r>
            <a:r>
              <a:rPr lang="fr-FR" sz="1200" kern="1200" dirty="0">
                <a:solidFill>
                  <a:schemeClr val="tx1"/>
                </a:solidFill>
                <a:latin typeface="+mn-lt"/>
                <a:ea typeface="ＭＳ Ｐゴシック" charset="0"/>
                <a:cs typeface="ＭＳ Ｐゴシック" charset="0"/>
              </a:rPr>
              <a:t> the </a:t>
            </a:r>
            <a:r>
              <a:rPr lang="fr-FR" sz="1200" kern="1200" dirty="0" err="1">
                <a:solidFill>
                  <a:schemeClr val="tx1"/>
                </a:solidFill>
                <a:latin typeface="+mn-lt"/>
                <a:ea typeface="ＭＳ Ｐゴシック" charset="0"/>
                <a:cs typeface="ＭＳ Ｐゴシック" charset="0"/>
              </a:rPr>
              <a:t>inner</a:t>
            </a:r>
            <a:r>
              <a:rPr lang="fr-FR" sz="1200" kern="1200" dirty="0">
                <a:solidFill>
                  <a:schemeClr val="tx1"/>
                </a:solidFill>
                <a:latin typeface="+mn-lt"/>
                <a:ea typeface="ＭＳ Ｐゴシック" charset="0"/>
                <a:cs typeface="ＭＳ Ｐゴシック" charset="0"/>
              </a:rPr>
              <a:t> </a:t>
            </a:r>
            <a:r>
              <a:rPr lang="fr-FR" sz="1200" kern="1200" dirty="0" err="1">
                <a:solidFill>
                  <a:schemeClr val="tx1"/>
                </a:solidFill>
                <a:latin typeface="+mn-lt"/>
                <a:ea typeface="ＭＳ Ｐゴシック" charset="0"/>
                <a:cs typeface="ＭＳ Ｐゴシック" charset="0"/>
              </a:rPr>
              <a:t>work</a:t>
            </a:r>
            <a:r>
              <a:rPr lang="fr-FR" sz="1200" kern="1200" dirty="0">
                <a:solidFill>
                  <a:schemeClr val="tx1"/>
                </a:solidFill>
                <a:latin typeface="+mn-lt"/>
                <a:ea typeface="ＭＳ Ｐゴシック" charset="0"/>
                <a:cs typeface="ＭＳ Ｐゴシック" charset="0"/>
              </a:rPr>
              <a:t> </a:t>
            </a:r>
            <a:r>
              <a:rPr lang="fr-FR" sz="1200" kern="1200" dirty="0" err="1">
                <a:solidFill>
                  <a:schemeClr val="tx1"/>
                </a:solidFill>
                <a:latin typeface="+mn-lt"/>
                <a:ea typeface="ＭＳ Ｐゴシック" charset="0"/>
                <a:cs typeface="ＭＳ Ｐゴシック" charset="0"/>
              </a:rPr>
              <a:t>lives</a:t>
            </a:r>
            <a:r>
              <a:rPr lang="fr-FR" sz="1200" kern="1200" dirty="0">
                <a:solidFill>
                  <a:schemeClr val="tx1"/>
                </a:solidFill>
                <a:latin typeface="+mn-lt"/>
                <a:ea typeface="ＭＳ Ｐゴシック" charset="0"/>
                <a:cs typeface="ＭＳ Ｐゴシック" charset="0"/>
              </a:rPr>
              <a:t> of </a:t>
            </a:r>
            <a:r>
              <a:rPr lang="fr-FR" sz="1200" kern="1200" dirty="0" err="1">
                <a:solidFill>
                  <a:schemeClr val="tx1"/>
                </a:solidFill>
                <a:latin typeface="+mn-lt"/>
                <a:ea typeface="ＭＳ Ｐゴシック" charset="0"/>
                <a:cs typeface="ＭＳ Ｐゴシック" charset="0"/>
              </a:rPr>
              <a:t>their</a:t>
            </a:r>
            <a:r>
              <a:rPr lang="fr-FR" sz="1200" kern="1200" dirty="0">
                <a:solidFill>
                  <a:schemeClr val="tx1"/>
                </a:solidFill>
                <a:latin typeface="+mn-lt"/>
                <a:ea typeface="ＭＳ Ｐゴシック" charset="0"/>
                <a:cs typeface="ＭＳ Ｐゴシック" charset="0"/>
              </a:rPr>
              <a:t> people; </a:t>
            </a:r>
            <a:r>
              <a:rPr lang="fr-FR" sz="1200" kern="1200" dirty="0" err="1">
                <a:solidFill>
                  <a:schemeClr val="tx1"/>
                </a:solidFill>
                <a:latin typeface="+mn-lt"/>
                <a:ea typeface="ＭＳ Ｐゴシック" charset="0"/>
                <a:cs typeface="ＭＳ Ｐゴシック" charset="0"/>
              </a:rPr>
              <a:t>nor</a:t>
            </a:r>
            <a:r>
              <a:rPr lang="fr-FR" sz="1200" kern="1200" dirty="0">
                <a:solidFill>
                  <a:schemeClr val="tx1"/>
                </a:solidFill>
                <a:latin typeface="+mn-lt"/>
                <a:ea typeface="ＭＳ Ｐゴシック" charset="0"/>
                <a:cs typeface="ＭＳ Ｐゴシック" charset="0"/>
              </a:rPr>
              <a:t> do </a:t>
            </a:r>
            <a:r>
              <a:rPr lang="fr-FR" sz="1200" kern="1200" dirty="0" err="1">
                <a:solidFill>
                  <a:schemeClr val="tx1"/>
                </a:solidFill>
                <a:latin typeface="+mn-lt"/>
                <a:ea typeface="ＭＳ Ｐゴシック" charset="0"/>
                <a:cs typeface="ＭＳ Ｐゴシック" charset="0"/>
              </a:rPr>
              <a:t>they</a:t>
            </a:r>
            <a:r>
              <a:rPr lang="fr-FR" sz="1200" kern="1200" dirty="0">
                <a:solidFill>
                  <a:schemeClr val="tx1"/>
                </a:solidFill>
                <a:latin typeface="+mn-lt"/>
                <a:ea typeface="ＭＳ Ｐゴシック" charset="0"/>
                <a:cs typeface="ＭＳ Ｐゴシック" charset="0"/>
              </a:rPr>
              <a:t> </a:t>
            </a:r>
            <a:r>
              <a:rPr lang="fr-FR" sz="1200" kern="1200" dirty="0" err="1">
                <a:solidFill>
                  <a:schemeClr val="tx1"/>
                </a:solidFill>
                <a:latin typeface="+mn-lt"/>
                <a:ea typeface="ＭＳ Ｐゴシック" charset="0"/>
                <a:cs typeface="ＭＳ Ｐゴシック" charset="0"/>
              </a:rPr>
              <a:t>appreciate</a:t>
            </a:r>
            <a:r>
              <a:rPr lang="fr-FR" sz="1200" kern="1200" dirty="0">
                <a:solidFill>
                  <a:schemeClr val="tx1"/>
                </a:solidFill>
                <a:latin typeface="+mn-lt"/>
                <a:ea typeface="ＭＳ Ｐゴシック" charset="0"/>
                <a:cs typeface="ＭＳ Ｐゴシック" charset="0"/>
              </a:rPr>
              <a:t> how pervasive the </a:t>
            </a:r>
            <a:r>
              <a:rPr lang="fr-FR" sz="1200" kern="1200" dirty="0" err="1">
                <a:solidFill>
                  <a:schemeClr val="tx1"/>
                </a:solidFill>
                <a:latin typeface="+mn-lt"/>
                <a:ea typeface="ＭＳ Ｐゴシック" charset="0"/>
                <a:cs typeface="ＭＳ Ｐゴシック" charset="0"/>
              </a:rPr>
              <a:t>effects</a:t>
            </a:r>
            <a:r>
              <a:rPr lang="fr-FR" sz="1200" kern="1200" dirty="0">
                <a:solidFill>
                  <a:schemeClr val="tx1"/>
                </a:solidFill>
                <a:latin typeface="+mn-lt"/>
                <a:ea typeface="ＭＳ Ｐゴシック" charset="0"/>
                <a:cs typeface="ＭＳ Ｐゴシック" charset="0"/>
              </a:rPr>
              <a:t> of </a:t>
            </a:r>
            <a:r>
              <a:rPr lang="fr-FR" sz="1200" kern="1200" dirty="0" err="1">
                <a:solidFill>
                  <a:schemeClr val="tx1"/>
                </a:solidFill>
                <a:latin typeface="+mn-lt"/>
                <a:ea typeface="ＭＳ Ｐゴシック" charset="0"/>
                <a:cs typeface="ＭＳ Ｐゴシック" charset="0"/>
              </a:rPr>
              <a:t>inner</a:t>
            </a:r>
            <a:r>
              <a:rPr lang="fr-FR" sz="1200" kern="1200" dirty="0">
                <a:solidFill>
                  <a:schemeClr val="tx1"/>
                </a:solidFill>
                <a:latin typeface="+mn-lt"/>
                <a:ea typeface="ＭＳ Ｐゴシック" charset="0"/>
                <a:cs typeface="ＭＳ Ｐゴシック" charset="0"/>
              </a:rPr>
              <a:t> </a:t>
            </a:r>
            <a:r>
              <a:rPr lang="fr-FR" sz="1200" kern="1200" dirty="0" err="1">
                <a:solidFill>
                  <a:schemeClr val="tx1"/>
                </a:solidFill>
                <a:latin typeface="+mn-lt"/>
                <a:ea typeface="ＭＳ Ｐゴシック" charset="0"/>
                <a:cs typeface="ＭＳ Ｐゴシック" charset="0"/>
              </a:rPr>
              <a:t>work</a:t>
            </a:r>
            <a:r>
              <a:rPr lang="fr-FR" sz="1200" kern="1200" dirty="0">
                <a:solidFill>
                  <a:schemeClr val="tx1"/>
                </a:solidFill>
                <a:latin typeface="+mn-lt"/>
                <a:ea typeface="ＭＳ Ｐゴシック" charset="0"/>
                <a:cs typeface="ＭＳ Ｐゴシック" charset="0"/>
              </a:rPr>
              <a:t> life can </a:t>
            </a:r>
            <a:r>
              <a:rPr lang="fr-FR" sz="1200" kern="1200" dirty="0" err="1">
                <a:solidFill>
                  <a:schemeClr val="tx1"/>
                </a:solidFill>
                <a:latin typeface="+mn-lt"/>
                <a:ea typeface="ＭＳ Ｐゴシック" charset="0"/>
                <a:cs typeface="ＭＳ Ｐゴシック" charset="0"/>
              </a:rPr>
              <a:t>be</a:t>
            </a:r>
            <a:r>
              <a:rPr lang="fr-FR" sz="1200" kern="1200" dirty="0">
                <a:solidFill>
                  <a:schemeClr val="tx1"/>
                </a:solidFill>
                <a:latin typeface="+mn-lt"/>
                <a:ea typeface="ＭＳ Ｐゴシック" charset="0"/>
                <a:cs typeface="ＭＳ Ｐゴシック" charset="0"/>
              </a:rPr>
              <a:t> on performance.</a:t>
            </a:r>
          </a:p>
          <a:p>
            <a:endParaRPr lang="fr-FR" sz="1200" kern="1200" dirty="0">
              <a:solidFill>
                <a:schemeClr val="tx1"/>
              </a:solidFill>
              <a:latin typeface="+mn-lt"/>
              <a:ea typeface="ＭＳ Ｐゴシック" charset="0"/>
              <a:cs typeface="ＭＳ Ｐゴシック" charset="0"/>
            </a:endParaRPr>
          </a:p>
          <a:p>
            <a:r>
              <a:rPr lang="fr-FR" sz="1200" kern="1200" dirty="0">
                <a:solidFill>
                  <a:schemeClr val="tx1"/>
                </a:solidFill>
                <a:latin typeface="+mn-lt"/>
                <a:ea typeface="ＭＳ Ｐゴシック" charset="0"/>
                <a:cs typeface="ＭＳ Ｐゴシック" charset="0"/>
              </a:rPr>
              <a:t>how </a:t>
            </a:r>
            <a:r>
              <a:rPr lang="fr-FR" sz="1200" kern="1200" dirty="0" err="1">
                <a:solidFill>
                  <a:schemeClr val="tx1"/>
                </a:solidFill>
                <a:latin typeface="+mn-lt"/>
                <a:ea typeface="ＭＳ Ｐゴシック" charset="0"/>
                <a:cs typeface="ＭＳ Ｐゴシック" charset="0"/>
              </a:rPr>
              <a:t>work</a:t>
            </a:r>
            <a:r>
              <a:rPr lang="fr-FR" sz="1200" kern="1200" dirty="0">
                <a:solidFill>
                  <a:schemeClr val="tx1"/>
                </a:solidFill>
                <a:latin typeface="+mn-lt"/>
                <a:ea typeface="ＭＳ Ｐゴシック" charset="0"/>
                <a:cs typeface="ＭＳ Ｐゴシック" charset="0"/>
              </a:rPr>
              <a:t> performance </a:t>
            </a:r>
            <a:r>
              <a:rPr lang="fr-FR" sz="1200" kern="1200" dirty="0" err="1">
                <a:solidFill>
                  <a:schemeClr val="tx1"/>
                </a:solidFill>
                <a:latin typeface="+mn-lt"/>
                <a:ea typeface="ＭＳ Ｐゴシック" charset="0"/>
                <a:cs typeface="ＭＳ Ｐゴシック" charset="0"/>
              </a:rPr>
              <a:t>is</a:t>
            </a:r>
            <a:r>
              <a:rPr lang="fr-FR" sz="1200" kern="1200" dirty="0">
                <a:solidFill>
                  <a:schemeClr val="tx1"/>
                </a:solidFill>
                <a:latin typeface="+mn-lt"/>
                <a:ea typeface="ＭＳ Ｐゴシック" charset="0"/>
                <a:cs typeface="ＭＳ Ｐゴシック" charset="0"/>
              </a:rPr>
              <a:t> </a:t>
            </a:r>
            <a:r>
              <a:rPr lang="fr-FR" sz="1200" kern="1200" dirty="0" err="1">
                <a:solidFill>
                  <a:schemeClr val="tx1"/>
                </a:solidFill>
                <a:latin typeface="+mn-lt"/>
                <a:ea typeface="ＭＳ Ｐゴシック" charset="0"/>
                <a:cs typeface="ＭＳ Ｐゴシック" charset="0"/>
              </a:rPr>
              <a:t>influenced</a:t>
            </a:r>
            <a:r>
              <a:rPr lang="fr-FR" sz="1200" kern="1200" dirty="0">
                <a:solidFill>
                  <a:schemeClr val="tx1"/>
                </a:solidFill>
                <a:latin typeface="+mn-lt"/>
                <a:ea typeface="ＭＳ Ｐゴシック" charset="0"/>
                <a:cs typeface="ＭＳ Ｐゴシック" charset="0"/>
              </a:rPr>
              <a:t> by </a:t>
            </a:r>
            <a:r>
              <a:rPr lang="fr-FR" sz="1200" kern="1200" dirty="0" err="1">
                <a:solidFill>
                  <a:schemeClr val="tx1"/>
                </a:solidFill>
                <a:latin typeface="+mn-lt"/>
                <a:ea typeface="ＭＳ Ｐゴシック" charset="0"/>
                <a:cs typeface="ＭＳ Ｐゴシック" charset="0"/>
              </a:rPr>
              <a:t>people’s</a:t>
            </a:r>
            <a:r>
              <a:rPr lang="fr-FR" sz="1200" kern="1200" dirty="0">
                <a:solidFill>
                  <a:schemeClr val="tx1"/>
                </a:solidFill>
                <a:latin typeface="+mn-lt"/>
                <a:ea typeface="ＭＳ Ｐゴシック" charset="0"/>
                <a:cs typeface="ＭＳ Ｐゴシック" charset="0"/>
              </a:rPr>
              <a:t> subjective </a:t>
            </a:r>
            <a:r>
              <a:rPr lang="fr-FR" sz="1200" kern="1200" dirty="0" err="1">
                <a:solidFill>
                  <a:schemeClr val="tx1"/>
                </a:solidFill>
                <a:latin typeface="+mn-lt"/>
                <a:ea typeface="ＭＳ Ｐゴシック" charset="0"/>
                <a:cs typeface="ＭＳ Ｐゴシック" charset="0"/>
              </a:rPr>
              <a:t>experiences</a:t>
            </a:r>
            <a:r>
              <a:rPr lang="fr-FR" sz="1200" kern="1200" dirty="0">
                <a:solidFill>
                  <a:schemeClr val="tx1"/>
                </a:solidFill>
                <a:latin typeface="+mn-lt"/>
                <a:ea typeface="ＭＳ Ｐゴシック" charset="0"/>
                <a:cs typeface="ＭＳ Ｐゴシック" charset="0"/>
              </a:rPr>
              <a:t> at </a:t>
            </a:r>
            <a:r>
              <a:rPr lang="fr-FR" sz="1200" kern="1200" dirty="0" err="1">
                <a:solidFill>
                  <a:schemeClr val="tx1"/>
                </a:solidFill>
                <a:latin typeface="+mn-lt"/>
                <a:ea typeface="ＭＳ Ｐゴシック" charset="0"/>
                <a:cs typeface="ＭＳ Ｐゴシック" charset="0"/>
              </a:rPr>
              <a:t>work</a:t>
            </a:r>
            <a:r>
              <a:rPr lang="fr-FR" sz="1200" kern="1200" dirty="0">
                <a:solidFill>
                  <a:schemeClr val="tx1"/>
                </a:solidFill>
                <a:latin typeface="+mn-lt"/>
                <a:ea typeface="ＭＳ Ｐゴシック" charset="0"/>
                <a:cs typeface="ＭＳ Ｐゴシック" charset="0"/>
              </a:rPr>
              <a:t>. </a:t>
            </a:r>
          </a:p>
          <a:p>
            <a:endParaRPr lang="fr-FR" sz="1200" kern="1200" dirty="0">
              <a:solidFill>
                <a:schemeClr val="tx1"/>
              </a:solidFill>
              <a:latin typeface="+mn-lt"/>
              <a:ea typeface="ＭＳ Ｐゴシック" charset="0"/>
              <a:cs typeface="ＭＳ Ｐゴシック" charset="0"/>
            </a:endParaRPr>
          </a:p>
          <a:p>
            <a:r>
              <a:rPr lang="fr-FR" sz="1200" kern="1200" dirty="0">
                <a:solidFill>
                  <a:schemeClr val="tx1"/>
                </a:solidFill>
                <a:latin typeface="+mn-lt"/>
                <a:ea typeface="ＭＳ Ｐゴシック" charset="0"/>
                <a:cs typeface="ＭＳ Ｐゴシック" charset="0"/>
              </a:rPr>
              <a:t>To explore </a:t>
            </a:r>
            <a:r>
              <a:rPr lang="fr-FR" sz="1200" kern="1200" dirty="0" err="1">
                <a:solidFill>
                  <a:schemeClr val="tx1"/>
                </a:solidFill>
                <a:latin typeface="+mn-lt"/>
                <a:ea typeface="ＭＳ Ｐゴシック" charset="0"/>
                <a:cs typeface="ＭＳ Ｐゴシック" charset="0"/>
              </a:rPr>
              <a:t>inner</a:t>
            </a:r>
            <a:r>
              <a:rPr lang="fr-FR" sz="1200" kern="1200" dirty="0">
                <a:solidFill>
                  <a:schemeClr val="tx1"/>
                </a:solidFill>
                <a:latin typeface="+mn-lt"/>
                <a:ea typeface="ＭＳ Ｐゴシック" charset="0"/>
                <a:cs typeface="ＭＳ Ｐゴシック" charset="0"/>
              </a:rPr>
              <a:t> </a:t>
            </a:r>
            <a:r>
              <a:rPr lang="fr-FR" sz="1200" kern="1200" dirty="0" err="1">
                <a:solidFill>
                  <a:schemeClr val="tx1"/>
                </a:solidFill>
                <a:latin typeface="+mn-lt"/>
                <a:ea typeface="ＭＳ Ｐゴシック" charset="0"/>
                <a:cs typeface="ＭＳ Ｐゴシック" charset="0"/>
              </a:rPr>
              <a:t>work</a:t>
            </a:r>
            <a:r>
              <a:rPr lang="fr-FR" sz="1200" kern="1200" dirty="0">
                <a:solidFill>
                  <a:schemeClr val="tx1"/>
                </a:solidFill>
                <a:latin typeface="+mn-lt"/>
                <a:ea typeface="ＭＳ Ｐゴシック" charset="0"/>
                <a:cs typeface="ＭＳ Ｐゴシック" charset="0"/>
              </a:rPr>
              <a:t> life more </a:t>
            </a:r>
            <a:r>
              <a:rPr lang="fr-FR" sz="1200" kern="1200" dirty="0" err="1">
                <a:solidFill>
                  <a:schemeClr val="tx1"/>
                </a:solidFill>
                <a:latin typeface="+mn-lt"/>
                <a:ea typeface="ＭＳ Ｐゴシック" charset="0"/>
                <a:cs typeface="ＭＳ Ｐゴシック" charset="0"/>
              </a:rPr>
              <a:t>fully</a:t>
            </a:r>
            <a:r>
              <a:rPr lang="fr-FR" sz="1200" kern="1200" dirty="0">
                <a:solidFill>
                  <a:schemeClr val="tx1"/>
                </a:solidFill>
                <a:latin typeface="+mn-lt"/>
                <a:ea typeface="ＭＳ Ｐゴシック" charset="0"/>
                <a:cs typeface="ＭＳ Ｐゴシック" charset="0"/>
              </a:rPr>
              <a:t>, </a:t>
            </a:r>
            <a:r>
              <a:rPr lang="fr-FR" sz="1200" kern="1200" dirty="0" err="1">
                <a:solidFill>
                  <a:schemeClr val="tx1"/>
                </a:solidFill>
                <a:latin typeface="+mn-lt"/>
                <a:ea typeface="ＭＳ Ｐゴシック" charset="0"/>
                <a:cs typeface="ＭＳ Ｐゴシック" charset="0"/>
              </a:rPr>
              <a:t>we’ll</a:t>
            </a:r>
            <a:r>
              <a:rPr lang="fr-FR" sz="1200" kern="1200" dirty="0">
                <a:solidFill>
                  <a:schemeClr val="tx1"/>
                </a:solidFill>
                <a:latin typeface="+mn-lt"/>
                <a:ea typeface="ＭＳ Ｐゴシック" charset="0"/>
                <a:cs typeface="ＭＳ Ｐゴシック" charset="0"/>
              </a:rPr>
              <a:t> </a:t>
            </a:r>
            <a:r>
              <a:rPr lang="fr-FR" sz="1200" kern="1200" dirty="0" err="1">
                <a:solidFill>
                  <a:schemeClr val="tx1"/>
                </a:solidFill>
                <a:latin typeface="+mn-lt"/>
                <a:ea typeface="ＭＳ Ｐゴシック" charset="0"/>
                <a:cs typeface="ＭＳ Ｐゴシック" charset="0"/>
              </a:rPr>
              <a:t>take</a:t>
            </a:r>
            <a:r>
              <a:rPr lang="fr-FR" sz="1200" kern="1200" dirty="0">
                <a:solidFill>
                  <a:schemeClr val="tx1"/>
                </a:solidFill>
                <a:latin typeface="+mn-lt"/>
                <a:ea typeface="ＭＳ Ｐゴシック" charset="0"/>
                <a:cs typeface="ＭＳ Ｐゴシック" charset="0"/>
              </a:rPr>
              <a:t> a </a:t>
            </a:r>
            <a:r>
              <a:rPr lang="fr-FR" sz="1200" kern="1200" dirty="0" err="1">
                <a:solidFill>
                  <a:schemeClr val="tx1"/>
                </a:solidFill>
                <a:latin typeface="+mn-lt"/>
                <a:ea typeface="ＭＳ Ｐゴシック" charset="0"/>
                <a:cs typeface="ＭＳ Ｐゴシック" charset="0"/>
              </a:rPr>
              <a:t>closer</a:t>
            </a:r>
            <a:r>
              <a:rPr lang="fr-FR" sz="1200" kern="1200" dirty="0">
                <a:solidFill>
                  <a:schemeClr val="tx1"/>
                </a:solidFill>
                <a:latin typeface="+mn-lt"/>
                <a:ea typeface="ＭＳ Ｐゴシック" charset="0"/>
                <a:cs typeface="ＭＳ Ｐゴシック" charset="0"/>
              </a:rPr>
              <a:t> look at </a:t>
            </a:r>
            <a:r>
              <a:rPr lang="fr-FR" sz="1200" kern="1200" dirty="0" err="1">
                <a:solidFill>
                  <a:schemeClr val="tx1"/>
                </a:solidFill>
                <a:latin typeface="+mn-lt"/>
                <a:ea typeface="ＭＳ Ｐゴシック" charset="0"/>
                <a:cs typeface="ＭＳ Ｐゴシック" charset="0"/>
              </a:rPr>
              <a:t>each</a:t>
            </a:r>
            <a:r>
              <a:rPr lang="fr-FR" sz="1200" kern="1200" dirty="0">
                <a:solidFill>
                  <a:schemeClr val="tx1"/>
                </a:solidFill>
                <a:latin typeface="+mn-lt"/>
                <a:ea typeface="ＭＳ Ｐゴシック" charset="0"/>
                <a:cs typeface="ＭＳ Ｐゴシック" charset="0"/>
              </a:rPr>
              <a:t> of </a:t>
            </a:r>
            <a:r>
              <a:rPr lang="fr-FR" sz="1200" kern="1200" dirty="0" err="1">
                <a:solidFill>
                  <a:schemeClr val="tx1"/>
                </a:solidFill>
                <a:latin typeface="+mn-lt"/>
                <a:ea typeface="ＭＳ Ｐゴシック" charset="0"/>
                <a:cs typeface="ＭＳ Ｐゴシック" charset="0"/>
              </a:rPr>
              <a:t>its</a:t>
            </a:r>
            <a:r>
              <a:rPr lang="fr-FR" sz="1200" kern="1200" dirty="0">
                <a:solidFill>
                  <a:schemeClr val="tx1"/>
                </a:solidFill>
                <a:latin typeface="+mn-lt"/>
                <a:ea typeface="ＭＳ Ｐゴシック" charset="0"/>
                <a:cs typeface="ＭＳ Ｐゴシック" charset="0"/>
              </a:rPr>
              <a:t> </a:t>
            </a:r>
            <a:r>
              <a:rPr lang="fr-FR" sz="1200" kern="1200" dirty="0" err="1">
                <a:solidFill>
                  <a:schemeClr val="tx1"/>
                </a:solidFill>
                <a:latin typeface="+mn-lt"/>
                <a:ea typeface="ＭＳ Ｐゴシック" charset="0"/>
                <a:cs typeface="ＭＳ Ｐゴシック" charset="0"/>
              </a:rPr>
              <a:t>three</a:t>
            </a:r>
            <a:r>
              <a:rPr lang="fr-FR" sz="1200" kern="1200" dirty="0">
                <a:solidFill>
                  <a:schemeClr val="tx1"/>
                </a:solidFill>
                <a:latin typeface="+mn-lt"/>
                <a:ea typeface="ＭＳ Ｐゴシック" charset="0"/>
                <a:cs typeface="ＭＳ Ｐゴシック" charset="0"/>
              </a:rPr>
              <a:t> components: </a:t>
            </a:r>
            <a:r>
              <a:rPr lang="fr-FR" sz="1200" i="1" kern="1200" dirty="0">
                <a:solidFill>
                  <a:schemeClr val="tx1"/>
                </a:solidFill>
                <a:latin typeface="+mn-lt"/>
                <a:ea typeface="ＭＳ Ｐゴシック" charset="0"/>
                <a:cs typeface="ＭＳ Ｐゴシック" charset="0"/>
              </a:rPr>
              <a:t>perceptions</a:t>
            </a:r>
            <a:r>
              <a:rPr lang="fr-FR" sz="1200" i="0" kern="1200" dirty="0">
                <a:solidFill>
                  <a:schemeClr val="tx1"/>
                </a:solidFill>
                <a:latin typeface="+mn-lt"/>
                <a:ea typeface="ＭＳ Ｐゴシック" charset="0"/>
                <a:cs typeface="ＭＳ Ｐゴシック" charset="0"/>
              </a:rPr>
              <a:t> (</a:t>
            </a:r>
            <a:r>
              <a:rPr lang="fr-FR" sz="1200" i="0" kern="1200" dirty="0" err="1">
                <a:solidFill>
                  <a:schemeClr val="tx1"/>
                </a:solidFill>
                <a:latin typeface="+mn-lt"/>
                <a:ea typeface="ＭＳ Ｐゴシック" charset="0"/>
                <a:cs typeface="ＭＳ Ｐゴシック" charset="0"/>
              </a:rPr>
              <a:t>also</a:t>
            </a:r>
            <a:r>
              <a:rPr lang="fr-FR" sz="1200" i="0" kern="1200" dirty="0">
                <a:solidFill>
                  <a:schemeClr val="tx1"/>
                </a:solidFill>
                <a:latin typeface="+mn-lt"/>
                <a:ea typeface="ＭＳ Ｐゴシック" charset="0"/>
                <a:cs typeface="ＭＳ Ｐゴシック" charset="0"/>
              </a:rPr>
              <a:t> </a:t>
            </a:r>
            <a:r>
              <a:rPr lang="fr-FR" sz="1200" i="0" kern="1200" dirty="0" err="1">
                <a:solidFill>
                  <a:schemeClr val="tx1"/>
                </a:solidFill>
                <a:latin typeface="+mn-lt"/>
                <a:ea typeface="ＭＳ Ｐゴシック" charset="0"/>
                <a:cs typeface="ＭＳ Ｐゴシック" charset="0"/>
              </a:rPr>
              <a:t>called</a:t>
            </a:r>
            <a:r>
              <a:rPr lang="fr-FR" sz="1200" i="0" kern="1200" dirty="0">
                <a:solidFill>
                  <a:schemeClr val="tx1"/>
                </a:solidFill>
                <a:latin typeface="+mn-lt"/>
                <a:ea typeface="ＭＳ Ｐゴシック" charset="0"/>
                <a:cs typeface="ＭＳ Ｐゴシック" charset="0"/>
              </a:rPr>
              <a:t> </a:t>
            </a:r>
            <a:r>
              <a:rPr lang="fr-FR" sz="1200" i="1" kern="1200" dirty="0" err="1">
                <a:solidFill>
                  <a:schemeClr val="tx1"/>
                </a:solidFill>
                <a:latin typeface="+mn-lt"/>
                <a:ea typeface="ＭＳ Ｐゴシック" charset="0"/>
                <a:cs typeface="ＭＳ Ｐゴシック" charset="0"/>
              </a:rPr>
              <a:t>thoughts</a:t>
            </a:r>
            <a:r>
              <a:rPr lang="fr-FR" sz="1200" i="0" kern="1200" dirty="0">
                <a:solidFill>
                  <a:schemeClr val="tx1"/>
                </a:solidFill>
                <a:latin typeface="+mn-lt"/>
                <a:ea typeface="ＭＳ Ｐゴシック" charset="0"/>
                <a:cs typeface="ＭＳ Ｐゴシック" charset="0"/>
              </a:rPr>
              <a:t> or </a:t>
            </a:r>
            <a:r>
              <a:rPr lang="fr-FR" sz="1200" i="1" kern="1200" dirty="0">
                <a:solidFill>
                  <a:schemeClr val="tx1"/>
                </a:solidFill>
                <a:latin typeface="+mn-lt"/>
                <a:ea typeface="ＭＳ Ｐゴシック" charset="0"/>
                <a:cs typeface="ＭＳ Ｐゴシック" charset="0"/>
              </a:rPr>
              <a:t>cognitions</a:t>
            </a:r>
            <a:r>
              <a:rPr lang="fr-FR" sz="1200" i="0" kern="1200" dirty="0">
                <a:solidFill>
                  <a:schemeClr val="tx1"/>
                </a:solidFill>
                <a:latin typeface="+mn-lt"/>
                <a:ea typeface="ＭＳ Ｐゴシック" charset="0"/>
                <a:cs typeface="ＭＳ Ｐゴシック" charset="0"/>
              </a:rPr>
              <a:t>), </a:t>
            </a:r>
            <a:r>
              <a:rPr lang="fr-FR" sz="1200" i="1" kern="1200" dirty="0" err="1">
                <a:solidFill>
                  <a:schemeClr val="tx1"/>
                </a:solidFill>
                <a:latin typeface="+mn-lt"/>
                <a:ea typeface="ＭＳ Ｐゴシック" charset="0"/>
                <a:cs typeface="ＭＳ Ｐゴシック" charset="0"/>
              </a:rPr>
              <a:t>emotions</a:t>
            </a:r>
            <a:r>
              <a:rPr lang="fr-FR" sz="1200" i="0" kern="1200" dirty="0">
                <a:solidFill>
                  <a:schemeClr val="tx1"/>
                </a:solidFill>
                <a:latin typeface="+mn-lt"/>
                <a:ea typeface="ＭＳ Ｐゴシック" charset="0"/>
                <a:cs typeface="ＭＳ Ｐゴシック" charset="0"/>
              </a:rPr>
              <a:t> (or </a:t>
            </a:r>
            <a:r>
              <a:rPr lang="fr-FR" sz="1200" i="1" kern="1200" dirty="0">
                <a:solidFill>
                  <a:schemeClr val="tx1"/>
                </a:solidFill>
                <a:latin typeface="+mn-lt"/>
                <a:ea typeface="ＭＳ Ｐゴシック" charset="0"/>
                <a:cs typeface="ＭＳ Ｐゴシック" charset="0"/>
              </a:rPr>
              <a:t>feelings</a:t>
            </a:r>
            <a:r>
              <a:rPr lang="fr-FR" sz="1200" i="0" kern="1200" dirty="0">
                <a:solidFill>
                  <a:schemeClr val="tx1"/>
                </a:solidFill>
                <a:latin typeface="+mn-lt"/>
                <a:ea typeface="ＭＳ Ｐゴシック" charset="0"/>
                <a:cs typeface="ＭＳ Ｐゴシック" charset="0"/>
              </a:rPr>
              <a:t>), and </a:t>
            </a:r>
            <a:r>
              <a:rPr lang="fr-FR" sz="1200" i="1" kern="1200" dirty="0">
                <a:solidFill>
                  <a:schemeClr val="tx1"/>
                </a:solidFill>
                <a:latin typeface="+mn-lt"/>
                <a:ea typeface="ＭＳ Ｐゴシック" charset="0"/>
                <a:cs typeface="ＭＳ Ｐゴシック" charset="0"/>
              </a:rPr>
              <a:t>motivation</a:t>
            </a:r>
            <a:r>
              <a:rPr lang="fr-FR" sz="1200" i="0" kern="1200" dirty="0">
                <a:solidFill>
                  <a:schemeClr val="tx1"/>
                </a:solidFill>
                <a:latin typeface="+mn-lt"/>
                <a:ea typeface="ＭＳ Ｐゴシック" charset="0"/>
                <a:cs typeface="ＭＳ Ｐゴシック" charset="0"/>
              </a:rPr>
              <a:t> (or </a:t>
            </a:r>
            <a:r>
              <a:rPr lang="fr-FR" sz="1200" i="1" kern="1200" dirty="0">
                <a:solidFill>
                  <a:schemeClr val="tx1"/>
                </a:solidFill>
                <a:latin typeface="+mn-lt"/>
                <a:ea typeface="ＭＳ Ｐゴシック" charset="0"/>
                <a:cs typeface="ＭＳ Ｐゴシック" charset="0"/>
              </a:rPr>
              <a:t>drive</a:t>
            </a:r>
            <a:r>
              <a:rPr lang="fr-FR" sz="1200" i="0" kern="1200" dirty="0">
                <a:solidFill>
                  <a:schemeClr val="tx1"/>
                </a:solidFill>
                <a:latin typeface="+mn-lt"/>
                <a:ea typeface="ＭＳ Ｐゴシック" charset="0"/>
                <a:cs typeface="ＭＳ Ｐゴシック" charset="0"/>
              </a:rPr>
              <a:t>).</a:t>
            </a:r>
            <a:endParaRPr lang="fr-FR" dirty="0"/>
          </a:p>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13</a:t>
            </a:fld>
            <a:endParaRPr kumimoji="0" lang="en-GB" altLang="en-US" dirty="0"/>
          </a:p>
        </p:txBody>
      </p:sp>
    </p:spTree>
    <p:extLst>
      <p:ext uri="{BB962C8B-B14F-4D97-AF65-F5344CB8AC3E}">
        <p14:creationId xmlns:p14="http://schemas.microsoft.com/office/powerpoint/2010/main" val="11581201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14</a:t>
            </a:fld>
            <a:endParaRPr kumimoji="0" lang="en-GB" altLang="en-US" dirty="0"/>
          </a:p>
        </p:txBody>
      </p:sp>
    </p:spTree>
    <p:extLst>
      <p:ext uri="{BB962C8B-B14F-4D97-AF65-F5344CB8AC3E}">
        <p14:creationId xmlns:p14="http://schemas.microsoft.com/office/powerpoint/2010/main" val="162928688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15</a:t>
            </a:fld>
            <a:endParaRPr kumimoji="0" lang="en-GB" altLang="en-US"/>
          </a:p>
        </p:txBody>
      </p:sp>
    </p:spTree>
    <p:extLst>
      <p:ext uri="{BB962C8B-B14F-4D97-AF65-F5344CB8AC3E}">
        <p14:creationId xmlns:p14="http://schemas.microsoft.com/office/powerpoint/2010/main" val="429282135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16</a:t>
            </a:fld>
            <a:endParaRPr kumimoji="0" lang="en-GB" altLang="en-US" dirty="0"/>
          </a:p>
        </p:txBody>
      </p:sp>
    </p:spTree>
    <p:extLst>
      <p:ext uri="{BB962C8B-B14F-4D97-AF65-F5344CB8AC3E}">
        <p14:creationId xmlns:p14="http://schemas.microsoft.com/office/powerpoint/2010/main" val="246553572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527051" y="6524626"/>
            <a:ext cx="1295400" cy="219075"/>
          </a:xfrm>
        </p:spPr>
        <p:txBody>
          <a:bodyPr/>
          <a:lstStyle>
            <a:lvl1pPr>
              <a:defRPr/>
            </a:lvl1pPr>
          </a:lstStyle>
          <a:p>
            <a:pPr>
              <a:defRPr/>
            </a:pPr>
            <a:fld id="{953126BE-2B11-4C15-9167-0AEA0ED2A25D}" type="datetime1">
              <a:rPr lang="en-GB" altLang="en-US" smtClean="0"/>
              <a:t>14/02/2022</a:t>
            </a:fld>
            <a:endParaRPr lang="en-GB" altLang="en-US" dirty="0"/>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dirty="0"/>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dirty="0"/>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4B939ABA-8476-47D9-80A0-5033786BCB72}" type="datetime1">
              <a:rPr lang="en-GB" altLang="en-US" smtClean="0"/>
              <a:t>14/02/2022</a:t>
            </a:fld>
            <a:endParaRPr lang="en-GB" altLang="en-US" dirty="0"/>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4176184" y="6461126"/>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dirty="0"/>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dirty="0"/>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A80D81D-633B-4627-A562-25F3E6B64B11}" type="datetime1">
              <a:rPr lang="en-GB" altLang="en-US" smtClean="0"/>
              <a:t>14/02/2022</a:t>
            </a:fld>
            <a:endParaRPr lang="en-GB" altLang="en-US" dirty="0"/>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dirty="0"/>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C8156C84-0050-45C6-A153-D430B4C0D6FF}" type="datetime1">
              <a:rPr lang="en-GB" altLang="en-US" smtClean="0"/>
              <a:t>14/02/2022</a:t>
            </a:fld>
            <a:endParaRPr lang="en-GB" altLang="en-US" dirty="0"/>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dirty="0"/>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52E9540D-0AA9-4962-9475-E8ADC6DD4930}" type="datetime1">
              <a:rPr lang="en-GB" altLang="en-US" smtClean="0"/>
              <a:t>14/02/2022</a:t>
            </a:fld>
            <a:endParaRPr lang="en-GB" altLang="en-US" dirty="0"/>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dirty="0"/>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418B36E-4321-400C-8E7A-4FCB9118D968}" type="datetime1">
              <a:rPr lang="en-GB" altLang="en-US" smtClean="0"/>
              <a:t>14/02/2022</a:t>
            </a:fld>
            <a:endParaRPr lang="en-GB" altLang="en-US" dirty="0"/>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dirty="0"/>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EBCCEA-FF61-4260-ACFE-7F7C23F62991}" type="datetime1">
              <a:rPr lang="en-GB" altLang="en-US" smtClean="0"/>
              <a:t>14/02/2022</a:t>
            </a:fld>
            <a:endParaRPr lang="en-GB" altLang="en-US" dirty="0"/>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dirty="0"/>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D0D050C-C869-4CC5-9D78-7F483CBE7183}" type="datetime1">
              <a:rPr lang="en-GB" altLang="en-US" smtClean="0"/>
              <a:t>14/02/2022</a:t>
            </a:fld>
            <a:endParaRPr lang="en-GB" altLang="en-US" dirty="0"/>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dirty="0"/>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a:t>Click icon to add picture</a:t>
            </a:r>
            <a:endParaRPr lang="en-GB" noProof="0" dirty="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C634482C-3897-478C-BB79-23A31000D5CF}" type="datetime1">
              <a:rPr lang="en-GB" altLang="en-US" smtClean="0"/>
              <a:t>14/02/2022</a:t>
            </a:fld>
            <a:endParaRPr lang="en-GB" altLang="en-US" dirty="0"/>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dirty="0"/>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81E1161B-8EB7-4236-A7DB-8E6C420692B9}" type="datetime1">
              <a:rPr lang="en-GB" altLang="en-US" smtClean="0"/>
              <a:t>14/02/2022</a:t>
            </a:fld>
            <a:endParaRPr lang="en-GB" altLang="en-US" dirty="0"/>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dirty="0"/>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4D4FE7E7-A98C-4CEB-A79A-5015CF368AA9}" type="datetime1">
              <a:rPr lang="en-GB" altLang="en-US" smtClean="0"/>
              <a:t>14/02/2022</a:t>
            </a:fld>
            <a:endParaRPr lang="en-GB" altLang="en-US" dirty="0"/>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dirty="0"/>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609600" y="1600200"/>
            <a:ext cx="109728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633D1104-0316-455E-BAFF-BC38C56D81EE}" type="datetime1">
              <a:rPr lang="en-GB" altLang="en-US" smtClean="0"/>
              <a:t>14/02/2022</a:t>
            </a:fld>
            <a:endParaRPr lang="en-GB" altLang="en-US" dirty="0"/>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dirty="0"/>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video" Target="https://www.youtube.com/embed/ru9k-RRVwBg?feature=oembed" TargetMode="External"/><Relationship Id="rId5" Type="http://schemas.openxmlformats.org/officeDocument/2006/relationships/image" Target="../media/image6.jpeg"/><Relationship Id="rId4" Type="http://schemas.openxmlformats.org/officeDocument/2006/relationships/hyperlink" Target="https://www.youtube.com/watch?v=ru9k-RRVwBg" TargetMode="Externa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hyperlink" Target="https://www.mckinsey.com/featured-insights/leadership/how-leaders-kill-meaning-at-work" TargetMode="External"/><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2214885" y="476672"/>
            <a:ext cx="7772400" cy="1512888"/>
          </a:xfrm>
        </p:spPr>
        <p:txBody>
          <a:bodyPr/>
          <a:lstStyle/>
          <a:p>
            <a:pPr eaLnBrk="1" hangingPunct="1"/>
            <a:r>
              <a:rPr lang="en-GB" b="1" dirty="0"/>
              <a:t>BMSW6101 </a:t>
            </a:r>
            <a:endParaRPr lang="en-GB" altLang="en-US" dirty="0"/>
          </a:p>
        </p:txBody>
      </p:sp>
      <p:sp>
        <p:nvSpPr>
          <p:cNvPr id="5" name="Subtitle 4">
            <a:extLst>
              <a:ext uri="{FF2B5EF4-FFF2-40B4-BE49-F238E27FC236}">
                <a16:creationId xmlns:a16="http://schemas.microsoft.com/office/drawing/2014/main" id="{E8FBFAA6-7D53-4F46-B4FA-B6E25AA48337}"/>
              </a:ext>
            </a:extLst>
          </p:cNvPr>
          <p:cNvSpPr txBox="1">
            <a:spLocks/>
          </p:cNvSpPr>
          <p:nvPr/>
        </p:nvSpPr>
        <p:spPr bwMode="auto">
          <a:xfrm>
            <a:off x="839416" y="3717032"/>
            <a:ext cx="10513168" cy="2232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 typeface="Arial" panose="020B0604020202020204" pitchFamily="34" charset="0"/>
              <a:buNone/>
              <a:defRPr sz="32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Font typeface="Arial" panose="020B0604020202020204" pitchFamily="34" charset="0"/>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panose="020B0604020202020204" pitchFamily="34"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1" hangingPunct="1"/>
            <a:r>
              <a:rPr lang="en-GB" altLang="en-US" sz="3600" b="1" dirty="0">
                <a:solidFill>
                  <a:srgbClr val="FFFF00"/>
                </a:solidFill>
              </a:rPr>
              <a:t>Week 10</a:t>
            </a:r>
          </a:p>
          <a:p>
            <a:pPr eaLnBrk="1" hangingPunct="1"/>
            <a:r>
              <a:rPr lang="en-GB" altLang="en-US" sz="4800" dirty="0">
                <a:solidFill>
                  <a:srgbClr val="FFFF00"/>
                </a:solidFill>
              </a:rPr>
              <a:t>  Motivation and Organisational Performance </a:t>
            </a:r>
            <a:endParaRPr lang="en-GB" altLang="en-US" sz="4000" dirty="0">
              <a:solidFill>
                <a:schemeClr val="tx1"/>
              </a:solidFill>
            </a:endParaRPr>
          </a:p>
        </p:txBody>
      </p:sp>
      <p:sp>
        <p:nvSpPr>
          <p:cNvPr id="7" name="Subtitle 4">
            <a:extLst>
              <a:ext uri="{FF2B5EF4-FFF2-40B4-BE49-F238E27FC236}">
                <a16:creationId xmlns:a16="http://schemas.microsoft.com/office/drawing/2014/main" id="{673C1525-F3A6-4A8D-B8F9-227D18C2359A}"/>
              </a:ext>
            </a:extLst>
          </p:cNvPr>
          <p:cNvSpPr txBox="1">
            <a:spLocks/>
          </p:cNvSpPr>
          <p:nvPr/>
        </p:nvSpPr>
        <p:spPr bwMode="auto">
          <a:xfrm>
            <a:off x="479376" y="2276872"/>
            <a:ext cx="10945216" cy="100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 typeface="Arial" panose="020B0604020202020204" pitchFamily="34" charset="0"/>
              <a:buNone/>
              <a:defRPr sz="32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Font typeface="Arial" panose="020B0604020202020204" pitchFamily="34" charset="0"/>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panose="020B0604020202020204" pitchFamily="34"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1" hangingPunct="1"/>
            <a:r>
              <a:rPr lang="en-GB" sz="5400" b="1" dirty="0">
                <a:ln w="13462">
                  <a:solidFill>
                    <a:schemeClr val="bg1"/>
                  </a:solidFill>
                  <a:prstDash val="solid"/>
                </a:ln>
                <a:solidFill>
                  <a:srgbClr val="0000FF"/>
                </a:solidFill>
                <a:effectLst>
                  <a:outerShdw dist="38100" dir="2700000" algn="bl" rotWithShape="0">
                    <a:schemeClr val="accent5"/>
                  </a:outerShdw>
                </a:effectLst>
                <a:latin typeface="Aharoni" panose="02010803020104030203" pitchFamily="2" charset="-79"/>
                <a:cs typeface="Aharoni" panose="02010803020104030203" pitchFamily="2" charset="-79"/>
              </a:rPr>
              <a:t> Emergent Leadership Skills </a:t>
            </a:r>
            <a:endParaRPr lang="en-GB" altLang="en-US" sz="4800" b="1" dirty="0">
              <a:ln w="13462">
                <a:solidFill>
                  <a:schemeClr val="bg1"/>
                </a:solidFill>
                <a:prstDash val="solid"/>
              </a:ln>
              <a:solidFill>
                <a:srgbClr val="0000FF"/>
              </a:solidFill>
              <a:effectLst>
                <a:outerShdw dist="38100" dir="2700000" algn="bl" rotWithShape="0">
                  <a:schemeClr val="accent5"/>
                </a:outerShdw>
              </a:effectLst>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23701004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Edwin Locke’s Goal-setting Theory</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31405" y="1268760"/>
            <a:ext cx="10729191" cy="4464496"/>
          </a:xfrm>
        </p:spPr>
        <p:txBody>
          <a:bodyPr/>
          <a:lstStyle/>
          <a:p>
            <a:pPr marL="0" indent="0" algn="just">
              <a:buNone/>
            </a:pPr>
            <a:r>
              <a:rPr lang="en-GB" altLang="en-US" sz="3200" b="1" dirty="0"/>
              <a:t>For goal-setting to be successful with desired outcomes, they must contain the following specific points </a:t>
            </a:r>
            <a:r>
              <a:rPr lang="en-GB" altLang="en-US" sz="2800" b="1" dirty="0"/>
              <a:t>(</a:t>
            </a:r>
            <a:r>
              <a:rPr lang="en-GB" altLang="en-US" sz="2800" b="1" dirty="0" err="1"/>
              <a:t>Lunenberg</a:t>
            </a:r>
            <a:r>
              <a:rPr lang="en-GB" altLang="en-US" sz="2800" b="1" dirty="0"/>
              <a:t> &amp; Samaras, 2011):</a:t>
            </a:r>
            <a:endParaRPr lang="en-GB" altLang="en-US" sz="3200" b="1" dirty="0"/>
          </a:p>
          <a:p>
            <a:pPr lvl="1" algn="just"/>
            <a:r>
              <a:rPr lang="en-GB" altLang="en-US" sz="3200" dirty="0"/>
              <a:t>Clarity: goals need to be specific;</a:t>
            </a:r>
          </a:p>
          <a:p>
            <a:pPr lvl="1" algn="just"/>
            <a:r>
              <a:rPr lang="en-GB" altLang="en-US" sz="3200" dirty="0"/>
              <a:t>Challenging: goals must be difficult yet attainable;</a:t>
            </a:r>
          </a:p>
          <a:p>
            <a:pPr lvl="1" algn="just"/>
            <a:r>
              <a:rPr lang="en-GB" altLang="en-US" sz="3200" dirty="0"/>
              <a:t>Goals must be accepted;</a:t>
            </a:r>
          </a:p>
          <a:p>
            <a:pPr lvl="1" algn="just"/>
            <a:r>
              <a:rPr lang="en-GB" altLang="en-US" sz="3200" dirty="0"/>
              <a:t>Feedback must be provided on goal attainment;</a:t>
            </a:r>
          </a:p>
          <a:p>
            <a:pPr algn="just"/>
            <a:endParaRPr lang="en-GB" dirty="0"/>
          </a:p>
          <a:p>
            <a:endParaRPr lang="en-US" sz="2800" dirty="0"/>
          </a:p>
          <a:p>
            <a:pPr marL="0" indent="0" eaLnBrk="1" hangingPunct="1">
              <a:buNone/>
              <a:defRPr/>
            </a:pPr>
            <a:endParaRPr lang="en-GB" altLang="en-US" sz="24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Edwin Locke’s Goal-setting Theory (contd.) </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31405" y="1412776"/>
            <a:ext cx="10729191" cy="4320480"/>
          </a:xfrm>
        </p:spPr>
        <p:txBody>
          <a:bodyPr/>
          <a:lstStyle/>
          <a:p>
            <a:pPr lvl="1" algn="just"/>
            <a:r>
              <a:rPr lang="en-GB" altLang="en-US" sz="3200" dirty="0"/>
              <a:t>Goals are more effective when they are used to evaluate the performance;</a:t>
            </a:r>
          </a:p>
          <a:p>
            <a:pPr lvl="1" algn="just"/>
            <a:r>
              <a:rPr lang="en-GB" altLang="en-US" sz="3200" dirty="0"/>
              <a:t>Deadlines improve the effectiveness of goals;</a:t>
            </a:r>
          </a:p>
          <a:p>
            <a:pPr lvl="1" algn="just"/>
            <a:r>
              <a:rPr lang="en-GB" altLang="en-US" sz="3200" dirty="0"/>
              <a:t>A learning goal orientation leads to higher performance than a performance goal orientation;</a:t>
            </a:r>
          </a:p>
          <a:p>
            <a:pPr lvl="1" algn="just"/>
            <a:r>
              <a:rPr lang="en-GB" altLang="en-US" sz="3200" dirty="0"/>
              <a:t>Group goal-setting is as important as individual goal-setting.</a:t>
            </a:r>
          </a:p>
          <a:p>
            <a:pPr algn="just"/>
            <a:endParaRPr lang="en-GB" dirty="0"/>
          </a:p>
          <a:p>
            <a:endParaRPr lang="en-US" sz="2800" dirty="0"/>
          </a:p>
          <a:p>
            <a:pPr marL="0" indent="0" eaLnBrk="1" hangingPunct="1">
              <a:buNone/>
              <a:defRPr/>
            </a:pPr>
            <a:endParaRPr lang="en-GB" altLang="en-US" sz="2400" dirty="0"/>
          </a:p>
        </p:txBody>
      </p:sp>
    </p:spTree>
    <p:extLst>
      <p:ext uri="{BB962C8B-B14F-4D97-AF65-F5344CB8AC3E}">
        <p14:creationId xmlns:p14="http://schemas.microsoft.com/office/powerpoint/2010/main" val="6355597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Academic Sources </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31405" y="1268760"/>
            <a:ext cx="10729191" cy="4464496"/>
          </a:xfrm>
        </p:spPr>
        <p:txBody>
          <a:bodyPr/>
          <a:lstStyle/>
          <a:p>
            <a:pPr marL="57150" indent="0" algn="just">
              <a:buNone/>
            </a:pPr>
            <a:r>
              <a:rPr lang="fr-FR" b="1" dirty="0">
                <a:solidFill>
                  <a:srgbClr val="2D2D8A"/>
                </a:solidFill>
                <a:latin typeface="Century Gothic"/>
                <a:cs typeface="Century Gothic"/>
              </a:rPr>
              <a:t>Journal Articles – PDF avalable at Google Scholar</a:t>
            </a:r>
            <a:endParaRPr lang="en-GB" altLang="en-US" b="1" dirty="0"/>
          </a:p>
          <a:p>
            <a:pPr lvl="1" algn="just">
              <a:buFont typeface="Wingdings" panose="05000000000000000000" pitchFamily="2" charset="2"/>
              <a:buChar char="§"/>
            </a:pPr>
            <a:r>
              <a:rPr lang="en-GB" altLang="en-US" sz="2700" dirty="0"/>
              <a:t>Lunenburg, F.C., 2011. Goal-setting theory of motivation. International journal of management, business, and administration, 15(1), pp.1-6.</a:t>
            </a:r>
          </a:p>
          <a:p>
            <a:pPr lvl="1" algn="just">
              <a:buFont typeface="Wingdings" panose="05000000000000000000" pitchFamily="2" charset="2"/>
              <a:buChar char="§"/>
            </a:pPr>
            <a:r>
              <a:rPr lang="en-GB" altLang="en-US" sz="2700" dirty="0"/>
              <a:t>Latham, G.P., 2004. The motivational benefits of goal-setting. Academy of Management Perspectives, 18(4), pp.126-129.</a:t>
            </a:r>
          </a:p>
          <a:p>
            <a:pPr lvl="1" algn="just">
              <a:buFont typeface="Wingdings" panose="05000000000000000000" pitchFamily="2" charset="2"/>
              <a:buChar char="§"/>
            </a:pPr>
            <a:r>
              <a:rPr lang="en-GB" altLang="en-US" sz="2700" dirty="0"/>
              <a:t>Latham, G.P. and Locke, E.A., 2006. Enhancing the benefits and overcoming the pitfalls of goal setting. Organizational dynamics, 35(4), pp.332-340.</a:t>
            </a:r>
          </a:p>
          <a:p>
            <a:pPr algn="just"/>
            <a:endParaRPr lang="en-GB" dirty="0"/>
          </a:p>
          <a:p>
            <a:endParaRPr lang="en-US" sz="2800" dirty="0"/>
          </a:p>
          <a:p>
            <a:pPr marL="0" indent="0" eaLnBrk="1" hangingPunct="1">
              <a:buNone/>
              <a:defRPr/>
            </a:pPr>
            <a:endParaRPr lang="en-GB" altLang="en-US" sz="2400" dirty="0"/>
          </a:p>
        </p:txBody>
      </p:sp>
    </p:spTree>
    <p:extLst>
      <p:ext uri="{BB962C8B-B14F-4D97-AF65-F5344CB8AC3E}">
        <p14:creationId xmlns:p14="http://schemas.microsoft.com/office/powerpoint/2010/main" val="36851946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Critical Evaluation o the Theory</a:t>
            </a:r>
          </a:p>
        </p:txBody>
      </p:sp>
      <p:sp>
        <p:nvSpPr>
          <p:cNvPr id="6" name="Content Placeholder 2">
            <a:extLst>
              <a:ext uri="{FF2B5EF4-FFF2-40B4-BE49-F238E27FC236}">
                <a16:creationId xmlns:a16="http://schemas.microsoft.com/office/drawing/2014/main" id="{9D476699-8CCC-4F80-9BE1-03E92D3E8C60}"/>
              </a:ext>
            </a:extLst>
          </p:cNvPr>
          <p:cNvSpPr txBox="1">
            <a:spLocks/>
          </p:cNvSpPr>
          <p:nvPr/>
        </p:nvSpPr>
        <p:spPr bwMode="auto">
          <a:xfrm>
            <a:off x="830414" y="1844824"/>
            <a:ext cx="10531171" cy="3770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buNone/>
            </a:pPr>
            <a:r>
              <a:rPr lang="en-GB" sz="3600" dirty="0"/>
              <a:t>In your assessment you are required to conduct a critical evaluation of the theory. It is a discussion of what other academics have said about the theory: how they have praised, critiqued and/or developed the theory. </a:t>
            </a:r>
          </a:p>
          <a:p>
            <a:pPr>
              <a:buClr>
                <a:schemeClr val="tx1"/>
              </a:buClr>
            </a:pPr>
            <a:endParaRPr lang="en-GB" sz="4000" dirty="0"/>
          </a:p>
          <a:p>
            <a:pPr algn="just"/>
            <a:endParaRPr lang="en-GB" sz="4000" dirty="0"/>
          </a:p>
          <a:p>
            <a:pPr algn="just"/>
            <a:endParaRPr lang="en-GB" sz="4000" dirty="0"/>
          </a:p>
          <a:p>
            <a:endParaRPr lang="en-US" sz="3600" dirty="0"/>
          </a:p>
          <a:p>
            <a:pPr marL="0" indent="0" eaLnBrk="1" hangingPunct="1">
              <a:buFont typeface="Arial" panose="020B0604020202020204" pitchFamily="34" charset="0"/>
              <a:buNone/>
              <a:defRPr/>
            </a:pPr>
            <a:endParaRPr lang="en-GB" altLang="en-US" dirty="0"/>
          </a:p>
        </p:txBody>
      </p:sp>
    </p:spTree>
    <p:extLst>
      <p:ext uri="{BB962C8B-B14F-4D97-AF65-F5344CB8AC3E}">
        <p14:creationId xmlns:p14="http://schemas.microsoft.com/office/powerpoint/2010/main" val="38841467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Student Activity – Critical Evaluation</a:t>
            </a:r>
          </a:p>
        </p:txBody>
      </p:sp>
      <p:sp>
        <p:nvSpPr>
          <p:cNvPr id="6" name="Content Placeholder 2">
            <a:extLst>
              <a:ext uri="{FF2B5EF4-FFF2-40B4-BE49-F238E27FC236}">
                <a16:creationId xmlns:a16="http://schemas.microsoft.com/office/drawing/2014/main" id="{9D476699-8CCC-4F80-9BE1-03E92D3E8C60}"/>
              </a:ext>
            </a:extLst>
          </p:cNvPr>
          <p:cNvSpPr txBox="1">
            <a:spLocks/>
          </p:cNvSpPr>
          <p:nvPr/>
        </p:nvSpPr>
        <p:spPr bwMode="auto">
          <a:xfrm>
            <a:off x="830414" y="1340768"/>
            <a:ext cx="10531171" cy="427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spcBef>
                <a:spcPts val="0"/>
              </a:spcBef>
            </a:pPr>
            <a:r>
              <a:rPr lang="en-GB" sz="2800" dirty="0"/>
              <a:t>Latham, G.P. and Locke, E.A., 2007. </a:t>
            </a:r>
            <a:r>
              <a:rPr lang="en-GB" sz="2800" b="1" dirty="0"/>
              <a:t>New developments in and directions for goal-setting research.</a:t>
            </a:r>
            <a:r>
              <a:rPr lang="en-GB" sz="2800" dirty="0"/>
              <a:t> </a:t>
            </a:r>
            <a:r>
              <a:rPr lang="en-GB" sz="2800" i="1" dirty="0"/>
              <a:t>European Psychologist</a:t>
            </a:r>
            <a:r>
              <a:rPr lang="en-GB" sz="2800" dirty="0"/>
              <a:t>, </a:t>
            </a:r>
            <a:r>
              <a:rPr lang="en-GB" sz="2800" i="1" dirty="0"/>
              <a:t>12</a:t>
            </a:r>
            <a:r>
              <a:rPr lang="en-GB" sz="2800" dirty="0"/>
              <a:t>(4), pp.290-300. (PDF available at Google Scholar)</a:t>
            </a:r>
          </a:p>
          <a:p>
            <a:pPr algn="just">
              <a:spcBef>
                <a:spcPts val="0"/>
              </a:spcBef>
            </a:pPr>
            <a:r>
              <a:rPr lang="en-GB" sz="2800" dirty="0"/>
              <a:t>Locke, E.A. and Latham, G.P., 2006. </a:t>
            </a:r>
            <a:r>
              <a:rPr lang="en-GB" sz="2800" b="1" dirty="0"/>
              <a:t>New directions in goal-setting theory.</a:t>
            </a:r>
            <a:r>
              <a:rPr lang="en-GB" sz="2800" dirty="0"/>
              <a:t> </a:t>
            </a:r>
            <a:r>
              <a:rPr lang="en-GB" sz="2800" i="1" dirty="0"/>
              <a:t>Current directions in psychological science</a:t>
            </a:r>
            <a:r>
              <a:rPr lang="en-GB" sz="2800" dirty="0"/>
              <a:t>, </a:t>
            </a:r>
            <a:r>
              <a:rPr lang="en-GB" sz="2800" i="1" dirty="0"/>
              <a:t>15</a:t>
            </a:r>
            <a:r>
              <a:rPr lang="en-GB" sz="2800" dirty="0"/>
              <a:t>(5), pp.265-268. (PDF available at Google Scholar)</a:t>
            </a:r>
          </a:p>
          <a:p>
            <a:pPr marL="0" indent="0" algn="just">
              <a:spcBef>
                <a:spcPts val="0"/>
              </a:spcBef>
              <a:buNone/>
            </a:pPr>
            <a:endParaRPr lang="en-GB" sz="2800" dirty="0"/>
          </a:p>
          <a:p>
            <a:pPr marL="0" indent="0" algn="just">
              <a:spcBef>
                <a:spcPts val="0"/>
              </a:spcBef>
              <a:buNone/>
            </a:pPr>
            <a:r>
              <a:rPr lang="en-GB" altLang="en-US" sz="2800" dirty="0">
                <a:latin typeface="Bangla MN" pitchFamily="2" charset="0"/>
                <a:ea typeface="Arial" pitchFamily="34" charset="0"/>
                <a:cs typeface="Bangla MN" pitchFamily="2" charset="0"/>
              </a:rPr>
              <a:t>Choose anyone article from the above and write at least 2 paragraph on critical evaluation of the theory.</a:t>
            </a:r>
          </a:p>
          <a:p>
            <a:pPr marL="1695450" lvl="3" indent="-438150">
              <a:buFont typeface="Wingdings" panose="05000000000000000000" pitchFamily="2" charset="2"/>
              <a:buChar char="§"/>
            </a:pPr>
            <a:endParaRPr lang="en-IN" sz="2800" dirty="0"/>
          </a:p>
          <a:p>
            <a:pPr>
              <a:buClr>
                <a:schemeClr val="tx1"/>
              </a:buClr>
            </a:pPr>
            <a:endParaRPr lang="en-GB" sz="4000" dirty="0"/>
          </a:p>
          <a:p>
            <a:pPr algn="just"/>
            <a:endParaRPr lang="en-GB" sz="4000" dirty="0"/>
          </a:p>
          <a:p>
            <a:pPr algn="just"/>
            <a:endParaRPr lang="en-GB" sz="4000" dirty="0"/>
          </a:p>
          <a:p>
            <a:endParaRPr lang="en-US" sz="3600" dirty="0"/>
          </a:p>
          <a:p>
            <a:pPr marL="0" indent="0" eaLnBrk="1" hangingPunct="1">
              <a:buFont typeface="Arial" panose="020B0604020202020204" pitchFamily="34" charset="0"/>
              <a:buNone/>
              <a:defRPr/>
            </a:pPr>
            <a:endParaRPr lang="en-GB" altLang="en-US" dirty="0"/>
          </a:p>
        </p:txBody>
      </p:sp>
    </p:spTree>
    <p:extLst>
      <p:ext uri="{BB962C8B-B14F-4D97-AF65-F5344CB8AC3E}">
        <p14:creationId xmlns:p14="http://schemas.microsoft.com/office/powerpoint/2010/main" val="18195524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Inner Work Life Theory (2007)</a:t>
            </a:r>
          </a:p>
        </p:txBody>
      </p:sp>
      <p:sp>
        <p:nvSpPr>
          <p:cNvPr id="6" name="Content Placeholder 2">
            <a:extLst>
              <a:ext uri="{FF2B5EF4-FFF2-40B4-BE49-F238E27FC236}">
                <a16:creationId xmlns:a16="http://schemas.microsoft.com/office/drawing/2014/main" id="{9D476699-8CCC-4F80-9BE1-03E92D3E8C60}"/>
              </a:ext>
            </a:extLst>
          </p:cNvPr>
          <p:cNvSpPr txBox="1">
            <a:spLocks/>
          </p:cNvSpPr>
          <p:nvPr/>
        </p:nvSpPr>
        <p:spPr bwMode="auto">
          <a:xfrm>
            <a:off x="830414" y="1340769"/>
            <a:ext cx="10531171"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fr-FR" sz="4800" dirty="0">
                <a:solidFill>
                  <a:srgbClr val="000090"/>
                </a:solidFill>
                <a:latin typeface="Avenir Book"/>
                <a:cs typeface="Avenir Book"/>
              </a:rPr>
              <a:t>Teresa Amabile &amp; Steven J. Kramer</a:t>
            </a:r>
            <a:endParaRPr lang="en-IN" sz="2800" dirty="0"/>
          </a:p>
          <a:p>
            <a:pPr algn="ctr">
              <a:buClr>
                <a:schemeClr val="tx1"/>
              </a:buClr>
            </a:pPr>
            <a:endParaRPr lang="en-GB" sz="2800" dirty="0"/>
          </a:p>
          <a:p>
            <a:pPr algn="ctr"/>
            <a:endParaRPr lang="en-GB" sz="2800" dirty="0"/>
          </a:p>
          <a:p>
            <a:pPr algn="ctr"/>
            <a:endParaRPr lang="en-GB" sz="2800" dirty="0"/>
          </a:p>
          <a:p>
            <a:pPr algn="ctr"/>
            <a:endParaRPr lang="en-US" sz="2400" dirty="0"/>
          </a:p>
          <a:p>
            <a:pPr marL="0" indent="0" algn="ctr" eaLnBrk="1" hangingPunct="1">
              <a:buFont typeface="Arial" panose="020B0604020202020204" pitchFamily="34" charset="0"/>
              <a:buNone/>
              <a:defRPr/>
            </a:pPr>
            <a:endParaRPr lang="en-GB" altLang="en-US" sz="2000" dirty="0"/>
          </a:p>
        </p:txBody>
      </p:sp>
      <p:pic>
        <p:nvPicPr>
          <p:cNvPr id="5" name="Picture 6">
            <a:extLst>
              <a:ext uri="{FF2B5EF4-FFF2-40B4-BE49-F238E27FC236}">
                <a16:creationId xmlns:a16="http://schemas.microsoft.com/office/drawing/2014/main" id="{192155AC-5783-41F8-8AEE-F548EE5B0CB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575720" y="2348880"/>
            <a:ext cx="2336800" cy="33131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7" name="Picture 7">
            <a:extLst>
              <a:ext uri="{FF2B5EF4-FFF2-40B4-BE49-F238E27FC236}">
                <a16:creationId xmlns:a16="http://schemas.microsoft.com/office/drawing/2014/main" id="{93271070-8EF9-46E1-96DC-FDCBDBE9F7AD}"/>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879976" y="2348880"/>
            <a:ext cx="2336800" cy="33131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576595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Inner Work Life Theory (2007)</a:t>
            </a:r>
          </a:p>
        </p:txBody>
      </p:sp>
      <p:sp>
        <p:nvSpPr>
          <p:cNvPr id="6" name="Content Placeholder 2">
            <a:extLst>
              <a:ext uri="{FF2B5EF4-FFF2-40B4-BE49-F238E27FC236}">
                <a16:creationId xmlns:a16="http://schemas.microsoft.com/office/drawing/2014/main" id="{9D476699-8CCC-4F80-9BE1-03E92D3E8C60}"/>
              </a:ext>
            </a:extLst>
          </p:cNvPr>
          <p:cNvSpPr txBox="1">
            <a:spLocks/>
          </p:cNvSpPr>
          <p:nvPr/>
        </p:nvSpPr>
        <p:spPr bwMode="auto">
          <a:xfrm>
            <a:off x="830414" y="1484784"/>
            <a:ext cx="10531171" cy="4130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Clr>
                <a:schemeClr val="tx1"/>
              </a:buClr>
            </a:pPr>
            <a:r>
              <a:rPr lang="en-GB" sz="3600" dirty="0"/>
              <a:t>Inner Work Life Theory is about how we perceive events in life, and how these affect our perceptions, emotions and motivation (the stuff in our head) before we engage in more work. </a:t>
            </a:r>
          </a:p>
          <a:p>
            <a:pPr algn="just">
              <a:buClr>
                <a:schemeClr val="tx1"/>
              </a:buClr>
            </a:pPr>
            <a:endParaRPr lang="en-GB" sz="3600" dirty="0"/>
          </a:p>
          <a:p>
            <a:pPr marL="0" indent="0" algn="just">
              <a:buClr>
                <a:schemeClr val="tx1"/>
              </a:buClr>
              <a:buNone/>
            </a:pPr>
            <a:r>
              <a:rPr lang="en-GB" b="1" dirty="0">
                <a:solidFill>
                  <a:schemeClr val="accent4">
                    <a:lumMod val="75000"/>
                  </a:schemeClr>
                </a:solidFill>
              </a:rPr>
              <a:t>For the people fascinated by emotions and identity!</a:t>
            </a:r>
          </a:p>
          <a:p>
            <a:pPr>
              <a:buClr>
                <a:schemeClr val="tx1"/>
              </a:buClr>
            </a:pPr>
            <a:endParaRPr lang="en-GB" sz="4000" dirty="0"/>
          </a:p>
          <a:p>
            <a:pPr algn="just"/>
            <a:endParaRPr lang="en-GB" sz="4000" dirty="0"/>
          </a:p>
          <a:p>
            <a:pPr algn="just"/>
            <a:endParaRPr lang="en-GB" sz="4000" dirty="0"/>
          </a:p>
          <a:p>
            <a:endParaRPr lang="en-US" sz="3600" dirty="0"/>
          </a:p>
          <a:p>
            <a:pPr marL="0" indent="0" eaLnBrk="1" hangingPunct="1">
              <a:buFont typeface="Arial" panose="020B0604020202020204" pitchFamily="34" charset="0"/>
              <a:buNone/>
              <a:defRPr/>
            </a:pPr>
            <a:endParaRPr lang="en-GB" altLang="en-US" dirty="0"/>
          </a:p>
        </p:txBody>
      </p:sp>
    </p:spTree>
    <p:extLst>
      <p:ext uri="{BB962C8B-B14F-4D97-AF65-F5344CB8AC3E}">
        <p14:creationId xmlns:p14="http://schemas.microsoft.com/office/powerpoint/2010/main" val="37456459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Inner Work Life Theory (2007)</a:t>
            </a:r>
          </a:p>
        </p:txBody>
      </p:sp>
      <p:sp>
        <p:nvSpPr>
          <p:cNvPr id="6" name="Content Placeholder 2">
            <a:extLst>
              <a:ext uri="{FF2B5EF4-FFF2-40B4-BE49-F238E27FC236}">
                <a16:creationId xmlns:a16="http://schemas.microsoft.com/office/drawing/2014/main" id="{9D476699-8CCC-4F80-9BE1-03E92D3E8C60}"/>
              </a:ext>
            </a:extLst>
          </p:cNvPr>
          <p:cNvSpPr txBox="1">
            <a:spLocks/>
          </p:cNvSpPr>
          <p:nvPr/>
        </p:nvSpPr>
        <p:spPr bwMode="auto">
          <a:xfrm>
            <a:off x="830414" y="1484784"/>
            <a:ext cx="10531171" cy="4130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Clr>
                <a:schemeClr val="tx1"/>
              </a:buClr>
            </a:pPr>
            <a:r>
              <a:rPr lang="en-GB" sz="3600" dirty="0"/>
              <a:t>Developed by Teresa Amabile and Steven Kramer (2007) argues that:</a:t>
            </a:r>
          </a:p>
          <a:p>
            <a:pPr algn="just">
              <a:buClr>
                <a:schemeClr val="tx1"/>
              </a:buClr>
            </a:pPr>
            <a:endParaRPr lang="en-GB" sz="3600" dirty="0"/>
          </a:p>
          <a:p>
            <a:pPr algn="just">
              <a:buClr>
                <a:schemeClr val="tx1"/>
              </a:buClr>
            </a:pPr>
            <a:r>
              <a:rPr lang="en-GB" sz="3600" dirty="0"/>
              <a:t>“Our behaviour and work performance are influenced by the way in which our perceptions, motives, and emotions interact with each other, triggered by everyday events.”</a:t>
            </a:r>
            <a:endParaRPr lang="en-GB" sz="4000" dirty="0"/>
          </a:p>
          <a:p>
            <a:pPr algn="just"/>
            <a:endParaRPr lang="en-GB" sz="4000" dirty="0"/>
          </a:p>
          <a:p>
            <a:pPr algn="just"/>
            <a:endParaRPr lang="en-GB" sz="4000" dirty="0"/>
          </a:p>
          <a:p>
            <a:endParaRPr lang="en-US" sz="3600" dirty="0"/>
          </a:p>
          <a:p>
            <a:pPr marL="0" indent="0" eaLnBrk="1" hangingPunct="1">
              <a:buFont typeface="Arial" panose="020B0604020202020204" pitchFamily="34" charset="0"/>
              <a:buNone/>
              <a:defRPr/>
            </a:pPr>
            <a:endParaRPr lang="en-GB" altLang="en-US" dirty="0"/>
          </a:p>
        </p:txBody>
      </p:sp>
    </p:spTree>
    <p:extLst>
      <p:ext uri="{BB962C8B-B14F-4D97-AF65-F5344CB8AC3E}">
        <p14:creationId xmlns:p14="http://schemas.microsoft.com/office/powerpoint/2010/main" val="11014318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The Study</a:t>
            </a:r>
          </a:p>
        </p:txBody>
      </p:sp>
      <p:sp>
        <p:nvSpPr>
          <p:cNvPr id="6" name="Content Placeholder 2">
            <a:extLst>
              <a:ext uri="{FF2B5EF4-FFF2-40B4-BE49-F238E27FC236}">
                <a16:creationId xmlns:a16="http://schemas.microsoft.com/office/drawing/2014/main" id="{9D476699-8CCC-4F80-9BE1-03E92D3E8C60}"/>
              </a:ext>
            </a:extLst>
          </p:cNvPr>
          <p:cNvSpPr txBox="1">
            <a:spLocks/>
          </p:cNvSpPr>
          <p:nvPr/>
        </p:nvSpPr>
        <p:spPr bwMode="auto">
          <a:xfrm>
            <a:off x="830414" y="908720"/>
            <a:ext cx="10531171" cy="4706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spcBef>
                <a:spcPts val="0"/>
              </a:spcBef>
              <a:buClr>
                <a:schemeClr val="tx1"/>
              </a:buClr>
            </a:pPr>
            <a:r>
              <a:rPr lang="en-GB" sz="2800" dirty="0"/>
              <a:t>To find out how the dynamics of our inner work life can affect performance, Amabile and Kramer asked 238 professionals from 26 project teams to complete a personal diary, everyday for the duration of their projects.</a:t>
            </a:r>
          </a:p>
          <a:p>
            <a:pPr algn="just">
              <a:spcBef>
                <a:spcPts val="0"/>
              </a:spcBef>
              <a:buClr>
                <a:schemeClr val="tx1"/>
              </a:buClr>
            </a:pPr>
            <a:r>
              <a:rPr lang="en-GB" sz="2800" dirty="0"/>
              <a:t>The researcher sent daily emails to each professional, asking for a description of an event that stood out in their mind that day and how that made them feel.</a:t>
            </a:r>
          </a:p>
          <a:p>
            <a:pPr algn="just">
              <a:spcBef>
                <a:spcPts val="0"/>
              </a:spcBef>
              <a:buClr>
                <a:schemeClr val="tx1"/>
              </a:buClr>
            </a:pPr>
            <a:r>
              <a:rPr lang="en-GB" sz="2800" dirty="0"/>
              <a:t>The researchers had 12,000 diary entries to analyse</a:t>
            </a:r>
          </a:p>
          <a:p>
            <a:pPr algn="just">
              <a:spcBef>
                <a:spcPts val="0"/>
              </a:spcBef>
              <a:buClr>
                <a:schemeClr val="tx1"/>
              </a:buClr>
            </a:pPr>
            <a:r>
              <a:rPr lang="en-GB" sz="2800" dirty="0"/>
              <a:t>What they found, reveals the richness and intensity of people’s inner work life, what they call ‘the reality that management never sees’</a:t>
            </a:r>
          </a:p>
          <a:p>
            <a:pPr algn="just"/>
            <a:endParaRPr lang="en-GB" sz="4000" dirty="0"/>
          </a:p>
          <a:p>
            <a:pPr algn="just"/>
            <a:endParaRPr lang="en-GB" sz="4000" dirty="0"/>
          </a:p>
          <a:p>
            <a:endParaRPr lang="en-US" sz="3600" dirty="0"/>
          </a:p>
          <a:p>
            <a:pPr marL="0" indent="0" eaLnBrk="1" hangingPunct="1">
              <a:buFont typeface="Arial" panose="020B0604020202020204" pitchFamily="34" charset="0"/>
              <a:buNone/>
              <a:defRPr/>
            </a:pPr>
            <a:endParaRPr lang="en-GB" altLang="en-US" dirty="0"/>
          </a:p>
        </p:txBody>
      </p:sp>
    </p:spTree>
    <p:extLst>
      <p:ext uri="{BB962C8B-B14F-4D97-AF65-F5344CB8AC3E}">
        <p14:creationId xmlns:p14="http://schemas.microsoft.com/office/powerpoint/2010/main" val="30744237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The Findings</a:t>
            </a:r>
          </a:p>
        </p:txBody>
      </p:sp>
      <p:pic>
        <p:nvPicPr>
          <p:cNvPr id="4" name="Picture 3" descr="inner-work-life-system.jpg">
            <a:extLst>
              <a:ext uri="{FF2B5EF4-FFF2-40B4-BE49-F238E27FC236}">
                <a16:creationId xmlns:a16="http://schemas.microsoft.com/office/drawing/2014/main" id="{5389D409-7147-4564-91C9-54DD5FBBC1F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152939"/>
            <a:ext cx="12192000" cy="5715000"/>
          </a:xfrm>
          <a:prstGeom prst="rect">
            <a:avLst/>
          </a:prstGeom>
        </p:spPr>
      </p:pic>
    </p:spTree>
    <p:extLst>
      <p:ext uri="{BB962C8B-B14F-4D97-AF65-F5344CB8AC3E}">
        <p14:creationId xmlns:p14="http://schemas.microsoft.com/office/powerpoint/2010/main" val="22523451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0" y="0"/>
            <a:ext cx="12192000" cy="1143000"/>
          </a:xfrm>
        </p:spPr>
        <p:txBody>
          <a:bodyPr/>
          <a:lstStyle/>
          <a:p>
            <a:pPr eaLnBrk="1" hangingPunct="1"/>
            <a:r>
              <a:rPr lang="en-GB" altLang="en-US" sz="3600" b="1" dirty="0">
                <a:solidFill>
                  <a:schemeClr val="tx2">
                    <a:lumMod val="75000"/>
                  </a:schemeClr>
                </a:solidFill>
              </a:rPr>
              <a:t>If You Do The Inner Work Anything Is Possible For You</a:t>
            </a:r>
          </a:p>
        </p:txBody>
      </p:sp>
      <p:sp>
        <p:nvSpPr>
          <p:cNvPr id="7" name="TextBox 6">
            <a:extLst>
              <a:ext uri="{FF2B5EF4-FFF2-40B4-BE49-F238E27FC236}">
                <a16:creationId xmlns:a16="http://schemas.microsoft.com/office/drawing/2014/main" id="{CA0B26EE-C988-483E-8B8E-A56F03013FA7}"/>
              </a:ext>
            </a:extLst>
          </p:cNvPr>
          <p:cNvSpPr txBox="1"/>
          <p:nvPr/>
        </p:nvSpPr>
        <p:spPr>
          <a:xfrm>
            <a:off x="3046971" y="5468550"/>
            <a:ext cx="6098058" cy="276999"/>
          </a:xfrm>
          <a:prstGeom prst="rect">
            <a:avLst/>
          </a:prstGeom>
          <a:noFill/>
        </p:spPr>
        <p:txBody>
          <a:bodyPr wrap="square">
            <a:spAutoFit/>
          </a:bodyPr>
          <a:lstStyle/>
          <a:p>
            <a:pPr algn="ctr"/>
            <a:r>
              <a:rPr lang="en-GB" sz="1200" dirty="0">
                <a:hlinkClick r:id="rId4"/>
              </a:rPr>
              <a:t>https://www.youtube.com/watch?v=ru9k-RRVwBg</a:t>
            </a:r>
            <a:r>
              <a:rPr lang="en-GB" sz="1200" dirty="0"/>
              <a:t> </a:t>
            </a:r>
          </a:p>
        </p:txBody>
      </p:sp>
      <p:pic>
        <p:nvPicPr>
          <p:cNvPr id="2" name="Online Media 1" title="If You Do The Inner Work Anything Is Possible For You | Must See! | Dr Joe Dispenza">
            <a:hlinkClick r:id="" action="ppaction://media"/>
            <a:extLst>
              <a:ext uri="{FF2B5EF4-FFF2-40B4-BE49-F238E27FC236}">
                <a16:creationId xmlns:a16="http://schemas.microsoft.com/office/drawing/2014/main" id="{BF36BF4F-BBDF-4A66-8354-CA6368552059}"/>
              </a:ext>
            </a:extLst>
          </p:cNvPr>
          <p:cNvPicPr>
            <a:picLocks noRot="1" noChangeAspect="1"/>
          </p:cNvPicPr>
          <p:nvPr>
            <a:videoFile r:link="rId1"/>
          </p:nvPr>
        </p:nvPicPr>
        <p:blipFill>
          <a:blip r:embed="rId5"/>
          <a:stretch>
            <a:fillRect/>
          </a:stretch>
        </p:blipFill>
        <p:spPr>
          <a:xfrm>
            <a:off x="1212528" y="926638"/>
            <a:ext cx="9766944" cy="4559830"/>
          </a:xfrm>
          <a:prstGeom prst="rect">
            <a:avLst/>
          </a:prstGeom>
        </p:spPr>
      </p:pic>
    </p:spTree>
    <p:extLst>
      <p:ext uri="{BB962C8B-B14F-4D97-AF65-F5344CB8AC3E}">
        <p14:creationId xmlns:p14="http://schemas.microsoft.com/office/powerpoint/2010/main" val="3495900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Practical Management Implications</a:t>
            </a:r>
          </a:p>
        </p:txBody>
      </p:sp>
      <p:sp>
        <p:nvSpPr>
          <p:cNvPr id="6" name="Content Placeholder 2">
            <a:extLst>
              <a:ext uri="{FF2B5EF4-FFF2-40B4-BE49-F238E27FC236}">
                <a16:creationId xmlns:a16="http://schemas.microsoft.com/office/drawing/2014/main" id="{9D476699-8CCC-4F80-9BE1-03E92D3E8C60}"/>
              </a:ext>
            </a:extLst>
          </p:cNvPr>
          <p:cNvSpPr txBox="1">
            <a:spLocks/>
          </p:cNvSpPr>
          <p:nvPr/>
        </p:nvSpPr>
        <p:spPr bwMode="auto">
          <a:xfrm>
            <a:off x="830414" y="1052736"/>
            <a:ext cx="10531171" cy="45621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buNone/>
            </a:pPr>
            <a:r>
              <a:rPr lang="en-GB" dirty="0"/>
              <a:t>Implications of this research differ from those of other motivation theories, which emphasise  the ‘daily pat on the back’ and attempts to make work fun.</a:t>
            </a:r>
          </a:p>
          <a:p>
            <a:pPr marL="0" indent="0" algn="just">
              <a:buNone/>
            </a:pPr>
            <a:endParaRPr lang="en-GB" dirty="0"/>
          </a:p>
          <a:p>
            <a:pPr marL="0" indent="0" algn="just">
              <a:buNone/>
            </a:pPr>
            <a:r>
              <a:rPr lang="en-GB" dirty="0"/>
              <a:t>This research suggests that the two most important management behaviours involve ‘enabling people to move forward in their work’ (enabling progress) and ‘treating them decently as human beings’(manage with a human touch).</a:t>
            </a:r>
          </a:p>
          <a:p>
            <a:pPr>
              <a:buClr>
                <a:schemeClr val="tx1"/>
              </a:buClr>
            </a:pPr>
            <a:endParaRPr lang="en-GB" sz="4000" dirty="0"/>
          </a:p>
          <a:p>
            <a:pPr algn="just"/>
            <a:endParaRPr lang="en-GB" sz="4000" dirty="0"/>
          </a:p>
          <a:p>
            <a:pPr algn="just"/>
            <a:endParaRPr lang="en-GB" sz="4000" dirty="0"/>
          </a:p>
          <a:p>
            <a:endParaRPr lang="en-US" sz="3600" dirty="0"/>
          </a:p>
          <a:p>
            <a:pPr marL="0" indent="0" eaLnBrk="1" hangingPunct="1">
              <a:buFont typeface="Arial" panose="020B0604020202020204" pitchFamily="34" charset="0"/>
              <a:buNone/>
              <a:defRPr/>
            </a:pPr>
            <a:endParaRPr lang="en-GB" altLang="en-US" dirty="0"/>
          </a:p>
        </p:txBody>
      </p:sp>
    </p:spTree>
    <p:extLst>
      <p:ext uri="{BB962C8B-B14F-4D97-AF65-F5344CB8AC3E}">
        <p14:creationId xmlns:p14="http://schemas.microsoft.com/office/powerpoint/2010/main" val="19230372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Key Journal Article</a:t>
            </a:r>
          </a:p>
        </p:txBody>
      </p:sp>
      <p:sp>
        <p:nvSpPr>
          <p:cNvPr id="6" name="Content Placeholder 2">
            <a:extLst>
              <a:ext uri="{FF2B5EF4-FFF2-40B4-BE49-F238E27FC236}">
                <a16:creationId xmlns:a16="http://schemas.microsoft.com/office/drawing/2014/main" id="{9D476699-8CCC-4F80-9BE1-03E92D3E8C60}"/>
              </a:ext>
            </a:extLst>
          </p:cNvPr>
          <p:cNvSpPr txBox="1">
            <a:spLocks/>
          </p:cNvSpPr>
          <p:nvPr/>
        </p:nvSpPr>
        <p:spPr bwMode="auto">
          <a:xfrm>
            <a:off x="830414" y="1484784"/>
            <a:ext cx="10531171" cy="4130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r>
              <a:rPr lang="en-US" dirty="0"/>
              <a:t>Amabile, T.M., and Kramer, S.J., (2007). 'Inner work life: understanding the subtext of business performance'. Harvard Business Review, 85 (5), pp. 2-13.</a:t>
            </a:r>
          </a:p>
          <a:p>
            <a:pPr algn="just"/>
            <a:endParaRPr lang="en-US" dirty="0"/>
          </a:p>
          <a:p>
            <a:pPr algn="just"/>
            <a:r>
              <a:rPr lang="en-US" dirty="0"/>
              <a:t>Amabile, T.M. and Kramer, S.J., 2011. Meeting the challenges of a person-centric work psychology. Industrial and Organizational Psychology, 4(1), pp.116-121.</a:t>
            </a:r>
          </a:p>
          <a:p>
            <a:pPr marL="1695450" lvl="3" indent="-438150">
              <a:buFont typeface="Wingdings" panose="05000000000000000000" pitchFamily="2" charset="2"/>
              <a:buChar char="§"/>
            </a:pPr>
            <a:endParaRPr lang="en-IN" sz="3200" dirty="0"/>
          </a:p>
          <a:p>
            <a:pPr>
              <a:buClr>
                <a:schemeClr val="tx1"/>
              </a:buClr>
            </a:pPr>
            <a:endParaRPr lang="en-GB" sz="4400" dirty="0"/>
          </a:p>
          <a:p>
            <a:pPr algn="just"/>
            <a:endParaRPr lang="en-GB" sz="4400" dirty="0"/>
          </a:p>
          <a:p>
            <a:pPr algn="just"/>
            <a:endParaRPr lang="en-GB" sz="4400" dirty="0"/>
          </a:p>
          <a:p>
            <a:endParaRPr lang="en-US" sz="4000" dirty="0"/>
          </a:p>
          <a:p>
            <a:pPr marL="0" indent="0" eaLnBrk="1" hangingPunct="1">
              <a:buFont typeface="Arial" panose="020B0604020202020204" pitchFamily="34" charset="0"/>
              <a:buNone/>
              <a:defRPr/>
            </a:pPr>
            <a:endParaRPr lang="en-GB" altLang="en-US" sz="3600" dirty="0"/>
          </a:p>
        </p:txBody>
      </p:sp>
    </p:spTree>
    <p:extLst>
      <p:ext uri="{BB962C8B-B14F-4D97-AF65-F5344CB8AC3E}">
        <p14:creationId xmlns:p14="http://schemas.microsoft.com/office/powerpoint/2010/main" val="14098753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Group Activity 1</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13402" y="1196752"/>
            <a:ext cx="10765195" cy="4536504"/>
          </a:xfrm>
        </p:spPr>
        <p:txBody>
          <a:bodyPr/>
          <a:lstStyle/>
          <a:p>
            <a:pPr marL="0" indent="0" algn="ctr">
              <a:buNone/>
            </a:pPr>
            <a:r>
              <a:rPr lang="en-GB" dirty="0"/>
              <a:t>Please read this article and discuss the concept of the inner work lives of employees.</a:t>
            </a:r>
          </a:p>
          <a:p>
            <a:pPr marL="0" indent="0" algn="ctr">
              <a:buNone/>
            </a:pPr>
            <a:endParaRPr lang="en-GB" b="1" dirty="0"/>
          </a:p>
          <a:p>
            <a:pPr marL="0" indent="0" algn="ctr">
              <a:buNone/>
            </a:pPr>
            <a:endParaRPr lang="en-GB" b="1" dirty="0"/>
          </a:p>
          <a:p>
            <a:pPr marL="0" indent="0" algn="ctr">
              <a:buNone/>
            </a:pPr>
            <a:r>
              <a:rPr lang="en-GB" b="1" dirty="0"/>
              <a:t> </a:t>
            </a:r>
          </a:p>
          <a:p>
            <a:pPr marL="0" indent="0" algn="ctr">
              <a:buNone/>
            </a:pPr>
            <a:endParaRPr lang="en-GB" b="1" dirty="0"/>
          </a:p>
          <a:p>
            <a:pPr marL="0" indent="0" algn="ctr">
              <a:buNone/>
            </a:pPr>
            <a:endParaRPr lang="en-GB" b="1" dirty="0"/>
          </a:p>
          <a:p>
            <a:pPr marL="0" indent="0" algn="ctr">
              <a:buNone/>
            </a:pPr>
            <a:r>
              <a:rPr lang="en-GB" b="1" dirty="0">
                <a:hlinkClick r:id="rId3"/>
              </a:rPr>
              <a:t>How leaders kill meaning at work</a:t>
            </a:r>
            <a:endParaRPr lang="en-GB" dirty="0"/>
          </a:p>
        </p:txBody>
      </p:sp>
      <p:pic>
        <p:nvPicPr>
          <p:cNvPr id="3" name="Picture 2">
            <a:extLst>
              <a:ext uri="{FF2B5EF4-FFF2-40B4-BE49-F238E27FC236}">
                <a16:creationId xmlns:a16="http://schemas.microsoft.com/office/drawing/2014/main" id="{1808C737-D085-4238-A508-4F1674C1DC65}"/>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23098" r="2141"/>
          <a:stretch/>
        </p:blipFill>
        <p:spPr>
          <a:xfrm>
            <a:off x="3342539" y="2636912"/>
            <a:ext cx="5506921" cy="2445368"/>
          </a:xfrm>
          <a:prstGeom prst="rect">
            <a:avLst/>
          </a:prstGeom>
        </p:spPr>
      </p:pic>
    </p:spTree>
    <p:extLst>
      <p:ext uri="{BB962C8B-B14F-4D97-AF65-F5344CB8AC3E}">
        <p14:creationId xmlns:p14="http://schemas.microsoft.com/office/powerpoint/2010/main" val="22133604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Any Questions?</a:t>
            </a:r>
          </a:p>
        </p:txBody>
      </p:sp>
      <p:pic>
        <p:nvPicPr>
          <p:cNvPr id="4" name="Picture 3">
            <a:extLst>
              <a:ext uri="{FF2B5EF4-FFF2-40B4-BE49-F238E27FC236}">
                <a16:creationId xmlns:a16="http://schemas.microsoft.com/office/drawing/2014/main" id="{02581647-D630-488B-A847-C58C019C659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328248" y="2027237"/>
            <a:ext cx="2573338" cy="280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3">
            <a:extLst>
              <a:ext uri="{FF2B5EF4-FFF2-40B4-BE49-F238E27FC236}">
                <a16:creationId xmlns:a16="http://schemas.microsoft.com/office/drawing/2014/main" id="{A380AC12-6F12-41E4-ADF8-C374BD53E9B5}"/>
              </a:ext>
            </a:extLst>
          </p:cNvPr>
          <p:cNvSpPr txBox="1">
            <a:spLocks noChangeArrowheads="1"/>
          </p:cNvSpPr>
          <p:nvPr/>
        </p:nvSpPr>
        <p:spPr bwMode="auto">
          <a:xfrm>
            <a:off x="1631504" y="2954337"/>
            <a:ext cx="4221163" cy="94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100000"/>
              <a:buFont typeface="Symbol" panose="05050102010706020507" pitchFamily="18" charset="2"/>
              <a:buChar char=""/>
              <a:defRPr sz="2400">
                <a:solidFill>
                  <a:schemeClr val="tx2"/>
                </a:solidFill>
                <a:latin typeface="Candara" panose="020E0502030303020204" pitchFamily="34" charset="0"/>
              </a:defRPr>
            </a:lvl1pPr>
            <a:lvl2pPr marL="576263" indent="-273050">
              <a:spcBef>
                <a:spcPct val="20000"/>
              </a:spcBef>
              <a:buClr>
                <a:schemeClr val="accent1"/>
              </a:buClr>
              <a:buSzPct val="100000"/>
              <a:buFont typeface="Symbol" panose="05050102010706020507" pitchFamily="18" charset="2"/>
              <a:buChar char=""/>
              <a:defRPr sz="2200">
                <a:solidFill>
                  <a:schemeClr val="tx2"/>
                </a:solidFill>
                <a:latin typeface="Candara" panose="020E0502030303020204" pitchFamily="34" charset="0"/>
              </a:defRPr>
            </a:lvl2pPr>
            <a:lvl3pPr marL="855663" indent="-228600">
              <a:spcBef>
                <a:spcPct val="20000"/>
              </a:spcBef>
              <a:buClr>
                <a:schemeClr val="accent1"/>
              </a:buClr>
              <a:buSzPct val="100000"/>
              <a:buFont typeface="Symbol" panose="05050102010706020507" pitchFamily="18" charset="2"/>
              <a:buChar char=""/>
              <a:defRPr sz="2000">
                <a:solidFill>
                  <a:schemeClr val="tx2"/>
                </a:solidFill>
                <a:latin typeface="Candara" panose="020E0502030303020204" pitchFamily="34" charset="0"/>
              </a:defRPr>
            </a:lvl3pPr>
            <a:lvl4pPr marL="1143000" indent="-228600">
              <a:spcBef>
                <a:spcPct val="20000"/>
              </a:spcBef>
              <a:buClr>
                <a:schemeClr val="accent1"/>
              </a:buClr>
              <a:buSzPct val="100000"/>
              <a:buFont typeface="Symbol" panose="05050102010706020507" pitchFamily="18" charset="2"/>
              <a:buChar char=""/>
              <a:defRPr>
                <a:solidFill>
                  <a:schemeClr val="tx2"/>
                </a:solidFill>
                <a:latin typeface="Candara" panose="020E0502030303020204" pitchFamily="34" charset="0"/>
              </a:defRPr>
            </a:lvl4pPr>
            <a:lvl5pPr marL="1462088" indent="-228600">
              <a:spcBef>
                <a:spcPct val="20000"/>
              </a:spcBef>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5pPr>
            <a:lvl6pPr marL="19192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6pPr>
            <a:lvl7pPr marL="23764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7pPr>
            <a:lvl8pPr marL="28336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8pPr>
            <a:lvl9pPr marL="32908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9pPr>
          </a:lstStyle>
          <a:p>
            <a:pPr algn="ctr" eaLnBrk="1" hangingPunct="1">
              <a:buFont typeface="Symbol" panose="05050102010706020507" pitchFamily="18" charset="2"/>
              <a:buNone/>
            </a:pPr>
            <a:r>
              <a:rPr lang="en-GB" altLang="en-US" sz="4400" dirty="0">
                <a:solidFill>
                  <a:schemeClr val="tx1"/>
                </a:solidFill>
              </a:rPr>
              <a:t>Thank You </a:t>
            </a:r>
            <a:r>
              <a:rPr lang="en-GB" altLang="en-US" sz="4400" dirty="0">
                <a:solidFill>
                  <a:schemeClr val="tx1"/>
                </a:solidFill>
                <a:sym typeface="Wingdings" panose="05000000000000000000" pitchFamily="2" charset="2"/>
              </a:rPr>
              <a:t> </a:t>
            </a:r>
          </a:p>
          <a:p>
            <a:pPr algn="just" eaLnBrk="1" hangingPunct="1">
              <a:buFont typeface="Symbol" panose="05050102010706020507" pitchFamily="18" charset="2"/>
              <a:buNone/>
            </a:pPr>
            <a:endParaRPr lang="en-GB" altLang="en-US" sz="3200" dirty="0"/>
          </a:p>
          <a:p>
            <a:pPr algn="just" eaLnBrk="1" hangingPunct="1">
              <a:buFont typeface="Symbol" panose="05050102010706020507" pitchFamily="18" charset="2"/>
              <a:buNone/>
            </a:pPr>
            <a:endParaRPr lang="en-GB" altLang="en-US" sz="3200" b="1" dirty="0"/>
          </a:p>
          <a:p>
            <a:pPr algn="just" eaLnBrk="1" hangingPunct="1">
              <a:buFont typeface="Symbol" panose="05050102010706020507" pitchFamily="18" charset="2"/>
              <a:buNone/>
            </a:pPr>
            <a:endParaRPr lang="en-US" altLang="en-US" sz="2800" b="1" dirty="0"/>
          </a:p>
        </p:txBody>
      </p:sp>
    </p:spTree>
    <p:extLst>
      <p:ext uri="{BB962C8B-B14F-4D97-AF65-F5344CB8AC3E}">
        <p14:creationId xmlns:p14="http://schemas.microsoft.com/office/powerpoint/2010/main" val="2539968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animEffect transition="in" filter="fade">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3528</TotalTime>
  <Words>1168</Words>
  <Application>Microsoft Office PowerPoint</Application>
  <PresentationFormat>Widescreen</PresentationFormat>
  <Paragraphs>123</Paragraphs>
  <Slides>16</Slides>
  <Notes>16</Notes>
  <HiddenSlides>0</HiddenSlides>
  <MMClips>1</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16</vt:i4>
      </vt:variant>
    </vt:vector>
  </HeadingPairs>
  <TitlesOfParts>
    <vt:vector size="28" baseType="lpstr">
      <vt:lpstr>Aharoni</vt:lpstr>
      <vt:lpstr>Arial</vt:lpstr>
      <vt:lpstr>Avenir Book</vt:lpstr>
      <vt:lpstr>Bangla MN</vt:lpstr>
      <vt:lpstr>Calibri</vt:lpstr>
      <vt:lpstr>Candara</vt:lpstr>
      <vt:lpstr>Century Gothic</vt:lpstr>
      <vt:lpstr>Myriad Pro</vt:lpstr>
      <vt:lpstr>Symbol</vt:lpstr>
      <vt:lpstr>Verdana</vt:lpstr>
      <vt:lpstr>Wingdings</vt:lpstr>
      <vt:lpstr>20140311PresentationUWTSDTemplate</vt:lpstr>
      <vt:lpstr>BMSW6101 </vt:lpstr>
      <vt:lpstr>Edwin Locke’s Goal-setting Theory</vt:lpstr>
      <vt:lpstr>Edwin Locke’s Goal-setting Theory (contd.) </vt:lpstr>
      <vt:lpstr>Academic Sources </vt:lpstr>
      <vt:lpstr>Critical Evaluation o the Theory</vt:lpstr>
      <vt:lpstr>Student Activity – Critical Evaluation</vt:lpstr>
      <vt:lpstr>Inner Work Life Theory (2007)</vt:lpstr>
      <vt:lpstr>Inner Work Life Theory (2007)</vt:lpstr>
      <vt:lpstr>Inner Work Life Theory (2007)</vt:lpstr>
      <vt:lpstr>The Study</vt:lpstr>
      <vt:lpstr>The Findings</vt:lpstr>
      <vt:lpstr>If You Do The Inner Work Anything Is Possible For You</vt:lpstr>
      <vt:lpstr>Practical Management Implications</vt:lpstr>
      <vt:lpstr>Key Journal Article</vt:lpstr>
      <vt:lpstr>Group Activity 1</vt:lpstr>
      <vt:lpstr>Any Questions?</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Hossein Shokri</cp:lastModifiedBy>
  <cp:revision>323</cp:revision>
  <cp:lastPrinted>2018-07-09T15:27:01Z</cp:lastPrinted>
  <dcterms:created xsi:type="dcterms:W3CDTF">2002-10-07T19:43:58Z</dcterms:created>
  <dcterms:modified xsi:type="dcterms:W3CDTF">2022-02-14T01:41:54Z</dcterms:modified>
</cp:coreProperties>
</file>