
<file path=[Content_Types].xml><?xml version="1.0" encoding="utf-8"?>
<Types xmlns="http://schemas.openxmlformats.org/package/2006/content-types">
  <Default Extension="bin" ContentType="application/vnd.openxmlformats-officedocument.oleObject"/>
  <Default Extension="jpeg" ContentType="image/jpeg"/>
  <Default Extension="png" ContentType="image/png"/>
  <Default Extension="rels" ContentType="application/vnd.openxmlformats-package.relationships+xml"/>
  <Default Extension="vml" ContentType="application/vnd.openxmlformats-officedocument.vmlDrawing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notesMasterIdLst>
    <p:notesMasterId r:id="rId25"/>
  </p:notesMasterIdLst>
  <p:handoutMasterIdLst>
    <p:handoutMasterId r:id="rId26"/>
  </p:handoutMasterIdLst>
  <p:sldIdLst>
    <p:sldId id="286" r:id="rId2"/>
    <p:sldId id="256" r:id="rId3"/>
    <p:sldId id="288" r:id="rId4"/>
    <p:sldId id="258" r:id="rId5"/>
    <p:sldId id="257" r:id="rId6"/>
    <p:sldId id="315" r:id="rId7"/>
    <p:sldId id="270" r:id="rId8"/>
    <p:sldId id="263" r:id="rId9"/>
    <p:sldId id="264" r:id="rId10"/>
    <p:sldId id="277" r:id="rId11"/>
    <p:sldId id="314" r:id="rId12"/>
    <p:sldId id="259" r:id="rId13"/>
    <p:sldId id="290" r:id="rId14"/>
    <p:sldId id="292" r:id="rId15"/>
    <p:sldId id="293" r:id="rId16"/>
    <p:sldId id="294" r:id="rId17"/>
    <p:sldId id="306" r:id="rId18"/>
    <p:sldId id="307" r:id="rId19"/>
    <p:sldId id="308" r:id="rId20"/>
    <p:sldId id="310" r:id="rId21"/>
    <p:sldId id="299" r:id="rId22"/>
    <p:sldId id="300" r:id="rId23"/>
    <p:sldId id="289" r:id="rId24"/>
  </p:sldIdLst>
  <p:sldSz cx="12192000" cy="6858000"/>
  <p:notesSz cx="6724650" cy="9774238"/>
  <p:defaultTextStyle>
    <a:defPPr>
      <a:defRPr lang="en-GB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MS PGothic" panose="020B0600070205080204" pitchFamily="34" charset="-128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MS PGothic" panose="020B0600070205080204" pitchFamily="34" charset="-128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MS PGothic" panose="020B0600070205080204" pitchFamily="34" charset="-128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MS PGothic" panose="020B0600070205080204" pitchFamily="34" charset="-128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MS PGothic" panose="020B0600070205080204" pitchFamily="34" charset="-128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MS PGothic" panose="020B0600070205080204" pitchFamily="34" charset="-128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MS PGothic" panose="020B0600070205080204" pitchFamily="34" charset="-128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MS PGothic" panose="020B0600070205080204" pitchFamily="34" charset="-128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MS PGothic" panose="020B0600070205080204" pitchFamily="34" charset="-128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13">
          <p15:clr>
            <a:srgbClr val="A4A3A4"/>
          </p15:clr>
        </p15:guide>
        <p15:guide id="2" pos="3840">
          <p15:clr>
            <a:srgbClr val="A4A3A4"/>
          </p15:clr>
        </p15:guide>
      </p15:sld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Floarea Balan" initials="FB" lastIdx="1" clrIdx="0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B5FD1"/>
    <a:srgbClr val="0FB746"/>
    <a:srgbClr val="FF8810"/>
    <a:srgbClr val="F6FC14"/>
    <a:srgbClr val="A75450"/>
    <a:srgbClr val="016A7D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247B4E9-BDC6-481F-9B60-C332217C4898}" v="189" dt="2021-12-05T18:25:54.505"/>
    <p1510:client id="{C7910987-41F2-C02A-AECA-128326487998}" v="1097" dt="2021-12-05T18:09:24.667"/>
    <p1510:client id="{DC20DCD4-BDE1-E755-45D3-F6B9A5475D5C}" v="1" dt="2021-12-05T18:20:59.42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00" autoAdjust="0"/>
    <p:restoredTop sz="94595"/>
  </p:normalViewPr>
  <p:slideViewPr>
    <p:cSldViewPr>
      <p:cViewPr varScale="1">
        <p:scale>
          <a:sx n="67" d="100"/>
          <a:sy n="67" d="100"/>
        </p:scale>
        <p:origin x="644" y="44"/>
      </p:cViewPr>
      <p:guideLst>
        <p:guide orient="horz" pos="2113"/>
        <p:guide pos="384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handoutMaster" Target="handoutMasters/handoutMaster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microsoft.com/office/2015/10/relationships/revisionInfo" Target="revisionInfo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commentAuthors" Target="commentAuthors.xml"/><Relationship Id="rId30" Type="http://schemas.openxmlformats.org/officeDocument/2006/relationships/theme" Target="theme/theme1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1.png"/></Relationships>
</file>

<file path=ppt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12.png"/></Relationships>
</file>

<file path=ppt/drawings/_rels/vmlDrawing3.vml.rels><?xml version="1.0" encoding="UTF-8" standalone="yes"?>
<Relationships xmlns="http://schemas.openxmlformats.org/package/2006/relationships"><Relationship Id="rId1" Type="http://schemas.openxmlformats.org/officeDocument/2006/relationships/image" Target="../media/image13.png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706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13063" cy="48895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861" tIns="45930" rIns="91861" bIns="45930" numCol="1" anchor="t" anchorCtr="0" compatLnSpc="1"/>
          <a:lstStyle>
            <a:lvl1pPr eaLnBrk="1" hangingPunct="1">
              <a:defRPr sz="1200">
                <a:latin typeface="Arial" panose="020B0604020202020204" pitchFamily="34" charset="0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72707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10000" y="0"/>
            <a:ext cx="2913063" cy="48895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861" tIns="45930" rIns="91861" bIns="45930" numCol="1" anchor="t" anchorCtr="0" compatLnSpc="1"/>
          <a:lstStyle>
            <a:lvl1pPr algn="r" eaLnBrk="1" hangingPunct="1">
              <a:defRPr sz="1200">
                <a:latin typeface="Arial" panose="020B0604020202020204" pitchFamily="34" charset="0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72708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83700"/>
            <a:ext cx="2913063" cy="48895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861" tIns="45930" rIns="91861" bIns="45930" numCol="1" anchor="b" anchorCtr="0" compatLnSpc="1"/>
          <a:lstStyle>
            <a:lvl1pPr eaLnBrk="1" hangingPunct="1">
              <a:defRPr sz="1200">
                <a:latin typeface="Arial" panose="020B0604020202020204" pitchFamily="34" charset="0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72709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10000" y="9283700"/>
            <a:ext cx="2913063" cy="48895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861" tIns="45930" rIns="91861" bIns="45930" numCol="1" anchor="b" anchorCtr="0" compatLnSpc="1"/>
          <a:lstStyle>
            <a:lvl1pPr algn="r" eaLnBrk="1" hangingPunct="1">
              <a:defRPr sz="1200">
                <a:ea typeface="MS PGothic" panose="020B0600070205080204" pitchFamily="34" charset="-128"/>
              </a:defRPr>
            </a:lvl1pPr>
          </a:lstStyle>
          <a:p>
            <a:pPr>
              <a:defRPr/>
            </a:pPr>
            <a:fld id="{13BAAB96-1181-4132-8A73-FAA2DA00A8AE}" type="slidenum">
              <a:rPr lang="en-US" altLang="en-US"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13063" cy="48895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861" tIns="45930" rIns="91861" bIns="45930" numCol="1" anchor="t" anchorCtr="0" compatLnSpc="1"/>
          <a:lstStyle>
            <a:lvl1pPr eaLnBrk="1" hangingPunct="1">
              <a:defRPr sz="1200">
                <a:latin typeface="Arial" panose="020B0604020202020204" pitchFamily="34" charset="0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45059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10000" y="0"/>
            <a:ext cx="2913063" cy="48895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861" tIns="45930" rIns="91861" bIns="45930" numCol="1" anchor="t" anchorCtr="0" compatLnSpc="1"/>
          <a:lstStyle>
            <a:lvl1pPr algn="r" eaLnBrk="1" hangingPunct="1">
              <a:defRPr sz="1200">
                <a:latin typeface="Arial" panose="020B0604020202020204" pitchFamily="34" charset="0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04775" y="733425"/>
            <a:ext cx="6515100" cy="366553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5061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71513" y="4641850"/>
            <a:ext cx="5381625" cy="4398963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861" tIns="45930" rIns="91861" bIns="45930" numCol="1" anchor="t" anchorCtr="0" compatLnSpc="1"/>
          <a:lstStyle/>
          <a:p>
            <a:pPr lvl="0"/>
            <a:r>
              <a:rPr lang="en-US" altLang="en-US" noProof="0"/>
              <a:t>Click to edit Master text styles</a:t>
            </a:r>
          </a:p>
          <a:p>
            <a:pPr lvl="1"/>
            <a:r>
              <a:rPr lang="en-US" altLang="en-US" noProof="0"/>
              <a:t>Second level</a:t>
            </a:r>
          </a:p>
          <a:p>
            <a:pPr lvl="2"/>
            <a:r>
              <a:rPr lang="en-US" altLang="en-US" noProof="0"/>
              <a:t>Third level</a:t>
            </a:r>
          </a:p>
          <a:p>
            <a:pPr lvl="3"/>
            <a:r>
              <a:rPr lang="en-US" altLang="en-US" noProof="0"/>
              <a:t>Fourth level</a:t>
            </a:r>
          </a:p>
          <a:p>
            <a:pPr lvl="4"/>
            <a:r>
              <a:rPr lang="en-US" altLang="en-US" noProof="0"/>
              <a:t>Fifth level</a:t>
            </a:r>
          </a:p>
        </p:txBody>
      </p:sp>
      <p:sp>
        <p:nvSpPr>
          <p:cNvPr id="45062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83700"/>
            <a:ext cx="2913063" cy="48895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861" tIns="45930" rIns="91861" bIns="45930" numCol="1" anchor="b" anchorCtr="0" compatLnSpc="1"/>
          <a:lstStyle>
            <a:lvl1pPr eaLnBrk="1" hangingPunct="1">
              <a:defRPr sz="1200">
                <a:latin typeface="Arial" panose="020B0604020202020204" pitchFamily="34" charset="0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45063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10000" y="9283700"/>
            <a:ext cx="2913063" cy="48895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861" tIns="45930" rIns="91861" bIns="45930" numCol="1" anchor="b" anchorCtr="0" compatLnSpc="1"/>
          <a:lstStyle>
            <a:lvl1pPr algn="r" eaLnBrk="1" hangingPunct="1">
              <a:defRPr sz="1200">
                <a:ea typeface="MS PGothic" panose="020B0600070205080204" pitchFamily="34" charset="-128"/>
              </a:defRPr>
            </a:lvl1pPr>
          </a:lstStyle>
          <a:p>
            <a:pPr>
              <a:defRPr/>
            </a:pPr>
            <a:fld id="{E510CFC7-1AE6-4127-8CE8-84135D87DA47}" type="slidenum">
              <a:rPr lang="en-US" altLang="en-US"/>
              <a:t>‹#›</a:t>
            </a:fld>
            <a:endParaRPr lang="en-US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anose="020B0604020202020204" pitchFamily="34" charset="0"/>
        <a:ea typeface="MS PGothic" panose="020B0600070205080204" pitchFamily="34" charset="-128"/>
        <a:cs typeface="MS PGothic" panose="020B0600070205080204" pitchFamily="34" charset="-128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anose="020B0604020202020204" pitchFamily="34" charset="0"/>
        <a:ea typeface="MS PGothic" panose="020B0600070205080204" pitchFamily="34" charset="-128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anose="020B0604020202020204" pitchFamily="34" charset="0"/>
        <a:ea typeface="MS PGothic" panose="020B0600070205080204" pitchFamily="34" charset="-128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anose="020B0604020202020204" pitchFamily="34" charset="0"/>
        <a:ea typeface="MS PGothic" panose="020B0600070205080204" pitchFamily="34" charset="-128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anose="020B0604020202020204" pitchFamily="34" charset="0"/>
        <a:ea typeface="MS PGothic" panose="020B0600070205080204" pitchFamily="34" charset="-128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9pPr>
          </a:lstStyle>
          <a:p>
            <a:fld id="{016B1CBB-5245-461C-B655-13D354D0D1FC}" type="slidenum">
              <a:rPr lang="en-US" altLang="en-US" smtClean="0"/>
              <a:t>2</a:t>
            </a:fld>
            <a:endParaRPr lang="en-US" altLang="en-US"/>
          </a:p>
        </p:txBody>
      </p:sp>
      <p:sp>
        <p:nvSpPr>
          <p:cNvPr id="8195" name="Rectangle 2"/>
          <p:cNvSpPr>
            <a:spLocks noGrp="1" noRot="1" noChangeAspect="1" noChangeArrowheads="1" noTextEdit="1"/>
          </p:cNvSpPr>
          <p:nvPr>
            <p:ph type="sldImg"/>
          </p:nvPr>
        </p:nvSpPr>
        <p:spPr/>
      </p:sp>
      <p:sp>
        <p:nvSpPr>
          <p:cNvPr id="8196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defRPr/>
            </a:pPr>
            <a:endParaRPr lang="en-US">
              <a:latin typeface="Arial" panose="020B0604020202020204" pitchFamily="34" charset="0"/>
              <a:ea typeface="MS PGothic" panose="020B0600070205080204" pitchFamily="34" charset="-128"/>
              <a:cs typeface="+mn-cs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9pPr>
          </a:lstStyle>
          <a:p>
            <a:fld id="{0A093434-99C6-4288-B991-D5A8EFE34E47}" type="slidenum">
              <a:rPr lang="en-US" altLang="en-US" smtClean="0"/>
              <a:t>3</a:t>
            </a:fld>
            <a:endParaRPr lang="en-US" altLang="en-US"/>
          </a:p>
        </p:txBody>
      </p:sp>
      <p:sp>
        <p:nvSpPr>
          <p:cNvPr id="10243" name="Rectangle 2"/>
          <p:cNvSpPr>
            <a:spLocks noGrp="1" noRot="1" noChangeAspect="1" noChangeArrowheads="1" noTextEdit="1"/>
          </p:cNvSpPr>
          <p:nvPr>
            <p:ph type="sldImg"/>
          </p:nvPr>
        </p:nvSpPr>
        <p:spPr/>
      </p:sp>
      <p:sp>
        <p:nvSpPr>
          <p:cNvPr id="10244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defRPr/>
            </a:pPr>
            <a:endParaRPr lang="en-US">
              <a:latin typeface="Arial" panose="020B0604020202020204" pitchFamily="34" charset="0"/>
              <a:ea typeface="MS PGothic" panose="020B0600070205080204" pitchFamily="34" charset="-128"/>
              <a:cs typeface="+mn-cs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9pPr>
          </a:lstStyle>
          <a:p>
            <a:fld id="{8769C342-9E08-4887-99A5-2AAABFD8FA1E}" type="slidenum">
              <a:rPr lang="en-US" altLang="en-US" smtClean="0"/>
              <a:t>4</a:t>
            </a:fld>
            <a:endParaRPr lang="en-US" altLang="en-US"/>
          </a:p>
        </p:txBody>
      </p:sp>
      <p:sp>
        <p:nvSpPr>
          <p:cNvPr id="12291" name="Rectangle 2"/>
          <p:cNvSpPr>
            <a:spLocks noGrp="1" noRot="1" noChangeAspect="1" noChangeArrowheads="1" noTextEdit="1"/>
          </p:cNvSpPr>
          <p:nvPr>
            <p:ph type="sldImg"/>
          </p:nvPr>
        </p:nvSpPr>
        <p:spPr/>
      </p:sp>
      <p:sp>
        <p:nvSpPr>
          <p:cNvPr id="14340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defRPr/>
            </a:pPr>
            <a:endParaRPr lang="en-US">
              <a:latin typeface="Arial" panose="020B0604020202020204" pitchFamily="34" charset="0"/>
              <a:ea typeface="MS PGothic" panose="020B0600070205080204" pitchFamily="34" charset="-128"/>
              <a:cs typeface="+mn-cs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9pPr>
          </a:lstStyle>
          <a:p>
            <a:fld id="{A7BD7529-7B83-49C0-8731-B906A7D0A62A}" type="slidenum">
              <a:rPr lang="en-US" altLang="en-US" smtClean="0"/>
              <a:t>5</a:t>
            </a:fld>
            <a:endParaRPr lang="en-US" altLang="en-US"/>
          </a:p>
        </p:txBody>
      </p:sp>
      <p:sp>
        <p:nvSpPr>
          <p:cNvPr id="14339" name="Rectangle 2"/>
          <p:cNvSpPr>
            <a:spLocks noGrp="1" noRot="1" noChangeAspect="1" noChangeArrowheads="1" noTextEdit="1"/>
          </p:cNvSpPr>
          <p:nvPr>
            <p:ph type="sldImg"/>
          </p:nvPr>
        </p:nvSpPr>
        <p:spPr/>
      </p:sp>
      <p:sp>
        <p:nvSpPr>
          <p:cNvPr id="12292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defRPr/>
            </a:pPr>
            <a:endParaRPr lang="en-US">
              <a:latin typeface="Arial" panose="020B0604020202020204" pitchFamily="34" charset="0"/>
              <a:ea typeface="MS PGothic" panose="020B0600070205080204" pitchFamily="34" charset="-128"/>
              <a:cs typeface="+mn-cs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9pPr>
          </a:lstStyle>
          <a:p>
            <a:fld id="{05A0F95E-E5F9-494D-90EC-CE3E4850A5D6}" type="slidenum">
              <a:rPr lang="en-US" altLang="en-US" smtClean="0"/>
              <a:t>7</a:t>
            </a:fld>
            <a:endParaRPr lang="en-US" altLang="en-US"/>
          </a:p>
        </p:txBody>
      </p:sp>
      <p:sp>
        <p:nvSpPr>
          <p:cNvPr id="17411" name="Rectangle 2"/>
          <p:cNvSpPr>
            <a:spLocks noGrp="1" noRot="1" noChangeAspect="1" noChangeArrowheads="1" noTextEdit="1"/>
          </p:cNvSpPr>
          <p:nvPr>
            <p:ph type="sldImg"/>
          </p:nvPr>
        </p:nvSpPr>
        <p:spPr/>
      </p:sp>
      <p:sp>
        <p:nvSpPr>
          <p:cNvPr id="16388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defRPr/>
            </a:pPr>
            <a:endParaRPr lang="en-US">
              <a:latin typeface="Arial" panose="020B0604020202020204" pitchFamily="34" charset="0"/>
              <a:ea typeface="MS PGothic" panose="020B0600070205080204" pitchFamily="34" charset="-128"/>
              <a:cs typeface="+mn-cs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9pPr>
          </a:lstStyle>
          <a:p>
            <a:fld id="{8C5521B2-686A-4285-8F99-8D8B85CB7BD4}" type="slidenum">
              <a:rPr lang="en-US" altLang="en-US" smtClean="0"/>
              <a:t>8</a:t>
            </a:fld>
            <a:endParaRPr lang="en-US" altLang="en-US"/>
          </a:p>
        </p:txBody>
      </p:sp>
      <p:sp>
        <p:nvSpPr>
          <p:cNvPr id="19459" name="Rectangle 2"/>
          <p:cNvSpPr>
            <a:spLocks noGrp="1" noRot="1" noChangeAspect="1" noChangeArrowheads="1" noTextEdit="1"/>
          </p:cNvSpPr>
          <p:nvPr>
            <p:ph type="sldImg"/>
          </p:nvPr>
        </p:nvSpPr>
        <p:spPr/>
      </p:sp>
      <p:sp>
        <p:nvSpPr>
          <p:cNvPr id="18436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defRPr/>
            </a:pPr>
            <a:endParaRPr lang="en-US">
              <a:latin typeface="Arial" panose="020B0604020202020204" pitchFamily="34" charset="0"/>
              <a:ea typeface="MS PGothic" panose="020B0600070205080204" pitchFamily="34" charset="-128"/>
              <a:cs typeface="+mn-cs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9pPr>
          </a:lstStyle>
          <a:p>
            <a:fld id="{538114F1-606C-4E10-A8AF-060EC6B2FDB0}" type="slidenum">
              <a:rPr lang="en-US" altLang="en-US" smtClean="0"/>
              <a:t>9</a:t>
            </a:fld>
            <a:endParaRPr lang="en-US" altLang="en-US"/>
          </a:p>
        </p:txBody>
      </p:sp>
      <p:sp>
        <p:nvSpPr>
          <p:cNvPr id="21507" name="Rectangle 2"/>
          <p:cNvSpPr>
            <a:spLocks noGrp="1" noRot="1" noChangeAspect="1" noChangeArrowheads="1" noTextEdit="1"/>
          </p:cNvSpPr>
          <p:nvPr>
            <p:ph type="sldImg"/>
          </p:nvPr>
        </p:nvSpPr>
        <p:spPr/>
      </p:sp>
      <p:sp>
        <p:nvSpPr>
          <p:cNvPr id="26628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defRPr/>
            </a:pPr>
            <a:endParaRPr lang="en-US">
              <a:latin typeface="Arial" panose="020B0604020202020204" pitchFamily="34" charset="0"/>
              <a:ea typeface="MS PGothic" panose="020B0600070205080204" pitchFamily="34" charset="-128"/>
              <a:cs typeface="+mn-cs"/>
            </a:endParaRPr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9pPr>
          </a:lstStyle>
          <a:p>
            <a:fld id="{0E5B8367-D74E-4BCD-B1E3-B58116A4388E}" type="slidenum">
              <a:rPr lang="en-US" altLang="en-US" smtClean="0"/>
              <a:t>10</a:t>
            </a:fld>
            <a:endParaRPr lang="en-US" altLang="en-US"/>
          </a:p>
        </p:txBody>
      </p:sp>
      <p:sp>
        <p:nvSpPr>
          <p:cNvPr id="23555" name="Rectangle 2"/>
          <p:cNvSpPr>
            <a:spLocks noGrp="1" noRot="1" noChangeAspect="1" noChangeArrowheads="1" noTextEdit="1"/>
          </p:cNvSpPr>
          <p:nvPr>
            <p:ph type="sldImg"/>
          </p:nvPr>
        </p:nvSpPr>
        <p:spPr/>
      </p:sp>
      <p:sp>
        <p:nvSpPr>
          <p:cNvPr id="43012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defRPr/>
            </a:pPr>
            <a:endParaRPr lang="en-US">
              <a:latin typeface="Arial" panose="020B0604020202020204" pitchFamily="34" charset="0"/>
              <a:ea typeface="MS PGothic" panose="020B0600070205080204" pitchFamily="34" charset="-128"/>
              <a:cs typeface="+mn-cs"/>
            </a:endParaRPr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9pPr>
          </a:lstStyle>
          <a:p>
            <a:fld id="{A618AC71-E1BF-4C9A-BF49-3DA6A4942172}" type="slidenum">
              <a:rPr lang="en-US" altLang="en-US" smtClean="0"/>
              <a:t>11</a:t>
            </a:fld>
            <a:endParaRPr lang="en-US" altLang="en-US"/>
          </a:p>
        </p:txBody>
      </p:sp>
      <p:sp>
        <p:nvSpPr>
          <p:cNvPr id="25603" name="Rectangle 2"/>
          <p:cNvSpPr>
            <a:spLocks noGrp="1" noRot="1" noChangeAspect="1" noChangeArrowheads="1" noTextEdit="1"/>
          </p:cNvSpPr>
          <p:nvPr>
            <p:ph type="sldImg"/>
          </p:nvPr>
        </p:nvSpPr>
        <p:spPr/>
      </p:sp>
      <p:sp>
        <p:nvSpPr>
          <p:cNvPr id="45060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defRPr/>
            </a:pPr>
            <a:endParaRPr lang="en-US">
              <a:latin typeface="Arial" panose="020B0604020202020204" pitchFamily="34" charset="0"/>
              <a:ea typeface="MS PGothic" panose="020B0600070205080204" pitchFamily="34" charset="-128"/>
              <a:cs typeface="+mn-cs"/>
            </a:endParaRPr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9pPr>
          </a:lstStyle>
          <a:p>
            <a:fld id="{174ED7E6-8043-43E6-8730-C0E8737F05F0}" type="slidenum">
              <a:rPr lang="en-US" altLang="en-US" smtClean="0"/>
              <a:t>12</a:t>
            </a:fld>
            <a:endParaRPr lang="en-US" altLang="en-US"/>
          </a:p>
        </p:txBody>
      </p:sp>
      <p:sp>
        <p:nvSpPr>
          <p:cNvPr id="27651" name="Rectangle 2"/>
          <p:cNvSpPr>
            <a:spLocks noGrp="1" noRot="1" noChangeAspect="1" noChangeArrowheads="1" noTextEdit="1"/>
          </p:cNvSpPr>
          <p:nvPr>
            <p:ph type="sldImg"/>
          </p:nvPr>
        </p:nvSpPr>
        <p:spPr/>
      </p:sp>
      <p:sp>
        <p:nvSpPr>
          <p:cNvPr id="34820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defRPr/>
            </a:pPr>
            <a:endParaRPr lang="en-US">
              <a:latin typeface="Arial" panose="020B0604020202020204" pitchFamily="34" charset="0"/>
              <a:ea typeface="MS PGothic" panose="020B0600070205080204" pitchFamily="34" charset="-128"/>
              <a:cs typeface="+mn-cs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050" y="6524625"/>
            <a:ext cx="129540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46E6BBB-B4B9-41FF-8724-F0E9213A61E3}" type="datetime1">
              <a:rPr lang="en-GB" altLang="en-US"/>
              <a:t>07/12/2021</a:t>
            </a:fld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738" y="6381750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r>
              <a:rPr lang="en-GB" altLang="en-US"/>
              <a:t>Mary March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66E7A02-4B14-4F0A-80F5-5103003DD5BE}" type="slidenum">
              <a:rPr lang="en-GB" altLang="en-US"/>
              <a:t>‹#›</a:t>
            </a:fld>
            <a:endParaRPr lang="en-GB" alt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850E978-9339-48DB-8466-7D889587C22E}" type="datetime1">
              <a:rPr lang="en-GB" altLang="en-US"/>
              <a:t>07/12/2021</a:t>
            </a:fld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6713" y="6461125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r>
              <a:rPr lang="en-GB" altLang="en-US"/>
              <a:t>Mary March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EBD21F9-2490-49C2-A35B-FD24EE3CDC29}" type="slidenum">
              <a:rPr lang="en-GB" altLang="en-US"/>
              <a:t>‹#›</a:t>
            </a:fld>
            <a:endParaRPr lang="en-GB" alt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4226731-CA45-466B-850A-8B3B3B2D7C23}" type="datetime1">
              <a:rPr lang="en-GB" altLang="en-US"/>
              <a:t>07/12/2021</a:t>
            </a:fld>
            <a:endParaRPr lang="en-GB" altLang="en-US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0F13175-763A-47E1-8A15-735AD327219C}" type="slidenum">
              <a:rPr lang="en-GB" altLang="en-US"/>
              <a:t>‹#›</a:t>
            </a:fld>
            <a:endParaRPr lang="en-GB" alt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244BF5C-1813-47AA-BE0B-C357BEBEF3C9}" type="datetime1">
              <a:rPr lang="en-GB" altLang="en-US"/>
              <a:t>07/12/2021</a:t>
            </a:fld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BAE5CCB-5065-4A4A-9CD2-9B7960764D0F}" type="slidenum">
              <a:rPr lang="en-GB" altLang="en-US"/>
              <a:t>‹#›</a:t>
            </a:fld>
            <a:endParaRPr lang="en-GB" alt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5D560EC-F59A-4317-BDD5-48995503E846}" type="datetime1">
              <a:rPr lang="en-GB" altLang="en-US"/>
              <a:t>07/12/2021</a:t>
            </a:fld>
            <a:endParaRPr lang="en-GB" altLang="en-US"/>
          </a:p>
        </p:txBody>
      </p:sp>
      <p:sp>
        <p:nvSpPr>
          <p:cNvPr id="8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50B7E9A-9F04-46EA-8A86-9D4B7F93EAED}" type="slidenum">
              <a:rPr lang="en-GB" altLang="en-US"/>
              <a:t>‹#›</a:t>
            </a:fld>
            <a:endParaRPr lang="en-GB" alt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C6A192A-1BAA-4558-90D6-DFA25566217D}" type="datetime1">
              <a:rPr lang="en-GB" altLang="en-US"/>
              <a:t>07/12/2021</a:t>
            </a:fld>
            <a:endParaRPr lang="en-GB" altLang="en-US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05DF9F2-A4D8-4DB8-BB2D-E1A5F422D9BE}" type="slidenum">
              <a:rPr lang="en-GB" altLang="en-US"/>
              <a:t>‹#›</a:t>
            </a:fld>
            <a:endParaRPr lang="en-GB" alt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6BBFFFE-0415-44DB-B6D0-6325A0E18762}" type="datetime1">
              <a:rPr lang="en-GB" altLang="en-US"/>
              <a:t>07/12/2021</a:t>
            </a:fld>
            <a:endParaRPr lang="en-GB" altLang="en-US"/>
          </a:p>
        </p:txBody>
      </p:sp>
      <p:sp>
        <p:nvSpPr>
          <p:cNvPr id="3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2B9BD-F5F8-4567-86CA-3ABBEEE51D40}" type="slidenum">
              <a:rPr lang="en-GB" altLang="en-US"/>
              <a:t>‹#›</a:t>
            </a:fld>
            <a:endParaRPr lang="en-GB" alt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D01355F-7B5A-46AC-A7BD-E2E24BCC8286}" type="datetime1">
              <a:rPr lang="en-GB" altLang="en-US"/>
              <a:t>07/12/2021</a:t>
            </a:fld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64A7C1D-F1B2-496A-B04A-36372A5C0588}" type="slidenum">
              <a:rPr lang="en-GB" altLang="en-US"/>
              <a:t>‹#›</a:t>
            </a:fld>
            <a:endParaRPr lang="en-GB" alt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707E78B-7D9A-4912-B0CA-D2FFC66E5141}" type="datetime1">
              <a:rPr lang="en-GB" altLang="en-US"/>
              <a:t>07/12/2021</a:t>
            </a:fld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5794061-F9DF-40F0-9D7D-D8757AE528EA}" type="slidenum">
              <a:rPr lang="en-GB" altLang="en-US"/>
              <a:t>‹#›</a:t>
            </a:fld>
            <a:endParaRPr lang="en-GB" alt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3BF0C6D-EF42-4DD8-B06F-1525BF89F902}" type="datetime1">
              <a:rPr lang="en-GB" altLang="en-US"/>
              <a:t>07/12/2021</a:t>
            </a:fld>
            <a:endParaRPr lang="en-GB" altLang="en-US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2365369-6515-4C0F-AE5B-F15BC2A39A0F}" type="slidenum">
              <a:rPr lang="en-GB" altLang="en-US"/>
              <a:t>‹#›</a:t>
            </a:fld>
            <a:endParaRPr lang="en-GB" alt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67D024D-80F6-4C12-9B17-1F19B50FB297}" type="datetime1">
              <a:rPr lang="en-GB" altLang="en-US"/>
              <a:t>07/12/2021</a:t>
            </a:fld>
            <a:endParaRPr lang="en-GB" altLang="en-US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C9A2DB8-C419-4D0B-8143-9532375763DE}" type="slidenum">
              <a:rPr lang="en-GB" altLang="en-US"/>
              <a:t>‹#›</a:t>
            </a:fld>
            <a:endParaRPr lang="en-GB" alt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/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609600" y="1600200"/>
            <a:ext cx="109728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34963" y="6524625"/>
            <a:ext cx="1295400" cy="21907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/>
          <a:lstStyle>
            <a:lvl1pPr algn="ctr" eaLnBrk="1" hangingPunct="1">
              <a:defRPr sz="1000">
                <a:solidFill>
                  <a:srgbClr val="898989"/>
                </a:solidFill>
                <a:latin typeface="Myriad Pro" charset="0"/>
                <a:ea typeface="MS PGothic" panose="020B0600070205080204" pitchFamily="34" charset="-128"/>
              </a:defRPr>
            </a:lvl1pPr>
          </a:lstStyle>
          <a:p>
            <a:pPr>
              <a:defRPr/>
            </a:pPr>
            <a:fld id="{36F149A8-ED9C-45AA-B82F-7C354E913FFB}" type="datetime1">
              <a:rPr lang="en-GB" altLang="en-US"/>
              <a:t>07/12/2021</a:t>
            </a:fld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09263" y="6381750"/>
            <a:ext cx="973137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/>
          <a:lstStyle>
            <a:lvl1pPr algn="r" eaLnBrk="1" hangingPunct="1">
              <a:defRPr sz="1200">
                <a:solidFill>
                  <a:srgbClr val="898989"/>
                </a:solidFill>
                <a:latin typeface="Myriad Pro" charset="0"/>
                <a:ea typeface="MS PGothic" panose="020B0600070205080204" pitchFamily="34" charset="-128"/>
              </a:defRPr>
            </a:lvl1pPr>
          </a:lstStyle>
          <a:p>
            <a:pPr>
              <a:defRPr/>
            </a:pPr>
            <a:fld id="{41E80858-F44A-4258-8712-5A8B19106381}" type="slidenum">
              <a:rPr lang="en-GB" altLang="en-US"/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sldNum="0" hdr="0"/>
  <p:txStyles>
    <p:titleStyle>
      <a:lvl1pPr algn="ctr" rtl="0" eaLnBrk="1" fontAlgn="base" hangingPunct="1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MS PGothic" panose="020B0600070205080204" pitchFamily="34" charset="-128"/>
          <a:cs typeface="MS PGothic" panose="020B0600070205080204" pitchFamily="34" charset="-128"/>
        </a:defRPr>
      </a:lvl1pPr>
      <a:lvl2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  <a:ea typeface="MS PGothic" panose="020B0600070205080204" pitchFamily="34" charset="-128"/>
          <a:cs typeface="MS PGothic" panose="020B0600070205080204" pitchFamily="34" charset="-128"/>
        </a:defRPr>
      </a:lvl2pPr>
      <a:lvl3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  <a:ea typeface="MS PGothic" panose="020B0600070205080204" pitchFamily="34" charset="-128"/>
          <a:cs typeface="MS PGothic" panose="020B0600070205080204" pitchFamily="34" charset="-128"/>
        </a:defRPr>
      </a:lvl3pPr>
      <a:lvl4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  <a:ea typeface="MS PGothic" panose="020B0600070205080204" pitchFamily="34" charset="-128"/>
          <a:cs typeface="MS PGothic" panose="020B0600070205080204" pitchFamily="34" charset="-128"/>
        </a:defRPr>
      </a:lvl4pPr>
      <a:lvl5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  <a:ea typeface="MS PGothic" panose="020B0600070205080204" pitchFamily="34" charset="-128"/>
          <a:cs typeface="MS PGothic" panose="020B0600070205080204" pitchFamily="34" charset="-128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1" fontAlgn="base" hangingPunct="1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MS PGothic" panose="020B0600070205080204" pitchFamily="34" charset="-128"/>
          <a:cs typeface="MS PGothic" panose="020B0600070205080204" pitchFamily="34" charset="-128"/>
        </a:defRPr>
      </a:lvl1pPr>
      <a:lvl2pPr marL="742950" indent="-285750" algn="l" rtl="0" eaLnBrk="1" fontAlgn="base" hangingPunct="1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MS PGothic" panose="020B0600070205080204" pitchFamily="34" charset="-128"/>
          <a:cs typeface="+mn-cs"/>
        </a:defRPr>
      </a:lvl2pPr>
      <a:lvl3pPr marL="1143000" indent="-228600" algn="l" rtl="0" eaLnBrk="1" fontAlgn="base" hangingPunct="1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MS PGothic" panose="020B0600070205080204" pitchFamily="34" charset="-128"/>
          <a:cs typeface="+mn-cs"/>
        </a:defRPr>
      </a:lvl3pPr>
      <a:lvl4pPr marL="1600200" indent="-228600" algn="l" rtl="0" eaLnBrk="1" fontAlgn="base" hangingPunct="1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MS PGothic" panose="020B0600070205080204" pitchFamily="34" charset="-128"/>
          <a:cs typeface="+mn-cs"/>
        </a:defRPr>
      </a:lvl4pPr>
      <a:lvl5pPr marL="2057400" indent="-228600" algn="l" rtl="0" eaLnBrk="1" fontAlgn="base" hangingPunct="1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MS PGothic" panose="020B0600070205080204" pitchFamily="34" charset="-128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11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2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2.vml"/><Relationship Id="rId4" Type="http://schemas.openxmlformats.org/officeDocument/2006/relationships/image" Target="../media/image12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3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3.vml"/><Relationship Id="rId4" Type="http://schemas.openxmlformats.org/officeDocument/2006/relationships/image" Target="../media/image13.png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27050" y="3940810"/>
            <a:ext cx="5641340" cy="1944370"/>
          </a:xfrm>
        </p:spPr>
        <p:txBody>
          <a:bodyPr/>
          <a:lstStyle/>
          <a:p>
            <a:pPr algn="l" eaLnBrk="1" hangingPunct="1">
              <a:buFont typeface="Arial" panose="020B0604020202020204" pitchFamily="34" charset="0"/>
              <a:buNone/>
              <a:defRPr/>
            </a:pPr>
            <a:endParaRPr lang="en-GB" sz="2400" dirty="0">
              <a:ea typeface="+mn-ea"/>
              <a:cs typeface="+mn-cs"/>
            </a:endParaRPr>
          </a:p>
          <a:p>
            <a:pPr algn="l" eaLnBrk="1" hangingPunct="1">
              <a:defRPr/>
            </a:pPr>
            <a:r>
              <a:rPr lang="ro-RO" sz="2000" b="1" dirty="0">
                <a:solidFill>
                  <a:schemeClr val="accent2">
                    <a:lumMod val="40000"/>
                    <a:lumOff val="60000"/>
                  </a:schemeClr>
                </a:solidFill>
                <a:ea typeface="+mn-ea"/>
                <a:cs typeface="+mn-cs"/>
              </a:rPr>
              <a:t>Students</a:t>
            </a:r>
            <a:r>
              <a:rPr lang="en-GB" sz="2000" dirty="0">
                <a:solidFill>
                  <a:schemeClr val="accent2">
                    <a:lumMod val="40000"/>
                    <a:lumOff val="60000"/>
                  </a:schemeClr>
                </a:solidFill>
                <a:ea typeface="+mn-ea"/>
                <a:cs typeface="+mn-cs"/>
              </a:rPr>
              <a:t>: Cristina </a:t>
            </a:r>
            <a:r>
              <a:rPr lang="en-GB" sz="2000" dirty="0" err="1">
                <a:solidFill>
                  <a:schemeClr val="accent2">
                    <a:lumMod val="40000"/>
                    <a:lumOff val="60000"/>
                  </a:schemeClr>
                </a:solidFill>
                <a:ea typeface="+mn-ea"/>
                <a:cs typeface="+mn-cs"/>
              </a:rPr>
              <a:t>Nicuina</a:t>
            </a:r>
            <a:r>
              <a:rPr lang="en-GB" sz="2000" dirty="0">
                <a:solidFill>
                  <a:schemeClr val="accent2">
                    <a:lumMod val="40000"/>
                    <a:lumOff val="60000"/>
                  </a:schemeClr>
                </a:solidFill>
                <a:ea typeface="+mn-ea"/>
                <a:cs typeface="+mn-cs"/>
              </a:rPr>
              <a:t> Ilie 2029138</a:t>
            </a:r>
          </a:p>
          <a:p>
            <a:pPr algn="l">
              <a:defRPr/>
            </a:pPr>
            <a:r>
              <a:rPr lang="ro-RO" sz="2000" dirty="0">
                <a:solidFill>
                  <a:schemeClr val="accent2">
                    <a:lumMod val="40000"/>
                    <a:lumOff val="60000"/>
                  </a:schemeClr>
                </a:solidFill>
                <a:ea typeface="+mn-ea"/>
                <a:cs typeface="+mn-cs"/>
              </a:rPr>
              <a:t> </a:t>
            </a:r>
            <a:r>
              <a:rPr lang="en-MY" altLang="ro-RO" sz="2000" dirty="0">
                <a:solidFill>
                  <a:schemeClr val="accent2">
                    <a:lumMod val="40000"/>
                    <a:lumOff val="60000"/>
                  </a:schemeClr>
                </a:solidFill>
                <a:ea typeface="+mn-ea"/>
                <a:cs typeface="+mn-cs"/>
              </a:rPr>
              <a:t>           </a:t>
            </a:r>
            <a:r>
              <a:rPr lang="ro-RO" sz="2000" dirty="0">
                <a:solidFill>
                  <a:schemeClr val="accent2">
                    <a:lumMod val="40000"/>
                    <a:lumOff val="60000"/>
                  </a:schemeClr>
                </a:solidFill>
                <a:ea typeface="+mn-ea"/>
                <a:cs typeface="+mn-cs"/>
              </a:rPr>
              <a:t> </a:t>
            </a:r>
            <a:r>
              <a:rPr lang="ro-RO" sz="2000" dirty="0">
                <a:solidFill>
                  <a:schemeClr val="accent2">
                    <a:lumMod val="40000"/>
                    <a:lumOff val="60000"/>
                  </a:schemeClr>
                </a:solidFill>
                <a:ea typeface="+mn-ea"/>
                <a:cs typeface="+mn-cs"/>
                <a:sym typeface="+mn-ea"/>
              </a:rPr>
              <a:t>     </a:t>
            </a:r>
            <a:r>
              <a:rPr lang="en-GB" sz="2000" dirty="0">
                <a:solidFill>
                  <a:schemeClr val="accent2">
                    <a:lumMod val="40000"/>
                    <a:lumOff val="60000"/>
                  </a:schemeClr>
                </a:solidFill>
                <a:ea typeface="+mn-ea"/>
                <a:cs typeface="+mn-cs"/>
                <a:sym typeface="+mn-ea"/>
              </a:rPr>
              <a:t>Floarea Balan 2029242</a:t>
            </a:r>
            <a:endParaRPr lang="ro-RO" sz="2000" dirty="0">
              <a:solidFill>
                <a:schemeClr val="accent2">
                  <a:lumMod val="40000"/>
                  <a:lumOff val="60000"/>
                </a:schemeClr>
              </a:solidFill>
              <a:ea typeface="+mn-ea"/>
              <a:cs typeface="+mn-cs"/>
            </a:endParaRPr>
          </a:p>
          <a:p>
            <a:pPr algn="l">
              <a:defRPr/>
            </a:pPr>
            <a:r>
              <a:rPr lang="ro-RO" sz="2000" dirty="0">
                <a:solidFill>
                  <a:schemeClr val="accent2">
                    <a:lumMod val="40000"/>
                    <a:lumOff val="60000"/>
                  </a:schemeClr>
                </a:solidFill>
                <a:ea typeface="+mn-ea"/>
                <a:cs typeface="+mn-cs"/>
              </a:rPr>
              <a:t>                  </a:t>
            </a:r>
            <a:r>
              <a:rPr lang="en-GB" sz="2000" dirty="0">
                <a:solidFill>
                  <a:schemeClr val="accent2">
                    <a:lumMod val="40000"/>
                    <a:lumOff val="60000"/>
                  </a:schemeClr>
                </a:solidFill>
                <a:ea typeface="+mn-ea"/>
                <a:cs typeface="+mn-cs"/>
              </a:rPr>
              <a:t>Emilia </a:t>
            </a:r>
            <a:r>
              <a:rPr lang="en-GB" sz="2000" dirty="0" err="1">
                <a:solidFill>
                  <a:schemeClr val="accent2">
                    <a:lumMod val="40000"/>
                    <a:lumOff val="60000"/>
                  </a:schemeClr>
                </a:solidFill>
                <a:ea typeface="+mn-ea"/>
                <a:cs typeface="+mn-cs"/>
              </a:rPr>
              <a:t>Baraiac</a:t>
            </a:r>
            <a:r>
              <a:rPr lang="en-GB" sz="2000" dirty="0">
                <a:solidFill>
                  <a:schemeClr val="accent2">
                    <a:lumMod val="40000"/>
                    <a:lumOff val="60000"/>
                  </a:schemeClr>
                </a:solidFill>
                <a:ea typeface="+mn-ea"/>
                <a:cs typeface="+mn-cs"/>
              </a:rPr>
              <a:t> 2028688</a:t>
            </a:r>
          </a:p>
          <a:p>
            <a:pPr algn="l">
              <a:defRPr/>
            </a:pPr>
            <a:r>
              <a:rPr lang="ro-RO" sz="2000" dirty="0">
                <a:solidFill>
                  <a:schemeClr val="accent2">
                    <a:lumMod val="40000"/>
                    <a:lumOff val="60000"/>
                  </a:schemeClr>
                </a:solidFill>
                <a:ea typeface="+mn-ea"/>
                <a:cs typeface="+mn-cs"/>
              </a:rPr>
              <a:t>                  </a:t>
            </a:r>
            <a:r>
              <a:rPr lang="en-GB" sz="2000" dirty="0">
                <a:solidFill>
                  <a:schemeClr val="accent2">
                    <a:lumMod val="40000"/>
                    <a:lumOff val="60000"/>
                  </a:schemeClr>
                </a:solidFill>
                <a:ea typeface="+mn-ea"/>
                <a:cs typeface="+mn-cs"/>
              </a:rPr>
              <a:t>Mihai </a:t>
            </a:r>
            <a:r>
              <a:rPr lang="en-GB" sz="2000" dirty="0" err="1">
                <a:solidFill>
                  <a:schemeClr val="accent2">
                    <a:lumMod val="40000"/>
                    <a:lumOff val="60000"/>
                  </a:schemeClr>
                </a:solidFill>
                <a:ea typeface="+mn-ea"/>
                <a:cs typeface="+mn-cs"/>
              </a:rPr>
              <a:t>Arhire</a:t>
            </a:r>
            <a:r>
              <a:rPr lang="en-GB" sz="2000" dirty="0">
                <a:solidFill>
                  <a:schemeClr val="accent2">
                    <a:lumMod val="40000"/>
                    <a:lumOff val="60000"/>
                  </a:schemeClr>
                </a:solidFill>
                <a:ea typeface="+mn-ea"/>
                <a:cs typeface="+mn-cs"/>
              </a:rPr>
              <a:t> 2030027</a:t>
            </a:r>
          </a:p>
          <a:p>
            <a:pPr algn="l" eaLnBrk="1" hangingPunct="1">
              <a:defRPr/>
            </a:pPr>
            <a:r>
              <a:rPr lang="ro-RO" sz="2000" b="1" dirty="0">
                <a:solidFill>
                  <a:srgbClr val="FFFF00"/>
                </a:solidFill>
                <a:ea typeface="+mn-ea"/>
                <a:cs typeface="+mn-cs"/>
              </a:rPr>
              <a:t> </a:t>
            </a:r>
            <a:endParaRPr lang="en-GB" sz="2000" b="1" i="1" dirty="0">
              <a:solidFill>
                <a:srgbClr val="FFFF00"/>
              </a:solidFill>
              <a:ea typeface="+mn-ea"/>
              <a:cs typeface="+mn-cs"/>
            </a:endParaRPr>
          </a:p>
          <a:p>
            <a:pPr algn="l" eaLnBrk="1" hangingPunct="1">
              <a:buFont typeface="Arial" panose="020B0604020202020204" pitchFamily="34" charset="0"/>
              <a:buNone/>
              <a:defRPr/>
            </a:pPr>
            <a:endParaRPr lang="en-GB" sz="2400" dirty="0">
              <a:ea typeface="+mn-ea"/>
              <a:cs typeface="+mn-cs"/>
            </a:endParaRPr>
          </a:p>
          <a:p>
            <a:pPr algn="l" eaLnBrk="1" hangingPunct="1">
              <a:buFont typeface="Arial" panose="020B0604020202020204" pitchFamily="34" charset="0"/>
              <a:buNone/>
              <a:defRPr/>
            </a:pPr>
            <a:endParaRPr lang="en-GB" sz="2400" dirty="0">
              <a:ea typeface="+mn-ea"/>
              <a:cs typeface="+mn-cs"/>
            </a:endParaRPr>
          </a:p>
          <a:p>
            <a:pPr algn="l" eaLnBrk="1" hangingPunct="1">
              <a:buFont typeface="Arial" panose="020B0604020202020204" pitchFamily="34" charset="0"/>
              <a:buNone/>
              <a:defRPr/>
            </a:pPr>
            <a:endParaRPr lang="en-GB" sz="2400" dirty="0">
              <a:ea typeface="+mn-ea"/>
              <a:cs typeface="+mn-cs"/>
            </a:endParaRPr>
          </a:p>
        </p:txBody>
      </p:sp>
      <p:sp>
        <p:nvSpPr>
          <p:cNvPr id="6147" name="Date Placeholder 3"/>
          <p:cNvSpPr>
            <a:spLocks noGrp="1"/>
          </p:cNvSpPr>
          <p:nvPr>
            <p:ph type="dt" sz="quarter" idx="10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E81A6761-DBE8-41A7-AB49-C325B9180C1C}" type="datetime1">
              <a:rPr lang="en-GB" altLang="en-US" sz="1000" smtClean="0">
                <a:solidFill>
                  <a:srgbClr val="898989"/>
                </a:solidFill>
              </a:rPr>
              <a:t>07/12/2021</a:t>
            </a:fld>
            <a:endParaRPr lang="en-GB" altLang="en-US" sz="1000">
              <a:solidFill>
                <a:srgbClr val="898989"/>
              </a:solidFill>
            </a:endParaRPr>
          </a:p>
        </p:txBody>
      </p:sp>
      <p:pic>
        <p:nvPicPr>
          <p:cNvPr id="6148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76922"/>
            <a:ext cx="12191999" cy="294077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Rectangle 1"/>
          <p:cNvSpPr/>
          <p:nvPr/>
        </p:nvSpPr>
        <p:spPr>
          <a:xfrm>
            <a:off x="3503930" y="2863850"/>
            <a:ext cx="6522665" cy="10772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eaLnBrk="1" hangingPunct="1">
              <a:defRPr/>
            </a:pPr>
            <a:r>
              <a:rPr lang="en-GB" sz="3200" b="1" dirty="0">
                <a:solidFill>
                  <a:schemeClr val="accent2">
                    <a:lumMod val="40000"/>
                    <a:lumOff val="60000"/>
                  </a:schemeClr>
                </a:solidFill>
              </a:rPr>
              <a:t>Title: </a:t>
            </a:r>
            <a:r>
              <a:rPr lang="en-GB" sz="3200" b="1" dirty="0">
                <a:solidFill>
                  <a:schemeClr val="bg1"/>
                </a:solidFill>
              </a:rPr>
              <a:t>SHINE C-FEM Cleaning</a:t>
            </a:r>
          </a:p>
          <a:p>
            <a:pPr eaLnBrk="1" hangingPunct="1">
              <a:defRPr/>
            </a:pPr>
            <a:r>
              <a:rPr lang="ro-RO" sz="3200" b="1" dirty="0">
                <a:solidFill>
                  <a:schemeClr val="accent2">
                    <a:lumMod val="40000"/>
                    <a:lumOff val="60000"/>
                  </a:schemeClr>
                </a:solidFill>
              </a:rPr>
              <a:t>                     </a:t>
            </a:r>
            <a:r>
              <a:rPr lang="en-GB" sz="3200" b="1" dirty="0">
                <a:solidFill>
                  <a:schemeClr val="accent2">
                    <a:lumMod val="40000"/>
                    <a:lumOff val="60000"/>
                  </a:schemeClr>
                </a:solidFill>
              </a:rPr>
              <a:t>Group 5</a:t>
            </a:r>
            <a:endParaRPr lang="ro-RO" sz="3200" b="1" dirty="0">
              <a:solidFill>
                <a:schemeClr val="accent2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6" name="Rectangle 5"/>
          <p:cNvSpPr/>
          <p:nvPr/>
        </p:nvSpPr>
        <p:spPr>
          <a:xfrm rot="10800000" flipV="1">
            <a:off x="8328660" y="5373370"/>
            <a:ext cx="4608513" cy="400050"/>
          </a:xfrm>
          <a:prstGeom prst="rect">
            <a:avLst/>
          </a:prstGeom>
        </p:spPr>
        <p:txBody>
          <a:bodyPr>
            <a:spAutoFit/>
          </a:bodyPr>
          <a:lstStyle/>
          <a:p>
            <a:pPr>
              <a:defRPr/>
            </a:pPr>
            <a:r>
              <a:rPr lang="ro-RO" sz="2000" b="1" dirty="0">
                <a:solidFill>
                  <a:schemeClr val="accent2">
                    <a:lumMod val="40000"/>
                    <a:lumOff val="60000"/>
                  </a:schemeClr>
                </a:solidFill>
              </a:rPr>
              <a:t>Lecturer</a:t>
            </a:r>
            <a:r>
              <a:rPr lang="ro-RO" sz="2000" dirty="0">
                <a:solidFill>
                  <a:schemeClr val="accent2">
                    <a:lumMod val="40000"/>
                    <a:lumOff val="60000"/>
                  </a:schemeClr>
                </a:solidFill>
              </a:rPr>
              <a:t>:Mushfiqur Rahman</a:t>
            </a:r>
            <a:endParaRPr lang="ro-RO" sz="2000" dirty="0"/>
          </a:p>
        </p:txBody>
      </p:sp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4"/>
          <p:cNvSpPr>
            <a:spLocks noGrp="1"/>
          </p:cNvSpPr>
          <p:nvPr>
            <p:ph type="title"/>
          </p:nvPr>
        </p:nvSpPr>
        <p:spPr>
          <a:xfrm>
            <a:off x="1981200" y="-458788"/>
            <a:ext cx="8229600" cy="1800226"/>
          </a:xfrm>
        </p:spPr>
        <p:txBody>
          <a:bodyPr/>
          <a:lstStyle/>
          <a:p>
            <a:pPr eaLnBrk="1" hangingPunct="1"/>
            <a:r>
              <a:rPr lang="en-GB" altLang="en-US"/>
              <a:t>Table of Contents </a:t>
            </a:r>
          </a:p>
        </p:txBody>
      </p:sp>
      <p:sp>
        <p:nvSpPr>
          <p:cNvPr id="7171" name="Date Placeholder 3"/>
          <p:cNvSpPr>
            <a:spLocks noGrp="1"/>
          </p:cNvSpPr>
          <p:nvPr>
            <p:ph type="dt" sz="quarter" idx="10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6B13C137-E18C-4ED1-824C-44542C2D3B90}" type="datetime1">
              <a:rPr lang="en-GB" altLang="en-US" sz="1000" smtClean="0">
                <a:solidFill>
                  <a:srgbClr val="898989"/>
                </a:solidFill>
              </a:rPr>
              <a:t>07/12/2021</a:t>
            </a:fld>
            <a:endParaRPr lang="en-GB" altLang="en-US" sz="1000">
              <a:solidFill>
                <a:srgbClr val="898989"/>
              </a:solidFill>
            </a:endParaRPr>
          </a:p>
        </p:txBody>
      </p:sp>
      <p:sp useBgFill="1">
        <p:nvSpPr>
          <p:cNvPr id="7172" name="Rectangle 1"/>
          <p:cNvSpPr>
            <a:spLocks noChangeArrowheads="1"/>
          </p:cNvSpPr>
          <p:nvPr/>
        </p:nvSpPr>
        <p:spPr bwMode="auto">
          <a:xfrm>
            <a:off x="263352" y="1412776"/>
            <a:ext cx="5623099" cy="3476625"/>
          </a:xfrm>
          <a:prstGeom prst="rect">
            <a:avLst/>
          </a:prstGeom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9pPr>
          </a:lstStyle>
          <a:p>
            <a:pPr marL="342900" indent="-342900" algn="just" eaLnBrk="1" hangingPunct="1">
              <a:buFont typeface="Arial" panose="020B0604020202020204" pitchFamily="34" charset="0"/>
              <a:buChar char="•"/>
            </a:pPr>
            <a:r>
              <a:rPr lang="ro-RO" altLang="ro-RO" sz="2200" dirty="0"/>
              <a:t>Introduction</a:t>
            </a:r>
          </a:p>
          <a:p>
            <a:pPr marL="342900" indent="-342900" algn="just" eaLnBrk="1" hangingPunct="1">
              <a:buFont typeface="Arial" panose="020B0604020202020204" pitchFamily="34" charset="0"/>
              <a:buChar char="•"/>
            </a:pPr>
            <a:r>
              <a:rPr lang="en-GB" altLang="en-US" sz="2200" dirty="0"/>
              <a:t>Business Description and History</a:t>
            </a:r>
            <a:endParaRPr lang="ro-RO" altLang="ro-RO" sz="2200" dirty="0"/>
          </a:p>
          <a:p>
            <a:pPr marL="342900" indent="-342900" algn="just" eaLnBrk="1" hangingPunct="1">
              <a:buFont typeface="Arial" panose="020B0604020202020204" pitchFamily="34" charset="0"/>
              <a:buChar char="•"/>
            </a:pPr>
            <a:r>
              <a:rPr lang="ro-RO" altLang="ro-RO" sz="2200" dirty="0"/>
              <a:t>Aim and Objective</a:t>
            </a:r>
            <a:endParaRPr lang="en-GB" altLang="ro-RO" sz="2200" dirty="0"/>
          </a:p>
          <a:p>
            <a:pPr marL="342900" indent="-342900" algn="just" eaLnBrk="1" hangingPunct="1">
              <a:buFont typeface="Arial" panose="020B0604020202020204" pitchFamily="34" charset="0"/>
              <a:buChar char="•"/>
            </a:pPr>
            <a:r>
              <a:rPr lang="en-GB" altLang="en-US" sz="2200" dirty="0"/>
              <a:t>Mission and Vision</a:t>
            </a:r>
            <a:endParaRPr lang="ro-RO" altLang="en-US" sz="2200" dirty="0"/>
          </a:p>
          <a:p>
            <a:pPr marL="342900" indent="-342900" algn="just" eaLnBrk="1" hangingPunct="1">
              <a:buFont typeface="Arial" panose="020B0604020202020204" pitchFamily="34" charset="0"/>
              <a:buChar char="•"/>
            </a:pPr>
            <a:r>
              <a:rPr lang="ro-RO" altLang="ro-RO" sz="2200" dirty="0"/>
              <a:t>Business Structure</a:t>
            </a:r>
          </a:p>
          <a:p>
            <a:pPr marL="342900" indent="-342900" algn="just" eaLnBrk="1" hangingPunct="1">
              <a:buFont typeface="Arial" panose="020B0604020202020204" pitchFamily="34" charset="0"/>
              <a:buChar char="•"/>
            </a:pPr>
            <a:r>
              <a:rPr lang="en-GB" altLang="en-US" sz="2200" dirty="0"/>
              <a:t>Product or Service Description</a:t>
            </a:r>
            <a:endParaRPr lang="ro-RO" altLang="ro-RO" sz="2200" dirty="0"/>
          </a:p>
          <a:p>
            <a:pPr marL="342900" indent="-342900" algn="just" eaLnBrk="1" hangingPunct="1">
              <a:buFont typeface="Arial" panose="020B0604020202020204" pitchFamily="34" charset="0"/>
              <a:buChar char="•"/>
            </a:pPr>
            <a:r>
              <a:rPr lang="ro-RO" altLang="ro-RO" sz="2200" dirty="0"/>
              <a:t>Marketing Analysis and Trends</a:t>
            </a:r>
          </a:p>
          <a:p>
            <a:pPr marL="342900" indent="-342900" algn="just" eaLnBrk="1" hangingPunct="1">
              <a:buFont typeface="Arial" panose="020B0604020202020204" pitchFamily="34" charset="0"/>
              <a:buChar char="•"/>
            </a:pPr>
            <a:r>
              <a:rPr lang="ro-RO" altLang="ro-RO" sz="2200" dirty="0"/>
              <a:t>SWOT  Analysis</a:t>
            </a:r>
          </a:p>
          <a:p>
            <a:pPr marL="342900" indent="-342900" algn="just" eaLnBrk="1" hangingPunct="1">
              <a:buFont typeface="Arial" panose="020B0604020202020204" pitchFamily="34" charset="0"/>
              <a:buChar char="•"/>
            </a:pPr>
            <a:r>
              <a:rPr lang="ro-RO" altLang="ro-RO" sz="2200" dirty="0"/>
              <a:t>PESTLE Analysis</a:t>
            </a:r>
          </a:p>
          <a:p>
            <a:pPr marL="342900" indent="-342900" algn="just" eaLnBrk="1" hangingPunct="1">
              <a:buFont typeface="Arial" panose="020B0604020202020204" pitchFamily="34" charset="0"/>
              <a:buChar char="•"/>
            </a:pPr>
            <a:r>
              <a:rPr lang="ro-RO" altLang="ro-RO" sz="2200" dirty="0"/>
              <a:t>Operations</a:t>
            </a:r>
          </a:p>
        </p:txBody>
      </p:sp>
      <p:sp>
        <p:nvSpPr>
          <p:cNvPr id="7173" name="Rectangle 2"/>
          <p:cNvSpPr>
            <a:spLocks noChangeArrowheads="1"/>
          </p:cNvSpPr>
          <p:nvPr/>
        </p:nvSpPr>
        <p:spPr bwMode="auto">
          <a:xfrm>
            <a:off x="5886450" y="1052736"/>
            <a:ext cx="6305550" cy="384619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9pPr>
          </a:lstStyle>
          <a:p>
            <a:pPr algn="just" eaLnBrk="1" hangingPunct="1"/>
            <a:endParaRPr lang="ro-RO" altLang="ro-RO" sz="2400" dirty="0"/>
          </a:p>
          <a:p>
            <a:pPr marL="342900" indent="-342900" algn="just" eaLnBrk="1" hangingPunct="1">
              <a:buFont typeface="Arial" panose="020B0604020202020204" pitchFamily="34" charset="0"/>
              <a:buChar char="•"/>
            </a:pPr>
            <a:r>
              <a:rPr lang="ro-RO" altLang="ro-RO" sz="2200" dirty="0"/>
              <a:t>Technology plan</a:t>
            </a:r>
          </a:p>
          <a:p>
            <a:pPr marL="342900" indent="-342900" algn="just" eaLnBrk="1" hangingPunct="1">
              <a:buFont typeface="Arial" panose="020B0604020202020204" pitchFamily="34" charset="0"/>
              <a:buChar char="•"/>
            </a:pPr>
            <a:r>
              <a:rPr lang="ro-RO" altLang="ro-RO" sz="2200" dirty="0"/>
              <a:t>Management and Organization</a:t>
            </a:r>
          </a:p>
          <a:p>
            <a:pPr marL="342900" indent="-342900" algn="just" eaLnBrk="1" hangingPunct="1">
              <a:buFont typeface="Arial" panose="020B0604020202020204" pitchFamily="34" charset="0"/>
              <a:buChar char="•"/>
            </a:pPr>
            <a:r>
              <a:rPr lang="ro-RO" altLang="ro-RO" sz="2200" dirty="0"/>
              <a:t>Social Responsibility and Sustainability</a:t>
            </a:r>
          </a:p>
          <a:p>
            <a:pPr marL="342900" indent="-342900" algn="just" eaLnBrk="1" hangingPunct="1">
              <a:buFont typeface="Arial" panose="020B0604020202020204" pitchFamily="34" charset="0"/>
              <a:buChar char="•"/>
            </a:pPr>
            <a:r>
              <a:rPr lang="ro-RO" altLang="ro-RO" sz="2200" dirty="0"/>
              <a:t>Development,Milestone,and Exit plan</a:t>
            </a:r>
          </a:p>
          <a:p>
            <a:pPr marL="342900" indent="-342900" algn="just" eaLnBrk="1" hangingPunct="1">
              <a:buFont typeface="Arial" panose="020B0604020202020204" pitchFamily="34" charset="0"/>
              <a:buChar char="•"/>
            </a:pPr>
            <a:r>
              <a:rPr lang="ro-RO" altLang="ro-RO" sz="2200" dirty="0"/>
              <a:t>Financial Data</a:t>
            </a:r>
          </a:p>
          <a:p>
            <a:pPr marL="342900" indent="-342900" algn="just" eaLnBrk="1" hangingPunct="1">
              <a:buFont typeface="Arial" panose="020B0604020202020204" pitchFamily="34" charset="0"/>
              <a:buChar char="•"/>
            </a:pPr>
            <a:r>
              <a:rPr lang="ro-RO" altLang="ro-RO" sz="2200" dirty="0"/>
              <a:t>Profit and Loss Account</a:t>
            </a:r>
          </a:p>
          <a:p>
            <a:pPr marL="342900" indent="-342900" algn="just" eaLnBrk="1" hangingPunct="1">
              <a:buFont typeface="Arial" panose="020B0604020202020204" pitchFamily="34" charset="0"/>
              <a:buChar char="•"/>
            </a:pPr>
            <a:r>
              <a:rPr lang="ro-RO" altLang="ro-RO" sz="2200" dirty="0"/>
              <a:t>Cash and Flow Statement</a:t>
            </a:r>
          </a:p>
          <a:p>
            <a:pPr marL="342900" indent="-342900" algn="just" eaLnBrk="1" hangingPunct="1">
              <a:buFont typeface="Arial" panose="020B0604020202020204" pitchFamily="34" charset="0"/>
              <a:buChar char="•"/>
            </a:pPr>
            <a:r>
              <a:rPr lang="ro-RO" altLang="ro-RO" sz="2200" dirty="0"/>
              <a:t>Balance sheet</a:t>
            </a:r>
          </a:p>
          <a:p>
            <a:pPr marL="342900" indent="-342900" algn="just" eaLnBrk="1" hangingPunct="1">
              <a:buFont typeface="Arial" panose="020B0604020202020204" pitchFamily="34" charset="0"/>
              <a:buChar char="•"/>
            </a:pPr>
            <a:r>
              <a:rPr lang="ro-RO" altLang="ro-RO" sz="2200" dirty="0"/>
              <a:t>Conclusion</a:t>
            </a:r>
          </a:p>
          <a:p>
            <a:pPr marL="342900" indent="-342900" algn="just" eaLnBrk="1" hangingPunct="1">
              <a:buFont typeface="Arial" panose="020B0604020202020204" pitchFamily="34" charset="0"/>
              <a:buChar char="•"/>
            </a:pPr>
            <a:r>
              <a:rPr lang="ro-RO" altLang="ro-RO" sz="2200" dirty="0"/>
              <a:t>References</a:t>
            </a:r>
          </a:p>
        </p:txBody>
      </p:sp>
    </p:spTree>
  </p:cSld>
  <p:clrMapOvr>
    <a:masterClrMapping/>
  </p:clrMapOvr>
  <p:transition>
    <p:dissolve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4"/>
          <p:cNvSpPr>
            <a:spLocks noGrp="1"/>
          </p:cNvSpPr>
          <p:nvPr>
            <p:ph type="title"/>
          </p:nvPr>
        </p:nvSpPr>
        <p:spPr>
          <a:xfrm>
            <a:off x="2207567" y="188913"/>
            <a:ext cx="8012757" cy="647799"/>
          </a:xfrm>
        </p:spPr>
        <p:txBody>
          <a:bodyPr/>
          <a:lstStyle/>
          <a:p>
            <a:pPr eaLnBrk="1" hangingPunct="1"/>
            <a:r>
              <a:rPr lang="en-GB" altLang="en-US" dirty="0"/>
              <a:t>Introduction</a:t>
            </a:r>
          </a:p>
        </p:txBody>
      </p:sp>
      <p:sp>
        <p:nvSpPr>
          <p:cNvPr id="9219" name="Date Placeholder 3"/>
          <p:cNvSpPr>
            <a:spLocks noGrp="1"/>
          </p:cNvSpPr>
          <p:nvPr>
            <p:ph type="dt" sz="quarter" idx="10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C898E380-80CF-4883-AF83-78BBEBCA48D2}" type="datetime1">
              <a:rPr lang="en-GB" altLang="en-US" sz="1000" smtClean="0">
                <a:solidFill>
                  <a:srgbClr val="898989"/>
                </a:solidFill>
              </a:rPr>
              <a:t>07/12/2021</a:t>
            </a:fld>
            <a:endParaRPr lang="en-GB" altLang="en-US" sz="1000">
              <a:solidFill>
                <a:srgbClr val="898989"/>
              </a:solidFill>
            </a:endParaRPr>
          </a:p>
        </p:txBody>
      </p:sp>
      <p:sp>
        <p:nvSpPr>
          <p:cNvPr id="2" name="Rectangle 1"/>
          <p:cNvSpPr/>
          <p:nvPr/>
        </p:nvSpPr>
        <p:spPr>
          <a:xfrm>
            <a:off x="1604607" y="836707"/>
            <a:ext cx="9218165" cy="4457952"/>
          </a:xfrm>
          <a:prstGeom prst="rect">
            <a:avLst/>
          </a:prstGeom>
        </p:spPr>
        <p:txBody>
          <a:bodyPr wrap="square" lIns="91440" tIns="45720" rIns="91440" bIns="45720" anchor="t">
            <a:spAutoFit/>
          </a:bodyPr>
          <a:lstStyle/>
          <a:p>
            <a:pPr algn="just">
              <a:lnSpc>
                <a:spcPct val="150000"/>
              </a:lnSpc>
              <a:spcBef>
                <a:spcPts val="0"/>
              </a:spcBef>
            </a:pPr>
            <a:r>
              <a:rPr lang="ro-RO" sz="2400" b="1" dirty="0">
                <a:latin typeface="Times New Roman"/>
                <a:ea typeface="MS PGothic"/>
                <a:cs typeface="Times New Roman"/>
              </a:rPr>
              <a:t>Shine C-FEM Cleaning </a:t>
            </a:r>
            <a:r>
              <a:rPr sz="2400" dirty="0">
                <a:latin typeface="Times New Roman"/>
                <a:ea typeface="MS PGothic"/>
                <a:cs typeface="Times New Roman"/>
              </a:rPr>
              <a:t>is a private limited company</a:t>
            </a:r>
            <a:r>
              <a:rPr lang="en-MY" sz="2400" dirty="0">
                <a:latin typeface="Times New Roman"/>
                <a:ea typeface="MS PGothic"/>
                <a:cs typeface="Times New Roman"/>
              </a:rPr>
              <a:t> </a:t>
            </a:r>
            <a:r>
              <a:rPr lang="en-US" sz="2400" dirty="0">
                <a:latin typeface="Times New Roman"/>
                <a:ea typeface="MS PGothic"/>
                <a:cs typeface="Times New Roman"/>
              </a:rPr>
              <a:t>(Paulin, 2021)</a:t>
            </a:r>
            <a:r>
              <a:rPr lang="ro-RO" sz="2400" dirty="0">
                <a:latin typeface="Times New Roman"/>
                <a:ea typeface="MS PGothic"/>
                <a:cs typeface="Times New Roman"/>
              </a:rPr>
              <a:t> </a:t>
            </a:r>
            <a:r>
              <a:rPr lang="en-GB" sz="2400" dirty="0">
                <a:latin typeface="Times New Roman"/>
                <a:ea typeface="MS PGothic"/>
                <a:cs typeface="Times New Roman"/>
              </a:rPr>
              <a:t>based </a:t>
            </a:r>
            <a:r>
              <a:rPr lang="en-MY" altLang="en-GB" sz="2400" dirty="0">
                <a:latin typeface="Times New Roman"/>
                <a:ea typeface="MS PGothic"/>
                <a:cs typeface="Times New Roman"/>
              </a:rPr>
              <a:t>in</a:t>
            </a:r>
            <a:r>
              <a:rPr lang="en-GB" sz="2400" dirty="0">
                <a:latin typeface="Times New Roman"/>
                <a:ea typeface="MS PGothic"/>
                <a:cs typeface="Times New Roman"/>
              </a:rPr>
              <a:t> </a:t>
            </a:r>
            <a:r>
              <a:rPr lang="en-MY" altLang="en-GB" sz="2400" dirty="0">
                <a:latin typeface="Times New Roman"/>
                <a:ea typeface="MS PGothic"/>
                <a:cs typeface="Times New Roman"/>
              </a:rPr>
              <a:t>Blackwall, London</a:t>
            </a:r>
            <a:r>
              <a:rPr lang="en-GB" sz="2400" dirty="0">
                <a:latin typeface="Times New Roman"/>
                <a:ea typeface="MS PGothic"/>
                <a:cs typeface="Times New Roman"/>
              </a:rPr>
              <a:t>. We pride ourselves on offering an unbeatable service, reliability and levels of customer care that have set an industry standard</a:t>
            </a:r>
            <a:r>
              <a:rPr lang="ro-RO" sz="2400" dirty="0">
                <a:latin typeface="Times New Roman"/>
                <a:ea typeface="MS PGothic"/>
                <a:cs typeface="Times New Roman"/>
              </a:rPr>
              <a:t>.</a:t>
            </a:r>
            <a:r>
              <a:rPr lang="en-GB" sz="2400" dirty="0">
                <a:latin typeface="Times New Roman"/>
                <a:ea typeface="MS PGothic"/>
                <a:cs typeface="Times New Roman"/>
              </a:rPr>
              <a:t> </a:t>
            </a:r>
            <a:r>
              <a:rPr sz="2400" dirty="0">
                <a:latin typeface="Times New Roman"/>
                <a:ea typeface="MS PGothic"/>
                <a:cs typeface="Times New Roman"/>
              </a:rPr>
              <a:t>We service from domestic households to commercial premises</a:t>
            </a:r>
            <a:r>
              <a:rPr lang="en-MY" sz="2400" dirty="0">
                <a:latin typeface="Times New Roman"/>
                <a:ea typeface="MS PGothic"/>
                <a:cs typeface="Times New Roman"/>
              </a:rPr>
              <a:t> including</a:t>
            </a:r>
            <a:r>
              <a:rPr lang="en-GB" sz="2400" dirty="0">
                <a:latin typeface="Times New Roman"/>
                <a:ea typeface="MS PGothic"/>
                <a:cs typeface="Times New Roman"/>
              </a:rPr>
              <a:t> </a:t>
            </a:r>
            <a:r>
              <a:rPr lang="en-MY" altLang="en-GB" sz="2400" dirty="0">
                <a:latin typeface="Times New Roman"/>
                <a:ea typeface="MS PGothic"/>
                <a:cs typeface="Times New Roman"/>
              </a:rPr>
              <a:t>medical disinfection and </a:t>
            </a:r>
            <a:r>
              <a:rPr lang="en-US" sz="2400" dirty="0">
                <a:latin typeface="Times New Roman"/>
                <a:ea typeface="MS PGothic"/>
                <a:cs typeface="Times New Roman"/>
              </a:rPr>
              <a:t>maintenance service </a:t>
            </a:r>
            <a:r>
              <a:rPr lang="en-MY" altLang="en-US" sz="2400" dirty="0">
                <a:latin typeface="Times New Roman"/>
                <a:ea typeface="MS PGothic"/>
                <a:cs typeface="Times New Roman"/>
              </a:rPr>
              <a:t>to the clients.</a:t>
            </a:r>
            <a:endParaRPr lang="en-US" sz="2400" dirty="0">
              <a:latin typeface="Times New Roman"/>
              <a:ea typeface="MS PGothic"/>
              <a:cs typeface="Times New Roman"/>
            </a:endParaRPr>
          </a:p>
          <a:p>
            <a:pPr algn="just">
              <a:lnSpc>
                <a:spcPct val="150000"/>
              </a:lnSpc>
              <a:spcBef>
                <a:spcPts val="0"/>
              </a:spcBef>
            </a:pPr>
            <a:r>
              <a:rPr lang="en-GB" sz="2400" dirty="0">
                <a:latin typeface="Times New Roman"/>
                <a:ea typeface="MS PGothic"/>
                <a:cs typeface="Times New Roman"/>
              </a:rPr>
              <a:t>Over </a:t>
            </a:r>
            <a:r>
              <a:rPr sz="2400" dirty="0">
                <a:latin typeface="Times New Roman"/>
                <a:ea typeface="MS PGothic"/>
                <a:cs typeface="Times New Roman"/>
              </a:rPr>
              <a:t>the year, our energy </a:t>
            </a:r>
            <a:r>
              <a:rPr lang="en-GB" sz="2400" dirty="0">
                <a:latin typeface="Times New Roman"/>
                <a:ea typeface="MS PGothic"/>
                <a:cs typeface="Times New Roman"/>
              </a:rPr>
              <a:t>and excitement</a:t>
            </a:r>
            <a:r>
              <a:rPr sz="2400" dirty="0">
                <a:latin typeface="Times New Roman"/>
                <a:ea typeface="MS PGothic"/>
                <a:cs typeface="Times New Roman"/>
              </a:rPr>
              <a:t> of </a:t>
            </a:r>
            <a:r>
              <a:rPr lang="en-GB" sz="2400" dirty="0">
                <a:latin typeface="Times New Roman"/>
                <a:ea typeface="MS PGothic"/>
                <a:cs typeface="Times New Roman"/>
              </a:rPr>
              <a:t>our </a:t>
            </a:r>
            <a:r>
              <a:rPr sz="2400" dirty="0">
                <a:latin typeface="Times New Roman"/>
                <a:ea typeface="MS PGothic"/>
                <a:cs typeface="Times New Roman"/>
              </a:rPr>
              <a:t>group</a:t>
            </a:r>
            <a:r>
              <a:rPr lang="en-GB" sz="2400" dirty="0">
                <a:latin typeface="Times New Roman"/>
                <a:ea typeface="MS PGothic"/>
                <a:cs typeface="Times New Roman"/>
              </a:rPr>
              <a:t> is</a:t>
            </a:r>
            <a:r>
              <a:rPr sz="2400" dirty="0">
                <a:latin typeface="Times New Roman"/>
                <a:ea typeface="MS PGothic"/>
                <a:cs typeface="Times New Roman"/>
              </a:rPr>
              <a:t> to offer</a:t>
            </a:r>
            <a:r>
              <a:rPr lang="en-GB" sz="2400" dirty="0">
                <a:latin typeface="Times New Roman"/>
                <a:ea typeface="MS PGothic"/>
                <a:cs typeface="Times New Roman"/>
              </a:rPr>
              <a:t> </a:t>
            </a:r>
            <a:r>
              <a:rPr lang="en-MY" altLang="en-GB" sz="2400" dirty="0">
                <a:latin typeface="Times New Roman"/>
                <a:ea typeface="MS PGothic"/>
                <a:cs typeface="Times New Roman"/>
              </a:rPr>
              <a:t> high quality service</a:t>
            </a:r>
            <a:r>
              <a:rPr lang="en-GB" sz="2400" dirty="0">
                <a:latin typeface="Times New Roman"/>
                <a:ea typeface="MS PGothic"/>
                <a:cs typeface="Times New Roman"/>
              </a:rPr>
              <a:t> to </a:t>
            </a:r>
            <a:r>
              <a:rPr lang="en-MY" altLang="en-GB" sz="2400" dirty="0">
                <a:latin typeface="Times New Roman"/>
                <a:ea typeface="MS PGothic"/>
                <a:cs typeface="Times New Roman"/>
              </a:rPr>
              <a:t>the clients.</a:t>
            </a:r>
            <a:endParaRPr lang="en-GB" sz="2400" dirty="0">
              <a:latin typeface="Times New Roman"/>
              <a:ea typeface="MS PGothic"/>
              <a:cs typeface="Times New Roman"/>
            </a:endParaRPr>
          </a:p>
        </p:txBody>
      </p:sp>
    </p:spTree>
  </p:cSld>
  <p:clrMapOvr>
    <a:masterClrMapping/>
  </p:clrMapOvr>
  <p:transition>
    <p:wipe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/>
          <p:nvPr/>
        </p:nvPicPr>
        <p:blipFill>
          <a:blip r:embed="rId3"/>
          <a:stretch>
            <a:fillRect/>
          </a:stretch>
        </p:blipFill>
        <p:spPr bwMode="auto">
          <a:xfrm>
            <a:off x="8052169" y="1417638"/>
            <a:ext cx="3733800" cy="3726000"/>
          </a:xfrm>
          <a:prstGeom prst="rect">
            <a:avLst/>
          </a:prstGeom>
        </p:spPr>
      </p:pic>
      <p:sp>
        <p:nvSpPr>
          <p:cNvPr id="11266" name="Rectangle 2"/>
          <p:cNvSpPr>
            <a:spLocks noGrp="1"/>
          </p:cNvSpPr>
          <p:nvPr>
            <p:ph type="title"/>
          </p:nvPr>
        </p:nvSpPr>
        <p:spPr>
          <a:xfrm>
            <a:off x="1271464" y="274638"/>
            <a:ext cx="10009112" cy="130026"/>
          </a:xfrm>
        </p:spPr>
        <p:txBody>
          <a:bodyPr/>
          <a:lstStyle/>
          <a:p>
            <a:pPr eaLnBrk="1" hangingPunct="1"/>
            <a:r>
              <a:rPr lang="en-GB" altLang="en-US" dirty="0"/>
              <a:t>Business Description and History</a:t>
            </a:r>
          </a:p>
        </p:txBody>
      </p:sp>
      <p:sp>
        <p:nvSpPr>
          <p:cNvPr id="11267" name="Date Placeholder 3"/>
          <p:cNvSpPr>
            <a:spLocks noGrp="1"/>
          </p:cNvSpPr>
          <p:nvPr>
            <p:ph type="dt" sz="quarter" idx="10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7C96DE3-5DCE-4D5A-9FD7-6DD529E4B9B0}" type="datetime1">
              <a:rPr lang="en-GB" altLang="en-US" sz="1000" smtClean="0">
                <a:solidFill>
                  <a:srgbClr val="898989"/>
                </a:solidFill>
              </a:rPr>
              <a:t>07/12/2021</a:t>
            </a:fld>
            <a:endParaRPr lang="en-GB" altLang="en-US" sz="1000">
              <a:solidFill>
                <a:srgbClr val="898989"/>
              </a:solidFill>
            </a:endParaRPr>
          </a:p>
        </p:txBody>
      </p:sp>
      <p:sp>
        <p:nvSpPr>
          <p:cNvPr id="2" name="Rectangle 1"/>
          <p:cNvSpPr/>
          <p:nvPr/>
        </p:nvSpPr>
        <p:spPr>
          <a:xfrm>
            <a:off x="190963" y="1417866"/>
            <a:ext cx="7632848" cy="3809504"/>
          </a:xfrm>
          <a:prstGeom prst="rect">
            <a:avLst/>
          </a:prstGeom>
        </p:spPr>
        <p:txBody>
          <a:bodyPr wrap="square" lIns="91440" tIns="45720" rIns="91440" bIns="45720" anchor="t">
            <a:spAutoFit/>
          </a:bodyPr>
          <a:lstStyle/>
          <a:p>
            <a:pPr marL="285750" indent="-285750" algn="just">
              <a:lnSpc>
                <a:spcPct val="150000"/>
              </a:lnSpc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n-US" sz="2000" dirty="0">
                <a:latin typeface="Arial"/>
                <a:ea typeface="MS PGothic"/>
                <a:cs typeface="Arial"/>
              </a:rPr>
              <a:t>Engaged in cleaning practices within manufacturing facilities, grocery stores and domestic cleaning</a:t>
            </a:r>
            <a:r>
              <a:rPr lang="en-GB" sz="2000" dirty="0">
                <a:latin typeface="Arial"/>
                <a:ea typeface="MS PGothic"/>
                <a:cs typeface="Arial"/>
              </a:rPr>
              <a:t> (Morgan et al.,2021).</a:t>
            </a:r>
            <a:endParaRPr lang="ro-RO" sz="2000" dirty="0">
              <a:latin typeface="Arial"/>
              <a:ea typeface="MS PGothic"/>
              <a:cs typeface="Arial"/>
            </a:endParaRPr>
          </a:p>
          <a:p>
            <a:pPr marL="285750" indent="-285750" algn="just">
              <a:lnSpc>
                <a:spcPct val="150000"/>
              </a:lnSpc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n-MY" altLang="ro-RO" sz="2000" dirty="0">
                <a:cs typeface="Arial" panose="020B0604020202020204" pitchFamily="34" charset="0"/>
              </a:rPr>
              <a:t>U</a:t>
            </a:r>
            <a:r>
              <a:rPr lang="ro-RO" sz="2000" dirty="0">
                <a:cs typeface="Arial" panose="020B0604020202020204" pitchFamily="34" charset="0"/>
              </a:rPr>
              <a:t>se hospital grade cleaning products to fight </a:t>
            </a:r>
            <a:r>
              <a:rPr lang="en-MY" altLang="ro-RO" sz="2000" dirty="0">
                <a:cs typeface="Arial" panose="020B0604020202020204" pitchFamily="34" charset="0"/>
              </a:rPr>
              <a:t>covid-19.</a:t>
            </a:r>
            <a:endParaRPr lang="ro-RO" sz="2000" dirty="0">
              <a:cs typeface="Arial" panose="020B0604020202020204" pitchFamily="34" charset="0"/>
            </a:endParaRPr>
          </a:p>
          <a:p>
            <a:pPr marL="285750" lvl="0" indent="-285750" algn="just">
              <a:lnSpc>
                <a:spcPct val="150000"/>
              </a:lnSpc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n-MY" altLang="en-US" sz="2000" dirty="0">
                <a:latin typeface="Arial"/>
                <a:ea typeface="MS PGothic"/>
                <a:cs typeface="Arial"/>
              </a:rPr>
              <a:t>D</a:t>
            </a:r>
            <a:r>
              <a:rPr lang="en-US" sz="2000" dirty="0">
                <a:latin typeface="Arial"/>
                <a:ea typeface="MS PGothic"/>
                <a:cs typeface="Arial"/>
              </a:rPr>
              <a:t>o regular follow up, and quality control phone calls or visits by our operations</a:t>
            </a:r>
            <a:r>
              <a:rPr lang="en-MY" altLang="en-US" sz="2000" dirty="0">
                <a:latin typeface="Arial"/>
                <a:ea typeface="MS PGothic"/>
                <a:cs typeface="Arial"/>
              </a:rPr>
              <a:t> </a:t>
            </a:r>
            <a:r>
              <a:rPr lang="en-US" sz="2000" dirty="0">
                <a:latin typeface="Arial"/>
                <a:ea typeface="MS PGothic"/>
                <a:cs typeface="Arial"/>
              </a:rPr>
              <a:t>team</a:t>
            </a:r>
            <a:r>
              <a:rPr lang="en-MY" altLang="en-US" sz="2000" dirty="0">
                <a:latin typeface="Arial"/>
                <a:ea typeface="MS PGothic"/>
                <a:cs typeface="Arial"/>
              </a:rPr>
              <a:t> to grab client interest.</a:t>
            </a:r>
            <a:endParaRPr lang="en-US" sz="2000" dirty="0">
              <a:latin typeface="Arial"/>
              <a:ea typeface="MS PGothic"/>
              <a:cs typeface="Arial"/>
            </a:endParaRPr>
          </a:p>
          <a:p>
            <a:pPr marL="285750" indent="-285750" algn="just">
              <a:lnSpc>
                <a:spcPct val="150000"/>
              </a:lnSpc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n-MY" altLang="en-US" sz="2000" dirty="0">
                <a:latin typeface="Arial"/>
                <a:ea typeface="MS PGothic"/>
                <a:cs typeface="Arial"/>
              </a:rPr>
              <a:t>Our target </a:t>
            </a:r>
            <a:r>
              <a:rPr sz="2000" dirty="0">
                <a:latin typeface="Arial"/>
                <a:ea typeface="MS PGothic"/>
                <a:cs typeface="Arial"/>
              </a:rPr>
              <a:t>are primarily commercial corporate companies, facilities management companies, local authorities, housing associations </a:t>
            </a:r>
            <a:r>
              <a:rPr lang="en-MY" sz="2000" dirty="0">
                <a:latin typeface="Arial"/>
                <a:ea typeface="MS PGothic"/>
                <a:cs typeface="Arial"/>
              </a:rPr>
              <a:t>and </a:t>
            </a:r>
            <a:r>
              <a:rPr sz="2000" dirty="0">
                <a:latin typeface="Arial"/>
                <a:ea typeface="MS PGothic"/>
                <a:cs typeface="Arial"/>
              </a:rPr>
              <a:t>NHS </a:t>
            </a:r>
            <a:r>
              <a:rPr sz="2400" dirty="0">
                <a:latin typeface="Arial"/>
                <a:ea typeface="MS PGothic"/>
                <a:cs typeface="Arial"/>
              </a:rPr>
              <a:t>trusts</a:t>
            </a:r>
            <a:r>
              <a:rPr lang="en-MY" sz="2400" dirty="0">
                <a:latin typeface="Arial"/>
                <a:ea typeface="MS PGothic"/>
                <a:cs typeface="Arial"/>
              </a:rPr>
              <a:t>.</a:t>
            </a:r>
          </a:p>
        </p:txBody>
      </p:sp>
    </p:spTree>
  </p:cSld>
  <p:clrMapOvr>
    <a:masterClrMapping/>
  </p:clrMapOvr>
  <p:transition>
    <p:newsflash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1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5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6" dur="10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5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de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ac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+.4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de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/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ac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-90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/>
          </p:cNvSpPr>
          <p:nvPr>
            <p:ph type="title"/>
          </p:nvPr>
        </p:nvSpPr>
        <p:spPr>
          <a:xfrm>
            <a:off x="609600" y="-15546"/>
            <a:ext cx="10972800" cy="1143000"/>
          </a:xfrm>
        </p:spPr>
        <p:txBody>
          <a:bodyPr/>
          <a:lstStyle/>
          <a:p>
            <a:pPr eaLnBrk="1" hangingPunct="1"/>
            <a:r>
              <a:rPr lang="en-GB" altLang="en-US" dirty="0"/>
              <a:t>Aim and Objectives </a:t>
            </a:r>
          </a:p>
        </p:txBody>
      </p:sp>
      <p:sp>
        <p:nvSpPr>
          <p:cNvPr id="13315" name="Date Placeholder 3"/>
          <p:cNvSpPr>
            <a:spLocks noGrp="1"/>
          </p:cNvSpPr>
          <p:nvPr>
            <p:ph type="dt" sz="quarter" idx="10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5A7B6EF2-B597-43C8-BCAE-8CAF8FD45A19}" type="datetime1">
              <a:rPr lang="en-GB" altLang="en-US" sz="1000" smtClean="0">
                <a:solidFill>
                  <a:srgbClr val="898989"/>
                </a:solidFill>
              </a:rPr>
              <a:t>07/12/2021</a:t>
            </a:fld>
            <a:endParaRPr lang="en-GB" altLang="en-US" sz="1000">
              <a:solidFill>
                <a:srgbClr val="898989"/>
              </a:solidFill>
            </a:endParaRPr>
          </a:p>
        </p:txBody>
      </p:sp>
      <p:sp>
        <p:nvSpPr>
          <p:cNvPr id="2" name="Rectangle 1"/>
          <p:cNvSpPr/>
          <p:nvPr/>
        </p:nvSpPr>
        <p:spPr>
          <a:xfrm>
            <a:off x="1233736" y="1128979"/>
            <a:ext cx="10348664" cy="4230710"/>
          </a:xfrm>
          <a:prstGeom prst="rect">
            <a:avLst/>
          </a:prstGeom>
        </p:spPr>
        <p:txBody>
          <a:bodyPr wrap="square" lIns="91440" tIns="45720" rIns="91440" bIns="45720" anchor="t">
            <a:spAutoFit/>
          </a:bodyPr>
          <a:lstStyle/>
          <a:p>
            <a:pPr algn="just">
              <a:lnSpc>
                <a:spcPct val="150000"/>
              </a:lnSpc>
              <a:spcBef>
                <a:spcPts val="0"/>
              </a:spcBef>
            </a:pPr>
            <a:r>
              <a:rPr sz="2000" dirty="0">
                <a:latin typeface="Arial"/>
                <a:ea typeface="MS PGothic"/>
                <a:cs typeface="Arial"/>
              </a:rPr>
              <a:t>The </a:t>
            </a:r>
            <a:r>
              <a:rPr lang="en-MY" sz="2000" b="1" dirty="0">
                <a:latin typeface="Arial"/>
                <a:ea typeface="MS PGothic"/>
                <a:cs typeface="Arial"/>
              </a:rPr>
              <a:t>aim</a:t>
            </a:r>
            <a:r>
              <a:rPr sz="2000" dirty="0">
                <a:latin typeface="Arial"/>
                <a:ea typeface="MS PGothic"/>
                <a:cs typeface="Arial"/>
              </a:rPr>
              <a:t> is to improve promoting movement, to catch a higher portion of the overall industry in the UK cleaning market </a:t>
            </a:r>
            <a:r>
              <a:rPr lang="en-MY" sz="2000" dirty="0">
                <a:latin typeface="Arial"/>
                <a:ea typeface="MS PGothic"/>
                <a:cs typeface="Arial"/>
              </a:rPr>
              <a:t>for the </a:t>
            </a:r>
            <a:r>
              <a:rPr sz="2000" dirty="0">
                <a:latin typeface="Arial"/>
                <a:ea typeface="MS PGothic"/>
                <a:cs typeface="Arial"/>
              </a:rPr>
              <a:t>next four years.</a:t>
            </a:r>
          </a:p>
          <a:p>
            <a:pPr algn="just">
              <a:lnSpc>
                <a:spcPct val="150000"/>
              </a:lnSpc>
              <a:spcBef>
                <a:spcPts val="0"/>
              </a:spcBef>
            </a:pPr>
            <a:r>
              <a:rPr lang="en-US" sz="2000" dirty="0">
                <a:latin typeface="Arial"/>
                <a:ea typeface="MS PGothic"/>
                <a:cs typeface="Arial"/>
              </a:rPr>
              <a:t>The</a:t>
            </a:r>
            <a:r>
              <a:rPr lang="en-US" sz="2000" b="1" dirty="0">
                <a:latin typeface="Arial"/>
                <a:ea typeface="MS PGothic"/>
                <a:cs typeface="Arial"/>
              </a:rPr>
              <a:t> </a:t>
            </a:r>
            <a:r>
              <a:rPr lang="en-GB" sz="2000" b="1" dirty="0">
                <a:latin typeface="Arial"/>
                <a:ea typeface="MS PGothic"/>
                <a:cs typeface="Arial"/>
              </a:rPr>
              <a:t>objectives</a:t>
            </a:r>
            <a:r>
              <a:rPr lang="en-US" sz="2000" b="1" dirty="0">
                <a:latin typeface="Arial"/>
                <a:ea typeface="MS PGothic"/>
                <a:cs typeface="Arial"/>
              </a:rPr>
              <a:t> </a:t>
            </a:r>
            <a:r>
              <a:rPr lang="en-US" sz="2000" dirty="0">
                <a:latin typeface="Arial"/>
                <a:ea typeface="MS PGothic"/>
                <a:cs typeface="Arial"/>
              </a:rPr>
              <a:t>of Shine C-FEM cleaning are to accomplish consumer loyalty.</a:t>
            </a:r>
          </a:p>
          <a:p>
            <a:pPr marL="285750" lvl="0" indent="-285750" algn="just">
              <a:lnSpc>
                <a:spcPct val="150000"/>
              </a:lnSpc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n-US" sz="2000" dirty="0">
                <a:latin typeface="Arial"/>
                <a:ea typeface="MS PGothic"/>
                <a:cs typeface="Arial"/>
              </a:rPr>
              <a:t>To perform quality assessments on weekly basis</a:t>
            </a:r>
            <a:r>
              <a:rPr lang="en-GB" sz="2000" dirty="0">
                <a:latin typeface="Arial"/>
                <a:ea typeface="MS PGothic"/>
                <a:cs typeface="Arial"/>
              </a:rPr>
              <a:t> </a:t>
            </a:r>
            <a:r>
              <a:rPr lang="en-US" sz="2000" dirty="0">
                <a:latin typeface="Arial"/>
                <a:ea typeface="MS PGothic"/>
                <a:cs typeface="Arial"/>
              </a:rPr>
              <a:t>(  </a:t>
            </a:r>
            <a:r>
              <a:rPr lang="en-GB" sz="2000" dirty="0" err="1">
                <a:latin typeface="Arial"/>
                <a:ea typeface="MS PGothic"/>
                <a:cs typeface="Arial"/>
              </a:rPr>
              <a:t>Tilniak</a:t>
            </a:r>
            <a:r>
              <a:rPr lang="en-GB" sz="2000" dirty="0">
                <a:latin typeface="Arial"/>
                <a:ea typeface="MS PGothic"/>
                <a:cs typeface="Arial"/>
              </a:rPr>
              <a:t> </a:t>
            </a:r>
            <a:r>
              <a:rPr lang="en-US" sz="2000" dirty="0">
                <a:latin typeface="Arial"/>
                <a:ea typeface="MS PGothic"/>
                <a:cs typeface="Arial"/>
              </a:rPr>
              <a:t>and  </a:t>
            </a:r>
            <a:r>
              <a:rPr lang="en-US" sz="2000" dirty="0" err="1">
                <a:latin typeface="Arial"/>
                <a:ea typeface="MS PGothic"/>
                <a:cs typeface="Arial"/>
              </a:rPr>
              <a:t>Nahorna</a:t>
            </a:r>
            <a:r>
              <a:rPr lang="en-US" sz="2000" dirty="0">
                <a:latin typeface="Arial"/>
                <a:ea typeface="MS PGothic"/>
                <a:cs typeface="Arial"/>
              </a:rPr>
              <a:t>,</a:t>
            </a:r>
            <a:r>
              <a:rPr lang="en-GB" sz="2000" dirty="0">
                <a:latin typeface="Arial"/>
                <a:ea typeface="MS PGothic"/>
                <a:cs typeface="Arial"/>
              </a:rPr>
              <a:t> </a:t>
            </a:r>
            <a:r>
              <a:rPr lang="en-US" sz="2000" dirty="0">
                <a:latin typeface="Arial"/>
                <a:ea typeface="MS PGothic"/>
                <a:cs typeface="Arial"/>
              </a:rPr>
              <a:t>2021).</a:t>
            </a:r>
            <a:endParaRPr lang="ro-RO" sz="2000" dirty="0">
              <a:latin typeface="Arial"/>
              <a:ea typeface="MS PGothic"/>
              <a:cs typeface="Arial"/>
            </a:endParaRPr>
          </a:p>
          <a:p>
            <a:pPr marL="285750" lvl="0" indent="-285750" algn="just">
              <a:lnSpc>
                <a:spcPct val="150000"/>
              </a:lnSpc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ro-RO" sz="2000" dirty="0">
                <a:cs typeface="Arial" panose="020B0604020202020204" pitchFamily="34" charset="0"/>
              </a:rPr>
              <a:t>To offer a </a:t>
            </a:r>
            <a:r>
              <a:rPr lang="en-MY" altLang="ro-RO" sz="2000" dirty="0">
                <a:cs typeface="Arial" panose="020B0604020202020204" pitchFamily="34" charset="0"/>
              </a:rPr>
              <a:t>eco-</a:t>
            </a:r>
            <a:r>
              <a:rPr lang="en-GB" sz="2000" dirty="0">
                <a:cs typeface="Arial" panose="020B0604020202020204" pitchFamily="34" charset="0"/>
              </a:rPr>
              <a:t>green </a:t>
            </a:r>
            <a:r>
              <a:rPr lang="ro-RO" sz="2000" dirty="0">
                <a:cs typeface="Arial" panose="020B0604020202020204" pitchFamily="34" charset="0"/>
              </a:rPr>
              <a:t>enviromment for every facility</a:t>
            </a:r>
            <a:r>
              <a:rPr lang="en-GB" sz="2000" dirty="0">
                <a:cs typeface="Arial" panose="020B0604020202020204" pitchFamily="34" charset="0"/>
              </a:rPr>
              <a:t>.</a:t>
            </a:r>
            <a:endParaRPr lang="en-US" sz="2000" dirty="0">
              <a:cs typeface="Arial" panose="020B0604020202020204" pitchFamily="34" charset="0"/>
            </a:endParaRPr>
          </a:p>
          <a:p>
            <a:pPr marL="285750" indent="-285750" algn="just">
              <a:lnSpc>
                <a:spcPct val="150000"/>
              </a:lnSpc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n-US" sz="2000" dirty="0">
                <a:latin typeface="Arial"/>
                <a:ea typeface="MS PGothic"/>
                <a:cs typeface="Arial"/>
              </a:rPr>
              <a:t>To offer a safe and hygienic atmosphere to </a:t>
            </a:r>
            <a:r>
              <a:rPr lang="en-MY" altLang="en-US" sz="2000" dirty="0">
                <a:latin typeface="Arial"/>
                <a:ea typeface="MS PGothic"/>
                <a:cs typeface="Arial"/>
              </a:rPr>
              <a:t>the clients</a:t>
            </a:r>
            <a:r>
              <a:rPr lang="en-US" sz="2000" dirty="0">
                <a:latin typeface="Arial"/>
                <a:ea typeface="MS PGothic"/>
                <a:cs typeface="Arial"/>
              </a:rPr>
              <a:t>.</a:t>
            </a:r>
            <a:endParaRPr lang="ro-RO" sz="2000" dirty="0">
              <a:latin typeface="Arial"/>
              <a:ea typeface="MS PGothic"/>
              <a:cs typeface="Arial"/>
            </a:endParaRPr>
          </a:p>
          <a:p>
            <a:pPr marL="285750" indent="-285750" algn="just">
              <a:lnSpc>
                <a:spcPct val="150000"/>
              </a:lnSpc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ro-RO" sz="2000" dirty="0">
                <a:latin typeface="Arial"/>
                <a:ea typeface="MS PGothic"/>
                <a:cs typeface="Arial"/>
              </a:rPr>
              <a:t>To increase communication with investitors</a:t>
            </a:r>
            <a:r>
              <a:rPr lang="en-GB" sz="2000" dirty="0">
                <a:latin typeface="Arial"/>
                <a:ea typeface="MS PGothic"/>
                <a:cs typeface="Arial"/>
              </a:rPr>
              <a:t> </a:t>
            </a:r>
            <a:r>
              <a:rPr lang="ro-RO" sz="2000" dirty="0">
                <a:latin typeface="Arial"/>
                <a:ea typeface="MS PGothic"/>
                <a:cs typeface="Arial"/>
              </a:rPr>
              <a:t>.</a:t>
            </a:r>
            <a:endParaRPr lang="ro-RO" sz="2000" dirty="0">
              <a:cs typeface="Arial" panose="020B0604020202020204" pitchFamily="34" charset="0"/>
            </a:endParaRPr>
          </a:p>
          <a:p>
            <a:pPr marL="285750" indent="-285750" algn="just">
              <a:lnSpc>
                <a:spcPct val="150000"/>
              </a:lnSpc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ro-RO" sz="2000" dirty="0">
                <a:latin typeface="Arial"/>
                <a:ea typeface="MS PGothic"/>
                <a:cs typeface="Arial"/>
              </a:rPr>
              <a:t>To provide our employee with </a:t>
            </a:r>
            <a:r>
              <a:rPr lang="en-GB" sz="2000" dirty="0">
                <a:latin typeface="Arial"/>
                <a:ea typeface="MS PGothic"/>
                <a:cs typeface="Arial"/>
              </a:rPr>
              <a:t> </a:t>
            </a:r>
            <a:r>
              <a:rPr lang="ro-RO" sz="2000" dirty="0">
                <a:latin typeface="Arial"/>
                <a:ea typeface="MS PGothic"/>
                <a:cs typeface="Arial"/>
              </a:rPr>
              <a:t>professional training.</a:t>
            </a:r>
            <a:endParaRPr lang="ro-RO" sz="2000" dirty="0">
              <a:cs typeface="Arial" panose="020B0604020202020204" pitchFamily="34" charset="0"/>
            </a:endParaRPr>
          </a:p>
          <a:p>
            <a:pPr algn="just">
              <a:lnSpc>
                <a:spcPct val="150000"/>
              </a:lnSpc>
              <a:spcBef>
                <a:spcPts val="0"/>
              </a:spcBef>
            </a:pPr>
            <a:endParaRPr lang="ro-RO" sz="2200" dirty="0">
              <a:cs typeface="Arial" panose="020B0604020202020204" pitchFamily="34" charset="0"/>
            </a:endParaRPr>
          </a:p>
        </p:txBody>
      </p:sp>
      <p:pic>
        <p:nvPicPr>
          <p:cNvPr id="3" name="Picture 3" descr="Text&#10;&#10;Description automatically generated">
            <a:extLst>
              <a:ext uri="{FF2B5EF4-FFF2-40B4-BE49-F238E27FC236}">
                <a16:creationId xmlns:a16="http://schemas.microsoft.com/office/drawing/2014/main" id="{87283336-1816-4ACE-A78A-58D7128DF52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52114" y="3687536"/>
            <a:ext cx="3437164" cy="1673678"/>
          </a:xfrm>
          <a:prstGeom prst="rect">
            <a:avLst/>
          </a:prstGeom>
        </p:spPr>
      </p:pic>
    </p:spTree>
  </p:cSld>
  <p:clrMapOvr>
    <a:masterClrMapping/>
  </p:clrMapOvr>
  <p:transition>
    <p:pull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2CD80E3-56C6-417F-B730-2BFE76C532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A6BBFFFE-0415-44DB-B6D0-6325A0E18762}" type="datetime1">
              <a:rPr lang="en-GB" altLang="en-US"/>
              <a:t>07/12/2021</a:t>
            </a:fld>
            <a:endParaRPr lang="en-GB" alt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38E1956B-4330-4D65-B3D3-30B9340F355B}"/>
              </a:ext>
            </a:extLst>
          </p:cNvPr>
          <p:cNvSpPr txBox="1"/>
          <p:nvPr/>
        </p:nvSpPr>
        <p:spPr>
          <a:xfrm>
            <a:off x="3503712" y="908720"/>
            <a:ext cx="8531696" cy="470898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US" dirty="0">
              <a:cs typeface="Arial"/>
            </a:endParaRPr>
          </a:p>
          <a:p>
            <a:pPr>
              <a:buChar char="•"/>
            </a:pPr>
            <a:r>
              <a:rPr lang="en-US" sz="2000" dirty="0">
                <a:latin typeface="Arial"/>
                <a:ea typeface="MS PGothic"/>
                <a:cs typeface="Arial"/>
              </a:rPr>
              <a:t>The</a:t>
            </a:r>
            <a:r>
              <a:rPr lang="en-US" sz="2000" b="1" dirty="0">
                <a:latin typeface="Arial"/>
                <a:ea typeface="MS PGothic"/>
                <a:cs typeface="Arial"/>
              </a:rPr>
              <a:t> mission </a:t>
            </a:r>
            <a:r>
              <a:rPr lang="en-US" sz="2000" dirty="0">
                <a:latin typeface="Arial"/>
                <a:ea typeface="MS PGothic"/>
                <a:cs typeface="Arial"/>
              </a:rPr>
              <a:t>of SHINE C-FEM Cleaning is to bring back the cleanness and freshness to the clients. ​</a:t>
            </a:r>
          </a:p>
          <a:p>
            <a:pPr>
              <a:buChar char="•"/>
            </a:pPr>
            <a:endParaRPr lang="en-US" sz="2000" dirty="0">
              <a:latin typeface="Arial"/>
              <a:ea typeface="MS PGothic"/>
              <a:cs typeface="Arial"/>
            </a:endParaRPr>
          </a:p>
          <a:p>
            <a:pPr>
              <a:buChar char="•"/>
            </a:pPr>
            <a:r>
              <a:rPr lang="en-US" sz="2000" dirty="0">
                <a:latin typeface="Arial"/>
                <a:ea typeface="MS PGothic"/>
                <a:cs typeface="Arial"/>
              </a:rPr>
              <a:t>Treat our clients with respect and honesty.​</a:t>
            </a:r>
          </a:p>
          <a:p>
            <a:pPr>
              <a:buChar char="•"/>
            </a:pPr>
            <a:endParaRPr lang="en-US" sz="2000" dirty="0">
              <a:latin typeface="Arial"/>
              <a:ea typeface="MS PGothic"/>
              <a:cs typeface="Arial"/>
            </a:endParaRPr>
          </a:p>
          <a:p>
            <a:pPr>
              <a:buChar char="•"/>
            </a:pPr>
            <a:r>
              <a:rPr lang="en-US" sz="2000" dirty="0">
                <a:latin typeface="Arial"/>
                <a:ea typeface="MS PGothic"/>
                <a:cs typeface="Arial"/>
              </a:rPr>
              <a:t>Provide the clients to the best of our abilities.​</a:t>
            </a:r>
          </a:p>
          <a:p>
            <a:pPr>
              <a:buChar char="•"/>
            </a:pPr>
            <a:endParaRPr lang="en-US" sz="2000" dirty="0">
              <a:latin typeface="Arial"/>
              <a:ea typeface="MS PGothic"/>
              <a:cs typeface="Arial"/>
            </a:endParaRPr>
          </a:p>
          <a:p>
            <a:pPr>
              <a:buChar char="•"/>
            </a:pPr>
            <a:r>
              <a:rPr lang="en-US" sz="2000" dirty="0">
                <a:latin typeface="Arial"/>
                <a:ea typeface="MS PGothic"/>
                <a:cs typeface="Arial"/>
              </a:rPr>
              <a:t>Offering to the clients the most reduced costs and high organization.​</a:t>
            </a:r>
          </a:p>
          <a:p>
            <a:pPr>
              <a:buChar char="•"/>
            </a:pPr>
            <a:endParaRPr lang="en-US" sz="2000" dirty="0">
              <a:latin typeface="Arial"/>
              <a:ea typeface="MS PGothic"/>
              <a:cs typeface="Arial"/>
            </a:endParaRPr>
          </a:p>
          <a:p>
            <a:pPr>
              <a:buChar char="•"/>
            </a:pPr>
            <a:r>
              <a:rPr lang="en-US" sz="2000" dirty="0">
                <a:latin typeface="Arial"/>
                <a:ea typeface="MS PGothic"/>
                <a:cs typeface="Arial"/>
              </a:rPr>
              <a:t>The</a:t>
            </a:r>
            <a:r>
              <a:rPr lang="en-US" sz="2000" b="1" dirty="0">
                <a:latin typeface="Arial"/>
                <a:ea typeface="MS PGothic"/>
                <a:cs typeface="Arial"/>
              </a:rPr>
              <a:t> vision</a:t>
            </a:r>
            <a:r>
              <a:rPr lang="en-US" sz="2000" dirty="0">
                <a:latin typeface="Arial"/>
                <a:ea typeface="MS PGothic"/>
                <a:cs typeface="Arial"/>
              </a:rPr>
              <a:t> of SHINE C-FEM Cleaning is to focus on international hygienic projects to grow their global reach (Gurl.,2017).​</a:t>
            </a:r>
          </a:p>
          <a:p>
            <a:pPr>
              <a:buChar char="•"/>
            </a:pPr>
            <a:endParaRPr lang="en-US" sz="2000" dirty="0">
              <a:latin typeface="Arial"/>
              <a:ea typeface="MS PGothic"/>
              <a:cs typeface="Arial"/>
            </a:endParaRPr>
          </a:p>
          <a:p>
            <a:pPr>
              <a:buChar char="•"/>
            </a:pPr>
            <a:r>
              <a:rPr lang="en-US" sz="2000" dirty="0">
                <a:latin typeface="Arial"/>
                <a:ea typeface="MS PGothic"/>
                <a:cs typeface="Arial"/>
              </a:rPr>
              <a:t>In the next 7 years to become a great leader in this industry</a:t>
            </a:r>
            <a:r>
              <a:rPr lang="en-US" sz="2400" dirty="0">
                <a:latin typeface="Arial"/>
                <a:ea typeface="MS PGothic"/>
                <a:cs typeface="Arial"/>
              </a:rPr>
              <a:t>.​</a:t>
            </a:r>
          </a:p>
          <a:p>
            <a:pPr>
              <a:buChar char="•"/>
            </a:pPr>
            <a:endParaRPr lang="en-US" dirty="0">
              <a:latin typeface="Arial"/>
              <a:ea typeface="MS PGothic"/>
              <a:cs typeface="Arial"/>
            </a:endParaRPr>
          </a:p>
        </p:txBody>
      </p:sp>
      <p:pic>
        <p:nvPicPr>
          <p:cNvPr id="8" name="Picture 8" descr="A picture containing hand&#10;&#10;Description automatically generated">
            <a:extLst>
              <a:ext uri="{FF2B5EF4-FFF2-40B4-BE49-F238E27FC236}">
                <a16:creationId xmlns:a16="http://schemas.microsoft.com/office/drawing/2014/main" id="{41D6BC49-125C-45F6-8B35-443E9FF9C56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4288" y="152247"/>
            <a:ext cx="3058064" cy="1983184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43DA2BC3-476F-41CA-BCCE-23FFE4570372}"/>
              </a:ext>
            </a:extLst>
          </p:cNvPr>
          <p:cNvSpPr txBox="1"/>
          <p:nvPr/>
        </p:nvSpPr>
        <p:spPr>
          <a:xfrm>
            <a:off x="4655840" y="260648"/>
            <a:ext cx="5397500" cy="76944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4400" b="1" dirty="0">
                <a:latin typeface="Myriad Pro"/>
                <a:ea typeface="MS PGothic"/>
              </a:rPr>
              <a:t>Mission and Vision</a:t>
            </a:r>
            <a:endParaRPr lang="en-GB" sz="4400" b="1" dirty="0">
              <a:ea typeface="MS PGothic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79828374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/>
          <p:cNvSpPr>
            <a:spLocks noGrp="1"/>
          </p:cNvSpPr>
          <p:nvPr>
            <p:ph type="title"/>
          </p:nvPr>
        </p:nvSpPr>
        <p:spPr>
          <a:xfrm>
            <a:off x="1630361" y="-43464"/>
            <a:ext cx="7850015" cy="934731"/>
          </a:xfrm>
        </p:spPr>
        <p:txBody>
          <a:bodyPr/>
          <a:lstStyle/>
          <a:p>
            <a:pPr eaLnBrk="1" hangingPunct="1"/>
            <a:r>
              <a:rPr lang="en-GB" altLang="en-US" dirty="0"/>
              <a:t>Business Structure </a:t>
            </a:r>
          </a:p>
        </p:txBody>
      </p:sp>
      <p:sp>
        <p:nvSpPr>
          <p:cNvPr id="16387" name="Date Placeholder 3"/>
          <p:cNvSpPr>
            <a:spLocks noGrp="1"/>
          </p:cNvSpPr>
          <p:nvPr>
            <p:ph type="dt" sz="quarter" idx="10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D4FE3919-8F1F-4620-B701-94486AB8FF71}" type="datetime1">
              <a:rPr lang="en-GB" altLang="en-US" sz="1000" smtClean="0">
                <a:solidFill>
                  <a:srgbClr val="898989"/>
                </a:solidFill>
              </a:rPr>
              <a:t>07/12/2021</a:t>
            </a:fld>
            <a:endParaRPr lang="en-GB" altLang="en-US" sz="1000">
              <a:solidFill>
                <a:srgbClr val="898989"/>
              </a:solidFill>
            </a:endParaRPr>
          </a:p>
        </p:txBody>
      </p:sp>
      <p:sp>
        <p:nvSpPr>
          <p:cNvPr id="2" name="TextBox 1"/>
          <p:cNvSpPr txBox="1"/>
          <p:nvPr/>
        </p:nvSpPr>
        <p:spPr>
          <a:xfrm>
            <a:off x="3647728" y="2060847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ro-RO" dirty="0"/>
          </a:p>
        </p:txBody>
      </p:sp>
      <p:sp>
        <p:nvSpPr>
          <p:cNvPr id="4" name="Rectangle 3"/>
          <p:cNvSpPr/>
          <p:nvPr/>
        </p:nvSpPr>
        <p:spPr>
          <a:xfrm>
            <a:off x="1844675" y="739775"/>
            <a:ext cx="7038975" cy="748665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ro-RO"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Manager Dire</a:t>
            </a:r>
            <a:r>
              <a:rPr lang="en-GB"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</a:t>
            </a:r>
            <a:r>
              <a:rPr lang="ro-RO"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tor</a:t>
            </a:r>
            <a:r>
              <a:rPr lang="ro-RO">
                <a:solidFill>
                  <a:schemeClr val="tx1"/>
                </a:solidFill>
              </a:rPr>
              <a:t>-Cristina </a:t>
            </a:r>
            <a:r>
              <a:rPr lang="ro-RO" dirty="0">
                <a:solidFill>
                  <a:schemeClr val="tx1"/>
                </a:solidFill>
              </a:rPr>
              <a:t>Ilie</a:t>
            </a:r>
          </a:p>
        </p:txBody>
      </p:sp>
      <p:sp>
        <p:nvSpPr>
          <p:cNvPr id="5" name="TextBox 4"/>
          <p:cNvSpPr txBox="1"/>
          <p:nvPr/>
        </p:nvSpPr>
        <p:spPr>
          <a:xfrm rot="10800000" flipH="1" flipV="1">
            <a:off x="191135" y="2416310"/>
            <a:ext cx="4007768" cy="6451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ro-RO" sz="1800" b="1" dirty="0"/>
              <a:t>Administration</a:t>
            </a:r>
            <a:r>
              <a:rPr lang="en-MY" altLang="ro-RO" sz="1800" b="1" dirty="0"/>
              <a:t> &amp; Finance Manager</a:t>
            </a:r>
            <a:r>
              <a:rPr lang="ro-RO" dirty="0"/>
              <a:t> Floarea Balan </a:t>
            </a:r>
          </a:p>
        </p:txBody>
      </p:sp>
      <p:sp>
        <p:nvSpPr>
          <p:cNvPr id="6" name="Down Arrow 5"/>
          <p:cNvSpPr/>
          <p:nvPr/>
        </p:nvSpPr>
        <p:spPr>
          <a:xfrm>
            <a:off x="5087620" y="1604010"/>
            <a:ext cx="484505" cy="709930"/>
          </a:xfrm>
          <a:prstGeom prst="downArrow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o-RO"/>
          </a:p>
        </p:txBody>
      </p:sp>
      <p:sp>
        <p:nvSpPr>
          <p:cNvPr id="8" name="TextBox 7"/>
          <p:cNvSpPr txBox="1"/>
          <p:nvPr/>
        </p:nvSpPr>
        <p:spPr>
          <a:xfrm>
            <a:off x="4583430" y="2421255"/>
            <a:ext cx="2548255" cy="7067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800" b="1"/>
              <a:t>Operation </a:t>
            </a:r>
            <a:r>
              <a:rPr lang="ro-RO" sz="1800" b="1"/>
              <a:t>Manager</a:t>
            </a:r>
            <a:r>
              <a:rPr lang="en-MY" altLang="ro-RO" sz="2000"/>
              <a:t> </a:t>
            </a:r>
          </a:p>
          <a:p>
            <a:pPr algn="ctr"/>
            <a:r>
              <a:rPr lang="ro-RO" sz="2000"/>
              <a:t>Mihai</a:t>
            </a:r>
            <a:r>
              <a:rPr lang="ro-RO"/>
              <a:t> </a:t>
            </a:r>
            <a:r>
              <a:rPr lang="ro-RO" dirty="0"/>
              <a:t>Arhire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7392035" y="2435860"/>
            <a:ext cx="2579370" cy="6451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o-RO" sz="1800" b="1" dirty="0"/>
              <a:t>Commercial Manager</a:t>
            </a:r>
          </a:p>
          <a:p>
            <a:pPr algn="ctr"/>
            <a:r>
              <a:rPr lang="ro-RO" dirty="0"/>
              <a:t>Emilia Baraiac</a:t>
            </a:r>
          </a:p>
        </p:txBody>
      </p:sp>
      <p:sp>
        <p:nvSpPr>
          <p:cNvPr id="20" name="TextBox 19"/>
          <p:cNvSpPr txBox="1"/>
          <p:nvPr/>
        </p:nvSpPr>
        <p:spPr>
          <a:xfrm>
            <a:off x="7746508" y="3822224"/>
            <a:ext cx="3467735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o-RO" sz="2000" dirty="0"/>
              <a:t>Project Manager</a:t>
            </a:r>
            <a:r>
              <a:rPr lang="en-MY" altLang="ro-RO" sz="2000" dirty="0"/>
              <a:t> - recognising business opportunity, Strategically  improving company procedures, standards or policies by direct </a:t>
            </a:r>
            <a:r>
              <a:rPr lang="en-MY" altLang="ro-RO" sz="2000" dirty="0" err="1"/>
              <a:t>involment</a:t>
            </a:r>
            <a:r>
              <a:rPr lang="en-MY" altLang="ro-RO" sz="1800" dirty="0"/>
              <a:t>.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499733" y="4009661"/>
            <a:ext cx="3240360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MY" altLang="ro-RO" sz="2000" dirty="0"/>
              <a:t>O</a:t>
            </a:r>
            <a:r>
              <a:rPr lang="ro-RO" sz="2000" dirty="0"/>
              <a:t>versees the general operations</a:t>
            </a:r>
            <a:r>
              <a:rPr lang="en-MY" altLang="ro-RO" sz="2000" dirty="0"/>
              <a:t>. </a:t>
            </a:r>
            <a:r>
              <a:rPr lang="en-MY" altLang="ro-RO" sz="2000" dirty="0" err="1"/>
              <a:t>Asists</a:t>
            </a:r>
            <a:r>
              <a:rPr lang="en-MY" altLang="ro-RO" sz="2000" dirty="0"/>
              <a:t> in b</a:t>
            </a:r>
            <a:r>
              <a:rPr lang="en-MY" altLang="en-GB" sz="2000" dirty="0"/>
              <a:t>udget, manage stock and ordering. Audit and Analysts finance.</a:t>
            </a:r>
          </a:p>
        </p:txBody>
      </p:sp>
      <p:cxnSp>
        <p:nvCxnSpPr>
          <p:cNvPr id="36" name="Straight Arrow Connector 35"/>
          <p:cNvCxnSpPr/>
          <p:nvPr/>
        </p:nvCxnSpPr>
        <p:spPr>
          <a:xfrm flipV="1">
            <a:off x="8505419" y="1053037"/>
            <a:ext cx="792087" cy="1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9" name="TextBox 38"/>
          <p:cNvSpPr txBox="1"/>
          <p:nvPr/>
        </p:nvSpPr>
        <p:spPr>
          <a:xfrm>
            <a:off x="9335770" y="584200"/>
            <a:ext cx="2655570" cy="1476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MY" dirty="0"/>
              <a:t>Develop and Implement plans and objective for the department. </a:t>
            </a:r>
          </a:p>
          <a:p>
            <a:r>
              <a:rPr lang="en-MY" dirty="0"/>
              <a:t>Oversee and cordinate daily operation. </a:t>
            </a:r>
          </a:p>
        </p:txBody>
      </p:sp>
      <p:sp>
        <p:nvSpPr>
          <p:cNvPr id="48" name="TextBox 47"/>
          <p:cNvSpPr txBox="1"/>
          <p:nvPr/>
        </p:nvSpPr>
        <p:spPr>
          <a:xfrm>
            <a:off x="4410074" y="3824903"/>
            <a:ext cx="2894965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MY" sz="2000" dirty="0"/>
              <a:t>Responsible in </a:t>
            </a:r>
            <a:r>
              <a:rPr sz="2000" dirty="0"/>
              <a:t>formulating strategy, improving performance, procuring material and resources and securing compliance</a:t>
            </a:r>
          </a:p>
        </p:txBody>
      </p:sp>
      <p:cxnSp>
        <p:nvCxnSpPr>
          <p:cNvPr id="9" name="Straight Arrow Connector 8"/>
          <p:cNvCxnSpPr/>
          <p:nvPr/>
        </p:nvCxnSpPr>
        <p:spPr>
          <a:xfrm>
            <a:off x="5375910" y="3285490"/>
            <a:ext cx="0" cy="64770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Arrow Connector 9"/>
          <p:cNvCxnSpPr/>
          <p:nvPr/>
        </p:nvCxnSpPr>
        <p:spPr>
          <a:xfrm>
            <a:off x="8255635" y="3285490"/>
            <a:ext cx="0" cy="64770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Arrow Connector 11"/>
          <p:cNvCxnSpPr/>
          <p:nvPr/>
        </p:nvCxnSpPr>
        <p:spPr>
          <a:xfrm>
            <a:off x="2066290" y="3285490"/>
            <a:ext cx="0" cy="64770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Down Arrow 12"/>
          <p:cNvSpPr/>
          <p:nvPr/>
        </p:nvSpPr>
        <p:spPr>
          <a:xfrm>
            <a:off x="2063115" y="1597660"/>
            <a:ext cx="484505" cy="709930"/>
          </a:xfrm>
          <a:prstGeom prst="downArrow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o-RO"/>
          </a:p>
        </p:txBody>
      </p:sp>
      <p:sp>
        <p:nvSpPr>
          <p:cNvPr id="15" name="Down Arrow 14"/>
          <p:cNvSpPr/>
          <p:nvPr/>
        </p:nvSpPr>
        <p:spPr>
          <a:xfrm>
            <a:off x="8020685" y="1607185"/>
            <a:ext cx="484505" cy="709930"/>
          </a:xfrm>
          <a:prstGeom prst="downArrow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o-RO"/>
          </a:p>
        </p:txBody>
      </p:sp>
    </p:spTree>
  </p:cSld>
  <p:clrMapOvr>
    <a:masterClrMapping/>
  </p:clrMapOvr>
  <p:transition>
    <p:checker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2"/>
          <p:cNvSpPr>
            <a:spLocks noGrp="1"/>
          </p:cNvSpPr>
          <p:nvPr>
            <p:ph type="title"/>
          </p:nvPr>
        </p:nvSpPr>
        <p:spPr>
          <a:xfrm>
            <a:off x="1847850" y="116633"/>
            <a:ext cx="8229600" cy="864096"/>
          </a:xfrm>
        </p:spPr>
        <p:txBody>
          <a:bodyPr/>
          <a:lstStyle/>
          <a:p>
            <a:pPr eaLnBrk="1" hangingPunct="1"/>
            <a:r>
              <a:rPr lang="en-GB" altLang="en-US" dirty="0"/>
              <a:t>Product or Service Description</a:t>
            </a:r>
          </a:p>
        </p:txBody>
      </p:sp>
      <p:sp>
        <p:nvSpPr>
          <p:cNvPr id="18435" name="Date Placeholder 3"/>
          <p:cNvSpPr>
            <a:spLocks noGrp="1"/>
          </p:cNvSpPr>
          <p:nvPr>
            <p:ph type="dt" sz="quarter" idx="10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FAABE052-DA79-4F5F-A17C-CE57FCCEC422}" type="datetime1">
              <a:rPr lang="en-GB" altLang="en-US" sz="1000" smtClean="0">
                <a:solidFill>
                  <a:srgbClr val="898989"/>
                </a:solidFill>
              </a:rPr>
              <a:t>07/12/2021</a:t>
            </a:fld>
            <a:endParaRPr lang="en-GB" altLang="en-US" sz="1000">
              <a:solidFill>
                <a:srgbClr val="898989"/>
              </a:solidFill>
            </a:endParaRPr>
          </a:p>
        </p:txBody>
      </p:sp>
      <p:sp>
        <p:nvSpPr>
          <p:cNvPr id="2" name="Rectangle 1"/>
          <p:cNvSpPr/>
          <p:nvPr/>
        </p:nvSpPr>
        <p:spPr>
          <a:xfrm>
            <a:off x="488950" y="1125220"/>
            <a:ext cx="11090275" cy="4247317"/>
          </a:xfrm>
          <a:prstGeom prst="rect">
            <a:avLst/>
          </a:prstGeom>
        </p:spPr>
        <p:txBody>
          <a:bodyPr wrap="square" lIns="91440" tIns="45720" rIns="91440" bIns="45720" anchor="t">
            <a:spAutoFit/>
          </a:bodyPr>
          <a:lstStyle/>
          <a:p>
            <a:pPr marL="285750" indent="-285750" algn="just">
              <a:lnSpc>
                <a:spcPct val="150000"/>
              </a:lnSpc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n-MY" sz="2000" dirty="0">
                <a:latin typeface="Arial"/>
                <a:ea typeface="MS PGothic"/>
                <a:cs typeface="Arial"/>
              </a:rPr>
              <a:t>U</a:t>
            </a:r>
            <a:r>
              <a:rPr sz="2000" dirty="0">
                <a:latin typeface="Arial"/>
                <a:ea typeface="MS PGothic"/>
                <a:cs typeface="Arial"/>
              </a:rPr>
              <a:t>se </a:t>
            </a:r>
            <a:r>
              <a:rPr lang="en-GB" sz="2000" dirty="0">
                <a:latin typeface="Arial"/>
                <a:ea typeface="MS PGothic"/>
                <a:cs typeface="Arial"/>
              </a:rPr>
              <a:t>environmentally friendly</a:t>
            </a:r>
            <a:r>
              <a:rPr sz="2000" dirty="0">
                <a:latin typeface="Arial"/>
                <a:ea typeface="MS PGothic"/>
                <a:cs typeface="Arial"/>
              </a:rPr>
              <a:t>,</a:t>
            </a:r>
            <a:r>
              <a:rPr lang="en-GB" sz="2000" dirty="0">
                <a:latin typeface="Arial"/>
                <a:ea typeface="MS PGothic"/>
                <a:cs typeface="Arial"/>
              </a:rPr>
              <a:t> PH</a:t>
            </a:r>
            <a:r>
              <a:rPr sz="2000" dirty="0">
                <a:latin typeface="Arial"/>
                <a:ea typeface="MS PGothic"/>
                <a:cs typeface="Arial"/>
              </a:rPr>
              <a:t> neutral cleaning</a:t>
            </a:r>
            <a:r>
              <a:rPr lang="en-GB" sz="2000" dirty="0">
                <a:latin typeface="Arial"/>
                <a:ea typeface="MS PGothic"/>
                <a:cs typeface="Arial"/>
              </a:rPr>
              <a:t> </a:t>
            </a:r>
            <a:r>
              <a:rPr sz="2000" dirty="0">
                <a:latin typeface="Arial"/>
                <a:ea typeface="MS PGothic"/>
                <a:cs typeface="Arial"/>
              </a:rPr>
              <a:t> products </a:t>
            </a:r>
            <a:r>
              <a:rPr lang="en-GB" sz="2000" dirty="0">
                <a:latin typeface="Arial"/>
                <a:ea typeface="MS PGothic"/>
                <a:cs typeface="Arial"/>
              </a:rPr>
              <a:t> </a:t>
            </a:r>
            <a:r>
              <a:rPr sz="2000" dirty="0">
                <a:latin typeface="Arial"/>
                <a:ea typeface="MS PGothic"/>
                <a:cs typeface="Arial"/>
              </a:rPr>
              <a:t>wherever possible</a:t>
            </a:r>
            <a:r>
              <a:rPr lang="en-GB" sz="2000" dirty="0">
                <a:latin typeface="Arial"/>
                <a:ea typeface="MS PGothic"/>
                <a:cs typeface="Arial"/>
              </a:rPr>
              <a:t> </a:t>
            </a:r>
            <a:r>
              <a:rPr sz="2000" dirty="0">
                <a:latin typeface="Arial"/>
                <a:ea typeface="MS PGothic"/>
                <a:cs typeface="Arial"/>
              </a:rPr>
              <a:t>.</a:t>
            </a:r>
            <a:r>
              <a:rPr lang="en-GB" sz="2000" dirty="0">
                <a:latin typeface="Arial"/>
                <a:ea typeface="MS PGothic"/>
                <a:cs typeface="Arial"/>
              </a:rPr>
              <a:t> </a:t>
            </a:r>
            <a:endParaRPr lang="ro-RO" sz="2000" dirty="0">
              <a:cs typeface="Arial" panose="020B0604020202020204" pitchFamily="34" charset="0"/>
            </a:endParaRPr>
          </a:p>
          <a:p>
            <a:pPr marL="285750" indent="-285750" algn="just">
              <a:lnSpc>
                <a:spcPct val="150000"/>
              </a:lnSpc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n-MY" sz="2000" dirty="0">
                <a:latin typeface="Arial"/>
                <a:ea typeface="MS PGothic"/>
                <a:cs typeface="Arial"/>
              </a:rPr>
              <a:t>Apply</a:t>
            </a:r>
            <a:r>
              <a:rPr lang="en-US" sz="2000" dirty="0">
                <a:latin typeface="Arial"/>
                <a:ea typeface="MS PGothic"/>
                <a:cs typeface="Arial"/>
              </a:rPr>
              <a:t> health and safety guidelines, Control of Substances Hazardous to Health (COSHH) and Personal Protective Equipment (PPE).  </a:t>
            </a:r>
            <a:endParaRPr lang="en-US" sz="2000" dirty="0">
              <a:cs typeface="Arial" panose="020B0604020202020204" pitchFamily="34" charset="0"/>
            </a:endParaRPr>
          </a:p>
          <a:p>
            <a:pPr marL="285750" lvl="0" indent="-285750" algn="just">
              <a:lnSpc>
                <a:spcPct val="150000"/>
              </a:lnSpc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n-MY" altLang="en-US" sz="2000" dirty="0">
                <a:latin typeface="Arial"/>
                <a:ea typeface="MS PGothic"/>
                <a:cs typeface="Arial"/>
              </a:rPr>
              <a:t>U</a:t>
            </a:r>
            <a:r>
              <a:rPr lang="en-US" sz="2000" dirty="0">
                <a:latin typeface="Arial"/>
                <a:ea typeface="MS PGothic"/>
                <a:cs typeface="Arial"/>
              </a:rPr>
              <a:t>se checklists </a:t>
            </a:r>
            <a:r>
              <a:rPr lang="en-MY" sz="2000" dirty="0">
                <a:latin typeface="Arial"/>
                <a:ea typeface="MS PGothic"/>
                <a:cs typeface="Arial"/>
              </a:rPr>
              <a:t>to inspect and verify the clean.</a:t>
            </a:r>
          </a:p>
          <a:p>
            <a:pPr marL="285750" lvl="0" indent="-285750" algn="just">
              <a:lnSpc>
                <a:spcPct val="150000"/>
              </a:lnSpc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sz="2000" dirty="0">
                <a:latin typeface="Arial"/>
                <a:ea typeface="MS PGothic"/>
                <a:cs typeface="Arial"/>
              </a:rPr>
              <a:t>The variety of cleaning and maintenance services </a:t>
            </a:r>
            <a:r>
              <a:rPr lang="en-MY" sz="2000" dirty="0">
                <a:latin typeface="Arial"/>
                <a:ea typeface="MS PGothic"/>
                <a:cs typeface="Arial"/>
              </a:rPr>
              <a:t>are</a:t>
            </a:r>
            <a:r>
              <a:rPr sz="2000" dirty="0">
                <a:latin typeface="Arial"/>
                <a:ea typeface="MS PGothic"/>
                <a:cs typeface="Arial"/>
              </a:rPr>
              <a:t> what makes our company stand out from the rest in the field</a:t>
            </a:r>
            <a:r>
              <a:rPr lang="en-MY" sz="2000" dirty="0">
                <a:latin typeface="Arial"/>
                <a:ea typeface="MS PGothic"/>
                <a:cs typeface="Arial"/>
              </a:rPr>
              <a:t>.</a:t>
            </a:r>
            <a:endParaRPr sz="2000" dirty="0">
              <a:latin typeface="Arial"/>
              <a:ea typeface="MS PGothic"/>
              <a:cs typeface="Arial"/>
            </a:endParaRPr>
          </a:p>
          <a:p>
            <a:pPr marL="285750" indent="-285750" algn="just">
              <a:lnSpc>
                <a:spcPct val="150000"/>
              </a:lnSpc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n-GB" sz="2000" dirty="0">
                <a:latin typeface="Times New Roman"/>
                <a:ea typeface="MS PGothic"/>
                <a:cs typeface="Times New Roman"/>
              </a:rPr>
              <a:t> </a:t>
            </a:r>
            <a:r>
              <a:rPr lang="ro-RO" sz="2000" dirty="0">
                <a:latin typeface="Times New Roman"/>
                <a:ea typeface="MS PGothic"/>
                <a:cs typeface="Times New Roman"/>
              </a:rPr>
              <a:t>To </a:t>
            </a:r>
            <a:r>
              <a:rPr lang="en-GB" sz="2000" dirty="0">
                <a:latin typeface="Times New Roman"/>
                <a:ea typeface="MS PGothic"/>
                <a:cs typeface="Times New Roman"/>
              </a:rPr>
              <a:t> </a:t>
            </a:r>
            <a:r>
              <a:rPr lang="ro-RO" sz="2000" dirty="0">
                <a:latin typeface="Times New Roman"/>
                <a:ea typeface="MS PGothic"/>
                <a:cs typeface="Times New Roman"/>
              </a:rPr>
              <a:t>provide top cleanning service and cater for clients commercial and domestic purpose. </a:t>
            </a:r>
            <a:endParaRPr lang="ro-RO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 algn="just">
              <a:lnSpc>
                <a:spcPct val="150000"/>
              </a:lnSpc>
              <a:spcBef>
                <a:spcPts val="0"/>
              </a:spcBef>
            </a:pPr>
            <a:endParaRPr lang="en-US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2400" dirty="0"/>
          </a:p>
        </p:txBody>
      </p:sp>
      <p:sp>
        <p:nvSpPr>
          <p:cNvPr id="3" name="Rectangle 2"/>
          <p:cNvSpPr/>
          <p:nvPr/>
        </p:nvSpPr>
        <p:spPr>
          <a:xfrm>
            <a:off x="6023992" y="1340768"/>
            <a:ext cx="5904656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US" dirty="0"/>
              <a:t>. </a:t>
            </a:r>
            <a:endParaRPr lang="ro-RO" dirty="0"/>
          </a:p>
        </p:txBody>
      </p:sp>
    </p:spTree>
  </p:cSld>
  <p:clrMapOvr>
    <a:masterClrMapping/>
  </p:clrMapOvr>
  <p:transition>
    <p:split orient="vert" dir="in"/>
  </p:transition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/>
          <p:cNvSpPr>
            <a:spLocks noGrp="1"/>
          </p:cNvSpPr>
          <p:nvPr>
            <p:ph type="title"/>
          </p:nvPr>
        </p:nvSpPr>
        <p:spPr>
          <a:xfrm>
            <a:off x="1981200" y="116632"/>
            <a:ext cx="8229600" cy="947131"/>
          </a:xfrm>
        </p:spPr>
        <p:txBody>
          <a:bodyPr/>
          <a:lstStyle/>
          <a:p>
            <a:pPr eaLnBrk="1" hangingPunct="1"/>
            <a:r>
              <a:rPr lang="en-GB" altLang="en-US" dirty="0"/>
              <a:t>Marketing Analysis and Trends </a:t>
            </a:r>
          </a:p>
        </p:txBody>
      </p:sp>
      <p:sp>
        <p:nvSpPr>
          <p:cNvPr id="20483" name="Date Placeholder 3"/>
          <p:cNvSpPr>
            <a:spLocks noGrp="1"/>
          </p:cNvSpPr>
          <p:nvPr>
            <p:ph type="dt" sz="quarter" idx="10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5A3C07EB-75B8-46C0-A888-6411FCDFC267}" type="datetime1">
              <a:rPr lang="en-GB" altLang="en-US" sz="1000" smtClean="0">
                <a:solidFill>
                  <a:srgbClr val="898989"/>
                </a:solidFill>
              </a:rPr>
              <a:t>07/12/2021</a:t>
            </a:fld>
            <a:endParaRPr lang="en-GB" altLang="en-US" sz="1000">
              <a:solidFill>
                <a:srgbClr val="898989"/>
              </a:solidFill>
            </a:endParaRPr>
          </a:p>
        </p:txBody>
      </p:sp>
      <p:sp>
        <p:nvSpPr>
          <p:cNvPr id="17" name="Rectangle 16"/>
          <p:cNvSpPr/>
          <p:nvPr/>
        </p:nvSpPr>
        <p:spPr>
          <a:xfrm>
            <a:off x="551479" y="1196929"/>
            <a:ext cx="10294022" cy="368300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endParaRPr lang="en-US" dirty="0"/>
          </a:p>
        </p:txBody>
      </p:sp>
      <p:sp>
        <p:nvSpPr>
          <p:cNvPr id="2" name="TextBox 1"/>
          <p:cNvSpPr txBox="1"/>
          <p:nvPr/>
        </p:nvSpPr>
        <p:spPr>
          <a:xfrm>
            <a:off x="1198880" y="1052830"/>
            <a:ext cx="10149205" cy="440120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l"/>
            <a:r>
              <a:rPr lang="en-US" sz="2000" dirty="0">
                <a:latin typeface="Arial"/>
                <a:ea typeface="MS PGothic"/>
                <a:cs typeface="Arial"/>
                <a:sym typeface="+mn-ea"/>
              </a:rPr>
              <a:t>MARKETING</a:t>
            </a:r>
            <a:r>
              <a:rPr lang="ro-RO" sz="2000" dirty="0">
                <a:latin typeface="Arial"/>
                <a:ea typeface="MS PGothic"/>
                <a:cs typeface="Arial"/>
                <a:sym typeface="+mn-ea"/>
              </a:rPr>
              <a:t> ANALYSIS</a:t>
            </a:r>
            <a:endParaRPr lang="ro-RO" sz="2000" dirty="0">
              <a:latin typeface="Arial"/>
              <a:ea typeface="MS PGothic"/>
              <a:cs typeface="Arial"/>
            </a:endParaRPr>
          </a:p>
          <a:p>
            <a:pPr algn="l"/>
            <a:endParaRPr lang="ro-RO" sz="20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MY" altLang="ro-RO" sz="2000" dirty="0">
                <a:sym typeface="+mn-ea"/>
              </a:rPr>
              <a:t>T</a:t>
            </a:r>
            <a:r>
              <a:rPr lang="ro-RO" sz="2000" dirty="0">
                <a:sym typeface="+mn-ea"/>
              </a:rPr>
              <a:t>o offer the best cleaning </a:t>
            </a:r>
            <a:r>
              <a:rPr lang="en-MY" altLang="ro-RO" sz="2000" dirty="0">
                <a:sym typeface="+mn-ea"/>
              </a:rPr>
              <a:t>service</a:t>
            </a:r>
            <a:r>
              <a:rPr lang="ro-RO" sz="2000" dirty="0">
                <a:sym typeface="+mn-ea"/>
              </a:rPr>
              <a:t> at the most minimal costs, in the </a:t>
            </a:r>
            <a:r>
              <a:rPr lang="en-MY" altLang="ro-RO" sz="2000" dirty="0">
                <a:sym typeface="+mn-ea"/>
              </a:rPr>
              <a:t>short time</a:t>
            </a:r>
            <a:r>
              <a:rPr lang="ro-RO" sz="2000" dirty="0">
                <a:sym typeface="+mn-ea"/>
              </a:rPr>
              <a:t>. </a:t>
            </a:r>
            <a:endParaRPr lang="ro-RO" sz="20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dirty="0">
                <a:latin typeface="Arial"/>
                <a:ea typeface="MS PGothic"/>
                <a:cs typeface="Arial"/>
                <a:sym typeface="+mn-ea"/>
              </a:rPr>
              <a:t>To offer a healthy </a:t>
            </a:r>
            <a:r>
              <a:rPr lang="en-MY" altLang="en-US" sz="2000" dirty="0">
                <a:latin typeface="Arial"/>
                <a:ea typeface="MS PGothic"/>
                <a:cs typeface="Arial"/>
                <a:sym typeface="+mn-ea"/>
              </a:rPr>
              <a:t>climate</a:t>
            </a:r>
            <a:r>
              <a:rPr lang="en-US" sz="2000" dirty="0">
                <a:latin typeface="Arial"/>
                <a:ea typeface="MS PGothic"/>
                <a:cs typeface="Arial"/>
                <a:sym typeface="+mn-ea"/>
              </a:rPr>
              <a:t> to </a:t>
            </a:r>
            <a:r>
              <a:rPr lang="en-MY" altLang="en-US" sz="2000" dirty="0">
                <a:latin typeface="Arial"/>
                <a:ea typeface="MS PGothic"/>
                <a:cs typeface="Arial"/>
                <a:sym typeface="+mn-ea"/>
              </a:rPr>
              <a:t>each</a:t>
            </a:r>
            <a:r>
              <a:rPr lang="en-US" sz="2000" dirty="0">
                <a:latin typeface="Arial"/>
                <a:ea typeface="MS PGothic"/>
                <a:cs typeface="Arial"/>
                <a:sym typeface="+mn-ea"/>
              </a:rPr>
              <a:t> client working with the </a:t>
            </a:r>
            <a:r>
              <a:rPr lang="en-MY" altLang="en-US" sz="2000" dirty="0">
                <a:latin typeface="Arial"/>
                <a:ea typeface="MS PGothic"/>
                <a:cs typeface="Arial"/>
                <a:sym typeface="+mn-ea"/>
              </a:rPr>
              <a:t>well trained</a:t>
            </a:r>
            <a:r>
              <a:rPr lang="en-US" sz="2000" dirty="0">
                <a:latin typeface="Arial"/>
                <a:ea typeface="MS PGothic"/>
                <a:cs typeface="Arial"/>
                <a:sym typeface="+mn-ea"/>
              </a:rPr>
              <a:t> staff </a:t>
            </a:r>
            <a:r>
              <a:rPr lang="en-GB" sz="2000" dirty="0">
                <a:latin typeface="Arial"/>
                <a:ea typeface="MS PGothic"/>
                <a:cs typeface="Arial"/>
                <a:sym typeface="+mn-ea"/>
              </a:rPr>
              <a:t>.</a:t>
            </a:r>
            <a:endParaRPr lang="en-US" sz="2000" dirty="0">
              <a:latin typeface="Arial"/>
              <a:ea typeface="MS PGothic"/>
              <a:cs typeface="Arial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MY" altLang="en-US" sz="2000" dirty="0">
                <a:latin typeface="Arial"/>
                <a:ea typeface="MS PGothic"/>
                <a:cs typeface="Arial"/>
                <a:sym typeface="+mn-ea"/>
              </a:rPr>
              <a:t>A</a:t>
            </a:r>
            <a:r>
              <a:rPr lang="en-US" sz="2000" dirty="0">
                <a:latin typeface="Arial"/>
                <a:ea typeface="MS PGothic"/>
                <a:cs typeface="Arial"/>
                <a:sym typeface="+mn-ea"/>
              </a:rPr>
              <a:t>im to explore the market by offering </a:t>
            </a:r>
            <a:r>
              <a:rPr lang="en-MY" altLang="en-US" sz="2000" dirty="0">
                <a:latin typeface="Arial"/>
                <a:ea typeface="MS PGothic"/>
                <a:cs typeface="Arial"/>
                <a:sym typeface="+mn-ea"/>
              </a:rPr>
              <a:t>high standard profile</a:t>
            </a:r>
            <a:r>
              <a:rPr lang="en-US" sz="2000" dirty="0">
                <a:latin typeface="Arial"/>
                <a:ea typeface="MS PGothic"/>
                <a:cs typeface="Arial"/>
                <a:sym typeface="+mn-ea"/>
              </a:rPr>
              <a:t> staff, </a:t>
            </a:r>
            <a:r>
              <a:rPr lang="en-MY" altLang="en-US" sz="2000" dirty="0">
                <a:latin typeface="Arial"/>
                <a:ea typeface="MS PGothic"/>
                <a:cs typeface="Arial"/>
                <a:sym typeface="+mn-ea"/>
              </a:rPr>
              <a:t>the </a:t>
            </a:r>
            <a:r>
              <a:rPr lang="en-US" sz="2000" dirty="0">
                <a:latin typeface="Arial"/>
                <a:ea typeface="MS PGothic"/>
                <a:cs typeface="Arial"/>
                <a:sym typeface="+mn-ea"/>
              </a:rPr>
              <a:t>best cleaning materials and machines</a:t>
            </a:r>
            <a:r>
              <a:rPr lang="en-GB" sz="2000" dirty="0">
                <a:latin typeface="Arial"/>
                <a:ea typeface="MS PGothic"/>
                <a:cs typeface="Arial"/>
                <a:sym typeface="+mn-ea"/>
              </a:rPr>
              <a:t>.</a:t>
            </a:r>
            <a:endParaRPr lang="en-US" sz="2000" dirty="0">
              <a:latin typeface="Arial"/>
              <a:ea typeface="MS PGothic"/>
              <a:cs typeface="Arial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MY" altLang="en-US" sz="2000" dirty="0">
                <a:latin typeface="Arial"/>
                <a:ea typeface="MS PGothic"/>
                <a:cs typeface="Arial"/>
                <a:sym typeface="+mn-ea"/>
              </a:rPr>
              <a:t>I</a:t>
            </a:r>
            <a:r>
              <a:rPr lang="en-US" sz="2000" dirty="0" err="1">
                <a:latin typeface="Arial"/>
                <a:ea typeface="MS PGothic"/>
                <a:cs typeface="Arial"/>
                <a:sym typeface="+mn-ea"/>
              </a:rPr>
              <a:t>nvest</a:t>
            </a:r>
            <a:r>
              <a:rPr lang="en-US" sz="2000" dirty="0">
                <a:latin typeface="Arial"/>
                <a:ea typeface="MS PGothic"/>
                <a:cs typeface="Arial"/>
                <a:sym typeface="+mn-ea"/>
              </a:rPr>
              <a:t>  in email marketing campaigns</a:t>
            </a:r>
            <a:r>
              <a:rPr lang="en-GB" sz="2000" dirty="0">
                <a:latin typeface="Arial"/>
                <a:ea typeface="MS PGothic"/>
                <a:cs typeface="Arial"/>
                <a:sym typeface="+mn-ea"/>
              </a:rPr>
              <a:t>, </a:t>
            </a:r>
            <a:r>
              <a:rPr lang="en-US" sz="2000" dirty="0">
                <a:latin typeface="Arial"/>
                <a:ea typeface="MS PGothic"/>
                <a:cs typeface="Arial"/>
                <a:sym typeface="+mn-ea"/>
              </a:rPr>
              <a:t>CRM software, and Pa</a:t>
            </a:r>
            <a:r>
              <a:rPr lang="en-GB" sz="2000" dirty="0">
                <a:latin typeface="Arial"/>
                <a:ea typeface="MS PGothic"/>
                <a:cs typeface="Arial"/>
                <a:sym typeface="+mn-ea"/>
              </a:rPr>
              <a:t>y </a:t>
            </a:r>
            <a:r>
              <a:rPr lang="en-US" sz="2000" dirty="0">
                <a:latin typeface="Arial"/>
                <a:ea typeface="MS PGothic"/>
                <a:cs typeface="Arial"/>
                <a:sym typeface="+mn-ea"/>
              </a:rPr>
              <a:t>per Click advertising to attract </a:t>
            </a:r>
            <a:r>
              <a:rPr lang="en-MY" altLang="en-US" sz="2000" dirty="0">
                <a:latin typeface="Arial"/>
                <a:ea typeface="MS PGothic"/>
                <a:cs typeface="Arial"/>
                <a:sym typeface="+mn-ea"/>
              </a:rPr>
              <a:t>huge clients.</a:t>
            </a:r>
            <a:r>
              <a:rPr lang="en-GB" sz="2000" dirty="0">
                <a:latin typeface="Arial"/>
                <a:ea typeface="MS PGothic"/>
                <a:cs typeface="Arial"/>
                <a:sym typeface="+mn-ea"/>
              </a:rPr>
              <a:t> </a:t>
            </a:r>
            <a:endParaRPr lang="en-US" sz="2000" dirty="0">
              <a:sym typeface="+mn-ea"/>
            </a:endParaRPr>
          </a:p>
          <a:p>
            <a:br>
              <a:rPr lang="en-US" sz="2000" dirty="0"/>
            </a:br>
            <a:r>
              <a:rPr lang="en-US" sz="2000" dirty="0">
                <a:latin typeface="Arial"/>
                <a:ea typeface="MS PGothic"/>
                <a:cs typeface="Arial"/>
                <a:sym typeface="+mn-ea"/>
              </a:rPr>
              <a:t>MARKETING TRENDS </a:t>
            </a:r>
            <a:endParaRPr lang="en-US" sz="2000" dirty="0"/>
          </a:p>
          <a:p>
            <a:pPr algn="l"/>
            <a:endParaRPr lang="ro-RO" sz="20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>
                <a:latin typeface="Arial"/>
                <a:ea typeface="MS PGothic"/>
                <a:cs typeface="Arial"/>
                <a:sym typeface="+mn-ea"/>
              </a:rPr>
              <a:t>Extend customers communication.</a:t>
            </a:r>
            <a:endParaRPr lang="en-GB" sz="2000" dirty="0">
              <a:latin typeface="Arial"/>
              <a:ea typeface="MS PGothic"/>
              <a:cs typeface="Arial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sz="2000" dirty="0">
                <a:latin typeface="Arial"/>
                <a:ea typeface="MS PGothic"/>
                <a:cs typeface="Arial"/>
                <a:sym typeface="+mn-ea"/>
              </a:rPr>
              <a:t>Urge customers to</a:t>
            </a:r>
            <a:r>
              <a:rPr lang="en-GB" sz="2000" dirty="0">
                <a:latin typeface="Arial"/>
                <a:ea typeface="MS PGothic"/>
                <a:cs typeface="Arial"/>
                <a:sym typeface="+mn-ea"/>
              </a:rPr>
              <a:t> use</a:t>
            </a:r>
            <a:r>
              <a:rPr sz="2000" dirty="0">
                <a:latin typeface="Arial"/>
                <a:ea typeface="MS PGothic"/>
                <a:cs typeface="Arial"/>
                <a:sym typeface="+mn-ea"/>
              </a:rPr>
              <a:t> green cleaning.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dirty="0">
                <a:latin typeface="Arial"/>
                <a:ea typeface="MS PGothic"/>
                <a:cs typeface="Arial"/>
              </a:rPr>
              <a:t>To contribute greatly towards the national economy.</a:t>
            </a:r>
            <a:endParaRPr lang="en-US" sz="2000" dirty="0">
              <a:cs typeface="Arial"/>
            </a:endParaRPr>
          </a:p>
        </p:txBody>
      </p:sp>
    </p:spTree>
  </p:cSld>
  <p:clrMapOvr>
    <a:masterClrMapping/>
  </p:clrMapOvr>
  <p:transition>
    <p:split orient="vert" dir="in"/>
  </p:transition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2"/>
          <p:cNvSpPr>
            <a:spLocks noGrp="1"/>
          </p:cNvSpPr>
          <p:nvPr>
            <p:ph type="title"/>
          </p:nvPr>
        </p:nvSpPr>
        <p:spPr>
          <a:xfrm>
            <a:off x="1981200" y="116632"/>
            <a:ext cx="8229600" cy="576064"/>
          </a:xfrm>
        </p:spPr>
        <p:txBody>
          <a:bodyPr/>
          <a:lstStyle/>
          <a:p>
            <a:pPr eaLnBrk="1" hangingPunct="1"/>
            <a:r>
              <a:rPr lang="en-GB" altLang="en-US" dirty="0"/>
              <a:t>SWOT Analysis</a:t>
            </a:r>
          </a:p>
        </p:txBody>
      </p:sp>
      <p:sp>
        <p:nvSpPr>
          <p:cNvPr id="22531" name="Date Placeholder 3"/>
          <p:cNvSpPr>
            <a:spLocks noGrp="1"/>
          </p:cNvSpPr>
          <p:nvPr>
            <p:ph type="dt" sz="quarter" idx="10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47DB2548-3B36-4323-A6BB-3609BDAE2AF0}" type="datetime1">
              <a:rPr lang="en-GB" altLang="en-US" sz="1000" smtClean="0">
                <a:solidFill>
                  <a:srgbClr val="898989"/>
                </a:solidFill>
              </a:rPr>
              <a:t>07/12/2021</a:t>
            </a:fld>
            <a:endParaRPr lang="en-GB" altLang="en-US" sz="1000">
              <a:solidFill>
                <a:srgbClr val="898989"/>
              </a:solidFill>
            </a:endParaRPr>
          </a:p>
        </p:txBody>
      </p:sp>
      <p:graphicFrame>
        <p:nvGraphicFramePr>
          <p:cNvPr id="2" name="Table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38046789"/>
              </p:ext>
            </p:extLst>
          </p:nvPr>
        </p:nvGraphicFramePr>
        <p:xfrm>
          <a:off x="589915" y="786765"/>
          <a:ext cx="11214735" cy="4693920"/>
        </p:xfrm>
        <a:graphic>
          <a:graphicData uri="http://schemas.openxmlformats.org/drawingml/2006/table">
            <a:tbl>
              <a:tblPr/>
              <a:tblGrid>
                <a:gridCol w="536575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5848985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2346960"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000" b="1" dirty="0">
                          <a:latin typeface="Arial" panose="020B0604020202020204" pitchFamily="34" charset="0"/>
                          <a:ea typeface="Calibri" panose="020F0502020204030204"/>
                          <a:cs typeface="Arial" panose="020B0604020202020204" pitchFamily="34" charset="0"/>
                        </a:rPr>
                        <a:t>Strength </a:t>
                      </a:r>
                      <a:endParaRPr lang="en-US" sz="2000" dirty="0">
                        <a:latin typeface="Arial" panose="020B0604020202020204" pitchFamily="34" charset="0"/>
                        <a:ea typeface="Calibri" panose="020F0502020204030204"/>
                        <a:cs typeface="Arial" panose="020B0604020202020204" pitchFamily="34" charset="0"/>
                      </a:endParaRPr>
                    </a:p>
                    <a:p>
                      <a:pPr marL="342900" marR="0" lvl="0" indent="-342900" algn="jus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Symbol" panose="05050102010706020507"/>
                        <a:buChar char=""/>
                      </a:pPr>
                      <a:r>
                        <a:rPr lang="en-US" sz="2000" dirty="0">
                          <a:latin typeface="Arial" panose="020B0604020202020204" pitchFamily="34" charset="0"/>
                          <a:ea typeface="Calibri" panose="020F0502020204030204"/>
                          <a:cs typeface="Arial" panose="020B0604020202020204" pitchFamily="34" charset="0"/>
                        </a:rPr>
                        <a:t>Offers a diverse range of cleaning services to customers </a:t>
                      </a:r>
                      <a:r>
                        <a:rPr lang="en-US" sz="2000" dirty="0">
                          <a:solidFill>
                            <a:srgbClr val="222222"/>
                          </a:solidFill>
                          <a:latin typeface="Arial" panose="020B0604020202020204" pitchFamily="34" charset="0"/>
                          <a:ea typeface="Calibri" panose="020F0502020204030204"/>
                          <a:cs typeface="Arial" panose="020B0604020202020204" pitchFamily="34" charset="0"/>
                        </a:rPr>
                        <a:t>(Gupta et al., 2020)</a:t>
                      </a:r>
                      <a:r>
                        <a:rPr lang="en-US" sz="2000" dirty="0">
                          <a:latin typeface="Arial" panose="020B0604020202020204" pitchFamily="34" charset="0"/>
                          <a:ea typeface="Calibri" panose="020F0502020204030204"/>
                          <a:cs typeface="Arial" panose="020B0604020202020204" pitchFamily="34" charset="0"/>
                        </a:rPr>
                        <a:t>. </a:t>
                      </a:r>
                    </a:p>
                    <a:p>
                      <a:pPr marL="342900" marR="0" lvl="0" indent="-342900" algn="jus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Symbol" panose="05050102010706020507"/>
                        <a:buChar char=""/>
                      </a:pPr>
                      <a:r>
                        <a:rPr lang="en-US" sz="2000" dirty="0">
                          <a:latin typeface="Arial" panose="020B0604020202020204" pitchFamily="34" charset="0"/>
                          <a:ea typeface="Calibri" panose="020F0502020204030204"/>
                          <a:cs typeface="Arial" panose="020B0604020202020204" pitchFamily="34" charset="0"/>
                        </a:rPr>
                        <a:t>A strong presence on social media platforms. 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000" b="1" dirty="0">
                          <a:latin typeface="Arial" panose="020B0604020202020204" pitchFamily="34" charset="0"/>
                          <a:ea typeface="Calibri" panose="020F0502020204030204"/>
                          <a:cs typeface="Arial" panose="020B0604020202020204" pitchFamily="34" charset="0"/>
                        </a:rPr>
                        <a:t>Weakness </a:t>
                      </a:r>
                      <a:endParaRPr lang="en-US" sz="2000" dirty="0">
                        <a:latin typeface="Arial" panose="020B0604020202020204" pitchFamily="34" charset="0"/>
                        <a:ea typeface="Calibri" panose="020F0502020204030204"/>
                        <a:cs typeface="Arial" panose="020B0604020202020204" pitchFamily="34" charset="0"/>
                      </a:endParaRPr>
                    </a:p>
                    <a:p>
                      <a:pPr marL="342900" marR="0" lvl="0" indent="-342900" algn="jus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Symbol" panose="05050102010706020507"/>
                        <a:buChar char=""/>
                      </a:pPr>
                      <a:r>
                        <a:rPr lang="en-US" sz="2000" dirty="0">
                          <a:latin typeface="Arial" panose="020B0604020202020204" pitchFamily="34" charset="0"/>
                          <a:ea typeface="Calibri" panose="020F0502020204030204"/>
                          <a:cs typeface="Arial" panose="020B0604020202020204" pitchFamily="34" charset="0"/>
                        </a:rPr>
                        <a:t>Lack of sufficient capital. </a:t>
                      </a:r>
                    </a:p>
                    <a:p>
                      <a:pPr marL="342900" marR="0" lvl="0" indent="-342900" algn="jus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Symbol" panose="05050102010706020507"/>
                        <a:buChar char=""/>
                      </a:pPr>
                      <a:r>
                        <a:rPr lang="en-US" sz="2000" dirty="0">
                          <a:latin typeface="Arial" panose="020B0604020202020204" pitchFamily="34" charset="0"/>
                          <a:ea typeface="Calibri" panose="020F0502020204030204"/>
                          <a:cs typeface="Arial" panose="020B0604020202020204" pitchFamily="34" charset="0"/>
                        </a:rPr>
                        <a:t>Lack of expertise in the global cleaning industry </a:t>
                      </a:r>
                      <a:r>
                        <a:rPr lang="en-US" sz="2000" dirty="0">
                          <a:solidFill>
                            <a:srgbClr val="222222"/>
                          </a:solidFill>
                          <a:latin typeface="Arial" panose="020B0604020202020204" pitchFamily="34" charset="0"/>
                          <a:ea typeface="Calibri" panose="020F0502020204030204"/>
                          <a:cs typeface="Arial" panose="020B0604020202020204" pitchFamily="34" charset="0"/>
                        </a:rPr>
                        <a:t>( </a:t>
                      </a:r>
                      <a:r>
                        <a:rPr lang="en-US" sz="2000" dirty="0" err="1">
                          <a:solidFill>
                            <a:srgbClr val="222222"/>
                          </a:solidFill>
                          <a:latin typeface="Arial" panose="020B0604020202020204" pitchFamily="34" charset="0"/>
                          <a:ea typeface="Calibri" panose="020F0502020204030204"/>
                          <a:cs typeface="Arial" panose="020B0604020202020204" pitchFamily="34" charset="0"/>
                        </a:rPr>
                        <a:t>Pratama</a:t>
                      </a:r>
                      <a:r>
                        <a:rPr lang="en-US" sz="2000" dirty="0">
                          <a:solidFill>
                            <a:srgbClr val="222222"/>
                          </a:solidFill>
                          <a:latin typeface="Arial" panose="020B0604020202020204" pitchFamily="34" charset="0"/>
                          <a:ea typeface="Calibri" panose="020F0502020204030204"/>
                          <a:cs typeface="Arial" panose="020B0604020202020204" pitchFamily="34" charset="0"/>
                        </a:rPr>
                        <a:t>  and  </a:t>
                      </a:r>
                      <a:r>
                        <a:rPr lang="en-US" sz="2000" dirty="0" err="1">
                          <a:solidFill>
                            <a:srgbClr val="222222"/>
                          </a:solidFill>
                          <a:latin typeface="Arial" panose="020B0604020202020204" pitchFamily="34" charset="0"/>
                          <a:ea typeface="Calibri" panose="020F0502020204030204"/>
                          <a:cs typeface="Arial" panose="020B0604020202020204" pitchFamily="34" charset="0"/>
                        </a:rPr>
                        <a:t>Syahputra</a:t>
                      </a:r>
                      <a:r>
                        <a:rPr lang="en-US" sz="2000" dirty="0">
                          <a:solidFill>
                            <a:srgbClr val="222222"/>
                          </a:solidFill>
                          <a:latin typeface="Arial" panose="020B0604020202020204" pitchFamily="34" charset="0"/>
                          <a:ea typeface="Calibri" panose="020F0502020204030204"/>
                          <a:cs typeface="Arial" panose="020B0604020202020204" pitchFamily="34" charset="0"/>
                        </a:rPr>
                        <a:t> , 2020)</a:t>
                      </a:r>
                      <a:r>
                        <a:rPr lang="en-US" sz="2000" dirty="0">
                          <a:latin typeface="Arial" panose="020B0604020202020204" pitchFamily="34" charset="0"/>
                          <a:ea typeface="Calibri" panose="020F0502020204030204"/>
                          <a:cs typeface="Arial" panose="020B0604020202020204" pitchFamily="34" charset="0"/>
                        </a:rPr>
                        <a:t>. 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2346960"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000" b="1" dirty="0">
                          <a:latin typeface="Arial" panose="020B0604020202020204" pitchFamily="34" charset="0"/>
                          <a:ea typeface="Calibri" panose="020F0502020204030204"/>
                          <a:cs typeface="Arial" panose="020B0604020202020204" pitchFamily="34" charset="0"/>
                        </a:rPr>
                        <a:t>Opportunities </a:t>
                      </a:r>
                      <a:endParaRPr lang="en-US" sz="2000" dirty="0">
                        <a:latin typeface="Arial" panose="020B0604020202020204" pitchFamily="34" charset="0"/>
                        <a:ea typeface="Calibri" panose="020F0502020204030204"/>
                        <a:cs typeface="Arial" panose="020B0604020202020204" pitchFamily="34" charset="0"/>
                      </a:endParaRPr>
                    </a:p>
                    <a:p>
                      <a:pPr marL="342900" marR="0" lvl="0" indent="-342900" algn="jus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Symbol" panose="05050102010706020507"/>
                        <a:buChar char=""/>
                      </a:pPr>
                      <a:r>
                        <a:rPr lang="en-US" sz="2000" dirty="0">
                          <a:latin typeface="Arial" panose="020B0604020202020204" pitchFamily="34" charset="0"/>
                          <a:ea typeface="Calibri" panose="020F0502020204030204"/>
                          <a:cs typeface="Arial" panose="020B0604020202020204" pitchFamily="34" charset="0"/>
                        </a:rPr>
                        <a:t>New technological innovations may improve cleaning services </a:t>
                      </a:r>
                      <a:r>
                        <a:rPr lang="en-US" sz="2000" dirty="0">
                          <a:solidFill>
                            <a:srgbClr val="222222"/>
                          </a:solidFill>
                          <a:latin typeface="Arial" panose="020B0604020202020204" pitchFamily="34" charset="0"/>
                          <a:ea typeface="Calibri" panose="020F0502020204030204"/>
                          <a:cs typeface="Arial" panose="020B0604020202020204" pitchFamily="34" charset="0"/>
                        </a:rPr>
                        <a:t>(GURL, 2017)</a:t>
                      </a:r>
                      <a:r>
                        <a:rPr lang="en-US" sz="2000" dirty="0">
                          <a:latin typeface="Arial" panose="020B0604020202020204" pitchFamily="34" charset="0"/>
                          <a:ea typeface="Calibri" panose="020F0502020204030204"/>
                          <a:cs typeface="Arial" panose="020B0604020202020204" pitchFamily="34" charset="0"/>
                        </a:rPr>
                        <a:t>. </a:t>
                      </a:r>
                    </a:p>
                    <a:p>
                      <a:pPr marL="342900" marR="0" lvl="0" indent="-342900" algn="jus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Symbol" panose="05050102010706020507"/>
                        <a:buChar char=""/>
                      </a:pPr>
                      <a:r>
                        <a:rPr lang="en-US" sz="2000" dirty="0">
                          <a:latin typeface="Arial" panose="020B0604020202020204" pitchFamily="34" charset="0"/>
                          <a:ea typeface="Calibri" panose="020F0502020204030204"/>
                          <a:cs typeface="Arial" panose="020B0604020202020204" pitchFamily="34" charset="0"/>
                        </a:rPr>
                        <a:t>A new cleaning contract may create new growth opportunities. 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000" b="1" dirty="0">
                          <a:latin typeface="Arial" panose="020B0604020202020204" pitchFamily="34" charset="0"/>
                          <a:ea typeface="Calibri" panose="020F0502020204030204"/>
                          <a:cs typeface="Arial" panose="020B0604020202020204" pitchFamily="34" charset="0"/>
                        </a:rPr>
                        <a:t>Threats </a:t>
                      </a:r>
                      <a:endParaRPr lang="en-US" sz="2000" dirty="0">
                        <a:latin typeface="Arial" panose="020B0604020202020204" pitchFamily="34" charset="0"/>
                        <a:ea typeface="Calibri" panose="020F0502020204030204"/>
                        <a:cs typeface="Arial" panose="020B0604020202020204" pitchFamily="34" charset="0"/>
                      </a:endParaRPr>
                    </a:p>
                    <a:p>
                      <a:pPr marL="342900" marR="0" lvl="0" indent="-342900" algn="jus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Symbol" panose="05050102010706020507"/>
                        <a:buChar char=""/>
                      </a:pPr>
                      <a:r>
                        <a:rPr lang="en-US" sz="2000" dirty="0">
                          <a:latin typeface="Arial" panose="020B0604020202020204" pitchFamily="34" charset="0"/>
                          <a:ea typeface="Calibri" panose="020F0502020204030204"/>
                          <a:cs typeface="Arial" panose="020B0604020202020204" pitchFamily="34" charset="0"/>
                        </a:rPr>
                        <a:t>Intense competition </a:t>
                      </a:r>
                      <a:r>
                        <a:rPr lang="en-US" sz="2000" dirty="0">
                          <a:solidFill>
                            <a:srgbClr val="222222"/>
                          </a:solidFill>
                          <a:latin typeface="Arial" panose="020B0604020202020204" pitchFamily="34" charset="0"/>
                          <a:ea typeface="Calibri" panose="020F0502020204030204"/>
                          <a:cs typeface="Arial" panose="020B0604020202020204" pitchFamily="34" charset="0"/>
                        </a:rPr>
                        <a:t>(  </a:t>
                      </a:r>
                      <a:r>
                        <a:rPr lang="en-US" sz="2000" dirty="0" err="1">
                          <a:solidFill>
                            <a:srgbClr val="222222"/>
                          </a:solidFill>
                          <a:latin typeface="Arial" panose="020B0604020202020204" pitchFamily="34" charset="0"/>
                          <a:ea typeface="Calibri" panose="020F0502020204030204"/>
                          <a:cs typeface="Arial" panose="020B0604020202020204" pitchFamily="34" charset="0"/>
                        </a:rPr>
                        <a:t>Phadermrod</a:t>
                      </a:r>
                      <a:r>
                        <a:rPr lang="en-US" sz="2000" dirty="0">
                          <a:solidFill>
                            <a:srgbClr val="222222"/>
                          </a:solidFill>
                          <a:latin typeface="Arial" panose="020B0604020202020204" pitchFamily="34" charset="0"/>
                          <a:ea typeface="Calibri" panose="020F0502020204030204"/>
                          <a:cs typeface="Arial" panose="020B0604020202020204" pitchFamily="34" charset="0"/>
                        </a:rPr>
                        <a:t> et al., 2019)</a:t>
                      </a:r>
                      <a:r>
                        <a:rPr lang="en-US" sz="2000" dirty="0">
                          <a:latin typeface="Arial" panose="020B0604020202020204" pitchFamily="34" charset="0"/>
                          <a:ea typeface="Calibri" panose="020F0502020204030204"/>
                          <a:cs typeface="Arial" panose="020B0604020202020204" pitchFamily="34" charset="0"/>
                        </a:rPr>
                        <a:t>. </a:t>
                      </a:r>
                    </a:p>
                    <a:p>
                      <a:pPr marL="342900" marR="0" lvl="0" indent="-342900" algn="jus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Symbol" panose="05050102010706020507"/>
                        <a:buChar char=""/>
                      </a:pPr>
                      <a:r>
                        <a:rPr lang="en-US" sz="2000" dirty="0">
                          <a:latin typeface="Arial" panose="020B0604020202020204" pitchFamily="34" charset="0"/>
                          <a:ea typeface="Calibri" panose="020F0502020204030204"/>
                          <a:cs typeface="Arial" panose="020B0604020202020204" pitchFamily="34" charset="0"/>
                        </a:rPr>
                        <a:t>Inability to find potential sources of financing. 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</a:tbl>
          </a:graphicData>
        </a:graphic>
      </p:graphicFrame>
    </p:spTree>
  </p:cSld>
  <p:clrMapOvr>
    <a:masterClrMapping/>
  </p:clrMapOvr>
  <p:transition>
    <p:cover dir="d"/>
  </p:transition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2"/>
          <p:cNvSpPr>
            <a:spLocks noGrp="1"/>
          </p:cNvSpPr>
          <p:nvPr>
            <p:ph type="title"/>
          </p:nvPr>
        </p:nvSpPr>
        <p:spPr>
          <a:xfrm>
            <a:off x="767080" y="44768"/>
            <a:ext cx="10972800" cy="1143000"/>
          </a:xfrm>
        </p:spPr>
        <p:txBody>
          <a:bodyPr/>
          <a:lstStyle/>
          <a:p>
            <a:pPr eaLnBrk="1" hangingPunct="1"/>
            <a:r>
              <a:rPr lang="en-GB" altLang="en-US" dirty="0"/>
              <a:t>PESTLE Analysis</a:t>
            </a:r>
          </a:p>
        </p:txBody>
      </p:sp>
      <p:sp>
        <p:nvSpPr>
          <p:cNvPr id="24579" name="Date Placeholder 3"/>
          <p:cNvSpPr>
            <a:spLocks noGrp="1"/>
          </p:cNvSpPr>
          <p:nvPr>
            <p:ph type="dt" sz="half" idx="10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15AE523-B353-40C9-BAB7-07132833076B}" type="datetime1">
              <a:rPr lang="en-GB" altLang="en-US" sz="1000" smtClean="0">
                <a:solidFill>
                  <a:srgbClr val="898989"/>
                </a:solidFill>
              </a:rPr>
              <a:t>07/12/2021</a:t>
            </a:fld>
            <a:endParaRPr lang="en-GB" altLang="en-US" sz="1000">
              <a:solidFill>
                <a:srgbClr val="898989"/>
              </a:solidFill>
            </a:endParaRPr>
          </a:p>
        </p:txBody>
      </p:sp>
      <p:sp>
        <p:nvSpPr>
          <p:cNvPr id="4" name="Text Box 3"/>
          <p:cNvSpPr txBox="1"/>
          <p:nvPr/>
        </p:nvSpPr>
        <p:spPr>
          <a:xfrm>
            <a:off x="7037705" y="2491105"/>
            <a:ext cx="5043805" cy="1015663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r>
              <a:rPr lang="en-US" b="1" dirty="0">
                <a:solidFill>
                  <a:srgbClr val="0FB746"/>
                </a:solidFill>
                <a:cs typeface="Arial" panose="020B0604020202020204" pitchFamily="34" charset="0"/>
                <a:sym typeface="+mn-ea"/>
              </a:rPr>
              <a:t>Economic</a:t>
            </a:r>
            <a:r>
              <a:rPr lang="en-MY" altLang="en-US" b="1" dirty="0">
                <a:solidFill>
                  <a:srgbClr val="0FB746"/>
                </a:solidFill>
                <a:cs typeface="Arial" panose="020B0604020202020204" pitchFamily="34" charset="0"/>
                <a:sym typeface="+mn-ea"/>
              </a:rPr>
              <a:t> -</a:t>
            </a:r>
            <a:r>
              <a:rPr lang="en-MY" altLang="en-US" b="1" dirty="0">
                <a:solidFill>
                  <a:srgbClr val="016A7D"/>
                </a:solidFill>
                <a:cs typeface="Arial" panose="020B0604020202020204" pitchFamily="34" charset="0"/>
                <a:sym typeface="+mn-ea"/>
              </a:rPr>
              <a:t> </a:t>
            </a:r>
            <a:r>
              <a:rPr lang="en-MY" altLang="en-US" sz="2000" dirty="0">
                <a:cs typeface="Arial" panose="020B0604020202020204" pitchFamily="34" charset="0"/>
                <a:sym typeface="+mn-ea"/>
              </a:rPr>
              <a:t>The cleaning industry is very demanding thus giving high competition to us. Covid crisi also in consideration </a:t>
            </a:r>
            <a:r>
              <a:rPr lang="en-MY" altLang="en-US" sz="2000" b="1" dirty="0">
                <a:cs typeface="Arial" panose="020B0604020202020204" pitchFamily="34" charset="0"/>
                <a:sym typeface="+mn-ea"/>
              </a:rPr>
              <a:t>         </a:t>
            </a:r>
            <a:endParaRPr lang="en-MY" altLang="en-US" sz="2000" b="1" dirty="0">
              <a:solidFill>
                <a:srgbClr val="FF0000"/>
              </a:solidFill>
              <a:cs typeface="Arial" panose="020B0604020202020204" pitchFamily="34" charset="0"/>
              <a:sym typeface="+mn-ea"/>
            </a:endParaRPr>
          </a:p>
        </p:txBody>
      </p:sp>
      <p:sp>
        <p:nvSpPr>
          <p:cNvPr id="5" name="Text Box 4"/>
          <p:cNvSpPr txBox="1"/>
          <p:nvPr/>
        </p:nvSpPr>
        <p:spPr>
          <a:xfrm>
            <a:off x="3359785" y="1418590"/>
            <a:ext cx="5880100" cy="707886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pPr algn="l"/>
            <a:r>
              <a:rPr lang="en-US" b="1" dirty="0">
                <a:solidFill>
                  <a:srgbClr val="016A7D"/>
                </a:solidFill>
                <a:cs typeface="Arial" panose="020B0604020202020204" pitchFamily="34" charset="0"/>
                <a:sym typeface="+mn-ea"/>
              </a:rPr>
              <a:t>Political </a:t>
            </a:r>
            <a:r>
              <a:rPr lang="en-MY" altLang="en-US" b="1" dirty="0">
                <a:solidFill>
                  <a:srgbClr val="016A7D"/>
                </a:solidFill>
                <a:cs typeface="Arial" panose="020B0604020202020204" pitchFamily="34" charset="0"/>
                <a:sym typeface="+mn-ea"/>
              </a:rPr>
              <a:t>-</a:t>
            </a:r>
            <a:r>
              <a:rPr lang="en-MY" altLang="en-US" b="1" dirty="0">
                <a:gradFill>
                  <a:gsLst>
                    <a:gs pos="0">
                      <a:srgbClr val="007BD3"/>
                    </a:gs>
                    <a:gs pos="100000">
                      <a:srgbClr val="034373"/>
                    </a:gs>
                  </a:gsLst>
                  <a:lin scaled="0"/>
                </a:gradFill>
                <a:cs typeface="Arial" panose="020B0604020202020204" pitchFamily="34" charset="0"/>
                <a:sym typeface="+mn-ea"/>
              </a:rPr>
              <a:t> </a:t>
            </a:r>
            <a:r>
              <a:rPr lang="en-MY" altLang="en-US" sz="2000" dirty="0">
                <a:cs typeface="Arial" panose="020B0604020202020204" pitchFamily="34" charset="0"/>
                <a:sym typeface="+mn-ea"/>
              </a:rPr>
              <a:t>Goverment supports new cleaning brand that apply </a:t>
            </a:r>
            <a:r>
              <a:rPr lang="en-US" sz="2000" dirty="0">
                <a:cs typeface="Arial" panose="020B0604020202020204" pitchFamily="34" charset="0"/>
                <a:sym typeface="+mn-ea"/>
              </a:rPr>
              <a:t>OSHA </a:t>
            </a:r>
            <a:r>
              <a:rPr lang="en-MY" altLang="en-US" sz="2000" dirty="0">
                <a:cs typeface="Arial" panose="020B0604020202020204" pitchFamily="34" charset="0"/>
                <a:sym typeface="+mn-ea"/>
              </a:rPr>
              <a:t>guideline </a:t>
            </a:r>
            <a:endParaRPr lang="en-US" sz="2000" b="1" dirty="0">
              <a:gradFill>
                <a:gsLst>
                  <a:gs pos="0">
                    <a:srgbClr val="007BD3"/>
                  </a:gs>
                  <a:gs pos="100000">
                    <a:srgbClr val="034373"/>
                  </a:gs>
                </a:gsLst>
                <a:lin scaled="0"/>
              </a:gradFill>
              <a:cs typeface="Arial" panose="020B0604020202020204" pitchFamily="34" charset="0"/>
              <a:sym typeface="+mn-ea"/>
            </a:endParaRPr>
          </a:p>
        </p:txBody>
      </p:sp>
      <p:sp>
        <p:nvSpPr>
          <p:cNvPr id="7" name="Text Box 6"/>
          <p:cNvSpPr txBox="1"/>
          <p:nvPr/>
        </p:nvSpPr>
        <p:spPr>
          <a:xfrm>
            <a:off x="7176135" y="3840480"/>
            <a:ext cx="4766945" cy="1015663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r>
              <a:rPr lang="en-MY" altLang="en-US" b="1" dirty="0">
                <a:solidFill>
                  <a:srgbClr val="0B5FD1"/>
                </a:solidFill>
                <a:cs typeface="Arial" panose="020B0604020202020204" pitchFamily="34" charset="0"/>
                <a:sym typeface="+mn-ea"/>
              </a:rPr>
              <a:t>Social -</a:t>
            </a:r>
            <a:r>
              <a:rPr lang="en-MY" altLang="en-US" b="1" dirty="0">
                <a:cs typeface="Arial" panose="020B0604020202020204" pitchFamily="34" charset="0"/>
                <a:sym typeface="+mn-ea"/>
              </a:rPr>
              <a:t> </a:t>
            </a:r>
            <a:r>
              <a:rPr lang="en-US" sz="2000" dirty="0">
                <a:cs typeface="Arial" panose="020B0604020202020204" pitchFamily="34" charset="0"/>
                <a:sym typeface="+mn-ea"/>
              </a:rPr>
              <a:t>to build emotional connections with </a:t>
            </a:r>
            <a:r>
              <a:rPr lang="en-MY" altLang="en-US" sz="2000" dirty="0">
                <a:cs typeface="Arial" panose="020B0604020202020204" pitchFamily="34" charset="0"/>
                <a:sym typeface="+mn-ea"/>
              </a:rPr>
              <a:t>clients focus on go green clean mission </a:t>
            </a:r>
          </a:p>
        </p:txBody>
      </p:sp>
      <p:sp>
        <p:nvSpPr>
          <p:cNvPr id="10" name="Text Box 9"/>
          <p:cNvSpPr txBox="1"/>
          <p:nvPr/>
        </p:nvSpPr>
        <p:spPr>
          <a:xfrm>
            <a:off x="3432810" y="4797425"/>
            <a:ext cx="5870575" cy="1015663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pPr algn="l"/>
            <a:r>
              <a:rPr lang="en-US" b="1" dirty="0">
                <a:solidFill>
                  <a:srgbClr val="A75450"/>
                </a:solidFill>
                <a:cs typeface="Arial" panose="020B0604020202020204" pitchFamily="34" charset="0"/>
                <a:sym typeface="+mn-ea"/>
              </a:rPr>
              <a:t>Technological</a:t>
            </a:r>
            <a:r>
              <a:rPr lang="en-MY" altLang="en-US" b="1" dirty="0">
                <a:solidFill>
                  <a:srgbClr val="A75450"/>
                </a:solidFill>
                <a:cs typeface="Arial" panose="020B0604020202020204" pitchFamily="34" charset="0"/>
                <a:sym typeface="+mn-ea"/>
              </a:rPr>
              <a:t> - </a:t>
            </a:r>
            <a:r>
              <a:rPr lang="en-US" sz="2000" dirty="0">
                <a:cs typeface="Arial" panose="020B0604020202020204" pitchFamily="34" charset="0"/>
                <a:sym typeface="+mn-ea"/>
              </a:rPr>
              <a:t>utilize these technologies to introduce itself as an innovative cleaning brand among </a:t>
            </a:r>
            <a:r>
              <a:rPr lang="en-MY" altLang="en-US" sz="2000" dirty="0">
                <a:cs typeface="Arial" panose="020B0604020202020204" pitchFamily="34" charset="0"/>
                <a:sym typeface="+mn-ea"/>
              </a:rPr>
              <a:t>the </a:t>
            </a:r>
            <a:r>
              <a:rPr lang="en-US" sz="2000" dirty="0">
                <a:cs typeface="Arial" panose="020B0604020202020204" pitchFamily="34" charset="0"/>
                <a:sym typeface="+mn-ea"/>
              </a:rPr>
              <a:t>clients</a:t>
            </a:r>
            <a:r>
              <a:rPr lang="en-US" dirty="0">
                <a:cs typeface="Arial" panose="020B0604020202020204" pitchFamily="34" charset="0"/>
                <a:sym typeface="+mn-ea"/>
              </a:rPr>
              <a:t>.</a:t>
            </a:r>
            <a:endParaRPr lang="en-MY" altLang="en-US" b="1" dirty="0">
              <a:cs typeface="Arial" panose="020B0604020202020204" pitchFamily="34" charset="0"/>
              <a:sym typeface="+mn-ea"/>
            </a:endParaRPr>
          </a:p>
        </p:txBody>
      </p:sp>
      <p:sp>
        <p:nvSpPr>
          <p:cNvPr id="11" name="Text Box 10"/>
          <p:cNvSpPr txBox="1"/>
          <p:nvPr/>
        </p:nvSpPr>
        <p:spPr>
          <a:xfrm>
            <a:off x="551180" y="2432050"/>
            <a:ext cx="4250690" cy="1015663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sz="2000" b="1" dirty="0">
                <a:solidFill>
                  <a:srgbClr val="0FB746"/>
                </a:solidFill>
                <a:latin typeface="Arial"/>
                <a:ea typeface="MS PGothic"/>
                <a:cs typeface="Arial"/>
                <a:sym typeface="+mn-ea"/>
              </a:rPr>
              <a:t>Environmental</a:t>
            </a:r>
            <a:r>
              <a:rPr lang="en-MY" altLang="en-US" sz="2000" b="1" dirty="0">
                <a:solidFill>
                  <a:srgbClr val="0FB746"/>
                </a:solidFill>
                <a:latin typeface="Arial"/>
                <a:ea typeface="MS PGothic"/>
                <a:cs typeface="Arial"/>
                <a:sym typeface="+mn-ea"/>
              </a:rPr>
              <a:t> -</a:t>
            </a:r>
            <a:r>
              <a:rPr lang="en-US" sz="2000" b="1" dirty="0">
                <a:latin typeface="Arial"/>
                <a:ea typeface="MS PGothic"/>
                <a:cs typeface="Arial"/>
                <a:sym typeface="+mn-ea"/>
              </a:rPr>
              <a:t> </a:t>
            </a:r>
            <a:r>
              <a:rPr lang="en-US" sz="2000" dirty="0">
                <a:latin typeface="Arial"/>
                <a:ea typeface="MS PGothic"/>
                <a:cs typeface="Arial"/>
                <a:sym typeface="+mn-ea"/>
              </a:rPr>
              <a:t> Sustainability is the top-most priority of the cleaning industry. </a:t>
            </a:r>
            <a:endParaRPr lang="en-US" sz="2000" dirty="0"/>
          </a:p>
        </p:txBody>
      </p:sp>
      <p:sp>
        <p:nvSpPr>
          <p:cNvPr id="12" name="Text Box 11"/>
          <p:cNvSpPr txBox="1"/>
          <p:nvPr/>
        </p:nvSpPr>
        <p:spPr>
          <a:xfrm>
            <a:off x="-384810" y="3753485"/>
            <a:ext cx="5377180" cy="1015663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914400" lvl="2" indent="0">
              <a:buNone/>
            </a:pPr>
            <a:r>
              <a:rPr lang="en-US" b="1" dirty="0">
                <a:solidFill>
                  <a:srgbClr val="0B5FD1"/>
                </a:solidFill>
                <a:latin typeface="Arial"/>
                <a:ea typeface="MS PGothic"/>
                <a:cs typeface="Arial"/>
                <a:sym typeface="+mn-ea"/>
              </a:rPr>
              <a:t>Legal </a:t>
            </a:r>
            <a:r>
              <a:rPr lang="en-MY" altLang="en-US" b="1" dirty="0">
                <a:solidFill>
                  <a:srgbClr val="0B5FD1"/>
                </a:solidFill>
                <a:latin typeface="Arial"/>
                <a:ea typeface="MS PGothic"/>
                <a:cs typeface="Arial"/>
                <a:sym typeface="+mn-ea"/>
              </a:rPr>
              <a:t>-</a:t>
            </a:r>
            <a:r>
              <a:rPr lang="en-US" b="1" dirty="0">
                <a:latin typeface="Arial"/>
                <a:ea typeface="MS PGothic"/>
                <a:cs typeface="Arial"/>
                <a:sym typeface="+mn-ea"/>
              </a:rPr>
              <a:t> </a:t>
            </a:r>
            <a:r>
              <a:rPr lang="en-US" sz="2000" dirty="0">
                <a:latin typeface="Arial"/>
                <a:ea typeface="MS PGothic"/>
                <a:cs typeface="Arial"/>
                <a:sym typeface="+mn-ea"/>
              </a:rPr>
              <a:t>comply with all relevant cleaning regulations to boost c</a:t>
            </a:r>
            <a:r>
              <a:rPr lang="en-MY" altLang="en-US" sz="2000" dirty="0" err="1">
                <a:latin typeface="Arial"/>
                <a:ea typeface="MS PGothic"/>
                <a:cs typeface="Arial"/>
                <a:sym typeface="+mn-ea"/>
              </a:rPr>
              <a:t>lients</a:t>
            </a:r>
            <a:r>
              <a:rPr lang="en-US" sz="2000" dirty="0">
                <a:latin typeface="Arial"/>
                <a:ea typeface="MS PGothic"/>
                <a:cs typeface="Arial"/>
                <a:sym typeface="+mn-ea"/>
              </a:rPr>
              <a:t> satisfaction</a:t>
            </a:r>
            <a:r>
              <a:rPr lang="en-GB" dirty="0">
                <a:latin typeface="Arial"/>
                <a:ea typeface="MS PGothic"/>
                <a:cs typeface="Arial"/>
                <a:sym typeface="+mn-ea"/>
              </a:rPr>
              <a:t>.</a:t>
            </a:r>
            <a:endParaRPr lang="en-US" dirty="0">
              <a:latin typeface="Arial"/>
              <a:ea typeface="MS PGothic"/>
              <a:cs typeface="Arial"/>
            </a:endParaRPr>
          </a:p>
        </p:txBody>
      </p:sp>
      <p:sp>
        <p:nvSpPr>
          <p:cNvPr id="13" name="Curved Down Arrow 12"/>
          <p:cNvSpPr/>
          <p:nvPr/>
        </p:nvSpPr>
        <p:spPr>
          <a:xfrm rot="3540000">
            <a:off x="9130030" y="1555750"/>
            <a:ext cx="1218565" cy="544830"/>
          </a:xfrm>
          <a:prstGeom prst="curvedDownArrow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14" name="Curved Down Arrow 13"/>
          <p:cNvSpPr/>
          <p:nvPr/>
        </p:nvSpPr>
        <p:spPr>
          <a:xfrm rot="8640000">
            <a:off x="9222105" y="4733290"/>
            <a:ext cx="1174115" cy="544830"/>
          </a:xfrm>
          <a:prstGeom prst="curvedDownArrow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15" name="Curved Down Arrow 14"/>
          <p:cNvSpPr/>
          <p:nvPr/>
        </p:nvSpPr>
        <p:spPr>
          <a:xfrm rot="18780000">
            <a:off x="2067560" y="1483995"/>
            <a:ext cx="1218565" cy="544830"/>
          </a:xfrm>
          <a:prstGeom prst="curvedDownArrow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17" name="Curved Down Arrow 16"/>
          <p:cNvSpPr/>
          <p:nvPr/>
        </p:nvSpPr>
        <p:spPr>
          <a:xfrm rot="13560000">
            <a:off x="2001520" y="4648200"/>
            <a:ext cx="1218565" cy="544830"/>
          </a:xfrm>
          <a:prstGeom prst="curvedDownArrow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19" name="Down Arrow 18"/>
          <p:cNvSpPr/>
          <p:nvPr/>
        </p:nvSpPr>
        <p:spPr>
          <a:xfrm>
            <a:off x="9624060" y="3501390"/>
            <a:ext cx="405765" cy="360045"/>
          </a:xfrm>
          <a:prstGeom prst="downArrow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Down Arrow 19"/>
          <p:cNvSpPr/>
          <p:nvPr/>
        </p:nvSpPr>
        <p:spPr>
          <a:xfrm rot="10800000">
            <a:off x="2279650" y="3285490"/>
            <a:ext cx="405765" cy="360045"/>
          </a:xfrm>
          <a:prstGeom prst="downArrow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  <p:transition>
    <p:randomBar dir="vert"/>
  </p:transition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2"/>
          <p:cNvSpPr>
            <a:spLocks noGrp="1"/>
          </p:cNvSpPr>
          <p:nvPr>
            <p:ph type="title"/>
          </p:nvPr>
        </p:nvSpPr>
        <p:spPr>
          <a:xfrm>
            <a:off x="1981200" y="109538"/>
            <a:ext cx="8229600" cy="987425"/>
          </a:xfrm>
        </p:spPr>
        <p:txBody>
          <a:bodyPr/>
          <a:lstStyle/>
          <a:p>
            <a:pPr eaLnBrk="1" hangingPunct="1"/>
            <a:r>
              <a:rPr lang="en-GB" altLang="en-US" sz="4000" dirty="0"/>
              <a:t>Operations</a:t>
            </a:r>
          </a:p>
        </p:txBody>
      </p:sp>
      <p:sp>
        <p:nvSpPr>
          <p:cNvPr id="26627" name="Date Placeholder 3"/>
          <p:cNvSpPr>
            <a:spLocks noGrp="1"/>
          </p:cNvSpPr>
          <p:nvPr>
            <p:ph type="dt" sz="quarter" idx="10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9086002F-08AB-46B5-BEAF-5B13880CF563}" type="datetime1">
              <a:rPr lang="en-GB" altLang="en-US" sz="1000" smtClean="0">
                <a:solidFill>
                  <a:srgbClr val="898989"/>
                </a:solidFill>
              </a:rPr>
              <a:t>07/12/2021</a:t>
            </a:fld>
            <a:endParaRPr lang="en-GB" altLang="en-US" sz="1000">
              <a:solidFill>
                <a:srgbClr val="898989"/>
              </a:solidFill>
            </a:endParaRPr>
          </a:p>
        </p:txBody>
      </p:sp>
      <p:sp>
        <p:nvSpPr>
          <p:cNvPr id="2" name="Rectangle 1"/>
          <p:cNvSpPr/>
          <p:nvPr/>
        </p:nvSpPr>
        <p:spPr>
          <a:xfrm>
            <a:off x="623213" y="1124492"/>
            <a:ext cx="11233248" cy="3816429"/>
          </a:xfrm>
          <a:prstGeom prst="rect">
            <a:avLst/>
          </a:prstGeom>
        </p:spPr>
        <p:txBody>
          <a:bodyPr wrap="square" lIns="91440" tIns="45720" rIns="91440" bIns="45720" anchor="t">
            <a:spAutoFit/>
          </a:bodyPr>
          <a:lstStyle/>
          <a:p>
            <a:pPr marL="285750" indent="-285750" eaLnBrk="1" fontAlgn="auto" hangingPunct="1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en-US" sz="2000" dirty="0">
                <a:latin typeface="Arial"/>
                <a:ea typeface="MS PGothic"/>
                <a:cs typeface="Arial"/>
              </a:rPr>
              <a:t>Offer Personalized Service and Fair Prices</a:t>
            </a:r>
            <a:r>
              <a:rPr lang="en-MY" altLang="en-US" sz="2000" dirty="0">
                <a:latin typeface="Arial"/>
                <a:ea typeface="MS PGothic"/>
                <a:cs typeface="Arial"/>
              </a:rPr>
              <a:t> - </a:t>
            </a:r>
            <a:r>
              <a:rPr sz="2000" dirty="0">
                <a:latin typeface="Arial"/>
                <a:ea typeface="MS PGothic"/>
                <a:cs typeface="Arial"/>
              </a:rPr>
              <a:t>care about </a:t>
            </a:r>
            <a:r>
              <a:rPr lang="en-MY" sz="2000" dirty="0">
                <a:latin typeface="Arial"/>
                <a:ea typeface="MS PGothic"/>
                <a:cs typeface="Arial"/>
              </a:rPr>
              <a:t>the client</a:t>
            </a:r>
            <a:r>
              <a:rPr sz="2000" dirty="0">
                <a:latin typeface="Arial"/>
                <a:ea typeface="MS PGothic"/>
                <a:cs typeface="Arial"/>
              </a:rPr>
              <a:t> needs</a:t>
            </a:r>
            <a:r>
              <a:rPr lang="en-MY" sz="2000" dirty="0">
                <a:latin typeface="Arial"/>
                <a:ea typeface="MS PGothic"/>
                <a:cs typeface="Arial"/>
              </a:rPr>
              <a:t> by developing </a:t>
            </a:r>
            <a:r>
              <a:rPr sz="2000" dirty="0">
                <a:latin typeface="Arial"/>
                <a:ea typeface="MS PGothic"/>
                <a:cs typeface="Arial"/>
              </a:rPr>
              <a:t> a </a:t>
            </a:r>
            <a:r>
              <a:rPr lang="en-GB" sz="2000" dirty="0">
                <a:latin typeface="Arial"/>
                <a:ea typeface="MS PGothic"/>
                <a:cs typeface="Arial"/>
              </a:rPr>
              <a:t>price</a:t>
            </a:r>
            <a:r>
              <a:rPr sz="2000" dirty="0">
                <a:latin typeface="Arial"/>
                <a:ea typeface="MS PGothic"/>
                <a:cs typeface="Arial"/>
              </a:rPr>
              <a:t> plan that is fair to</a:t>
            </a:r>
            <a:r>
              <a:rPr lang="en-MY" sz="2000" dirty="0">
                <a:latin typeface="Arial"/>
                <a:ea typeface="MS PGothic"/>
                <a:cs typeface="Arial"/>
              </a:rPr>
              <a:t> client. </a:t>
            </a:r>
          </a:p>
          <a:p>
            <a:pPr marL="285750" indent="-285750" eaLnBrk="1" fontAlgn="auto" hangingPunct="1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endParaRPr lang="en-MY" sz="2000" dirty="0">
              <a:cs typeface="Arial"/>
            </a:endParaRPr>
          </a:p>
          <a:p>
            <a:pPr marL="285750" indent="-285750" eaLnBrk="1" fontAlgn="auto" hangingPunct="1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en-GB" sz="2000" dirty="0">
                <a:latin typeface="Arial"/>
                <a:ea typeface="MS PGothic"/>
                <a:cs typeface="Arial"/>
              </a:rPr>
              <a:t> </a:t>
            </a:r>
            <a:r>
              <a:rPr lang="ro-RO" sz="2000" dirty="0">
                <a:latin typeface="Arial"/>
                <a:ea typeface="MS PGothic"/>
                <a:cs typeface="Arial"/>
              </a:rPr>
              <a:t>Use quality</a:t>
            </a:r>
            <a:r>
              <a:rPr lang="en-GB" sz="2000" dirty="0">
                <a:latin typeface="Arial"/>
                <a:ea typeface="MS PGothic"/>
                <a:cs typeface="Arial"/>
              </a:rPr>
              <a:t> </a:t>
            </a:r>
            <a:r>
              <a:rPr lang="ro-RO" sz="2000" dirty="0">
                <a:latin typeface="Arial"/>
                <a:ea typeface="MS PGothic"/>
                <a:cs typeface="Arial"/>
              </a:rPr>
              <a:t> products</a:t>
            </a:r>
            <a:r>
              <a:rPr lang="en-MY" altLang="ro-RO" sz="2000" dirty="0">
                <a:latin typeface="Arial"/>
                <a:ea typeface="MS PGothic"/>
                <a:cs typeface="Arial"/>
              </a:rPr>
              <a:t> such as non-toxic and ecologically friendly products  </a:t>
            </a:r>
            <a:r>
              <a:rPr lang="en-MY" altLang="ro-RO" sz="2000" dirty="0" err="1">
                <a:latin typeface="Arial"/>
                <a:ea typeface="MS PGothic"/>
                <a:cs typeface="Arial"/>
              </a:rPr>
              <a:t>eg</a:t>
            </a:r>
            <a:r>
              <a:rPr lang="en-MY" altLang="ro-RO" sz="2000" dirty="0">
                <a:latin typeface="Arial"/>
                <a:ea typeface="MS PGothic"/>
                <a:cs typeface="Arial"/>
              </a:rPr>
              <a:t>  :</a:t>
            </a:r>
            <a:r>
              <a:rPr lang="en-US" sz="2000" dirty="0">
                <a:latin typeface="Arial"/>
                <a:ea typeface="MS PGothic"/>
                <a:cs typeface="Arial"/>
              </a:rPr>
              <a:t>  </a:t>
            </a:r>
            <a:r>
              <a:rPr lang="ro-RO" sz="2000" b="1" dirty="0">
                <a:latin typeface="Arial"/>
                <a:ea typeface="MS PGothic"/>
                <a:cs typeface="Arial"/>
              </a:rPr>
              <a:t>Orca</a:t>
            </a:r>
            <a:r>
              <a:rPr lang="ro-RO" sz="2000" dirty="0">
                <a:latin typeface="Arial"/>
                <a:ea typeface="MS PGothic"/>
                <a:cs typeface="Arial"/>
              </a:rPr>
              <a:t> branded </a:t>
            </a:r>
            <a:r>
              <a:rPr lang="en-MY" sz="2000" dirty="0">
                <a:latin typeface="Arial"/>
                <a:ea typeface="MS PGothic"/>
                <a:cs typeface="Arial"/>
              </a:rPr>
              <a:t>    </a:t>
            </a:r>
            <a:r>
              <a:rPr lang="en-US" sz="2000" dirty="0">
                <a:latin typeface="Arial"/>
                <a:ea typeface="MS PGothic"/>
                <a:cs typeface="Arial"/>
              </a:rPr>
              <a:t>hand sanitizer, surface disinfectants and antibacterial wipes. </a:t>
            </a:r>
            <a:endParaRPr lang="en-US" sz="2000" dirty="0">
              <a:cs typeface="Arial"/>
            </a:endParaRPr>
          </a:p>
          <a:p>
            <a:pPr marL="285750" indent="-285750" eaLnBrk="1" fontAlgn="auto" hangingPunct="1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endParaRPr lang="en-US" sz="2000" dirty="0">
              <a:cs typeface="Arial"/>
            </a:endParaRPr>
          </a:p>
          <a:p>
            <a:pPr marL="285750" indent="-285750" eaLnBrk="1" fontAlgn="auto" hangingPunct="1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en-GB" sz="2000" dirty="0">
                <a:latin typeface="Arial"/>
                <a:ea typeface="MS PGothic"/>
                <a:cs typeface="Arial"/>
              </a:rPr>
              <a:t>Treat your employees well</a:t>
            </a:r>
            <a:r>
              <a:rPr lang="en-MY" altLang="en-GB" sz="2000" dirty="0">
                <a:latin typeface="Arial"/>
                <a:ea typeface="MS PGothic"/>
                <a:cs typeface="Arial"/>
              </a:rPr>
              <a:t> - show trust and respect, provide training and bonuses for quality work.</a:t>
            </a:r>
          </a:p>
          <a:p>
            <a:pPr marL="285750" indent="-285750" eaLnBrk="1" fontAlgn="auto" hangingPunct="1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endParaRPr lang="en-MY" altLang="en-GB" sz="2000" dirty="0">
              <a:cs typeface="Arial"/>
            </a:endParaRPr>
          </a:p>
          <a:p>
            <a:pPr marL="285750" indent="-285750" eaLnBrk="1" fontAlgn="auto" hangingPunct="1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ro-RO" sz="2000" dirty="0">
                <a:latin typeface="Arial"/>
                <a:ea typeface="MS PGothic"/>
                <a:cs typeface="Arial"/>
              </a:rPr>
              <a:t>Focus on the Business Aspect </a:t>
            </a:r>
            <a:r>
              <a:rPr lang="en-MY" altLang="ro-RO" sz="2000" dirty="0">
                <a:latin typeface="Arial"/>
                <a:ea typeface="MS PGothic"/>
                <a:cs typeface="Arial"/>
              </a:rPr>
              <a:t>- have the business plan in place, keep detailed records, understand the risks and rewards, stay focus, prepare to make sacrifices, finally provide great service</a:t>
            </a:r>
            <a:r>
              <a:rPr lang="en-MY" altLang="ro-RO" sz="2200" dirty="0">
                <a:latin typeface="Arial"/>
                <a:ea typeface="MS PGothic"/>
                <a:cs typeface="Arial"/>
              </a:rPr>
              <a:t>.</a:t>
            </a:r>
          </a:p>
        </p:txBody>
      </p:sp>
    </p:spTree>
  </p:cSld>
  <p:clrMapOvr>
    <a:masterClrMapping/>
  </p:clrMapOvr>
  <p:transition>
    <p:push dir="u"/>
  </p:transition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Title 1"/>
          <p:cNvSpPr>
            <a:spLocks noGrp="1"/>
          </p:cNvSpPr>
          <p:nvPr>
            <p:ph type="title"/>
          </p:nvPr>
        </p:nvSpPr>
        <p:spPr>
          <a:xfrm>
            <a:off x="1981200" y="188913"/>
            <a:ext cx="8229600" cy="936625"/>
          </a:xfrm>
        </p:spPr>
        <p:txBody>
          <a:bodyPr/>
          <a:lstStyle/>
          <a:p>
            <a:r>
              <a:rPr lang="en-GB" altLang="en-US" dirty="0"/>
              <a:t>Technology Plan</a:t>
            </a:r>
          </a:p>
        </p:txBody>
      </p:sp>
      <p:sp>
        <p:nvSpPr>
          <p:cNvPr id="28675" name="Date Placeholder 3"/>
          <p:cNvSpPr>
            <a:spLocks noGrp="1"/>
          </p:cNvSpPr>
          <p:nvPr>
            <p:ph type="dt" sz="quarter" idx="10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10AB72F-8FD4-4BE7-82A4-A5B0F1EC2F57}" type="datetime1">
              <a:rPr lang="en-GB" altLang="en-US" sz="1000" smtClean="0">
                <a:solidFill>
                  <a:srgbClr val="898989"/>
                </a:solidFill>
              </a:rPr>
              <a:t>07/12/2021</a:t>
            </a:fld>
            <a:endParaRPr lang="en-GB" altLang="en-US" sz="1000">
              <a:solidFill>
                <a:srgbClr val="898989"/>
              </a:solidFill>
            </a:endParaRPr>
          </a:p>
        </p:txBody>
      </p:sp>
      <p:sp>
        <p:nvSpPr>
          <p:cNvPr id="2" name="Rectangle 1"/>
          <p:cNvSpPr/>
          <p:nvPr/>
        </p:nvSpPr>
        <p:spPr>
          <a:xfrm>
            <a:off x="443372" y="1856047"/>
            <a:ext cx="11305256" cy="3353547"/>
          </a:xfrm>
          <a:prstGeom prst="rect">
            <a:avLst/>
          </a:prstGeom>
        </p:spPr>
        <p:txBody>
          <a:bodyPr wrap="square" lIns="91440" tIns="45720" rIns="91440" bIns="45720" anchor="t">
            <a:spAutoFit/>
          </a:bodyPr>
          <a:lstStyle/>
          <a:p>
            <a:pPr marL="342900" indent="-342900" algn="just">
              <a:lnSpc>
                <a:spcPct val="150000"/>
              </a:lnSpc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n-MY" altLang="en-US" sz="2000" dirty="0">
                <a:cs typeface="Arial" panose="020B0604020202020204" pitchFamily="34" charset="0"/>
              </a:rPr>
              <a:t>I</a:t>
            </a:r>
            <a:r>
              <a:rPr lang="en-US" sz="2000" dirty="0">
                <a:cs typeface="Arial" panose="020B0604020202020204" pitchFamily="34" charset="0"/>
              </a:rPr>
              <a:t>nvest in email marketing campaigns, CRM software, and Pay per Click advertising to attract </a:t>
            </a:r>
            <a:r>
              <a:rPr lang="en-MY" altLang="en-US" sz="2000" dirty="0">
                <a:cs typeface="Arial" panose="020B0604020202020204" pitchFamily="34" charset="0"/>
              </a:rPr>
              <a:t>huge</a:t>
            </a:r>
            <a:r>
              <a:rPr lang="en-US" sz="2000" dirty="0">
                <a:cs typeface="Arial" panose="020B0604020202020204" pitchFamily="34" charset="0"/>
              </a:rPr>
              <a:t> customers. </a:t>
            </a:r>
            <a:endParaRPr lang="en-GB" sz="2000" dirty="0">
              <a:cs typeface="Arial" panose="020B0604020202020204" pitchFamily="34" charset="0"/>
            </a:endParaRPr>
          </a:p>
          <a:p>
            <a:pPr marL="342900" indent="-342900" algn="just">
              <a:lnSpc>
                <a:spcPct val="150000"/>
              </a:lnSpc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n-MY" sz="2000" dirty="0">
                <a:latin typeface="Arial"/>
                <a:ea typeface="MS PGothic"/>
                <a:cs typeface="Arial"/>
              </a:rPr>
              <a:t>Oscar</a:t>
            </a:r>
            <a:r>
              <a:rPr sz="2000" dirty="0">
                <a:latin typeface="Arial"/>
                <a:ea typeface="MS PGothic"/>
                <a:cs typeface="Arial"/>
              </a:rPr>
              <a:t> software's to supervise operatives' arrival and departure time</a:t>
            </a:r>
            <a:r>
              <a:rPr lang="en-MY" sz="2000" dirty="0">
                <a:latin typeface="Arial"/>
                <a:ea typeface="MS PGothic"/>
                <a:cs typeface="Arial"/>
              </a:rPr>
              <a:t>.</a:t>
            </a:r>
          </a:p>
          <a:p>
            <a:pPr marL="342900" indent="-342900" algn="just">
              <a:lnSpc>
                <a:spcPct val="150000"/>
              </a:lnSpc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n-MY" sz="2000" dirty="0">
                <a:latin typeface="Arial"/>
                <a:ea typeface="MS PGothic"/>
                <a:cs typeface="Arial"/>
              </a:rPr>
              <a:t>Time-Tec </a:t>
            </a:r>
            <a:r>
              <a:rPr sz="2000" dirty="0">
                <a:latin typeface="Arial"/>
                <a:ea typeface="MS PGothic"/>
                <a:cs typeface="Arial"/>
              </a:rPr>
              <a:t>to monitor the cleaners' </a:t>
            </a:r>
            <a:r>
              <a:rPr lang="en-MY" sz="2000" dirty="0">
                <a:latin typeface="Arial"/>
                <a:ea typeface="MS PGothic"/>
                <a:cs typeface="Arial"/>
              </a:rPr>
              <a:t>working hours and track their location</a:t>
            </a:r>
            <a:r>
              <a:rPr sz="2000" dirty="0">
                <a:latin typeface="Arial"/>
                <a:ea typeface="MS PGothic"/>
                <a:cs typeface="Arial"/>
              </a:rPr>
              <a:t>.</a:t>
            </a:r>
          </a:p>
          <a:p>
            <a:pPr marL="285750" lvl="0" indent="-285750" algn="just">
              <a:lnSpc>
                <a:spcPct val="150000"/>
              </a:lnSpc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n-GB" sz="2000" dirty="0">
                <a:latin typeface="Arial"/>
                <a:ea typeface="MS PGothic"/>
                <a:cs typeface="Arial"/>
                <a:sym typeface="+mn-ea"/>
              </a:rPr>
              <a:t> </a:t>
            </a:r>
            <a:r>
              <a:rPr sz="2000" dirty="0">
                <a:latin typeface="Arial"/>
                <a:ea typeface="MS PGothic"/>
                <a:cs typeface="Arial"/>
                <a:sym typeface="+mn-ea"/>
              </a:rPr>
              <a:t>We are up-to date with the very latest professional products and techniques.</a:t>
            </a:r>
            <a:endParaRPr sz="2000" dirty="0">
              <a:latin typeface="Arial"/>
              <a:ea typeface="MS PGothic"/>
              <a:cs typeface="Arial"/>
            </a:endParaRPr>
          </a:p>
          <a:p>
            <a:pPr marL="285750" lvl="0" indent="-285750" algn="just">
              <a:lnSpc>
                <a:spcPct val="150000"/>
              </a:lnSpc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n-GB" sz="2000" dirty="0">
                <a:latin typeface="Arial"/>
                <a:ea typeface="MS PGothic"/>
                <a:cs typeface="Arial"/>
                <a:sym typeface="+mn-ea"/>
              </a:rPr>
              <a:t> </a:t>
            </a:r>
            <a:r>
              <a:rPr lang="ro-RO" sz="2000" dirty="0">
                <a:latin typeface="Arial"/>
                <a:ea typeface="MS PGothic"/>
                <a:cs typeface="Arial"/>
                <a:sym typeface="+mn-ea"/>
              </a:rPr>
              <a:t>Develop</a:t>
            </a:r>
            <a:r>
              <a:rPr lang="en-GB" sz="2000" dirty="0">
                <a:latin typeface="Arial"/>
                <a:ea typeface="MS PGothic"/>
                <a:cs typeface="Arial"/>
                <a:sym typeface="+mn-ea"/>
              </a:rPr>
              <a:t> and  </a:t>
            </a:r>
            <a:r>
              <a:rPr lang="ro-RO" sz="2000" dirty="0">
                <a:latin typeface="Arial"/>
                <a:ea typeface="MS PGothic"/>
                <a:cs typeface="Arial"/>
                <a:sym typeface="+mn-ea"/>
              </a:rPr>
              <a:t>discuss </a:t>
            </a:r>
            <a:r>
              <a:rPr lang="en-GB" sz="2000" dirty="0">
                <a:latin typeface="Arial"/>
                <a:ea typeface="MS PGothic"/>
                <a:cs typeface="Arial"/>
                <a:sym typeface="+mn-ea"/>
              </a:rPr>
              <a:t> </a:t>
            </a:r>
            <a:r>
              <a:rPr lang="ro-RO" sz="2000" dirty="0">
                <a:latin typeface="Arial"/>
                <a:ea typeface="MS PGothic"/>
                <a:cs typeface="Arial"/>
                <a:sym typeface="+mn-ea"/>
              </a:rPr>
              <a:t>recommendation</a:t>
            </a:r>
            <a:r>
              <a:rPr lang="ro-RO" sz="2200" dirty="0">
                <a:latin typeface="Arial"/>
                <a:ea typeface="MS PGothic"/>
                <a:cs typeface="Arial"/>
                <a:sym typeface="+mn-ea"/>
              </a:rPr>
              <a:t>.</a:t>
            </a:r>
            <a:endParaRPr lang="ro-RO" sz="2200" dirty="0">
              <a:cs typeface="Arial" panose="020B0604020202020204" pitchFamily="34" charset="0"/>
            </a:endParaRPr>
          </a:p>
          <a:p>
            <a:pPr marL="0" lvl="0" indent="0" algn="just">
              <a:lnSpc>
                <a:spcPct val="150000"/>
              </a:lnSpc>
              <a:spcBef>
                <a:spcPts val="0"/>
              </a:spcBef>
              <a:buFont typeface="Arial" panose="020B0604020202020204" pitchFamily="34" charset="0"/>
              <a:buNone/>
            </a:pPr>
            <a:endParaRPr lang="ro-RO" sz="2200" dirty="0">
              <a:solidFill>
                <a:srgbClr val="FF0000"/>
              </a:solidFill>
              <a:cs typeface="Arial" panose="020B0604020202020204" pitchFamily="34" charset="0"/>
            </a:endParaRPr>
          </a:p>
        </p:txBody>
      </p:sp>
      <p:pic>
        <p:nvPicPr>
          <p:cNvPr id="6" name="Picture 2">
            <a:extLst>
              <a:ext uri="{FF2B5EF4-FFF2-40B4-BE49-F238E27FC236}">
                <a16:creationId xmlns:a16="http://schemas.microsoft.com/office/drawing/2014/main" id="{3193569A-08F9-433A-91AC-7456CE4746D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056440" y="151136"/>
            <a:ext cx="1869058" cy="18375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>
    <p:cover dir="d"/>
  </p:transition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Title 1"/>
          <p:cNvSpPr>
            <a:spLocks noGrp="1"/>
          </p:cNvSpPr>
          <p:nvPr>
            <p:ph type="title"/>
          </p:nvPr>
        </p:nvSpPr>
        <p:spPr>
          <a:xfrm>
            <a:off x="609600" y="33203"/>
            <a:ext cx="10972800" cy="1143000"/>
          </a:xfrm>
        </p:spPr>
        <p:txBody>
          <a:bodyPr/>
          <a:lstStyle/>
          <a:p>
            <a:r>
              <a:rPr lang="en-US" altLang="en-US" dirty="0"/>
              <a:t>Management and Organization</a:t>
            </a:r>
          </a:p>
        </p:txBody>
      </p:sp>
      <p:sp>
        <p:nvSpPr>
          <p:cNvPr id="29699" name="Date Placeholder 3"/>
          <p:cNvSpPr>
            <a:spLocks noGrp="1" noChangeArrowheads="1"/>
          </p:cNvSpPr>
          <p:nvPr>
            <p:ph type="dt" sz="quarter" idx="10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4B036A1A-C4B5-4CD4-A78F-BE0181F2FC9E}" type="datetime1">
              <a:rPr lang="en-GB" altLang="en-US" sz="1000" smtClean="0">
                <a:solidFill>
                  <a:srgbClr val="898989"/>
                </a:solidFill>
              </a:rPr>
              <a:t>07/12/2021</a:t>
            </a:fld>
            <a:endParaRPr lang="en-GB" altLang="en-US" sz="1000">
              <a:solidFill>
                <a:srgbClr val="898989"/>
              </a:solidFill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1199456" y="1280592"/>
            <a:ext cx="9584690" cy="44012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ro-RO" sz="2000" dirty="0"/>
              <a:t>Excellent operational and administrational support</a:t>
            </a:r>
            <a:r>
              <a:rPr lang="en-MY" altLang="ro-RO" sz="2000" dirty="0"/>
              <a:t>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ro-RO" sz="20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ro-RO" sz="2000" dirty="0"/>
              <a:t>Value for money and simplicity</a:t>
            </a:r>
            <a:r>
              <a:rPr lang="en-MY" altLang="ro-RO" sz="2000" dirty="0"/>
              <a:t>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ro-RO" sz="20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ro-RO" sz="2000" dirty="0"/>
              <a:t>Invest in our </a:t>
            </a:r>
            <a:r>
              <a:rPr lang="en-GB" sz="2000" dirty="0"/>
              <a:t>employees</a:t>
            </a:r>
            <a:r>
              <a:rPr lang="en-MY" altLang="en-GB" sz="2000" dirty="0"/>
              <a:t>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ro-RO" sz="20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MY" altLang="ro-RO" sz="2000" dirty="0"/>
              <a:t>Set up</a:t>
            </a:r>
            <a:r>
              <a:rPr lang="ro-RO" sz="2000" dirty="0"/>
              <a:t> customer complaints procedure in place</a:t>
            </a:r>
            <a:r>
              <a:rPr lang="en-MY" altLang="ro-RO" sz="2000" dirty="0"/>
              <a:t>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MY" altLang="ro-RO" sz="20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MY" altLang="ro-RO" sz="2000" dirty="0"/>
              <a:t>T</a:t>
            </a:r>
            <a:r>
              <a:rPr lang="ro-RO" sz="2000" dirty="0"/>
              <a:t>rained to handle </a:t>
            </a:r>
            <a:r>
              <a:rPr lang="en-MY" altLang="ro-RO" sz="2000" dirty="0"/>
              <a:t>client </a:t>
            </a:r>
            <a:r>
              <a:rPr lang="ro-RO" sz="2000" dirty="0"/>
              <a:t>complaints</a:t>
            </a:r>
            <a:r>
              <a:rPr lang="en-MY" altLang="ro-RO" sz="2000" dirty="0"/>
              <a:t> professionally.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ro-RO" sz="20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MY" altLang="ro-RO" sz="2000" dirty="0"/>
              <a:t>E</a:t>
            </a:r>
            <a:r>
              <a:rPr lang="ro-RO" sz="2000" dirty="0"/>
              <a:t>stablish and carry out periodical quality control checks</a:t>
            </a:r>
            <a:r>
              <a:rPr lang="en-MY" altLang="ro-RO" sz="2000" dirty="0"/>
              <a:t>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MY" altLang="ro-RO" sz="20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MY" altLang="ro-RO" sz="2000" dirty="0"/>
              <a:t>A</a:t>
            </a:r>
            <a:r>
              <a:rPr lang="ro-RO" sz="2000" dirty="0"/>
              <a:t>imed to encourage, value and manage diversity in all areas and </a:t>
            </a:r>
            <a:r>
              <a:rPr lang="en-MY" altLang="ro-RO" sz="2000" dirty="0"/>
              <a:t>provide</a:t>
            </a:r>
            <a:r>
              <a:rPr lang="ro-RO" sz="2000" dirty="0"/>
              <a:t> equal opportunities.</a:t>
            </a:r>
          </a:p>
        </p:txBody>
      </p:sp>
      <p:pic>
        <p:nvPicPr>
          <p:cNvPr id="2" name="Picture 2" descr="A picture containing toy&#10;&#10;Description automatically generated">
            <a:extLst>
              <a:ext uri="{FF2B5EF4-FFF2-40B4-BE49-F238E27FC236}">
                <a16:creationId xmlns:a16="http://schemas.microsoft.com/office/drawing/2014/main" id="{74DDF1B6-9665-427C-874D-565FB6CD565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302448" y="1268760"/>
            <a:ext cx="2742544" cy="2376264"/>
          </a:xfrm>
          <a:prstGeom prst="rect">
            <a:avLst/>
          </a:prstGeom>
        </p:spPr>
      </p:pic>
    </p:spTree>
  </p:cSld>
  <p:clrMapOvr>
    <a:masterClrMapping/>
  </p:clrMapOvr>
  <p:transition>
    <p:wipe/>
  </p:transition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/>
              <a:t>Social Responsibility and Sustainability </a:t>
            </a:r>
          </a:p>
        </p:txBody>
      </p:sp>
      <p:sp>
        <p:nvSpPr>
          <p:cNvPr id="30723" name="Date Placeholder 3"/>
          <p:cNvSpPr>
            <a:spLocks noGrp="1" noChangeArrowheads="1"/>
          </p:cNvSpPr>
          <p:nvPr>
            <p:ph type="dt" sz="quarter" idx="10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372499B1-1ED6-4A09-B15A-FB3A28F43039}" type="datetime1">
              <a:rPr lang="en-GB" altLang="en-US" sz="1000" smtClean="0">
                <a:solidFill>
                  <a:srgbClr val="898989"/>
                </a:solidFill>
              </a:rPr>
              <a:t>07/12/2021</a:t>
            </a:fld>
            <a:endParaRPr lang="en-GB" altLang="en-US" sz="1000">
              <a:solidFill>
                <a:srgbClr val="898989"/>
              </a:solidFill>
            </a:endParaRPr>
          </a:p>
        </p:txBody>
      </p:sp>
      <p:sp>
        <p:nvSpPr>
          <p:cNvPr id="3" name="Rectangle 2"/>
          <p:cNvSpPr/>
          <p:nvPr/>
        </p:nvSpPr>
        <p:spPr>
          <a:xfrm>
            <a:off x="810696" y="1637730"/>
            <a:ext cx="8016552" cy="3293209"/>
          </a:xfrm>
          <a:prstGeom prst="rect">
            <a:avLst/>
          </a:prstGeom>
        </p:spPr>
        <p:txBody>
          <a:bodyPr wrap="square" lIns="91440" tIns="45720" rIns="91440" bIns="45720" anchor="t">
            <a:spAutoFit/>
          </a:bodyPr>
          <a:lstStyle/>
          <a:p>
            <a:pPr marL="285750" indent="-285750" eaLnBrk="1" fontAlgn="auto" hangingPunct="1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en-MY" altLang="en-US" sz="2000" dirty="0">
                <a:latin typeface="Arial"/>
                <a:ea typeface="MS PGothic"/>
                <a:cs typeface="Arial"/>
              </a:rPr>
              <a:t>I</a:t>
            </a:r>
            <a:r>
              <a:rPr lang="en-US" sz="2000" dirty="0">
                <a:latin typeface="Arial"/>
                <a:ea typeface="MS PGothic"/>
                <a:cs typeface="Arial"/>
              </a:rPr>
              <a:t>ntroduce good hand washing practices to promote greater hygienic</a:t>
            </a:r>
            <a:r>
              <a:rPr lang="en-MY" altLang="en-US" sz="2000" dirty="0">
                <a:latin typeface="Arial"/>
                <a:ea typeface="MS PGothic"/>
                <a:cs typeface="Arial"/>
              </a:rPr>
              <a:t>, the works start with hand wash and wearing PPE by the staffs.</a:t>
            </a:r>
            <a:r>
              <a:rPr lang="en-US" sz="2000" dirty="0">
                <a:latin typeface="Arial"/>
                <a:ea typeface="MS PGothic"/>
                <a:cs typeface="Arial"/>
              </a:rPr>
              <a:t> </a:t>
            </a:r>
            <a:r>
              <a:rPr lang="en-GB" sz="2000" dirty="0">
                <a:latin typeface="Arial"/>
                <a:ea typeface="MS PGothic"/>
                <a:cs typeface="Arial"/>
              </a:rPr>
              <a:t> </a:t>
            </a:r>
            <a:endParaRPr lang="en-GB" sz="2000" dirty="0"/>
          </a:p>
          <a:p>
            <a:pPr marL="285750" indent="-285750" eaLnBrk="1" fontAlgn="auto" hangingPunct="1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endParaRPr lang="ro-RO" sz="2000" dirty="0"/>
          </a:p>
          <a:p>
            <a:pPr marL="285750" indent="-285750" eaLnBrk="1" fontAlgn="auto" hangingPunct="1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en-MY" altLang="en-US" sz="2000" dirty="0"/>
              <a:t>C</a:t>
            </a:r>
            <a:r>
              <a:rPr lang="en-US" sz="2000" dirty="0"/>
              <a:t>omply with Control of Substance Hazardous to Health (COSHH) to ensure </a:t>
            </a:r>
            <a:r>
              <a:rPr lang="en-MY" altLang="en-US" sz="2000" dirty="0"/>
              <a:t>clients</a:t>
            </a:r>
            <a:r>
              <a:rPr lang="en-US" sz="2000" dirty="0"/>
              <a:t> and employee</a:t>
            </a:r>
            <a:r>
              <a:rPr lang="en-MY" altLang="en-US" sz="2000" dirty="0"/>
              <a:t>s</a:t>
            </a:r>
            <a:r>
              <a:rPr lang="en-US" sz="2000" dirty="0"/>
              <a:t> safety. </a:t>
            </a:r>
          </a:p>
          <a:p>
            <a:pPr marL="285750" indent="-285750" eaLnBrk="1" fontAlgn="auto" hangingPunct="1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endParaRPr lang="ro-RO" sz="2000" dirty="0"/>
          </a:p>
          <a:p>
            <a:pPr marL="285750" indent="-285750" eaLnBrk="1" fontAlgn="auto" hangingPunct="1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en-MY" altLang="en-US" sz="2000" dirty="0">
                <a:latin typeface="Arial"/>
                <a:ea typeface="MS PGothic"/>
                <a:cs typeface="Arial"/>
              </a:rPr>
              <a:t>P</a:t>
            </a:r>
            <a:r>
              <a:rPr lang="en-US" sz="2000" dirty="0">
                <a:latin typeface="Arial"/>
                <a:ea typeface="MS PGothic"/>
                <a:cs typeface="Arial"/>
              </a:rPr>
              <a:t>ay attention to proper equipment maintenance and eliminating hazardous substances</a:t>
            </a:r>
            <a:r>
              <a:rPr lang="en-US" sz="2400" dirty="0">
                <a:latin typeface="Arial"/>
                <a:ea typeface="MS PGothic"/>
                <a:cs typeface="Arial"/>
              </a:rPr>
              <a:t>. </a:t>
            </a:r>
          </a:p>
          <a:p>
            <a:pPr marL="285750" indent="-285750" eaLnBrk="1" fontAlgn="auto" hangingPunct="1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endParaRPr lang="en-US" sz="2400" dirty="0">
              <a:cs typeface="Arial"/>
            </a:endParaRPr>
          </a:p>
        </p:txBody>
      </p:sp>
      <p:pic>
        <p:nvPicPr>
          <p:cNvPr id="7" name="Picture 6"/>
          <p:cNvPicPr/>
          <p:nvPr/>
        </p:nvPicPr>
        <p:blipFill>
          <a:blip r:embed="rId2"/>
          <a:stretch>
            <a:fillRect/>
          </a:stretch>
        </p:blipFill>
        <p:spPr bwMode="auto">
          <a:xfrm>
            <a:off x="8927928" y="1637730"/>
            <a:ext cx="3096344" cy="265943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5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11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Development, Milestone, and Exit plan</a:t>
            </a:r>
          </a:p>
        </p:txBody>
      </p:sp>
      <p:sp>
        <p:nvSpPr>
          <p:cNvPr id="31747" name="Date Placeholder 3"/>
          <p:cNvSpPr>
            <a:spLocks noGrp="1" noChangeArrowheads="1"/>
          </p:cNvSpPr>
          <p:nvPr>
            <p:ph type="dt" sz="quarter" idx="10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0F66944A-C6A9-4B17-93D9-09E43F40AD4F}" type="datetime1">
              <a:rPr lang="en-GB" altLang="en-US" sz="1000" smtClean="0">
                <a:solidFill>
                  <a:srgbClr val="898989"/>
                </a:solidFill>
              </a:rPr>
              <a:t>07/12/2021</a:t>
            </a:fld>
            <a:endParaRPr lang="en-GB" altLang="en-US" sz="1000">
              <a:solidFill>
                <a:srgbClr val="898989"/>
              </a:solidFill>
            </a:endParaRPr>
          </a:p>
        </p:txBody>
      </p:sp>
      <p:sp>
        <p:nvSpPr>
          <p:cNvPr id="2" name="Rectangle 1"/>
          <p:cNvSpPr/>
          <p:nvPr/>
        </p:nvSpPr>
        <p:spPr>
          <a:xfrm>
            <a:off x="839416" y="1196752"/>
            <a:ext cx="9480173" cy="566308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 eaLnBrk="1" fontAlgn="auto" hangingPunct="1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en-MY" altLang="en-US" sz="2000" dirty="0"/>
              <a:t>F</a:t>
            </a:r>
            <a:r>
              <a:rPr lang="en-US" sz="2000" dirty="0"/>
              <a:t>ocus upon data-driven meaningful marketing</a:t>
            </a:r>
            <a:r>
              <a:rPr lang="en-US" sz="2000" i="1" dirty="0"/>
              <a:t>  </a:t>
            </a:r>
            <a:r>
              <a:rPr lang="en-US" sz="2000" dirty="0"/>
              <a:t>campaigns to attract building owners, business managers</a:t>
            </a:r>
            <a:r>
              <a:rPr lang="en-GB" sz="2000" dirty="0"/>
              <a:t> </a:t>
            </a:r>
            <a:r>
              <a:rPr lang="en-US" sz="2000" dirty="0"/>
              <a:t>and other clients. </a:t>
            </a:r>
          </a:p>
          <a:p>
            <a:pPr marL="285750" indent="-285750" eaLnBrk="1" fontAlgn="auto" hangingPunct="1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endParaRPr lang="ro-RO" sz="2000" dirty="0"/>
          </a:p>
          <a:p>
            <a:pPr marL="285750" indent="-285750" eaLnBrk="1" fontAlgn="auto" hangingPunct="1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ro-RO" sz="2000" dirty="0"/>
              <a:t>Speak with investitors</a:t>
            </a:r>
            <a:endParaRPr lang="en-GB" sz="2000" dirty="0"/>
          </a:p>
          <a:p>
            <a:pPr marL="285750" indent="-285750" eaLnBrk="1" fontAlgn="auto" hangingPunct="1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endParaRPr lang="ro-RO" sz="2000" dirty="0"/>
          </a:p>
          <a:p>
            <a:pPr marL="285750" indent="-285750" eaLnBrk="1" fontAlgn="auto" hangingPunct="1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ro-RO" sz="2000" dirty="0"/>
              <a:t>Use Matrix structure</a:t>
            </a:r>
            <a:endParaRPr lang="en-GB" sz="2000" dirty="0"/>
          </a:p>
          <a:p>
            <a:pPr marL="285750" indent="-285750" eaLnBrk="1" fontAlgn="auto" hangingPunct="1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endParaRPr lang="ro-RO" sz="2000" dirty="0"/>
          </a:p>
          <a:p>
            <a:pPr marL="285750" indent="-285750" eaLnBrk="1" fontAlgn="auto" hangingPunct="1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en-MY" altLang="ro-RO" sz="2000" dirty="0"/>
              <a:t>Bulid </a:t>
            </a:r>
            <a:r>
              <a:rPr lang="ro-RO" sz="2000" dirty="0"/>
              <a:t>new leadership </a:t>
            </a:r>
            <a:endParaRPr lang="en-GB" sz="2000" dirty="0"/>
          </a:p>
          <a:p>
            <a:pPr marL="285750" indent="-285750" eaLnBrk="1" fontAlgn="auto" hangingPunct="1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endParaRPr lang="ro-RO" sz="2000" dirty="0"/>
          </a:p>
          <a:p>
            <a:pPr marL="285750" indent="-285750" eaLnBrk="1" fontAlgn="auto" hangingPunct="1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en-MY" altLang="ro-RO" sz="2000" dirty="0"/>
              <a:t>Hire </a:t>
            </a:r>
            <a:r>
              <a:rPr lang="ro-RO" sz="2000" dirty="0"/>
              <a:t>more </a:t>
            </a:r>
            <a:r>
              <a:rPr lang="en-GB" sz="2000" dirty="0"/>
              <a:t>employees</a:t>
            </a:r>
          </a:p>
          <a:p>
            <a:pPr marL="285750" indent="-285750" eaLnBrk="1" fontAlgn="auto" hangingPunct="1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endParaRPr lang="ro-RO" sz="2000" dirty="0"/>
          </a:p>
          <a:p>
            <a:pPr marL="285750" indent="-285750" eaLnBrk="1" fontAlgn="auto" hangingPunct="1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ro-RO" sz="2000" dirty="0"/>
              <a:t>Place workers in skill-based departments</a:t>
            </a:r>
            <a:endParaRPr lang="en-GB" sz="2000" dirty="0"/>
          </a:p>
          <a:p>
            <a:pPr marL="285750" indent="-285750" eaLnBrk="1" fontAlgn="auto" hangingPunct="1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endParaRPr lang="ro-RO" sz="2000" dirty="0"/>
          </a:p>
          <a:p>
            <a:pPr marL="285750" indent="-285750" eaLnBrk="1" fontAlgn="auto" hangingPunct="1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ro-RO" sz="2000" dirty="0"/>
              <a:t>Reducing the risk at workplace</a:t>
            </a:r>
            <a:endParaRPr lang="en-GB" sz="2000" dirty="0"/>
          </a:p>
          <a:p>
            <a:pPr marL="285750" indent="-285750" eaLnBrk="1" fontAlgn="auto" hangingPunct="1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endParaRPr lang="ro-RO" sz="2000" dirty="0"/>
          </a:p>
          <a:p>
            <a:pPr marL="285750" indent="-285750" eaLnBrk="1" fontAlgn="auto" hangingPunct="1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en-MY" altLang="ro-RO" sz="2000" dirty="0"/>
              <a:t>Pay attention on </a:t>
            </a:r>
            <a:r>
              <a:rPr lang="en-US" sz="2000" dirty="0">
                <a:sym typeface="+mn-ea"/>
              </a:rPr>
              <a:t>low-cost strategy to compete with different cleaning rivals.</a:t>
            </a:r>
            <a:endParaRPr lang="ro-RO" sz="2000" dirty="0"/>
          </a:p>
          <a:p>
            <a:pPr marL="285750" indent="-285750" eaLnBrk="1" fontAlgn="auto" hangingPunct="1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endParaRPr lang="ro-RO" sz="2000" dirty="0"/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 sz="2200" dirty="0"/>
          </a:p>
        </p:txBody>
      </p:sp>
      <p:pic>
        <p:nvPicPr>
          <p:cNvPr id="3" name="Picture 3" descr="A picture containing text, people, different, slope&#10;&#10;Description automatically generated">
            <a:extLst>
              <a:ext uri="{FF2B5EF4-FFF2-40B4-BE49-F238E27FC236}">
                <a16:creationId xmlns:a16="http://schemas.microsoft.com/office/drawing/2014/main" id="{A30A24FE-017A-4AD0-BE3A-B7D0403EA0B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473292" y="2133887"/>
            <a:ext cx="2362200" cy="2182013"/>
          </a:xfrm>
          <a:prstGeom prst="rect">
            <a:avLst/>
          </a:prstGeom>
        </p:spPr>
      </p:pic>
    </p:spTree>
  </p:cSld>
  <p:clrMapOvr>
    <a:masterClrMapping/>
  </p:clrMapOvr>
  <p:transition>
    <p:dissolve/>
  </p:transition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>
                <a:ea typeface="MS PGothic" panose="020B0600070205080204" pitchFamily="34" charset="-128"/>
              </a:rPr>
              <a:t>Financial Data</a:t>
            </a:r>
          </a:p>
        </p:txBody>
      </p:sp>
      <p:sp>
        <p:nvSpPr>
          <p:cNvPr id="32771" name="Date Placeholder 3"/>
          <p:cNvSpPr>
            <a:spLocks noGrp="1" noChangeArrowheads="1"/>
          </p:cNvSpPr>
          <p:nvPr>
            <p:ph type="dt" sz="quarter" idx="10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0025F536-4BF7-46E3-A5AA-7BD4311CA758}" type="datetime1">
              <a:rPr lang="en-GB" altLang="en-US" sz="1000" smtClean="0">
                <a:solidFill>
                  <a:srgbClr val="898989"/>
                </a:solidFill>
              </a:rPr>
              <a:t>07/12/2021</a:t>
            </a:fld>
            <a:endParaRPr lang="en-GB" altLang="en-US" sz="1000">
              <a:solidFill>
                <a:srgbClr val="898989"/>
              </a:solidFill>
            </a:endParaRPr>
          </a:p>
        </p:txBody>
      </p:sp>
      <p:graphicFrame>
        <p:nvGraphicFramePr>
          <p:cNvPr id="32772" name="Chart 5"/>
          <p:cNvGraphicFramePr/>
          <p:nvPr/>
        </p:nvGraphicFramePr>
        <p:xfrm>
          <a:off x="1930400" y="1074739"/>
          <a:ext cx="8331200" cy="44926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41990" name="Chart" r:id="rId3" imgW="8339455" imgH="4498975" progId="Excel.Chart.8">
                  <p:embed/>
                </p:oleObj>
              </mc:Choice>
              <mc:Fallback>
                <p:oleObj name="Chart" r:id="rId3" imgW="8339455" imgH="4498975" progId="Excel.Chart.8">
                  <p:embed/>
                  <p:pic>
                    <p:nvPicPr>
                      <p:cNvPr id="32772" name="Chart 5"/>
                      <p:cNvPicPr>
                        <a:picLocks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930400" y="1074739"/>
                        <a:ext cx="8331200" cy="449262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ransition>
    <p:blinds/>
  </p:transition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>
                <a:ea typeface="MS PGothic" panose="020B0600070205080204" pitchFamily="34" charset="-128"/>
              </a:rPr>
              <a:t>Profit and Loss Account </a:t>
            </a:r>
          </a:p>
        </p:txBody>
      </p:sp>
      <p:sp>
        <p:nvSpPr>
          <p:cNvPr id="33795" name="Date Placeholder 3"/>
          <p:cNvSpPr>
            <a:spLocks noGrp="1" noChangeArrowheads="1"/>
          </p:cNvSpPr>
          <p:nvPr>
            <p:ph type="dt" sz="quarter" idx="10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294A8C2F-085C-47E7-84B3-D2F6FE275057}" type="datetime1">
              <a:rPr lang="en-GB" altLang="en-US" sz="1000" smtClean="0">
                <a:solidFill>
                  <a:srgbClr val="898989"/>
                </a:solidFill>
              </a:rPr>
              <a:t>07/12/2021</a:t>
            </a:fld>
            <a:endParaRPr lang="en-GB" altLang="en-US" sz="1000">
              <a:solidFill>
                <a:srgbClr val="898989"/>
              </a:solidFill>
            </a:endParaRPr>
          </a:p>
        </p:txBody>
      </p:sp>
      <p:graphicFrame>
        <p:nvGraphicFramePr>
          <p:cNvPr id="33796" name="Chart 3"/>
          <p:cNvGraphicFramePr/>
          <p:nvPr/>
        </p:nvGraphicFramePr>
        <p:xfrm>
          <a:off x="2695576" y="1366839"/>
          <a:ext cx="6619875" cy="391318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43014" name="Chart" r:id="rId3" imgW="6626225" imgH="3919855" progId="Excel.Chart.8">
                  <p:embed/>
                </p:oleObj>
              </mc:Choice>
              <mc:Fallback>
                <p:oleObj name="Chart" r:id="rId3" imgW="6626225" imgH="3919855" progId="Excel.Chart.8">
                  <p:embed/>
                  <p:pic>
                    <p:nvPicPr>
                      <p:cNvPr id="33796" name="Chart 3"/>
                      <p:cNvPicPr>
                        <a:picLocks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695576" y="1366839"/>
                        <a:ext cx="6619875" cy="3913187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ransition>
    <p:comb/>
  </p:transition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Title 1"/>
          <p:cNvSpPr>
            <a:spLocks noGrp="1"/>
          </p:cNvSpPr>
          <p:nvPr>
            <p:ph type="title"/>
          </p:nvPr>
        </p:nvSpPr>
        <p:spPr>
          <a:xfrm>
            <a:off x="2438400" y="188913"/>
            <a:ext cx="8229600" cy="1143000"/>
          </a:xfrm>
        </p:spPr>
        <p:txBody>
          <a:bodyPr/>
          <a:lstStyle/>
          <a:p>
            <a:r>
              <a:rPr lang="en-US" altLang="en-US">
                <a:ea typeface="MS PGothic" panose="020B0600070205080204" pitchFamily="34" charset="-128"/>
              </a:rPr>
              <a:t>Cash Flow Statement</a:t>
            </a:r>
          </a:p>
        </p:txBody>
      </p:sp>
      <p:sp>
        <p:nvSpPr>
          <p:cNvPr id="34819" name="Date Placeholder 3"/>
          <p:cNvSpPr>
            <a:spLocks noGrp="1" noChangeArrowheads="1"/>
          </p:cNvSpPr>
          <p:nvPr>
            <p:ph type="dt" sz="quarter" idx="10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28BFF864-4DA6-496D-A4DA-9921D4C943DB}" type="datetime1">
              <a:rPr lang="en-GB" altLang="en-US" sz="1000" smtClean="0">
                <a:solidFill>
                  <a:srgbClr val="898989"/>
                </a:solidFill>
              </a:rPr>
              <a:t>07/12/2021</a:t>
            </a:fld>
            <a:endParaRPr lang="en-GB" altLang="en-US" sz="1000">
              <a:solidFill>
                <a:srgbClr val="898989"/>
              </a:solidFill>
            </a:endParaRPr>
          </a:p>
        </p:txBody>
      </p:sp>
      <p:graphicFrame>
        <p:nvGraphicFramePr>
          <p:cNvPr id="34820" name="Chart 3"/>
          <p:cNvGraphicFramePr/>
          <p:nvPr/>
        </p:nvGraphicFramePr>
        <p:xfrm>
          <a:off x="1724025" y="1001713"/>
          <a:ext cx="8599488" cy="43497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44038" name="Chart" r:id="rId3" imgW="8607425" imgH="4352290" progId="Excel.Chart.8">
                  <p:embed/>
                </p:oleObj>
              </mc:Choice>
              <mc:Fallback>
                <p:oleObj name="Chart" r:id="rId3" imgW="8607425" imgH="4352290" progId="Excel.Chart.8">
                  <p:embed/>
                  <p:pic>
                    <p:nvPicPr>
                      <p:cNvPr id="34820" name="Chart 3"/>
                      <p:cNvPicPr>
                        <a:picLocks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724025" y="1001713"/>
                        <a:ext cx="8599488" cy="434975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ransition>
    <p:blinds/>
  </p:transition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Title 1"/>
          <p:cNvSpPr>
            <a:spLocks noGrp="1"/>
          </p:cNvSpPr>
          <p:nvPr>
            <p:ph type="title"/>
          </p:nvPr>
        </p:nvSpPr>
        <p:spPr>
          <a:xfrm>
            <a:off x="2279650" y="274639"/>
            <a:ext cx="7931150" cy="346075"/>
          </a:xfrm>
        </p:spPr>
        <p:txBody>
          <a:bodyPr/>
          <a:lstStyle/>
          <a:p>
            <a:r>
              <a:rPr lang="en-US" altLang="en-US">
                <a:ea typeface="MS PGothic" panose="020B0600070205080204" pitchFamily="34" charset="-128"/>
              </a:rPr>
              <a:t>Balance Sheet </a:t>
            </a:r>
          </a:p>
        </p:txBody>
      </p:sp>
      <p:sp>
        <p:nvSpPr>
          <p:cNvPr id="35843" name="Date Placeholder 3"/>
          <p:cNvSpPr>
            <a:spLocks noGrp="1" noChangeArrowheads="1"/>
          </p:cNvSpPr>
          <p:nvPr>
            <p:ph type="dt" sz="quarter" idx="10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F8CDF216-03F7-4657-B548-6974A9D17272}" type="datetime1">
              <a:rPr lang="en-GB" altLang="en-US" sz="1000">
                <a:solidFill>
                  <a:srgbClr val="898989"/>
                </a:solidFill>
              </a:rPr>
              <a:t>07/12/2021</a:t>
            </a:fld>
            <a:endParaRPr lang="en-GB" altLang="en-US" sz="1000">
              <a:solidFill>
                <a:srgbClr val="898989"/>
              </a:solidFill>
            </a:endParaRPr>
          </a:p>
        </p:txBody>
      </p:sp>
      <p:pic>
        <p:nvPicPr>
          <p:cNvPr id="35844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28186" y="893808"/>
            <a:ext cx="6042229" cy="441204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>
    <p:comb/>
  </p:transition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/>
              <a:t>Conclusion </a:t>
            </a:r>
          </a:p>
        </p:txBody>
      </p:sp>
      <p:sp>
        <p:nvSpPr>
          <p:cNvPr id="36867" name="Date Placeholder 3"/>
          <p:cNvSpPr>
            <a:spLocks noGrp="1" noChangeArrowheads="1"/>
          </p:cNvSpPr>
          <p:nvPr>
            <p:ph type="dt" sz="quarter" idx="10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9BFC9016-1551-4987-B006-27EF9C8B2647}" type="datetime1">
              <a:rPr lang="en-GB" altLang="en-US" sz="1000" smtClean="0">
                <a:solidFill>
                  <a:srgbClr val="898989"/>
                </a:solidFill>
              </a:rPr>
              <a:t>07/12/2021</a:t>
            </a:fld>
            <a:endParaRPr lang="en-GB" altLang="en-US" sz="1000">
              <a:solidFill>
                <a:srgbClr val="898989"/>
              </a:solidFill>
            </a:endParaRPr>
          </a:p>
        </p:txBody>
      </p:sp>
      <p:sp>
        <p:nvSpPr>
          <p:cNvPr id="2" name="Rectangle 1"/>
          <p:cNvSpPr/>
          <p:nvPr/>
        </p:nvSpPr>
        <p:spPr>
          <a:xfrm>
            <a:off x="2063750" y="1628775"/>
            <a:ext cx="8212455" cy="230695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lvl="0" indent="-285750" algn="just">
              <a:lnSpc>
                <a:spcPct val="150000"/>
              </a:lnSpc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SHINE C-FEM Cleaning has a wider opportunity to attract </a:t>
            </a:r>
            <a:r>
              <a:rPr lang="en-MY" alt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more client</a:t>
            </a: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 through its diverse product portfolio. </a:t>
            </a:r>
          </a:p>
          <a:p>
            <a:pPr marL="285750" indent="-285750" algn="just">
              <a:lnSpc>
                <a:spcPct val="150000"/>
              </a:lnSpc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It has been indicated that intense competition is  a significant threat </a:t>
            </a:r>
            <a:r>
              <a:rPr lang="en-US" sz="2400">
                <a:latin typeface="Times New Roman" panose="02020603050405020304" pitchFamily="18" charset="0"/>
                <a:cs typeface="Times New Roman" panose="02020603050405020304" pitchFamily="18" charset="0"/>
              </a:rPr>
              <a:t>for </a:t>
            </a:r>
            <a:r>
              <a:rPr lang="en-GB" sz="2400">
                <a:latin typeface="Times New Roman" panose="02020603050405020304" pitchFamily="18" charset="0"/>
                <a:cs typeface="Times New Roman" panose="02020603050405020304" pitchFamily="18" charset="0"/>
              </a:rPr>
              <a:t>the </a:t>
            </a:r>
            <a:r>
              <a:rPr lang="en-US" sz="2400">
                <a:latin typeface="Times New Roman" panose="02020603050405020304" pitchFamily="18" charset="0"/>
                <a:cs typeface="Times New Roman" panose="02020603050405020304" pitchFamily="18" charset="0"/>
              </a:rPr>
              <a:t>business</a:t>
            </a:r>
            <a:r>
              <a:rPr lang="en-GB" sz="2400"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endParaRPr lang="ro-RO" sz="2400" dirty="0"/>
          </a:p>
        </p:txBody>
      </p:sp>
      <p:pic>
        <p:nvPicPr>
          <p:cNvPr id="3" name="Picture 3">
            <a:extLst>
              <a:ext uri="{FF2B5EF4-FFF2-40B4-BE49-F238E27FC236}">
                <a16:creationId xmlns:a16="http://schemas.microsoft.com/office/drawing/2014/main" id="{44F376A3-4E43-48BA-A7CF-8E144367B89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73185" y="4011385"/>
            <a:ext cx="5845629" cy="1270909"/>
          </a:xfrm>
          <a:prstGeom prst="rect">
            <a:avLst/>
          </a:prstGeom>
        </p:spPr>
      </p:pic>
    </p:spTree>
  </p:cSld>
  <p:clrMapOvr>
    <a:masterClrMapping/>
  </p:clrMapOvr>
  <p:transition>
    <p:checker/>
  </p:transition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666750"/>
          </a:xfrm>
        </p:spPr>
        <p:txBody>
          <a:bodyPr/>
          <a:lstStyle/>
          <a:p>
            <a:r>
              <a:rPr lang="en-US" altLang="en-US"/>
              <a:t>References </a:t>
            </a:r>
          </a:p>
        </p:txBody>
      </p:sp>
      <p:sp>
        <p:nvSpPr>
          <p:cNvPr id="37891" name="Date Placeholder 3"/>
          <p:cNvSpPr>
            <a:spLocks noGrp="1" noChangeArrowheads="1"/>
          </p:cNvSpPr>
          <p:nvPr>
            <p:ph type="dt" sz="quarter" idx="10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254EB750-72A1-4C7F-801C-3D02D4F1F938}" type="datetime1">
              <a:rPr lang="en-GB" altLang="en-US" sz="1000" smtClean="0">
                <a:solidFill>
                  <a:srgbClr val="898989"/>
                </a:solidFill>
              </a:rPr>
              <a:t>07/12/2021</a:t>
            </a:fld>
            <a:endParaRPr lang="en-GB" altLang="en-US" sz="1000">
              <a:solidFill>
                <a:srgbClr val="898989"/>
              </a:solidFill>
            </a:endParaRPr>
          </a:p>
        </p:txBody>
      </p:sp>
      <p:sp>
        <p:nvSpPr>
          <p:cNvPr id="2" name="Rectangle 1"/>
          <p:cNvSpPr/>
          <p:nvPr/>
        </p:nvSpPr>
        <p:spPr>
          <a:xfrm>
            <a:off x="1630998" y="1196658"/>
            <a:ext cx="9290173" cy="4401205"/>
          </a:xfrm>
          <a:prstGeom prst="rect">
            <a:avLst/>
          </a:prstGeom>
        </p:spPr>
        <p:txBody>
          <a:bodyPr wrap="square" lIns="91440" tIns="45720" rIns="91440" bIns="45720" anchor="t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ro-RO" sz="2000" dirty="0">
                <a:cs typeface="Arial" panose="020B0604020202020204" pitchFamily="34" charset="0"/>
              </a:rPr>
              <a:t>2021 British Safety Council</a:t>
            </a:r>
            <a:r>
              <a:rPr lang="en-MY" altLang="ro-RO" sz="2000" dirty="0">
                <a:cs typeface="Arial" panose="020B0604020202020204" pitchFamily="34" charset="0"/>
              </a:rPr>
              <a:t>, Because Experince Counts, </a:t>
            </a:r>
            <a:r>
              <a:rPr lang="ro-RO" sz="2000" dirty="0">
                <a:cs typeface="Arial" panose="020B0604020202020204" pitchFamily="34" charset="0"/>
              </a:rPr>
              <a:t>https://www.britsafe.org/training-and-learning/find-the-right-course-for-you/informational-resources/what-is-coshh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ro-RO" sz="2000" dirty="0">
                <a:cs typeface="Arial" panose="020B0604020202020204" pitchFamily="34" charset="0"/>
                <a:sym typeface="+mn-ea"/>
              </a:rPr>
              <a:t>Next Insurance Staff</a:t>
            </a:r>
            <a:r>
              <a:rPr lang="en-MY" altLang="ro-RO" sz="2000" dirty="0">
                <a:cs typeface="Arial" panose="020B0604020202020204" pitchFamily="34" charset="0"/>
                <a:sym typeface="+mn-ea"/>
              </a:rPr>
              <a:t> , (Mar 12, 2018 ),7 Steps to Cleaning Business Success!, </a:t>
            </a:r>
            <a:r>
              <a:rPr lang="ro-RO" sz="2000" dirty="0">
                <a:cs typeface="Arial" panose="020B0604020202020204" pitchFamily="34" charset="0"/>
                <a:sym typeface="+mn-ea"/>
              </a:rPr>
              <a:t>https://www.nextinsurance.com/blog/7-steps-to-cleaning-business-success/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ro-RO" sz="2000" dirty="0">
                <a:cs typeface="Arial" panose="020B0604020202020204" pitchFamily="34" charset="0"/>
                <a:sym typeface="+mn-ea"/>
              </a:rPr>
              <a:t>David Lopez-Chairez</a:t>
            </a:r>
            <a:r>
              <a:rPr lang="en-MY" altLang="ro-RO" sz="2000" dirty="0">
                <a:cs typeface="Arial" panose="020B0604020202020204" pitchFamily="34" charset="0"/>
                <a:sym typeface="+mn-ea"/>
              </a:rPr>
              <a:t>, June 29, 2016, JAN-PRO Cleaning Systems, https://nahac.org/wp-content/uploads/2017/05/Jan_Pro_Agmt_8.18.2016.pdf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MY" altLang="ro-RO" sz="2000" dirty="0">
                <a:cs typeface="Arial" panose="020B0604020202020204" pitchFamily="34" charset="0"/>
                <a:sym typeface="+mn-ea"/>
              </a:rPr>
              <a:t>Alister Gregson, 2021 Fluid Hygiene, https://fluidhygiene.com/why-fluid/about-us/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MY" altLang="ro-RO" sz="2000" dirty="0">
                <a:cs typeface="Arial" panose="020B0604020202020204" pitchFamily="34" charset="0"/>
                <a:sym typeface="+mn-ea"/>
              </a:rPr>
              <a:t>Orca Hygiene, https://orcahygiene.com/about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MY" altLang="ro-RO" sz="2000" dirty="0">
                <a:cs typeface="Arial" panose="020B0604020202020204" pitchFamily="34" charset="0"/>
                <a:sym typeface="+mn-ea"/>
              </a:rPr>
              <a:t>Dmitri Kara in Cleaning Tips on May 31, 2021, GO Cleaners London https://gocleanerslondon.co.uk/blog/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dirty="0">
                <a:latin typeface="Arial"/>
                <a:ea typeface="MS PGothic"/>
                <a:cs typeface="Arial"/>
              </a:rPr>
              <a:t>Paulin, M ., Legal compliance with the new IR35 payroll. Practice Management,31(5), pp.34-35.</a:t>
            </a:r>
            <a:endParaRPr lang="en-US" sz="2000" dirty="0">
              <a:cs typeface="Arial" panose="020B0604020202020204" pitchFamily="34" charset="0"/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1626870" y="4276090"/>
            <a:ext cx="8437880" cy="499624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>
              <a:lnSpc>
                <a:spcPct val="170000"/>
              </a:lnSpc>
              <a:spcBef>
                <a:spcPts val="0"/>
              </a:spcBef>
            </a:pPr>
            <a:endParaRPr lang="ro-RO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>
        <p14:prism isInverted="1"/>
      </p:transition>
    </mc:Choice>
    <mc:Fallback xmlns="">
      <p:transition>
        <p:fade/>
      </p:transition>
    </mc:Fallback>
  </mc:AlternateContent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Title 1"/>
          <p:cNvSpPr>
            <a:spLocks noGrp="1"/>
          </p:cNvSpPr>
          <p:nvPr>
            <p:ph type="title"/>
          </p:nvPr>
        </p:nvSpPr>
        <p:spPr>
          <a:xfrm>
            <a:off x="1992313" y="188913"/>
            <a:ext cx="8229600" cy="1944687"/>
          </a:xfrm>
        </p:spPr>
        <p:txBody>
          <a:bodyPr/>
          <a:lstStyle/>
          <a:p>
            <a:r>
              <a:rPr lang="en-GB" altLang="en-US">
                <a:solidFill>
                  <a:srgbClr val="92D050"/>
                </a:solidFill>
              </a:rPr>
              <a:t>Thank you! </a:t>
            </a:r>
          </a:p>
        </p:txBody>
      </p:sp>
      <p:sp>
        <p:nvSpPr>
          <p:cNvPr id="38915" name="Content Placeholder 2"/>
          <p:cNvSpPr>
            <a:spLocks noGrp="1"/>
          </p:cNvSpPr>
          <p:nvPr>
            <p:ph idx="1"/>
          </p:nvPr>
        </p:nvSpPr>
        <p:spPr>
          <a:xfrm>
            <a:off x="1847850" y="1484313"/>
            <a:ext cx="8229600" cy="4032250"/>
          </a:xfrm>
        </p:spPr>
        <p:txBody>
          <a:bodyPr/>
          <a:lstStyle/>
          <a:p>
            <a:pPr marL="0" indent="0" algn="ctr">
              <a:buFont typeface="Arial" panose="020B0604020202020204" pitchFamily="34" charset="0"/>
              <a:buNone/>
            </a:pPr>
            <a:endParaRPr lang="en-US" altLang="en-US"/>
          </a:p>
          <a:p>
            <a:pPr marL="0" indent="0" algn="ctr">
              <a:buFont typeface="Arial" panose="020B0604020202020204" pitchFamily="34" charset="0"/>
              <a:buNone/>
            </a:pPr>
            <a:endParaRPr lang="en-US" altLang="en-US"/>
          </a:p>
          <a:p>
            <a:pPr marL="0" indent="0" algn="ctr">
              <a:buFont typeface="Arial" panose="020B0604020202020204" pitchFamily="34" charset="0"/>
              <a:buNone/>
            </a:pPr>
            <a:endParaRPr lang="en-US" altLang="en-US"/>
          </a:p>
          <a:p>
            <a:pPr marL="0" indent="0" algn="ctr">
              <a:buFont typeface="Arial" panose="020B0604020202020204" pitchFamily="34" charset="0"/>
              <a:buNone/>
            </a:pPr>
            <a:r>
              <a:rPr lang="en-US" altLang="en-US" sz="4000">
                <a:solidFill>
                  <a:srgbClr val="FF0000"/>
                </a:solidFill>
              </a:rPr>
              <a:t>Any Question? </a:t>
            </a:r>
          </a:p>
        </p:txBody>
      </p:sp>
      <p:sp>
        <p:nvSpPr>
          <p:cNvPr id="38916" name="Date Placeholder 3"/>
          <p:cNvSpPr>
            <a:spLocks noGrp="1"/>
          </p:cNvSpPr>
          <p:nvPr>
            <p:ph type="dt" sz="quarter" idx="10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C3A6277C-90B0-4071-8934-355E26EF9C80}" type="datetime1">
              <a:rPr lang="en-GB" altLang="en-US" sz="1000" smtClean="0">
                <a:solidFill>
                  <a:srgbClr val="898989"/>
                </a:solidFill>
              </a:rPr>
              <a:t>07/12/2021</a:t>
            </a:fld>
            <a:endParaRPr lang="en-GB" altLang="en-US" sz="1000">
              <a:solidFill>
                <a:srgbClr val="898989"/>
              </a:solidFill>
            </a:endParaRPr>
          </a:p>
        </p:txBody>
      </p:sp>
    </p:spTree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>
        <p15:prstTrans prst="airplane"/>
      </p:transition>
    </mc:Choice>
    <mc:Fallback xmlns="">
      <p:transition>
        <p:fade/>
      </p:transition>
    </mc:Fallback>
  </mc:AlternateContent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143</TotalTime>
  <Words>1485</Words>
  <Application>Microsoft Office PowerPoint</Application>
  <PresentationFormat>Widescreen</PresentationFormat>
  <Paragraphs>215</Paragraphs>
  <Slides>23</Slides>
  <Notes>10</Notes>
  <HiddenSlides>0</HiddenSlides>
  <MMClips>0</MMClips>
  <ScaleCrop>false</ScaleCrop>
  <HeadingPairs>
    <vt:vector size="8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size="29" baseType="lpstr">
      <vt:lpstr>Arial</vt:lpstr>
      <vt:lpstr>Myriad Pro</vt:lpstr>
      <vt:lpstr>Symbol</vt:lpstr>
      <vt:lpstr>Times New Roman</vt:lpstr>
      <vt:lpstr>20140311PresentationUWTSDTemplate</vt:lpstr>
      <vt:lpstr>Chart</vt:lpstr>
      <vt:lpstr>PowerPoint Presentation</vt:lpstr>
      <vt:lpstr>Table of Contents </vt:lpstr>
      <vt:lpstr>Introduction</vt:lpstr>
      <vt:lpstr>Business Description and History</vt:lpstr>
      <vt:lpstr>Aim and Objectives </vt:lpstr>
      <vt:lpstr>PowerPoint Presentation</vt:lpstr>
      <vt:lpstr>Business Structure </vt:lpstr>
      <vt:lpstr>Product or Service Description</vt:lpstr>
      <vt:lpstr>Marketing Analysis and Trends </vt:lpstr>
      <vt:lpstr>SWOT Analysis</vt:lpstr>
      <vt:lpstr>PESTLE Analysis</vt:lpstr>
      <vt:lpstr>Operations</vt:lpstr>
      <vt:lpstr>Technology Plan</vt:lpstr>
      <vt:lpstr>Management and Organization</vt:lpstr>
      <vt:lpstr>Social Responsibility and Sustainability </vt:lpstr>
      <vt:lpstr>Development, Milestone, and Exit plan</vt:lpstr>
      <vt:lpstr>Financial Data</vt:lpstr>
      <vt:lpstr>Profit and Loss Account </vt:lpstr>
      <vt:lpstr>Cash Flow Statement</vt:lpstr>
      <vt:lpstr>Balance Sheet </vt:lpstr>
      <vt:lpstr>Conclusion </vt:lpstr>
      <vt:lpstr>References </vt:lpstr>
      <vt:lpstr>Thank you!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Floarea Balan</dc:creator>
  <cp:lastModifiedBy>Floarea</cp:lastModifiedBy>
  <cp:revision>341</cp:revision>
  <cp:lastPrinted>2018-10-22T14:21:00Z</cp:lastPrinted>
  <dcterms:created xsi:type="dcterms:W3CDTF">2021-11-02T10:20:00Z</dcterms:created>
  <dcterms:modified xsi:type="dcterms:W3CDTF">2021-12-07T07:13:35Z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ICV">
    <vt:lpwstr>2BF34758BEFA489A92D5CD489BB40369</vt:lpwstr>
  </property>
  <property fmtid="{D5CDD505-2E9C-101B-9397-08002B2CF9AE}" pid="3" name="KSOProductBuildVer">
    <vt:lpwstr>1033-11.2.0.10382</vt:lpwstr>
  </property>
</Properties>
</file>