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300" r:id="rId2"/>
    <p:sldId id="284" r:id="rId3"/>
    <p:sldId id="326" r:id="rId4"/>
    <p:sldId id="315" r:id="rId5"/>
    <p:sldId id="303" r:id="rId6"/>
    <p:sldId id="312" r:id="rId7"/>
    <p:sldId id="302" r:id="rId8"/>
    <p:sldId id="305" r:id="rId9"/>
    <p:sldId id="306" r:id="rId10"/>
    <p:sldId id="307" r:id="rId11"/>
    <p:sldId id="311" r:id="rId12"/>
    <p:sldId id="308" r:id="rId13"/>
    <p:sldId id="310" r:id="rId14"/>
    <p:sldId id="304" r:id="rId15"/>
    <p:sldId id="301" r:id="rId16"/>
    <p:sldId id="317" r:id="rId17"/>
    <p:sldId id="318" r:id="rId18"/>
    <p:sldId id="319" r:id="rId19"/>
    <p:sldId id="323" r:id="rId20"/>
    <p:sldId id="325" r:id="rId21"/>
    <p:sldId id="327" r:id="rId22"/>
    <p:sldId id="313" r:id="rId23"/>
    <p:sldId id="314" r:id="rId24"/>
    <p:sldId id="316" r:id="rId25"/>
    <p:sldId id="320" r:id="rId26"/>
    <p:sldId id="324" r:id="rId27"/>
    <p:sldId id="322" r:id="rId28"/>
    <p:sldId id="321" r:id="rId29"/>
    <p:sldId id="329" r:id="rId30"/>
    <p:sldId id="328" r:id="rId31"/>
    <p:sldId id="330" r:id="rId32"/>
    <p:sldId id="331" r:id="rId33"/>
    <p:sldId id="332" r:id="rId3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081" autoAdjust="0"/>
  </p:normalViewPr>
  <p:slideViewPr>
    <p:cSldViewPr snapToGrid="0">
      <p:cViewPr varScale="1">
        <p:scale>
          <a:sx n="69" d="100"/>
          <a:sy n="69" d="100"/>
        </p:scale>
        <p:origin x="14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B13002B-5C1D-ACC9-70C5-57C943C6717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81826612-331E-8E4D-FFEB-F0C5BD2E38C3}"/>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8A897DF-96E2-4C64-B4B3-BDCE81B7D367}" type="datetimeFigureOut">
              <a:rPr lang="en-GB"/>
              <a:pPr>
                <a:defRPr/>
              </a:pPr>
              <a:t>29/11/2023</a:t>
            </a:fld>
            <a:endParaRPr lang="en-GB"/>
          </a:p>
        </p:txBody>
      </p:sp>
      <p:sp>
        <p:nvSpPr>
          <p:cNvPr id="4" name="Slide Image Placeholder 3">
            <a:extLst>
              <a:ext uri="{FF2B5EF4-FFF2-40B4-BE49-F238E27FC236}">
                <a16:creationId xmlns:a16="http://schemas.microsoft.com/office/drawing/2014/main" id="{6FBEC22E-0B27-812D-F5DE-40DA27370105}"/>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C5AB670-84F8-D5C4-3437-DA422498CDD4}"/>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E24861EC-BF0F-96ED-3114-E2FA77BAA49F}"/>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749C75F9-BDFA-4B95-B8D7-FF98FC85BE31}"/>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52A79C-8668-456F-82C5-2B6D7AD6445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A211F7E3-C6F8-C36C-7ACE-C60C63E822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A8DC4C6A-0D9B-B87B-06A6-345C9B48EE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While SWA recognises that domestic abuse can happen to anyone, usually women and children take the brunt of abuse and therefore a persons gender may influence the severity of abuse experienced and the gender of the perpetrator can affect the severity of the harm caused.</a:t>
            </a:r>
          </a:p>
          <a:p>
            <a:r>
              <a:rPr lang="en-GB" altLang="en-US" dirty="0"/>
              <a:t>As a service we recognise that domestic abuse can happen to anyone of any gender or sexuality, however I will be talking to you about domestic abuse and giving examples of people that we have supported, to maintain confidentiality and for ease, I will be using female pronouns </a:t>
            </a:r>
          </a:p>
        </p:txBody>
      </p:sp>
      <p:sp>
        <p:nvSpPr>
          <p:cNvPr id="4" name="Slide Number Placeholder 3">
            <a:extLst>
              <a:ext uri="{FF2B5EF4-FFF2-40B4-BE49-F238E27FC236}">
                <a16:creationId xmlns:a16="http://schemas.microsoft.com/office/drawing/2014/main" id="{664C9326-7516-E21F-4F6D-270FEA134585}"/>
              </a:ext>
            </a:extLst>
          </p:cNvPr>
          <p:cNvSpPr>
            <a:spLocks noGrp="1"/>
          </p:cNvSpPr>
          <p:nvPr>
            <p:ph type="sldNum" sz="quarter" idx="5"/>
          </p:nvPr>
        </p:nvSpPr>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0AF8949-0AC8-47A2-8C59-823304B4156B}" type="slidenum">
              <a:rPr lang="en-GB" altLang="en-US"/>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Trigger for language </a:t>
            </a:r>
            <a:r>
              <a:rPr lang="en-GB" dirty="0" err="1" smtClean="0"/>
              <a:t>etc</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3</a:t>
            </a:fld>
            <a:endParaRPr lang="en-GB" altLang="en-US"/>
          </a:p>
        </p:txBody>
      </p:sp>
    </p:spTree>
    <p:extLst>
      <p:ext uri="{BB962C8B-B14F-4D97-AF65-F5344CB8AC3E}">
        <p14:creationId xmlns:p14="http://schemas.microsoft.com/office/powerpoint/2010/main" val="13808377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Keyworker roles include-</a:t>
            </a:r>
            <a:r>
              <a:rPr lang="en-GB" baseline="0" dirty="0" smtClean="0"/>
              <a:t> education, health and social care and charities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5</a:t>
            </a:fld>
            <a:endParaRPr lang="en-GB" altLang="en-US"/>
          </a:p>
        </p:txBody>
      </p:sp>
    </p:spTree>
    <p:extLst>
      <p:ext uri="{BB962C8B-B14F-4D97-AF65-F5344CB8AC3E}">
        <p14:creationId xmlns:p14="http://schemas.microsoft.com/office/powerpoint/2010/main" val="3238581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those involved have to be over the age of 18, despite</a:t>
            </a:r>
            <a:r>
              <a:rPr lang="en-GB" baseline="0" dirty="0" smtClean="0"/>
              <a:t> the age of consent being 16, it is illegal to purchase sex from anyone aged under 18.</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7</a:t>
            </a:fld>
            <a:endParaRPr lang="en-GB" altLang="en-US"/>
          </a:p>
        </p:txBody>
      </p:sp>
    </p:spTree>
    <p:extLst>
      <p:ext uri="{BB962C8B-B14F-4D97-AF65-F5344CB8AC3E}">
        <p14:creationId xmlns:p14="http://schemas.microsoft.com/office/powerpoint/2010/main" val="2321331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a:t>
            </a:r>
            <a:r>
              <a:rPr lang="en-GB" baseline="0" dirty="0" smtClean="0"/>
              <a:t> that we are currently aware of.</a:t>
            </a:r>
          </a:p>
          <a:p>
            <a:r>
              <a:rPr lang="en-GB" baseline="0" dirty="0" smtClean="0"/>
              <a:t>Locations can change on a regular basis and regularly and can sometimes be known as pop-up brothels. This provides a challenge in itself as the women working out of these venues cannot be safeguarded and will use fake names while working.</a:t>
            </a:r>
          </a:p>
          <a:p>
            <a:r>
              <a:rPr lang="en-GB" baseline="0" dirty="0" smtClean="0"/>
              <a:t>SWAN workers will visit the brothels with the police and support by giving safety advice and condoms.</a:t>
            </a:r>
          </a:p>
          <a:p>
            <a:r>
              <a:rPr lang="en-GB" baseline="0" dirty="0" smtClean="0"/>
              <a:t>Usually women have a fixed rate for services, the owner or manager will then take part of that as a form of rent for the space, women may offer supplementary services such as erotic massage to earn more money</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8</a:t>
            </a:fld>
            <a:endParaRPr lang="en-GB" altLang="en-US"/>
          </a:p>
        </p:txBody>
      </p:sp>
    </p:spTree>
    <p:extLst>
      <p:ext uri="{BB962C8B-B14F-4D97-AF65-F5344CB8AC3E}">
        <p14:creationId xmlns:p14="http://schemas.microsoft.com/office/powerpoint/2010/main" val="3125924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Escort services</a:t>
            </a:r>
            <a:r>
              <a:rPr lang="en-GB" baseline="0" dirty="0" smtClean="0"/>
              <a:t> can include sex, but can include payment to accompany buyer to events etc.</a:t>
            </a:r>
          </a:p>
          <a:p>
            <a:r>
              <a:rPr lang="en-GB" baseline="0" dirty="0" smtClean="0"/>
              <a:t>Usually services are advertised through an escort agency, but also include the advertising in Newspapers and other websites. In the early 2000’s escorts advertised regularly in phone boxes, however this became illegal and the law was short lived due to the advent of mobile phones.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9</a:t>
            </a:fld>
            <a:endParaRPr lang="en-GB" altLang="en-US"/>
          </a:p>
        </p:txBody>
      </p:sp>
    </p:spTree>
    <p:extLst>
      <p:ext uri="{BB962C8B-B14F-4D97-AF65-F5344CB8AC3E}">
        <p14:creationId xmlns:p14="http://schemas.microsoft.com/office/powerpoint/2010/main" val="2127850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TRIGGER WARNING:</a:t>
            </a:r>
          </a:p>
          <a:p>
            <a:endParaRPr lang="en-GB" dirty="0" smtClean="0"/>
          </a:p>
          <a:p>
            <a:r>
              <a:rPr lang="en-GB" dirty="0" smtClean="0"/>
              <a:t>Firstly, video</a:t>
            </a:r>
            <a:r>
              <a:rPr lang="en-GB" baseline="0" dirty="0" smtClean="0"/>
              <a:t> is informative, however support services prefer the term Sex worker or woman exploited by sex industry rather than the term prostitute or prostitution</a:t>
            </a:r>
          </a:p>
          <a:p>
            <a:r>
              <a:rPr lang="en-GB" baseline="0" dirty="0" smtClean="0"/>
              <a:t>Secondly, offensive language.</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20</a:t>
            </a:fld>
            <a:endParaRPr lang="en-GB" altLang="en-US"/>
          </a:p>
        </p:txBody>
      </p:sp>
    </p:spTree>
    <p:extLst>
      <p:ext uri="{BB962C8B-B14F-4D97-AF65-F5344CB8AC3E}">
        <p14:creationId xmlns:p14="http://schemas.microsoft.com/office/powerpoint/2010/main" val="1498544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Pregnancy tests</a:t>
            </a:r>
            <a:r>
              <a:rPr lang="en-GB" baseline="0" dirty="0" smtClean="0"/>
              <a:t> </a:t>
            </a:r>
          </a:p>
          <a:p>
            <a:r>
              <a:rPr lang="en-GB" baseline="0" dirty="0" smtClean="0"/>
              <a:t>Access to crisis support</a:t>
            </a:r>
          </a:p>
          <a:p>
            <a:r>
              <a:rPr lang="en-GB" baseline="0" dirty="0" smtClean="0"/>
              <a:t>Ugly Mugs</a:t>
            </a:r>
          </a:p>
          <a:p>
            <a:r>
              <a:rPr lang="en-GB" baseline="0" dirty="0" smtClean="0"/>
              <a:t>Reporting a crime and assault </a:t>
            </a:r>
          </a:p>
          <a:p>
            <a:r>
              <a:rPr lang="en-GB" baseline="0" dirty="0" smtClean="0"/>
              <a:t>Works closely with sexual health</a:t>
            </a:r>
          </a:p>
          <a:p>
            <a:r>
              <a:rPr lang="en-GB" baseline="0" dirty="0" smtClean="0"/>
              <a:t>Usually the first point of contact with services.</a:t>
            </a:r>
          </a:p>
          <a:p>
            <a:r>
              <a:rPr lang="en-GB" baseline="0" dirty="0" smtClean="0"/>
              <a:t>Front door into day time services</a:t>
            </a:r>
          </a:p>
          <a:p>
            <a:r>
              <a:rPr lang="en-GB" baseline="0" dirty="0" smtClean="0"/>
              <a:t>Delivered by paid staff and a large reliance on volunteers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23</a:t>
            </a:fld>
            <a:endParaRPr lang="en-GB" altLang="en-US"/>
          </a:p>
        </p:txBody>
      </p:sp>
    </p:spTree>
    <p:extLst>
      <p:ext uri="{BB962C8B-B14F-4D97-AF65-F5344CB8AC3E}">
        <p14:creationId xmlns:p14="http://schemas.microsoft.com/office/powerpoint/2010/main" val="2307998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Reports</a:t>
            </a:r>
            <a:r>
              <a:rPr lang="en-GB" baseline="0" dirty="0" smtClean="0"/>
              <a:t> include a description of what has happened, description </a:t>
            </a:r>
            <a:r>
              <a:rPr lang="en-GB" baseline="0" dirty="0" err="1" smtClean="0"/>
              <a:t>etc</a:t>
            </a:r>
            <a:endParaRPr lang="en-GB" baseline="0" dirty="0" smtClean="0"/>
          </a:p>
          <a:p>
            <a:r>
              <a:rPr lang="en-GB" baseline="0" dirty="0" smtClean="0"/>
              <a:t>Originally launched in December 2011, The Home Office awarded £108,000 for a 12 month pilot to bring together an online network of local schemes, sometimes known as dodgy punter schemes. The scheme has been running since then, it has made the women safer and has increased the reporting, detection and convictions of crimes</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24</a:t>
            </a:fld>
            <a:endParaRPr lang="en-GB" altLang="en-US"/>
          </a:p>
        </p:txBody>
      </p:sp>
    </p:spTree>
    <p:extLst>
      <p:ext uri="{BB962C8B-B14F-4D97-AF65-F5344CB8AC3E}">
        <p14:creationId xmlns:p14="http://schemas.microsoft.com/office/powerpoint/2010/main" val="7883042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Women are free to access this service for as long as they</a:t>
            </a:r>
            <a:r>
              <a:rPr lang="en-GB" baseline="0" dirty="0" smtClean="0"/>
              <a:t> need whenever they need.</a:t>
            </a:r>
          </a:p>
          <a:p>
            <a:r>
              <a:rPr lang="en-GB" baseline="0" dirty="0" smtClean="0"/>
              <a:t>Workers do set boundaries outside of their normal working hours, but the women can access the van or the LFF helpline.</a:t>
            </a:r>
          </a:p>
          <a:p>
            <a:r>
              <a:rPr lang="en-GB" baseline="0" dirty="0" smtClean="0"/>
              <a:t>Intel from the van is usually passed to a police liaison officer the following morning who conducts welfare checks as and when appropriate.</a:t>
            </a:r>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25</a:t>
            </a:fld>
            <a:endParaRPr lang="en-GB" altLang="en-US"/>
          </a:p>
        </p:txBody>
      </p:sp>
    </p:spTree>
    <p:extLst>
      <p:ext uri="{BB962C8B-B14F-4D97-AF65-F5344CB8AC3E}">
        <p14:creationId xmlns:p14="http://schemas.microsoft.com/office/powerpoint/2010/main" val="3105404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MARAC in Swansea is weekly, this is up from fortnightly, but the frequency of the meeting varies between area and police force area, ranging anywhere from daily to monthly. This was moved to weekly due to the number of cases being discussed.</a:t>
            </a:r>
          </a:p>
          <a:p>
            <a:r>
              <a:rPr lang="en-GB" dirty="0" smtClean="0"/>
              <a:t>Pre-pandemic, MARAC was face to face, with everyone attending </a:t>
            </a:r>
            <a:r>
              <a:rPr lang="en-GB" dirty="0" err="1" smtClean="0"/>
              <a:t>cockett</a:t>
            </a:r>
            <a:r>
              <a:rPr lang="en-GB" dirty="0" smtClean="0"/>
              <a:t> or Neath police station, however, it was moved online during lockdown, and it will likely remain that way in the future, as the attendance of organisations have improved.</a:t>
            </a:r>
          </a:p>
          <a:p>
            <a:r>
              <a:rPr lang="en-GB" dirty="0" smtClean="0"/>
              <a:t>This is a confidential meeting, only professionals will be in attendance, with the IDVA or domestic abuse service acting as the voice of the victim during the meeting, an update will be shared with the victim afterwards, but they won’t see the documentation.</a:t>
            </a:r>
          </a:p>
          <a:p>
            <a:r>
              <a:rPr lang="en-GB" dirty="0" smtClean="0"/>
              <a:t>4 aims- safeguarding victims, managing perpetrator, information sharing, safeguarding professionals</a:t>
            </a:r>
          </a:p>
          <a:p>
            <a:r>
              <a:rPr lang="en-GB" dirty="0" smtClean="0"/>
              <a:t>9 core agencies- IDVA, Police (who are often the chair), Probation, Housing, Social services for adults and children, mental health, Primary Health (GP, Health visitor </a:t>
            </a:r>
            <a:r>
              <a:rPr lang="en-GB" dirty="0" err="1" smtClean="0"/>
              <a:t>etc</a:t>
            </a:r>
            <a:r>
              <a:rPr lang="en-GB" dirty="0" smtClean="0"/>
              <a:t>), Substance misuse services- WA aren’t a core agency per this list, however we attend every week as we make referrals for women in refuge who may not be allocated an IDVA</a:t>
            </a:r>
          </a:p>
          <a:p>
            <a:r>
              <a:rPr lang="en-GB" dirty="0" smtClean="0"/>
              <a:t>3 Criteria- Visible high risk (14 on the RIC) Escalation (3 or more incidents of DA in 12 months) Professional judgement (Low risk on RIC and no evidence of incidents of DA that don’t have to be reported to the police, but a professional might have concerns about a victim, due to additional risk factors such as pregnancy, learning difficulties, mental health </a:t>
            </a:r>
            <a:r>
              <a:rPr lang="en-GB" dirty="0" err="1" smtClean="0"/>
              <a:t>etc</a:t>
            </a:r>
            <a:r>
              <a:rPr lang="en-GB" dirty="0" smtClean="0"/>
              <a:t>)</a:t>
            </a:r>
          </a:p>
          <a:p>
            <a:endParaRPr lang="en-GB" dirty="0"/>
          </a:p>
        </p:txBody>
      </p:sp>
      <p:sp>
        <p:nvSpPr>
          <p:cNvPr id="4" name="Slide Number Placeholder 3"/>
          <p:cNvSpPr>
            <a:spLocks noGrp="1"/>
          </p:cNvSpPr>
          <p:nvPr>
            <p:ph type="sldNum" sz="quarter" idx="10"/>
          </p:nvPr>
        </p:nvSpPr>
        <p:spPr/>
        <p:txBody>
          <a:bodyPr/>
          <a:lstStyle/>
          <a:p>
            <a:fld id="{0A52A79C-8668-456F-82C5-2B6D7AD64459}" type="slidenum">
              <a:rPr lang="en-GB" altLang="en-US" smtClean="0"/>
              <a:pPr/>
              <a:t>27</a:t>
            </a:fld>
            <a:endParaRPr lang="en-GB" altLang="en-US"/>
          </a:p>
        </p:txBody>
      </p:sp>
    </p:spTree>
    <p:extLst>
      <p:ext uri="{BB962C8B-B14F-4D97-AF65-F5344CB8AC3E}">
        <p14:creationId xmlns:p14="http://schemas.microsoft.com/office/powerpoint/2010/main" val="13376896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call us 24/7 on 01792 644683, after 4.30 the number goes to the helpline and we take referrals over the phone</a:t>
            </a:r>
          </a:p>
          <a:p>
            <a:endParaRPr lang="en-GB" dirty="0"/>
          </a:p>
          <a:p>
            <a:r>
              <a:rPr lang="en-GB" dirty="0"/>
              <a:t>You can check out our website and use the contact form for a non-urgent query</a:t>
            </a:r>
          </a:p>
          <a:p>
            <a:endParaRPr lang="en-GB" dirty="0"/>
          </a:p>
          <a:p>
            <a:r>
              <a:rPr lang="en-GB" dirty="0"/>
              <a:t>Check out social media, we advertise our campaigns and anything you can get involved with, however please don’t make referrals this way due to confidentiality.</a:t>
            </a:r>
          </a:p>
          <a:p>
            <a:endParaRPr lang="en-GB" dirty="0"/>
          </a:p>
          <a:p>
            <a:r>
              <a:rPr lang="en-GB" dirty="0"/>
              <a:t>Drop in, we’re at the OSS on Tuesday and Thursdays all day and Wednesday afternoons, no appointment needed. Bond street, these are on Mondays and Thursdays and by appointment only, it is advisable to call us in the morning to be guaranteed a same day appointment, support workers can book on behalf of and accompany if required, both venues have full disabled access </a:t>
            </a:r>
          </a:p>
        </p:txBody>
      </p:sp>
      <p:sp>
        <p:nvSpPr>
          <p:cNvPr id="4" name="Slide Number Placeholder 3"/>
          <p:cNvSpPr>
            <a:spLocks noGrp="1"/>
          </p:cNvSpPr>
          <p:nvPr>
            <p:ph type="sldNum" sz="quarter" idx="5"/>
          </p:nvPr>
        </p:nvSpPr>
        <p:spPr/>
        <p:txBody>
          <a:bodyPr/>
          <a:lstStyle/>
          <a:p>
            <a:fld id="{0A52A79C-8668-456F-82C5-2B6D7AD64459}" type="slidenum">
              <a:rPr lang="en-GB" altLang="en-US" smtClean="0"/>
              <a:pPr/>
              <a:t>32</a:t>
            </a:fld>
            <a:endParaRPr lang="en-GB" altLang="en-US"/>
          </a:p>
        </p:txBody>
      </p:sp>
    </p:spTree>
    <p:extLst>
      <p:ext uri="{BB962C8B-B14F-4D97-AF65-F5344CB8AC3E}">
        <p14:creationId xmlns:p14="http://schemas.microsoft.com/office/powerpoint/2010/main" val="532178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17A58BE-1187-D5DE-859F-49E0408B85E0}"/>
              </a:ext>
            </a:extLst>
          </p:cNvPr>
          <p:cNvSpPr>
            <a:spLocks noGrp="1"/>
          </p:cNvSpPr>
          <p:nvPr>
            <p:ph type="dt" sz="half" idx="10"/>
          </p:nvPr>
        </p:nvSpPr>
        <p:spPr/>
        <p:txBody>
          <a:bodyPr/>
          <a:lstStyle>
            <a:lvl1pPr>
              <a:defRPr/>
            </a:lvl1pPr>
          </a:lstStyle>
          <a:p>
            <a:pPr>
              <a:defRPr/>
            </a:pPr>
            <a:fld id="{191559DB-B632-45DD-9BCD-1D8EDFEF73AA}" type="datetimeFigureOut">
              <a:rPr lang="en-GB"/>
              <a:pPr>
                <a:defRPr/>
              </a:pPr>
              <a:t>29/11/2023</a:t>
            </a:fld>
            <a:endParaRPr lang="en-GB"/>
          </a:p>
        </p:txBody>
      </p:sp>
      <p:sp>
        <p:nvSpPr>
          <p:cNvPr id="5" name="Footer Placeholder 4">
            <a:extLst>
              <a:ext uri="{FF2B5EF4-FFF2-40B4-BE49-F238E27FC236}">
                <a16:creationId xmlns:a16="http://schemas.microsoft.com/office/drawing/2014/main" id="{49C3DD08-59C0-192C-2783-265157B6452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29DA517-5FCC-4084-00C1-3BE8E4426BC7}"/>
              </a:ext>
            </a:extLst>
          </p:cNvPr>
          <p:cNvSpPr>
            <a:spLocks noGrp="1"/>
          </p:cNvSpPr>
          <p:nvPr>
            <p:ph type="sldNum" sz="quarter" idx="12"/>
          </p:nvPr>
        </p:nvSpPr>
        <p:spPr/>
        <p:txBody>
          <a:bodyPr/>
          <a:lstStyle>
            <a:lvl1pPr>
              <a:defRPr/>
            </a:lvl1pPr>
          </a:lstStyle>
          <a:p>
            <a:fld id="{73206E18-0AC9-416C-A72F-C8916C65ACCF}" type="slidenum">
              <a:rPr lang="en-GB" altLang="en-US"/>
              <a:pPr/>
              <a:t>‹#›</a:t>
            </a:fld>
            <a:endParaRPr lang="en-GB" altLang="en-US"/>
          </a:p>
        </p:txBody>
      </p:sp>
    </p:spTree>
    <p:extLst>
      <p:ext uri="{BB962C8B-B14F-4D97-AF65-F5344CB8AC3E}">
        <p14:creationId xmlns:p14="http://schemas.microsoft.com/office/powerpoint/2010/main" val="2951958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2AF40-8309-394E-15FE-D66415C77AD7}"/>
              </a:ext>
            </a:extLst>
          </p:cNvPr>
          <p:cNvSpPr>
            <a:spLocks noGrp="1"/>
          </p:cNvSpPr>
          <p:nvPr>
            <p:ph type="dt" sz="half" idx="10"/>
          </p:nvPr>
        </p:nvSpPr>
        <p:spPr/>
        <p:txBody>
          <a:bodyPr/>
          <a:lstStyle>
            <a:lvl1pPr>
              <a:defRPr/>
            </a:lvl1pPr>
          </a:lstStyle>
          <a:p>
            <a:pPr>
              <a:defRPr/>
            </a:pPr>
            <a:fld id="{1A5C9DAD-5842-4847-89EF-C6AB4347106A}" type="datetimeFigureOut">
              <a:rPr lang="en-GB"/>
              <a:pPr>
                <a:defRPr/>
              </a:pPr>
              <a:t>29/11/2023</a:t>
            </a:fld>
            <a:endParaRPr lang="en-GB"/>
          </a:p>
        </p:txBody>
      </p:sp>
      <p:sp>
        <p:nvSpPr>
          <p:cNvPr id="5" name="Footer Placeholder 4">
            <a:extLst>
              <a:ext uri="{FF2B5EF4-FFF2-40B4-BE49-F238E27FC236}">
                <a16:creationId xmlns:a16="http://schemas.microsoft.com/office/drawing/2014/main" id="{6893A366-573A-8994-701F-871A1D69803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20719A9-7F97-CC37-C51C-A6B6D6127387}"/>
              </a:ext>
            </a:extLst>
          </p:cNvPr>
          <p:cNvSpPr>
            <a:spLocks noGrp="1"/>
          </p:cNvSpPr>
          <p:nvPr>
            <p:ph type="sldNum" sz="quarter" idx="12"/>
          </p:nvPr>
        </p:nvSpPr>
        <p:spPr/>
        <p:txBody>
          <a:bodyPr/>
          <a:lstStyle>
            <a:lvl1pPr>
              <a:defRPr/>
            </a:lvl1pPr>
          </a:lstStyle>
          <a:p>
            <a:fld id="{91A13806-5FE0-4D00-84A8-C66378C212DE}" type="slidenum">
              <a:rPr lang="en-GB" altLang="en-US"/>
              <a:pPr/>
              <a:t>‹#›</a:t>
            </a:fld>
            <a:endParaRPr lang="en-GB" altLang="en-US"/>
          </a:p>
        </p:txBody>
      </p:sp>
    </p:spTree>
    <p:extLst>
      <p:ext uri="{BB962C8B-B14F-4D97-AF65-F5344CB8AC3E}">
        <p14:creationId xmlns:p14="http://schemas.microsoft.com/office/powerpoint/2010/main" val="3156158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95B30DB-47A4-A475-6434-F4B5775CECB7}"/>
              </a:ext>
            </a:extLst>
          </p:cNvPr>
          <p:cNvSpPr>
            <a:spLocks noGrp="1"/>
          </p:cNvSpPr>
          <p:nvPr>
            <p:ph type="dt" sz="half" idx="10"/>
          </p:nvPr>
        </p:nvSpPr>
        <p:spPr/>
        <p:txBody>
          <a:bodyPr/>
          <a:lstStyle>
            <a:lvl1pPr>
              <a:defRPr/>
            </a:lvl1pPr>
          </a:lstStyle>
          <a:p>
            <a:pPr>
              <a:defRPr/>
            </a:pPr>
            <a:fld id="{08AF8F47-D2E0-4C25-A7E9-F031A220844E}" type="datetimeFigureOut">
              <a:rPr lang="en-GB"/>
              <a:pPr>
                <a:defRPr/>
              </a:pPr>
              <a:t>29/11/2023</a:t>
            </a:fld>
            <a:endParaRPr lang="en-GB"/>
          </a:p>
        </p:txBody>
      </p:sp>
      <p:sp>
        <p:nvSpPr>
          <p:cNvPr id="5" name="Footer Placeholder 4">
            <a:extLst>
              <a:ext uri="{FF2B5EF4-FFF2-40B4-BE49-F238E27FC236}">
                <a16:creationId xmlns:a16="http://schemas.microsoft.com/office/drawing/2014/main" id="{73FF22AB-6AC9-33DB-79C1-1E3AC11EB60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16A9948-CF55-4A21-389A-08C33647043A}"/>
              </a:ext>
            </a:extLst>
          </p:cNvPr>
          <p:cNvSpPr>
            <a:spLocks noGrp="1"/>
          </p:cNvSpPr>
          <p:nvPr>
            <p:ph type="sldNum" sz="quarter" idx="12"/>
          </p:nvPr>
        </p:nvSpPr>
        <p:spPr/>
        <p:txBody>
          <a:bodyPr/>
          <a:lstStyle>
            <a:lvl1pPr>
              <a:defRPr/>
            </a:lvl1pPr>
          </a:lstStyle>
          <a:p>
            <a:fld id="{BBA55919-8927-49E7-BA4A-B6C14A14F92B}" type="slidenum">
              <a:rPr lang="en-GB" altLang="en-US"/>
              <a:pPr/>
              <a:t>‹#›</a:t>
            </a:fld>
            <a:endParaRPr lang="en-GB" altLang="en-US"/>
          </a:p>
        </p:txBody>
      </p:sp>
    </p:spTree>
    <p:extLst>
      <p:ext uri="{BB962C8B-B14F-4D97-AF65-F5344CB8AC3E}">
        <p14:creationId xmlns:p14="http://schemas.microsoft.com/office/powerpoint/2010/main" val="3008200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4E8D0F17-7F85-7D0D-C523-A493D33FE0E7}"/>
              </a:ext>
            </a:extLst>
          </p:cNvPr>
          <p:cNvSpPr>
            <a:spLocks noGrp="1"/>
          </p:cNvSpPr>
          <p:nvPr>
            <p:ph type="dt" sz="half" idx="10"/>
          </p:nvPr>
        </p:nvSpPr>
        <p:spPr/>
        <p:txBody>
          <a:bodyPr/>
          <a:lstStyle>
            <a:lvl1pPr>
              <a:defRPr/>
            </a:lvl1pPr>
          </a:lstStyle>
          <a:p>
            <a:pPr>
              <a:defRPr/>
            </a:pPr>
            <a:fld id="{FAEF82A5-3854-49AB-B081-C6EC1E81E110}" type="datetimeFigureOut">
              <a:rPr lang="en-GB"/>
              <a:pPr>
                <a:defRPr/>
              </a:pPr>
              <a:t>29/11/2023</a:t>
            </a:fld>
            <a:endParaRPr lang="en-GB"/>
          </a:p>
        </p:txBody>
      </p:sp>
      <p:sp>
        <p:nvSpPr>
          <p:cNvPr id="6" name="Footer Placeholder 4">
            <a:extLst>
              <a:ext uri="{FF2B5EF4-FFF2-40B4-BE49-F238E27FC236}">
                <a16:creationId xmlns:a16="http://schemas.microsoft.com/office/drawing/2014/main" id="{64303ABD-CB02-F892-7EC1-6FA80AF2498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D289032-2DAB-0A56-51CF-C2C2E0E2CE8D}"/>
              </a:ext>
            </a:extLst>
          </p:cNvPr>
          <p:cNvSpPr>
            <a:spLocks noGrp="1"/>
          </p:cNvSpPr>
          <p:nvPr>
            <p:ph type="sldNum" sz="quarter" idx="12"/>
          </p:nvPr>
        </p:nvSpPr>
        <p:spPr/>
        <p:txBody>
          <a:bodyPr/>
          <a:lstStyle>
            <a:lvl1pPr>
              <a:defRPr/>
            </a:lvl1pPr>
          </a:lstStyle>
          <a:p>
            <a:fld id="{60163AF7-5787-4674-9785-72C57933414C}" type="slidenum">
              <a:rPr lang="en-GB" altLang="en-US"/>
              <a:pPr/>
              <a:t>‹#›</a:t>
            </a:fld>
            <a:endParaRPr lang="en-GB" altLang="en-US"/>
          </a:p>
        </p:txBody>
      </p:sp>
    </p:spTree>
    <p:extLst>
      <p:ext uri="{BB962C8B-B14F-4D97-AF65-F5344CB8AC3E}">
        <p14:creationId xmlns:p14="http://schemas.microsoft.com/office/powerpoint/2010/main" val="1755490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E501B8E6-9884-78DF-6672-7BDE058760DF}"/>
              </a:ext>
            </a:extLst>
          </p:cNvPr>
          <p:cNvSpPr>
            <a:spLocks noGrp="1"/>
          </p:cNvSpPr>
          <p:nvPr>
            <p:ph type="dt" sz="half" idx="10"/>
          </p:nvPr>
        </p:nvSpPr>
        <p:spPr/>
        <p:txBody>
          <a:bodyPr/>
          <a:lstStyle>
            <a:lvl1pPr>
              <a:defRPr/>
            </a:lvl1pPr>
          </a:lstStyle>
          <a:p>
            <a:pPr>
              <a:defRPr/>
            </a:pPr>
            <a:fld id="{F8D22073-E0F8-458F-A99E-629F8E627404}" type="datetimeFigureOut">
              <a:rPr lang="en-GB"/>
              <a:pPr>
                <a:defRPr/>
              </a:pPr>
              <a:t>29/11/2023</a:t>
            </a:fld>
            <a:endParaRPr lang="en-GB"/>
          </a:p>
        </p:txBody>
      </p:sp>
      <p:sp>
        <p:nvSpPr>
          <p:cNvPr id="8" name="Footer Placeholder 4">
            <a:extLst>
              <a:ext uri="{FF2B5EF4-FFF2-40B4-BE49-F238E27FC236}">
                <a16:creationId xmlns:a16="http://schemas.microsoft.com/office/drawing/2014/main" id="{9A2CAD73-6AF7-6537-3C8C-5A4AE92930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34214AC-CCAE-EFB1-E124-367AF3ABD904}"/>
              </a:ext>
            </a:extLst>
          </p:cNvPr>
          <p:cNvSpPr>
            <a:spLocks noGrp="1"/>
          </p:cNvSpPr>
          <p:nvPr>
            <p:ph type="sldNum" sz="quarter" idx="12"/>
          </p:nvPr>
        </p:nvSpPr>
        <p:spPr/>
        <p:txBody>
          <a:bodyPr/>
          <a:lstStyle>
            <a:lvl1pPr>
              <a:defRPr/>
            </a:lvl1pPr>
          </a:lstStyle>
          <a:p>
            <a:fld id="{825AE7D8-56FB-4B34-87DD-7834F5B079F9}" type="slidenum">
              <a:rPr lang="en-GB" altLang="en-US"/>
              <a:pPr/>
              <a:t>‹#›</a:t>
            </a:fld>
            <a:endParaRPr lang="en-GB" altLang="en-US"/>
          </a:p>
        </p:txBody>
      </p:sp>
    </p:spTree>
    <p:extLst>
      <p:ext uri="{BB962C8B-B14F-4D97-AF65-F5344CB8AC3E}">
        <p14:creationId xmlns:p14="http://schemas.microsoft.com/office/powerpoint/2010/main" val="2639184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461FC76F-C500-C403-5337-01FDA1CBEA44}"/>
              </a:ext>
            </a:extLst>
          </p:cNvPr>
          <p:cNvSpPr>
            <a:spLocks noGrp="1"/>
          </p:cNvSpPr>
          <p:nvPr>
            <p:ph type="dt" sz="half" idx="10"/>
          </p:nvPr>
        </p:nvSpPr>
        <p:spPr/>
        <p:txBody>
          <a:bodyPr/>
          <a:lstStyle>
            <a:lvl1pPr>
              <a:defRPr/>
            </a:lvl1pPr>
          </a:lstStyle>
          <a:p>
            <a:pPr>
              <a:defRPr/>
            </a:pPr>
            <a:fld id="{70FAD8A0-5BC8-47C2-8F12-CB2FB7AF9CC6}" type="datetimeFigureOut">
              <a:rPr lang="en-GB"/>
              <a:pPr>
                <a:defRPr/>
              </a:pPr>
              <a:t>29/11/2023</a:t>
            </a:fld>
            <a:endParaRPr lang="en-GB"/>
          </a:p>
        </p:txBody>
      </p:sp>
      <p:sp>
        <p:nvSpPr>
          <p:cNvPr id="4" name="Footer Placeholder 4">
            <a:extLst>
              <a:ext uri="{FF2B5EF4-FFF2-40B4-BE49-F238E27FC236}">
                <a16:creationId xmlns:a16="http://schemas.microsoft.com/office/drawing/2014/main" id="{E3E0588A-6862-7A1B-9F90-B951807AC435}"/>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E1E0168-BBD1-6784-0B58-D34C27D6282E}"/>
              </a:ext>
            </a:extLst>
          </p:cNvPr>
          <p:cNvSpPr>
            <a:spLocks noGrp="1"/>
          </p:cNvSpPr>
          <p:nvPr>
            <p:ph type="sldNum" sz="quarter" idx="12"/>
          </p:nvPr>
        </p:nvSpPr>
        <p:spPr/>
        <p:txBody>
          <a:bodyPr/>
          <a:lstStyle>
            <a:lvl1pPr>
              <a:defRPr/>
            </a:lvl1pPr>
          </a:lstStyle>
          <a:p>
            <a:fld id="{E4E3B1D3-979F-4A0F-ADF6-3EA7A6FB04E7}" type="slidenum">
              <a:rPr lang="en-GB" altLang="en-US"/>
              <a:pPr/>
              <a:t>‹#›</a:t>
            </a:fld>
            <a:endParaRPr lang="en-GB" altLang="en-US"/>
          </a:p>
        </p:txBody>
      </p:sp>
    </p:spTree>
    <p:extLst>
      <p:ext uri="{BB962C8B-B14F-4D97-AF65-F5344CB8AC3E}">
        <p14:creationId xmlns:p14="http://schemas.microsoft.com/office/powerpoint/2010/main" val="3312367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1754536-80C1-9E48-1357-1A6E46F767B2}"/>
              </a:ext>
            </a:extLst>
          </p:cNvPr>
          <p:cNvSpPr>
            <a:spLocks noGrp="1"/>
          </p:cNvSpPr>
          <p:nvPr>
            <p:ph type="dt" sz="half" idx="10"/>
          </p:nvPr>
        </p:nvSpPr>
        <p:spPr/>
        <p:txBody>
          <a:bodyPr/>
          <a:lstStyle>
            <a:lvl1pPr>
              <a:defRPr/>
            </a:lvl1pPr>
          </a:lstStyle>
          <a:p>
            <a:pPr>
              <a:defRPr/>
            </a:pPr>
            <a:fld id="{2794AA0D-DA4B-4C47-95C1-42E87EF565B7}" type="datetimeFigureOut">
              <a:rPr lang="en-GB"/>
              <a:pPr>
                <a:defRPr/>
              </a:pPr>
              <a:t>29/11/2023</a:t>
            </a:fld>
            <a:endParaRPr lang="en-GB"/>
          </a:p>
        </p:txBody>
      </p:sp>
      <p:sp>
        <p:nvSpPr>
          <p:cNvPr id="3" name="Footer Placeholder 4">
            <a:extLst>
              <a:ext uri="{FF2B5EF4-FFF2-40B4-BE49-F238E27FC236}">
                <a16:creationId xmlns:a16="http://schemas.microsoft.com/office/drawing/2014/main" id="{6649DFBB-1A81-3763-A039-F1D66454FA2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6309DBE-6CF6-6C8E-B4F3-973778CE4ED8}"/>
              </a:ext>
            </a:extLst>
          </p:cNvPr>
          <p:cNvSpPr>
            <a:spLocks noGrp="1"/>
          </p:cNvSpPr>
          <p:nvPr>
            <p:ph type="sldNum" sz="quarter" idx="12"/>
          </p:nvPr>
        </p:nvSpPr>
        <p:spPr/>
        <p:txBody>
          <a:bodyPr/>
          <a:lstStyle>
            <a:lvl1pPr>
              <a:defRPr/>
            </a:lvl1pPr>
          </a:lstStyle>
          <a:p>
            <a:fld id="{C72022C5-8C71-4FC0-8203-CB1C0105DD3C}" type="slidenum">
              <a:rPr lang="en-GB" altLang="en-US"/>
              <a:pPr/>
              <a:t>‹#›</a:t>
            </a:fld>
            <a:endParaRPr lang="en-GB" altLang="en-US"/>
          </a:p>
        </p:txBody>
      </p:sp>
    </p:spTree>
    <p:extLst>
      <p:ext uri="{BB962C8B-B14F-4D97-AF65-F5344CB8AC3E}">
        <p14:creationId xmlns:p14="http://schemas.microsoft.com/office/powerpoint/2010/main" val="3775026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0FDFA16E-5773-51BB-4EB4-52EE8CEFD9D6}"/>
              </a:ext>
            </a:extLst>
          </p:cNvPr>
          <p:cNvSpPr>
            <a:spLocks noGrp="1"/>
          </p:cNvSpPr>
          <p:nvPr>
            <p:ph type="dt" sz="half" idx="10"/>
          </p:nvPr>
        </p:nvSpPr>
        <p:spPr/>
        <p:txBody>
          <a:bodyPr/>
          <a:lstStyle>
            <a:lvl1pPr>
              <a:defRPr/>
            </a:lvl1pPr>
          </a:lstStyle>
          <a:p>
            <a:pPr>
              <a:defRPr/>
            </a:pPr>
            <a:fld id="{D3776185-A803-43CD-9521-1FE55545DBC5}" type="datetimeFigureOut">
              <a:rPr lang="en-GB"/>
              <a:pPr>
                <a:defRPr/>
              </a:pPr>
              <a:t>29/11/2023</a:t>
            </a:fld>
            <a:endParaRPr lang="en-GB"/>
          </a:p>
        </p:txBody>
      </p:sp>
      <p:sp>
        <p:nvSpPr>
          <p:cNvPr id="6" name="Footer Placeholder 4">
            <a:extLst>
              <a:ext uri="{FF2B5EF4-FFF2-40B4-BE49-F238E27FC236}">
                <a16:creationId xmlns:a16="http://schemas.microsoft.com/office/drawing/2014/main" id="{C93A8745-3C43-9E1D-065A-3A751673929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EAF1829-4DDF-4C67-E549-5640FA19A8C7}"/>
              </a:ext>
            </a:extLst>
          </p:cNvPr>
          <p:cNvSpPr>
            <a:spLocks noGrp="1"/>
          </p:cNvSpPr>
          <p:nvPr>
            <p:ph type="sldNum" sz="quarter" idx="12"/>
          </p:nvPr>
        </p:nvSpPr>
        <p:spPr/>
        <p:txBody>
          <a:bodyPr/>
          <a:lstStyle>
            <a:lvl1pPr>
              <a:defRPr/>
            </a:lvl1pPr>
          </a:lstStyle>
          <a:p>
            <a:fld id="{18029232-5BC3-49C7-A2D0-31DBAE9F14BA}" type="slidenum">
              <a:rPr lang="en-GB" altLang="en-US"/>
              <a:pPr/>
              <a:t>‹#›</a:t>
            </a:fld>
            <a:endParaRPr lang="en-GB" altLang="en-US"/>
          </a:p>
        </p:txBody>
      </p:sp>
    </p:spTree>
    <p:extLst>
      <p:ext uri="{BB962C8B-B14F-4D97-AF65-F5344CB8AC3E}">
        <p14:creationId xmlns:p14="http://schemas.microsoft.com/office/powerpoint/2010/main" val="292344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6A4CE439-F7BF-A6DD-3DC2-A0584A49EE89}"/>
              </a:ext>
            </a:extLst>
          </p:cNvPr>
          <p:cNvSpPr>
            <a:spLocks noGrp="1"/>
          </p:cNvSpPr>
          <p:nvPr>
            <p:ph type="dt" sz="half" idx="10"/>
          </p:nvPr>
        </p:nvSpPr>
        <p:spPr/>
        <p:txBody>
          <a:bodyPr/>
          <a:lstStyle>
            <a:lvl1pPr>
              <a:defRPr/>
            </a:lvl1pPr>
          </a:lstStyle>
          <a:p>
            <a:pPr>
              <a:defRPr/>
            </a:pPr>
            <a:fld id="{825A809E-0DCE-49F8-95F9-1BD440A88EEA}" type="datetimeFigureOut">
              <a:rPr lang="en-GB"/>
              <a:pPr>
                <a:defRPr/>
              </a:pPr>
              <a:t>29/11/2023</a:t>
            </a:fld>
            <a:endParaRPr lang="en-GB"/>
          </a:p>
        </p:txBody>
      </p:sp>
      <p:sp>
        <p:nvSpPr>
          <p:cNvPr id="6" name="Footer Placeholder 4">
            <a:extLst>
              <a:ext uri="{FF2B5EF4-FFF2-40B4-BE49-F238E27FC236}">
                <a16:creationId xmlns:a16="http://schemas.microsoft.com/office/drawing/2014/main" id="{1B6495E3-3F7B-6DA5-63BA-30F6B25F996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B8E09E5-089F-5792-1A5E-51B5CFA6818B}"/>
              </a:ext>
            </a:extLst>
          </p:cNvPr>
          <p:cNvSpPr>
            <a:spLocks noGrp="1"/>
          </p:cNvSpPr>
          <p:nvPr>
            <p:ph type="sldNum" sz="quarter" idx="12"/>
          </p:nvPr>
        </p:nvSpPr>
        <p:spPr/>
        <p:txBody>
          <a:bodyPr/>
          <a:lstStyle>
            <a:lvl1pPr>
              <a:defRPr/>
            </a:lvl1pPr>
          </a:lstStyle>
          <a:p>
            <a:fld id="{5864E0D8-F0F0-4719-848B-630111FD2872}" type="slidenum">
              <a:rPr lang="en-GB" altLang="en-US"/>
              <a:pPr/>
              <a:t>‹#›</a:t>
            </a:fld>
            <a:endParaRPr lang="en-GB" altLang="en-US"/>
          </a:p>
        </p:txBody>
      </p:sp>
    </p:spTree>
    <p:extLst>
      <p:ext uri="{BB962C8B-B14F-4D97-AF65-F5344CB8AC3E}">
        <p14:creationId xmlns:p14="http://schemas.microsoft.com/office/powerpoint/2010/main" val="3144584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2E0263-3772-A578-8084-4A6806CB1A60}"/>
              </a:ext>
            </a:extLst>
          </p:cNvPr>
          <p:cNvSpPr>
            <a:spLocks noGrp="1"/>
          </p:cNvSpPr>
          <p:nvPr>
            <p:ph type="dt" sz="half" idx="10"/>
          </p:nvPr>
        </p:nvSpPr>
        <p:spPr/>
        <p:txBody>
          <a:bodyPr/>
          <a:lstStyle>
            <a:lvl1pPr>
              <a:defRPr/>
            </a:lvl1pPr>
          </a:lstStyle>
          <a:p>
            <a:pPr>
              <a:defRPr/>
            </a:pPr>
            <a:fld id="{6ED12D4D-F100-4BF2-AC04-1EBFB6EEBB25}" type="datetimeFigureOut">
              <a:rPr lang="en-GB"/>
              <a:pPr>
                <a:defRPr/>
              </a:pPr>
              <a:t>29/11/2023</a:t>
            </a:fld>
            <a:endParaRPr lang="en-GB"/>
          </a:p>
        </p:txBody>
      </p:sp>
      <p:sp>
        <p:nvSpPr>
          <p:cNvPr id="5" name="Footer Placeholder 4">
            <a:extLst>
              <a:ext uri="{FF2B5EF4-FFF2-40B4-BE49-F238E27FC236}">
                <a16:creationId xmlns:a16="http://schemas.microsoft.com/office/drawing/2014/main" id="{0EDC5CC9-743B-D7AF-B958-5BE4D4D96C5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5DE89E0-4660-D8AB-9A67-47F54F0FCECB}"/>
              </a:ext>
            </a:extLst>
          </p:cNvPr>
          <p:cNvSpPr>
            <a:spLocks noGrp="1"/>
          </p:cNvSpPr>
          <p:nvPr>
            <p:ph type="sldNum" sz="quarter" idx="12"/>
          </p:nvPr>
        </p:nvSpPr>
        <p:spPr/>
        <p:txBody>
          <a:bodyPr/>
          <a:lstStyle>
            <a:lvl1pPr>
              <a:defRPr/>
            </a:lvl1pPr>
          </a:lstStyle>
          <a:p>
            <a:fld id="{4A9FF379-F5CD-4D16-B28D-9CEC4832084F}" type="slidenum">
              <a:rPr lang="en-GB" altLang="en-US"/>
              <a:pPr/>
              <a:t>‹#›</a:t>
            </a:fld>
            <a:endParaRPr lang="en-GB" altLang="en-US"/>
          </a:p>
        </p:txBody>
      </p:sp>
    </p:spTree>
    <p:extLst>
      <p:ext uri="{BB962C8B-B14F-4D97-AF65-F5344CB8AC3E}">
        <p14:creationId xmlns:p14="http://schemas.microsoft.com/office/powerpoint/2010/main" val="1579893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9358E12-BA72-1B9F-35B1-DB921B2E9A4A}"/>
              </a:ext>
            </a:extLst>
          </p:cNvPr>
          <p:cNvSpPr>
            <a:spLocks noGrp="1"/>
          </p:cNvSpPr>
          <p:nvPr>
            <p:ph type="dt" sz="half" idx="10"/>
          </p:nvPr>
        </p:nvSpPr>
        <p:spPr/>
        <p:txBody>
          <a:bodyPr/>
          <a:lstStyle>
            <a:lvl1pPr>
              <a:defRPr/>
            </a:lvl1pPr>
          </a:lstStyle>
          <a:p>
            <a:pPr>
              <a:defRPr/>
            </a:pPr>
            <a:fld id="{2A274B08-1D43-4D15-B1F9-3647B105E1E6}" type="datetimeFigureOut">
              <a:rPr lang="en-GB"/>
              <a:pPr>
                <a:defRPr/>
              </a:pPr>
              <a:t>29/11/2023</a:t>
            </a:fld>
            <a:endParaRPr lang="en-GB"/>
          </a:p>
        </p:txBody>
      </p:sp>
      <p:sp>
        <p:nvSpPr>
          <p:cNvPr id="5" name="Footer Placeholder 4">
            <a:extLst>
              <a:ext uri="{FF2B5EF4-FFF2-40B4-BE49-F238E27FC236}">
                <a16:creationId xmlns:a16="http://schemas.microsoft.com/office/drawing/2014/main" id="{3FEE761A-605B-260D-93AA-87EDAD17600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65A2247-7713-A1DC-306E-ADFB87D0C884}"/>
              </a:ext>
            </a:extLst>
          </p:cNvPr>
          <p:cNvSpPr>
            <a:spLocks noGrp="1"/>
          </p:cNvSpPr>
          <p:nvPr>
            <p:ph type="sldNum" sz="quarter" idx="12"/>
          </p:nvPr>
        </p:nvSpPr>
        <p:spPr/>
        <p:txBody>
          <a:bodyPr/>
          <a:lstStyle>
            <a:lvl1pPr>
              <a:defRPr/>
            </a:lvl1pPr>
          </a:lstStyle>
          <a:p>
            <a:fld id="{33BD365D-C2BF-4145-855A-C447862470DC}" type="slidenum">
              <a:rPr lang="en-GB" altLang="en-US"/>
              <a:pPr/>
              <a:t>‹#›</a:t>
            </a:fld>
            <a:endParaRPr lang="en-GB" altLang="en-US"/>
          </a:p>
        </p:txBody>
      </p:sp>
    </p:spTree>
    <p:extLst>
      <p:ext uri="{BB962C8B-B14F-4D97-AF65-F5344CB8AC3E}">
        <p14:creationId xmlns:p14="http://schemas.microsoft.com/office/powerpoint/2010/main" val="3368024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6345D59-1E1B-19B1-679D-22EA5BF87534}"/>
              </a:ext>
            </a:extLst>
          </p:cNvPr>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43B64A1F-9ED3-E110-0288-C5BAAFC81406}"/>
              </a:ext>
            </a:extLst>
          </p:cNvPr>
          <p:cNvSpPr>
            <a:spLocks noGrp="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E5B7447-17E7-7985-A2FB-66DE524E38C9}"/>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6362CE2C-D892-47E0-8129-A1E0A2B29743}" type="datetimeFigureOut">
              <a:rPr lang="en-GB"/>
              <a:pPr>
                <a:defRPr/>
              </a:pPr>
              <a:t>29/11/2023</a:t>
            </a:fld>
            <a:endParaRPr lang="en-GB"/>
          </a:p>
        </p:txBody>
      </p:sp>
      <p:sp>
        <p:nvSpPr>
          <p:cNvPr id="5" name="Footer Placeholder 4">
            <a:extLst>
              <a:ext uri="{FF2B5EF4-FFF2-40B4-BE49-F238E27FC236}">
                <a16:creationId xmlns:a16="http://schemas.microsoft.com/office/drawing/2014/main" id="{16F0E246-1173-3F98-AA55-348E0D2557D6}"/>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72921152-2A69-D4C3-987F-1712C4B13133}"/>
              </a:ext>
            </a:extLst>
          </p:cNvPr>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98B8EAF2-42D5-4F72-8AC6-54B1D24E9E7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www.istockphoto.com/vector/character-of-a-woman-in-different-ages-a-baby-a-child-a-teenager-an-adult-an-gm1211545693-351391844"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fi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fi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21JLjH-wdhw"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9oFmeougTB8" TargetMode="Externa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3.jfif"/><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video" Target="https://www.youtube.com/embed/120kSXCUDic" TargetMode="External"/><Relationship Id="rId4" Type="http://schemas.openxmlformats.org/officeDocument/2006/relationships/image" Target="../media/image14.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extBox 5">
            <a:extLst>
              <a:ext uri="{FF2B5EF4-FFF2-40B4-BE49-F238E27FC236}">
                <a16:creationId xmlns:a16="http://schemas.microsoft.com/office/drawing/2014/main" id="{758BB0A0-2B38-8B21-C725-99C022EFD641}"/>
              </a:ext>
            </a:extLst>
          </p:cNvPr>
          <p:cNvSpPr txBox="1">
            <a:spLocks noChangeArrowheads="1"/>
          </p:cNvSpPr>
          <p:nvPr/>
        </p:nvSpPr>
        <p:spPr bwMode="auto">
          <a:xfrm>
            <a:off x="407295" y="1601787"/>
            <a:ext cx="783748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6000" b="1" dirty="0" smtClean="0">
                <a:solidFill>
                  <a:srgbClr val="7030A0"/>
                </a:solidFill>
              </a:rPr>
              <a:t>Women Exploited by the Sex Industry</a:t>
            </a:r>
            <a:endParaRPr lang="en-GB" altLang="en-US" sz="6000" b="1" dirty="0">
              <a:solidFill>
                <a:srgbClr val="7030A0"/>
              </a:solidFill>
            </a:endParaRPr>
          </a:p>
        </p:txBody>
      </p:sp>
      <p:sp>
        <p:nvSpPr>
          <p:cNvPr id="3076" name="TextBox 1">
            <a:extLst>
              <a:ext uri="{FF2B5EF4-FFF2-40B4-BE49-F238E27FC236}">
                <a16:creationId xmlns:a16="http://schemas.microsoft.com/office/drawing/2014/main" id="{8E45EAB2-A7C7-5D8B-C83C-E683D6F22E5A}"/>
              </a:ext>
            </a:extLst>
          </p:cNvPr>
          <p:cNvSpPr txBox="1">
            <a:spLocks noChangeArrowheads="1"/>
          </p:cNvSpPr>
          <p:nvPr/>
        </p:nvSpPr>
        <p:spPr bwMode="auto">
          <a:xfrm>
            <a:off x="4071395" y="4223634"/>
            <a:ext cx="4951413"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US" altLang="en-US" sz="2800" dirty="0" smtClean="0">
                <a:solidFill>
                  <a:srgbClr val="7030A0"/>
                </a:solidFill>
              </a:rPr>
              <a:t>Lynne Sanders</a:t>
            </a:r>
            <a:endParaRPr lang="en-GB" altLang="en-US" sz="2800" dirty="0">
              <a:solidFill>
                <a:srgbClr val="7030A0"/>
              </a:solidFill>
            </a:endParaRPr>
          </a:p>
          <a:p>
            <a:r>
              <a:rPr lang="en-US" altLang="en-US" sz="2800" dirty="0" smtClean="0">
                <a:solidFill>
                  <a:srgbClr val="7030A0"/>
                </a:solidFill>
              </a:rPr>
              <a:t>SWA CEO</a:t>
            </a:r>
            <a:endParaRPr lang="en-GB" altLang="en-US" sz="2800" dirty="0">
              <a:solidFill>
                <a:srgbClr val="7030A0"/>
              </a:solidFill>
            </a:endParaRPr>
          </a:p>
          <a:p>
            <a:endParaRPr lang="en-GB" altLang="en-US" sz="2800" dirty="0">
              <a:solidFill>
                <a:srgbClr val="7030A0"/>
              </a:solidFill>
            </a:endParaRPr>
          </a:p>
        </p:txBody>
      </p:sp>
      <p:pic>
        <p:nvPicPr>
          <p:cNvPr id="3077" name="Picture 2">
            <a:extLst>
              <a:ext uri="{FF2B5EF4-FFF2-40B4-BE49-F238E27FC236}">
                <a16:creationId xmlns:a16="http://schemas.microsoft.com/office/drawing/2014/main" id="{D819DEA1-7260-E4EA-D61E-FB2060204A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4114800"/>
            <a:ext cx="3525837" cy="260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
            <a:extLst>
              <a:ext uri="{FF2B5EF4-FFF2-40B4-BE49-F238E27FC236}">
                <a16:creationId xmlns:a16="http://schemas.microsoft.com/office/drawing/2014/main" id="{463A6386-D790-0EF8-94E2-9DB433E33C9F}"/>
              </a:ext>
            </a:extLst>
          </p:cNvPr>
          <p:cNvSpPr txBox="1"/>
          <p:nvPr/>
        </p:nvSpPr>
        <p:spPr>
          <a:xfrm>
            <a:off x="4298950" y="1422400"/>
            <a:ext cx="4687888" cy="923925"/>
          </a:xfrm>
          <a:prstGeom prst="rect">
            <a:avLst/>
          </a:prstGeom>
        </p:spPr>
        <p:txBody>
          <a:bodyPr lIns="0" tIns="0" rIns="0" bIns="0">
            <a:spAutoFit/>
          </a:bodyPr>
          <a:lstStyle/>
          <a:p>
            <a:pPr algn="r" eaLnBrk="1" fontAlgn="auto" hangingPunct="1">
              <a:lnSpc>
                <a:spcPts val="3622"/>
              </a:lnSpc>
              <a:spcBef>
                <a:spcPts val="0"/>
              </a:spcBef>
              <a:spcAft>
                <a:spcPts val="0"/>
              </a:spcAft>
              <a:defRPr/>
            </a:pPr>
            <a:endParaRPr lang="en-US" sz="2415" spc="48" dirty="0">
              <a:latin typeface="Montserrat"/>
            </a:endParaRPr>
          </a:p>
          <a:p>
            <a:pPr algn="r" eaLnBrk="1" fontAlgn="auto" hangingPunct="1">
              <a:lnSpc>
                <a:spcPts val="3622"/>
              </a:lnSpc>
              <a:spcBef>
                <a:spcPts val="0"/>
              </a:spcBef>
              <a:spcAft>
                <a:spcPts val="0"/>
              </a:spcAft>
              <a:defRPr/>
            </a:pPr>
            <a:r>
              <a:rPr lang="en-US" sz="2415" spc="48" dirty="0">
                <a:solidFill>
                  <a:srgbClr val="FFFFFF"/>
                </a:solidFill>
                <a:latin typeface="Montserrat"/>
              </a:rPr>
              <a:t> .</a:t>
            </a:r>
          </a:p>
        </p:txBody>
      </p:sp>
      <p:sp>
        <p:nvSpPr>
          <p:cNvPr id="5" name="TextBox 3">
            <a:extLst>
              <a:ext uri="{FF2B5EF4-FFF2-40B4-BE49-F238E27FC236}">
                <a16:creationId xmlns:a16="http://schemas.microsoft.com/office/drawing/2014/main" id="{39BB477C-4EA3-3DB3-60CB-9BF472F69102}"/>
              </a:ext>
            </a:extLst>
          </p:cNvPr>
          <p:cNvSpPr txBox="1"/>
          <p:nvPr/>
        </p:nvSpPr>
        <p:spPr>
          <a:xfrm>
            <a:off x="204788" y="1384300"/>
            <a:ext cx="8782050" cy="2400529"/>
          </a:xfrm>
          <a:prstGeom prst="rect">
            <a:avLst/>
          </a:prstGeom>
        </p:spPr>
        <p:txBody>
          <a:bodyPr wrap="square" lIns="0" tIns="0" rIns="0" bIns="0">
            <a:spAutoFit/>
          </a:bodyPr>
          <a:lstStyle/>
          <a:p>
            <a:pPr eaLnBrk="1" fontAlgn="auto" hangingPunct="1">
              <a:lnSpc>
                <a:spcPts val="2715"/>
              </a:lnSpc>
              <a:spcBef>
                <a:spcPts val="0"/>
              </a:spcBef>
              <a:spcAft>
                <a:spcPts val="0"/>
              </a:spcAft>
              <a:defRPr/>
            </a:pPr>
            <a:r>
              <a:rPr lang="en-US" sz="2000" b="1" spc="56" dirty="0">
                <a:latin typeface="Montserrat"/>
              </a:rPr>
              <a:t>Swansea Women’s Aid is a women-only </a:t>
            </a:r>
            <a:r>
              <a:rPr lang="en-GB" sz="2000" b="1" spc="56" dirty="0">
                <a:latin typeface="Montserrat"/>
              </a:rPr>
              <a:t>organisation</a:t>
            </a:r>
            <a:r>
              <a:rPr lang="en-US" sz="2000" b="1" spc="56" dirty="0">
                <a:latin typeface="Montserrat"/>
              </a:rPr>
              <a:t> which supports women, with or without children, who are affected by domestic abuse.</a:t>
            </a:r>
          </a:p>
          <a:p>
            <a:pPr eaLnBrk="1" fontAlgn="auto" hangingPunct="1">
              <a:lnSpc>
                <a:spcPts val="2716"/>
              </a:lnSpc>
              <a:spcBef>
                <a:spcPts val="0"/>
              </a:spcBef>
              <a:spcAft>
                <a:spcPts val="0"/>
              </a:spcAft>
              <a:defRPr/>
            </a:pPr>
            <a:endParaRPr lang="en-US" sz="2000" b="1" spc="56" dirty="0">
              <a:latin typeface="Montserrat"/>
            </a:endParaRPr>
          </a:p>
          <a:p>
            <a:pPr eaLnBrk="1" fontAlgn="auto" hangingPunct="1">
              <a:lnSpc>
                <a:spcPts val="2716"/>
              </a:lnSpc>
              <a:spcBef>
                <a:spcPts val="0"/>
              </a:spcBef>
              <a:spcAft>
                <a:spcPts val="0"/>
              </a:spcAft>
              <a:defRPr/>
            </a:pPr>
            <a:r>
              <a:rPr lang="en-US" sz="2000" spc="56" dirty="0">
                <a:latin typeface="Montserrat"/>
              </a:rPr>
              <a:t>Swansea Women’s Aid workers have specialist knowledge on issues related to domestic abuse and how it can affect the lives of women and children.</a:t>
            </a:r>
          </a:p>
        </p:txBody>
      </p:sp>
      <p:pic>
        <p:nvPicPr>
          <p:cNvPr id="4100" name="Picture 2">
            <a:extLst>
              <a:ext uri="{FF2B5EF4-FFF2-40B4-BE49-F238E27FC236}">
                <a16:creationId xmlns:a16="http://schemas.microsoft.com/office/drawing/2014/main" id="{AFC23C76-F8C3-D750-E63A-C7B9640AE2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A group of people posing for a photo&#10;&#10;Description automatically generated with medium confidence">
            <a:extLst>
              <a:ext uri="{FF2B5EF4-FFF2-40B4-BE49-F238E27FC236}">
                <a16:creationId xmlns:a16="http://schemas.microsoft.com/office/drawing/2014/main" id="{11D39D19-DFA3-8157-30F7-E1015C90A86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rcRect l="3211" t="15045" r="2828" b="13820"/>
          <a:stretch/>
        </p:blipFill>
        <p:spPr>
          <a:xfrm>
            <a:off x="1403350" y="4419600"/>
            <a:ext cx="7543800" cy="210820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178885"/>
            <a:ext cx="7886700" cy="1325563"/>
          </a:xfrm>
        </p:spPr>
        <p:txBody>
          <a:bodyPr/>
          <a:lstStyle/>
          <a:p>
            <a:r>
              <a:rPr lang="en-GB" dirty="0" smtClean="0">
                <a:solidFill>
                  <a:schemeClr val="bg1"/>
                </a:solidFill>
              </a:rPr>
              <a:t>Trigger Warning</a:t>
            </a:r>
            <a:endParaRPr lang="en-GB" dirty="0">
              <a:solidFill>
                <a:schemeClr val="bg1"/>
              </a:solidFill>
            </a:endParaRPr>
          </a:p>
        </p:txBody>
      </p:sp>
      <p:pic>
        <p:nvPicPr>
          <p:cNvPr id="4" name="Content Placeholder 3" descr="Do ‘safe spaces’ and '&lt;strong&gt;trigger&lt;/strong&gt; &lt;strong&gt;warnings&lt;/strong&gt;' weaken us?"/>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46034" y="1956489"/>
            <a:ext cx="6451932" cy="4089610"/>
          </a:xfrm>
        </p:spPr>
      </p:pic>
    </p:spTree>
    <p:extLst>
      <p:ext uri="{BB962C8B-B14F-4D97-AF65-F5344CB8AC3E}">
        <p14:creationId xmlns:p14="http://schemas.microsoft.com/office/powerpoint/2010/main" val="8588585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546" y="-167311"/>
            <a:ext cx="7886700" cy="1325563"/>
          </a:xfrm>
        </p:spPr>
        <p:txBody>
          <a:bodyPr/>
          <a:lstStyle/>
          <a:p>
            <a:r>
              <a:rPr lang="en-GB" dirty="0" smtClean="0">
                <a:solidFill>
                  <a:schemeClr val="bg1"/>
                </a:solidFill>
              </a:rPr>
              <a:t>Aims and Objectives</a:t>
            </a:r>
            <a:endParaRPr lang="en-GB" dirty="0">
              <a:solidFill>
                <a:schemeClr val="bg1"/>
              </a:solidFill>
            </a:endParaRPr>
          </a:p>
        </p:txBody>
      </p:sp>
      <p:sp>
        <p:nvSpPr>
          <p:cNvPr id="5" name="Content Placeholder 4"/>
          <p:cNvSpPr>
            <a:spLocks noGrp="1"/>
          </p:cNvSpPr>
          <p:nvPr>
            <p:ph sz="half" idx="1"/>
          </p:nvPr>
        </p:nvSpPr>
        <p:spPr/>
        <p:txBody>
          <a:bodyPr/>
          <a:lstStyle/>
          <a:p>
            <a:r>
              <a:rPr lang="en-GB" dirty="0" smtClean="0"/>
              <a:t>Define what is meant by Sex Work</a:t>
            </a:r>
          </a:p>
          <a:p>
            <a:r>
              <a:rPr lang="en-GB" dirty="0" smtClean="0"/>
              <a:t>Dispel some myths around Sex Work</a:t>
            </a:r>
          </a:p>
          <a:p>
            <a:r>
              <a:rPr lang="en-GB" dirty="0" smtClean="0"/>
              <a:t>Learn about the services of SWA and the SWAN Project.</a:t>
            </a:r>
          </a:p>
          <a:p>
            <a:r>
              <a:rPr lang="en-GB" dirty="0" smtClean="0"/>
              <a:t>Discuss relevant safeguarding measures available </a:t>
            </a:r>
          </a:p>
          <a:p>
            <a:endParaRPr lang="en-GB" dirty="0"/>
          </a:p>
        </p:txBody>
      </p:sp>
      <p:pic>
        <p:nvPicPr>
          <p:cNvPr id="4" name="Content Placeholder 3" descr="&lt;strong&gt;Objectives&lt;/strong&gt; - Free of Charge Creative Commons Post it Note image"/>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29150" y="2705894"/>
            <a:ext cx="3886200" cy="2590800"/>
          </a:xfrm>
        </p:spPr>
      </p:pic>
    </p:spTree>
    <p:extLst>
      <p:ext uri="{BB962C8B-B14F-4D97-AF65-F5344CB8AC3E}">
        <p14:creationId xmlns:p14="http://schemas.microsoft.com/office/powerpoint/2010/main" val="3870045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270" y="-167311"/>
            <a:ext cx="7886700" cy="1325563"/>
          </a:xfrm>
        </p:spPr>
        <p:txBody>
          <a:bodyPr/>
          <a:lstStyle/>
          <a:p>
            <a:r>
              <a:rPr lang="en-GB" dirty="0" smtClean="0">
                <a:solidFill>
                  <a:schemeClr val="bg1"/>
                </a:solidFill>
              </a:rPr>
              <a:t>Statistics</a:t>
            </a:r>
            <a:endParaRPr lang="en-GB" dirty="0">
              <a:solidFill>
                <a:schemeClr val="bg1"/>
              </a:solidFill>
            </a:endParaRPr>
          </a:p>
        </p:txBody>
      </p:sp>
      <p:sp>
        <p:nvSpPr>
          <p:cNvPr id="3" name="Content Placeholder 2"/>
          <p:cNvSpPr>
            <a:spLocks noGrp="1"/>
          </p:cNvSpPr>
          <p:nvPr>
            <p:ph idx="1"/>
          </p:nvPr>
        </p:nvSpPr>
        <p:spPr>
          <a:xfrm>
            <a:off x="300942" y="1296365"/>
            <a:ext cx="8646288" cy="4880598"/>
          </a:xfrm>
        </p:spPr>
        <p:txBody>
          <a:bodyPr/>
          <a:lstStyle/>
          <a:p>
            <a:r>
              <a:rPr lang="en-GB" dirty="0" smtClean="0"/>
              <a:t>5% of students sex work.</a:t>
            </a:r>
          </a:p>
          <a:p>
            <a:r>
              <a:rPr lang="en-GB" dirty="0" smtClean="0"/>
              <a:t>One in five students have considered sex working. </a:t>
            </a:r>
            <a:r>
              <a:rPr lang="en-GB" sz="1400" dirty="0" smtClean="0"/>
              <a:t>(Swansea University 2015)</a:t>
            </a:r>
          </a:p>
          <a:p>
            <a:r>
              <a:rPr lang="en-GB" dirty="0" smtClean="0"/>
              <a:t>In one study in Bangladesh, up to 50% of women who engage in sex work were raped by local men.</a:t>
            </a:r>
          </a:p>
          <a:p>
            <a:r>
              <a:rPr lang="en-GB" dirty="0" smtClean="0"/>
              <a:t>Over 100,000 known people engage in sex work in the UK</a:t>
            </a:r>
          </a:p>
          <a:p>
            <a:r>
              <a:rPr lang="en-GB" dirty="0" smtClean="0"/>
              <a:t>Average age to enter into street sex work is 21</a:t>
            </a:r>
          </a:p>
          <a:p>
            <a:r>
              <a:rPr lang="en-GB" dirty="0" smtClean="0"/>
              <a:t>38% of sex workers hold an Undergraduate degree</a:t>
            </a:r>
          </a:p>
          <a:p>
            <a:r>
              <a:rPr lang="en-GB" dirty="0" smtClean="0"/>
              <a:t>71% of sex workers are currently employed or have previously been employed in a keyworker role </a:t>
            </a:r>
            <a:r>
              <a:rPr lang="en-GB" sz="1400" dirty="0" smtClean="0"/>
              <a:t>(University of Leeds 2015)</a:t>
            </a:r>
            <a:endParaRPr lang="en-GB" sz="1400" dirty="0"/>
          </a:p>
        </p:txBody>
      </p:sp>
    </p:spTree>
    <p:extLst>
      <p:ext uri="{BB962C8B-B14F-4D97-AF65-F5344CB8AC3E}">
        <p14:creationId xmlns:p14="http://schemas.microsoft.com/office/powerpoint/2010/main" val="23860213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0570" y="-200932"/>
            <a:ext cx="7886700" cy="1325563"/>
          </a:xfrm>
        </p:spPr>
        <p:txBody>
          <a:bodyPr/>
          <a:lstStyle/>
          <a:p>
            <a:r>
              <a:rPr lang="en-GB" dirty="0" smtClean="0">
                <a:solidFill>
                  <a:schemeClr val="bg1"/>
                </a:solidFill>
              </a:rPr>
              <a:t>Activity:</a:t>
            </a:r>
            <a:endParaRPr lang="en-GB" dirty="0">
              <a:solidFill>
                <a:schemeClr val="bg1"/>
              </a:solidFill>
            </a:endParaRPr>
          </a:p>
        </p:txBody>
      </p:sp>
      <p:sp>
        <p:nvSpPr>
          <p:cNvPr id="3" name="Content Placeholder 2"/>
          <p:cNvSpPr>
            <a:spLocks noGrp="1"/>
          </p:cNvSpPr>
          <p:nvPr>
            <p:ph sz="half" idx="1"/>
          </p:nvPr>
        </p:nvSpPr>
        <p:spPr/>
        <p:txBody>
          <a:bodyPr/>
          <a:lstStyle/>
          <a:p>
            <a:pPr marL="514350" indent="-514350">
              <a:buAutoNum type="arabicPeriod"/>
            </a:pPr>
            <a:r>
              <a:rPr lang="en-GB" dirty="0" smtClean="0"/>
              <a:t>Discuss what is meant by ‘Sex Working’</a:t>
            </a:r>
          </a:p>
          <a:p>
            <a:pPr marL="514350" indent="-514350">
              <a:buAutoNum type="arabicPeriod"/>
            </a:pPr>
            <a:r>
              <a:rPr lang="en-GB" dirty="0" smtClean="0"/>
              <a:t>Discuss the ‘typical sex worker’</a:t>
            </a:r>
          </a:p>
          <a:p>
            <a:pPr marL="514350" indent="-514350">
              <a:buAutoNum type="arabicPeriod"/>
            </a:pPr>
            <a:r>
              <a:rPr lang="en-GB" dirty="0" smtClean="0"/>
              <a:t>Discuss the ‘typical customer/punter’</a:t>
            </a:r>
          </a:p>
          <a:p>
            <a:pPr marL="514350" indent="-514350">
              <a:buAutoNum type="arabicPeriod"/>
            </a:pPr>
            <a:endParaRPr lang="en-GB" dirty="0"/>
          </a:p>
          <a:p>
            <a:pPr marL="514350" indent="-514350">
              <a:buAutoNum type="arabicPeriod"/>
            </a:pPr>
            <a:endParaRPr lang="en-GB" dirty="0" smtClean="0"/>
          </a:p>
          <a:p>
            <a:pPr marL="0" indent="0">
              <a:buNone/>
            </a:pPr>
            <a:r>
              <a:rPr lang="en-GB" dirty="0" smtClean="0"/>
              <a:t>10 Minutes in Small Groups</a:t>
            </a:r>
            <a:endParaRPr lang="en-GB" dirty="0"/>
          </a:p>
        </p:txBody>
      </p:sp>
      <p:pic>
        <p:nvPicPr>
          <p:cNvPr id="5" name="Content Placeholder 4" descr="Collaboration is a collective &lt;strong&gt;activity&lt;/strong&gt; (and why you should care)"/>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29150" y="2646953"/>
            <a:ext cx="3886200" cy="2708681"/>
          </a:xfrm>
        </p:spPr>
      </p:pic>
    </p:spTree>
    <p:extLst>
      <p:ext uri="{BB962C8B-B14F-4D97-AF65-F5344CB8AC3E}">
        <p14:creationId xmlns:p14="http://schemas.microsoft.com/office/powerpoint/2010/main" val="15511205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822" y="0"/>
            <a:ext cx="7886700" cy="1325563"/>
          </a:xfrm>
        </p:spPr>
        <p:txBody>
          <a:bodyPr/>
          <a:lstStyle/>
          <a:p>
            <a:r>
              <a:rPr lang="en-GB" dirty="0" smtClean="0">
                <a:solidFill>
                  <a:schemeClr val="bg1"/>
                </a:solidFill>
              </a:rPr>
              <a:t>Definition of Sex Work</a:t>
            </a:r>
            <a:endParaRPr lang="en-GB" dirty="0">
              <a:solidFill>
                <a:schemeClr val="bg1"/>
              </a:solidFill>
            </a:endParaRPr>
          </a:p>
        </p:txBody>
      </p:sp>
      <p:sp>
        <p:nvSpPr>
          <p:cNvPr id="3" name="Content Placeholder 2"/>
          <p:cNvSpPr>
            <a:spLocks noGrp="1"/>
          </p:cNvSpPr>
          <p:nvPr>
            <p:ph idx="1"/>
          </p:nvPr>
        </p:nvSpPr>
        <p:spPr>
          <a:xfrm>
            <a:off x="405114" y="1412110"/>
            <a:ext cx="8507392" cy="5092861"/>
          </a:xfrm>
        </p:spPr>
        <p:txBody>
          <a:bodyPr/>
          <a:lstStyle/>
          <a:p>
            <a:r>
              <a:rPr lang="en-GB" dirty="0" smtClean="0"/>
              <a:t>Sex working involves engaging, agreeing or offering to engage in sexual contact with another person in exchange for a fee.</a:t>
            </a:r>
          </a:p>
          <a:p>
            <a:pPr marL="0" indent="0">
              <a:buNone/>
            </a:pPr>
            <a:endParaRPr lang="en-GB" dirty="0" smtClean="0"/>
          </a:p>
          <a:p>
            <a:r>
              <a:rPr lang="en-GB" dirty="0" smtClean="0"/>
              <a:t>It can take place in the following ways:</a:t>
            </a:r>
          </a:p>
          <a:p>
            <a:pPr lvl="1"/>
            <a:r>
              <a:rPr lang="en-GB" dirty="0" smtClean="0"/>
              <a:t>Street sex working</a:t>
            </a:r>
          </a:p>
          <a:p>
            <a:pPr lvl="1"/>
            <a:r>
              <a:rPr lang="en-GB" dirty="0" smtClean="0"/>
              <a:t>Brothels</a:t>
            </a:r>
          </a:p>
          <a:p>
            <a:pPr lvl="1"/>
            <a:r>
              <a:rPr lang="en-GB" dirty="0" smtClean="0"/>
              <a:t>Escorts</a:t>
            </a:r>
          </a:p>
          <a:p>
            <a:pPr lvl="1"/>
            <a:r>
              <a:rPr lang="en-GB" dirty="0" smtClean="0"/>
              <a:t>Online work </a:t>
            </a:r>
            <a:r>
              <a:rPr lang="en-GB" dirty="0" err="1" smtClean="0"/>
              <a:t>e.g</a:t>
            </a:r>
            <a:r>
              <a:rPr lang="en-GB" dirty="0" smtClean="0"/>
              <a:t> Adult Work, Viva Street, </a:t>
            </a:r>
            <a:r>
              <a:rPr lang="en-GB" dirty="0" err="1" smtClean="0"/>
              <a:t>webcamming</a:t>
            </a:r>
            <a:endParaRPr lang="en-GB" dirty="0" smtClean="0"/>
          </a:p>
          <a:p>
            <a:pPr lvl="1"/>
            <a:r>
              <a:rPr lang="en-GB" dirty="0" smtClean="0"/>
              <a:t>Sex Parties</a:t>
            </a:r>
          </a:p>
          <a:p>
            <a:pPr lvl="1"/>
            <a:r>
              <a:rPr lang="en-GB" dirty="0" smtClean="0"/>
              <a:t>Erotic Massage</a:t>
            </a:r>
          </a:p>
          <a:p>
            <a:endParaRPr lang="en-GB" dirty="0" smtClean="0"/>
          </a:p>
          <a:p>
            <a:endParaRPr lang="en-GB" dirty="0"/>
          </a:p>
        </p:txBody>
      </p:sp>
    </p:spTree>
    <p:extLst>
      <p:ext uri="{BB962C8B-B14F-4D97-AF65-F5344CB8AC3E}">
        <p14:creationId xmlns:p14="http://schemas.microsoft.com/office/powerpoint/2010/main" val="20425204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223687"/>
            <a:ext cx="7886700" cy="1325563"/>
          </a:xfrm>
        </p:spPr>
        <p:txBody>
          <a:bodyPr/>
          <a:lstStyle/>
          <a:p>
            <a:r>
              <a:rPr lang="en-GB" dirty="0" smtClean="0">
                <a:solidFill>
                  <a:schemeClr val="bg1"/>
                </a:solidFill>
              </a:rPr>
              <a:t>Brothels/ Parlours</a:t>
            </a:r>
            <a:endParaRPr lang="en-GB" dirty="0">
              <a:solidFill>
                <a:schemeClr val="bg1"/>
              </a:solidFill>
            </a:endParaRPr>
          </a:p>
        </p:txBody>
      </p:sp>
      <p:sp>
        <p:nvSpPr>
          <p:cNvPr id="3" name="Content Placeholder 2"/>
          <p:cNvSpPr>
            <a:spLocks noGrp="1"/>
          </p:cNvSpPr>
          <p:nvPr>
            <p:ph sz="half" idx="1"/>
          </p:nvPr>
        </p:nvSpPr>
        <p:spPr>
          <a:xfrm>
            <a:off x="324091" y="1101876"/>
            <a:ext cx="4386805" cy="5588291"/>
          </a:xfrm>
        </p:spPr>
        <p:txBody>
          <a:bodyPr/>
          <a:lstStyle/>
          <a:p>
            <a:r>
              <a:rPr lang="en-GB" dirty="0" smtClean="0"/>
              <a:t>Around </a:t>
            </a:r>
            <a:r>
              <a:rPr lang="en-GB" dirty="0" smtClean="0"/>
              <a:t>5 </a:t>
            </a:r>
            <a:r>
              <a:rPr lang="en-GB" dirty="0" smtClean="0"/>
              <a:t>premises in Swansea and the surrounding areas.</a:t>
            </a:r>
          </a:p>
          <a:p>
            <a:r>
              <a:rPr lang="en-GB" dirty="0" smtClean="0"/>
              <a:t> Women have fixed rate, the owner will take a percentage.</a:t>
            </a:r>
          </a:p>
          <a:p>
            <a:r>
              <a:rPr lang="en-GB" dirty="0" smtClean="0"/>
              <a:t>Women keep regular customers.</a:t>
            </a:r>
          </a:p>
          <a:p>
            <a:r>
              <a:rPr lang="en-GB" dirty="0" smtClean="0"/>
              <a:t>Supported by SWAN.</a:t>
            </a:r>
          </a:p>
          <a:p>
            <a:r>
              <a:rPr lang="en-GB" dirty="0" smtClean="0"/>
              <a:t>Working in a brothel is legal, managing a brothel is illegal.</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14850" y="2404360"/>
            <a:ext cx="3896110" cy="2971006"/>
          </a:xfrm>
        </p:spPr>
      </p:pic>
    </p:spTree>
    <p:extLst>
      <p:ext uri="{BB962C8B-B14F-4D97-AF65-F5344CB8AC3E}">
        <p14:creationId xmlns:p14="http://schemas.microsoft.com/office/powerpoint/2010/main" val="25792914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800" y="-144161"/>
            <a:ext cx="7886700" cy="1325563"/>
          </a:xfrm>
        </p:spPr>
        <p:txBody>
          <a:bodyPr/>
          <a:lstStyle/>
          <a:p>
            <a:r>
              <a:rPr lang="en-GB" dirty="0" smtClean="0">
                <a:solidFill>
                  <a:schemeClr val="bg1"/>
                </a:solidFill>
              </a:rPr>
              <a:t>Escorts</a:t>
            </a:r>
            <a:endParaRPr lang="en-GB" dirty="0">
              <a:solidFill>
                <a:schemeClr val="bg1"/>
              </a:solidFill>
            </a:endParaRPr>
          </a:p>
        </p:txBody>
      </p:sp>
      <p:sp>
        <p:nvSpPr>
          <p:cNvPr id="6" name="Content Placeholder 5"/>
          <p:cNvSpPr>
            <a:spLocks noGrp="1"/>
          </p:cNvSpPr>
          <p:nvPr>
            <p:ph sz="half" idx="1"/>
          </p:nvPr>
        </p:nvSpPr>
        <p:spPr>
          <a:xfrm>
            <a:off x="385581" y="1524683"/>
            <a:ext cx="4232717" cy="4852967"/>
          </a:xfrm>
        </p:spPr>
        <p:txBody>
          <a:bodyPr/>
          <a:lstStyle/>
          <a:p>
            <a:r>
              <a:rPr lang="en-GB" dirty="0" smtClean="0"/>
              <a:t>Women who exchange entertainment for money.</a:t>
            </a:r>
          </a:p>
          <a:p>
            <a:r>
              <a:rPr lang="en-GB" dirty="0" smtClean="0"/>
              <a:t>Profession isn’t disclosed to general public.</a:t>
            </a:r>
          </a:p>
          <a:p>
            <a:r>
              <a:rPr lang="en-GB" dirty="0" smtClean="0"/>
              <a:t>Services advertised through agency.</a:t>
            </a:r>
          </a:p>
          <a:p>
            <a:r>
              <a:rPr lang="en-GB" dirty="0" smtClean="0"/>
              <a:t>May have a pimp</a:t>
            </a:r>
          </a:p>
          <a:p>
            <a:r>
              <a:rPr lang="en-GB" dirty="0" err="1" smtClean="0"/>
              <a:t>Incall</a:t>
            </a:r>
            <a:r>
              <a:rPr lang="en-GB" dirty="0" smtClean="0"/>
              <a:t>/Outcall</a:t>
            </a:r>
          </a:p>
          <a:p>
            <a:endParaRPr lang="en-GB" dirty="0"/>
          </a:p>
        </p:txBody>
      </p:sp>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433104" y="2291408"/>
            <a:ext cx="4170847" cy="3333888"/>
          </a:xfrm>
        </p:spPr>
      </p:pic>
    </p:spTree>
    <p:extLst>
      <p:ext uri="{BB962C8B-B14F-4D97-AF65-F5344CB8AC3E}">
        <p14:creationId xmlns:p14="http://schemas.microsoft.com/office/powerpoint/2010/main" val="35701497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673" y="-190460"/>
            <a:ext cx="7886700" cy="1325563"/>
          </a:xfrm>
        </p:spPr>
        <p:txBody>
          <a:bodyPr/>
          <a:lstStyle/>
          <a:p>
            <a:r>
              <a:rPr lang="en-GB" dirty="0" smtClean="0">
                <a:solidFill>
                  <a:schemeClr val="bg1"/>
                </a:solidFill>
              </a:rPr>
              <a:t>Online Work</a:t>
            </a:r>
            <a:endParaRPr lang="en-GB" dirty="0">
              <a:solidFill>
                <a:schemeClr val="bg1"/>
              </a:solidFill>
            </a:endParaRPr>
          </a:p>
        </p:txBody>
      </p:sp>
      <p:sp>
        <p:nvSpPr>
          <p:cNvPr id="4" name="Content Placeholder 3"/>
          <p:cNvSpPr>
            <a:spLocks noGrp="1"/>
          </p:cNvSpPr>
          <p:nvPr>
            <p:ph sz="half" idx="1"/>
          </p:nvPr>
        </p:nvSpPr>
        <p:spPr>
          <a:xfrm>
            <a:off x="428263" y="1388962"/>
            <a:ext cx="4109013" cy="5243332"/>
          </a:xfrm>
        </p:spPr>
        <p:txBody>
          <a:bodyPr/>
          <a:lstStyle/>
          <a:p>
            <a:r>
              <a:rPr lang="en-GB" dirty="0" smtClean="0"/>
              <a:t>Advertise services through Adult </a:t>
            </a:r>
            <a:r>
              <a:rPr lang="en-GB" dirty="0"/>
              <a:t>W</a:t>
            </a:r>
            <a:r>
              <a:rPr lang="en-GB" dirty="0" smtClean="0"/>
              <a:t>ork and Viva Street.</a:t>
            </a:r>
          </a:p>
          <a:p>
            <a:r>
              <a:rPr lang="en-GB" dirty="0" smtClean="0"/>
              <a:t>Offering webcam, phone chat, pictures and movies.</a:t>
            </a:r>
          </a:p>
          <a:p>
            <a:r>
              <a:rPr lang="en-GB" dirty="0" smtClean="0"/>
              <a:t>Offer </a:t>
            </a:r>
            <a:r>
              <a:rPr lang="en-GB" dirty="0" err="1" smtClean="0"/>
              <a:t>Incall</a:t>
            </a:r>
            <a:r>
              <a:rPr lang="en-GB" dirty="0" smtClean="0"/>
              <a:t>/Outcall- same as escorts.</a:t>
            </a:r>
          </a:p>
          <a:p>
            <a:r>
              <a:rPr lang="en-GB" dirty="0" smtClean="0"/>
              <a:t>Will use fake names</a:t>
            </a:r>
          </a:p>
          <a:p>
            <a:r>
              <a:rPr lang="en-GB" dirty="0" smtClean="0"/>
              <a:t>Only Fans</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13526" y="2905245"/>
            <a:ext cx="4067100" cy="1013397"/>
          </a:xfrm>
        </p:spPr>
      </p:pic>
    </p:spTree>
    <p:extLst>
      <p:ext uri="{BB962C8B-B14F-4D97-AF65-F5344CB8AC3E}">
        <p14:creationId xmlns:p14="http://schemas.microsoft.com/office/powerpoint/2010/main" val="36062022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0" y="-121011"/>
            <a:ext cx="7886700" cy="1325563"/>
          </a:xfrm>
        </p:spPr>
        <p:txBody>
          <a:bodyPr/>
          <a:lstStyle/>
          <a:p>
            <a:r>
              <a:rPr lang="en-GB" dirty="0" smtClean="0">
                <a:solidFill>
                  <a:schemeClr val="bg1"/>
                </a:solidFill>
              </a:rPr>
              <a:t>Case Study</a:t>
            </a:r>
            <a:endParaRPr lang="en-GB" dirty="0">
              <a:solidFill>
                <a:schemeClr val="bg1"/>
              </a:solidFill>
            </a:endParaRPr>
          </a:p>
        </p:txBody>
      </p:sp>
      <p:sp>
        <p:nvSpPr>
          <p:cNvPr id="3" name="Content Placeholder 2"/>
          <p:cNvSpPr>
            <a:spLocks noGrp="1"/>
          </p:cNvSpPr>
          <p:nvPr>
            <p:ph idx="1"/>
          </p:nvPr>
        </p:nvSpPr>
        <p:spPr>
          <a:xfrm>
            <a:off x="0" y="1204552"/>
            <a:ext cx="9143999" cy="5653448"/>
          </a:xfrm>
        </p:spPr>
        <p:txBody>
          <a:bodyPr/>
          <a:lstStyle/>
          <a:p>
            <a:r>
              <a:rPr lang="en-GB" dirty="0" smtClean="0"/>
              <a:t>Amber, Mid 20’s, female</a:t>
            </a:r>
          </a:p>
          <a:p>
            <a:r>
              <a:rPr lang="en-GB" dirty="0" smtClean="0"/>
              <a:t>Subscribed to Only Fans- With a good few subscribers.</a:t>
            </a:r>
          </a:p>
          <a:p>
            <a:r>
              <a:rPr lang="en-GB" dirty="0" smtClean="0"/>
              <a:t>Started with anonymous photos</a:t>
            </a:r>
          </a:p>
          <a:p>
            <a:r>
              <a:rPr lang="en-GB" dirty="0" smtClean="0"/>
              <a:t>Moved onto revealing face and other features.</a:t>
            </a:r>
          </a:p>
          <a:p>
            <a:r>
              <a:rPr lang="en-GB" dirty="0" smtClean="0"/>
              <a:t>In order to get more engagement, Amber linked Only Fans to Snapchat.</a:t>
            </a:r>
          </a:p>
          <a:p>
            <a:r>
              <a:rPr lang="en-GB" dirty="0" smtClean="0"/>
              <a:t>Location services enabled- men that were viewing the account had access to Snapchat and her exact location.</a:t>
            </a:r>
          </a:p>
          <a:p>
            <a:r>
              <a:rPr lang="en-GB" dirty="0" smtClean="0"/>
              <a:t>Subsequently, men turned up at her home.</a:t>
            </a:r>
          </a:p>
          <a:p>
            <a:r>
              <a:rPr lang="en-GB" dirty="0" smtClean="0"/>
              <a:t>Support from SWAN and safety advice given.</a:t>
            </a:r>
          </a:p>
          <a:p>
            <a:r>
              <a:rPr lang="en-GB" dirty="0" smtClean="0"/>
              <a:t>Had to move out of home as a result</a:t>
            </a:r>
          </a:p>
        </p:txBody>
      </p:sp>
    </p:spTree>
    <p:extLst>
      <p:ext uri="{BB962C8B-B14F-4D97-AF65-F5344CB8AC3E}">
        <p14:creationId xmlns:p14="http://schemas.microsoft.com/office/powerpoint/2010/main" val="27175887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462" y="-155734"/>
            <a:ext cx="7886700" cy="1325563"/>
          </a:xfrm>
        </p:spPr>
        <p:txBody>
          <a:bodyPr/>
          <a:lstStyle/>
          <a:p>
            <a:r>
              <a:rPr lang="en-GB" dirty="0" smtClean="0">
                <a:solidFill>
                  <a:schemeClr val="bg1"/>
                </a:solidFill>
              </a:rPr>
              <a:t>Sex Parties/Erotic Massage</a:t>
            </a:r>
            <a:endParaRPr lang="en-GB" dirty="0">
              <a:solidFill>
                <a:schemeClr val="bg1"/>
              </a:solidFill>
            </a:endParaRPr>
          </a:p>
        </p:txBody>
      </p:sp>
      <p:sp>
        <p:nvSpPr>
          <p:cNvPr id="4" name="Text Placeholder 3"/>
          <p:cNvSpPr>
            <a:spLocks noGrp="1"/>
          </p:cNvSpPr>
          <p:nvPr>
            <p:ph type="body" idx="1"/>
          </p:nvPr>
        </p:nvSpPr>
        <p:spPr>
          <a:xfrm>
            <a:off x="629842" y="1169829"/>
            <a:ext cx="3868340" cy="823912"/>
          </a:xfrm>
        </p:spPr>
        <p:txBody>
          <a:bodyPr/>
          <a:lstStyle/>
          <a:p>
            <a:r>
              <a:rPr lang="en-GB" dirty="0" smtClean="0"/>
              <a:t>Sex Parties</a:t>
            </a:r>
            <a:endParaRPr lang="en-GB" dirty="0"/>
          </a:p>
        </p:txBody>
      </p:sp>
      <p:sp>
        <p:nvSpPr>
          <p:cNvPr id="5" name="Content Placeholder 4"/>
          <p:cNvSpPr>
            <a:spLocks noGrp="1"/>
          </p:cNvSpPr>
          <p:nvPr>
            <p:ph sz="half" idx="2"/>
          </p:nvPr>
        </p:nvSpPr>
        <p:spPr>
          <a:xfrm>
            <a:off x="629842" y="2083443"/>
            <a:ext cx="3868340" cy="4106220"/>
          </a:xfrm>
        </p:spPr>
        <p:txBody>
          <a:bodyPr/>
          <a:lstStyle/>
          <a:p>
            <a:r>
              <a:rPr lang="en-GB" sz="2200" dirty="0" smtClean="0"/>
              <a:t>An event where attendees engage in sexual experiences together</a:t>
            </a:r>
          </a:p>
          <a:p>
            <a:r>
              <a:rPr lang="en-GB" sz="2200" dirty="0" smtClean="0"/>
              <a:t>Can include:</a:t>
            </a:r>
          </a:p>
          <a:p>
            <a:pPr lvl="1"/>
            <a:r>
              <a:rPr lang="en-GB" sz="2200" dirty="0" smtClean="0"/>
              <a:t>Swinger parties</a:t>
            </a:r>
          </a:p>
          <a:p>
            <a:pPr lvl="1"/>
            <a:r>
              <a:rPr lang="en-GB" sz="2200" dirty="0" smtClean="0"/>
              <a:t>Party and play- Sex while under the influence</a:t>
            </a:r>
          </a:p>
          <a:p>
            <a:pPr lvl="1"/>
            <a:r>
              <a:rPr lang="en-GB" sz="2200" dirty="0" smtClean="0"/>
              <a:t>Fetish parties</a:t>
            </a:r>
          </a:p>
          <a:p>
            <a:r>
              <a:rPr lang="en-GB" sz="2200" dirty="0" smtClean="0"/>
              <a:t>Gangbang- a number of individuals engage in sex with, one or more persons who are paid</a:t>
            </a:r>
            <a:r>
              <a:rPr lang="en-GB" sz="2200" dirty="0"/>
              <a:t>	</a:t>
            </a:r>
            <a:r>
              <a:rPr lang="en-GB" sz="2000" dirty="0" smtClean="0"/>
              <a:t>					</a:t>
            </a:r>
          </a:p>
        </p:txBody>
      </p:sp>
      <p:sp>
        <p:nvSpPr>
          <p:cNvPr id="6" name="Text Placeholder 5"/>
          <p:cNvSpPr>
            <a:spLocks noGrp="1"/>
          </p:cNvSpPr>
          <p:nvPr>
            <p:ph type="body" sz="quarter" idx="3"/>
          </p:nvPr>
        </p:nvSpPr>
        <p:spPr>
          <a:xfrm>
            <a:off x="4629150" y="1131158"/>
            <a:ext cx="3887391" cy="823912"/>
          </a:xfrm>
        </p:spPr>
        <p:txBody>
          <a:bodyPr/>
          <a:lstStyle/>
          <a:p>
            <a:r>
              <a:rPr lang="en-GB" dirty="0" smtClean="0"/>
              <a:t>Erotic Massage</a:t>
            </a:r>
            <a:endParaRPr lang="en-GB" dirty="0"/>
          </a:p>
        </p:txBody>
      </p:sp>
      <p:sp>
        <p:nvSpPr>
          <p:cNvPr id="7" name="Content Placeholder 6"/>
          <p:cNvSpPr>
            <a:spLocks noGrp="1"/>
          </p:cNvSpPr>
          <p:nvPr>
            <p:ph sz="quarter" idx="4"/>
          </p:nvPr>
        </p:nvSpPr>
        <p:spPr>
          <a:xfrm>
            <a:off x="4629150" y="2083443"/>
            <a:ext cx="3887391" cy="4106220"/>
          </a:xfrm>
        </p:spPr>
        <p:txBody>
          <a:bodyPr/>
          <a:lstStyle/>
          <a:p>
            <a:r>
              <a:rPr lang="en-GB" sz="2200" dirty="0" smtClean="0"/>
              <a:t>A massage or other therapeutic service which ends in an orgasm for the client.</a:t>
            </a:r>
          </a:p>
          <a:p>
            <a:r>
              <a:rPr lang="en-GB" sz="2200" dirty="0" smtClean="0"/>
              <a:t>May form part of services offered by escorts</a:t>
            </a:r>
          </a:p>
          <a:p>
            <a:r>
              <a:rPr lang="en-GB" sz="2200" dirty="0" smtClean="0"/>
              <a:t>May also be offered as a sole treatment by an erotic masseuse </a:t>
            </a:r>
          </a:p>
          <a:p>
            <a:endParaRPr lang="en-GB" dirty="0"/>
          </a:p>
        </p:txBody>
      </p:sp>
    </p:spTree>
    <p:extLst>
      <p:ext uri="{BB962C8B-B14F-4D97-AF65-F5344CB8AC3E}">
        <p14:creationId xmlns:p14="http://schemas.microsoft.com/office/powerpoint/2010/main" val="12940177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270" y="-132587"/>
            <a:ext cx="7886700" cy="1325563"/>
          </a:xfrm>
        </p:spPr>
        <p:txBody>
          <a:bodyPr/>
          <a:lstStyle/>
          <a:p>
            <a:r>
              <a:rPr lang="en-GB" dirty="0" smtClean="0">
                <a:solidFill>
                  <a:schemeClr val="bg1"/>
                </a:solidFill>
              </a:rPr>
              <a:t>Street Sex Working</a:t>
            </a:r>
            <a:endParaRPr lang="en-GB" dirty="0">
              <a:solidFill>
                <a:schemeClr val="bg1"/>
              </a:solidFill>
            </a:endParaRPr>
          </a:p>
        </p:txBody>
      </p:sp>
      <p:sp>
        <p:nvSpPr>
          <p:cNvPr id="3" name="Content Placeholder 2"/>
          <p:cNvSpPr>
            <a:spLocks noGrp="1"/>
          </p:cNvSpPr>
          <p:nvPr>
            <p:ph idx="1"/>
          </p:nvPr>
        </p:nvSpPr>
        <p:spPr>
          <a:xfrm>
            <a:off x="544010" y="1284790"/>
            <a:ext cx="7971340" cy="4892173"/>
          </a:xfrm>
        </p:spPr>
        <p:txBody>
          <a:bodyPr/>
          <a:lstStyle/>
          <a:p>
            <a:r>
              <a:rPr lang="en-GB" dirty="0" smtClean="0"/>
              <a:t>Sex worker solicits customers from a public place, most commonly a street while waiting at street corners.</a:t>
            </a:r>
          </a:p>
          <a:p>
            <a:r>
              <a:rPr lang="en-GB" dirty="0" smtClean="0"/>
              <a:t>The sex act maybe performed in the customers car, hotel rooms or the customers property.</a:t>
            </a:r>
          </a:p>
          <a:p>
            <a:r>
              <a:rPr lang="en-GB" dirty="0" smtClean="0"/>
              <a:t>Often viewed as ‘Survival sex’ or ‘Transactional Sex’</a:t>
            </a:r>
          </a:p>
          <a:p>
            <a:r>
              <a:rPr lang="en-GB" dirty="0" smtClean="0"/>
              <a:t>Kerb Crawlers.</a:t>
            </a:r>
          </a:p>
          <a:p>
            <a:r>
              <a:rPr lang="en-GB" dirty="0" smtClean="0"/>
              <a:t>Safety is encouraged by local police force.</a:t>
            </a:r>
            <a:endParaRPr lang="en-GB" dirty="0"/>
          </a:p>
        </p:txBody>
      </p:sp>
    </p:spTree>
    <p:extLst>
      <p:ext uri="{BB962C8B-B14F-4D97-AF65-F5344CB8AC3E}">
        <p14:creationId xmlns:p14="http://schemas.microsoft.com/office/powerpoint/2010/main" val="25935400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09437"/>
            <a:ext cx="7886700" cy="1325563"/>
          </a:xfrm>
        </p:spPr>
        <p:txBody>
          <a:bodyPr/>
          <a:lstStyle/>
          <a:p>
            <a:r>
              <a:rPr lang="en-GB" dirty="0" smtClean="0">
                <a:solidFill>
                  <a:schemeClr val="bg1"/>
                </a:solidFill>
              </a:rPr>
              <a:t>Myths of Street Sex Working</a:t>
            </a:r>
            <a:endParaRPr lang="en-GB" dirty="0">
              <a:solidFill>
                <a:schemeClr val="bg1"/>
              </a:solidFill>
            </a:endParaRPr>
          </a:p>
        </p:txBody>
      </p:sp>
      <p:sp>
        <p:nvSpPr>
          <p:cNvPr id="4" name="Content Placeholder 3"/>
          <p:cNvSpPr>
            <a:spLocks noGrp="1"/>
          </p:cNvSpPr>
          <p:nvPr>
            <p:ph sz="half" idx="1"/>
          </p:nvPr>
        </p:nvSpPr>
        <p:spPr/>
        <p:txBody>
          <a:bodyPr/>
          <a:lstStyle/>
          <a:p>
            <a:r>
              <a:rPr lang="en-GB" dirty="0" smtClean="0"/>
              <a:t>Looks</a:t>
            </a:r>
          </a:p>
          <a:p>
            <a:r>
              <a:rPr lang="en-GB" dirty="0" smtClean="0"/>
              <a:t>Behaviour</a:t>
            </a:r>
          </a:p>
          <a:p>
            <a:r>
              <a:rPr lang="en-GB" dirty="0" smtClean="0"/>
              <a:t>Amounts charged</a:t>
            </a:r>
          </a:p>
          <a:p>
            <a:r>
              <a:rPr lang="en-GB" dirty="0" smtClean="0"/>
              <a:t>Drug/Alcohol use</a:t>
            </a:r>
          </a:p>
          <a:p>
            <a:r>
              <a:rPr lang="en-GB" dirty="0" smtClean="0"/>
              <a:t>Homelessness</a:t>
            </a:r>
          </a:p>
          <a:p>
            <a:r>
              <a:rPr lang="en-GB" dirty="0" smtClean="0"/>
              <a:t>Safety</a:t>
            </a:r>
          </a:p>
          <a:p>
            <a:r>
              <a:rPr lang="en-GB" dirty="0" smtClean="0"/>
              <a:t>Ethnicity</a:t>
            </a:r>
          </a:p>
          <a:p>
            <a:r>
              <a:rPr lang="en-GB" dirty="0" smtClean="0"/>
              <a:t>Mental health</a:t>
            </a:r>
          </a:p>
          <a:p>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20797" y="1825625"/>
            <a:ext cx="2833707" cy="3798699"/>
          </a:xfrm>
        </p:spPr>
      </p:pic>
    </p:spTree>
    <p:extLst>
      <p:ext uri="{BB962C8B-B14F-4D97-AF65-F5344CB8AC3E}">
        <p14:creationId xmlns:p14="http://schemas.microsoft.com/office/powerpoint/2010/main" val="40776988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718" y="0"/>
            <a:ext cx="7886700" cy="1325563"/>
          </a:xfrm>
        </p:spPr>
        <p:txBody>
          <a:bodyPr/>
          <a:lstStyle/>
          <a:p>
            <a:r>
              <a:rPr lang="en-GB" dirty="0" smtClean="0">
                <a:solidFill>
                  <a:schemeClr val="bg1"/>
                </a:solidFill>
              </a:rPr>
              <a:t>Realities of Sex Working</a:t>
            </a:r>
            <a:endParaRPr lang="en-GB" dirty="0">
              <a:solidFill>
                <a:schemeClr val="bg1"/>
              </a:solidFill>
            </a:endParaRPr>
          </a:p>
        </p:txBody>
      </p:sp>
      <p:pic>
        <p:nvPicPr>
          <p:cNvPr id="4" name="21JLjH-wdhw"/>
          <p:cNvPicPr>
            <a:picLocks noGrp="1" noRot="1" noChangeAspect="1"/>
          </p:cNvPicPr>
          <p:nvPr>
            <p:ph idx="1"/>
            <a:videoFile r:link="rId1"/>
          </p:nvPr>
        </p:nvPicPr>
        <p:blipFill>
          <a:blip r:embed="rId3"/>
          <a:stretch>
            <a:fillRect/>
          </a:stretch>
        </p:blipFill>
        <p:spPr>
          <a:xfrm>
            <a:off x="731777" y="1840375"/>
            <a:ext cx="7451524" cy="4191482"/>
          </a:xfrm>
          <a:prstGeom prst="rect">
            <a:avLst/>
          </a:prstGeom>
        </p:spPr>
      </p:pic>
    </p:spTree>
    <p:extLst>
      <p:ext uri="{BB962C8B-B14F-4D97-AF65-F5344CB8AC3E}">
        <p14:creationId xmlns:p14="http://schemas.microsoft.com/office/powerpoint/2010/main" val="29086161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546" y="-132587"/>
            <a:ext cx="7886700" cy="1325563"/>
          </a:xfrm>
        </p:spPr>
        <p:txBody>
          <a:bodyPr/>
          <a:lstStyle/>
          <a:p>
            <a:r>
              <a:rPr lang="en-GB" dirty="0" smtClean="0">
                <a:solidFill>
                  <a:schemeClr val="bg1"/>
                </a:solidFill>
              </a:rPr>
              <a:t>Exploitation of Women</a:t>
            </a:r>
            <a:endParaRPr lang="en-GB" dirty="0">
              <a:solidFill>
                <a:schemeClr val="bg1"/>
              </a:solidFill>
            </a:endParaRPr>
          </a:p>
        </p:txBody>
      </p:sp>
      <p:sp>
        <p:nvSpPr>
          <p:cNvPr id="3" name="Content Placeholder 2"/>
          <p:cNvSpPr>
            <a:spLocks noGrp="1"/>
          </p:cNvSpPr>
          <p:nvPr>
            <p:ph idx="1"/>
          </p:nvPr>
        </p:nvSpPr>
        <p:spPr>
          <a:xfrm>
            <a:off x="0" y="1064872"/>
            <a:ext cx="9144000" cy="5602146"/>
          </a:xfrm>
        </p:spPr>
        <p:txBody>
          <a:bodyPr/>
          <a:lstStyle/>
          <a:p>
            <a:r>
              <a:rPr lang="en-GB" dirty="0" smtClean="0"/>
              <a:t>The reality of many women is that they are exploited into the sex industry by:</a:t>
            </a:r>
          </a:p>
          <a:p>
            <a:pPr lvl="1"/>
            <a:r>
              <a:rPr lang="en-GB" dirty="0" smtClean="0"/>
              <a:t>Pimps</a:t>
            </a:r>
          </a:p>
          <a:p>
            <a:pPr lvl="1"/>
            <a:r>
              <a:rPr lang="en-GB" dirty="0" smtClean="0"/>
              <a:t>Husbands/Boyfriends</a:t>
            </a:r>
          </a:p>
          <a:p>
            <a:pPr lvl="1"/>
            <a:r>
              <a:rPr lang="en-GB" dirty="0" smtClean="0"/>
              <a:t>Drug Dealers</a:t>
            </a:r>
          </a:p>
          <a:p>
            <a:pPr lvl="1"/>
            <a:r>
              <a:rPr lang="en-GB" dirty="0" smtClean="0"/>
              <a:t>Organised </a:t>
            </a:r>
            <a:r>
              <a:rPr lang="en-GB" dirty="0"/>
              <a:t>C</a:t>
            </a:r>
            <a:r>
              <a:rPr lang="en-GB" dirty="0" smtClean="0"/>
              <a:t>rime Gangs</a:t>
            </a:r>
          </a:p>
          <a:p>
            <a:pPr lvl="1"/>
            <a:r>
              <a:rPr lang="en-GB" dirty="0" smtClean="0"/>
              <a:t>Family Members</a:t>
            </a:r>
          </a:p>
          <a:p>
            <a:pPr lvl="1"/>
            <a:r>
              <a:rPr lang="en-GB" dirty="0" smtClean="0"/>
              <a:t>Human Traffickers</a:t>
            </a:r>
          </a:p>
          <a:p>
            <a:pPr lvl="1"/>
            <a:r>
              <a:rPr lang="en-GB" dirty="0" smtClean="0"/>
              <a:t>Modern Slavery</a:t>
            </a:r>
          </a:p>
          <a:p>
            <a:r>
              <a:rPr lang="en-GB" dirty="0" smtClean="0"/>
              <a:t>Women experience violence in many forms in order to gain funds. </a:t>
            </a:r>
          </a:p>
          <a:p>
            <a:r>
              <a:rPr lang="en-GB" dirty="0" smtClean="0"/>
              <a:t>Women often suffer from multiple disadvantage which makes them more likely to be exploited.</a:t>
            </a:r>
          </a:p>
          <a:p>
            <a:pPr lvl="1"/>
            <a:endParaRPr lang="en-GB" dirty="0"/>
          </a:p>
          <a:p>
            <a:pPr lvl="1"/>
            <a:endParaRPr lang="en-GB" dirty="0" smtClean="0"/>
          </a:p>
        </p:txBody>
      </p:sp>
    </p:spTree>
    <p:extLst>
      <p:ext uri="{BB962C8B-B14F-4D97-AF65-F5344CB8AC3E}">
        <p14:creationId xmlns:p14="http://schemas.microsoft.com/office/powerpoint/2010/main" val="30019641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971" y="-86287"/>
            <a:ext cx="7886700" cy="1325563"/>
          </a:xfrm>
        </p:spPr>
        <p:txBody>
          <a:bodyPr/>
          <a:lstStyle/>
          <a:p>
            <a:r>
              <a:rPr lang="en-GB" dirty="0" smtClean="0">
                <a:solidFill>
                  <a:schemeClr val="bg1"/>
                </a:solidFill>
              </a:rPr>
              <a:t>Effects of Exploitation</a:t>
            </a:r>
            <a:endParaRPr lang="en-GB" dirty="0">
              <a:solidFill>
                <a:schemeClr val="bg1"/>
              </a:solidFill>
            </a:endParaRPr>
          </a:p>
        </p:txBody>
      </p:sp>
      <p:sp>
        <p:nvSpPr>
          <p:cNvPr id="3" name="Content Placeholder 2"/>
          <p:cNvSpPr>
            <a:spLocks noGrp="1"/>
          </p:cNvSpPr>
          <p:nvPr>
            <p:ph idx="1"/>
          </p:nvPr>
        </p:nvSpPr>
        <p:spPr>
          <a:xfrm>
            <a:off x="671332" y="1388962"/>
            <a:ext cx="7844018" cy="4788001"/>
          </a:xfrm>
        </p:spPr>
        <p:txBody>
          <a:bodyPr/>
          <a:lstStyle/>
          <a:p>
            <a:r>
              <a:rPr lang="en-GB" dirty="0" smtClean="0"/>
              <a:t>Homelessness</a:t>
            </a:r>
          </a:p>
          <a:p>
            <a:r>
              <a:rPr lang="en-GB" dirty="0" smtClean="0"/>
              <a:t>Mental Health</a:t>
            </a:r>
          </a:p>
          <a:p>
            <a:r>
              <a:rPr lang="en-GB" dirty="0" smtClean="0"/>
              <a:t>STI’s</a:t>
            </a:r>
          </a:p>
          <a:p>
            <a:r>
              <a:rPr lang="en-GB" dirty="0" smtClean="0"/>
              <a:t>Poor physical health</a:t>
            </a:r>
          </a:p>
          <a:p>
            <a:r>
              <a:rPr lang="en-GB" dirty="0" smtClean="0"/>
              <a:t>Stigmatisation</a:t>
            </a:r>
          </a:p>
          <a:p>
            <a:r>
              <a:rPr lang="en-GB" dirty="0" smtClean="0"/>
              <a:t>Marginalisation</a:t>
            </a:r>
          </a:p>
          <a:p>
            <a:r>
              <a:rPr lang="en-GB" dirty="0" smtClean="0"/>
              <a:t>Mistrust of authorities</a:t>
            </a:r>
          </a:p>
          <a:p>
            <a:r>
              <a:rPr lang="en-GB" dirty="0" smtClean="0"/>
              <a:t>Forced to commit crimes e.g. shoplifting</a:t>
            </a:r>
          </a:p>
          <a:p>
            <a:r>
              <a:rPr lang="en-GB" dirty="0" smtClean="0"/>
              <a:t>Transient lifestyle</a:t>
            </a:r>
          </a:p>
          <a:p>
            <a:r>
              <a:rPr lang="en-GB" dirty="0" smtClean="0"/>
              <a:t>Pregnancy and forced terminations</a:t>
            </a:r>
            <a:endParaRPr lang="en-GB" dirty="0"/>
          </a:p>
        </p:txBody>
      </p:sp>
    </p:spTree>
    <p:extLst>
      <p:ext uri="{BB962C8B-B14F-4D97-AF65-F5344CB8AC3E}">
        <p14:creationId xmlns:p14="http://schemas.microsoft.com/office/powerpoint/2010/main" val="30019964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95" y="-167310"/>
            <a:ext cx="7886700" cy="1325563"/>
          </a:xfrm>
        </p:spPr>
        <p:txBody>
          <a:bodyPr/>
          <a:lstStyle/>
          <a:p>
            <a:r>
              <a:rPr lang="en-GB" dirty="0" smtClean="0">
                <a:solidFill>
                  <a:schemeClr val="bg1"/>
                </a:solidFill>
              </a:rPr>
              <a:t>Professional Attitudes</a:t>
            </a:r>
            <a:endParaRPr lang="en-GB" dirty="0">
              <a:solidFill>
                <a:schemeClr val="bg1"/>
              </a:solidFill>
            </a:endParaRPr>
          </a:p>
        </p:txBody>
      </p:sp>
      <p:sp>
        <p:nvSpPr>
          <p:cNvPr id="3" name="Content Placeholder 2"/>
          <p:cNvSpPr>
            <a:spLocks noGrp="1"/>
          </p:cNvSpPr>
          <p:nvPr>
            <p:ph idx="1"/>
          </p:nvPr>
        </p:nvSpPr>
        <p:spPr>
          <a:xfrm>
            <a:off x="138896" y="1250066"/>
            <a:ext cx="8889357" cy="5607934"/>
          </a:xfrm>
        </p:spPr>
        <p:txBody>
          <a:bodyPr/>
          <a:lstStyle/>
          <a:p>
            <a:pPr marL="0" indent="0">
              <a:buNone/>
            </a:pPr>
            <a:r>
              <a:rPr lang="en-GB" dirty="0" smtClean="0"/>
              <a:t>There are a number of professionals working with sex workers including:</a:t>
            </a:r>
            <a:endParaRPr lang="en-GB" dirty="0"/>
          </a:p>
          <a:p>
            <a:pPr lvl="1"/>
            <a:r>
              <a:rPr lang="en-GB" dirty="0" smtClean="0"/>
              <a:t>Drug agencies</a:t>
            </a:r>
          </a:p>
          <a:p>
            <a:pPr lvl="1"/>
            <a:r>
              <a:rPr lang="en-GB" dirty="0" smtClean="0"/>
              <a:t>Police</a:t>
            </a:r>
          </a:p>
          <a:p>
            <a:pPr lvl="1"/>
            <a:r>
              <a:rPr lang="en-GB" dirty="0" smtClean="0"/>
              <a:t>Health</a:t>
            </a:r>
          </a:p>
          <a:p>
            <a:pPr lvl="1"/>
            <a:r>
              <a:rPr lang="en-GB" dirty="0" smtClean="0"/>
              <a:t>Housing</a:t>
            </a:r>
          </a:p>
          <a:p>
            <a:pPr lvl="1"/>
            <a:r>
              <a:rPr lang="en-GB" dirty="0" smtClean="0"/>
              <a:t>Probation</a:t>
            </a:r>
          </a:p>
          <a:p>
            <a:pPr lvl="1"/>
            <a:r>
              <a:rPr lang="en-GB" dirty="0" smtClean="0"/>
              <a:t>Social Services</a:t>
            </a:r>
          </a:p>
          <a:p>
            <a:r>
              <a:rPr lang="en-GB" dirty="0" smtClean="0"/>
              <a:t>Ma and Locke (2020)- Vast majority of nursing students studied supported the human rights of sex workers</a:t>
            </a:r>
          </a:p>
          <a:p>
            <a:r>
              <a:rPr lang="en-GB" dirty="0" err="1" smtClean="0"/>
              <a:t>Krusi</a:t>
            </a:r>
            <a:r>
              <a:rPr lang="en-GB" dirty="0" smtClean="0"/>
              <a:t> et al (2016)- Police in Canada have shifted from arrest to safety</a:t>
            </a:r>
            <a:endParaRPr lang="en-GB" dirty="0"/>
          </a:p>
        </p:txBody>
      </p:sp>
    </p:spTree>
    <p:extLst>
      <p:ext uri="{BB962C8B-B14F-4D97-AF65-F5344CB8AC3E}">
        <p14:creationId xmlns:p14="http://schemas.microsoft.com/office/powerpoint/2010/main" val="20995913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3845" y="-178885"/>
            <a:ext cx="7886700" cy="1325563"/>
          </a:xfrm>
        </p:spPr>
        <p:txBody>
          <a:bodyPr/>
          <a:lstStyle/>
          <a:p>
            <a:r>
              <a:rPr lang="en-GB" dirty="0" smtClean="0">
                <a:solidFill>
                  <a:schemeClr val="bg1"/>
                </a:solidFill>
              </a:rPr>
              <a:t>Key Focus Issues</a:t>
            </a:r>
            <a:endParaRPr lang="en-GB" dirty="0">
              <a:solidFill>
                <a:schemeClr val="bg1"/>
              </a:solidFill>
            </a:endParaRPr>
          </a:p>
        </p:txBody>
      </p:sp>
      <p:sp>
        <p:nvSpPr>
          <p:cNvPr id="3" name="Content Placeholder 2"/>
          <p:cNvSpPr>
            <a:spLocks noGrp="1"/>
          </p:cNvSpPr>
          <p:nvPr>
            <p:ph idx="1"/>
          </p:nvPr>
        </p:nvSpPr>
        <p:spPr>
          <a:xfrm>
            <a:off x="258185" y="1237130"/>
            <a:ext cx="8257166" cy="4939834"/>
          </a:xfrm>
        </p:spPr>
        <p:txBody>
          <a:bodyPr/>
          <a:lstStyle/>
          <a:p>
            <a:pPr marL="0" indent="0">
              <a:buNone/>
            </a:pPr>
            <a:r>
              <a:rPr lang="en-GB" dirty="0" smtClean="0"/>
              <a:t>Many women who sex work and access SWAN services because of:</a:t>
            </a:r>
          </a:p>
          <a:p>
            <a:pPr lvl="1"/>
            <a:r>
              <a:rPr lang="en-GB" dirty="0" smtClean="0"/>
              <a:t>Drugs and alcohol</a:t>
            </a:r>
          </a:p>
          <a:p>
            <a:pPr lvl="1"/>
            <a:r>
              <a:rPr lang="en-GB" dirty="0" smtClean="0"/>
              <a:t>Mental Health</a:t>
            </a:r>
          </a:p>
          <a:p>
            <a:pPr lvl="1"/>
            <a:r>
              <a:rPr lang="en-GB" dirty="0" smtClean="0"/>
              <a:t>Safety</a:t>
            </a:r>
          </a:p>
          <a:p>
            <a:pPr lvl="1"/>
            <a:r>
              <a:rPr lang="en-GB" dirty="0" smtClean="0"/>
              <a:t>Sexual Health</a:t>
            </a:r>
          </a:p>
          <a:p>
            <a:pPr lvl="1"/>
            <a:r>
              <a:rPr lang="en-GB" dirty="0" smtClean="0"/>
              <a:t>Homelessness</a:t>
            </a:r>
          </a:p>
          <a:p>
            <a:pPr lvl="1"/>
            <a:r>
              <a:rPr lang="en-GB" dirty="0" smtClean="0"/>
              <a:t>Poverty</a:t>
            </a:r>
            <a:endParaRPr lang="en-GB" dirty="0"/>
          </a:p>
        </p:txBody>
      </p:sp>
    </p:spTree>
    <p:extLst>
      <p:ext uri="{BB962C8B-B14F-4D97-AF65-F5344CB8AC3E}">
        <p14:creationId xmlns:p14="http://schemas.microsoft.com/office/powerpoint/2010/main" val="24830978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399" y="-271482"/>
            <a:ext cx="7886700" cy="1325563"/>
          </a:xfrm>
        </p:spPr>
        <p:txBody>
          <a:bodyPr/>
          <a:lstStyle/>
          <a:p>
            <a:r>
              <a:rPr lang="en-GB" dirty="0" smtClean="0">
                <a:solidFill>
                  <a:schemeClr val="bg1"/>
                </a:solidFill>
              </a:rPr>
              <a:t>Prostitution: An Oppressive Trade</a:t>
            </a:r>
            <a:endParaRPr lang="en-GB" dirty="0">
              <a:solidFill>
                <a:schemeClr val="bg1"/>
              </a:solidFill>
            </a:endParaRPr>
          </a:p>
        </p:txBody>
      </p:sp>
      <p:pic>
        <p:nvPicPr>
          <p:cNvPr id="4" name="9oFmeougTB8"/>
          <p:cNvPicPr>
            <a:picLocks noGrp="1" noRot="1" noChangeAspect="1"/>
          </p:cNvPicPr>
          <p:nvPr>
            <p:ph idx="1"/>
            <a:videoFile r:link="rId1"/>
          </p:nvPr>
        </p:nvPicPr>
        <p:blipFill>
          <a:blip r:embed="rId4"/>
          <a:stretch>
            <a:fillRect/>
          </a:stretch>
        </p:blipFill>
        <p:spPr>
          <a:xfrm>
            <a:off x="520860" y="1830247"/>
            <a:ext cx="8351778" cy="4697875"/>
          </a:xfrm>
          <a:prstGeom prst="rect">
            <a:avLst/>
          </a:prstGeom>
        </p:spPr>
      </p:pic>
    </p:spTree>
    <p:extLst>
      <p:ext uri="{BB962C8B-B14F-4D97-AF65-F5344CB8AC3E}">
        <p14:creationId xmlns:p14="http://schemas.microsoft.com/office/powerpoint/2010/main" val="115573840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1709739"/>
            <a:ext cx="7886700" cy="3672489"/>
          </a:xfrm>
        </p:spPr>
        <p:txBody>
          <a:bodyPr/>
          <a:lstStyle/>
          <a:p>
            <a:r>
              <a:rPr lang="en-GB" sz="7200" b="1" dirty="0" smtClean="0">
                <a:solidFill>
                  <a:srgbClr val="7030A0"/>
                </a:solidFill>
              </a:rPr>
              <a:t>How do we safeguard vulnerable sex workers?</a:t>
            </a:r>
            <a:endParaRPr lang="en-GB" sz="7200" b="1" dirty="0">
              <a:solidFill>
                <a:srgbClr val="7030A0"/>
              </a:solidFill>
            </a:endParaRPr>
          </a:p>
        </p:txBody>
      </p:sp>
    </p:spTree>
    <p:extLst>
      <p:ext uri="{BB962C8B-B14F-4D97-AF65-F5344CB8AC3E}">
        <p14:creationId xmlns:p14="http://schemas.microsoft.com/office/powerpoint/2010/main" val="21153380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138896"/>
            <a:ext cx="7886700" cy="1325563"/>
          </a:xfrm>
        </p:spPr>
        <p:txBody>
          <a:bodyPr/>
          <a:lstStyle/>
          <a:p>
            <a:r>
              <a:rPr lang="en-GB" dirty="0" smtClean="0">
                <a:solidFill>
                  <a:schemeClr val="bg1"/>
                </a:solidFill>
              </a:rPr>
              <a:t>SWAN Background</a:t>
            </a:r>
            <a:endParaRPr lang="en-GB" dirty="0">
              <a:solidFill>
                <a:schemeClr val="bg1"/>
              </a:solidFill>
            </a:endParaRPr>
          </a:p>
        </p:txBody>
      </p:sp>
      <p:sp>
        <p:nvSpPr>
          <p:cNvPr id="3" name="Content Placeholder 2"/>
          <p:cNvSpPr>
            <a:spLocks noGrp="1"/>
          </p:cNvSpPr>
          <p:nvPr>
            <p:ph idx="1"/>
          </p:nvPr>
        </p:nvSpPr>
        <p:spPr>
          <a:xfrm>
            <a:off x="416689" y="1388962"/>
            <a:ext cx="8437944" cy="5046562"/>
          </a:xfrm>
        </p:spPr>
        <p:txBody>
          <a:bodyPr/>
          <a:lstStyle/>
          <a:p>
            <a:r>
              <a:rPr lang="en-GB" dirty="0" smtClean="0"/>
              <a:t>Project </a:t>
            </a:r>
            <a:r>
              <a:rPr lang="en-GB" dirty="0" smtClean="0"/>
              <a:t>went </a:t>
            </a:r>
            <a:r>
              <a:rPr lang="en-GB" dirty="0" smtClean="0"/>
              <a:t>live August 2018</a:t>
            </a:r>
          </a:p>
          <a:p>
            <a:r>
              <a:rPr lang="en-GB" dirty="0" smtClean="0"/>
              <a:t>Walking outreach service, 2 nights a week.</a:t>
            </a:r>
          </a:p>
          <a:p>
            <a:r>
              <a:rPr lang="en-GB" dirty="0" smtClean="0"/>
              <a:t>Purpose to engage with street sex workers to provide support.</a:t>
            </a:r>
          </a:p>
          <a:p>
            <a:r>
              <a:rPr lang="en-GB" dirty="0" smtClean="0"/>
              <a:t>Long term aim of harm reduction.</a:t>
            </a:r>
          </a:p>
          <a:p>
            <a:r>
              <a:rPr lang="en-GB" dirty="0" smtClean="0"/>
              <a:t>Created in response to media attention surrounding High Street and issues on the street.</a:t>
            </a:r>
          </a:p>
          <a:p>
            <a:r>
              <a:rPr lang="en-GB" dirty="0" smtClean="0"/>
              <a:t>Partnership approach with </a:t>
            </a:r>
            <a:r>
              <a:rPr lang="en-GB" dirty="0" err="1" smtClean="0"/>
              <a:t>Barod</a:t>
            </a:r>
            <a:r>
              <a:rPr lang="en-GB" dirty="0" smtClean="0"/>
              <a:t>, Safer Swansea, Police, </a:t>
            </a:r>
            <a:r>
              <a:rPr lang="en-GB" dirty="0" err="1" smtClean="0"/>
              <a:t>Wallich</a:t>
            </a:r>
            <a:r>
              <a:rPr lang="en-GB" dirty="0" smtClean="0"/>
              <a:t>, local councillors and SWA.</a:t>
            </a:r>
          </a:p>
          <a:p>
            <a:r>
              <a:rPr lang="en-GB" dirty="0" smtClean="0"/>
              <a:t>Funded by Police and Crime Commissioner</a:t>
            </a:r>
          </a:p>
          <a:p>
            <a:r>
              <a:rPr lang="en-GB" dirty="0" smtClean="0"/>
              <a:t>Van purchased in March 2019</a:t>
            </a:r>
          </a:p>
          <a:p>
            <a:endParaRPr lang="en-GB" dirty="0"/>
          </a:p>
        </p:txBody>
      </p:sp>
    </p:spTree>
    <p:extLst>
      <p:ext uri="{BB962C8B-B14F-4D97-AF65-F5344CB8AC3E}">
        <p14:creationId xmlns:p14="http://schemas.microsoft.com/office/powerpoint/2010/main" val="258799762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886700" cy="1325563"/>
          </a:xfrm>
        </p:spPr>
        <p:txBody>
          <a:bodyPr/>
          <a:lstStyle/>
          <a:p>
            <a:r>
              <a:rPr lang="en-GB" dirty="0" smtClean="0">
                <a:solidFill>
                  <a:schemeClr val="bg1"/>
                </a:solidFill>
              </a:rPr>
              <a:t>SWAN Van</a:t>
            </a:r>
            <a:endParaRPr lang="en-GB" dirty="0">
              <a:solidFill>
                <a:schemeClr val="bg1"/>
              </a:solidFill>
            </a:endParaRPr>
          </a:p>
        </p:txBody>
      </p:sp>
      <p:sp>
        <p:nvSpPr>
          <p:cNvPr id="3" name="Content Placeholder 2"/>
          <p:cNvSpPr>
            <a:spLocks noGrp="1"/>
          </p:cNvSpPr>
          <p:nvPr>
            <p:ph sz="half" idx="1"/>
          </p:nvPr>
        </p:nvSpPr>
        <p:spPr>
          <a:xfrm>
            <a:off x="185195" y="1145894"/>
            <a:ext cx="4653023" cy="5451676"/>
          </a:xfrm>
        </p:spPr>
        <p:txBody>
          <a:bodyPr/>
          <a:lstStyle/>
          <a:p>
            <a:r>
              <a:rPr lang="en-GB" dirty="0" smtClean="0"/>
              <a:t>Outreach Van- Went live June 2019</a:t>
            </a:r>
          </a:p>
          <a:p>
            <a:r>
              <a:rPr lang="en-GB" dirty="0" smtClean="0"/>
              <a:t>Goes out 4 nights a week</a:t>
            </a:r>
          </a:p>
          <a:p>
            <a:r>
              <a:rPr lang="en-GB" dirty="0" smtClean="0"/>
              <a:t>High Street-between 8pm and 10pm.</a:t>
            </a:r>
          </a:p>
          <a:p>
            <a:r>
              <a:rPr lang="en-GB" dirty="0" err="1" smtClean="0"/>
              <a:t>Barod</a:t>
            </a:r>
            <a:endParaRPr lang="en-GB" dirty="0" smtClean="0"/>
          </a:p>
          <a:p>
            <a:r>
              <a:rPr lang="en-GB" dirty="0" smtClean="0"/>
              <a:t>Refreshments provided</a:t>
            </a:r>
          </a:p>
          <a:p>
            <a:r>
              <a:rPr lang="en-GB" dirty="0" smtClean="0"/>
              <a:t>Naloxone</a:t>
            </a:r>
          </a:p>
          <a:p>
            <a:r>
              <a:rPr lang="en-GB" dirty="0" smtClean="0"/>
              <a:t>Condoms</a:t>
            </a:r>
          </a:p>
          <a:p>
            <a:r>
              <a:rPr lang="en-GB" dirty="0" smtClean="0"/>
              <a:t>Hygiene products</a:t>
            </a:r>
          </a:p>
          <a:p>
            <a:r>
              <a:rPr lang="en-GB" dirty="0" smtClean="0"/>
              <a:t>Coats/Clothing </a:t>
            </a:r>
            <a:endParaRPr lang="en-GB" dirty="0"/>
          </a:p>
        </p:txBody>
      </p:sp>
      <p:pic>
        <p:nvPicPr>
          <p:cNvPr id="5" name="Content Placeholder 4" descr="Free vector graphic: &lt;strong&gt;Van&lt;/strong&gt;, Camping, Automobile - Free Image on Pixabay ..."/>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1638" y="2080340"/>
            <a:ext cx="3886200" cy="2841783"/>
          </a:xfrm>
        </p:spPr>
      </p:pic>
    </p:spTree>
    <p:extLst>
      <p:ext uri="{BB962C8B-B14F-4D97-AF65-F5344CB8AC3E}">
        <p14:creationId xmlns:p14="http://schemas.microsoft.com/office/powerpoint/2010/main" val="13300373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8569" y="-144161"/>
            <a:ext cx="7886700" cy="1325563"/>
          </a:xfrm>
        </p:spPr>
        <p:txBody>
          <a:bodyPr/>
          <a:lstStyle/>
          <a:p>
            <a:r>
              <a:rPr lang="en-GB" dirty="0" smtClean="0">
                <a:solidFill>
                  <a:schemeClr val="bg1"/>
                </a:solidFill>
              </a:rPr>
              <a:t>Ugly Mugs</a:t>
            </a:r>
            <a:endParaRPr lang="en-GB" dirty="0">
              <a:solidFill>
                <a:schemeClr val="bg1"/>
              </a:solidFill>
            </a:endParaRPr>
          </a:p>
        </p:txBody>
      </p:sp>
      <p:sp>
        <p:nvSpPr>
          <p:cNvPr id="3" name="Content Placeholder 2"/>
          <p:cNvSpPr>
            <a:spLocks noGrp="1"/>
          </p:cNvSpPr>
          <p:nvPr>
            <p:ph sz="half" idx="1"/>
          </p:nvPr>
        </p:nvSpPr>
        <p:spPr>
          <a:xfrm>
            <a:off x="173619" y="1181402"/>
            <a:ext cx="4930815" cy="4995561"/>
          </a:xfrm>
        </p:spPr>
        <p:txBody>
          <a:bodyPr/>
          <a:lstStyle/>
          <a:p>
            <a:r>
              <a:rPr lang="en-GB" dirty="0" smtClean="0"/>
              <a:t>Reporting website</a:t>
            </a:r>
          </a:p>
          <a:p>
            <a:r>
              <a:rPr lang="en-GB" dirty="0" smtClean="0"/>
              <a:t>Staff submit reports.</a:t>
            </a:r>
          </a:p>
          <a:p>
            <a:r>
              <a:rPr lang="en-GB" dirty="0" smtClean="0"/>
              <a:t>Sends alerts via notification and email</a:t>
            </a:r>
          </a:p>
          <a:p>
            <a:r>
              <a:rPr lang="en-GB" dirty="0" smtClean="0"/>
              <a:t>Can search for information.</a:t>
            </a:r>
          </a:p>
          <a:p>
            <a:r>
              <a:rPr lang="en-GB" dirty="0" smtClean="0"/>
              <a:t>Can remove online content.</a:t>
            </a:r>
          </a:p>
          <a:p>
            <a:r>
              <a:rPr lang="en-GB" dirty="0" smtClean="0"/>
              <a:t>Alerts are given to van staff too.</a:t>
            </a:r>
          </a:p>
          <a:p>
            <a:r>
              <a:rPr lang="en-GB" dirty="0" smtClean="0"/>
              <a:t>Only for sex workers.</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83903" y="1402474"/>
            <a:ext cx="2899398" cy="4553417"/>
          </a:xfrm>
        </p:spPr>
      </p:pic>
    </p:spTree>
    <p:extLst>
      <p:ext uri="{BB962C8B-B14F-4D97-AF65-F5344CB8AC3E}">
        <p14:creationId xmlns:p14="http://schemas.microsoft.com/office/powerpoint/2010/main" val="23280712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96" y="-144161"/>
            <a:ext cx="7886700" cy="1325563"/>
          </a:xfrm>
        </p:spPr>
        <p:txBody>
          <a:bodyPr/>
          <a:lstStyle/>
          <a:p>
            <a:r>
              <a:rPr lang="en-GB" dirty="0" smtClean="0">
                <a:solidFill>
                  <a:schemeClr val="bg1"/>
                </a:solidFill>
              </a:rPr>
              <a:t>Day-Time services</a:t>
            </a:r>
            <a:endParaRPr lang="en-GB" dirty="0">
              <a:solidFill>
                <a:schemeClr val="bg1"/>
              </a:solidFill>
            </a:endParaRPr>
          </a:p>
        </p:txBody>
      </p:sp>
      <p:sp>
        <p:nvSpPr>
          <p:cNvPr id="5" name="Content Placeholder 4"/>
          <p:cNvSpPr>
            <a:spLocks noGrp="1"/>
          </p:cNvSpPr>
          <p:nvPr>
            <p:ph idx="1"/>
          </p:nvPr>
        </p:nvSpPr>
        <p:spPr>
          <a:xfrm>
            <a:off x="215153" y="1354238"/>
            <a:ext cx="8732077" cy="5278056"/>
          </a:xfrm>
        </p:spPr>
        <p:txBody>
          <a:bodyPr/>
          <a:lstStyle/>
          <a:p>
            <a:r>
              <a:rPr lang="en-GB" dirty="0" smtClean="0"/>
              <a:t>Follow up on actions from night before</a:t>
            </a:r>
          </a:p>
          <a:p>
            <a:r>
              <a:rPr lang="en-GB" dirty="0" smtClean="0"/>
              <a:t>Staff on day time service include 2.5 support workers, ISVA and Swan Engagement Worker</a:t>
            </a:r>
          </a:p>
          <a:p>
            <a:r>
              <a:rPr lang="en-GB" dirty="0" smtClean="0"/>
              <a:t>Trauma informed, specialist, service user led support.</a:t>
            </a:r>
          </a:p>
          <a:p>
            <a:r>
              <a:rPr lang="en-GB" dirty="0" smtClean="0"/>
              <a:t>Signposting and referring to partner services to meet their needs.</a:t>
            </a:r>
          </a:p>
          <a:p>
            <a:r>
              <a:rPr lang="en-GB" dirty="0" smtClean="0"/>
              <a:t>Unique service, developed with the women in mind.</a:t>
            </a:r>
          </a:p>
          <a:p>
            <a:r>
              <a:rPr lang="en-GB" dirty="0" smtClean="0"/>
              <a:t>Focus on outreach rather than women coming to support.</a:t>
            </a:r>
          </a:p>
          <a:p>
            <a:r>
              <a:rPr lang="en-GB" dirty="0" smtClean="0"/>
              <a:t>No expectations put on the women</a:t>
            </a:r>
          </a:p>
          <a:p>
            <a:r>
              <a:rPr lang="en-GB" dirty="0" smtClean="0"/>
              <a:t>Make referrals into SWOT MARAC and sexual health</a:t>
            </a:r>
          </a:p>
          <a:p>
            <a:endParaRPr lang="en-GB" dirty="0" smtClean="0"/>
          </a:p>
          <a:p>
            <a:endParaRPr lang="en-GB" dirty="0"/>
          </a:p>
        </p:txBody>
      </p:sp>
    </p:spTree>
    <p:extLst>
      <p:ext uri="{BB962C8B-B14F-4D97-AF65-F5344CB8AC3E}">
        <p14:creationId xmlns:p14="http://schemas.microsoft.com/office/powerpoint/2010/main" val="177429742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737" y="-225183"/>
            <a:ext cx="7886700" cy="1325563"/>
          </a:xfrm>
        </p:spPr>
        <p:txBody>
          <a:bodyPr/>
          <a:lstStyle/>
          <a:p>
            <a:r>
              <a:rPr lang="en-GB" dirty="0" smtClean="0">
                <a:solidFill>
                  <a:schemeClr val="bg1"/>
                </a:solidFill>
              </a:rPr>
              <a:t>SWAN Statistics </a:t>
            </a:r>
            <a:r>
              <a:rPr lang="en-GB" dirty="0" smtClean="0">
                <a:solidFill>
                  <a:schemeClr val="bg1"/>
                </a:solidFill>
              </a:rPr>
              <a:t>2022/23</a:t>
            </a:r>
            <a:endParaRPr lang="en-GB" dirty="0">
              <a:solidFill>
                <a:schemeClr val="bg1"/>
              </a:solidFill>
            </a:endParaRPr>
          </a:p>
        </p:txBody>
      </p:sp>
      <p:sp>
        <p:nvSpPr>
          <p:cNvPr id="6" name="Text Placeholder 5"/>
          <p:cNvSpPr>
            <a:spLocks noGrp="1"/>
          </p:cNvSpPr>
          <p:nvPr>
            <p:ph type="body" idx="1"/>
          </p:nvPr>
        </p:nvSpPr>
        <p:spPr>
          <a:xfrm>
            <a:off x="629842" y="1262576"/>
            <a:ext cx="3868340" cy="823912"/>
          </a:xfrm>
        </p:spPr>
        <p:txBody>
          <a:bodyPr/>
          <a:lstStyle/>
          <a:p>
            <a:r>
              <a:rPr lang="en-GB" dirty="0" smtClean="0"/>
              <a:t>Day Time Services</a:t>
            </a:r>
            <a:endParaRPr lang="en-GB" dirty="0"/>
          </a:p>
        </p:txBody>
      </p:sp>
      <p:sp>
        <p:nvSpPr>
          <p:cNvPr id="5" name="Content Placeholder 4"/>
          <p:cNvSpPr>
            <a:spLocks noGrp="1"/>
          </p:cNvSpPr>
          <p:nvPr>
            <p:ph sz="half" idx="2"/>
          </p:nvPr>
        </p:nvSpPr>
        <p:spPr/>
        <p:txBody>
          <a:bodyPr/>
          <a:lstStyle/>
          <a:p>
            <a:r>
              <a:rPr lang="en-GB" dirty="0"/>
              <a:t>Brothel </a:t>
            </a:r>
            <a:r>
              <a:rPr lang="en-GB" dirty="0"/>
              <a:t>2</a:t>
            </a:r>
            <a:endParaRPr lang="en-GB" dirty="0"/>
          </a:p>
          <a:p>
            <a:r>
              <a:rPr lang="en-GB" dirty="0"/>
              <a:t>Online/home working  </a:t>
            </a:r>
            <a:r>
              <a:rPr lang="en-GB" dirty="0" smtClean="0"/>
              <a:t>8</a:t>
            </a:r>
            <a:endParaRPr lang="en-GB" dirty="0"/>
          </a:p>
          <a:p>
            <a:r>
              <a:rPr lang="en-GB" dirty="0"/>
              <a:t>Street sex working </a:t>
            </a:r>
            <a:r>
              <a:rPr lang="en-GB" dirty="0" smtClean="0"/>
              <a:t>173</a:t>
            </a:r>
            <a:endParaRPr lang="en-GB" dirty="0"/>
          </a:p>
          <a:p>
            <a:pPr marL="0" indent="0">
              <a:buNone/>
            </a:pPr>
            <a:endParaRPr lang="en-GB" dirty="0"/>
          </a:p>
          <a:p>
            <a:r>
              <a:rPr lang="en-GB" dirty="0"/>
              <a:t>Total women supported </a:t>
            </a:r>
            <a:r>
              <a:rPr lang="en-GB" dirty="0" smtClean="0"/>
              <a:t>183</a:t>
            </a:r>
            <a:endParaRPr lang="en-GB" dirty="0"/>
          </a:p>
          <a:p>
            <a:endParaRPr lang="en-GB" dirty="0" smtClean="0"/>
          </a:p>
          <a:p>
            <a:endParaRPr lang="en-GB" dirty="0"/>
          </a:p>
        </p:txBody>
      </p:sp>
      <p:sp>
        <p:nvSpPr>
          <p:cNvPr id="7" name="Text Placeholder 6"/>
          <p:cNvSpPr>
            <a:spLocks noGrp="1"/>
          </p:cNvSpPr>
          <p:nvPr>
            <p:ph type="body" sz="quarter" idx="3"/>
          </p:nvPr>
        </p:nvSpPr>
        <p:spPr>
          <a:xfrm>
            <a:off x="4498182" y="1262576"/>
            <a:ext cx="3887391" cy="823912"/>
          </a:xfrm>
        </p:spPr>
        <p:txBody>
          <a:bodyPr/>
          <a:lstStyle/>
          <a:p>
            <a:r>
              <a:rPr lang="en-GB" dirty="0" smtClean="0"/>
              <a:t>SWAN Outreach</a:t>
            </a:r>
            <a:endParaRPr lang="en-GB" dirty="0"/>
          </a:p>
        </p:txBody>
      </p:sp>
      <p:sp>
        <p:nvSpPr>
          <p:cNvPr id="8" name="Content Placeholder 7"/>
          <p:cNvSpPr>
            <a:spLocks noGrp="1"/>
          </p:cNvSpPr>
          <p:nvPr>
            <p:ph sz="quarter" idx="4"/>
          </p:nvPr>
        </p:nvSpPr>
        <p:spPr/>
        <p:txBody>
          <a:bodyPr/>
          <a:lstStyle/>
          <a:p>
            <a:r>
              <a:rPr lang="en-GB" dirty="0"/>
              <a:t>Number of visits to van  </a:t>
            </a:r>
            <a:r>
              <a:rPr lang="en-GB" dirty="0" smtClean="0"/>
              <a:t>1092</a:t>
            </a:r>
            <a:endParaRPr lang="en-GB" dirty="0"/>
          </a:p>
          <a:p>
            <a:endParaRPr lang="en-GB" dirty="0"/>
          </a:p>
        </p:txBody>
      </p:sp>
    </p:spTree>
    <p:extLst>
      <p:ext uri="{BB962C8B-B14F-4D97-AF65-F5344CB8AC3E}">
        <p14:creationId xmlns:p14="http://schemas.microsoft.com/office/powerpoint/2010/main" val="267668306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696" y="-167311"/>
            <a:ext cx="7886700" cy="1325563"/>
          </a:xfrm>
        </p:spPr>
        <p:txBody>
          <a:bodyPr/>
          <a:lstStyle/>
          <a:p>
            <a:r>
              <a:rPr lang="en-GB" dirty="0" smtClean="0">
                <a:solidFill>
                  <a:schemeClr val="bg1"/>
                </a:solidFill>
              </a:rPr>
              <a:t>MARAC</a:t>
            </a:r>
            <a:endParaRPr lang="en-GB" dirty="0">
              <a:solidFill>
                <a:schemeClr val="bg1"/>
              </a:solidFill>
            </a:endParaRPr>
          </a:p>
        </p:txBody>
      </p:sp>
      <p:sp>
        <p:nvSpPr>
          <p:cNvPr id="4" name="Content Placeholder 3"/>
          <p:cNvSpPr>
            <a:spLocks noGrp="1"/>
          </p:cNvSpPr>
          <p:nvPr>
            <p:ph sz="half" idx="1"/>
          </p:nvPr>
        </p:nvSpPr>
        <p:spPr>
          <a:xfrm>
            <a:off x="277792" y="1158252"/>
            <a:ext cx="4039565" cy="5045778"/>
          </a:xfrm>
        </p:spPr>
        <p:txBody>
          <a:bodyPr/>
          <a:lstStyle/>
          <a:p>
            <a:r>
              <a:rPr lang="en-GB" dirty="0" smtClean="0"/>
              <a:t>Weekly meeting Online</a:t>
            </a:r>
          </a:p>
          <a:p>
            <a:r>
              <a:rPr lang="en-GB" dirty="0" smtClean="0"/>
              <a:t>Professionals only</a:t>
            </a:r>
          </a:p>
          <a:p>
            <a:r>
              <a:rPr lang="en-GB" dirty="0" smtClean="0"/>
              <a:t>3 Criteria for referral</a:t>
            </a:r>
          </a:p>
          <a:p>
            <a:r>
              <a:rPr lang="en-GB" dirty="0" smtClean="0"/>
              <a:t>Information sharing</a:t>
            </a:r>
          </a:p>
          <a:p>
            <a:r>
              <a:rPr lang="en-GB" dirty="0" smtClean="0"/>
              <a:t>Confidential</a:t>
            </a:r>
          </a:p>
          <a:p>
            <a:r>
              <a:rPr lang="en-GB" dirty="0" smtClean="0"/>
              <a:t>Around 270 operate in the UK</a:t>
            </a:r>
          </a:p>
          <a:p>
            <a:r>
              <a:rPr lang="en-GB" dirty="0" smtClean="0"/>
              <a:t>Started in April 2003</a:t>
            </a:r>
          </a:p>
          <a:p>
            <a:r>
              <a:rPr lang="en-GB" dirty="0" smtClean="0"/>
              <a:t>Became the blueprint for other MARACs </a:t>
            </a:r>
            <a:r>
              <a:rPr lang="en-GB" dirty="0" err="1" smtClean="0"/>
              <a:t>e.g</a:t>
            </a:r>
            <a:r>
              <a:rPr lang="en-GB" dirty="0" smtClean="0"/>
              <a:t> SWOT, Modern Slavery, Street homeless</a:t>
            </a:r>
            <a:endParaRPr lang="en-GB" dirty="0"/>
          </a:p>
        </p:txBody>
      </p:sp>
      <p:pic>
        <p:nvPicPr>
          <p:cNvPr id="3" name="120kSXCUDic"/>
          <p:cNvPicPr>
            <a:picLocks noGrp="1" noRot="1" noChangeAspect="1"/>
          </p:cNvPicPr>
          <p:nvPr>
            <p:ph sz="half" idx="2"/>
            <a:videoFile r:link="rId1"/>
          </p:nvPr>
        </p:nvPicPr>
        <p:blipFill>
          <a:blip r:embed="rId4"/>
          <a:stretch>
            <a:fillRect/>
          </a:stretch>
        </p:blipFill>
        <p:spPr>
          <a:xfrm>
            <a:off x="3935392" y="1632467"/>
            <a:ext cx="4987243" cy="2805325"/>
          </a:xfrm>
          <a:prstGeom prst="rect">
            <a:avLst/>
          </a:prstGeom>
        </p:spPr>
      </p:pic>
    </p:spTree>
    <p:extLst>
      <p:ext uri="{BB962C8B-B14F-4D97-AF65-F5344CB8AC3E}">
        <p14:creationId xmlns:p14="http://schemas.microsoft.com/office/powerpoint/2010/main" val="20546525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121" y="-155736"/>
            <a:ext cx="7886700" cy="1325563"/>
          </a:xfrm>
        </p:spPr>
        <p:txBody>
          <a:bodyPr/>
          <a:lstStyle/>
          <a:p>
            <a:r>
              <a:rPr lang="en-GB" dirty="0" smtClean="0">
                <a:solidFill>
                  <a:schemeClr val="bg1"/>
                </a:solidFill>
              </a:rPr>
              <a:t>SWOT MARAC</a:t>
            </a:r>
            <a:endParaRPr lang="en-GB" dirty="0">
              <a:solidFill>
                <a:schemeClr val="bg1"/>
              </a:solidFill>
            </a:endParaRPr>
          </a:p>
        </p:txBody>
      </p:sp>
      <p:sp>
        <p:nvSpPr>
          <p:cNvPr id="3" name="Content Placeholder 2"/>
          <p:cNvSpPr>
            <a:spLocks noGrp="1"/>
          </p:cNvSpPr>
          <p:nvPr>
            <p:ph idx="1"/>
          </p:nvPr>
        </p:nvSpPr>
        <p:spPr>
          <a:xfrm>
            <a:off x="324091" y="1169827"/>
            <a:ext cx="8449519" cy="5323570"/>
          </a:xfrm>
        </p:spPr>
        <p:txBody>
          <a:bodyPr/>
          <a:lstStyle/>
          <a:p>
            <a:r>
              <a:rPr lang="en-GB" dirty="0" smtClean="0"/>
              <a:t>Sex Work Operational Team.</a:t>
            </a:r>
          </a:p>
          <a:p>
            <a:r>
              <a:rPr lang="en-GB" dirty="0" smtClean="0"/>
              <a:t>Referral of high risk sex workers.</a:t>
            </a:r>
          </a:p>
          <a:p>
            <a:r>
              <a:rPr lang="en-GB" dirty="0" smtClean="0"/>
              <a:t>Multi-agency.</a:t>
            </a:r>
          </a:p>
          <a:p>
            <a:r>
              <a:rPr lang="en-GB" dirty="0" smtClean="0"/>
              <a:t>Once a month.</a:t>
            </a:r>
          </a:p>
          <a:p>
            <a:r>
              <a:rPr lang="en-GB" dirty="0" smtClean="0"/>
              <a:t>Actions provided.</a:t>
            </a:r>
          </a:p>
          <a:p>
            <a:r>
              <a:rPr lang="en-GB" dirty="0" smtClean="0"/>
              <a:t>Women are discussed over a longer term basis.</a:t>
            </a:r>
          </a:p>
          <a:p>
            <a:r>
              <a:rPr lang="en-GB" dirty="0" smtClean="0"/>
              <a:t>Multiple disadvantages and engagement prove difficult to provide a safeguarding plan.</a:t>
            </a:r>
          </a:p>
          <a:p>
            <a:r>
              <a:rPr lang="en-GB" dirty="0" smtClean="0"/>
              <a:t>Often multiple perpetrators. </a:t>
            </a:r>
            <a:endParaRPr lang="en-GB" dirty="0"/>
          </a:p>
        </p:txBody>
      </p:sp>
    </p:spTree>
    <p:extLst>
      <p:ext uri="{BB962C8B-B14F-4D97-AF65-F5344CB8AC3E}">
        <p14:creationId xmlns:p14="http://schemas.microsoft.com/office/powerpoint/2010/main" val="22934401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3">
            <a:extLst>
              <a:ext uri="{FF2B5EF4-FFF2-40B4-BE49-F238E27FC236}">
                <a16:creationId xmlns:a16="http://schemas.microsoft.com/office/drawing/2014/main" id="{DDD1271C-5814-9465-DAD4-9C8646E4785B}"/>
              </a:ext>
            </a:extLst>
          </p:cNvPr>
          <p:cNvSpPr>
            <a:spLocks noGrp="1"/>
          </p:cNvSpPr>
          <p:nvPr>
            <p:ph type="title"/>
          </p:nvPr>
        </p:nvSpPr>
        <p:spPr>
          <a:xfrm>
            <a:off x="623888" y="1709738"/>
            <a:ext cx="7886700" cy="2852737"/>
          </a:xfrm>
        </p:spPr>
        <p:txBody>
          <a:bodyPr/>
          <a:lstStyle/>
          <a:p>
            <a:r>
              <a:rPr lang="en-GB" altLang="en-US">
                <a:solidFill>
                  <a:srgbClr val="7030A0"/>
                </a:solidFill>
              </a:rPr>
              <a:t>What services do Swansea Women’s Aid offer?</a:t>
            </a:r>
          </a:p>
        </p:txBody>
      </p:sp>
      <p:sp>
        <p:nvSpPr>
          <p:cNvPr id="29699" name="Text Placeholder 4">
            <a:extLst>
              <a:ext uri="{FF2B5EF4-FFF2-40B4-BE49-F238E27FC236}">
                <a16:creationId xmlns:a16="http://schemas.microsoft.com/office/drawing/2014/main" id="{C43B9B09-6DDB-42AB-752E-01F4CE29BA7F}"/>
              </a:ext>
            </a:extLst>
          </p:cNvPr>
          <p:cNvSpPr>
            <a:spLocks noGrp="1"/>
          </p:cNvSpPr>
          <p:nvPr>
            <p:ph type="body" idx="1"/>
          </p:nvPr>
        </p:nvSpPr>
        <p:spPr>
          <a:xfrm>
            <a:off x="623888" y="4589463"/>
            <a:ext cx="7886700" cy="1500187"/>
          </a:xfrm>
        </p:spPr>
        <p:txBody>
          <a:bodyPr/>
          <a:lstStyle/>
          <a:p>
            <a:endParaRPr lang="en-GB" altLang="en-US"/>
          </a:p>
        </p:txBody>
      </p:sp>
      <p:pic>
        <p:nvPicPr>
          <p:cNvPr id="29700" name="Picture 2">
            <a:extLst>
              <a:ext uri="{FF2B5EF4-FFF2-40B4-BE49-F238E27FC236}">
                <a16:creationId xmlns:a16="http://schemas.microsoft.com/office/drawing/2014/main" id="{A4A15EB5-2EC3-592B-55B7-2DB2A6FB59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489088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4378" y="-176295"/>
            <a:ext cx="7886700" cy="1325563"/>
          </a:xfrm>
        </p:spPr>
        <p:txBody>
          <a:bodyPr/>
          <a:lstStyle/>
          <a:p>
            <a:r>
              <a:rPr lang="en-GB" dirty="0" smtClean="0">
                <a:solidFill>
                  <a:schemeClr val="bg1"/>
                </a:solidFill>
              </a:rPr>
              <a:t>Outreach Services</a:t>
            </a:r>
            <a:endParaRPr lang="en-GB" dirty="0">
              <a:solidFill>
                <a:schemeClr val="bg1"/>
              </a:solidFill>
            </a:endParaRPr>
          </a:p>
        </p:txBody>
      </p:sp>
      <p:sp>
        <p:nvSpPr>
          <p:cNvPr id="5" name="Text Placeholder 4"/>
          <p:cNvSpPr>
            <a:spLocks noGrp="1"/>
          </p:cNvSpPr>
          <p:nvPr>
            <p:ph type="body" idx="1"/>
          </p:nvPr>
        </p:nvSpPr>
        <p:spPr>
          <a:xfrm>
            <a:off x="629842" y="1415215"/>
            <a:ext cx="3868340" cy="823912"/>
          </a:xfrm>
        </p:spPr>
        <p:txBody>
          <a:bodyPr/>
          <a:lstStyle/>
          <a:p>
            <a:r>
              <a:rPr lang="en-GB" dirty="0" smtClean="0"/>
              <a:t>DAISE</a:t>
            </a:r>
            <a:endParaRPr lang="en-GB" dirty="0"/>
          </a:p>
        </p:txBody>
      </p:sp>
      <p:sp>
        <p:nvSpPr>
          <p:cNvPr id="6" name="Content Placeholder 5"/>
          <p:cNvSpPr>
            <a:spLocks noGrp="1"/>
          </p:cNvSpPr>
          <p:nvPr>
            <p:ph sz="half" idx="2"/>
          </p:nvPr>
        </p:nvSpPr>
        <p:spPr>
          <a:xfrm>
            <a:off x="629842" y="2239127"/>
            <a:ext cx="3868340" cy="3950536"/>
          </a:xfrm>
        </p:spPr>
        <p:txBody>
          <a:bodyPr/>
          <a:lstStyle/>
          <a:p>
            <a:r>
              <a:rPr lang="en-GB" dirty="0" smtClean="0"/>
              <a:t>Women aged 16+</a:t>
            </a:r>
          </a:p>
          <a:p>
            <a:r>
              <a:rPr lang="en-US" dirty="0" smtClean="0"/>
              <a:t>1:1 support</a:t>
            </a:r>
          </a:p>
          <a:p>
            <a:r>
              <a:rPr lang="en-US" dirty="0" smtClean="0"/>
              <a:t>Specialist group </a:t>
            </a:r>
            <a:r>
              <a:rPr lang="en-US" dirty="0" err="1" smtClean="0"/>
              <a:t>progs</a:t>
            </a:r>
            <a:endParaRPr lang="en-GB" dirty="0" smtClean="0"/>
          </a:p>
          <a:p>
            <a:r>
              <a:rPr lang="en-GB" dirty="0" smtClean="0"/>
              <a:t>Service User led</a:t>
            </a:r>
          </a:p>
          <a:p>
            <a:r>
              <a:rPr lang="en-GB" dirty="0" smtClean="0"/>
              <a:t>Needs led</a:t>
            </a:r>
          </a:p>
          <a:p>
            <a:r>
              <a:rPr lang="en-GB" dirty="0" smtClean="0"/>
              <a:t>Confidential, practical and emotional support</a:t>
            </a:r>
            <a:endParaRPr lang="en-GB" dirty="0"/>
          </a:p>
        </p:txBody>
      </p:sp>
      <p:sp>
        <p:nvSpPr>
          <p:cNvPr id="7" name="Text Placeholder 6"/>
          <p:cNvSpPr>
            <a:spLocks noGrp="1"/>
          </p:cNvSpPr>
          <p:nvPr>
            <p:ph type="body" sz="quarter" idx="3"/>
          </p:nvPr>
        </p:nvSpPr>
        <p:spPr>
          <a:xfrm>
            <a:off x="4629150" y="1415215"/>
            <a:ext cx="3887391" cy="823912"/>
          </a:xfrm>
        </p:spPr>
        <p:txBody>
          <a:bodyPr/>
          <a:lstStyle/>
          <a:p>
            <a:r>
              <a:rPr lang="en-GB" dirty="0" smtClean="0"/>
              <a:t>CHYPS</a:t>
            </a:r>
            <a:endParaRPr lang="en-GB" dirty="0"/>
          </a:p>
        </p:txBody>
      </p:sp>
      <p:sp>
        <p:nvSpPr>
          <p:cNvPr id="8" name="Content Placeholder 7"/>
          <p:cNvSpPr>
            <a:spLocks noGrp="1"/>
          </p:cNvSpPr>
          <p:nvPr>
            <p:ph sz="quarter" idx="4"/>
          </p:nvPr>
        </p:nvSpPr>
        <p:spPr>
          <a:xfrm>
            <a:off x="4629150" y="2239127"/>
            <a:ext cx="3887391" cy="3950536"/>
          </a:xfrm>
        </p:spPr>
        <p:txBody>
          <a:bodyPr/>
          <a:lstStyle/>
          <a:p>
            <a:r>
              <a:rPr lang="en-GB" dirty="0" smtClean="0"/>
              <a:t>Children 5-17</a:t>
            </a:r>
          </a:p>
          <a:p>
            <a:r>
              <a:rPr lang="en-GB" dirty="0" smtClean="0"/>
              <a:t>Star Groups</a:t>
            </a:r>
          </a:p>
          <a:p>
            <a:r>
              <a:rPr lang="en-GB" dirty="0" smtClean="0"/>
              <a:t>Play activities</a:t>
            </a:r>
          </a:p>
          <a:p>
            <a:r>
              <a:rPr lang="en-GB" dirty="0" smtClean="0"/>
              <a:t>1:1 </a:t>
            </a:r>
            <a:r>
              <a:rPr lang="en-GB" dirty="0" smtClean="0"/>
              <a:t>support</a:t>
            </a:r>
          </a:p>
          <a:p>
            <a:r>
              <a:rPr lang="en-US" dirty="0" smtClean="0"/>
              <a:t>Play therapy</a:t>
            </a:r>
            <a:endParaRPr lang="en-GB" dirty="0" smtClean="0"/>
          </a:p>
          <a:p>
            <a:r>
              <a:rPr lang="en-GB" dirty="0" smtClean="0"/>
              <a:t>Service User led</a:t>
            </a:r>
          </a:p>
          <a:p>
            <a:r>
              <a:rPr lang="en-GB" dirty="0" smtClean="0"/>
              <a:t>Needs led support</a:t>
            </a:r>
            <a:endParaRPr lang="en-GB" dirty="0"/>
          </a:p>
        </p:txBody>
      </p:sp>
    </p:spTree>
    <p:extLst>
      <p:ext uri="{BB962C8B-B14F-4D97-AF65-F5344CB8AC3E}">
        <p14:creationId xmlns:p14="http://schemas.microsoft.com/office/powerpoint/2010/main" val="15282712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76295"/>
            <a:ext cx="7886700" cy="1325563"/>
          </a:xfrm>
        </p:spPr>
        <p:txBody>
          <a:bodyPr/>
          <a:lstStyle/>
          <a:p>
            <a:r>
              <a:rPr lang="en-GB" dirty="0" smtClean="0">
                <a:solidFill>
                  <a:schemeClr val="bg1"/>
                </a:solidFill>
              </a:rPr>
              <a:t>Accommodation Services</a:t>
            </a:r>
            <a:endParaRPr lang="en-GB" dirty="0">
              <a:solidFill>
                <a:schemeClr val="bg1"/>
              </a:solidFill>
            </a:endParaRPr>
          </a:p>
        </p:txBody>
      </p:sp>
      <p:sp>
        <p:nvSpPr>
          <p:cNvPr id="3" name="Text Placeholder 2"/>
          <p:cNvSpPr>
            <a:spLocks noGrp="1"/>
          </p:cNvSpPr>
          <p:nvPr>
            <p:ph type="body" idx="1"/>
          </p:nvPr>
        </p:nvSpPr>
        <p:spPr>
          <a:xfrm>
            <a:off x="629842" y="1170073"/>
            <a:ext cx="3868340" cy="823912"/>
          </a:xfrm>
        </p:spPr>
        <p:txBody>
          <a:bodyPr/>
          <a:lstStyle/>
          <a:p>
            <a:r>
              <a:rPr lang="en-GB" dirty="0" smtClean="0"/>
              <a:t>Refuges</a:t>
            </a:r>
            <a:endParaRPr lang="en-GB" dirty="0"/>
          </a:p>
        </p:txBody>
      </p:sp>
      <p:sp>
        <p:nvSpPr>
          <p:cNvPr id="4" name="Content Placeholder 3"/>
          <p:cNvSpPr>
            <a:spLocks noGrp="1"/>
          </p:cNvSpPr>
          <p:nvPr>
            <p:ph sz="half" idx="2"/>
          </p:nvPr>
        </p:nvSpPr>
        <p:spPr>
          <a:xfrm>
            <a:off x="629842" y="2165684"/>
            <a:ext cx="3868340" cy="4023979"/>
          </a:xfrm>
        </p:spPr>
        <p:txBody>
          <a:bodyPr/>
          <a:lstStyle/>
          <a:p>
            <a:r>
              <a:rPr lang="en-GB" dirty="0" smtClean="0"/>
              <a:t>13 </a:t>
            </a:r>
            <a:r>
              <a:rPr lang="en-GB" dirty="0" smtClean="0"/>
              <a:t>bedrooms </a:t>
            </a:r>
            <a:r>
              <a:rPr lang="en-GB" dirty="0" smtClean="0"/>
              <a:t>over 2 properties</a:t>
            </a:r>
          </a:p>
          <a:p>
            <a:r>
              <a:rPr lang="en-GB" dirty="0" smtClean="0"/>
              <a:t>Temporary Accommodation</a:t>
            </a:r>
          </a:p>
          <a:p>
            <a:r>
              <a:rPr lang="en-GB" dirty="0" smtClean="0"/>
              <a:t>Emergency</a:t>
            </a:r>
          </a:p>
          <a:p>
            <a:r>
              <a:rPr lang="en-GB" dirty="0" smtClean="0"/>
              <a:t>Confidential</a:t>
            </a:r>
          </a:p>
          <a:p>
            <a:r>
              <a:rPr lang="en-GB" dirty="0" smtClean="0"/>
              <a:t>Own bedroom, but communal living spaces</a:t>
            </a:r>
            <a:endParaRPr lang="en-GB" dirty="0"/>
          </a:p>
        </p:txBody>
      </p:sp>
      <p:sp>
        <p:nvSpPr>
          <p:cNvPr id="5" name="Text Placeholder 4"/>
          <p:cNvSpPr>
            <a:spLocks noGrp="1"/>
          </p:cNvSpPr>
          <p:nvPr>
            <p:ph type="body" sz="quarter" idx="3"/>
          </p:nvPr>
        </p:nvSpPr>
        <p:spPr>
          <a:xfrm>
            <a:off x="4629149" y="1170073"/>
            <a:ext cx="3887391" cy="823912"/>
          </a:xfrm>
        </p:spPr>
        <p:txBody>
          <a:bodyPr/>
          <a:lstStyle/>
          <a:p>
            <a:r>
              <a:rPr lang="en-GB" dirty="0" smtClean="0"/>
              <a:t>Safe Houses</a:t>
            </a:r>
            <a:endParaRPr lang="en-GB" dirty="0"/>
          </a:p>
        </p:txBody>
      </p:sp>
      <p:sp>
        <p:nvSpPr>
          <p:cNvPr id="6" name="Content Placeholder 5"/>
          <p:cNvSpPr>
            <a:spLocks noGrp="1"/>
          </p:cNvSpPr>
          <p:nvPr>
            <p:ph sz="quarter" idx="4"/>
          </p:nvPr>
        </p:nvSpPr>
        <p:spPr>
          <a:xfrm>
            <a:off x="4629150" y="2165684"/>
            <a:ext cx="3887391" cy="4023979"/>
          </a:xfrm>
        </p:spPr>
        <p:txBody>
          <a:bodyPr/>
          <a:lstStyle/>
          <a:p>
            <a:r>
              <a:rPr lang="en-GB" dirty="0" smtClean="0"/>
              <a:t>3 Houses</a:t>
            </a:r>
          </a:p>
          <a:p>
            <a:r>
              <a:rPr lang="en-GB" dirty="0" smtClean="0"/>
              <a:t>Sole Occupancy</a:t>
            </a:r>
          </a:p>
          <a:p>
            <a:r>
              <a:rPr lang="en-GB" dirty="0" smtClean="0"/>
              <a:t>Usually reserved for women with children</a:t>
            </a:r>
          </a:p>
          <a:p>
            <a:r>
              <a:rPr lang="en-GB" dirty="0" smtClean="0"/>
              <a:t>Starter tenancy</a:t>
            </a:r>
            <a:endParaRPr lang="en-GB" dirty="0"/>
          </a:p>
        </p:txBody>
      </p:sp>
      <p:pic>
        <p:nvPicPr>
          <p:cNvPr id="7" name="Picture 6" descr="&lt;strong&gt;House&lt;/strong&gt; Illustration Clipart Free Stock Photo - Public Domain Pictures"/>
          <p:cNvPicPr>
            <a:picLocks noChangeAspect="1"/>
          </p:cNvPicPr>
          <p:nvPr/>
        </p:nvPicPr>
        <p:blipFill rotWithShape="1">
          <a:blip r:embed="rId2">
            <a:extLst>
              <a:ext uri="{28A0092B-C50C-407E-A947-70E740481C1C}">
                <a14:useLocalDpi xmlns:a14="http://schemas.microsoft.com/office/drawing/2010/main" val="0"/>
              </a:ext>
            </a:extLst>
          </a:blip>
          <a:srcRect l="2380" t="11916" r="1194" b="15023"/>
          <a:stretch/>
        </p:blipFill>
        <p:spPr>
          <a:xfrm>
            <a:off x="6062584" y="4752481"/>
            <a:ext cx="2670524" cy="1608881"/>
          </a:xfrm>
          <a:prstGeom prst="rect">
            <a:avLst/>
          </a:prstGeom>
        </p:spPr>
      </p:pic>
    </p:spTree>
    <p:extLst>
      <p:ext uri="{BB962C8B-B14F-4D97-AF65-F5344CB8AC3E}">
        <p14:creationId xmlns:p14="http://schemas.microsoft.com/office/powerpoint/2010/main" val="428902627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A4849-5D91-857B-9748-7B442317FBD6}"/>
              </a:ext>
            </a:extLst>
          </p:cNvPr>
          <p:cNvSpPr>
            <a:spLocks noGrp="1"/>
          </p:cNvSpPr>
          <p:nvPr>
            <p:ph type="title"/>
          </p:nvPr>
        </p:nvSpPr>
        <p:spPr>
          <a:xfrm>
            <a:off x="628650" y="18255"/>
            <a:ext cx="7886700" cy="1325563"/>
          </a:xfrm>
        </p:spPr>
        <p:txBody>
          <a:bodyPr/>
          <a:lstStyle/>
          <a:p>
            <a:r>
              <a:rPr lang="en-GB" dirty="0">
                <a:solidFill>
                  <a:schemeClr val="bg1"/>
                </a:solidFill>
              </a:rPr>
              <a:t>Contact Information</a:t>
            </a:r>
          </a:p>
        </p:txBody>
      </p:sp>
      <p:sp>
        <p:nvSpPr>
          <p:cNvPr id="5" name="Content Placeholder 4">
            <a:extLst>
              <a:ext uri="{FF2B5EF4-FFF2-40B4-BE49-F238E27FC236}">
                <a16:creationId xmlns:a16="http://schemas.microsoft.com/office/drawing/2014/main" id="{6A2AC167-7285-5DE7-7ABF-7D2A8754D2E2}"/>
              </a:ext>
            </a:extLst>
          </p:cNvPr>
          <p:cNvSpPr>
            <a:spLocks noGrp="1"/>
          </p:cNvSpPr>
          <p:nvPr>
            <p:ph idx="1"/>
          </p:nvPr>
        </p:nvSpPr>
        <p:spPr/>
        <p:txBody>
          <a:bodyPr/>
          <a:lstStyle/>
          <a:p>
            <a:r>
              <a:rPr lang="en-GB" dirty="0"/>
              <a:t>Call- 01792 644683</a:t>
            </a:r>
          </a:p>
          <a:p>
            <a:endParaRPr lang="en-GB" dirty="0"/>
          </a:p>
          <a:p>
            <a:r>
              <a:rPr lang="en-GB" dirty="0"/>
              <a:t>Website- swanseawomensaid.com</a:t>
            </a:r>
          </a:p>
          <a:p>
            <a:endParaRPr lang="en-GB" dirty="0"/>
          </a:p>
          <a:p>
            <a:r>
              <a:rPr lang="en-GB" dirty="0"/>
              <a:t>Social Media- Swansea Women’s Aid</a:t>
            </a:r>
          </a:p>
          <a:p>
            <a:endParaRPr lang="en-GB" dirty="0"/>
          </a:p>
          <a:p>
            <a:r>
              <a:rPr lang="en-GB" dirty="0"/>
              <a:t>Drop In- OSS &amp; 28 Bond Street, Swansea SA1 3TU</a:t>
            </a:r>
          </a:p>
          <a:p>
            <a:endParaRPr lang="en-GB" dirty="0"/>
          </a:p>
        </p:txBody>
      </p:sp>
      <p:pic>
        <p:nvPicPr>
          <p:cNvPr id="9" name="Picture 2">
            <a:extLst>
              <a:ext uri="{FF2B5EF4-FFF2-40B4-BE49-F238E27FC236}">
                <a16:creationId xmlns:a16="http://schemas.microsoft.com/office/drawing/2014/main" id="{5E7D0207-52BA-5909-5E4F-42770A6119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108806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C24B-A005-3C33-C565-240229CD25FD}"/>
              </a:ext>
            </a:extLst>
          </p:cNvPr>
          <p:cNvSpPr>
            <a:spLocks noGrp="1"/>
          </p:cNvSpPr>
          <p:nvPr>
            <p:ph type="title"/>
          </p:nvPr>
        </p:nvSpPr>
        <p:spPr>
          <a:xfrm>
            <a:off x="628650" y="-57038"/>
            <a:ext cx="7886700" cy="1325563"/>
          </a:xfrm>
        </p:spPr>
        <p:txBody>
          <a:bodyPr/>
          <a:lstStyle/>
          <a:p>
            <a:r>
              <a:rPr lang="en-GB" dirty="0">
                <a:solidFill>
                  <a:schemeClr val="bg1"/>
                </a:solidFill>
              </a:rPr>
              <a:t>Live Fear Free Helpline</a:t>
            </a:r>
          </a:p>
        </p:txBody>
      </p:sp>
      <p:pic>
        <p:nvPicPr>
          <p:cNvPr id="5" name="Content Placeholder 4" descr="Text&#10;&#10;Description automatically generated">
            <a:extLst>
              <a:ext uri="{FF2B5EF4-FFF2-40B4-BE49-F238E27FC236}">
                <a16:creationId xmlns:a16="http://schemas.microsoft.com/office/drawing/2014/main" id="{F89E524C-0AD5-9D38-0A77-1DF42E4510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1600" y="1268525"/>
            <a:ext cx="6126480" cy="5135815"/>
          </a:xfrm>
        </p:spPr>
      </p:pic>
      <p:pic>
        <p:nvPicPr>
          <p:cNvPr id="4" name="Picture 2">
            <a:extLst>
              <a:ext uri="{FF2B5EF4-FFF2-40B4-BE49-F238E27FC236}">
                <a16:creationId xmlns:a16="http://schemas.microsoft.com/office/drawing/2014/main" id="{CAB8936A-1733-C8F2-363C-BB5607C0D6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5816600"/>
            <a:ext cx="1223962"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9918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4471</TotalTime>
  <Words>2222</Words>
  <Application>Microsoft Office PowerPoint</Application>
  <PresentationFormat>On-screen Show (4:3)</PresentationFormat>
  <Paragraphs>291</Paragraphs>
  <Slides>33</Slides>
  <Notes>12</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Montserrat</vt:lpstr>
      <vt:lpstr>Office Theme</vt:lpstr>
      <vt:lpstr>PowerPoint Presentation</vt:lpstr>
      <vt:lpstr>PowerPoint Presentation</vt:lpstr>
      <vt:lpstr>Trigger Warning</vt:lpstr>
      <vt:lpstr>Aims and Objectives</vt:lpstr>
      <vt:lpstr>Statistics</vt:lpstr>
      <vt:lpstr>Activity:</vt:lpstr>
      <vt:lpstr>Definition of Sex Work</vt:lpstr>
      <vt:lpstr>Brothels/ Parlours</vt:lpstr>
      <vt:lpstr>Escorts</vt:lpstr>
      <vt:lpstr>Online Work</vt:lpstr>
      <vt:lpstr>Case Study</vt:lpstr>
      <vt:lpstr>Sex Parties/Erotic Massage</vt:lpstr>
      <vt:lpstr>Street Sex Working</vt:lpstr>
      <vt:lpstr>Myths of Street Sex Working</vt:lpstr>
      <vt:lpstr>Realities of Sex Working</vt:lpstr>
      <vt:lpstr>Exploitation of Women</vt:lpstr>
      <vt:lpstr>Effects of Exploitation</vt:lpstr>
      <vt:lpstr>Professional Attitudes</vt:lpstr>
      <vt:lpstr>Key Focus Issues</vt:lpstr>
      <vt:lpstr>Prostitution: An Oppressive Trade</vt:lpstr>
      <vt:lpstr>How do we safeguard vulnerable sex workers?</vt:lpstr>
      <vt:lpstr>SWAN Background</vt:lpstr>
      <vt:lpstr>SWAN Van</vt:lpstr>
      <vt:lpstr>Ugly Mugs</vt:lpstr>
      <vt:lpstr>Day-Time services</vt:lpstr>
      <vt:lpstr>SWAN Statistics 2022/23</vt:lpstr>
      <vt:lpstr>MARAC</vt:lpstr>
      <vt:lpstr>SWOT MARAC</vt:lpstr>
      <vt:lpstr>What services do Swansea Women’s Aid offer?</vt:lpstr>
      <vt:lpstr>Outreach Services</vt:lpstr>
      <vt:lpstr>Accommodation Services</vt:lpstr>
      <vt:lpstr>Contact Information</vt:lpstr>
      <vt:lpstr>Live Fear Free Helpline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Williams</dc:creator>
  <cp:lastModifiedBy>Lynne Sanders</cp:lastModifiedBy>
  <cp:revision>447</cp:revision>
  <dcterms:created xsi:type="dcterms:W3CDTF">2019-08-09T10:27:20Z</dcterms:created>
  <dcterms:modified xsi:type="dcterms:W3CDTF">2023-11-29T15:54:16Z</dcterms:modified>
</cp:coreProperties>
</file>