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8" r:id="rId1"/>
  </p:sldMasterIdLst>
  <p:sldIdLst>
    <p:sldId id="256" r:id="rId2"/>
    <p:sldId id="309" r:id="rId3"/>
    <p:sldId id="310" r:id="rId4"/>
    <p:sldId id="311" r:id="rId5"/>
    <p:sldId id="312" r:id="rId6"/>
    <p:sldId id="313" r:id="rId7"/>
    <p:sldId id="314" r:id="rId8"/>
    <p:sldId id="315" r:id="rId9"/>
    <p:sldId id="316" r:id="rId10"/>
    <p:sldId id="328" r:id="rId11"/>
    <p:sldId id="317" r:id="rId12"/>
    <p:sldId id="318" r:id="rId13"/>
    <p:sldId id="319" r:id="rId14"/>
    <p:sldId id="321" r:id="rId15"/>
    <p:sldId id="322" r:id="rId16"/>
    <p:sldId id="323" r:id="rId17"/>
    <p:sldId id="324" r:id="rId18"/>
    <p:sldId id="320" r:id="rId19"/>
    <p:sldId id="325" r:id="rId20"/>
    <p:sldId id="326" r:id="rId21"/>
    <p:sldId id="327" r:id="rId22"/>
    <p:sldId id="308" r:id="rId23"/>
    <p:sldId id="290" r:id="rId24"/>
  </p:sldIdLst>
  <p:sldSz cx="9144000" cy="6858000" type="screen4x3"/>
  <p:notesSz cx="6858000" cy="9144000"/>
  <p:embeddedFontLst>
    <p:embeddedFont>
      <p:font typeface="Century Gothic" panose="020B0502020202020204" pitchFamily="34" charset="0"/>
      <p:regular r:id="rId25"/>
      <p:bold r:id="rId26"/>
      <p:italic r:id="rId27"/>
      <p:boldItalic r:id="rId28"/>
    </p:embeddedFont>
    <p:embeddedFont>
      <p:font typeface="Wingdings 3" panose="05040102010807070707" pitchFamily="18" charset="2"/>
      <p:regular r:id="rId29"/>
    </p:embeddedFont>
    <p:embeddedFont>
      <p:font typeface="Cambria Math" panose="02040503050406030204" pitchFamily="18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Sheet1!$H$2:$H$9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802080"/>
        <c:axId val="202803200"/>
      </c:barChart>
      <c:catAx>
        <c:axId val="20280208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2803200"/>
        <c:crosses val="autoZero"/>
        <c:auto val="1"/>
        <c:lblAlgn val="ctr"/>
        <c:lblOffset val="100"/>
        <c:noMultiLvlLbl val="0"/>
      </c:catAx>
      <c:valAx>
        <c:axId val="202803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2802080"/>
        <c:crosses val="autoZero"/>
        <c:crossBetween val="between"/>
        <c:majorUnit val="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Frequency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7428528"/>
        <c:axId val="207427408"/>
      </c:barChart>
      <c:catAx>
        <c:axId val="2074285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7427408"/>
        <c:crosses val="autoZero"/>
        <c:auto val="1"/>
        <c:lblAlgn val="ctr"/>
        <c:lblOffset val="100"/>
        <c:noMultiLvlLbl val="0"/>
      </c:catAx>
      <c:valAx>
        <c:axId val="207427408"/>
        <c:scaling>
          <c:orientation val="minMax"/>
          <c:max val="4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742852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Sheet1!$E$1</c:f>
              <c:strCache>
                <c:ptCount val="1"/>
                <c:pt idx="0">
                  <c:v>Frequency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Sheet1!$E$2:$E$9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9564528"/>
        <c:axId val="200306832"/>
      </c:barChart>
      <c:catAx>
        <c:axId val="2095645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306832"/>
        <c:crosses val="autoZero"/>
        <c:auto val="1"/>
        <c:lblAlgn val="ctr"/>
        <c:lblOffset val="100"/>
        <c:noMultiLvlLbl val="0"/>
      </c:catAx>
      <c:valAx>
        <c:axId val="200306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564528"/>
        <c:crosses val="autoZero"/>
        <c:crossBetween val="between"/>
        <c:majorUnit val="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039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357433"/>
            <a:ext cx="8337224" cy="6135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4915290"/>
          </a:xfrm>
        </p:spPr>
        <p:txBody>
          <a:bodyPr anchor="t" anchorCtr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59543" y="6172200"/>
            <a:ext cx="1200463" cy="365125"/>
          </a:xfrm>
        </p:spPr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19527" y="6023728"/>
            <a:ext cx="856907" cy="513597"/>
          </a:xfrm>
        </p:spPr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58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564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551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87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0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8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5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30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681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272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8187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67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5941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07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90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36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905A7C0-EFCD-4C72-9C76-B746EE1ADA98}" type="datetimeFigureOut">
              <a:rPr lang="en-GB" smtClean="0"/>
              <a:pPr/>
              <a:t>30/10/2017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1925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Data Analysis </a:t>
            </a:r>
            <a:br>
              <a:rPr lang="en-GB" dirty="0" smtClean="0"/>
            </a:br>
            <a:r>
              <a:rPr lang="en-GB" smtClean="0"/>
              <a:t>and Visualisation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Lecture 4</a:t>
            </a:r>
          </a:p>
          <a:p>
            <a:r>
              <a:rPr lang="en-GB" dirty="0" smtClean="0"/>
              <a:t>Descriptive Statistics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20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Descriptive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Frequency distributions are good for getting a graphical view of data, sometimes an actual number is what is required</a:t>
            </a:r>
          </a:p>
          <a:p>
            <a:pPr lvl="1"/>
            <a:r>
              <a:rPr lang="en-GB" dirty="0" smtClean="0"/>
              <a:t>Average MP’s salary</a:t>
            </a:r>
          </a:p>
          <a:p>
            <a:pPr lvl="1"/>
            <a:r>
              <a:rPr lang="en-GB" dirty="0" smtClean="0"/>
              <a:t>Average number of minutes spent on FB each day</a:t>
            </a:r>
          </a:p>
          <a:p>
            <a:r>
              <a:rPr lang="en-GB" dirty="0" smtClean="0"/>
              <a:t>Single numbers can be misleading, as we also need to know how the scores vary within a dataset</a:t>
            </a:r>
          </a:p>
          <a:p>
            <a:r>
              <a:rPr lang="en-GB" dirty="0" smtClean="0"/>
              <a:t>To do this we need to look at</a:t>
            </a:r>
          </a:p>
          <a:p>
            <a:pPr lvl="1"/>
            <a:r>
              <a:rPr lang="en-GB" dirty="0" smtClean="0"/>
              <a:t>Measures of central tendency</a:t>
            </a:r>
          </a:p>
          <a:p>
            <a:pPr lvl="1"/>
            <a:r>
              <a:rPr lang="en-GB" dirty="0" smtClean="0"/>
              <a:t>Selecting a measure of central tendency</a:t>
            </a:r>
          </a:p>
          <a:p>
            <a:pPr lvl="1"/>
            <a:r>
              <a:rPr lang="en-GB" dirty="0" smtClean="0"/>
              <a:t>Measures of variability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4249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Measures of central tendency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These provide an average or typical score that describes the level of a set of scores</a:t>
                </a:r>
              </a:p>
              <a:p>
                <a:pPr lvl="1"/>
                <a:r>
                  <a:rPr lang="en-GB" dirty="0" smtClean="0"/>
                  <a:t>Useful when comparing individual scores with the group or an external standard</a:t>
                </a:r>
              </a:p>
              <a:p>
                <a:r>
                  <a:rPr lang="en-GB" dirty="0" smtClean="0"/>
                  <a:t>The most commonly-used measure of centre is the </a:t>
                </a:r>
                <a:r>
                  <a:rPr lang="en-GB" b="1" i="1" dirty="0" smtClean="0"/>
                  <a:t>mean</a:t>
                </a:r>
                <a:r>
                  <a:rPr lang="en-GB" dirty="0" smtClean="0"/>
                  <a:t>	</a:t>
                </a:r>
              </a:p>
              <a:p>
                <a:pPr lvl="1"/>
                <a:r>
                  <a:rPr lang="en-GB" dirty="0" smtClean="0"/>
                  <a:t>Add up all of the scores and divide by the number of scores</a:t>
                </a: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nary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r>
                  <a:rPr lang="en-GB" dirty="0" smtClean="0"/>
                  <a:t>	where X is the set of scores and N is the number of scores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</m:oMath>
                </a14:m>
                <a:r>
                  <a:rPr lang="en-GB" dirty="0" smtClean="0"/>
                  <a:t> is used when talking about the mean of a set</a:t>
                </a:r>
              </a:p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GB" dirty="0" smtClean="0"/>
                  <a:t> is used when talking about mean of the population from which a set is drawn (this difference is important later on)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366" t="-744" r="-4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9758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850731842"/>
                  </p:ext>
                </p:extLst>
              </p:nvPr>
            </p:nvGraphicFramePr>
            <p:xfrm>
              <a:off x="533400" y="1108075"/>
              <a:ext cx="8337549" cy="311513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887771"/>
                    <a:gridCol w="575035"/>
                    <a:gridCol w="3874743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Maths Score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Reading Score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14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25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19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37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26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20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19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90093"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nary>
                                      <m:naryPr>
                                        <m:chr m:val="∑"/>
                                        <m:subHide m:val="on"/>
                                        <m:supHide m:val="on"/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nary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68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=13.6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 anchor="ctr">
                        <a:lnR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R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e>
                                </m:acc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nary>
                                      <m:naryPr>
                                        <m:chr m:val="∑"/>
                                        <m:subHide m:val="on"/>
                                        <m:supHide m:val="on"/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nary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127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=25.4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850731842"/>
                  </p:ext>
                </p:extLst>
              </p:nvPr>
            </p:nvGraphicFramePr>
            <p:xfrm>
              <a:off x="533400" y="1108075"/>
              <a:ext cx="8337549" cy="311513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887771"/>
                    <a:gridCol w="575035"/>
                    <a:gridCol w="3874743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Maths Score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Reading Score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14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25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19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37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26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20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19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9009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R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t="-253425" r="-114734" b="-6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R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>
                          <a:noFill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15252" t="-253425" r="-157" b="-6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16130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786350"/>
          </a:xfrm>
        </p:spPr>
        <p:txBody>
          <a:bodyPr/>
          <a:lstStyle/>
          <a:p>
            <a:r>
              <a:rPr lang="en-GB" dirty="0" smtClean="0"/>
              <a:t>Determine the mean of the midterm examination dataset (80 students)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76" y="3178706"/>
            <a:ext cx="6918650" cy="298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827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Measures of central tendency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110980" cy="4915290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b="1" i="1" dirty="0"/>
              <a:t>m</a:t>
            </a:r>
            <a:r>
              <a:rPr lang="en-GB" b="1" i="1" dirty="0" smtClean="0"/>
              <a:t>edian</a:t>
            </a:r>
            <a:r>
              <a:rPr lang="en-GB" dirty="0" smtClean="0"/>
              <a:t> is the score that divides the frequency distribution in half, i.e. the middle score</a:t>
            </a:r>
          </a:p>
          <a:p>
            <a:pPr lvl="1"/>
            <a:r>
              <a:rPr lang="en-GB" dirty="0" smtClean="0"/>
              <a:t>The easiest way to find this is to order the scores from lowest to highest and to find the middle score</a:t>
            </a:r>
          </a:p>
          <a:p>
            <a:r>
              <a:rPr lang="en-GB" dirty="0" smtClean="0"/>
              <a:t>Given an odd set of scores: 113, 95, 94, 133, 112</a:t>
            </a:r>
          </a:p>
          <a:p>
            <a:pPr lvl="1"/>
            <a:r>
              <a:rPr lang="en-GB" dirty="0" smtClean="0"/>
              <a:t>Rearrange: 94, 95, 112, 113, 133</a:t>
            </a:r>
          </a:p>
          <a:p>
            <a:pPr lvl="1"/>
            <a:r>
              <a:rPr lang="en-GB" dirty="0" smtClean="0"/>
              <a:t>Take the middle value: 112</a:t>
            </a:r>
          </a:p>
          <a:p>
            <a:r>
              <a:rPr lang="en-GB" dirty="0" smtClean="0"/>
              <a:t>Given an even set of scores: </a:t>
            </a:r>
            <a:r>
              <a:rPr lang="en-GB" dirty="0"/>
              <a:t>113, 95, 94, 133, </a:t>
            </a:r>
            <a:r>
              <a:rPr lang="en-GB" dirty="0" smtClean="0"/>
              <a:t>112, 102</a:t>
            </a:r>
            <a:endParaRPr lang="en-GB" dirty="0"/>
          </a:p>
          <a:p>
            <a:pPr lvl="1"/>
            <a:r>
              <a:rPr lang="en-GB" dirty="0"/>
              <a:t>Rearrange: 94, 95</a:t>
            </a:r>
            <a:r>
              <a:rPr lang="en-GB" dirty="0" smtClean="0"/>
              <a:t>, 102, </a:t>
            </a:r>
            <a:r>
              <a:rPr lang="en-GB" dirty="0"/>
              <a:t>112, 113, 133</a:t>
            </a:r>
          </a:p>
          <a:p>
            <a:pPr lvl="1"/>
            <a:r>
              <a:rPr lang="en-GB" dirty="0"/>
              <a:t>Take the </a:t>
            </a:r>
            <a:r>
              <a:rPr lang="en-GB" dirty="0" smtClean="0"/>
              <a:t>mean of the middle two values: (102 +112)/2 = 107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743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Measures of Central Tendency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b="1" i="1" dirty="0" smtClean="0"/>
              <a:t>mode</a:t>
            </a:r>
            <a:r>
              <a:rPr lang="en-GB" dirty="0" smtClean="0"/>
              <a:t> is the most frequently occurring score in a set of scores</a:t>
            </a:r>
          </a:p>
          <a:p>
            <a:pPr lvl="1"/>
            <a:r>
              <a:rPr lang="en-GB" dirty="0" smtClean="0"/>
              <a:t>This is the largest column on the frequency distribution</a:t>
            </a:r>
          </a:p>
          <a:p>
            <a:r>
              <a:rPr lang="en-GB" dirty="0" smtClean="0"/>
              <a:t>Given a set of scores 110.105, 100, 100, 100, 100, 99, 98</a:t>
            </a:r>
          </a:p>
          <a:p>
            <a:pPr lvl="1"/>
            <a:r>
              <a:rPr lang="en-GB" dirty="0" smtClean="0"/>
              <a:t>100 appears 4 times, more than any other, so is the mean</a:t>
            </a:r>
          </a:p>
          <a:p>
            <a:r>
              <a:rPr lang="en-GB" dirty="0"/>
              <a:t>Given a set of scores 110.105, </a:t>
            </a:r>
            <a:r>
              <a:rPr lang="en-GB" dirty="0" smtClean="0"/>
              <a:t>105, 103, </a:t>
            </a:r>
            <a:r>
              <a:rPr lang="en-GB" dirty="0"/>
              <a:t>100, 100, 99, </a:t>
            </a:r>
            <a:r>
              <a:rPr lang="en-GB" dirty="0" smtClean="0"/>
              <a:t>98</a:t>
            </a:r>
          </a:p>
          <a:p>
            <a:pPr lvl="1"/>
            <a:r>
              <a:rPr lang="en-GB" dirty="0" smtClean="0"/>
              <a:t>105 and 100 both appear twice so we have two modes</a:t>
            </a:r>
          </a:p>
          <a:p>
            <a:pPr lvl="1"/>
            <a:r>
              <a:rPr lang="en-GB" dirty="0" smtClean="0"/>
              <a:t>Bimodal and multimodal distributions are possible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64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786350"/>
          </a:xfrm>
        </p:spPr>
        <p:txBody>
          <a:bodyPr/>
          <a:lstStyle/>
          <a:p>
            <a:r>
              <a:rPr lang="en-GB" dirty="0" smtClean="0"/>
              <a:t>Determine the median and mode(s) of the midterm examination dataset (80 students)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76" y="3178706"/>
            <a:ext cx="6918650" cy="298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620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357433"/>
            <a:ext cx="8610602" cy="61352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Selecting a measure of central tendency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a symmetrical unimodal distribution the mean, median and mode will have the same values.</a:t>
            </a:r>
          </a:p>
          <a:p>
            <a:r>
              <a:rPr lang="en-GB" dirty="0" smtClean="0"/>
              <a:t>The mean is the ‘balance point’ of a distribution</a:t>
            </a:r>
          </a:p>
          <a:p>
            <a:pPr lvl="1"/>
            <a:r>
              <a:rPr lang="en-GB" dirty="0" smtClean="0"/>
              <a:t>It reflects the position of every score in a dataset and is the most affected by any skewness in the dataset</a:t>
            </a:r>
          </a:p>
          <a:p>
            <a:r>
              <a:rPr lang="en-GB" dirty="0" smtClean="0"/>
              <a:t>If a dataset is skewed then it is better to report the median than the mean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532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Skewed distributions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690564"/>
          </a:xfrm>
        </p:spPr>
        <p:txBody>
          <a:bodyPr>
            <a:normAutofit/>
          </a:bodyPr>
          <a:lstStyle/>
          <a:p>
            <a:r>
              <a:rPr lang="en-GB" dirty="0" smtClean="0"/>
              <a:t>The Normal distribution is symmetrical, but some frequency curves are not</a:t>
            </a:r>
          </a:p>
          <a:p>
            <a:pPr lvl="1"/>
            <a:r>
              <a:rPr lang="en-GB" dirty="0" smtClean="0"/>
              <a:t>If a test is very easy most people get high scores</a:t>
            </a:r>
          </a:p>
          <a:p>
            <a:pPr lvl="1"/>
            <a:r>
              <a:rPr lang="en-GB" dirty="0" smtClean="0"/>
              <a:t>If a test is very difficult most people get low scores</a:t>
            </a:r>
          </a:p>
          <a:p>
            <a:r>
              <a:rPr lang="en-GB" dirty="0" smtClean="0"/>
              <a:t>Depending on which way the bulk of the scores have shifted we can say if a curve is positively skewed or negatively skewed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74" y="3699095"/>
            <a:ext cx="7254079" cy="286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17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0471399"/>
              </p:ext>
            </p:extLst>
          </p:nvPr>
        </p:nvGraphicFramePr>
        <p:xfrm>
          <a:off x="6532775" y="4685121"/>
          <a:ext cx="1909886" cy="2104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variation with skewness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08438"/>
                <a:ext cx="5820266" cy="557516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 smtClean="0"/>
                  <a:t>Dataset X: 1, 2, 2, 2, 3</a:t>
                </a:r>
              </a:p>
              <a:p>
                <a:pPr marL="0" indent="0">
                  <a:buNone/>
                </a:pPr>
                <a:r>
                  <a:rPr lang="en-GB" dirty="0"/>
                  <a:t>	</a:t>
                </a:r>
                <a:r>
                  <a:rPr lang="en-GB" dirty="0" smtClean="0"/>
                  <a:t>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</m:oMath>
                </a14:m>
                <a:r>
                  <a:rPr lang="en-GB" dirty="0" smtClean="0"/>
                  <a:t> = 2</a:t>
                </a:r>
              </a:p>
              <a:p>
                <a:pPr marL="0" indent="0">
                  <a:buNone/>
                </a:pPr>
                <a:r>
                  <a:rPr lang="en-GB" dirty="0"/>
                  <a:t>	</a:t>
                </a:r>
                <a:r>
                  <a:rPr lang="en-GB" dirty="0" smtClean="0"/>
                  <a:t>Median = 2</a:t>
                </a:r>
              </a:p>
              <a:p>
                <a:pPr marL="0" indent="0">
                  <a:buNone/>
                </a:pPr>
                <a:r>
                  <a:rPr lang="en-GB" dirty="0" smtClean="0"/>
                  <a:t>	Mode = 2</a:t>
                </a:r>
              </a:p>
              <a:p>
                <a:pPr marL="0" indent="0">
                  <a:buNone/>
                </a:pPr>
                <a:r>
                  <a:rPr lang="en-GB" dirty="0"/>
                  <a:t>Dataset </a:t>
                </a:r>
                <a:r>
                  <a:rPr lang="en-GB" dirty="0" smtClean="0"/>
                  <a:t>Y: </a:t>
                </a:r>
                <a:r>
                  <a:rPr lang="en-GB" dirty="0"/>
                  <a:t>1, 2, 2, 2, </a:t>
                </a:r>
                <a:r>
                  <a:rPr lang="en-GB" dirty="0" smtClean="0"/>
                  <a:t>3, 6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</m:acc>
                  </m:oMath>
                </a14:m>
                <a:r>
                  <a:rPr lang="en-GB" dirty="0" smtClean="0"/>
                  <a:t> = 2.667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Median = </a:t>
                </a:r>
                <a:r>
                  <a:rPr lang="en-GB" dirty="0" smtClean="0"/>
                  <a:t>2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Mode </a:t>
                </a:r>
                <a:r>
                  <a:rPr lang="en-GB" dirty="0" smtClean="0"/>
                  <a:t>= 2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Dataset </a:t>
                </a:r>
                <a:r>
                  <a:rPr lang="en-GB" dirty="0" smtClean="0"/>
                  <a:t>Z: </a:t>
                </a:r>
                <a:r>
                  <a:rPr lang="en-GB" dirty="0"/>
                  <a:t>1, 2, 2, 2, </a:t>
                </a:r>
                <a:r>
                  <a:rPr lang="en-GB" dirty="0" smtClean="0"/>
                  <a:t>3, 6, 7, 8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</a:t>
                </a:r>
                <a:r>
                  <a:rPr lang="en-GB" dirty="0" smtClean="0"/>
                  <a:t>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</m:acc>
                  </m:oMath>
                </a14:m>
                <a:r>
                  <a:rPr lang="en-GB" dirty="0" smtClean="0"/>
                  <a:t> </a:t>
                </a:r>
                <a:r>
                  <a:rPr lang="en-GB" dirty="0"/>
                  <a:t>= </a:t>
                </a:r>
                <a:r>
                  <a:rPr lang="en-GB" dirty="0" smtClean="0"/>
                  <a:t>3.875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Median = </a:t>
                </a:r>
                <a:r>
                  <a:rPr lang="en-GB" dirty="0" smtClean="0"/>
                  <a:t>2.5 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Mode </a:t>
                </a:r>
                <a:r>
                  <a:rPr lang="en-GB" dirty="0" smtClean="0"/>
                  <a:t>= 2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08438"/>
                <a:ext cx="5820266" cy="5575166"/>
              </a:xfrm>
              <a:blipFill rotWithShape="0">
                <a:blip r:embed="rId3"/>
                <a:stretch>
                  <a:fillRect l="-1153" t="-6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947102"/>
              </p:ext>
            </p:extLst>
          </p:nvPr>
        </p:nvGraphicFramePr>
        <p:xfrm>
          <a:off x="6532775" y="725864"/>
          <a:ext cx="1909886" cy="2104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0015668"/>
              </p:ext>
            </p:extLst>
          </p:nvPr>
        </p:nvGraphicFramePr>
        <p:xfrm>
          <a:off x="6532776" y="2743200"/>
          <a:ext cx="1909885" cy="2019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296324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Measures of variability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7"/>
            <a:ext cx="8337223" cy="5749563"/>
          </a:xfrm>
        </p:spPr>
        <p:txBody>
          <a:bodyPr>
            <a:normAutofit/>
          </a:bodyPr>
          <a:lstStyle/>
          <a:p>
            <a:r>
              <a:rPr lang="en-GB" dirty="0" smtClean="0"/>
              <a:t>The mean, median and mode give us a single score to represent the level of an entire set</a:t>
            </a:r>
          </a:p>
          <a:p>
            <a:r>
              <a:rPr lang="en-GB" dirty="0" smtClean="0"/>
              <a:t>Using the central measure alone can be misleading though – consider the two score sets below: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The means are the same but there is clearly more variability in the Classroom X scores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83209385"/>
                  </p:ext>
                </p:extLst>
              </p:nvPr>
            </p:nvGraphicFramePr>
            <p:xfrm>
              <a:off x="429706" y="2767196"/>
              <a:ext cx="8337549" cy="311513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887771"/>
                    <a:gridCol w="575035"/>
                    <a:gridCol w="3874743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Classroom</a:t>
                          </a:r>
                          <a:r>
                            <a:rPr lang="en-GB" baseline="0" dirty="0" smtClean="0"/>
                            <a:t> X Exam </a:t>
                          </a:r>
                          <a:r>
                            <a:rPr lang="en-GB" dirty="0" smtClean="0"/>
                            <a:t>Score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Classroom Y Exam Score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102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101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100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99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40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98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90093"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nary>
                                      <m:naryPr>
                                        <m:chr m:val="∑"/>
                                        <m:subHide m:val="on"/>
                                        <m:supHide m:val="on"/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nary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500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=100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 anchor="ctr">
                        <a:lnR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R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𝑌</m:t>
                                    </m:r>
                                  </m:e>
                                </m:acc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nary>
                                      <m:naryPr>
                                        <m:chr m:val="∑"/>
                                        <m:subHide m:val="on"/>
                                        <m:supHide m:val="on"/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nary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500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=100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83209385"/>
                  </p:ext>
                </p:extLst>
              </p:nvPr>
            </p:nvGraphicFramePr>
            <p:xfrm>
              <a:off x="429706" y="2767196"/>
              <a:ext cx="8337549" cy="3115133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887771"/>
                    <a:gridCol w="575035"/>
                    <a:gridCol w="3874743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Classroom</a:t>
                          </a:r>
                          <a:r>
                            <a:rPr lang="en-GB" baseline="0" dirty="0" smtClean="0"/>
                            <a:t> X Exam </a:t>
                          </a:r>
                          <a:r>
                            <a:rPr lang="en-GB" dirty="0" smtClean="0"/>
                            <a:t>Score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Classroom Y Exam Score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102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130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101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100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70</a:t>
                          </a:r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99</a:t>
                          </a:r>
                          <a:endParaRPr lang="en-GB" dirty="0"/>
                        </a:p>
                      </a:txBody>
                      <a:tcPr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40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98</a:t>
                          </a:r>
                          <a:endParaRPr lang="en-GB" dirty="0"/>
                        </a:p>
                      </a:txBody>
                      <a:tcPr anchor="ctr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9009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R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t="-253425" r="-114734" b="-6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 anchor="ctr">
                        <a:lnL>
                          <a:noFill/>
                        </a:lnL>
                        <a:lnR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>
                          <a:noFill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15252" t="-253425" r="-157" b="-6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73434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480898"/>
          </a:xfrm>
        </p:spPr>
        <p:txBody>
          <a:bodyPr/>
          <a:lstStyle/>
          <a:p>
            <a:r>
              <a:rPr lang="en-GB" dirty="0" smtClean="0"/>
              <a:t>The simplest measure of variability is the </a:t>
            </a:r>
            <a:r>
              <a:rPr lang="en-GB" b="1" i="1" dirty="0" smtClean="0"/>
              <a:t>range</a:t>
            </a:r>
          </a:p>
          <a:p>
            <a:r>
              <a:rPr lang="en-GB" dirty="0" smtClean="0"/>
              <a:t>The range is simply the highest score (H) minus the lowest score (L)</a:t>
            </a:r>
          </a:p>
          <a:p>
            <a:pPr lvl="1"/>
            <a:r>
              <a:rPr lang="en-GB" dirty="0" smtClean="0"/>
              <a:t>Range = H – L</a:t>
            </a:r>
          </a:p>
          <a:p>
            <a:r>
              <a:rPr lang="en-GB" dirty="0" smtClean="0"/>
              <a:t>In classroom X</a:t>
            </a:r>
          </a:p>
          <a:p>
            <a:pPr lvl="1"/>
            <a:r>
              <a:rPr lang="en-GB" dirty="0" smtClean="0"/>
              <a:t>Range = H – L = 160 – 40 = 120</a:t>
            </a:r>
          </a:p>
          <a:p>
            <a:r>
              <a:rPr lang="en-GB" dirty="0" smtClean="0"/>
              <a:t>In classroom Y</a:t>
            </a:r>
          </a:p>
          <a:p>
            <a:pPr lvl="1"/>
            <a:r>
              <a:rPr lang="en-GB" dirty="0" smtClean="0"/>
              <a:t>Range = H – L = 102 – 96 = 4</a:t>
            </a:r>
          </a:p>
          <a:p>
            <a:r>
              <a:rPr lang="en-GB" dirty="0" smtClean="0"/>
              <a:t>This gives a very basic measure of overall variability as it doesn’t take any skewness into account</a:t>
            </a:r>
          </a:p>
          <a:p>
            <a:r>
              <a:rPr lang="en-GB" dirty="0" smtClean="0"/>
              <a:t>Better measures are the </a:t>
            </a:r>
            <a:r>
              <a:rPr lang="en-GB" b="1" i="1" dirty="0" smtClean="0"/>
              <a:t>variance</a:t>
            </a:r>
            <a:r>
              <a:rPr lang="en-GB" dirty="0" smtClean="0"/>
              <a:t> and the </a:t>
            </a:r>
            <a:r>
              <a:rPr lang="en-GB" b="1" i="1" dirty="0" smtClean="0"/>
              <a:t> standard deviation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141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The variance is the most commonly used measure of variability</a:t>
                </a:r>
              </a:p>
              <a:p>
                <a:r>
                  <a:rPr lang="en-GB" dirty="0" smtClean="0"/>
                  <a:t>It is defined as the mean of the sum of the squares of the deviation scores</a:t>
                </a:r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𝑆𝐷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</m:e>
                                </m:d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GB" dirty="0" smtClean="0"/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acc>
                      </m:e>
                    </m:d>
                  </m:oMath>
                </a14:m>
                <a:r>
                  <a:rPr lang="en-GB" dirty="0" smtClean="0"/>
                  <a:t> is the </a:t>
                </a:r>
                <a:r>
                  <a:rPr lang="en-GB" b="1" i="1" dirty="0" smtClean="0"/>
                  <a:t>deviation score</a:t>
                </a:r>
                <a:endParaRPr lang="en-GB" dirty="0" smtClean="0"/>
              </a:p>
              <a:p>
                <a:pPr lvl="1"/>
                <a:r>
                  <a:rPr lang="en-GB" dirty="0" smtClean="0"/>
                  <a:t>Positive scores are above the mean</a:t>
                </a:r>
              </a:p>
              <a:p>
                <a:pPr lvl="1"/>
                <a:r>
                  <a:rPr lang="en-GB" dirty="0" smtClean="0"/>
                  <a:t>Negative scores are below the mean</a:t>
                </a:r>
              </a:p>
              <a:p>
                <a:pPr lvl="1"/>
                <a:r>
                  <a:rPr lang="en-GB" dirty="0" smtClean="0"/>
                  <a:t>If we calculated the mean deviation these would cancel out, so we square them to change all negatives to positives (common statistical technique) then take the mean value of the squared scores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366" t="-74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4882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08438"/>
                <a:ext cx="8337223" cy="5575166"/>
              </a:xfrm>
            </p:spPr>
            <p:txBody>
              <a:bodyPr/>
              <a:lstStyle/>
              <a:p>
                <a:r>
                  <a:rPr lang="en-GB" dirty="0" smtClean="0"/>
                  <a:t>To calculate the variance first calculate the deviations </a:t>
                </a:r>
                <a:r>
                  <a:rPr lang="en-GB" dirty="0" smtClean="0">
                    <a:sym typeface="Symbol" panose="05050102010706020507" pitchFamily="18" charset="2"/>
                  </a:rPr>
                  <a:t> then square and sum them, then divide by N-1</a:t>
                </a:r>
              </a:p>
              <a:p>
                <a:endParaRPr lang="en-GB" dirty="0">
                  <a:sym typeface="Symbol" panose="05050102010706020507" pitchFamily="18" charset="2"/>
                </a:endParaRPr>
              </a:p>
              <a:p>
                <a:endParaRPr lang="en-GB" dirty="0" smtClean="0">
                  <a:sym typeface="Symbol" panose="05050102010706020507" pitchFamily="18" charset="2"/>
                </a:endParaRPr>
              </a:p>
              <a:p>
                <a:endParaRPr lang="en-GB" dirty="0">
                  <a:sym typeface="Symbol" panose="05050102010706020507" pitchFamily="18" charset="2"/>
                </a:endParaRPr>
              </a:p>
              <a:p>
                <a:endParaRPr lang="en-GB" dirty="0" smtClean="0">
                  <a:sym typeface="Symbol" panose="05050102010706020507" pitchFamily="18" charset="2"/>
                </a:endParaRPr>
              </a:p>
              <a:p>
                <a:endParaRPr lang="en-GB" dirty="0">
                  <a:sym typeface="Symbol" panose="05050102010706020507" pitchFamily="18" charset="2"/>
                </a:endParaRPr>
              </a:p>
              <a:p>
                <a:endParaRPr lang="en-GB" dirty="0" smtClean="0">
                  <a:sym typeface="Symbol" panose="05050102010706020507" pitchFamily="18" charset="2"/>
                </a:endParaRPr>
              </a:p>
              <a:p>
                <a:endParaRPr lang="en-GB" dirty="0">
                  <a:sym typeface="Symbol" panose="05050102010706020507" pitchFamily="18" charset="2"/>
                </a:endParaRPr>
              </a:p>
              <a:p>
                <a:endParaRPr lang="en-GB" dirty="0" smtClean="0">
                  <a:sym typeface="Symbol" panose="05050102010706020507" pitchFamily="18" charset="2"/>
                </a:endParaRP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𝑆𝐷</m:t>
                          </m:r>
                        </m:e>
                        <m:sub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𝜒</m:t>
                          </m:r>
                        </m:sub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p>
                      </m:sSubSup>
                      <m:r>
                        <a:rPr lang="en-GB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b="0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𝑋</m:t>
                                      </m:r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b="0" i="1" smtClean="0">
                                              <a:latin typeface="Cambria Math" panose="02040503050406030204" pitchFamily="18" charset="0"/>
                                              <a:sym typeface="Symbol" panose="05050102010706020507" pitchFamily="18" charset="2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  <a:sym typeface="Symbol" panose="05050102010706020507" pitchFamily="18" charset="2"/>
                                            </a:rPr>
                                            <m:t>𝑋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𝑁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−1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40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5−1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=10</m:t>
                      </m:r>
                    </m:oMath>
                  </m:oMathPara>
                </a14:m>
                <a:endParaRPr lang="en-GB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08438"/>
                <a:ext cx="8337223" cy="5575166"/>
              </a:xfrm>
              <a:blipFill rotWithShape="0">
                <a:blip r:embed="rId2"/>
                <a:stretch>
                  <a:fillRect l="-366" t="-6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62091636"/>
                  </p:ext>
                </p:extLst>
              </p:nvPr>
            </p:nvGraphicFramePr>
            <p:xfrm>
              <a:off x="1206631" y="2377387"/>
              <a:ext cx="6749592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87398"/>
                    <a:gridCol w="1687398"/>
                    <a:gridCol w="1687398"/>
                    <a:gridCol w="1687398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𝜒</m:t>
                                </m:r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</m:acc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r>
                            <a:rPr lang="en-GB" baseline="30000" dirty="0" smtClean="0"/>
                            <a:t>2</a:t>
                          </a:r>
                          <a:endParaRPr lang="en-GB" baseline="30000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 – 5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 –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r>
                            <a:rPr lang="en-GB" baseline="0" dirty="0" smtClean="0"/>
                            <a:t> –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0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0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 –</a:t>
                          </a:r>
                          <a:r>
                            <a:rPr lang="en-GB" baseline="0" dirty="0" smtClean="0"/>
                            <a:t>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-2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 – 5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-4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=25</m:t>
                                  </m:r>
                                </m:e>
                              </m:nary>
                            </m:oMath>
                          </a14:m>
                          <a:r>
                            <a:rPr lang="en-GB" dirty="0" smtClean="0"/>
                            <a:t> 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d>
                                    <m:dPr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𝑋</m:t>
                                      </m:r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𝑋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</m:nary>
                            </m:oMath>
                          </a14:m>
                          <a:r>
                            <a:rPr lang="en-GB" dirty="0" smtClean="0"/>
                            <a:t>=0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𝜒</m:t>
                                  </m:r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=0</m:t>
                                  </m:r>
                                </m:e>
                              </m:nary>
                            </m:oMath>
                          </a14:m>
                          <a:r>
                            <a:rPr lang="en-GB" dirty="0" smtClean="0"/>
                            <a:t> 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sSup>
                                    <m:sSupPr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𝑋</m:t>
                                          </m:r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acc>
                                            <m:accPr>
                                              <m:chr m:val="̅"/>
                                              <m:ctrlPr>
                                                <a:rPr lang="en-GB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accPr>
                                            <m:e>
                                              <m:r>
                                                <a:rPr lang="en-GB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𝑋</m:t>
                                              </m:r>
                                            </m:e>
                                          </m:acc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nary>
                            </m:oMath>
                          </a14:m>
                          <a:r>
                            <a:rPr lang="en-GB" dirty="0" smtClean="0"/>
                            <a:t>=40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62091636"/>
                  </p:ext>
                </p:extLst>
              </p:nvPr>
            </p:nvGraphicFramePr>
            <p:xfrm>
              <a:off x="1206631" y="2377387"/>
              <a:ext cx="6749592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87398"/>
                    <a:gridCol w="1687398"/>
                    <a:gridCol w="1687398"/>
                    <a:gridCol w="1687398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99640" t="-8197" r="-199640" b="-7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00361" t="-8197" r="-100361" b="-7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300361" t="-8197" r="-361" b="-786885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 – 5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 –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r>
                            <a:rPr lang="en-GB" baseline="0" dirty="0" smtClean="0"/>
                            <a:t> –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0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0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 –</a:t>
                          </a:r>
                          <a:r>
                            <a:rPr lang="en-GB" baseline="0" dirty="0" smtClean="0"/>
                            <a:t> 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-2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 – 5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-4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16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t="-608197" r="-300722" b="-1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l="-99640" t="-608197" r="-199640" b="-1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l="-200361" t="-608197" r="-100361" b="-1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l="-300361" t="-608197" r="-361" b="-1868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767986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Variance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08438"/>
                <a:ext cx="8337223" cy="5749562"/>
              </a:xfrm>
            </p:spPr>
            <p:txBody>
              <a:bodyPr/>
              <a:lstStyle/>
              <a:p>
                <a:r>
                  <a:rPr lang="en-GB" dirty="0" smtClean="0"/>
                  <a:t>Calculating the deviation for every point is a pain</a:t>
                </a:r>
              </a:p>
              <a:p>
                <a:r>
                  <a:rPr lang="en-GB" dirty="0" smtClean="0"/>
                  <a:t>An alternative formula exists that eliminates rounding errors and is easier to compute</a:t>
                </a:r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𝑆𝐷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p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subHide m:val="on"/>
                                            <m:supHide m:val="on"/>
                                            <m:ctrlPr>
                                              <a:rPr lang="en-GB" sz="20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r>
                                              <a:rPr lang="en-GB" sz="20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𝑋</m:t>
                                            </m:r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den>
                            </m:f>
                          </m:e>
                        </m:nary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1"/>
                <a:endParaRPr lang="en-GB" dirty="0"/>
              </a:p>
              <a:p>
                <a:pPr lvl="1"/>
                <a:endParaRPr lang="en-GB" dirty="0" smtClean="0"/>
              </a:p>
              <a:p>
                <a:pPr lvl="1"/>
                <a:endParaRPr lang="en-GB" dirty="0"/>
              </a:p>
              <a:p>
                <a:pPr lvl="1"/>
                <a:endParaRPr lang="en-GB" dirty="0" smtClean="0"/>
              </a:p>
              <a:p>
                <a:pPr lvl="1"/>
                <a:endParaRPr lang="en-GB" dirty="0"/>
              </a:p>
              <a:p>
                <a:pPr lvl="1"/>
                <a:endParaRPr lang="en-GB" dirty="0" smtClean="0"/>
              </a:p>
              <a:p>
                <a:pPr lvl="1"/>
                <a:endParaRPr lang="en-GB" dirty="0"/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𝑆𝐷</m:t>
                        </m:r>
                      </m:e>
                      <m:sup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p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en-GB" sz="20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GB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subHide m:val="on"/>
                                            <m:supHide m:val="on"/>
                                            <m:ctrlPr>
                                              <a:rPr lang="en-GB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r>
                                              <a:rPr lang="en-GB" sz="2000" i="1">
                                                <a:latin typeface="Cambria Math" panose="02040503050406030204" pitchFamily="18" charset="0"/>
                                              </a:rPr>
                                              <m:t>𝑋</m:t>
                                            </m:r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n-GB" sz="20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den>
                            </m:f>
                          </m:e>
                        </m:nary>
                      </m:num>
                      <m:den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165 − </m:t>
                        </m:r>
                        <m:f>
                          <m:f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625</m:t>
                            </m:r>
                          </m:num>
                          <m:den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165−125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endParaRPr lang="en-GB" sz="2000" dirty="0" smtClean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08438"/>
                <a:ext cx="8337223" cy="5749562"/>
              </a:xfrm>
              <a:blipFill rotWithShape="0">
                <a:blip r:embed="rId2"/>
                <a:stretch>
                  <a:fillRect l="-366" t="-636" r="-5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7918726"/>
                  </p:ext>
                </p:extLst>
              </p:nvPr>
            </p:nvGraphicFramePr>
            <p:xfrm>
              <a:off x="1654011" y="3163897"/>
              <a:ext cx="6096000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048000"/>
                    <a:gridCol w="3048000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Squared</a:t>
                          </a:r>
                          <a:r>
                            <a:rPr lang="en-GB" baseline="0" dirty="0" smtClean="0"/>
                            <a:t> (X)</a:t>
                          </a:r>
                          <a:r>
                            <a:rPr lang="en-GB" baseline="30000" dirty="0" smtClean="0"/>
                            <a:t>2</a:t>
                          </a:r>
                          <a:endParaRPr lang="en-GB" baseline="30000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81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49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25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=25</m:t>
                                  </m:r>
                                </m:e>
                              </m:nary>
                              <m: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; </m:t>
                              </m:r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nary>
                                        <m:naryPr>
                                          <m:chr m:val="∑"/>
                                          <m:subHide m:val="on"/>
                                          <m:supHide m:val="on"/>
                                          <m:ctrlP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naryPr>
                                        <m:sub/>
                                        <m:sup/>
                                        <m:e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𝑋</m:t>
                                          </m:r>
                                        </m:e>
                                      </m:nary>
                                    </m:e>
                                  </m:d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=625</m:t>
                              </m:r>
                            </m:oMath>
                          </a14:m>
                          <a:r>
                            <a:rPr lang="en-GB" dirty="0" smtClean="0"/>
                            <a:t> 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sSup>
                                    <m:sSupPr>
                                      <m:ctrlP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</a:rPr>
                                        <m:t>𝑋</m:t>
                                      </m:r>
                                    </m:e>
                                    <m:sup>
                                      <m:r>
                                        <a:rPr lang="en-GB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=165</m:t>
                                  </m:r>
                                </m:e>
                              </m:nary>
                            </m:oMath>
                          </a14:m>
                          <a:r>
                            <a:rPr lang="en-GB" dirty="0" smtClean="0"/>
                            <a:t> 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7918726"/>
                  </p:ext>
                </p:extLst>
              </p:nvPr>
            </p:nvGraphicFramePr>
            <p:xfrm>
              <a:off x="1654011" y="3163897"/>
              <a:ext cx="6096000" cy="259588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3048000"/>
                    <a:gridCol w="3048000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Squared</a:t>
                          </a:r>
                          <a:r>
                            <a:rPr lang="en-GB" baseline="0" dirty="0" smtClean="0"/>
                            <a:t> (X)</a:t>
                          </a:r>
                          <a:r>
                            <a:rPr lang="en-GB" baseline="30000" dirty="0" smtClean="0"/>
                            <a:t>2</a:t>
                          </a:r>
                          <a:endParaRPr lang="en-GB" baseline="30000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81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49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25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t="-606557" r="-100000" b="-1868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3"/>
                          <a:stretch>
                            <a:fillRect l="-100200" t="-606557" r="-200" b="-1868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559019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deviation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Another common measure of variation is the </a:t>
            </a:r>
            <a:r>
              <a:rPr lang="en-GB" b="1" i="1" dirty="0" smtClean="0"/>
              <a:t>standard deviation</a:t>
            </a:r>
            <a:endParaRPr lang="en-GB" dirty="0" smtClean="0"/>
          </a:p>
          <a:p>
            <a:r>
              <a:rPr lang="en-GB" dirty="0" smtClean="0"/>
              <a:t>This is easy – take the square root of the variance</a:t>
            </a: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8870910"/>
                  </p:ext>
                </p:extLst>
              </p:nvPr>
            </p:nvGraphicFramePr>
            <p:xfrm>
              <a:off x="1654011" y="3163897"/>
              <a:ext cx="6096000" cy="222504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2220405"/>
                    <a:gridCol w="3875595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R>
                          <a:noFill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aseline="30000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Mean</a:t>
                          </a:r>
                          <a:r>
                            <a:rPr lang="en-GB" baseline="0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</m:acc>
                            </m:oMath>
                          </a14:m>
                          <a:r>
                            <a:rPr lang="en-GB" dirty="0" smtClean="0"/>
                            <a:t> =</a:t>
                          </a:r>
                          <a:r>
                            <a:rPr lang="en-GB" baseline="0" dirty="0" smtClean="0"/>
                            <a:t> 5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Variance</a:t>
                          </a:r>
                          <a:r>
                            <a:rPr lang="en-GB" baseline="0" dirty="0" smtClean="0"/>
                            <a:t> SD</a:t>
                          </a:r>
                          <a:r>
                            <a:rPr lang="en-GB" baseline="30000" dirty="0" smtClean="0"/>
                            <a:t>2</a:t>
                          </a:r>
                          <a:r>
                            <a:rPr lang="en-GB" baseline="0" dirty="0" smtClean="0"/>
                            <a:t> = 10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Standard</a:t>
                          </a:r>
                          <a:r>
                            <a:rPr lang="en-GB" baseline="0" dirty="0" smtClean="0"/>
                            <a:t> Deviation SD = 3.16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B>
                          <a:noFill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8870910"/>
                  </p:ext>
                </p:extLst>
              </p:nvPr>
            </p:nvGraphicFramePr>
            <p:xfrm>
              <a:off x="1654011" y="3163897"/>
              <a:ext cx="6096000" cy="222504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2220405"/>
                    <a:gridCol w="3875595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Scores (X)</a:t>
                          </a:r>
                          <a:endParaRPr lang="en-GB" dirty="0"/>
                        </a:p>
                      </a:txBody>
                      <a:tcPr>
                        <a:lnR>
                          <a:noFill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aseline="30000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9</a:t>
                          </a:r>
                          <a:endParaRPr lang="en-GB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0">
                          <a:blip r:embed="rId2"/>
                          <a:stretch>
                            <a:fillRect l="-57390" t="-108197" b="-422951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7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Variance</a:t>
                          </a:r>
                          <a:r>
                            <a:rPr lang="en-GB" baseline="0" dirty="0" smtClean="0"/>
                            <a:t> SD</a:t>
                          </a:r>
                          <a:r>
                            <a:rPr lang="en-GB" baseline="30000" dirty="0" smtClean="0"/>
                            <a:t>2</a:t>
                          </a:r>
                          <a:r>
                            <a:rPr lang="en-GB" baseline="0" dirty="0" smtClean="0"/>
                            <a:t> = 10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5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Standard</a:t>
                          </a:r>
                          <a:r>
                            <a:rPr lang="en-GB" baseline="0" dirty="0" smtClean="0"/>
                            <a:t> Deviation SD = 3.16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3</a:t>
                          </a:r>
                          <a:endParaRPr lang="en-GB" dirty="0"/>
                        </a:p>
                      </a:txBody>
                      <a:tcPr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B>
                          <a:noFill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dirty="0" smtClean="0"/>
                            <a:t>1</a:t>
                          </a:r>
                          <a:endParaRPr lang="en-GB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6840379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108438"/>
                <a:ext cx="8337223" cy="1653616"/>
              </a:xfrm>
            </p:spPr>
            <p:txBody>
              <a:bodyPr>
                <a:normAutofit/>
              </a:bodyPr>
              <a:lstStyle/>
              <a:p>
                <a:pPr fontAlgn="ctr"/>
                <a:r>
                  <a:rPr lang="en-GB" dirty="0" smtClean="0"/>
                  <a:t>Find the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</m:oMath>
                </a14:m>
                <a:r>
                  <a:rPr lang="en-GB" dirty="0" smtClean="0"/>
                  <a:t>, range R, variance SD</a:t>
                </a:r>
                <a:r>
                  <a:rPr lang="en-GB" baseline="30000" dirty="0" smtClean="0"/>
                  <a:t>2</a:t>
                </a:r>
                <a:r>
                  <a:rPr lang="en-GB" dirty="0" smtClean="0"/>
                  <a:t> and standard deviations for each of the following groups of scores. Carry our all calculations the three decimal places and round them correct to two places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108438"/>
                <a:ext cx="8337223" cy="1653616"/>
              </a:xfrm>
              <a:blipFill rotWithShape="0">
                <a:blip r:embed="rId2"/>
                <a:stretch>
                  <a:fillRect l="-366" t="-29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6292263"/>
              </p:ext>
            </p:extLst>
          </p:nvPr>
        </p:nvGraphicFramePr>
        <p:xfrm>
          <a:off x="429706" y="2767196"/>
          <a:ext cx="8337549" cy="222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87771"/>
                <a:gridCol w="575035"/>
                <a:gridCol w="38747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Classroom</a:t>
                      </a:r>
                      <a:r>
                        <a:rPr lang="en-GB" baseline="0" dirty="0" smtClean="0"/>
                        <a:t> X Exam </a:t>
                      </a:r>
                      <a:r>
                        <a:rPr lang="en-GB" dirty="0" smtClean="0"/>
                        <a:t>Score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Classroom Y Exam Score</a:t>
                      </a:r>
                      <a:endParaRPr lang="en-GB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160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102</a:t>
                      </a:r>
                      <a:endParaRPr lang="en-GB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130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101</a:t>
                      </a:r>
                      <a:endParaRPr lang="en-GB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100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100</a:t>
                      </a:r>
                      <a:endParaRPr lang="en-GB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70</a:t>
                      </a:r>
                      <a:endParaRPr lang="en-GB" dirty="0"/>
                    </a:p>
                  </a:txBody>
                  <a:tcPr anchor="ctr"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99</a:t>
                      </a:r>
                      <a:endParaRPr lang="en-GB" dirty="0"/>
                    </a:p>
                  </a:txBody>
                  <a:tcPr anchor="ctr"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40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98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526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excel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Calculating the means, variances and standard deviations can be done by hand but is better done with a spreadsheet or a statistical package</a:t>
            </a:r>
          </a:p>
          <a:p>
            <a:r>
              <a:rPr lang="en-GB" dirty="0" smtClean="0"/>
              <a:t>This year we will use Excel; next year we’ll move on to SPSS and the statistical programming language R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81" y="3047360"/>
            <a:ext cx="7292320" cy="366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90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Excel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five main Excel functions are:</a:t>
            </a:r>
          </a:p>
          <a:p>
            <a:pPr lvl="1"/>
            <a:r>
              <a:rPr lang="en-GB" dirty="0" smtClean="0"/>
              <a:t>Mean: AVERAGE(range)</a:t>
            </a:r>
          </a:p>
          <a:p>
            <a:pPr lvl="1"/>
            <a:r>
              <a:rPr lang="en-GB" dirty="0" smtClean="0"/>
              <a:t>Median: MEDIAN(range)</a:t>
            </a:r>
          </a:p>
          <a:p>
            <a:pPr lvl="1"/>
            <a:r>
              <a:rPr lang="en-GB" dirty="0" smtClean="0"/>
              <a:t>Mode: MODE(range)</a:t>
            </a:r>
          </a:p>
          <a:p>
            <a:pPr lvl="2"/>
            <a:r>
              <a:rPr lang="en-GB" dirty="0" smtClean="0"/>
              <a:t>If there is no mode then it will return the value #N/A</a:t>
            </a:r>
          </a:p>
          <a:p>
            <a:pPr lvl="1"/>
            <a:r>
              <a:rPr lang="en-GB" dirty="0" smtClean="0"/>
              <a:t>Variance: VAR.P(range)</a:t>
            </a:r>
          </a:p>
          <a:p>
            <a:pPr lvl="2"/>
            <a:r>
              <a:rPr lang="en-GB" dirty="0" smtClean="0"/>
              <a:t>This will ignore any non-numerical cells in the range</a:t>
            </a:r>
          </a:p>
          <a:p>
            <a:pPr lvl="1"/>
            <a:r>
              <a:rPr lang="en-GB" dirty="0" smtClean="0"/>
              <a:t>Standard Deviation(range)</a:t>
            </a:r>
          </a:p>
          <a:p>
            <a:pPr lvl="2"/>
            <a:r>
              <a:rPr lang="en-GB" dirty="0"/>
              <a:t>This will ignore any non-numerical cells in the range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507" y="4837034"/>
            <a:ext cx="5130735" cy="165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94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Download the file Midterms.xlsx and calculate the mean, median, mode, variance and standard deviation of the data therein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933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ym typeface="Wingdings" panose="05000000000000000000" pitchFamily="2" charset="2"/>
              </a:rPr>
              <a:t>All of today’s material looked at descriptive statistics of univariate data </a:t>
            </a:r>
          </a:p>
          <a:p>
            <a:pPr lvl="1"/>
            <a:r>
              <a:rPr lang="en-GB" dirty="0" smtClean="0"/>
              <a:t>Measures </a:t>
            </a:r>
            <a:r>
              <a:rPr lang="en-GB" dirty="0"/>
              <a:t>of central tendency</a:t>
            </a:r>
          </a:p>
          <a:p>
            <a:pPr lvl="1"/>
            <a:r>
              <a:rPr lang="en-GB" dirty="0"/>
              <a:t>Selecting a measure of central tendency</a:t>
            </a:r>
          </a:p>
          <a:p>
            <a:pPr lvl="1"/>
            <a:r>
              <a:rPr lang="en-GB" dirty="0"/>
              <a:t>Measures of </a:t>
            </a:r>
            <a:r>
              <a:rPr lang="en-GB" dirty="0" smtClean="0"/>
              <a:t>variability</a:t>
            </a:r>
          </a:p>
          <a:p>
            <a:pPr lvl="1"/>
            <a:r>
              <a:rPr lang="en-GB" dirty="0" smtClean="0"/>
              <a:t>Using Excel for statistics</a:t>
            </a:r>
            <a:endParaRPr lang="en-GB" dirty="0"/>
          </a:p>
          <a:p>
            <a:r>
              <a:rPr lang="en-GB" dirty="0" smtClean="0"/>
              <a:t>Next session we’ll look at the Normal curve and how this can be used to tell us more about a dataset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574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Coming soon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Next session: </a:t>
            </a:r>
            <a:r>
              <a:rPr lang="en-GB" dirty="0" smtClean="0"/>
              <a:t>The Normal curve</a:t>
            </a:r>
          </a:p>
          <a:p>
            <a:endParaRPr lang="en-GB" dirty="0"/>
          </a:p>
          <a:p>
            <a:r>
              <a:rPr lang="en-GB" b="1" dirty="0" smtClean="0"/>
              <a:t>Homework: </a:t>
            </a:r>
            <a:r>
              <a:rPr lang="en-GB" dirty="0" smtClean="0"/>
              <a:t>Read chapter 5 of </a:t>
            </a:r>
            <a:r>
              <a:rPr lang="en-GB" i="1" dirty="0" smtClean="0"/>
              <a:t>Statistics for the Terrified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2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15802</TotalTime>
  <Words>1075</Words>
  <Application>Microsoft Office PowerPoint</Application>
  <PresentationFormat>On-screen Show (4:3)</PresentationFormat>
  <Paragraphs>240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Century Gothic</vt:lpstr>
      <vt:lpstr>Wingdings 3</vt:lpstr>
      <vt:lpstr>Wingdings</vt:lpstr>
      <vt:lpstr>Cambria Math</vt:lpstr>
      <vt:lpstr>Symbol</vt:lpstr>
      <vt:lpstr>Slice</vt:lpstr>
      <vt:lpstr>Data Analysis  and Visualisation</vt:lpstr>
      <vt:lpstr>Descriptive Statistics</vt:lpstr>
      <vt:lpstr>Measures of central tendency</vt:lpstr>
      <vt:lpstr>Example</vt:lpstr>
      <vt:lpstr>Exercise</vt:lpstr>
      <vt:lpstr>Measures of central tendency</vt:lpstr>
      <vt:lpstr>Measures of Central Tendency</vt:lpstr>
      <vt:lpstr>Exercise</vt:lpstr>
      <vt:lpstr>Selecting a measure of central tendency</vt:lpstr>
      <vt:lpstr>Skewed distributions</vt:lpstr>
      <vt:lpstr>variation with skewness</vt:lpstr>
      <vt:lpstr>Measures of variability</vt:lpstr>
      <vt:lpstr>Range</vt:lpstr>
      <vt:lpstr>variance</vt:lpstr>
      <vt:lpstr>variance</vt:lpstr>
      <vt:lpstr>Variance</vt:lpstr>
      <vt:lpstr>Standard deviation</vt:lpstr>
      <vt:lpstr>Exercise</vt:lpstr>
      <vt:lpstr>Using excel</vt:lpstr>
      <vt:lpstr>Using Excel</vt:lpstr>
      <vt:lpstr>Exercise </vt:lpstr>
      <vt:lpstr>Summary</vt:lpstr>
      <vt:lpstr>Coming soon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Analysis  and Visualisaton</dc:title>
  <dc:creator>Whitehead, Nicola</dc:creator>
  <cp:lastModifiedBy>Nik Whitehead</cp:lastModifiedBy>
  <cp:revision>109</cp:revision>
  <dcterms:created xsi:type="dcterms:W3CDTF">2017-06-08T10:43:23Z</dcterms:created>
  <dcterms:modified xsi:type="dcterms:W3CDTF">2017-10-30T13:12:53Z</dcterms:modified>
</cp:coreProperties>
</file>