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compatMode="1" saveSubsetFonts="1">
  <p:sldMasterIdLst>
    <p:sldMasterId id="2147483660" r:id="rId2"/>
  </p:sldMasterIdLst>
  <p:notesMasterIdLst>
    <p:notesMasterId r:id="rId16"/>
  </p:notesMasterIdLst>
  <p:handoutMasterIdLst>
    <p:handoutMasterId r:id="rId17"/>
  </p:handoutMasterIdLst>
  <p:sldIdLst>
    <p:sldId id="269" r:id="rId3"/>
    <p:sldId id="357" r:id="rId4"/>
    <p:sldId id="358" r:id="rId5"/>
    <p:sldId id="359" r:id="rId6"/>
    <p:sldId id="360" r:id="rId7"/>
    <p:sldId id="297" r:id="rId8"/>
    <p:sldId id="350" r:id="rId9"/>
    <p:sldId id="364" r:id="rId10"/>
    <p:sldId id="272" r:id="rId11"/>
    <p:sldId id="362" r:id="rId12"/>
    <p:sldId id="298" r:id="rId13"/>
    <p:sldId id="365" r:id="rId14"/>
    <p:sldId id="354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593F320-0D66-BC40-2923-0B059AEF914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10B8FB-797D-92A6-ACDA-71CBE674A90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pPr>
              <a:defRPr/>
            </a:pPr>
            <a:fld id="{3C55A44F-CAE3-6D41-A205-D021CB5A5299}" type="datetimeFigureOut">
              <a:rPr lang="en-GB"/>
              <a:pPr>
                <a:defRPr/>
              </a:pPr>
              <a:t>13/09/2022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DD4DD3-076C-C2FA-B30C-E76AE9D53D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142FB-2D10-B607-B27B-D986FC30F6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wrap="square" lIns="91010" tIns="45505" rIns="91010" bIns="45505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6A8B5CCF-D1A0-5541-9A4E-DAD97E8782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DFC3CF6-7B13-5D83-DB16-FCE489CA792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2396E6-F5F9-57F8-2B4C-4AC0B4A12A2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24BA039-2A27-7A4A-ADCA-8F1D410A41CC}" type="datetimeFigureOut">
              <a:rPr lang="en-GB"/>
              <a:pPr>
                <a:defRPr/>
              </a:pPr>
              <a:t>13/09/2022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4B01A2E-BD44-1DFD-6BAF-AE692F4C3D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0424C25-2931-8FEC-41B8-539A5AD2EF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32325"/>
            <a:ext cx="5335588" cy="4389438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AD57B5-3E50-0170-8182-202BF771AF9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52D48C-9637-BB03-0DE3-64C3E66A13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010" tIns="45505" rIns="91010" bIns="45505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559CA594-E1F8-504D-816F-4A48CA7BE0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78F75591-BB82-01B7-CBB1-E2A661E598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D0F85FBE-2446-5B10-5D9D-2326E26164D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02404FA1-2355-55E5-18F5-8B9D7E08D6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4D46F89-4B63-8242-819B-58464F0CAE99}" type="slidenum">
              <a:rPr lang="en-GB" altLang="en-US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F799A9A-2545-C4C1-6038-BEFFBF0B7F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BB39DB9E-C89E-9602-6CD8-8E5D14EE947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CF7755C7-C6FF-7F90-9F41-09DBC51DB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CC56D03-7674-DD40-86CB-88C99CAF14DE}" type="slidenum">
              <a:rPr lang="en-GB" altLang="en-US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B6EF143A-1A6D-F390-3240-2E9F41D74E2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9ECCDA17-CBB3-046F-0671-DFD53C8DCFD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275ADABF-2A23-FBBF-C920-1CF82B3F38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7082EF5-87DE-5543-A664-95E60EA239D0}" type="slidenum">
              <a:rPr lang="en-GB" altLang="en-US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9419680E-80DF-436D-7A26-0F75E5DDD8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3944A9A2-BDFA-E43E-BEDE-F7271FD1E8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270DFA45-034C-1F95-4808-5233509E9B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08C7B91-D56C-1B45-B204-D1DAE8C6070F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2A875D59-12FB-44B4-D5A3-15EE845C441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2068D1A1-ED64-A763-A7EF-91DBC8F50D2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E730DE4-3A5D-E1AF-C01D-A7A8821FA5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3FFB893-0DEE-3D40-9B9F-8C7F5EB25026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8">
            <a:extLst>
              <a:ext uri="{FF2B5EF4-FFF2-40B4-BE49-F238E27FC236}">
                <a16:creationId xmlns:a16="http://schemas.microsoft.com/office/drawing/2014/main" id="{E8FB7F88-7AC8-19E1-D33C-87B2DD3F13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C32AAFC-5AAC-E94E-A056-0D55B48AEE6F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1FF30B34-FBC7-5630-A153-C6A9905D9A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04955660-D355-E365-6021-4BBBB1216E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8">
            <a:extLst>
              <a:ext uri="{FF2B5EF4-FFF2-40B4-BE49-F238E27FC236}">
                <a16:creationId xmlns:a16="http://schemas.microsoft.com/office/drawing/2014/main" id="{CD7F55A0-3244-3BE5-EFCE-6060F8A769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BAAB93B-724F-D34D-B0F8-6D5D22608ECE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6A51692-1D27-8836-7C60-5410EDEAEB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51DB289E-7B12-6A87-1177-0532F2DF0B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8">
            <a:extLst>
              <a:ext uri="{FF2B5EF4-FFF2-40B4-BE49-F238E27FC236}">
                <a16:creationId xmlns:a16="http://schemas.microsoft.com/office/drawing/2014/main" id="{C714609D-A9BB-9DE5-9C9F-C2CC2055E1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8429BB-6AAE-DE4A-AC98-9D5CA7A46AB0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77622D31-0E73-7ACA-3415-218C9C1F2BC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5E3B2B38-E226-63E1-48E2-1436A57852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8">
            <a:extLst>
              <a:ext uri="{FF2B5EF4-FFF2-40B4-BE49-F238E27FC236}">
                <a16:creationId xmlns:a16="http://schemas.microsoft.com/office/drawing/2014/main" id="{2998213E-481B-6F35-6FA0-04B212F464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548EAF0-C1A4-BF47-A9D6-8C01F3A3E9E2}" type="slidenum">
              <a:rPr lang="en-GB" altLang="en-US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A2B4BBCB-689D-2671-53FF-5EFB06B59A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827DA1C8-B930-26A4-2509-CE11422AD6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F9CD5A32-06FA-19D2-BD93-4E72E986D7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D5E10C1D-0E69-BE41-9A3E-2DC153E123AD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6741CAF2-B3A1-D60E-B68E-E172A1E3893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E51ED4DF-A366-5760-A343-5264E152D8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00E06-052B-28FE-F91A-00AB90C8CD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E604C-E3A1-4444-B477-F35FF71000A5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CDE35-6C54-EC4E-D777-380DC097B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19E8E-5356-9BAA-7A49-A8CC590AD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152F2F9-902B-3849-AD47-67E8FC28C8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8593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4C3E5-6A53-467C-4DF8-D47742941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D27FF-407F-7E46-AE02-26391B620B68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95FD9-B1EC-DC3F-8256-A60F4E0C5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CD46E-B64D-4523-6D17-B968ED56B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79C113E-4833-8746-AE45-E359501896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2117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ADDC-AD54-949F-41D8-7E3D5338E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EA2F1-9082-4746-9C12-82B9304C0DD1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7F13C8C-7406-E8EA-102B-BBFE9E8FEE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87A27-0AA6-1246-A5AA-A73795BBF9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007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D3059C8-E06D-49F7-F852-34877DE7D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E1145-FB9C-9443-87DE-8CDF9D53952F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57B03-1C61-31B4-BAA0-3EB3C85D58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3D9F0-4C7B-B343-9FDE-A532150C93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938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6EE6EF2-E7AB-DF8E-E430-755F31CD6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EFA43-5DC4-8543-97F6-8107FCDFA7A0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2E21232-BD9B-2EF8-3335-A8BF9D2DE6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7AE6F-FB20-9A4E-94EC-E5593EFC3A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783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34EB920-DE61-7C1B-252F-279601457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438D6-0551-694C-910F-FC359DA1CFC3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DB47EAE-7FBF-8D70-AEA9-D48EEA7367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CEF07-0812-E049-B81D-B94D016CB6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9677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7221B2F-7E33-AE50-E01F-B9E2154ED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58CD6-8E7E-724F-9825-999BC7329F5E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D5546D4-1095-CA7B-F93F-68A780A4B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B05F4-AF0B-8D4F-B4F5-CA72831B36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8359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8D7DBD7-1133-DA32-8BA2-A32D2C12F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B9324-0F8E-7346-BB10-2790E0DD61E1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2BBFA-B179-106C-4E9C-751306744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452D2-3E64-004B-B34E-E712F86408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902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929220-58CF-8AE0-D9EB-EC9E53B24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573C5-BF71-5C4B-BB57-7481348E1919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1487C-80B8-D2BA-D620-1FF6D793AE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0AC35-BCCA-7243-8365-B58657C643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601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8B68C-B727-6A57-16A4-CF7EF24EE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55515-2552-6242-BAC1-4942A94D1146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F9E0E1D-545F-7790-0EB7-6EA96CCE474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4D1B2-1145-E047-9989-406B461693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728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6FE1A-1F26-092F-97B8-60E4A8705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17DC4-7305-D94F-8F90-3EEA7B629352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B08AB7-D987-6F02-E1CF-62E7743EAB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C0F2A-4A98-4748-94A3-7E1ADE7079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555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B69C622-FE05-76CB-8A70-E803532CBF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AED1BCA-CE47-0EA7-8F46-16ED0EFCC9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6BCB0-3F56-820C-D2D2-410B331B9A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AD2282-4007-A14F-BDD2-ED7D8345523B}" type="datetime5">
              <a:rPr lang="en-GB"/>
              <a:pPr>
                <a:defRPr/>
              </a:pPr>
              <a:t>13-Sep-22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A5233-CF39-0F26-1857-878A5397D9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30F8CBC-DE14-2A4D-8405-D43E09C51E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3ADF1BD6-1EA2-7F5A-ACE7-3360E232F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38" y="1600200"/>
            <a:ext cx="8496300" cy="44259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Leadership &amp; Management Skills for the Workplace</a:t>
            </a:r>
            <a:br>
              <a:rPr lang="en-GB" altLang="en-US" sz="2400" dirty="0"/>
            </a:br>
            <a:br>
              <a:rPr lang="en-GB" altLang="en-US" sz="1800" dirty="0"/>
            </a:br>
            <a:r>
              <a:rPr lang="en-GB" b="1" dirty="0"/>
              <a:t>BMSW5103</a:t>
            </a:r>
            <a:r>
              <a:rPr lang="en-GB" sz="4000" b="1" dirty="0"/>
              <a:t> </a:t>
            </a:r>
            <a:br>
              <a:rPr lang="en-GB" sz="4000" b="1" dirty="0"/>
            </a:br>
            <a:br>
              <a:rPr lang="en-GB" sz="1400" b="1" u="sng" dirty="0"/>
            </a:br>
            <a:r>
              <a:rPr lang="en-GB" sz="4000" b="1" dirty="0">
                <a:cs typeface="Arial" panose="020B0604020202020204" pitchFamily="34" charset="0"/>
              </a:rPr>
              <a:t>Understanding &amp; Engaging in the Customer Experience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45228498-7374-ABCC-EEA6-3E8A2EF16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3D42FB78-C724-9CDD-E209-570CC491B8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38" y="1219200"/>
            <a:ext cx="8496300" cy="4806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Introduction: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cs typeface="Arial" panose="020B0604020202020204" pitchFamily="34" charset="0"/>
              </a:rPr>
              <a:t>Understanding &amp; Engaging in the Customer Experience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1F1C891B-BE1C-52B9-18F4-4589480D3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76AEE535-F168-9C22-ADA8-3447B7BA6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38" y="1341438"/>
            <a:ext cx="8496300" cy="4297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5 minutes challenge! </a:t>
            </a:r>
            <a:br>
              <a:rPr lang="en-GB" altLang="en-US" sz="4000" b="1" dirty="0"/>
            </a:br>
            <a:br>
              <a:rPr lang="en-GB" altLang="en-US" sz="4000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your own words, what is your u</a:t>
            </a:r>
            <a:r>
              <a:rPr lang="en-GB" sz="4000" b="1" dirty="0">
                <a:cs typeface="Arial" panose="020B0604020202020204" pitchFamily="34" charset="0"/>
              </a:rPr>
              <a:t>nderstanding of customer experience?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10243" name="Picture 1" descr="TSD_logo2010">
            <a:extLst>
              <a:ext uri="{FF2B5EF4-FFF2-40B4-BE49-F238E27FC236}">
                <a16:creationId xmlns:a16="http://schemas.microsoft.com/office/drawing/2014/main" id="{D9FAD62D-7972-E637-73B9-46E73B3F3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A4C4935-E08E-FF9F-F0F3-BA81762D7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38" y="1341438"/>
            <a:ext cx="8496300" cy="4297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5 minutes challenge! </a:t>
            </a:r>
            <a:br>
              <a:rPr lang="en-GB" altLang="en-US" sz="4000" b="1" dirty="0"/>
            </a:br>
            <a:br>
              <a:rPr lang="en-GB" altLang="en-US" sz="4000" b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you u</a:t>
            </a:r>
            <a:r>
              <a:rPr lang="en-GB" sz="4000" b="1" dirty="0">
                <a:cs typeface="Arial" panose="020B0604020202020204" pitchFamily="34" charset="0"/>
              </a:rPr>
              <a:t>nderstand by engaging in the customer experience?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12291" name="Picture 1" descr="TSD_logo2010">
            <a:extLst>
              <a:ext uri="{FF2B5EF4-FFF2-40B4-BE49-F238E27FC236}">
                <a16:creationId xmlns:a16="http://schemas.microsoft.com/office/drawing/2014/main" id="{6CCDC74B-1061-295D-22EA-A99EFF70E0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96678B06-70A3-3162-C242-89A195EF80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38" y="1341438"/>
            <a:ext cx="8496300" cy="4297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sz="4000" b="1" dirty="0"/>
            </a:br>
            <a:br>
              <a:rPr lang="en-GB" altLang="en-US" sz="4000" b="1" dirty="0"/>
            </a:br>
            <a:r>
              <a:rPr lang="en-GB" altLang="en-US" sz="4000" b="1" dirty="0"/>
              <a:t>5 minutes challenge! </a:t>
            </a:r>
            <a:br>
              <a:rPr lang="en-GB" altLang="en-US" sz="4000" b="1" dirty="0"/>
            </a:br>
            <a:br>
              <a:rPr lang="en-GB" altLang="en-US" sz="4000" b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u</a:t>
            </a:r>
            <a:r>
              <a:rPr lang="en-GB" sz="4000" b="1" dirty="0">
                <a:cs typeface="Arial" panose="020B0604020202020204" pitchFamily="34" charset="0"/>
              </a:rPr>
              <a:t>nderstanding &amp; engaging in the customer experience so important?</a:t>
            </a:r>
            <a:br>
              <a:rPr lang="en-GB" sz="4000" b="1" dirty="0">
                <a:cs typeface="Arial" panose="020B0604020202020204" pitchFamily="34" charset="0"/>
              </a:rPr>
            </a:br>
            <a:r>
              <a:rPr lang="en-GB" sz="4000" b="1" dirty="0">
                <a:cs typeface="Arial" panose="020B0604020202020204" pitchFamily="34" charset="0"/>
              </a:rPr>
              <a:t>and …</a:t>
            </a:r>
            <a:br>
              <a:rPr lang="en-GB" sz="4000" b="1" dirty="0">
                <a:cs typeface="Arial" panose="020B0604020202020204" pitchFamily="34" charset="0"/>
              </a:rPr>
            </a:br>
            <a:r>
              <a:rPr lang="en-GB" sz="4000" b="1" dirty="0">
                <a:cs typeface="Arial" panose="020B0604020202020204" pitchFamily="34" charset="0"/>
              </a:rPr>
              <a:t>To whom?</a:t>
            </a:r>
            <a:br>
              <a:rPr lang="en-GB" sz="4000" b="1" dirty="0">
                <a:cs typeface="Arial" panose="020B0604020202020204" pitchFamily="34" charset="0"/>
              </a:rPr>
            </a:b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14339" name="Picture 1" descr="TSD_logo2010">
            <a:extLst>
              <a:ext uri="{FF2B5EF4-FFF2-40B4-BE49-F238E27FC236}">
                <a16:creationId xmlns:a16="http://schemas.microsoft.com/office/drawing/2014/main" id="{C5272A04-D1A5-4824-659A-6F18BBC44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35525377-7FB7-CEAE-B3E2-0231CFA12D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113" y="-1524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/>
              <a:t>Aim &amp;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9A20A-067F-550B-81D0-E9D69D761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838200"/>
            <a:ext cx="8888413" cy="3916363"/>
          </a:xfrm>
        </p:spPr>
        <p:txBody>
          <a:bodyPr>
            <a:noAutofit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000" b="1" dirty="0"/>
              <a:t>Aim(s):</a:t>
            </a:r>
          </a:p>
          <a:p>
            <a:pPr lvl="1" eaLnBrk="1" hangingPunct="1">
              <a:defRPr/>
            </a:pPr>
            <a:r>
              <a:rPr lang="en-GB" sz="2000" b="1" dirty="0"/>
              <a:t>To instil a critical understanding of quality systems and controls for customers.  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000" b="1" dirty="0"/>
              <a:t>Learning Outcomes: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Upon the successful completion of this module, the student should be able to demonstrate the ability to:</a:t>
            </a:r>
          </a:p>
          <a:p>
            <a:pPr lvl="1" eaLnBrk="1" hangingPunct="1">
              <a:defRPr/>
            </a:pPr>
            <a:r>
              <a:rPr lang="en-GB" sz="2000" b="1" dirty="0">
                <a:solidFill>
                  <a:srgbClr val="FF0000"/>
                </a:solidFill>
              </a:rPr>
              <a:t>evidence a critical understanding of quality process in the workplace;</a:t>
            </a:r>
          </a:p>
          <a:p>
            <a:pPr lvl="1" eaLnBrk="1" hangingPunct="1">
              <a:defRPr/>
            </a:pPr>
            <a:r>
              <a:rPr lang="en-GB" sz="2000" b="1" dirty="0">
                <a:solidFill>
                  <a:srgbClr val="FF0000"/>
                </a:solidFill>
              </a:rPr>
              <a:t>analyse the customers’ experience of an organisation;</a:t>
            </a:r>
          </a:p>
          <a:p>
            <a:pPr lvl="1" eaLnBrk="1" hangingPunct="1">
              <a:defRPr/>
            </a:pPr>
            <a:r>
              <a:rPr lang="en-GB" sz="2000" b="1" dirty="0">
                <a:solidFill>
                  <a:srgbClr val="FF0000"/>
                </a:solidFill>
              </a:rPr>
              <a:t>critically evaluate the benefits and challenges of developing and maintaining good customer relationships.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sz="1800" b="1" dirty="0"/>
          </a:p>
          <a:p>
            <a:pPr eaLnBrk="1" hangingPunct="1">
              <a:defRPr/>
            </a:pPr>
            <a:endParaRPr lang="en-GB" sz="1400" b="1" dirty="0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147992BB-2790-73DC-CAF1-B2257C7F44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EB70BB-8FB1-A748-A869-E5332473EF1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6389" name="Picture 3">
            <a:extLst>
              <a:ext uri="{FF2B5EF4-FFF2-40B4-BE49-F238E27FC236}">
                <a16:creationId xmlns:a16="http://schemas.microsoft.com/office/drawing/2014/main" id="{0B888DAF-FF04-E57B-AE60-AA6E35BAF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288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C2AE6646-2BD3-61DD-CE02-26BD46B3EB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altLang="en-US" b="1"/>
              <a:t>Indicative Content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DE64EEE-1BB2-DAAF-631B-58F2CA012A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6875" y="685800"/>
            <a:ext cx="8229600" cy="48815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b="1" dirty="0"/>
              <a:t>Key Considerations:</a:t>
            </a:r>
          </a:p>
          <a:p>
            <a:pPr algn="just">
              <a:defRPr/>
            </a:pPr>
            <a:r>
              <a:rPr lang="en-GB" altLang="en-US" sz="2800" b="1" dirty="0"/>
              <a:t>Definitions of customer experience including its importance.</a:t>
            </a:r>
          </a:p>
          <a:p>
            <a:pPr algn="just">
              <a:defRPr/>
            </a:pPr>
            <a:endParaRPr lang="en-GB" altLang="en-US" sz="2800" b="1" dirty="0"/>
          </a:p>
          <a:p>
            <a:pPr algn="just">
              <a:defRPr/>
            </a:pPr>
            <a:r>
              <a:rPr lang="en-GB" altLang="en-US" sz="2800" b="1" dirty="0"/>
              <a:t>Links between customer experience and other key themes such as customer relationship management (CRM), relationship marketing, customer centricity, customer value, customer expectations, buyer-seller relationships etc.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b="1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D212A885-B71B-2888-EF02-F87148E8A7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BFA6E0-7557-6B45-83E6-931A3C4B7D7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330616D-5A20-20C6-1B01-03685672BB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altLang="en-US" b="1"/>
              <a:t>Indicative Content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0B215FD-61EA-B85E-8CA2-0CBD675F1C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6875" y="889000"/>
            <a:ext cx="8229600" cy="4678363"/>
          </a:xfrm>
        </p:spPr>
        <p:txBody>
          <a:bodyPr/>
          <a:lstStyle/>
          <a:p>
            <a:r>
              <a:rPr lang="en-GB" altLang="en-US" sz="2400" b="1"/>
              <a:t>Key themes:</a:t>
            </a: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28BCCCC0-59C4-B2EF-2327-62C3BCE3FAB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B429E0B-DA53-D54E-B94B-0B28067DB80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8437" name="Rectangle 4">
            <a:extLst>
              <a:ext uri="{FF2B5EF4-FFF2-40B4-BE49-F238E27FC236}">
                <a16:creationId xmlns:a16="http://schemas.microsoft.com/office/drawing/2014/main" id="{CECEC19C-C673-D5C3-789C-ADA77DCECE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290638"/>
            <a:ext cx="84582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endParaRPr lang="en-GB" altLang="en-US" sz="1600" b="1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Quality modules and standards.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Customer service.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Customer centrality.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Value and purpose of customer relationship management (CRM).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Buyer-seller relationships.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Managing customer expectations.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Buying decision making process: ethical considerations such as fair-trade, sustainable resources.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Appreciation of the importance of quality control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7030A0"/>
                </a:solidFill>
              </a:rPr>
              <a:t>Customer value.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DA7AC690-715E-DB67-4063-EB2A94257B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52400" y="136525"/>
            <a:ext cx="9067800" cy="620713"/>
          </a:xfrm>
        </p:spPr>
        <p:txBody>
          <a:bodyPr/>
          <a:lstStyle/>
          <a:p>
            <a:pPr eaLnBrk="1" hangingPunct="1"/>
            <a:r>
              <a:rPr lang="en-GB" altLang="en-US" sz="4000" b="1"/>
              <a:t>Assessment Brief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2052AAC3-8B40-C936-3F5B-06047C38AB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685800"/>
            <a:ext cx="9067800" cy="580231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/>
              <a:t>Essay or report format </a:t>
            </a:r>
            <a:r>
              <a:rPr lang="en-GB" sz="2400" dirty="0"/>
              <a:t>(4,000 - 5,000 words or equivalent)                     </a:t>
            </a:r>
            <a:r>
              <a:rPr lang="en-GB" sz="2400" b="1" dirty="0"/>
              <a:t>100%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b="1" dirty="0"/>
          </a:p>
          <a:p>
            <a:pPr algn="just">
              <a:defRPr/>
            </a:pPr>
            <a:r>
              <a:rPr lang="en-GB" sz="2400" dirty="0"/>
              <a:t>This module requires students to identify and agree a specific organisational context in which they can demonstrate the importance of understanding and engaging in customer experience. </a:t>
            </a:r>
          </a:p>
          <a:p>
            <a:pPr algn="just"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The specific organisational context should be sufficiently complex so as to allow the student to demonstrate an evaluation of the agreed scenario.</a:t>
            </a:r>
          </a:p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E64E41BC-68A5-AF9C-7CF3-B6E1085BF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DD11106-A863-D94A-A96B-2A24DACDCBB2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9461" name="Picture 3">
            <a:extLst>
              <a:ext uri="{FF2B5EF4-FFF2-40B4-BE49-F238E27FC236}">
                <a16:creationId xmlns:a16="http://schemas.microsoft.com/office/drawing/2014/main" id="{EBA0C369-4938-DEDA-3EDD-AEBDB6602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0BBECA2-8D22-0416-674F-37B7C3195C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52400" y="136525"/>
            <a:ext cx="9067800" cy="1077913"/>
          </a:xfrm>
        </p:spPr>
        <p:txBody>
          <a:bodyPr/>
          <a:lstStyle/>
          <a:p>
            <a:pPr eaLnBrk="1" hangingPunct="1"/>
            <a:r>
              <a:rPr lang="en-GB" altLang="en-US" sz="4000" b="1"/>
              <a:t>Assessment Brief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5B115A7D-1F02-FC50-98B1-B2A89E9F36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990600"/>
            <a:ext cx="9067800" cy="549751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/>
              <a:t>Essay or report format </a:t>
            </a:r>
            <a:r>
              <a:rPr lang="en-GB" sz="2400" dirty="0"/>
              <a:t>(4,000 - 5,000 words or equivalent)            </a:t>
            </a:r>
            <a:r>
              <a:rPr lang="en-GB" sz="2400" b="1" dirty="0"/>
              <a:t>100%</a:t>
            </a:r>
          </a:p>
          <a:p>
            <a:pPr algn="just">
              <a:defRPr/>
            </a:pPr>
            <a:r>
              <a:rPr lang="en-GB" sz="2400" dirty="0"/>
              <a:t>Assignment brief will be released in Week 2 of the term</a:t>
            </a:r>
          </a:p>
          <a:p>
            <a:pPr algn="just">
              <a:defRPr/>
            </a:pPr>
            <a:r>
              <a:rPr lang="en-GB" sz="2400" dirty="0"/>
              <a:t>1 final piece of work to be submitted.</a:t>
            </a:r>
          </a:p>
          <a:p>
            <a:pPr algn="just">
              <a:defRPr/>
            </a:pPr>
            <a:r>
              <a:rPr lang="en-GB" sz="2400" dirty="0"/>
              <a:t>Assignment will be broken down into 2 parts; some of the tasks within the assignment will be completed through in-class activity</a:t>
            </a:r>
          </a:p>
          <a:p>
            <a:pPr algn="just">
              <a:defRPr/>
            </a:pPr>
            <a:r>
              <a:rPr lang="en-GB" sz="2400" dirty="0"/>
              <a:t>In-class practical activities – Case Study based</a:t>
            </a:r>
          </a:p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508" name="Slide Number Placeholder 4">
            <a:extLst>
              <a:ext uri="{FF2B5EF4-FFF2-40B4-BE49-F238E27FC236}">
                <a16:creationId xmlns:a16="http://schemas.microsoft.com/office/drawing/2014/main" id="{618F1CCD-CA88-2147-7F0A-65B13EBAC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EEC00D-AA1E-3948-9C60-EDB64DEA4055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1509" name="Picture 3">
            <a:extLst>
              <a:ext uri="{FF2B5EF4-FFF2-40B4-BE49-F238E27FC236}">
                <a16:creationId xmlns:a16="http://schemas.microsoft.com/office/drawing/2014/main" id="{7B8F4A15-DD43-0EA5-13E8-C002C9758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0" name="Picture 1">
            <a:extLst>
              <a:ext uri="{FF2B5EF4-FFF2-40B4-BE49-F238E27FC236}">
                <a16:creationId xmlns:a16="http://schemas.microsoft.com/office/drawing/2014/main" id="{FDCAF948-BF0D-2FEF-391C-B4F6B1A7D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3810000"/>
            <a:ext cx="1908175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922BF98C-2AE7-8307-DA91-A599D5B967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04800" y="487363"/>
            <a:ext cx="9448800" cy="1190625"/>
          </a:xfrm>
        </p:spPr>
        <p:txBody>
          <a:bodyPr/>
          <a:lstStyle/>
          <a:p>
            <a:pPr eaLnBrk="1" hangingPunct="1"/>
            <a:r>
              <a:rPr lang="en-GB" altLang="en-US" sz="3600" b="1"/>
              <a:t>Important Points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F4977C16-1FD3-3900-5EB4-F38CA6AE9A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" y="1447800"/>
            <a:ext cx="8458200" cy="5040313"/>
          </a:xfrm>
        </p:spPr>
        <p:txBody>
          <a:bodyPr/>
          <a:lstStyle/>
          <a:p>
            <a:pPr marL="0" indent="0" algn="just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r>
              <a:rPr lang="en-GB" altLang="en-US" dirty="0">
                <a:solidFill>
                  <a:srgbClr val="FF0000"/>
                </a:solidFill>
                <a:latin typeface="+mj-lt"/>
              </a:rPr>
              <a:t>Evidence of wide reading and research, encompassing application of relevant academic theories and models is ESSENTIAL!</a:t>
            </a:r>
            <a:endParaRPr lang="en-GB" altLang="en-US" sz="2000" dirty="0">
              <a:solidFill>
                <a:srgbClr val="FF0000"/>
              </a:solidFill>
              <a:latin typeface="+mj-lt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endParaRPr lang="en-GB" altLang="en-US" b="1" dirty="0">
              <a:solidFill>
                <a:srgbClr val="C00000"/>
              </a:solidFill>
            </a:endParaRPr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3045A658-3C35-F67C-9B7C-D5AB9C73B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E44F38-77A8-0E4C-9321-8BCB722E0A10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3557" name="Picture 3">
            <a:extLst>
              <a:ext uri="{FF2B5EF4-FFF2-40B4-BE49-F238E27FC236}">
                <a16:creationId xmlns:a16="http://schemas.microsoft.com/office/drawing/2014/main" id="{6EF07218-E0DA-7587-E2EC-B687394FD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8" name="Picture 2">
            <a:extLst>
              <a:ext uri="{FF2B5EF4-FFF2-40B4-BE49-F238E27FC236}">
                <a16:creationId xmlns:a16="http://schemas.microsoft.com/office/drawing/2014/main" id="{863361E7-F782-7027-6D00-19B0E5C26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468688"/>
            <a:ext cx="3035300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90B561B-4B33-D3FB-3C95-AB55AA78B8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04800" y="106363"/>
            <a:ext cx="9448800" cy="862012"/>
          </a:xfrm>
        </p:spPr>
        <p:txBody>
          <a:bodyPr/>
          <a:lstStyle/>
          <a:p>
            <a:pPr eaLnBrk="1" hangingPunct="1"/>
            <a:r>
              <a:rPr lang="en-GB" altLang="en-US" sz="4000" b="1"/>
              <a:t>Important Points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7F1730C-98D5-F05A-EB5D-DCECEC044B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" y="968375"/>
            <a:ext cx="8458200" cy="5519738"/>
          </a:xfrm>
        </p:spPr>
        <p:txBody>
          <a:bodyPr/>
          <a:lstStyle/>
          <a:p>
            <a:pPr marL="0" indent="0" algn="just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  <a:latin typeface="+mj-lt"/>
              </a:rPr>
              <a:t>Minimum of 10 relevant and credible literature.</a:t>
            </a:r>
          </a:p>
          <a:p>
            <a:pPr marL="0" indent="0" algn="just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  <a:latin typeface="+mj-lt"/>
              </a:rPr>
              <a:t>Likely mix could include use of text-books, relevant and recent Marketing journals, credible links/websites (company website), independent analytic reviews/comments. </a:t>
            </a:r>
          </a:p>
          <a:p>
            <a:pPr marL="0" indent="0" algn="just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  <a:latin typeface="+mj-lt"/>
              </a:rPr>
              <a:t>Students will be assessed for the use of in-text citations and strict compliance to Harvard referencing style </a:t>
            </a:r>
          </a:p>
          <a:p>
            <a:pPr marL="0" indent="0" algn="just" eaLnBrk="1" hangingPunct="1">
              <a:lnSpc>
                <a:spcPct val="115000"/>
              </a:lnSpc>
              <a:buFont typeface="Arial" panose="020B0604020202020204" pitchFamily="34" charset="0"/>
              <a:buNone/>
              <a:defRPr/>
            </a:pPr>
            <a:endParaRPr lang="en-GB" altLang="en-US" sz="2800" b="1" dirty="0">
              <a:solidFill>
                <a:srgbClr val="FF0000"/>
              </a:solidFill>
              <a:latin typeface="+mj-lt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endParaRPr lang="en-GB" altLang="en-US" b="1" dirty="0">
              <a:solidFill>
                <a:srgbClr val="C00000"/>
              </a:solidFill>
            </a:endParaRPr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3DD87B8D-E995-6967-2027-AD6E20673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90B7AE-3D93-4A4C-B164-CBC83D522CED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5605" name="Picture 3">
            <a:extLst>
              <a:ext uri="{FF2B5EF4-FFF2-40B4-BE49-F238E27FC236}">
                <a16:creationId xmlns:a16="http://schemas.microsoft.com/office/drawing/2014/main" id="{EE4067C8-9EC8-443E-0911-82B105B80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6" name="Picture 1">
            <a:extLst>
              <a:ext uri="{FF2B5EF4-FFF2-40B4-BE49-F238E27FC236}">
                <a16:creationId xmlns:a16="http://schemas.microsoft.com/office/drawing/2014/main" id="{76BE9861-F6C4-2EB7-9B78-13BCAE4563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763" y="4578350"/>
            <a:ext cx="312420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00A39B94-E3AB-FC0C-212B-9EA802C32B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en-GB" altLang="en-US" b="1"/>
              <a:t>Customer Experience</a:t>
            </a:r>
            <a:endParaRPr lang="en-GB" altLang="en-US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81D0E13E-539C-927F-2310-43E82E6E67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95275" y="1066800"/>
            <a:ext cx="8948738" cy="41910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4000" b="1"/>
              <a:t>       Any Question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/>
          </a:p>
        </p:txBody>
      </p:sp>
      <p:pic>
        <p:nvPicPr>
          <p:cNvPr id="27652" name="Picture 5" descr="Image result for any questions gif">
            <a:extLst>
              <a:ext uri="{FF2B5EF4-FFF2-40B4-BE49-F238E27FC236}">
                <a16:creationId xmlns:a16="http://schemas.microsoft.com/office/drawing/2014/main" id="{35CF8B66-83D0-2197-B0DC-FB0B76C6B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466975"/>
            <a:ext cx="4929188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6" ma:contentTypeDescription="Create a new document." ma:contentTypeScope="" ma:versionID="408971cd45093f267c7ee09b7ebabfea">
  <xsd:schema xmlns:xsd="http://www.w3.org/2001/XMLSchema" xmlns:xs="http://www.w3.org/2001/XMLSchema" xmlns:p="http://schemas.microsoft.com/office/2006/metadata/properties" xmlns:ns2="12dde717-b0d9-4745-903a-e5172bc2ef5a" xmlns:ns3="5a72a2e2-def5-4cac-b273-a0332fccb5e2" targetNamespace="http://schemas.microsoft.com/office/2006/metadata/properties" ma:root="true" ma:fieldsID="9f3468ce39581dca4ee489a579fd078f" ns2:_="" ns3:_="">
    <xsd:import namespace="12dde717-b0d9-4745-903a-e5172bc2ef5a"/>
    <xsd:import namespace="5a72a2e2-def5-4cac-b273-a0332fccb5e2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72a2e2-def5-4cac-b273-a0332fccb5e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541117-C768-44FE-A09B-EB597A01EA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5a72a2e2-def5-4cac-b273-a0332fccb5e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5435</TotalTime>
  <Words>744</Words>
  <Application>Microsoft Macintosh PowerPoint</Application>
  <PresentationFormat>On-screen Show (4:3)</PresentationFormat>
  <Paragraphs>94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Myriad Pro</vt:lpstr>
      <vt:lpstr>Arial</vt:lpstr>
      <vt:lpstr>Calibri</vt:lpstr>
      <vt:lpstr>Tahoma</vt:lpstr>
      <vt:lpstr>Times New Roman</vt:lpstr>
      <vt:lpstr>Wingdings</vt:lpstr>
      <vt:lpstr>20140311PresentationUWTSDTemplate</vt:lpstr>
      <vt:lpstr>BA Leadership &amp; Management Skills for the Workplace  BMSW5103   Understanding &amp; Engaging in the Customer Experience   </vt:lpstr>
      <vt:lpstr>Module Introduction: Understanding &amp; Engaging in the Customer Experience   </vt:lpstr>
      <vt:lpstr>5 minutes challenge!   In your own words, what is your understanding of customer experience?   </vt:lpstr>
      <vt:lpstr>5 minutes challenge!   What do you understand by engaging in the customer experience?   </vt:lpstr>
      <vt:lpstr>  5 minutes challenge!   Why is understanding &amp; engaging in the customer experience so important? and … To whom?    </vt:lpstr>
      <vt:lpstr>Aim &amp; Learning Outcomes</vt:lpstr>
      <vt:lpstr>Indicative Content </vt:lpstr>
      <vt:lpstr>Indicative Content </vt:lpstr>
      <vt:lpstr>Assessment Brief</vt:lpstr>
      <vt:lpstr>Assessment Brief</vt:lpstr>
      <vt:lpstr>Important Points</vt:lpstr>
      <vt:lpstr>Important Points</vt:lpstr>
      <vt:lpstr>Customer Experience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Relationship Management (CRM)</dc:title>
  <dc:creator>Andrew Maund</dc:creator>
  <cp:lastModifiedBy>Buddhi Pathak</cp:lastModifiedBy>
  <cp:revision>107</cp:revision>
  <cp:lastPrinted>2019-04-30T10:51:02Z</cp:lastPrinted>
  <dcterms:created xsi:type="dcterms:W3CDTF">2014-04-02T10:28:06Z</dcterms:created>
  <dcterms:modified xsi:type="dcterms:W3CDTF">2022-09-13T19:54:52Z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