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6" r:id="rId2"/>
    <p:sldMasterId id="2147483693" r:id="rId3"/>
  </p:sldMasterIdLst>
  <p:notesMasterIdLst>
    <p:notesMasterId r:id="rId59"/>
  </p:notesMasterIdLst>
  <p:sldIdLst>
    <p:sldId id="256" r:id="rId4"/>
    <p:sldId id="357" r:id="rId5"/>
    <p:sldId id="283" r:id="rId6"/>
    <p:sldId id="362" r:id="rId7"/>
    <p:sldId id="364" r:id="rId8"/>
    <p:sldId id="647" r:id="rId9"/>
    <p:sldId id="652" r:id="rId10"/>
    <p:sldId id="665" r:id="rId11"/>
    <p:sldId id="666" r:id="rId12"/>
    <p:sldId id="667" r:id="rId13"/>
    <p:sldId id="668" r:id="rId14"/>
    <p:sldId id="368" r:id="rId15"/>
    <p:sldId id="639" r:id="rId16"/>
    <p:sldId id="640" r:id="rId17"/>
    <p:sldId id="662" r:id="rId18"/>
    <p:sldId id="641" r:id="rId19"/>
    <p:sldId id="363" r:id="rId20"/>
    <p:sldId id="653" r:id="rId21"/>
    <p:sldId id="654" r:id="rId22"/>
    <p:sldId id="655" r:id="rId23"/>
    <p:sldId id="656" r:id="rId24"/>
    <p:sldId id="657" r:id="rId25"/>
    <p:sldId id="642" r:id="rId26"/>
    <p:sldId id="661" r:id="rId27"/>
    <p:sldId id="658" r:id="rId28"/>
    <p:sldId id="659" r:id="rId29"/>
    <p:sldId id="660" r:id="rId30"/>
    <p:sldId id="663" r:id="rId31"/>
    <p:sldId id="469" r:id="rId32"/>
    <p:sldId id="257" r:id="rId33"/>
    <p:sldId id="439" r:id="rId34"/>
    <p:sldId id="369" r:id="rId35"/>
    <p:sldId id="370" r:id="rId36"/>
    <p:sldId id="636" r:id="rId37"/>
    <p:sldId id="637" r:id="rId38"/>
    <p:sldId id="664" r:id="rId39"/>
    <p:sldId id="644" r:id="rId40"/>
    <p:sldId id="281" r:id="rId41"/>
    <p:sldId id="280" r:id="rId42"/>
    <p:sldId id="279" r:id="rId43"/>
    <p:sldId id="282" r:id="rId44"/>
    <p:sldId id="278" r:id="rId45"/>
    <p:sldId id="259" r:id="rId46"/>
    <p:sldId id="267" r:id="rId47"/>
    <p:sldId id="646" r:id="rId48"/>
    <p:sldId id="479" r:id="rId49"/>
    <p:sldId id="473" r:id="rId50"/>
    <p:sldId id="388" r:id="rId51"/>
    <p:sldId id="387" r:id="rId52"/>
    <p:sldId id="386" r:id="rId53"/>
    <p:sldId id="380" r:id="rId54"/>
    <p:sldId id="379" r:id="rId55"/>
    <p:sldId id="385" r:id="rId56"/>
    <p:sldId id="277" r:id="rId57"/>
    <p:sldId id="373" r:id="rId5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3FE2FA-CF1F-4DE5-814F-64CA66F67549}" v="243" dt="2026-10-04T19:28:30.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853" autoAdjust="0"/>
    <p:restoredTop sz="94660"/>
  </p:normalViewPr>
  <p:slideViewPr>
    <p:cSldViewPr snapToGrid="0">
      <p:cViewPr varScale="1">
        <p:scale>
          <a:sx n="111" d="100"/>
          <a:sy n="111" d="100"/>
        </p:scale>
        <p:origin x="7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3C8C0-1DB1-44F4-B93C-029CDEC4F9C0}" type="doc">
      <dgm:prSet loTypeId="urn:microsoft.com/office/officeart/2005/8/layout/default" loCatId="list" qsTypeId="urn:microsoft.com/office/officeart/2005/8/quickstyle/simple4#1" qsCatId="simple" csTypeId="urn:microsoft.com/office/officeart/2005/8/colors/colorful1#1" csCatId="colorful"/>
      <dgm:spPr/>
      <dgm:t>
        <a:bodyPr/>
        <a:lstStyle/>
        <a:p>
          <a:endParaRPr lang="en-US"/>
        </a:p>
      </dgm:t>
    </dgm:pt>
    <dgm:pt modelId="{BC22B752-D0C8-442E-9DD0-96FA593B9B6C}">
      <dgm:prSet custT="1"/>
      <dgm:spPr/>
      <dgm:t>
        <a:bodyPr/>
        <a:lstStyle/>
        <a:p>
          <a:r>
            <a:rPr lang="en-GB" sz="1800" dirty="0"/>
            <a:t>The outdoor event sector covers a </a:t>
          </a:r>
          <a:r>
            <a:rPr lang="en-GB" sz="1800" b="1" dirty="0"/>
            <a:t>diversity of types of event </a:t>
          </a:r>
          <a:r>
            <a:rPr lang="en-GB" sz="1800" dirty="0"/>
            <a:t>for a variety of people and organisations.</a:t>
          </a:r>
          <a:endParaRPr lang="en-US" sz="1800" dirty="0"/>
        </a:p>
      </dgm:t>
    </dgm:pt>
    <dgm:pt modelId="{D9B37A16-F6A2-4786-99C4-F8D21681459B}" type="parTrans" cxnId="{3F612B7D-6EB3-4844-BEA7-3E27ADF62333}">
      <dgm:prSet/>
      <dgm:spPr/>
      <dgm:t>
        <a:bodyPr/>
        <a:lstStyle/>
        <a:p>
          <a:endParaRPr lang="en-US"/>
        </a:p>
      </dgm:t>
    </dgm:pt>
    <dgm:pt modelId="{36567D56-A1CA-41C6-A653-6A060DF56E40}" type="sibTrans" cxnId="{3F612B7D-6EB3-4844-BEA7-3E27ADF62333}">
      <dgm:prSet/>
      <dgm:spPr/>
      <dgm:t>
        <a:bodyPr/>
        <a:lstStyle/>
        <a:p>
          <a:endParaRPr lang="en-US"/>
        </a:p>
      </dgm:t>
    </dgm:pt>
    <dgm:pt modelId="{A0B25111-6E2E-4262-A72A-49F847CF2803}">
      <dgm:prSet custT="1"/>
      <dgm:spPr/>
      <dgm:t>
        <a:bodyPr/>
        <a:lstStyle/>
        <a:p>
          <a:r>
            <a:rPr lang="en-GB" sz="1800" dirty="0"/>
            <a:t>Challenges of </a:t>
          </a:r>
          <a:r>
            <a:rPr lang="en-GB" sz="1800" b="1" dirty="0"/>
            <a:t>being temporary </a:t>
          </a:r>
          <a:r>
            <a:rPr lang="en-GB" sz="1800" dirty="0"/>
            <a:t>in structure, time, and openness to the weather.</a:t>
          </a:r>
          <a:endParaRPr lang="en-US" sz="1800" dirty="0"/>
        </a:p>
      </dgm:t>
    </dgm:pt>
    <dgm:pt modelId="{AEFCA31B-824A-421B-A656-114A093AA142}" type="parTrans" cxnId="{BA21C0C5-7739-4BB7-9CC7-3FB098236AE0}">
      <dgm:prSet/>
      <dgm:spPr/>
      <dgm:t>
        <a:bodyPr/>
        <a:lstStyle/>
        <a:p>
          <a:endParaRPr lang="en-US"/>
        </a:p>
      </dgm:t>
    </dgm:pt>
    <dgm:pt modelId="{40F641FC-1185-48D2-9C3D-97C9F080B3F8}" type="sibTrans" cxnId="{BA21C0C5-7739-4BB7-9CC7-3FB098236AE0}">
      <dgm:prSet/>
      <dgm:spPr/>
      <dgm:t>
        <a:bodyPr/>
        <a:lstStyle/>
        <a:p>
          <a:endParaRPr lang="en-US"/>
        </a:p>
      </dgm:t>
    </dgm:pt>
    <dgm:pt modelId="{3CD85EF2-BF1F-4EF4-9462-DAD0786E75AD}">
      <dgm:prSet/>
      <dgm:spPr/>
      <dgm:t>
        <a:bodyPr/>
        <a:lstStyle/>
        <a:p>
          <a:r>
            <a:rPr lang="en-GB" b="1" dirty="0"/>
            <a:t>Sociocultural significance of outdoor events:  </a:t>
          </a:r>
          <a:r>
            <a:rPr lang="en-GB" dirty="0"/>
            <a:t>providing entertainment and an opportunity for all to engage with the particular form of activity at the event (e.g. music, art, physical activity or nature) as well as </a:t>
          </a:r>
          <a:r>
            <a:rPr lang="en-GB" b="1" dirty="0"/>
            <a:t>being important for the local economy</a:t>
          </a:r>
          <a:r>
            <a:rPr lang="en-GB" dirty="0"/>
            <a:t>. </a:t>
          </a:r>
          <a:endParaRPr lang="en-US" dirty="0"/>
        </a:p>
      </dgm:t>
    </dgm:pt>
    <dgm:pt modelId="{8D3CC8EF-209D-4A76-B43C-12C1C42C4D71}" type="parTrans" cxnId="{5AAA9A1A-D369-452B-9231-B9B7CEC88323}">
      <dgm:prSet/>
      <dgm:spPr/>
      <dgm:t>
        <a:bodyPr/>
        <a:lstStyle/>
        <a:p>
          <a:endParaRPr lang="en-US"/>
        </a:p>
      </dgm:t>
    </dgm:pt>
    <dgm:pt modelId="{B4FE3B99-48BA-4AD7-96C3-08256F5CC7DB}" type="sibTrans" cxnId="{5AAA9A1A-D369-452B-9231-B9B7CEC88323}">
      <dgm:prSet/>
      <dgm:spPr/>
      <dgm:t>
        <a:bodyPr/>
        <a:lstStyle/>
        <a:p>
          <a:endParaRPr lang="en-US"/>
        </a:p>
      </dgm:t>
    </dgm:pt>
    <dgm:pt modelId="{AC505923-8E7A-4F80-85BF-1E1802A32865}">
      <dgm:prSet/>
      <dgm:spPr/>
      <dgm:t>
        <a:bodyPr/>
        <a:lstStyle/>
        <a:p>
          <a:r>
            <a:rPr lang="en-GB" dirty="0"/>
            <a:t>Seen as a source of </a:t>
          </a:r>
          <a:r>
            <a:rPr lang="en-GB" b="1" dirty="0"/>
            <a:t>community spirit and pride</a:t>
          </a:r>
          <a:r>
            <a:rPr lang="en-GB" dirty="0"/>
            <a:t>, helping to create a positive image for the location and helping to </a:t>
          </a:r>
          <a:r>
            <a:rPr lang="en-GB" b="1" dirty="0"/>
            <a:t>safeguard heritage and traditions. </a:t>
          </a:r>
          <a:r>
            <a:rPr lang="en-GB" dirty="0"/>
            <a:t>Overall, 60% of respondents surveyed believed that outdoor events were very important.</a:t>
          </a:r>
          <a:endParaRPr lang="en-US" dirty="0"/>
        </a:p>
      </dgm:t>
    </dgm:pt>
    <dgm:pt modelId="{1BD7486C-F256-4B3F-B0BD-785F591CBE6F}" type="parTrans" cxnId="{5489DEAE-6F3B-4404-9A90-19C7386D6591}">
      <dgm:prSet/>
      <dgm:spPr/>
      <dgm:t>
        <a:bodyPr/>
        <a:lstStyle/>
        <a:p>
          <a:endParaRPr lang="en-US"/>
        </a:p>
      </dgm:t>
    </dgm:pt>
    <dgm:pt modelId="{DEFB8090-2B32-4C7E-8D2E-E243D6FDC856}" type="sibTrans" cxnId="{5489DEAE-6F3B-4404-9A90-19C7386D6591}">
      <dgm:prSet/>
      <dgm:spPr/>
      <dgm:t>
        <a:bodyPr/>
        <a:lstStyle/>
        <a:p>
          <a:endParaRPr lang="en-US"/>
        </a:p>
      </dgm:t>
    </dgm:pt>
    <dgm:pt modelId="{E25A52A2-2717-46BE-81CC-525F079DEE6F}">
      <dgm:prSet/>
      <dgm:spPr/>
      <dgm:t>
        <a:bodyPr/>
        <a:lstStyle/>
        <a:p>
          <a:r>
            <a:rPr lang="en-GB" dirty="0"/>
            <a:t>The areas of concern, for a minority of people, are issues of congestion (24%), antisocial behaviour (15%), waste (11%) and over commercialisation (13%). </a:t>
          </a:r>
          <a:endParaRPr lang="en-US" dirty="0"/>
        </a:p>
      </dgm:t>
    </dgm:pt>
    <dgm:pt modelId="{43BC5AFC-61EC-4CFE-8D96-FBB1163C68B9}" type="parTrans" cxnId="{C34FF109-9960-4856-9606-522964C8419F}">
      <dgm:prSet/>
      <dgm:spPr/>
      <dgm:t>
        <a:bodyPr/>
        <a:lstStyle/>
        <a:p>
          <a:endParaRPr lang="en-US"/>
        </a:p>
      </dgm:t>
    </dgm:pt>
    <dgm:pt modelId="{5A7E95EB-DF38-4375-9785-170F24ECE8F0}" type="sibTrans" cxnId="{C34FF109-9960-4856-9606-522964C8419F}">
      <dgm:prSet/>
      <dgm:spPr/>
      <dgm:t>
        <a:bodyPr/>
        <a:lstStyle/>
        <a:p>
          <a:endParaRPr lang="en-US"/>
        </a:p>
      </dgm:t>
    </dgm:pt>
    <dgm:pt modelId="{D4D8C322-EE60-461C-AD34-BC67011323BD}">
      <dgm:prSet/>
      <dgm:spPr/>
      <dgm:t>
        <a:bodyPr/>
        <a:lstStyle/>
        <a:p>
          <a:r>
            <a:rPr lang="en-GB" dirty="0"/>
            <a:t>Coping with weather conditions (21%), given the nature of outdoor events, was also seen as an area of challenge. These identified issues are ones that event organisers need to bear in mind in their planning. (Jackson, et.al., 2019)</a:t>
          </a:r>
          <a:endParaRPr lang="en-US" dirty="0"/>
        </a:p>
      </dgm:t>
    </dgm:pt>
    <dgm:pt modelId="{7EB2FEA4-BF1F-4363-8A7F-AA973AD83C0A}" type="parTrans" cxnId="{97809B31-AB1B-4EC4-A50C-4054F84A9822}">
      <dgm:prSet/>
      <dgm:spPr/>
      <dgm:t>
        <a:bodyPr/>
        <a:lstStyle/>
        <a:p>
          <a:endParaRPr lang="en-US"/>
        </a:p>
      </dgm:t>
    </dgm:pt>
    <dgm:pt modelId="{CCE538EA-DAA0-46FE-ACB0-DB74FD0BB759}" type="sibTrans" cxnId="{97809B31-AB1B-4EC4-A50C-4054F84A9822}">
      <dgm:prSet/>
      <dgm:spPr/>
      <dgm:t>
        <a:bodyPr/>
        <a:lstStyle/>
        <a:p>
          <a:endParaRPr lang="en-US"/>
        </a:p>
      </dgm:t>
    </dgm:pt>
    <dgm:pt modelId="{D83E9D8B-B975-4A87-88EE-C6B1CDF25814}" type="pres">
      <dgm:prSet presAssocID="{3913C8C0-1DB1-44F4-B93C-029CDEC4F9C0}" presName="diagram" presStyleCnt="0">
        <dgm:presLayoutVars>
          <dgm:dir/>
          <dgm:resizeHandles val="exact"/>
        </dgm:presLayoutVars>
      </dgm:prSet>
      <dgm:spPr/>
    </dgm:pt>
    <dgm:pt modelId="{928EEAD7-DE22-4E4A-BFA1-D76B9C4C8058}" type="pres">
      <dgm:prSet presAssocID="{BC22B752-D0C8-442E-9DD0-96FA593B9B6C}" presName="node" presStyleLbl="node1" presStyleIdx="0" presStyleCnt="6">
        <dgm:presLayoutVars>
          <dgm:bulletEnabled val="1"/>
        </dgm:presLayoutVars>
      </dgm:prSet>
      <dgm:spPr/>
    </dgm:pt>
    <dgm:pt modelId="{CDD288DF-3741-4401-9A1F-FB8464145C44}" type="pres">
      <dgm:prSet presAssocID="{36567D56-A1CA-41C6-A653-6A060DF56E40}" presName="sibTrans" presStyleCnt="0"/>
      <dgm:spPr/>
    </dgm:pt>
    <dgm:pt modelId="{0F0D9285-5261-4FFD-B8DA-BC1AE0F01788}" type="pres">
      <dgm:prSet presAssocID="{A0B25111-6E2E-4262-A72A-49F847CF2803}" presName="node" presStyleLbl="node1" presStyleIdx="1" presStyleCnt="6">
        <dgm:presLayoutVars>
          <dgm:bulletEnabled val="1"/>
        </dgm:presLayoutVars>
      </dgm:prSet>
      <dgm:spPr/>
    </dgm:pt>
    <dgm:pt modelId="{5DBE08BA-FE31-44DE-BFD1-39AA41D98AA5}" type="pres">
      <dgm:prSet presAssocID="{40F641FC-1185-48D2-9C3D-97C9F080B3F8}" presName="sibTrans" presStyleCnt="0"/>
      <dgm:spPr/>
    </dgm:pt>
    <dgm:pt modelId="{33C25FE2-EE84-451C-837C-CFF016BF1939}" type="pres">
      <dgm:prSet presAssocID="{3CD85EF2-BF1F-4EF4-9462-DAD0786E75AD}" presName="node" presStyleLbl="node1" presStyleIdx="2" presStyleCnt="6">
        <dgm:presLayoutVars>
          <dgm:bulletEnabled val="1"/>
        </dgm:presLayoutVars>
      </dgm:prSet>
      <dgm:spPr/>
    </dgm:pt>
    <dgm:pt modelId="{B965A06D-150B-421C-91D9-8F53FCCF050D}" type="pres">
      <dgm:prSet presAssocID="{B4FE3B99-48BA-4AD7-96C3-08256F5CC7DB}" presName="sibTrans" presStyleCnt="0"/>
      <dgm:spPr/>
    </dgm:pt>
    <dgm:pt modelId="{EA112DD5-DBFA-4401-8670-3B4FCCA0F1AF}" type="pres">
      <dgm:prSet presAssocID="{AC505923-8E7A-4F80-85BF-1E1802A32865}" presName="node" presStyleLbl="node1" presStyleIdx="3" presStyleCnt="6">
        <dgm:presLayoutVars>
          <dgm:bulletEnabled val="1"/>
        </dgm:presLayoutVars>
      </dgm:prSet>
      <dgm:spPr/>
    </dgm:pt>
    <dgm:pt modelId="{2511C194-1227-4A2D-BA6A-C8BE2909C690}" type="pres">
      <dgm:prSet presAssocID="{DEFB8090-2B32-4C7E-8D2E-E243D6FDC856}" presName="sibTrans" presStyleCnt="0"/>
      <dgm:spPr/>
    </dgm:pt>
    <dgm:pt modelId="{980330EC-60E5-4D44-9931-2CEDDF3DEB95}" type="pres">
      <dgm:prSet presAssocID="{E25A52A2-2717-46BE-81CC-525F079DEE6F}" presName="node" presStyleLbl="node1" presStyleIdx="4" presStyleCnt="6">
        <dgm:presLayoutVars>
          <dgm:bulletEnabled val="1"/>
        </dgm:presLayoutVars>
      </dgm:prSet>
      <dgm:spPr/>
    </dgm:pt>
    <dgm:pt modelId="{C880DF5A-73E3-4E26-A828-244FB2AD4914}" type="pres">
      <dgm:prSet presAssocID="{5A7E95EB-DF38-4375-9785-170F24ECE8F0}" presName="sibTrans" presStyleCnt="0"/>
      <dgm:spPr/>
    </dgm:pt>
    <dgm:pt modelId="{094DB545-FED5-4022-99BC-2371E884CE95}" type="pres">
      <dgm:prSet presAssocID="{D4D8C322-EE60-461C-AD34-BC67011323BD}" presName="node" presStyleLbl="node1" presStyleIdx="5" presStyleCnt="6">
        <dgm:presLayoutVars>
          <dgm:bulletEnabled val="1"/>
        </dgm:presLayoutVars>
      </dgm:prSet>
      <dgm:spPr/>
    </dgm:pt>
  </dgm:ptLst>
  <dgm:cxnLst>
    <dgm:cxn modelId="{C34FF109-9960-4856-9606-522964C8419F}" srcId="{3913C8C0-1DB1-44F4-B93C-029CDEC4F9C0}" destId="{E25A52A2-2717-46BE-81CC-525F079DEE6F}" srcOrd="4" destOrd="0" parTransId="{43BC5AFC-61EC-4CFE-8D96-FBB1163C68B9}" sibTransId="{5A7E95EB-DF38-4375-9785-170F24ECE8F0}"/>
    <dgm:cxn modelId="{5CEF5518-D7B6-4480-9D23-D627408BC27C}" type="presOf" srcId="{D4D8C322-EE60-461C-AD34-BC67011323BD}" destId="{094DB545-FED5-4022-99BC-2371E884CE95}" srcOrd="0" destOrd="0" presId="urn:microsoft.com/office/officeart/2005/8/layout/default"/>
    <dgm:cxn modelId="{5AAA9A1A-D369-452B-9231-B9B7CEC88323}" srcId="{3913C8C0-1DB1-44F4-B93C-029CDEC4F9C0}" destId="{3CD85EF2-BF1F-4EF4-9462-DAD0786E75AD}" srcOrd="2" destOrd="0" parTransId="{8D3CC8EF-209D-4A76-B43C-12C1C42C4D71}" sibTransId="{B4FE3B99-48BA-4AD7-96C3-08256F5CC7DB}"/>
    <dgm:cxn modelId="{C6CF4022-1984-4465-B0FE-4DAED6C164B9}" type="presOf" srcId="{BC22B752-D0C8-442E-9DD0-96FA593B9B6C}" destId="{928EEAD7-DE22-4E4A-BFA1-D76B9C4C8058}" srcOrd="0" destOrd="0" presId="urn:microsoft.com/office/officeart/2005/8/layout/default"/>
    <dgm:cxn modelId="{97809B31-AB1B-4EC4-A50C-4054F84A9822}" srcId="{3913C8C0-1DB1-44F4-B93C-029CDEC4F9C0}" destId="{D4D8C322-EE60-461C-AD34-BC67011323BD}" srcOrd="5" destOrd="0" parTransId="{7EB2FEA4-BF1F-4363-8A7F-AA973AD83C0A}" sibTransId="{CCE538EA-DAA0-46FE-ACB0-DB74FD0BB759}"/>
    <dgm:cxn modelId="{FA091450-91EE-40F8-82B0-369B51C0B0A6}" type="presOf" srcId="{AC505923-8E7A-4F80-85BF-1E1802A32865}" destId="{EA112DD5-DBFA-4401-8670-3B4FCCA0F1AF}" srcOrd="0" destOrd="0" presId="urn:microsoft.com/office/officeart/2005/8/layout/default"/>
    <dgm:cxn modelId="{3F612B7D-6EB3-4844-BEA7-3E27ADF62333}" srcId="{3913C8C0-1DB1-44F4-B93C-029CDEC4F9C0}" destId="{BC22B752-D0C8-442E-9DD0-96FA593B9B6C}" srcOrd="0" destOrd="0" parTransId="{D9B37A16-F6A2-4786-99C4-F8D21681459B}" sibTransId="{36567D56-A1CA-41C6-A653-6A060DF56E40}"/>
    <dgm:cxn modelId="{B3F8BF97-19C2-41A6-B083-1A5965A76302}" type="presOf" srcId="{E25A52A2-2717-46BE-81CC-525F079DEE6F}" destId="{980330EC-60E5-4D44-9931-2CEDDF3DEB95}" srcOrd="0" destOrd="0" presId="urn:microsoft.com/office/officeart/2005/8/layout/default"/>
    <dgm:cxn modelId="{5489DEAE-6F3B-4404-9A90-19C7386D6591}" srcId="{3913C8C0-1DB1-44F4-B93C-029CDEC4F9C0}" destId="{AC505923-8E7A-4F80-85BF-1E1802A32865}" srcOrd="3" destOrd="0" parTransId="{1BD7486C-F256-4B3F-B0BD-785F591CBE6F}" sibTransId="{DEFB8090-2B32-4C7E-8D2E-E243D6FDC856}"/>
    <dgm:cxn modelId="{BA21C0C5-7739-4BB7-9CC7-3FB098236AE0}" srcId="{3913C8C0-1DB1-44F4-B93C-029CDEC4F9C0}" destId="{A0B25111-6E2E-4262-A72A-49F847CF2803}" srcOrd="1" destOrd="0" parTransId="{AEFCA31B-824A-421B-A656-114A093AA142}" sibTransId="{40F641FC-1185-48D2-9C3D-97C9F080B3F8}"/>
    <dgm:cxn modelId="{6169F8C9-10E0-4E18-AB7E-A8DA15E408F7}" type="presOf" srcId="{3913C8C0-1DB1-44F4-B93C-029CDEC4F9C0}" destId="{D83E9D8B-B975-4A87-88EE-C6B1CDF25814}" srcOrd="0" destOrd="0" presId="urn:microsoft.com/office/officeart/2005/8/layout/default"/>
    <dgm:cxn modelId="{5F7817EB-8B85-44FA-94B7-D232941AB9E2}" type="presOf" srcId="{3CD85EF2-BF1F-4EF4-9462-DAD0786E75AD}" destId="{33C25FE2-EE84-451C-837C-CFF016BF1939}" srcOrd="0" destOrd="0" presId="urn:microsoft.com/office/officeart/2005/8/layout/default"/>
    <dgm:cxn modelId="{4FFFC3EC-8F22-4007-B9BA-8DABF3B9B006}" type="presOf" srcId="{A0B25111-6E2E-4262-A72A-49F847CF2803}" destId="{0F0D9285-5261-4FFD-B8DA-BC1AE0F01788}" srcOrd="0" destOrd="0" presId="urn:microsoft.com/office/officeart/2005/8/layout/default"/>
    <dgm:cxn modelId="{367CA9A7-7C11-41B2-9BCF-22073E2229B5}" type="presParOf" srcId="{D83E9D8B-B975-4A87-88EE-C6B1CDF25814}" destId="{928EEAD7-DE22-4E4A-BFA1-D76B9C4C8058}" srcOrd="0" destOrd="0" presId="urn:microsoft.com/office/officeart/2005/8/layout/default"/>
    <dgm:cxn modelId="{DD9436C6-C5B4-4A32-9191-3CB3E353BA27}" type="presParOf" srcId="{D83E9D8B-B975-4A87-88EE-C6B1CDF25814}" destId="{CDD288DF-3741-4401-9A1F-FB8464145C44}" srcOrd="1" destOrd="0" presId="urn:microsoft.com/office/officeart/2005/8/layout/default"/>
    <dgm:cxn modelId="{897F710B-6974-47D6-80F3-CA01FF57D548}" type="presParOf" srcId="{D83E9D8B-B975-4A87-88EE-C6B1CDF25814}" destId="{0F0D9285-5261-4FFD-B8DA-BC1AE0F01788}" srcOrd="2" destOrd="0" presId="urn:microsoft.com/office/officeart/2005/8/layout/default"/>
    <dgm:cxn modelId="{7B6459CC-1681-4813-8B8E-24FF47C12A24}" type="presParOf" srcId="{D83E9D8B-B975-4A87-88EE-C6B1CDF25814}" destId="{5DBE08BA-FE31-44DE-BFD1-39AA41D98AA5}" srcOrd="3" destOrd="0" presId="urn:microsoft.com/office/officeart/2005/8/layout/default"/>
    <dgm:cxn modelId="{116A98C6-BCF6-4521-B994-FF24308BD9FE}" type="presParOf" srcId="{D83E9D8B-B975-4A87-88EE-C6B1CDF25814}" destId="{33C25FE2-EE84-451C-837C-CFF016BF1939}" srcOrd="4" destOrd="0" presId="urn:microsoft.com/office/officeart/2005/8/layout/default"/>
    <dgm:cxn modelId="{EC556E0D-E072-4BE2-A672-819152B51F85}" type="presParOf" srcId="{D83E9D8B-B975-4A87-88EE-C6B1CDF25814}" destId="{B965A06D-150B-421C-91D9-8F53FCCF050D}" srcOrd="5" destOrd="0" presId="urn:microsoft.com/office/officeart/2005/8/layout/default"/>
    <dgm:cxn modelId="{98F041DF-959C-48AE-B900-758648091AFD}" type="presParOf" srcId="{D83E9D8B-B975-4A87-88EE-C6B1CDF25814}" destId="{EA112DD5-DBFA-4401-8670-3B4FCCA0F1AF}" srcOrd="6" destOrd="0" presId="urn:microsoft.com/office/officeart/2005/8/layout/default"/>
    <dgm:cxn modelId="{68CC7081-D4CC-44BF-94B0-9FAC0B583E64}" type="presParOf" srcId="{D83E9D8B-B975-4A87-88EE-C6B1CDF25814}" destId="{2511C194-1227-4A2D-BA6A-C8BE2909C690}" srcOrd="7" destOrd="0" presId="urn:microsoft.com/office/officeart/2005/8/layout/default"/>
    <dgm:cxn modelId="{3261CE92-88A8-4ECA-BFCD-9778F8CC5161}" type="presParOf" srcId="{D83E9D8B-B975-4A87-88EE-C6B1CDF25814}" destId="{980330EC-60E5-4D44-9931-2CEDDF3DEB95}" srcOrd="8" destOrd="0" presId="urn:microsoft.com/office/officeart/2005/8/layout/default"/>
    <dgm:cxn modelId="{76C4FEF7-730E-43E4-A27E-458F30F81ECA}" type="presParOf" srcId="{D83E9D8B-B975-4A87-88EE-C6B1CDF25814}" destId="{C880DF5A-73E3-4E26-A828-244FB2AD4914}" srcOrd="9" destOrd="0" presId="urn:microsoft.com/office/officeart/2005/8/layout/default"/>
    <dgm:cxn modelId="{DD151DF6-08A9-446D-9E94-710EC80B5116}" type="presParOf" srcId="{D83E9D8B-B975-4A87-88EE-C6B1CDF25814}" destId="{094DB545-FED5-4022-99BC-2371E884CE9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DD423-CABA-4A10-8651-24C425EEB1E8}" type="doc">
      <dgm:prSet loTypeId="urn:microsoft.com/office/officeart/2008/layout/LinedList" loCatId="list" qsTypeId="urn:microsoft.com/office/officeart/2005/8/quickstyle/simple1#1" qsCatId="simple" csTypeId="urn:microsoft.com/office/officeart/2005/8/colors/colorful5#1" csCatId="colorful" phldr="1"/>
      <dgm:spPr/>
      <dgm:t>
        <a:bodyPr/>
        <a:lstStyle/>
        <a:p>
          <a:endParaRPr lang="en-US"/>
        </a:p>
      </dgm:t>
    </dgm:pt>
    <dgm:pt modelId="{FA42BA4D-DF9F-423B-9801-B4DB2EBEE16D}">
      <dgm:prSet custT="1"/>
      <dgm:spPr/>
      <dgm:t>
        <a:bodyPr/>
        <a:lstStyle/>
        <a:p>
          <a:r>
            <a:rPr lang="en-GB" sz="2400" dirty="0"/>
            <a:t>International events attract much higher average spend than their domestic equivalents.</a:t>
          </a:r>
          <a:endParaRPr lang="en-US" sz="2400" dirty="0"/>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custT="1"/>
      <dgm:spPr/>
      <dgm:t>
        <a:bodyPr/>
        <a:lstStyle/>
        <a:p>
          <a:r>
            <a:rPr lang="en-GB" sz="2400" dirty="0"/>
            <a:t>The two main reasons are:  Overseas delegates stay much longer on average (3.7 nights) than domestic delegates (1.0 nights) </a:t>
          </a:r>
          <a:endParaRPr lang="en-US" sz="2400" dirty="0"/>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custT="1"/>
      <dgm:spPr/>
      <dgm:t>
        <a:bodyPr/>
        <a:lstStyle/>
        <a:p>
          <a:r>
            <a:rPr lang="en-GB" sz="2400" dirty="0"/>
            <a:t>International events charge much higher registration fees. For incentive trips, the average spend per delegate is £1,893. </a:t>
          </a:r>
          <a:endParaRPr lang="en-US" sz="2400" dirty="0"/>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custT="1"/>
      <dgm:spPr/>
      <dgm:t>
        <a:bodyPr/>
        <a:lstStyle/>
        <a:p>
          <a:r>
            <a:rPr lang="en-GB" sz="2200" dirty="0"/>
            <a:t>It is highest for trips from North America (£2,311), the main reason being the higher average length of stay (4.9 nights) compared to other markets. </a:t>
          </a:r>
          <a:endParaRPr lang="en-US" sz="2200" dirty="0"/>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custT="1"/>
      <dgm:spPr/>
      <dgm:t>
        <a:bodyPr/>
        <a:lstStyle/>
        <a:p>
          <a:r>
            <a:rPr lang="en-GB" sz="2000" dirty="0"/>
            <a:t>Average incentive trip spend varies by region of Britain: London (£2,332), Scotland (£1,518), rest of England (£1,118). </a:t>
          </a:r>
          <a:endParaRPr lang="en-US" sz="2000" dirty="0"/>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09BECE65-E416-4357-AE3D-7F58ABB5AFC1}" type="pres">
      <dgm:prSet presAssocID="{360DD423-CABA-4A10-8651-24C425EEB1E8}" presName="vert0" presStyleCnt="0">
        <dgm:presLayoutVars>
          <dgm:dir/>
          <dgm:animOne val="branch"/>
          <dgm:animLvl val="lvl"/>
        </dgm:presLayoutVars>
      </dgm:prSet>
      <dgm:spPr/>
    </dgm:pt>
    <dgm:pt modelId="{D77F85CB-5B46-4269-B099-BD30BC073EBF}" type="pres">
      <dgm:prSet presAssocID="{FA42BA4D-DF9F-423B-9801-B4DB2EBEE16D}" presName="thickLine" presStyleLbl="alignNode1" presStyleIdx="0" presStyleCnt="5"/>
      <dgm:spPr/>
    </dgm:pt>
    <dgm:pt modelId="{DAC1BB82-1EDD-4772-9900-6DD9B5B04521}" type="pres">
      <dgm:prSet presAssocID="{FA42BA4D-DF9F-423B-9801-B4DB2EBEE16D}" presName="horz1" presStyleCnt="0"/>
      <dgm:spPr/>
    </dgm:pt>
    <dgm:pt modelId="{7B40A0B3-148D-4281-95D0-DD796923AA7F}" type="pres">
      <dgm:prSet presAssocID="{FA42BA4D-DF9F-423B-9801-B4DB2EBEE16D}" presName="tx1" presStyleLbl="revTx" presStyleIdx="0" presStyleCnt="5"/>
      <dgm:spPr/>
    </dgm:pt>
    <dgm:pt modelId="{15737A89-6086-4AEC-83AD-5826A8AC2033}" type="pres">
      <dgm:prSet presAssocID="{FA42BA4D-DF9F-423B-9801-B4DB2EBEE16D}" presName="vert1" presStyleCnt="0"/>
      <dgm:spPr/>
    </dgm:pt>
    <dgm:pt modelId="{6DF33B7F-B9DC-4872-A040-D153DB5E67B1}" type="pres">
      <dgm:prSet presAssocID="{A4C22A2F-0BC1-4FB2-ACF7-E4CBA442CC0F}" presName="thickLine" presStyleLbl="alignNode1" presStyleIdx="1" presStyleCnt="5"/>
      <dgm:spPr/>
    </dgm:pt>
    <dgm:pt modelId="{612EED96-17E1-445D-9189-04812F2D8611}" type="pres">
      <dgm:prSet presAssocID="{A4C22A2F-0BC1-4FB2-ACF7-E4CBA442CC0F}" presName="horz1" presStyleCnt="0"/>
      <dgm:spPr/>
    </dgm:pt>
    <dgm:pt modelId="{46975DEE-F8A4-4A34-B63B-323C735CB7A7}" type="pres">
      <dgm:prSet presAssocID="{A4C22A2F-0BC1-4FB2-ACF7-E4CBA442CC0F}" presName="tx1" presStyleLbl="revTx" presStyleIdx="1" presStyleCnt="5"/>
      <dgm:spPr/>
    </dgm:pt>
    <dgm:pt modelId="{A08E45BA-D485-4A67-900E-502AF4945084}" type="pres">
      <dgm:prSet presAssocID="{A4C22A2F-0BC1-4FB2-ACF7-E4CBA442CC0F}" presName="vert1" presStyleCnt="0"/>
      <dgm:spPr/>
    </dgm:pt>
    <dgm:pt modelId="{8C027EA3-FF6A-4D8C-8D73-8F15130D0415}" type="pres">
      <dgm:prSet presAssocID="{70C1120C-BC8F-475B-A1BA-1B93712FC096}" presName="thickLine" presStyleLbl="alignNode1" presStyleIdx="2" presStyleCnt="5"/>
      <dgm:spPr/>
    </dgm:pt>
    <dgm:pt modelId="{563B8DF6-73A9-4048-A1DE-BAE253CA17BE}" type="pres">
      <dgm:prSet presAssocID="{70C1120C-BC8F-475B-A1BA-1B93712FC096}" presName="horz1" presStyleCnt="0"/>
      <dgm:spPr/>
    </dgm:pt>
    <dgm:pt modelId="{D5FF4133-DF1D-44CC-B313-88E86B473D99}" type="pres">
      <dgm:prSet presAssocID="{70C1120C-BC8F-475B-A1BA-1B93712FC096}" presName="tx1" presStyleLbl="revTx" presStyleIdx="2" presStyleCnt="5"/>
      <dgm:spPr/>
    </dgm:pt>
    <dgm:pt modelId="{C3FCBA5D-AE89-4376-A815-069158E37C95}" type="pres">
      <dgm:prSet presAssocID="{70C1120C-BC8F-475B-A1BA-1B93712FC096}" presName="vert1" presStyleCnt="0"/>
      <dgm:spPr/>
    </dgm:pt>
    <dgm:pt modelId="{1035B2F8-263D-4786-BC43-F4A54D7857C9}" type="pres">
      <dgm:prSet presAssocID="{5A6414DE-8A7E-47EF-A317-5EB41869D01D}" presName="thickLine" presStyleLbl="alignNode1" presStyleIdx="3" presStyleCnt="5"/>
      <dgm:spPr/>
    </dgm:pt>
    <dgm:pt modelId="{89F9E21B-078C-4C45-AB29-583068DD79AF}" type="pres">
      <dgm:prSet presAssocID="{5A6414DE-8A7E-47EF-A317-5EB41869D01D}" presName="horz1" presStyleCnt="0"/>
      <dgm:spPr/>
    </dgm:pt>
    <dgm:pt modelId="{C797937D-5241-405A-9D87-F78C984DEDB2}" type="pres">
      <dgm:prSet presAssocID="{5A6414DE-8A7E-47EF-A317-5EB41869D01D}" presName="tx1" presStyleLbl="revTx" presStyleIdx="3" presStyleCnt="5" custScaleY="77756"/>
      <dgm:spPr/>
    </dgm:pt>
    <dgm:pt modelId="{367A01E9-A651-4036-B469-26135280D707}" type="pres">
      <dgm:prSet presAssocID="{5A6414DE-8A7E-47EF-A317-5EB41869D01D}" presName="vert1" presStyleCnt="0"/>
      <dgm:spPr/>
    </dgm:pt>
    <dgm:pt modelId="{0C4B438C-AD5F-4F51-B7B7-2FD7F9E257AE}" type="pres">
      <dgm:prSet presAssocID="{D1487372-ECD9-4F09-AC64-48FB3060C992}" presName="thickLine" presStyleLbl="alignNode1" presStyleIdx="4" presStyleCnt="5"/>
      <dgm:spPr/>
    </dgm:pt>
    <dgm:pt modelId="{05E8668E-9215-4B69-A05C-D8B1051D54DD}" type="pres">
      <dgm:prSet presAssocID="{D1487372-ECD9-4F09-AC64-48FB3060C992}" presName="horz1" presStyleCnt="0"/>
      <dgm:spPr/>
    </dgm:pt>
    <dgm:pt modelId="{5EEDD9B6-EA5E-44F3-AF0B-50F46E76F668}" type="pres">
      <dgm:prSet presAssocID="{D1487372-ECD9-4F09-AC64-48FB3060C992}" presName="tx1" presStyleLbl="revTx" presStyleIdx="4" presStyleCnt="5"/>
      <dgm:spPr/>
    </dgm:pt>
    <dgm:pt modelId="{3F2A99EA-7488-46EF-89A2-4F4B83172905}" type="pres">
      <dgm:prSet presAssocID="{D1487372-ECD9-4F09-AC64-48FB3060C992}" presName="vert1" presStyleCnt="0"/>
      <dgm:spPr/>
    </dgm:pt>
  </dgm:ptLst>
  <dgm:cxnLst>
    <dgm:cxn modelId="{6FC0B503-F35B-4848-8ECF-8C27C76C6BA7}" type="presOf" srcId="{5A6414DE-8A7E-47EF-A317-5EB41869D01D}" destId="{C797937D-5241-405A-9D87-F78C984DEDB2}" srcOrd="0" destOrd="0" presId="urn:microsoft.com/office/officeart/2008/layout/LinedList"/>
    <dgm:cxn modelId="{D378440A-0953-44E5-920F-2A8323AD4891}" srcId="{360DD423-CABA-4A10-8651-24C425EEB1E8}" destId="{D1487372-ECD9-4F09-AC64-48FB3060C992}" srcOrd="4" destOrd="0" parTransId="{EB9EA53C-EE9B-46BD-935F-69803574EC92}" sibTransId="{B1A2C87E-1EC8-4E20-9E8B-A1CB0645C426}"/>
    <dgm:cxn modelId="{91720668-5618-4C50-B3A6-2CDFA413C2A6}" srcId="{360DD423-CABA-4A10-8651-24C425EEB1E8}" destId="{5A6414DE-8A7E-47EF-A317-5EB41869D01D}" srcOrd="3" destOrd="0" parTransId="{7941BB03-B9CD-416B-BD7E-470AC33C90DA}" sibTransId="{9AFE6188-7864-4655-8E5A-E5CCE1661537}"/>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A9F7194-7C13-4DAA-8BD0-D40CB966B02C}" type="presOf" srcId="{FA42BA4D-DF9F-423B-9801-B4DB2EBEE16D}" destId="{7B40A0B3-148D-4281-95D0-DD796923AA7F}" srcOrd="0" destOrd="0" presId="urn:microsoft.com/office/officeart/2008/layout/LinedList"/>
    <dgm:cxn modelId="{8EC0CCAC-AE19-455F-983B-FE871B6B4659}" type="presOf" srcId="{360DD423-CABA-4A10-8651-24C425EEB1E8}" destId="{09BECE65-E416-4357-AE3D-7F58ABB5AFC1}" srcOrd="0" destOrd="0" presId="urn:microsoft.com/office/officeart/2008/layout/LinedList"/>
    <dgm:cxn modelId="{3533C9B7-A6F8-4685-A46D-9C9FBDFCD903}" type="presOf" srcId="{D1487372-ECD9-4F09-AC64-48FB3060C992}" destId="{5EEDD9B6-EA5E-44F3-AF0B-50F46E76F668}" srcOrd="0" destOrd="0" presId="urn:microsoft.com/office/officeart/2008/layout/LinedList"/>
    <dgm:cxn modelId="{6B3C8AEF-81BF-4EDE-9451-61537442402C}" type="presOf" srcId="{A4C22A2F-0BC1-4FB2-ACF7-E4CBA442CC0F}" destId="{46975DEE-F8A4-4A34-B63B-323C735CB7A7}" srcOrd="0" destOrd="0" presId="urn:microsoft.com/office/officeart/2008/layout/LinedList"/>
    <dgm:cxn modelId="{EA83D3F1-FC58-424A-BA4F-AAC32769C103}" type="presOf" srcId="{70C1120C-BC8F-475B-A1BA-1B93712FC096}" destId="{D5FF4133-DF1D-44CC-B313-88E86B473D99}" srcOrd="0" destOrd="0" presId="urn:microsoft.com/office/officeart/2008/layout/LinedList"/>
    <dgm:cxn modelId="{BE92EA38-ACF8-4982-8F0B-2AC8D23B2F88}" type="presParOf" srcId="{09BECE65-E416-4357-AE3D-7F58ABB5AFC1}" destId="{D77F85CB-5B46-4269-B099-BD30BC073EBF}" srcOrd="0" destOrd="0" presId="urn:microsoft.com/office/officeart/2008/layout/LinedList"/>
    <dgm:cxn modelId="{555BCB2C-BD21-4AED-9709-A1669D0294C1}" type="presParOf" srcId="{09BECE65-E416-4357-AE3D-7F58ABB5AFC1}" destId="{DAC1BB82-1EDD-4772-9900-6DD9B5B04521}" srcOrd="1" destOrd="0" presId="urn:microsoft.com/office/officeart/2008/layout/LinedList"/>
    <dgm:cxn modelId="{3ACA0B6C-3DB6-44F4-8EB1-C8DF269DA102}" type="presParOf" srcId="{DAC1BB82-1EDD-4772-9900-6DD9B5B04521}" destId="{7B40A0B3-148D-4281-95D0-DD796923AA7F}" srcOrd="0" destOrd="0" presId="urn:microsoft.com/office/officeart/2008/layout/LinedList"/>
    <dgm:cxn modelId="{2492E6F2-127B-482F-924D-39850F90D779}" type="presParOf" srcId="{DAC1BB82-1EDD-4772-9900-6DD9B5B04521}" destId="{15737A89-6086-4AEC-83AD-5826A8AC2033}" srcOrd="1" destOrd="0" presId="urn:microsoft.com/office/officeart/2008/layout/LinedList"/>
    <dgm:cxn modelId="{BA16561C-8CE4-4414-ABA3-CB3E96F40BE6}" type="presParOf" srcId="{09BECE65-E416-4357-AE3D-7F58ABB5AFC1}" destId="{6DF33B7F-B9DC-4872-A040-D153DB5E67B1}" srcOrd="2" destOrd="0" presId="urn:microsoft.com/office/officeart/2008/layout/LinedList"/>
    <dgm:cxn modelId="{623707E0-2E63-4C91-B21B-7DD24D2630AE}" type="presParOf" srcId="{09BECE65-E416-4357-AE3D-7F58ABB5AFC1}" destId="{612EED96-17E1-445D-9189-04812F2D8611}" srcOrd="3" destOrd="0" presId="urn:microsoft.com/office/officeart/2008/layout/LinedList"/>
    <dgm:cxn modelId="{9BFD58EC-D6B9-4A8A-BF86-AA3BF14F9FE0}" type="presParOf" srcId="{612EED96-17E1-445D-9189-04812F2D8611}" destId="{46975DEE-F8A4-4A34-B63B-323C735CB7A7}" srcOrd="0" destOrd="0" presId="urn:microsoft.com/office/officeart/2008/layout/LinedList"/>
    <dgm:cxn modelId="{F64AD2C0-F755-4A07-9DF7-0F17E5246155}" type="presParOf" srcId="{612EED96-17E1-445D-9189-04812F2D8611}" destId="{A08E45BA-D485-4A67-900E-502AF4945084}" srcOrd="1" destOrd="0" presId="urn:microsoft.com/office/officeart/2008/layout/LinedList"/>
    <dgm:cxn modelId="{16C6BBC2-561B-478C-ADF3-8171EDCAFA55}" type="presParOf" srcId="{09BECE65-E416-4357-AE3D-7F58ABB5AFC1}" destId="{8C027EA3-FF6A-4D8C-8D73-8F15130D0415}" srcOrd="4" destOrd="0" presId="urn:microsoft.com/office/officeart/2008/layout/LinedList"/>
    <dgm:cxn modelId="{41540C78-E608-440F-9920-862F91BD2158}" type="presParOf" srcId="{09BECE65-E416-4357-AE3D-7F58ABB5AFC1}" destId="{563B8DF6-73A9-4048-A1DE-BAE253CA17BE}" srcOrd="5" destOrd="0" presId="urn:microsoft.com/office/officeart/2008/layout/LinedList"/>
    <dgm:cxn modelId="{D2313D32-F648-438F-BD00-82AD2821002E}" type="presParOf" srcId="{563B8DF6-73A9-4048-A1DE-BAE253CA17BE}" destId="{D5FF4133-DF1D-44CC-B313-88E86B473D99}" srcOrd="0" destOrd="0" presId="urn:microsoft.com/office/officeart/2008/layout/LinedList"/>
    <dgm:cxn modelId="{A6A2FBD7-93FB-4255-968F-46184C92AF12}" type="presParOf" srcId="{563B8DF6-73A9-4048-A1DE-BAE253CA17BE}" destId="{C3FCBA5D-AE89-4376-A815-069158E37C95}" srcOrd="1" destOrd="0" presId="urn:microsoft.com/office/officeart/2008/layout/LinedList"/>
    <dgm:cxn modelId="{662871BE-48F0-437D-AE3C-4DFFABDA5023}" type="presParOf" srcId="{09BECE65-E416-4357-AE3D-7F58ABB5AFC1}" destId="{1035B2F8-263D-4786-BC43-F4A54D7857C9}" srcOrd="6" destOrd="0" presId="urn:microsoft.com/office/officeart/2008/layout/LinedList"/>
    <dgm:cxn modelId="{EDAC3453-468A-4AD3-83C1-8E9B45A87EF6}" type="presParOf" srcId="{09BECE65-E416-4357-AE3D-7F58ABB5AFC1}" destId="{89F9E21B-078C-4C45-AB29-583068DD79AF}" srcOrd="7" destOrd="0" presId="urn:microsoft.com/office/officeart/2008/layout/LinedList"/>
    <dgm:cxn modelId="{71D9D16D-B19E-4864-9F8A-20CEB69CA222}" type="presParOf" srcId="{89F9E21B-078C-4C45-AB29-583068DD79AF}" destId="{C797937D-5241-405A-9D87-F78C984DEDB2}" srcOrd="0" destOrd="0" presId="urn:microsoft.com/office/officeart/2008/layout/LinedList"/>
    <dgm:cxn modelId="{8AB33379-0ADF-4332-8832-45C5711D9E77}" type="presParOf" srcId="{89F9E21B-078C-4C45-AB29-583068DD79AF}" destId="{367A01E9-A651-4036-B469-26135280D707}" srcOrd="1" destOrd="0" presId="urn:microsoft.com/office/officeart/2008/layout/LinedList"/>
    <dgm:cxn modelId="{1A58FB61-CA69-42CC-9332-3B4D7A5719C3}" type="presParOf" srcId="{09BECE65-E416-4357-AE3D-7F58ABB5AFC1}" destId="{0C4B438C-AD5F-4F51-B7B7-2FD7F9E257AE}" srcOrd="8" destOrd="0" presId="urn:microsoft.com/office/officeart/2008/layout/LinedList"/>
    <dgm:cxn modelId="{0F255C65-3E4C-4321-B731-0FC6D8EB3539}" type="presParOf" srcId="{09BECE65-E416-4357-AE3D-7F58ABB5AFC1}" destId="{05E8668E-9215-4B69-A05C-D8B1051D54DD}" srcOrd="9" destOrd="0" presId="urn:microsoft.com/office/officeart/2008/layout/LinedList"/>
    <dgm:cxn modelId="{9CEDD5F6-5BDB-48B1-B651-AA0DCF2BE0C1}" type="presParOf" srcId="{05E8668E-9215-4B69-A05C-D8B1051D54DD}" destId="{5EEDD9B6-EA5E-44F3-AF0B-50F46E76F668}" srcOrd="0" destOrd="0" presId="urn:microsoft.com/office/officeart/2008/layout/LinedList"/>
    <dgm:cxn modelId="{AB0266E2-53EF-4356-BDD7-57F491185CE3}" type="presParOf" srcId="{05E8668E-9215-4B69-A05C-D8B1051D54DD}" destId="{3F2A99EA-7488-46EF-89A2-4F4B8317290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EEAD7-DE22-4E4A-BFA1-D76B9C4C8058}">
      <dsp:nvSpPr>
        <dsp:cNvPr id="0" name=""/>
        <dsp:cNvSpPr/>
      </dsp:nvSpPr>
      <dsp:spPr>
        <a:xfrm>
          <a:off x="780454" y="1147"/>
          <a:ext cx="2798340" cy="16790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outdoor event sector covers a </a:t>
          </a:r>
          <a:r>
            <a:rPr lang="en-GB" sz="1800" b="1" kern="1200" dirty="0"/>
            <a:t>diversity of types of event </a:t>
          </a:r>
          <a:r>
            <a:rPr lang="en-GB" sz="1800" kern="1200" dirty="0"/>
            <a:t>for a variety of people and organisations.</a:t>
          </a:r>
          <a:endParaRPr lang="en-US" sz="1800" kern="1200" dirty="0"/>
        </a:p>
      </dsp:txBody>
      <dsp:txXfrm>
        <a:off x="780454" y="1147"/>
        <a:ext cx="2798340" cy="1679004"/>
      </dsp:txXfrm>
    </dsp:sp>
    <dsp:sp modelId="{0F0D9285-5261-4FFD-B8DA-BC1AE0F01788}">
      <dsp:nvSpPr>
        <dsp:cNvPr id="0" name=""/>
        <dsp:cNvSpPr/>
      </dsp:nvSpPr>
      <dsp:spPr>
        <a:xfrm>
          <a:off x="3858629" y="1147"/>
          <a:ext cx="2798340" cy="167900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Challenges of </a:t>
          </a:r>
          <a:r>
            <a:rPr lang="en-GB" sz="1800" b="1" kern="1200" dirty="0"/>
            <a:t>being temporary </a:t>
          </a:r>
          <a:r>
            <a:rPr lang="en-GB" sz="1800" kern="1200" dirty="0"/>
            <a:t>in structure, time, and openness to the weather.</a:t>
          </a:r>
          <a:endParaRPr lang="en-US" sz="1800" kern="1200" dirty="0"/>
        </a:p>
      </dsp:txBody>
      <dsp:txXfrm>
        <a:off x="3858629" y="1147"/>
        <a:ext cx="2798340" cy="1679004"/>
      </dsp:txXfrm>
    </dsp:sp>
    <dsp:sp modelId="{33C25FE2-EE84-451C-837C-CFF016BF1939}">
      <dsp:nvSpPr>
        <dsp:cNvPr id="0" name=""/>
        <dsp:cNvSpPr/>
      </dsp:nvSpPr>
      <dsp:spPr>
        <a:xfrm>
          <a:off x="6936804" y="1147"/>
          <a:ext cx="2798340" cy="167900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Sociocultural significance of outdoor events:  </a:t>
          </a:r>
          <a:r>
            <a:rPr lang="en-GB" sz="1400" kern="1200" dirty="0"/>
            <a:t>providing entertainment and an opportunity for all to engage with the particular form of activity at the event (e.g. music, art, physical activity or nature) as well as </a:t>
          </a:r>
          <a:r>
            <a:rPr lang="en-GB" sz="1400" b="1" kern="1200" dirty="0"/>
            <a:t>being important for the local economy</a:t>
          </a:r>
          <a:r>
            <a:rPr lang="en-GB" sz="1400" kern="1200" dirty="0"/>
            <a:t>. </a:t>
          </a:r>
          <a:endParaRPr lang="en-US" sz="1400" kern="1200" dirty="0"/>
        </a:p>
      </dsp:txBody>
      <dsp:txXfrm>
        <a:off x="6936804" y="1147"/>
        <a:ext cx="2798340" cy="1679004"/>
      </dsp:txXfrm>
    </dsp:sp>
    <dsp:sp modelId="{EA112DD5-DBFA-4401-8670-3B4FCCA0F1AF}">
      <dsp:nvSpPr>
        <dsp:cNvPr id="0" name=""/>
        <dsp:cNvSpPr/>
      </dsp:nvSpPr>
      <dsp:spPr>
        <a:xfrm>
          <a:off x="780454" y="1959986"/>
          <a:ext cx="2798340" cy="167900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Seen as a source of </a:t>
          </a:r>
          <a:r>
            <a:rPr lang="en-GB" sz="1400" b="1" kern="1200" dirty="0"/>
            <a:t>community spirit and pride</a:t>
          </a:r>
          <a:r>
            <a:rPr lang="en-GB" sz="1400" kern="1200" dirty="0"/>
            <a:t>, helping to create a positive image for the location and helping to </a:t>
          </a:r>
          <a:r>
            <a:rPr lang="en-GB" sz="1400" b="1" kern="1200" dirty="0"/>
            <a:t>safeguard heritage and traditions. </a:t>
          </a:r>
          <a:r>
            <a:rPr lang="en-GB" sz="1400" kern="1200" dirty="0"/>
            <a:t>Overall, 60% of respondents surveyed believed that outdoor events were very important.</a:t>
          </a:r>
          <a:endParaRPr lang="en-US" sz="1400" kern="1200" dirty="0"/>
        </a:p>
      </dsp:txBody>
      <dsp:txXfrm>
        <a:off x="780454" y="1959986"/>
        <a:ext cx="2798340" cy="1679004"/>
      </dsp:txXfrm>
    </dsp:sp>
    <dsp:sp modelId="{980330EC-60E5-4D44-9931-2CEDDF3DEB95}">
      <dsp:nvSpPr>
        <dsp:cNvPr id="0" name=""/>
        <dsp:cNvSpPr/>
      </dsp:nvSpPr>
      <dsp:spPr>
        <a:xfrm>
          <a:off x="3858629" y="1959986"/>
          <a:ext cx="2798340" cy="167900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areas of concern, for a minority of people, are issues of congestion (24%), antisocial behaviour (15%), waste (11%) and over commercialisation (13%). </a:t>
          </a:r>
          <a:endParaRPr lang="en-US" sz="1400" kern="1200" dirty="0"/>
        </a:p>
      </dsp:txBody>
      <dsp:txXfrm>
        <a:off x="3858629" y="1959986"/>
        <a:ext cx="2798340" cy="1679004"/>
      </dsp:txXfrm>
    </dsp:sp>
    <dsp:sp modelId="{094DB545-FED5-4022-99BC-2371E884CE95}">
      <dsp:nvSpPr>
        <dsp:cNvPr id="0" name=""/>
        <dsp:cNvSpPr/>
      </dsp:nvSpPr>
      <dsp:spPr>
        <a:xfrm>
          <a:off x="6936804" y="1959986"/>
          <a:ext cx="2798340" cy="16790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Coping with weather conditions (21%), given the nature of outdoor events, was also seen as an area of challenge. These identified issues are ones that event organisers need to bear in mind in their planning. (Jackson, et.al., 2019)</a:t>
          </a:r>
          <a:endParaRPr lang="en-US" sz="1400" kern="1200" dirty="0"/>
        </a:p>
      </dsp:txBody>
      <dsp:txXfrm>
        <a:off x="6936804" y="1959986"/>
        <a:ext cx="2798340" cy="16790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F85CB-5B46-4269-B099-BD30BC073EBF}">
      <dsp:nvSpPr>
        <dsp:cNvPr id="0" name=""/>
        <dsp:cNvSpPr/>
      </dsp:nvSpPr>
      <dsp:spPr>
        <a:xfrm>
          <a:off x="0" y="1317"/>
          <a:ext cx="104492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40A0B3-148D-4281-95D0-DD796923AA7F}">
      <dsp:nvSpPr>
        <dsp:cNvPr id="0" name=""/>
        <dsp:cNvSpPr/>
      </dsp:nvSpPr>
      <dsp:spPr>
        <a:xfrm>
          <a:off x="0" y="1317"/>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International events attract much higher average spend than their domestic equivalents.</a:t>
          </a:r>
          <a:endParaRPr lang="en-US" sz="2400" kern="1200" dirty="0"/>
        </a:p>
      </dsp:txBody>
      <dsp:txXfrm>
        <a:off x="0" y="1317"/>
        <a:ext cx="10449212" cy="1384318"/>
      </dsp:txXfrm>
    </dsp:sp>
    <dsp:sp modelId="{6DF33B7F-B9DC-4872-A040-D153DB5E67B1}">
      <dsp:nvSpPr>
        <dsp:cNvPr id="0" name=""/>
        <dsp:cNvSpPr/>
      </dsp:nvSpPr>
      <dsp:spPr>
        <a:xfrm>
          <a:off x="0" y="1385635"/>
          <a:ext cx="10449212"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75DEE-F8A4-4A34-B63B-323C735CB7A7}">
      <dsp:nvSpPr>
        <dsp:cNvPr id="0" name=""/>
        <dsp:cNvSpPr/>
      </dsp:nvSpPr>
      <dsp:spPr>
        <a:xfrm>
          <a:off x="0" y="1385635"/>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two main reasons are:  Overseas delegates stay much longer on average (3.7 nights) than domestic delegates (1.0 nights) </a:t>
          </a:r>
          <a:endParaRPr lang="en-US" sz="2400" kern="1200" dirty="0"/>
        </a:p>
      </dsp:txBody>
      <dsp:txXfrm>
        <a:off x="0" y="1385635"/>
        <a:ext cx="10449212" cy="1384318"/>
      </dsp:txXfrm>
    </dsp:sp>
    <dsp:sp modelId="{8C027EA3-FF6A-4D8C-8D73-8F15130D0415}">
      <dsp:nvSpPr>
        <dsp:cNvPr id="0" name=""/>
        <dsp:cNvSpPr/>
      </dsp:nvSpPr>
      <dsp:spPr>
        <a:xfrm>
          <a:off x="0" y="2769954"/>
          <a:ext cx="10449212"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F4133-DF1D-44CC-B313-88E86B473D99}">
      <dsp:nvSpPr>
        <dsp:cNvPr id="0" name=""/>
        <dsp:cNvSpPr/>
      </dsp:nvSpPr>
      <dsp:spPr>
        <a:xfrm>
          <a:off x="0" y="2769954"/>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International events charge much higher registration fees. For incentive trips, the average spend per delegate is £1,893. </a:t>
          </a:r>
          <a:endParaRPr lang="en-US" sz="2400" kern="1200" dirty="0"/>
        </a:p>
      </dsp:txBody>
      <dsp:txXfrm>
        <a:off x="0" y="2769954"/>
        <a:ext cx="10449212" cy="1384318"/>
      </dsp:txXfrm>
    </dsp:sp>
    <dsp:sp modelId="{1035B2F8-263D-4786-BC43-F4A54D7857C9}">
      <dsp:nvSpPr>
        <dsp:cNvPr id="0" name=""/>
        <dsp:cNvSpPr/>
      </dsp:nvSpPr>
      <dsp:spPr>
        <a:xfrm>
          <a:off x="0" y="4154272"/>
          <a:ext cx="10449212"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7937D-5241-405A-9D87-F78C984DEDB2}">
      <dsp:nvSpPr>
        <dsp:cNvPr id="0" name=""/>
        <dsp:cNvSpPr/>
      </dsp:nvSpPr>
      <dsp:spPr>
        <a:xfrm>
          <a:off x="0" y="4154272"/>
          <a:ext cx="10449212" cy="1076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It is highest for trips from North America (£2,311), the main reason being the higher average length of stay (4.9 nights) compared to other markets. </a:t>
          </a:r>
          <a:endParaRPr lang="en-US" sz="2200" kern="1200" dirty="0"/>
        </a:p>
      </dsp:txBody>
      <dsp:txXfrm>
        <a:off x="0" y="4154272"/>
        <a:ext cx="10449212" cy="1076390"/>
      </dsp:txXfrm>
    </dsp:sp>
    <dsp:sp modelId="{0C4B438C-AD5F-4F51-B7B7-2FD7F9E257AE}">
      <dsp:nvSpPr>
        <dsp:cNvPr id="0" name=""/>
        <dsp:cNvSpPr/>
      </dsp:nvSpPr>
      <dsp:spPr>
        <a:xfrm>
          <a:off x="0" y="5230663"/>
          <a:ext cx="10449212"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EDD9B6-EA5E-44F3-AF0B-50F46E76F668}">
      <dsp:nvSpPr>
        <dsp:cNvPr id="0" name=""/>
        <dsp:cNvSpPr/>
      </dsp:nvSpPr>
      <dsp:spPr>
        <a:xfrm>
          <a:off x="0" y="5230663"/>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Average incentive trip spend varies by region of Britain: London (£2,332), Scotland (£1,518), rest of England (£1,118). </a:t>
          </a:r>
          <a:endParaRPr lang="en-US" sz="2000" kern="1200" dirty="0"/>
        </a:p>
      </dsp:txBody>
      <dsp:txXfrm>
        <a:off x="0" y="5230663"/>
        <a:ext cx="10449212" cy="13843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CC820-1660-4C6E-92E1-371594A1E722}" type="datetimeFigureOut">
              <a:rPr lang="en-GB" smtClean="0"/>
              <a:t>04/10/2026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71D7E0-880F-4959-AD79-8BC73DC95E3D}" type="slidenum">
              <a:rPr lang="en-GB" smtClean="0"/>
              <a:t>‹#›</a:t>
            </a:fld>
            <a:endParaRPr lang="en-GB"/>
          </a:p>
        </p:txBody>
      </p:sp>
    </p:spTree>
    <p:extLst>
      <p:ext uri="{BB962C8B-B14F-4D97-AF65-F5344CB8AC3E}">
        <p14:creationId xmlns:p14="http://schemas.microsoft.com/office/powerpoint/2010/main" val="3108606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85AE246-E361-D389-D1B8-9516F06014F4}"/>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3F8CC20-1DC3-1673-DBF2-82EB73F0CC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9AF38176-4F88-7CB2-B439-E78BC0C59E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74C55D-B0F3-4BD6-BBB9-5D62A64FF186}" type="slidenum">
              <a:rPr lang="en-US" altLang="en-US" smtClean="0"/>
              <a:pPr/>
              <a:t>5</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5F196EE-568F-CC6E-7733-71379892F38E}"/>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5ADCDA0A-4735-0F84-2137-877D7261C3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a:extLst>
              <a:ext uri="{FF2B5EF4-FFF2-40B4-BE49-F238E27FC236}">
                <a16:creationId xmlns:a16="http://schemas.microsoft.com/office/drawing/2014/main" id="{925400D4-B655-7922-C565-4B42843B50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CCBCF55-1180-41D1-A00E-409A970AC5DA}" type="slidenum">
              <a:rPr lang="en-US" altLang="en-US" smtClean="0"/>
              <a:pPr/>
              <a:t>12</a:t>
            </a:fld>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5E2E975-6852-6089-5F7A-130D13937494}"/>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06A32D2-AC68-76E9-4229-234447426E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Would you know these? Anyone undertaken any of these types of tourism – give examples </a:t>
            </a:r>
          </a:p>
          <a:p>
            <a:pPr>
              <a:lnSpc>
                <a:spcPct val="150000"/>
              </a:lnSpc>
            </a:pPr>
            <a:r>
              <a:rPr lang="en-GB" altLang="en-US">
                <a:latin typeface="Arial" panose="020B0604020202020204" pitchFamily="34" charset="0"/>
              </a:rPr>
              <a:t>Holiday Tourism. – beach holiday </a:t>
            </a:r>
          </a:p>
          <a:p>
            <a:pPr>
              <a:lnSpc>
                <a:spcPct val="150000"/>
              </a:lnSpc>
            </a:pPr>
            <a:r>
              <a:rPr lang="en-GB" altLang="en-US">
                <a:latin typeface="Arial" panose="020B0604020202020204" pitchFamily="34" charset="0"/>
              </a:rPr>
              <a:t>Business Tourism.- </a:t>
            </a:r>
            <a:r>
              <a:rPr lang="en-GB" altLang="en-US">
                <a:solidFill>
                  <a:srgbClr val="666666"/>
                </a:solidFill>
                <a:latin typeface="nunito" pitchFamily="2" charset="0"/>
              </a:rPr>
              <a:t>a form of travel which involves undertaking business activities that are based away from home</a:t>
            </a:r>
            <a:endParaRPr lang="en-GB" altLang="en-US">
              <a:latin typeface="Arial" panose="020B0604020202020204" pitchFamily="34" charset="0"/>
            </a:endParaRPr>
          </a:p>
          <a:p>
            <a:pPr>
              <a:lnSpc>
                <a:spcPct val="150000"/>
              </a:lnSpc>
            </a:pPr>
            <a:r>
              <a:rPr lang="en-GB" altLang="en-US">
                <a:latin typeface="Arial" panose="020B0604020202020204" pitchFamily="34" charset="0"/>
              </a:rPr>
              <a:t>Cultural Tourism. - </a:t>
            </a:r>
            <a:r>
              <a:rPr lang="en-GB" altLang="en-US">
                <a:solidFill>
                  <a:srgbClr val="202124"/>
                </a:solidFill>
                <a:latin typeface="Arial" panose="020B0604020202020204" pitchFamily="34" charset="0"/>
              </a:rPr>
              <a:t>Cultural tourism experiences include architectural and archaeological treasures, culinary activities, festivals or events, historic or heritage, sites, monuments and landmarks, museums and exhibitions, national parks and wildlife sanctuaries, religious venues, temples and churches.</a:t>
            </a:r>
            <a:endParaRPr lang="en-GB" altLang="en-US">
              <a:latin typeface="Arial" panose="020B0604020202020204" pitchFamily="34" charset="0"/>
            </a:endParaRPr>
          </a:p>
          <a:p>
            <a:pPr>
              <a:lnSpc>
                <a:spcPct val="150000"/>
              </a:lnSpc>
            </a:pPr>
            <a:r>
              <a:rPr lang="en-GB" altLang="en-US">
                <a:latin typeface="Arial" panose="020B0604020202020204" pitchFamily="34" charset="0"/>
              </a:rPr>
              <a:t>Eco-tourism. - </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travel to destinations where flora, fauna, and cultural heritage are the primary attractions</a:t>
            </a:r>
            <a:r>
              <a:rPr lang="en-GB" altLang="en-US">
                <a:solidFill>
                  <a:srgbClr val="202124"/>
                </a:solidFill>
                <a:latin typeface="Arial" panose="020B0604020202020204" pitchFamily="34" charset="0"/>
              </a:rPr>
              <a:t>. Ecotourism is intended to offer tourists an insight into the impact of human beings on the environment and to foster a greater appreciation of our natural habitats.</a:t>
            </a:r>
            <a:endParaRPr lang="en-GB" altLang="en-US">
              <a:latin typeface="Arial" panose="020B0604020202020204" pitchFamily="34" charset="0"/>
            </a:endParaRPr>
          </a:p>
          <a:p>
            <a:pPr>
              <a:lnSpc>
                <a:spcPct val="150000"/>
              </a:lnSpc>
            </a:pPr>
            <a:r>
              <a:rPr lang="en-GB" altLang="en-US">
                <a:latin typeface="Arial" panose="020B0604020202020204" pitchFamily="34" charset="0"/>
              </a:rPr>
              <a:t>Spiritual Tourism. Examples of these kinds of trips include the Hajj to Mecca for Muslims, pilgrimages to Jerusalem or the Vatican for Christians, and traveling to Bodh Gaya for Buddhists. Most religious tourists are very motivated to travel, so they are willing to spend more money than the average traveller – pilgrimages visiting sacred sites travel for worship</a:t>
            </a:r>
          </a:p>
          <a:p>
            <a:pPr>
              <a:lnSpc>
                <a:spcPct val="150000"/>
              </a:lnSpc>
            </a:pPr>
            <a:r>
              <a:rPr lang="en-GB" altLang="en-US">
                <a:latin typeface="Arial" panose="020B0604020202020204" pitchFamily="34" charset="0"/>
              </a:rPr>
              <a:t>Sports and activity holidays Tourism. – golf water sports improve wellness cyclingexcursions, hiking up mountains </a:t>
            </a:r>
          </a:p>
          <a:p>
            <a:pPr>
              <a:lnSpc>
                <a:spcPct val="150000"/>
              </a:lnSpc>
            </a:pPr>
            <a:r>
              <a:rPr lang="en-GB" altLang="en-US">
                <a:latin typeface="Arial" panose="020B0604020202020204" pitchFamily="34" charset="0"/>
              </a:rPr>
              <a:t>Extreme sports and “experience” Tourism. What counts as an extreme sport? extreme sports, also known as action sports or alternative sports, sporting events or pursuits characterized by high speeds and high risk. The sports most commonly placed in this group are skateboarding, snowboarding, freestyle skiing, in-line roller-skating, and BMX and mountain biking.</a:t>
            </a:r>
          </a:p>
          <a:p>
            <a:pPr>
              <a:lnSpc>
                <a:spcPct val="150000"/>
              </a:lnSpc>
            </a:pPr>
            <a:r>
              <a:rPr lang="en-GB" altLang="en-US">
                <a:latin typeface="Arial" panose="020B0604020202020204" pitchFamily="34" charset="0"/>
              </a:rPr>
              <a:t>List of Extreme Sports</a:t>
            </a:r>
          </a:p>
          <a:p>
            <a:pPr>
              <a:lnSpc>
                <a:spcPct val="150000"/>
              </a:lnSpc>
            </a:pPr>
            <a:r>
              <a:rPr lang="en-GB" altLang="en-US">
                <a:latin typeface="Arial" panose="020B0604020202020204" pitchFamily="34" charset="0"/>
              </a:rPr>
              <a:t>Abseiling.</a:t>
            </a:r>
          </a:p>
          <a:p>
            <a:pPr>
              <a:lnSpc>
                <a:spcPct val="150000"/>
              </a:lnSpc>
            </a:pPr>
            <a:r>
              <a:rPr lang="en-GB" altLang="en-US">
                <a:latin typeface="Arial" panose="020B0604020202020204" pitchFamily="34" charset="0"/>
              </a:rPr>
              <a:t>Bungee Jumping.</a:t>
            </a:r>
          </a:p>
          <a:p>
            <a:pPr>
              <a:lnSpc>
                <a:spcPct val="150000"/>
              </a:lnSpc>
            </a:pPr>
            <a:r>
              <a:rPr lang="en-GB" altLang="en-US">
                <a:latin typeface="Arial" panose="020B0604020202020204" pitchFamily="34" charset="0"/>
              </a:rPr>
              <a:t>Camping.</a:t>
            </a:r>
          </a:p>
          <a:p>
            <a:pPr>
              <a:lnSpc>
                <a:spcPct val="150000"/>
              </a:lnSpc>
            </a:pPr>
            <a:r>
              <a:rPr lang="en-GB" altLang="en-US">
                <a:latin typeface="Arial" panose="020B0604020202020204" pitchFamily="34" charset="0"/>
              </a:rPr>
              <a:t>Canyoning.</a:t>
            </a:r>
          </a:p>
          <a:p>
            <a:pPr>
              <a:lnSpc>
                <a:spcPct val="150000"/>
              </a:lnSpc>
            </a:pPr>
            <a:r>
              <a:rPr lang="en-GB" altLang="en-US">
                <a:latin typeface="Arial" panose="020B0604020202020204" pitchFamily="34" charset="0"/>
              </a:rPr>
              <a:t>Diving.</a:t>
            </a:r>
          </a:p>
          <a:p>
            <a:pPr>
              <a:lnSpc>
                <a:spcPct val="150000"/>
              </a:lnSpc>
            </a:pPr>
            <a:r>
              <a:rPr lang="en-GB" altLang="en-US">
                <a:latin typeface="Arial" panose="020B0604020202020204" pitchFamily="34" charset="0"/>
              </a:rPr>
              <a:t>Motocross.</a:t>
            </a:r>
          </a:p>
          <a:p>
            <a:pPr>
              <a:lnSpc>
                <a:spcPct val="150000"/>
              </a:lnSpc>
            </a:pPr>
            <a:r>
              <a:rPr lang="en-GB" altLang="en-US">
                <a:latin typeface="Arial" panose="020B0604020202020204" pitchFamily="34" charset="0"/>
              </a:rPr>
              <a:t>Mountain Biking.</a:t>
            </a:r>
          </a:p>
          <a:p>
            <a:pPr>
              <a:lnSpc>
                <a:spcPct val="150000"/>
              </a:lnSpc>
            </a:pPr>
            <a:r>
              <a:rPr lang="en-GB" altLang="en-US">
                <a:latin typeface="Arial" panose="020B0604020202020204" pitchFamily="34" charset="0"/>
              </a:rPr>
              <a:t>Mountaineering.</a:t>
            </a:r>
          </a:p>
          <a:p>
            <a:pPr>
              <a:lnSpc>
                <a:spcPct val="150000"/>
              </a:lnSpc>
            </a:pPr>
            <a:r>
              <a:rPr lang="en-GB" altLang="en-US">
                <a:latin typeface="Arial" panose="020B0604020202020204" pitchFamily="34" charset="0"/>
              </a:rPr>
              <a:t>Event Tourism.</a:t>
            </a:r>
          </a:p>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ECFFBFA6-54B7-5715-A87A-CA974424DD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85FBBDE-F293-434E-865B-FBE7087BC742}" type="slidenum">
              <a:rPr lang="en-US" altLang="en-US" smtClean="0"/>
              <a:pPr/>
              <a:t>17</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6556697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13800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93772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7C2F665-6390-4F05-85D9-973768343F1A}"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150125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C2F665-6390-4F05-85D9-973768343F1A}"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17402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7C2F665-6390-4F05-85D9-973768343F1A}" type="datetimeFigureOut">
              <a:rPr lang="en-GB" smtClean="0"/>
              <a:t>04/10/2026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95123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7C2F665-6390-4F05-85D9-973768343F1A}" type="datetimeFigureOut">
              <a:rPr lang="en-GB" smtClean="0"/>
              <a:t>04/10/2026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58209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C2F665-6390-4F05-85D9-973768343F1A}" type="datetimeFigureOut">
              <a:rPr lang="en-GB" smtClean="0"/>
              <a:t>04/10/2026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787598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C2F665-6390-4F05-85D9-973768343F1A}"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757946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C2F665-6390-4F05-85D9-973768343F1A}"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480956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C2F665-6390-4F05-85D9-973768343F1A}"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003242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C2F665-6390-4F05-85D9-973768343F1A}"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146457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7C2F665-6390-4F05-85D9-973768343F1A}" type="datetimeFigureOut">
              <a:rPr lang="en-GB" smtClean="0"/>
              <a:t>04/10/2026</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049332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7C2F665-6390-4F05-85D9-973768343F1A}" type="datetimeFigureOut">
              <a:rPr lang="en-GB" smtClean="0"/>
              <a:t>04/10/2026</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774805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32887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57425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24918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17951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8274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262095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1459833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251425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C2F665-6390-4F05-85D9-973768343F1A}" type="datetimeFigureOut">
              <a:rPr lang="en-GB" smtClean="0"/>
              <a:t>04/10/2026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2763DC-BEEA-4994-9ED9-026FCC2458C3}"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650677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176504277"/>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21056089"/>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publicdomainpictures.net/en/view-image.php?image=9110&amp;picture=safari" TargetMode="External"/><Relationship Id="rId2" Type="http://schemas.openxmlformats.org/officeDocument/2006/relationships/image" Target="../media/image12.jpg"/><Relationship Id="rId1" Type="http://schemas.openxmlformats.org/officeDocument/2006/relationships/slideLayout" Target="../slideLayouts/slideLayout15.xml"/><Relationship Id="rId6" Type="http://schemas.openxmlformats.org/officeDocument/2006/relationships/hyperlink" Target="https://creativecommons.org/licenses/by/3.0/" TargetMode="External"/><Relationship Id="rId5" Type="http://schemas.openxmlformats.org/officeDocument/2006/relationships/hyperlink" Target="https://www.flickr.com/photos/jlascar/17107721509"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hyperlink" Target="https://potograpiyadavao.blogspot.com/2014/01/rapids-are-more-fun-in-philippines.html" TargetMode="External"/><Relationship Id="rId2" Type="http://schemas.openxmlformats.org/officeDocument/2006/relationships/image" Target="../media/image14.jp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hyperlink" Target="https://freepngimg.com/png/63843-thank-discord-media-thought-social-think-emoji" TargetMode="External"/><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EB_4iY91Ydw?feature=oembed" TargetMode="External"/><Relationship Id="rId5" Type="http://schemas.openxmlformats.org/officeDocument/2006/relationships/image" Target="../media/image33.jpeg"/><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google.com/url?sa=i&amp;source=web&amp;rct=j&amp;url=https://www.bie-paris.org/site/en/1992-seville?view%3Dbieexpo%26layout%3Dbieparis:expo&amp;ved=2ahUKEwiYvJPKv6CXAxW1VEEAHd7LF6cQy_kOegoIAggACAAIHBAA&amp;opi=89978449&amp;cd&amp;psig=AOvVaw2yhqZYOAu1NhGhZWtIKn7i&amp;ust=1791207908842000" TargetMode="Externa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5.xml"/><Relationship Id="rId1" Type="http://schemas.openxmlformats.org/officeDocument/2006/relationships/video" Target="https://www.youtube.com/embed/R7u4TlB5VYY?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1.jpe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5.xml"/><Relationship Id="rId4" Type="http://schemas.openxmlformats.org/officeDocument/2006/relationships/hyperlink" Target="https://www.limsforum.com/discuss/"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commons.wikimedia.org/wiki/File:Simple_Global_current_event.svg" TargetMode="External"/><Relationship Id="rId7" Type="http://schemas.openxmlformats.org/officeDocument/2006/relationships/diagramColors" Target="../diagrams/colors2.xml"/><Relationship Id="rId2" Type="http://schemas.openxmlformats.org/officeDocument/2006/relationships/image" Target="../media/image46.svg"/><Relationship Id="rId1" Type="http://schemas.openxmlformats.org/officeDocument/2006/relationships/slideLayout" Target="../slideLayouts/slideLayout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hyperlink" Target="https://doi.org/10.4324/9780203401651" TargetMode="External"/><Relationship Id="rId2" Type="http://schemas.openxmlformats.org/officeDocument/2006/relationships/hyperlink" Target="https://www.rand.org/pubs/research_reports/RRA179-1.html.Accessed%208%20October%202022" TargetMode="Externa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hyperlink" Target="https://www.visitbritain.org/sites/default/files/vb-corporate/Documents-Library/documents/England-documents/events_festivals_exhibitions_activities_topic_paper.pdf" TargetMode="External"/><Relationship Id="rId2" Type="http://schemas.openxmlformats.org/officeDocument/2006/relationships/image" Target="../media/image47.png"/><Relationship Id="rId1" Type="http://schemas.openxmlformats.org/officeDocument/2006/relationships/slideLayout" Target="../slideLayouts/slideLayout15.xml"/><Relationship Id="rId5" Type="http://schemas.openxmlformats.org/officeDocument/2006/relationships/image" Target="../media/image48.png"/><Relationship Id="rId4" Type="http://schemas.openxmlformats.org/officeDocument/2006/relationships/hyperlink" Target="https://www.visitbritain.org/events-programme-202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32762E-FC7A-8558-7503-CC42F9B6151A}"/>
              </a:ext>
            </a:extLst>
          </p:cNvPr>
          <p:cNvPicPr>
            <a:picLocks noChangeAspect="1"/>
          </p:cNvPicPr>
          <p:nvPr/>
        </p:nvPicPr>
        <p:blipFill>
          <a:blip r:embed="rId3"/>
          <a:stretch>
            <a:fillRect/>
          </a:stretch>
        </p:blipFill>
        <p:spPr>
          <a:xfrm rot="1005162">
            <a:off x="6835033" y="972881"/>
            <a:ext cx="4285966" cy="5381627"/>
          </a:xfrm>
          <a:prstGeom prst="rect">
            <a:avLst/>
          </a:prstGeom>
          <a:ln>
            <a:noFill/>
          </a:ln>
          <a:effectLst>
            <a:softEdge rad="112500"/>
          </a:effectLst>
        </p:spPr>
      </p:pic>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10906704"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5400" b="1" dirty="0">
                <a:latin typeface="+mn-lt"/>
              </a:rPr>
              <a:t>UK Tourism Events &amp; leisure Industry </a:t>
            </a:r>
            <a:br>
              <a:rPr lang="en-GB" altLang="en-US" sz="5400" b="1" dirty="0">
                <a:latin typeface="+mn-lt"/>
              </a:rPr>
            </a:br>
            <a:r>
              <a:rPr lang="en-GB" altLang="en-US" sz="5400" b="1" dirty="0">
                <a:latin typeface="+mn-lt"/>
              </a:rPr>
              <a:t>( BMTP 4018)</a:t>
            </a:r>
            <a:endParaRPr kumimoji="0" lang="en-GB" sz="5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762304" y="3948458"/>
            <a:ext cx="251895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Week 2</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2060067" y="321211"/>
            <a:ext cx="8071866" cy="1207008"/>
          </a:xfrm>
        </p:spPr>
        <p:txBody>
          <a:bodyPr vert="horz" lIns="91440" tIns="45720" rIns="91440" bIns="45720" rtlCol="0" anchor="b">
            <a:normAutofit/>
          </a:bodyPr>
          <a:lstStyle/>
          <a:p>
            <a:pPr algn="ctr"/>
            <a:r>
              <a:rPr lang="en-US" sz="380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6512756" y="1618108"/>
            <a:ext cx="3909060" cy="3857568"/>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1770185" y="1618728"/>
            <a:ext cx="3909060" cy="385694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7A4A-332A-4998-A42B-DA9D4D026DDB}"/>
              </a:ext>
            </a:extLst>
          </p:cNvPr>
          <p:cNvSpPr>
            <a:spLocks noGrp="1"/>
          </p:cNvSpPr>
          <p:nvPr>
            <p:ph type="title"/>
          </p:nvPr>
        </p:nvSpPr>
        <p:spPr>
          <a:xfrm>
            <a:off x="-75239" y="0"/>
            <a:ext cx="9392421" cy="1330841"/>
          </a:xfrm>
        </p:spPr>
        <p:txBody>
          <a:bodyPr>
            <a:normAutofit/>
          </a:bodyPr>
          <a:lstStyle/>
          <a:p>
            <a:r>
              <a:rPr lang="en-GB" dirty="0"/>
              <a:t>Last week…</a:t>
            </a:r>
          </a:p>
        </p:txBody>
      </p:sp>
      <p:sp>
        <p:nvSpPr>
          <p:cNvPr id="3" name="Content Placeholder 2">
            <a:extLst>
              <a:ext uri="{FF2B5EF4-FFF2-40B4-BE49-F238E27FC236}">
                <a16:creationId xmlns:a16="http://schemas.microsoft.com/office/drawing/2014/main" id="{5EC8A33A-B260-81C8-7A56-87B5B35C910C}"/>
              </a:ext>
            </a:extLst>
          </p:cNvPr>
          <p:cNvSpPr>
            <a:spLocks noGrp="1"/>
          </p:cNvSpPr>
          <p:nvPr>
            <p:ph idx="1"/>
          </p:nvPr>
        </p:nvSpPr>
        <p:spPr>
          <a:xfrm>
            <a:off x="74386" y="1016477"/>
            <a:ext cx="4958966" cy="1931848"/>
          </a:xfrm>
        </p:spPr>
        <p:txBody>
          <a:bodyPr>
            <a:normAutofit fontScale="92500"/>
          </a:bodyPr>
          <a:lstStyle/>
          <a:p>
            <a:endParaRPr lang="en-GB" sz="2400" dirty="0"/>
          </a:p>
          <a:p>
            <a:pPr>
              <a:lnSpc>
                <a:spcPct val="110000"/>
              </a:lnSpc>
            </a:pPr>
            <a:r>
              <a:rPr lang="en-GB" sz="2400" dirty="0"/>
              <a:t>Introduction</a:t>
            </a:r>
          </a:p>
          <a:p>
            <a:pPr>
              <a:lnSpc>
                <a:spcPct val="110000"/>
              </a:lnSpc>
            </a:pPr>
            <a:r>
              <a:rPr lang="en-GB" sz="2400" dirty="0"/>
              <a:t>Assignment 1 – what is the deadline?</a:t>
            </a:r>
          </a:p>
          <a:p>
            <a:pPr>
              <a:lnSpc>
                <a:spcPct val="110000"/>
              </a:lnSpc>
            </a:pPr>
            <a:r>
              <a:rPr lang="en-GB" sz="2400" dirty="0"/>
              <a:t>Definitions of Leisure / events / tourism </a:t>
            </a:r>
          </a:p>
          <a:p>
            <a:endParaRPr lang="en-GB" sz="2400" dirty="0"/>
          </a:p>
          <a:p>
            <a:endParaRPr lang="en-GB" sz="2000" dirty="0"/>
          </a:p>
        </p:txBody>
      </p:sp>
      <p:sp>
        <p:nvSpPr>
          <p:cNvPr id="8" name="TextBox 7">
            <a:extLst>
              <a:ext uri="{FF2B5EF4-FFF2-40B4-BE49-F238E27FC236}">
                <a16:creationId xmlns:a16="http://schemas.microsoft.com/office/drawing/2014/main" id="{792ACD49-3F3B-4B6F-3E73-F38A3EAEB9E8}"/>
              </a:ext>
            </a:extLst>
          </p:cNvPr>
          <p:cNvSpPr txBox="1"/>
          <p:nvPr/>
        </p:nvSpPr>
        <p:spPr>
          <a:xfrm>
            <a:off x="74386" y="2948325"/>
            <a:ext cx="6699210" cy="3471720"/>
          </a:xfrm>
          <a:prstGeom prst="rect">
            <a:avLst/>
          </a:prstGeom>
          <a:noFill/>
        </p:spPr>
        <p:txBody>
          <a:bodyPr wrap="square">
            <a:spAutoFit/>
          </a:bodyPr>
          <a:lstStyle/>
          <a:p>
            <a:r>
              <a:rPr lang="en-GB" dirty="0"/>
              <a:t> “</a:t>
            </a:r>
            <a:r>
              <a:rPr lang="en-GB" sz="2000" dirty="0"/>
              <a:t>Freedom from constraint, freedom to choose, time left over after work or as free time after obligatory social duties have been met.”</a:t>
            </a:r>
          </a:p>
          <a:p>
            <a:endParaRPr lang="en-GB" sz="2000" dirty="0"/>
          </a:p>
          <a:p>
            <a:r>
              <a:rPr lang="en-GB" sz="2000" dirty="0"/>
              <a:t>‘use of free time for enjoyment’.</a:t>
            </a:r>
          </a:p>
          <a:p>
            <a:endParaRPr lang="en-GB" sz="2000" dirty="0"/>
          </a:p>
          <a:p>
            <a:r>
              <a:rPr lang="en-GB" sz="2000" dirty="0" err="1"/>
              <a:t>Torkildsen’s</a:t>
            </a:r>
            <a:r>
              <a:rPr lang="en-GB" sz="2000" dirty="0"/>
              <a:t> Axioms of Leisure : </a:t>
            </a:r>
          </a:p>
          <a:p>
            <a:r>
              <a:rPr lang="en-GB" altLang="en-US" sz="2000" dirty="0"/>
              <a:t>Leisure is time / activity /  a state of being / a holistic concept /  culture</a:t>
            </a:r>
          </a:p>
          <a:p>
            <a:endParaRPr lang="en-GB" altLang="en-US" sz="1800" dirty="0"/>
          </a:p>
          <a:p>
            <a:endParaRPr lang="en-GB" dirty="0"/>
          </a:p>
        </p:txBody>
      </p:sp>
      <p:sp>
        <p:nvSpPr>
          <p:cNvPr id="10" name="TextBox 9">
            <a:extLst>
              <a:ext uri="{FF2B5EF4-FFF2-40B4-BE49-F238E27FC236}">
                <a16:creationId xmlns:a16="http://schemas.microsoft.com/office/drawing/2014/main" id="{63320811-1E5C-9FAB-E1D7-6B3A2421EC6F}"/>
              </a:ext>
            </a:extLst>
          </p:cNvPr>
          <p:cNvSpPr txBox="1"/>
          <p:nvPr/>
        </p:nvSpPr>
        <p:spPr>
          <a:xfrm>
            <a:off x="5283329" y="351185"/>
            <a:ext cx="6258438" cy="1631216"/>
          </a:xfrm>
          <a:prstGeom prst="rect">
            <a:avLst/>
          </a:prstGeom>
          <a:noFill/>
        </p:spPr>
        <p:txBody>
          <a:bodyPr wrap="square">
            <a:spAutoFit/>
          </a:bodyPr>
          <a:lstStyle/>
          <a:p>
            <a:r>
              <a:rPr lang="en-GB" altLang="en-US" sz="2000" dirty="0"/>
              <a:t>Events as milestones / celebrations / a commercial activity / cultural/ social/ political gain </a:t>
            </a:r>
            <a:endParaRPr lang="en-GB" sz="2000" dirty="0"/>
          </a:p>
          <a:p>
            <a:r>
              <a:rPr lang="en-GB" sz="2000" b="1" dirty="0"/>
              <a:t>Definition</a:t>
            </a:r>
            <a:r>
              <a:rPr lang="en-GB" sz="2000" dirty="0"/>
              <a:t>: “Any incidence or occurrence especially a memorable</a:t>
            </a:r>
          </a:p>
          <a:p>
            <a:r>
              <a:rPr lang="en-GB" sz="2000" dirty="0"/>
              <a:t>one.”  /  “An organised activity at a particular venue.” </a:t>
            </a:r>
          </a:p>
        </p:txBody>
      </p:sp>
      <p:sp>
        <p:nvSpPr>
          <p:cNvPr id="12" name="TextBox 11">
            <a:extLst>
              <a:ext uri="{FF2B5EF4-FFF2-40B4-BE49-F238E27FC236}">
                <a16:creationId xmlns:a16="http://schemas.microsoft.com/office/drawing/2014/main" id="{EE5D77D5-82B2-DF7F-280E-16A2F33CA629}"/>
              </a:ext>
            </a:extLst>
          </p:cNvPr>
          <p:cNvSpPr txBox="1"/>
          <p:nvPr/>
        </p:nvSpPr>
        <p:spPr>
          <a:xfrm>
            <a:off x="6892734" y="2239530"/>
            <a:ext cx="5299266" cy="3416320"/>
          </a:xfrm>
          <a:prstGeom prst="rect">
            <a:avLst/>
          </a:prstGeom>
          <a:noFill/>
        </p:spPr>
        <p:txBody>
          <a:bodyPr wrap="square">
            <a:spAutoFit/>
          </a:bodyPr>
          <a:lstStyle/>
          <a:p>
            <a:r>
              <a:rPr lang="en-GB" altLang="en-US" sz="1800" b="1" dirty="0"/>
              <a:t>Tourism: </a:t>
            </a:r>
          </a:p>
          <a:p>
            <a:r>
              <a:rPr lang="en-GB" altLang="en-US" sz="1800" dirty="0"/>
              <a:t>“</a:t>
            </a:r>
            <a:r>
              <a:rPr lang="en-GB" altLang="en-US" sz="2000" dirty="0"/>
              <a:t>The commercial organization and operation of holidays and visits to places of interest.”</a:t>
            </a:r>
          </a:p>
          <a:p>
            <a:endParaRPr lang="en-GB" sz="2000" b="1" dirty="0"/>
          </a:p>
          <a:p>
            <a:r>
              <a:rPr lang="en-GB" sz="2000" b="1" dirty="0"/>
              <a:t>Different types: </a:t>
            </a:r>
            <a:endParaRPr lang="en-GB" altLang="en-US" sz="2000" dirty="0"/>
          </a:p>
          <a:p>
            <a:r>
              <a:rPr lang="en-GB" altLang="en-US" sz="2000" dirty="0"/>
              <a:t>Holiday Tourism / Business Tourism / cultural Tourism/ Eco-tourism / Spiritual / medical tourism/ Extreme sports and “experience” Tourism / Religious Tourism / Food and wine  tourism         </a:t>
            </a:r>
          </a:p>
          <a:p>
            <a:endParaRPr lang="en-GB" dirty="0"/>
          </a:p>
        </p:txBody>
      </p:sp>
    </p:spTree>
    <p:extLst>
      <p:ext uri="{BB962C8B-B14F-4D97-AF65-F5344CB8AC3E}">
        <p14:creationId xmlns:p14="http://schemas.microsoft.com/office/powerpoint/2010/main" val="47289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D746-2610-D4E2-E07D-78F97FF58DC4}"/>
              </a:ext>
            </a:extLst>
          </p:cNvPr>
          <p:cNvSpPr>
            <a:spLocks noGrp="1"/>
          </p:cNvSpPr>
          <p:nvPr>
            <p:ph type="title"/>
          </p:nvPr>
        </p:nvSpPr>
        <p:spPr>
          <a:xfrm>
            <a:off x="496393" y="132666"/>
            <a:ext cx="5937250" cy="1187450"/>
          </a:xfrm>
        </p:spPr>
        <p:txBody>
          <a:bodyPr/>
          <a:lstStyle/>
          <a:p>
            <a:pPr>
              <a:defRPr/>
            </a:pPr>
            <a:r>
              <a:rPr lang="en-GB" dirty="0"/>
              <a:t>Tourism: Definitions</a:t>
            </a:r>
          </a:p>
        </p:txBody>
      </p:sp>
      <p:sp>
        <p:nvSpPr>
          <p:cNvPr id="30723" name="Content Placeholder 2">
            <a:extLst>
              <a:ext uri="{FF2B5EF4-FFF2-40B4-BE49-F238E27FC236}">
                <a16:creationId xmlns:a16="http://schemas.microsoft.com/office/drawing/2014/main" id="{47E0C63F-A5BF-C349-FA73-597D865D637A}"/>
              </a:ext>
            </a:extLst>
          </p:cNvPr>
          <p:cNvSpPr>
            <a:spLocks noGrp="1" noChangeArrowheads="1"/>
          </p:cNvSpPr>
          <p:nvPr>
            <p:ph idx="1"/>
          </p:nvPr>
        </p:nvSpPr>
        <p:spPr>
          <a:xfrm>
            <a:off x="425887" y="1320116"/>
            <a:ext cx="5937250" cy="4248150"/>
          </a:xfrm>
        </p:spPr>
        <p:txBody>
          <a:bodyPr>
            <a:normAutofit lnSpcReduction="10000"/>
          </a:bodyPr>
          <a:lstStyle/>
          <a:p>
            <a:pPr>
              <a:lnSpc>
                <a:spcPct val="150000"/>
              </a:lnSpc>
            </a:pPr>
            <a:r>
              <a:rPr lang="en-GB" altLang="en-US" sz="2000" dirty="0"/>
              <a:t>“The commercial organisation and operation of holidays and visits to places of interest.” - Oxford Dictionary.</a:t>
            </a:r>
          </a:p>
          <a:p>
            <a:pPr>
              <a:lnSpc>
                <a:spcPct val="150000"/>
              </a:lnSpc>
            </a:pPr>
            <a:r>
              <a:rPr lang="en-GB" altLang="en-US" sz="2000" dirty="0"/>
              <a:t> The United Nations World Tourism Organisation (UNWTO) defines tourism as people “traveling to and staying in places outside their usual environment” for leisure, business, or other purposes” </a:t>
            </a:r>
            <a:r>
              <a:rPr lang="en-GB" sz="2000" dirty="0"/>
              <a:t>(UNWTO, 2023).</a:t>
            </a:r>
          </a:p>
          <a:p>
            <a:pPr>
              <a:lnSpc>
                <a:spcPct val="150000"/>
              </a:lnSpc>
            </a:pPr>
            <a:r>
              <a:rPr lang="en-GB" sz="2000" dirty="0"/>
              <a:t>Includes accommodation, attractions, transport, food, and activities.</a:t>
            </a:r>
            <a:endParaRPr lang="en-GB" altLang="en-US" sz="2000" dirty="0"/>
          </a:p>
        </p:txBody>
      </p:sp>
      <p:pic>
        <p:nvPicPr>
          <p:cNvPr id="3" name="Picture 2">
            <a:extLst>
              <a:ext uri="{FF2B5EF4-FFF2-40B4-BE49-F238E27FC236}">
                <a16:creationId xmlns:a16="http://schemas.microsoft.com/office/drawing/2014/main" id="{7D16A455-AA1C-2BC8-738F-168734D8FB30}"/>
              </a:ext>
            </a:extLst>
          </p:cNvPr>
          <p:cNvPicPr>
            <a:picLocks noChangeAspect="1"/>
          </p:cNvPicPr>
          <p:nvPr/>
        </p:nvPicPr>
        <p:blipFill>
          <a:blip r:embed="rId2"/>
          <a:stretch>
            <a:fillRect/>
          </a:stretch>
        </p:blipFill>
        <p:spPr>
          <a:xfrm>
            <a:off x="6820186" y="2064470"/>
            <a:ext cx="4826843" cy="24981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7DFC-B159-49FD-8D66-56A611AB50B2}"/>
              </a:ext>
            </a:extLst>
          </p:cNvPr>
          <p:cNvSpPr>
            <a:spLocks noGrp="1"/>
          </p:cNvSpPr>
          <p:nvPr>
            <p:ph type="title"/>
          </p:nvPr>
        </p:nvSpPr>
        <p:spPr>
          <a:xfrm>
            <a:off x="243772" y="206376"/>
            <a:ext cx="5937250" cy="1187450"/>
          </a:xfrm>
        </p:spPr>
        <p:txBody>
          <a:bodyPr>
            <a:normAutofit fontScale="90000"/>
          </a:bodyPr>
          <a:lstStyle/>
          <a:p>
            <a:pPr>
              <a:defRPr/>
            </a:pPr>
            <a:r>
              <a:rPr lang="en-GB" dirty="0"/>
              <a:t>Tourism: Concepts</a:t>
            </a:r>
            <a:br>
              <a:rPr lang="en-GB" dirty="0"/>
            </a:br>
            <a:endParaRPr lang="en-GB" dirty="0"/>
          </a:p>
        </p:txBody>
      </p:sp>
      <p:sp>
        <p:nvSpPr>
          <p:cNvPr id="33795" name="Content Placeholder 2">
            <a:extLst>
              <a:ext uri="{FF2B5EF4-FFF2-40B4-BE49-F238E27FC236}">
                <a16:creationId xmlns:a16="http://schemas.microsoft.com/office/drawing/2014/main" id="{3DDF3448-671A-D56F-E5D8-53C157C32BCE}"/>
              </a:ext>
            </a:extLst>
          </p:cNvPr>
          <p:cNvSpPr>
            <a:spLocks noGrp="1" noChangeArrowheads="1"/>
          </p:cNvSpPr>
          <p:nvPr>
            <p:ph idx="1"/>
          </p:nvPr>
        </p:nvSpPr>
        <p:spPr>
          <a:xfrm>
            <a:off x="95862" y="914399"/>
            <a:ext cx="7338607" cy="5135217"/>
          </a:xfrm>
        </p:spPr>
        <p:txBody>
          <a:bodyPr>
            <a:normAutofit/>
          </a:bodyPr>
          <a:lstStyle/>
          <a:p>
            <a:pPr>
              <a:lnSpc>
                <a:spcPct val="150000"/>
              </a:lnSpc>
            </a:pPr>
            <a:r>
              <a:rPr lang="en-GB" altLang="en-US" sz="3000" b="1" dirty="0"/>
              <a:t>Exchange of cultures</a:t>
            </a:r>
            <a:r>
              <a:rPr lang="en-GB" altLang="en-US" sz="3000" dirty="0"/>
              <a:t>.</a:t>
            </a:r>
          </a:p>
          <a:p>
            <a:r>
              <a:rPr lang="en-GB" altLang="en-US" sz="2400" dirty="0"/>
              <a:t> </a:t>
            </a:r>
            <a:r>
              <a:rPr lang="en-GB" sz="2400" i="1" dirty="0"/>
              <a:t>Murphy (1995) highlights tourism as a social and cultural experience involving interaction between travellers and hosts. </a:t>
            </a:r>
            <a:r>
              <a:rPr lang="en-GB" sz="2400" b="1" i="1" dirty="0"/>
              <a:t>More recent research continues to recognise the importance of tourist–resident interaction, particularly its potential to facilitate cultural exchange and shape socio-cultural experiences within host communities (Petruzzi et al., 2023).</a:t>
            </a:r>
          </a:p>
          <a:p>
            <a:r>
              <a:rPr lang="en-GB" altLang="en-US" sz="2400" b="1" dirty="0"/>
              <a:t>Tourism’s overall aim: </a:t>
            </a:r>
            <a:r>
              <a:rPr lang="en-GB" altLang="en-US" sz="2400" dirty="0"/>
              <a:t>create </a:t>
            </a:r>
            <a:r>
              <a:rPr lang="en-GB" altLang="en-US" sz="2400" u="sng" dirty="0"/>
              <a:t>benefits for both the tourist and the host nation.</a:t>
            </a:r>
            <a:r>
              <a:rPr lang="en-GB" altLang="en-US" sz="2400" dirty="0"/>
              <a:t> In many cases however, mass tourism can create a breakdown of the local culture</a:t>
            </a:r>
            <a:r>
              <a:rPr lang="en-GB" altLang="en-US" sz="2000" dirty="0"/>
              <a:t>.</a:t>
            </a:r>
          </a:p>
        </p:txBody>
      </p:sp>
      <p:pic>
        <p:nvPicPr>
          <p:cNvPr id="37892" name="Picture 3" descr="A picture containing text, city, crowd&#10;&#10;Description automatically generated">
            <a:extLst>
              <a:ext uri="{FF2B5EF4-FFF2-40B4-BE49-F238E27FC236}">
                <a16:creationId xmlns:a16="http://schemas.microsoft.com/office/drawing/2014/main" id="{1BADC337-8547-1446-4B81-C3E7D220A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168" y="1585963"/>
            <a:ext cx="4594970" cy="392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84EC-4BA2-41EB-94A1-85059AB0C176}"/>
              </a:ext>
            </a:extLst>
          </p:cNvPr>
          <p:cNvSpPr>
            <a:spLocks noGrp="1"/>
          </p:cNvSpPr>
          <p:nvPr>
            <p:ph type="title"/>
          </p:nvPr>
        </p:nvSpPr>
        <p:spPr>
          <a:xfrm>
            <a:off x="0" y="18256"/>
            <a:ext cx="10515600" cy="662782"/>
          </a:xfrm>
        </p:spPr>
        <p:txBody>
          <a:bodyPr>
            <a:normAutofit/>
          </a:bodyPr>
          <a:lstStyle/>
          <a:p>
            <a:r>
              <a:rPr lang="en-GB" sz="4000" b="1" dirty="0"/>
              <a:t>Tourism: Sub-types</a:t>
            </a:r>
          </a:p>
        </p:txBody>
      </p:sp>
      <p:sp>
        <p:nvSpPr>
          <p:cNvPr id="3" name="Content Placeholder 2">
            <a:extLst>
              <a:ext uri="{FF2B5EF4-FFF2-40B4-BE49-F238E27FC236}">
                <a16:creationId xmlns:a16="http://schemas.microsoft.com/office/drawing/2014/main" id="{E9A56579-6110-EACC-0929-C9D30C642045}"/>
              </a:ext>
            </a:extLst>
          </p:cNvPr>
          <p:cNvSpPr>
            <a:spLocks noGrp="1"/>
          </p:cNvSpPr>
          <p:nvPr>
            <p:ph idx="1"/>
          </p:nvPr>
        </p:nvSpPr>
        <p:spPr>
          <a:xfrm>
            <a:off x="83191" y="681038"/>
            <a:ext cx="10515600" cy="5422464"/>
          </a:xfrm>
        </p:spPr>
        <p:txBody>
          <a:bodyPr>
            <a:normAutofit fontScale="92500" lnSpcReduction="10000"/>
          </a:bodyPr>
          <a:lstStyle/>
          <a:p>
            <a:pPr marL="0" indent="0">
              <a:buNone/>
            </a:pPr>
            <a:r>
              <a:rPr lang="en-GB" dirty="0"/>
              <a:t>-catering to specific motivations, activities, and destinations.</a:t>
            </a:r>
          </a:p>
          <a:p>
            <a:pPr marL="0" indent="0">
              <a:buNone/>
            </a:pPr>
            <a:r>
              <a:rPr lang="en-GB" dirty="0"/>
              <a:t>Write down as many types of tourism you know ?</a:t>
            </a:r>
          </a:p>
          <a:p>
            <a:pPr marL="0" indent="0">
              <a:buNone/>
            </a:pPr>
            <a:endParaRPr lang="en-GB" dirty="0"/>
          </a:p>
          <a:p>
            <a:pPr marL="0" indent="0">
              <a:buNone/>
            </a:pPr>
            <a:r>
              <a:rPr lang="en-GB" sz="2400" b="1" dirty="0"/>
              <a:t>Leisure Tourism</a:t>
            </a:r>
          </a:p>
          <a:p>
            <a:pPr marL="0" indent="0">
              <a:buNone/>
            </a:pPr>
            <a:r>
              <a:rPr lang="en-GB" sz="2400" b="1" dirty="0"/>
              <a:t>Definition</a:t>
            </a:r>
            <a:r>
              <a:rPr lang="en-GB" sz="2400" dirty="0"/>
              <a:t>: Travel for relaxation, recreation, and entertainment.</a:t>
            </a:r>
          </a:p>
          <a:p>
            <a:pPr marL="0" indent="0">
              <a:buNone/>
            </a:pPr>
            <a:r>
              <a:rPr lang="en-GB" sz="2400" b="1" dirty="0"/>
              <a:t>Examples</a:t>
            </a:r>
            <a:r>
              <a:rPr lang="en-GB" sz="2400" dirty="0"/>
              <a:t>: Beach vacations, cultural experiences, theme parks.</a:t>
            </a:r>
          </a:p>
          <a:p>
            <a:pPr marL="0" indent="0">
              <a:buNone/>
            </a:pPr>
            <a:r>
              <a:rPr lang="en-GB" sz="2400" b="1" dirty="0"/>
              <a:t>Trends</a:t>
            </a:r>
            <a:r>
              <a:rPr lang="en-GB" sz="2400" dirty="0"/>
              <a:t>: Sustainable travel and eco-tourism.</a:t>
            </a:r>
          </a:p>
          <a:p>
            <a:pPr marL="0" indent="0">
              <a:buNone/>
            </a:pPr>
            <a:endParaRPr lang="en-GB" sz="2400" b="1" dirty="0"/>
          </a:p>
          <a:p>
            <a:pPr marL="0" indent="0">
              <a:buNone/>
            </a:pPr>
            <a:r>
              <a:rPr lang="en-GB" sz="2400" b="1" dirty="0"/>
              <a:t> Business Tourism</a:t>
            </a:r>
          </a:p>
          <a:p>
            <a:pPr marL="0" indent="0">
              <a:buNone/>
            </a:pPr>
            <a:r>
              <a:rPr lang="en-GB" sz="2400" b="1" dirty="0"/>
              <a:t>Definition</a:t>
            </a:r>
            <a:r>
              <a:rPr lang="en-GB" sz="2400" dirty="0"/>
              <a:t>: Travel related to professional work, including conferences, meetings, and business events.</a:t>
            </a:r>
          </a:p>
          <a:p>
            <a:pPr marL="0" indent="0">
              <a:buNone/>
            </a:pPr>
            <a:r>
              <a:rPr lang="en-GB" sz="2400" b="1" dirty="0"/>
              <a:t>Examples</a:t>
            </a:r>
            <a:r>
              <a:rPr lang="en-GB" sz="2400" dirty="0"/>
              <a:t>: Trade shows, corporate retreats, conventions.</a:t>
            </a:r>
          </a:p>
          <a:p>
            <a:pPr marL="0" indent="0">
              <a:buNone/>
            </a:pPr>
            <a:r>
              <a:rPr lang="en-GB" sz="2400" b="1" dirty="0"/>
              <a:t>Trends</a:t>
            </a:r>
            <a:r>
              <a:rPr lang="en-GB" sz="2400" dirty="0"/>
              <a:t>: Increasing focus on "</a:t>
            </a:r>
            <a:r>
              <a:rPr lang="en-GB" sz="2400" dirty="0" err="1"/>
              <a:t>bleisure</a:t>
            </a:r>
            <a:r>
              <a:rPr lang="en-GB" sz="2400" dirty="0"/>
              <a:t>" (business + leisure) trips.</a:t>
            </a:r>
          </a:p>
          <a:p>
            <a:endParaRPr lang="en-GB" sz="2400" b="1" dirty="0"/>
          </a:p>
          <a:p>
            <a:pPr marL="0" indent="0">
              <a:buNone/>
            </a:pPr>
            <a:endParaRPr lang="en-GB" dirty="0"/>
          </a:p>
        </p:txBody>
      </p:sp>
    </p:spTree>
    <p:extLst>
      <p:ext uri="{BB962C8B-B14F-4D97-AF65-F5344CB8AC3E}">
        <p14:creationId xmlns:p14="http://schemas.microsoft.com/office/powerpoint/2010/main" val="100646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E42DA7-8C6F-DEAA-E4A1-0153CFCA7959}"/>
              </a:ext>
            </a:extLst>
          </p:cNvPr>
          <p:cNvSpPr>
            <a:spLocks noGrp="1"/>
          </p:cNvSpPr>
          <p:nvPr>
            <p:ph idx="1"/>
          </p:nvPr>
        </p:nvSpPr>
        <p:spPr>
          <a:xfrm>
            <a:off x="139148" y="503583"/>
            <a:ext cx="6288156" cy="5673380"/>
          </a:xfrm>
        </p:spPr>
        <p:txBody>
          <a:bodyPr>
            <a:normAutofit/>
          </a:bodyPr>
          <a:lstStyle/>
          <a:p>
            <a:pPr marL="0" indent="0">
              <a:lnSpc>
                <a:spcPct val="150000"/>
              </a:lnSpc>
              <a:buNone/>
            </a:pPr>
            <a:r>
              <a:rPr lang="en-GB" sz="2400" b="1" dirty="0"/>
              <a:t> Luxury Tourism</a:t>
            </a:r>
          </a:p>
          <a:p>
            <a:pPr marL="0" indent="0">
              <a:lnSpc>
                <a:spcPct val="150000"/>
              </a:lnSpc>
              <a:buNone/>
            </a:pPr>
            <a:r>
              <a:rPr lang="en-GB" sz="2400" b="1" dirty="0"/>
              <a:t>Definition</a:t>
            </a:r>
            <a:r>
              <a:rPr lang="en-GB" sz="2400" dirty="0"/>
              <a:t>: High-end travel focused on exclusive experiences, premium accommodations, and personalised services.</a:t>
            </a:r>
          </a:p>
          <a:p>
            <a:pPr marL="0" indent="0">
              <a:lnSpc>
                <a:spcPct val="150000"/>
              </a:lnSpc>
              <a:buNone/>
            </a:pPr>
            <a:r>
              <a:rPr lang="en-GB" sz="2400" b="1" dirty="0"/>
              <a:t>Examples</a:t>
            </a:r>
            <a:r>
              <a:rPr lang="en-GB" sz="2400" dirty="0"/>
              <a:t>: Private island stays, luxury cruises, high-end safari tours.</a:t>
            </a:r>
          </a:p>
          <a:p>
            <a:pPr marL="0" indent="0">
              <a:lnSpc>
                <a:spcPct val="150000"/>
              </a:lnSpc>
              <a:buNone/>
            </a:pPr>
            <a:r>
              <a:rPr lang="en-GB" sz="2400" b="1" dirty="0"/>
              <a:t>Trends</a:t>
            </a:r>
            <a:r>
              <a:rPr lang="en-GB" sz="2400" dirty="0"/>
              <a:t>: Growth in demand for sustainability in luxury travel and personalized eco-luxury experiences.</a:t>
            </a:r>
          </a:p>
          <a:p>
            <a:pPr marL="0" indent="0">
              <a:buNone/>
            </a:pPr>
            <a:endParaRPr lang="en-GB" sz="2000" dirty="0"/>
          </a:p>
        </p:txBody>
      </p:sp>
      <p:pic>
        <p:nvPicPr>
          <p:cNvPr id="4" name="Picture 3">
            <a:extLst>
              <a:ext uri="{FF2B5EF4-FFF2-40B4-BE49-F238E27FC236}">
                <a16:creationId xmlns:a16="http://schemas.microsoft.com/office/drawing/2014/main" id="{880BA10C-13C7-560E-49D4-6C3B2ED3D5DF}"/>
              </a:ext>
            </a:extLst>
          </p:cNvPr>
          <p:cNvPicPr>
            <a:picLocks noChangeAspect="1"/>
          </p:cNvPicPr>
          <p:nvPr/>
        </p:nvPicPr>
        <p:blipFill>
          <a:blip r:embed="rId2"/>
          <a:srcRect l="33455" r="2655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32540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7F991-C5CA-C43E-9C77-28092D8604A4}"/>
              </a:ext>
            </a:extLst>
          </p:cNvPr>
          <p:cNvSpPr>
            <a:spLocks noGrp="1"/>
          </p:cNvSpPr>
          <p:nvPr>
            <p:ph type="title"/>
          </p:nvPr>
        </p:nvSpPr>
        <p:spPr/>
        <p:txBody>
          <a:bodyPr/>
          <a:lstStyle/>
          <a:p>
            <a:r>
              <a:rPr lang="en-GB" dirty="0"/>
              <a:t>TOURISM SUB-TYPES </a:t>
            </a:r>
          </a:p>
        </p:txBody>
      </p:sp>
      <p:sp>
        <p:nvSpPr>
          <p:cNvPr id="3" name="Content Placeholder 2">
            <a:extLst>
              <a:ext uri="{FF2B5EF4-FFF2-40B4-BE49-F238E27FC236}">
                <a16:creationId xmlns:a16="http://schemas.microsoft.com/office/drawing/2014/main" id="{899BF3AD-EE76-4617-8959-ED016B9C613A}"/>
              </a:ext>
            </a:extLst>
          </p:cNvPr>
          <p:cNvSpPr>
            <a:spLocks noGrp="1"/>
          </p:cNvSpPr>
          <p:nvPr>
            <p:ph idx="1"/>
          </p:nvPr>
        </p:nvSpPr>
        <p:spPr/>
        <p:txBody>
          <a:bodyPr>
            <a:normAutofit fontScale="77500" lnSpcReduction="20000"/>
          </a:bodyPr>
          <a:lstStyle/>
          <a:p>
            <a:r>
              <a:rPr lang="en-GB" dirty="0"/>
              <a:t>Domestic tourism</a:t>
            </a:r>
          </a:p>
          <a:p>
            <a:r>
              <a:rPr lang="en-GB" dirty="0"/>
              <a:t>Heritage tourism</a:t>
            </a:r>
          </a:p>
          <a:p>
            <a:r>
              <a:rPr lang="en-GB" dirty="0"/>
              <a:t>Ecotourism</a:t>
            </a:r>
          </a:p>
          <a:p>
            <a:r>
              <a:rPr lang="en-GB" dirty="0"/>
              <a:t>Medical tourism</a:t>
            </a:r>
          </a:p>
          <a:p>
            <a:r>
              <a:rPr lang="en-GB" dirty="0"/>
              <a:t>Wildlife tourism</a:t>
            </a:r>
          </a:p>
          <a:p>
            <a:r>
              <a:rPr lang="en-GB" dirty="0"/>
              <a:t>Gastronomy / Food tourism</a:t>
            </a:r>
          </a:p>
          <a:p>
            <a:r>
              <a:rPr lang="en-GB" dirty="0"/>
              <a:t>Wellness tourism</a:t>
            </a:r>
          </a:p>
          <a:p>
            <a:r>
              <a:rPr lang="en-GB" dirty="0"/>
              <a:t>Dark tourism</a:t>
            </a:r>
          </a:p>
          <a:p>
            <a:r>
              <a:rPr lang="en-GB" dirty="0"/>
              <a:t>Romance tourism</a:t>
            </a:r>
          </a:p>
          <a:p>
            <a:r>
              <a:rPr lang="en-GB" dirty="0"/>
              <a:t>Adventure Tourism</a:t>
            </a:r>
          </a:p>
        </p:txBody>
      </p:sp>
      <p:pic>
        <p:nvPicPr>
          <p:cNvPr id="5" name="Picture 4">
            <a:extLst>
              <a:ext uri="{FF2B5EF4-FFF2-40B4-BE49-F238E27FC236}">
                <a16:creationId xmlns:a16="http://schemas.microsoft.com/office/drawing/2014/main" id="{1C379687-29FE-BC1F-A399-883E85DE37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53471" y="710052"/>
            <a:ext cx="3684938" cy="2462209"/>
          </a:xfrm>
          <a:prstGeom prst="rect">
            <a:avLst/>
          </a:prstGeom>
          <a:ln>
            <a:noFill/>
          </a:ln>
          <a:effectLst>
            <a:softEdge rad="112500"/>
          </a:effectLst>
        </p:spPr>
      </p:pic>
      <p:pic>
        <p:nvPicPr>
          <p:cNvPr id="7" name="Picture 6">
            <a:extLst>
              <a:ext uri="{FF2B5EF4-FFF2-40B4-BE49-F238E27FC236}">
                <a16:creationId xmlns:a16="http://schemas.microsoft.com/office/drawing/2014/main" id="{AB1403CB-5AE0-C7C2-0F82-AB1407E1A93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781798" y="3307198"/>
            <a:ext cx="4011134" cy="2675395"/>
          </a:xfrm>
          <a:prstGeom prst="rect">
            <a:avLst/>
          </a:prstGeom>
          <a:ln>
            <a:noFill/>
          </a:ln>
          <a:effectLst>
            <a:softEdge rad="112500"/>
          </a:effectLst>
        </p:spPr>
      </p:pic>
      <p:sp>
        <p:nvSpPr>
          <p:cNvPr id="8" name="TextBox 7">
            <a:extLst>
              <a:ext uri="{FF2B5EF4-FFF2-40B4-BE49-F238E27FC236}">
                <a16:creationId xmlns:a16="http://schemas.microsoft.com/office/drawing/2014/main" id="{F3F17AF1-4D0C-9EDA-7914-AF585D27EC87}"/>
              </a:ext>
            </a:extLst>
          </p:cNvPr>
          <p:cNvSpPr txBox="1"/>
          <p:nvPr/>
        </p:nvSpPr>
        <p:spPr>
          <a:xfrm>
            <a:off x="9492792" y="6118495"/>
            <a:ext cx="2300140" cy="369332"/>
          </a:xfrm>
          <a:prstGeom prst="rect">
            <a:avLst/>
          </a:prstGeom>
          <a:noFill/>
        </p:spPr>
        <p:txBody>
          <a:bodyPr wrap="square" rtlCol="0">
            <a:spAutoFit/>
          </a:bodyPr>
          <a:lstStyle/>
          <a:p>
            <a:r>
              <a:rPr lang="en-GB" sz="900">
                <a:hlinkClick r:id="rId5" tooltip="https://www.flickr.com/photos/jlascar/17107721509"/>
              </a:rPr>
              <a:t>This Photo</a:t>
            </a:r>
            <a:r>
              <a:rPr lang="en-GB" sz="900"/>
              <a:t> by Unknown Author is licensed under </a:t>
            </a:r>
            <a:r>
              <a:rPr lang="en-GB" sz="900">
                <a:hlinkClick r:id="rId6" tooltip="https://creativecommons.org/licenses/by/3.0/"/>
              </a:rPr>
              <a:t>CC BY</a:t>
            </a:r>
            <a:endParaRPr lang="en-GB" sz="900"/>
          </a:p>
        </p:txBody>
      </p:sp>
    </p:spTree>
    <p:extLst>
      <p:ext uri="{BB962C8B-B14F-4D97-AF65-F5344CB8AC3E}">
        <p14:creationId xmlns:p14="http://schemas.microsoft.com/office/powerpoint/2010/main" val="3701029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2F5D7D-DDC6-C4C7-D733-316DB5B793CB}"/>
              </a:ext>
            </a:extLst>
          </p:cNvPr>
          <p:cNvSpPr>
            <a:spLocks noGrp="1"/>
          </p:cNvSpPr>
          <p:nvPr>
            <p:ph idx="1"/>
          </p:nvPr>
        </p:nvSpPr>
        <p:spPr>
          <a:xfrm>
            <a:off x="133524" y="131048"/>
            <a:ext cx="8218624" cy="6085193"/>
          </a:xfrm>
        </p:spPr>
        <p:txBody>
          <a:bodyPr>
            <a:normAutofit lnSpcReduction="10000"/>
          </a:bodyPr>
          <a:lstStyle/>
          <a:p>
            <a:pPr marL="0" indent="0">
              <a:buNone/>
            </a:pPr>
            <a:r>
              <a:rPr lang="en-GB" sz="2400" b="1" dirty="0"/>
              <a:t>Cultural Tourism</a:t>
            </a:r>
          </a:p>
          <a:p>
            <a:pPr marL="0" indent="0">
              <a:buNone/>
            </a:pPr>
            <a:r>
              <a:rPr lang="en-GB" sz="2400" b="1" dirty="0"/>
              <a:t>Definition</a:t>
            </a:r>
            <a:r>
              <a:rPr lang="en-GB" sz="2400" dirty="0"/>
              <a:t>: Travel to experience the culture of a destination, including its history, traditions, art, and architecture.</a:t>
            </a:r>
          </a:p>
          <a:p>
            <a:pPr marL="0" indent="0">
              <a:buNone/>
            </a:pPr>
            <a:r>
              <a:rPr lang="en-GB" sz="2400" b="1" dirty="0"/>
              <a:t>Examples</a:t>
            </a:r>
            <a:r>
              <a:rPr lang="en-GB" sz="2400" dirty="0"/>
              <a:t>: Museum visits, historical tours, cultural festivals.</a:t>
            </a:r>
          </a:p>
          <a:p>
            <a:pPr marL="0" indent="0">
              <a:buNone/>
            </a:pPr>
            <a:r>
              <a:rPr lang="en-GB" sz="2400" b="1" dirty="0"/>
              <a:t>Trends</a:t>
            </a:r>
            <a:r>
              <a:rPr lang="en-GB" sz="2400" dirty="0"/>
              <a:t>: Interest in immersive, local cultural experiences.</a:t>
            </a:r>
          </a:p>
          <a:p>
            <a:pPr marL="0" indent="0">
              <a:buNone/>
            </a:pPr>
            <a:endParaRPr lang="en-GB" sz="2400" dirty="0"/>
          </a:p>
          <a:p>
            <a:pPr marL="0" indent="0">
              <a:buNone/>
            </a:pPr>
            <a:r>
              <a:rPr lang="en-GB" sz="2400" b="1" dirty="0"/>
              <a:t> Adventure Tourism</a:t>
            </a:r>
          </a:p>
          <a:p>
            <a:pPr marL="0" indent="0">
              <a:lnSpc>
                <a:spcPct val="120000"/>
              </a:lnSpc>
              <a:buNone/>
            </a:pPr>
            <a:r>
              <a:rPr lang="en-GB" sz="2400" b="1" dirty="0"/>
              <a:t>Definition</a:t>
            </a:r>
            <a:r>
              <a:rPr lang="en-GB" sz="2400" dirty="0"/>
              <a:t>: Travel that involves exploration or participation in physically challenging or adventurous activities.</a:t>
            </a:r>
          </a:p>
          <a:p>
            <a:pPr marL="0" indent="0">
              <a:lnSpc>
                <a:spcPct val="120000"/>
              </a:lnSpc>
              <a:buNone/>
            </a:pPr>
            <a:r>
              <a:rPr lang="en-GB" sz="2400" b="1" dirty="0"/>
              <a:t>Examples</a:t>
            </a:r>
            <a:r>
              <a:rPr lang="en-GB" sz="2400" dirty="0"/>
              <a:t>: </a:t>
            </a:r>
          </a:p>
          <a:p>
            <a:pPr marL="0" indent="0">
              <a:lnSpc>
                <a:spcPct val="120000"/>
              </a:lnSpc>
              <a:buNone/>
            </a:pPr>
            <a:r>
              <a:rPr lang="en-GB" sz="2400" dirty="0"/>
              <a:t>Trekking, mountain climbing, scuba diving.</a:t>
            </a:r>
          </a:p>
          <a:p>
            <a:pPr marL="0" indent="0">
              <a:lnSpc>
                <a:spcPct val="120000"/>
              </a:lnSpc>
              <a:buNone/>
            </a:pPr>
            <a:r>
              <a:rPr lang="en-GB" sz="2400" b="1" dirty="0"/>
              <a:t>Trends</a:t>
            </a:r>
            <a:r>
              <a:rPr lang="en-GB" sz="2400" dirty="0"/>
              <a:t>: Growing demand for extreme sports and eco-friendly adventures.</a:t>
            </a:r>
          </a:p>
          <a:p>
            <a:endParaRPr lang="en-GB" dirty="0"/>
          </a:p>
        </p:txBody>
      </p:sp>
      <p:pic>
        <p:nvPicPr>
          <p:cNvPr id="4" name="Picture 3">
            <a:extLst>
              <a:ext uri="{FF2B5EF4-FFF2-40B4-BE49-F238E27FC236}">
                <a16:creationId xmlns:a16="http://schemas.microsoft.com/office/drawing/2014/main" id="{C894B711-82F9-37CB-89FF-3002DA6353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93695" y="2281286"/>
            <a:ext cx="4064781" cy="2553191"/>
          </a:xfrm>
          <a:prstGeom prst="rect">
            <a:avLst/>
          </a:prstGeom>
          <a:ln>
            <a:noFill/>
          </a:ln>
          <a:effectLst>
            <a:softEdge rad="112500"/>
          </a:effectLst>
        </p:spPr>
      </p:pic>
    </p:spTree>
    <p:extLst>
      <p:ext uri="{BB962C8B-B14F-4D97-AF65-F5344CB8AC3E}">
        <p14:creationId xmlns:p14="http://schemas.microsoft.com/office/powerpoint/2010/main" val="240507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48794-3636-69C0-F857-BEC8BABFE59A}"/>
              </a:ext>
            </a:extLst>
          </p:cNvPr>
          <p:cNvSpPr>
            <a:spLocks noGrp="1"/>
          </p:cNvSpPr>
          <p:nvPr>
            <p:ph idx="1"/>
          </p:nvPr>
        </p:nvSpPr>
        <p:spPr>
          <a:xfrm>
            <a:off x="112643" y="245166"/>
            <a:ext cx="5711687" cy="5221358"/>
          </a:xfrm>
        </p:spPr>
        <p:txBody>
          <a:bodyPr>
            <a:normAutofit/>
          </a:bodyPr>
          <a:lstStyle/>
          <a:p>
            <a:pPr marL="0" indent="0">
              <a:lnSpc>
                <a:spcPct val="100000"/>
              </a:lnSpc>
              <a:buNone/>
            </a:pPr>
            <a:endParaRPr lang="en-GB" sz="2400" b="1" dirty="0"/>
          </a:p>
          <a:p>
            <a:pPr marL="0" indent="0">
              <a:lnSpc>
                <a:spcPct val="100000"/>
              </a:lnSpc>
              <a:buNone/>
            </a:pPr>
            <a:r>
              <a:rPr lang="en-GB" sz="2400" b="1" dirty="0"/>
              <a:t>Eco-Tourism</a:t>
            </a:r>
          </a:p>
          <a:p>
            <a:pPr marL="0" indent="0">
              <a:lnSpc>
                <a:spcPct val="100000"/>
              </a:lnSpc>
              <a:buNone/>
            </a:pPr>
            <a:r>
              <a:rPr lang="en-GB" sz="2400" b="1" dirty="0"/>
              <a:t>Definition</a:t>
            </a:r>
            <a:r>
              <a:rPr lang="en-GB" sz="2400" dirty="0"/>
              <a:t>: Responsible travel to natural areas that conserve the environment and improve the well-being of local people.</a:t>
            </a:r>
          </a:p>
          <a:p>
            <a:pPr marL="0" indent="0">
              <a:lnSpc>
                <a:spcPct val="100000"/>
              </a:lnSpc>
              <a:buNone/>
            </a:pPr>
            <a:r>
              <a:rPr lang="en-GB" sz="2400" b="1" dirty="0"/>
              <a:t>Examples</a:t>
            </a:r>
            <a:r>
              <a:rPr lang="en-GB" sz="2400" dirty="0"/>
              <a:t>: Wildlife safaris, rainforest tours, conservation projects.</a:t>
            </a:r>
          </a:p>
          <a:p>
            <a:pPr marL="0" indent="0">
              <a:lnSpc>
                <a:spcPct val="100000"/>
              </a:lnSpc>
              <a:buNone/>
            </a:pPr>
            <a:r>
              <a:rPr lang="en-GB" sz="2400" b="1" dirty="0"/>
              <a:t>Trends</a:t>
            </a:r>
            <a:r>
              <a:rPr lang="en-GB" sz="2400" dirty="0"/>
              <a:t>: Focus on sustainability, biodiversity conservation, and minimizing ecological impact.</a:t>
            </a:r>
          </a:p>
          <a:p>
            <a:endParaRPr lang="en-GB" dirty="0"/>
          </a:p>
        </p:txBody>
      </p:sp>
      <p:pic>
        <p:nvPicPr>
          <p:cNvPr id="4" name="Picture 3">
            <a:extLst>
              <a:ext uri="{FF2B5EF4-FFF2-40B4-BE49-F238E27FC236}">
                <a16:creationId xmlns:a16="http://schemas.microsoft.com/office/drawing/2014/main" id="{370D6E8B-C5D7-FB56-F00C-CA472D98DED6}"/>
              </a:ext>
            </a:extLst>
          </p:cNvPr>
          <p:cNvPicPr>
            <a:picLocks noChangeAspect="1"/>
          </p:cNvPicPr>
          <p:nvPr/>
        </p:nvPicPr>
        <p:blipFill>
          <a:blip r:embed="rId2"/>
          <a:stretch>
            <a:fillRect/>
          </a:stretch>
        </p:blipFill>
        <p:spPr>
          <a:xfrm>
            <a:off x="6734877" y="1202521"/>
            <a:ext cx="4715002" cy="3952576"/>
          </a:xfrm>
          <a:prstGeom prst="rect">
            <a:avLst/>
          </a:prstGeom>
          <a:ln>
            <a:noFill/>
          </a:ln>
          <a:effectLst>
            <a:softEdge rad="112500"/>
          </a:effectLst>
        </p:spPr>
      </p:pic>
    </p:spTree>
    <p:extLst>
      <p:ext uri="{BB962C8B-B14F-4D97-AF65-F5344CB8AC3E}">
        <p14:creationId xmlns:p14="http://schemas.microsoft.com/office/powerpoint/2010/main" val="351582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D37071-7A2D-9EB3-6E86-A112815D1262}"/>
              </a:ext>
            </a:extLst>
          </p:cNvPr>
          <p:cNvPicPr>
            <a:picLocks noChangeAspect="1"/>
          </p:cNvPicPr>
          <p:nvPr/>
        </p:nvPicPr>
        <p:blipFill>
          <a:blip r:embed="rId2"/>
          <a:srcRect l="13053"/>
          <a:stretch>
            <a:fillRect/>
          </a:stretch>
        </p:blipFill>
        <p:spPr>
          <a:xfrm>
            <a:off x="7035638" y="10"/>
            <a:ext cx="515636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Content Placeholder 2">
            <a:extLst>
              <a:ext uri="{FF2B5EF4-FFF2-40B4-BE49-F238E27FC236}">
                <a16:creationId xmlns:a16="http://schemas.microsoft.com/office/drawing/2014/main" id="{A101D3DD-B155-0264-3711-C12DBB9B93E9}"/>
              </a:ext>
            </a:extLst>
          </p:cNvPr>
          <p:cNvSpPr>
            <a:spLocks noGrp="1"/>
          </p:cNvSpPr>
          <p:nvPr>
            <p:ph idx="1"/>
          </p:nvPr>
        </p:nvSpPr>
        <p:spPr>
          <a:xfrm>
            <a:off x="127322" y="208344"/>
            <a:ext cx="8090629" cy="6017589"/>
          </a:xfrm>
        </p:spPr>
        <p:txBody>
          <a:bodyPr>
            <a:normAutofit/>
          </a:bodyPr>
          <a:lstStyle/>
          <a:p>
            <a:pPr marL="0" indent="0">
              <a:buNone/>
            </a:pPr>
            <a:r>
              <a:rPr lang="en-GB" sz="2400" b="1" dirty="0"/>
              <a:t> Medical/Health Tourism</a:t>
            </a:r>
          </a:p>
          <a:p>
            <a:pPr marL="0" indent="0">
              <a:buNone/>
            </a:pPr>
            <a:r>
              <a:rPr lang="en-GB" sz="2400" b="1" dirty="0"/>
              <a:t>Definition</a:t>
            </a:r>
            <a:r>
              <a:rPr lang="en-GB" sz="2400" dirty="0"/>
              <a:t>: Travel for medical treatment, wellness retreats, or therapeutic services.</a:t>
            </a:r>
          </a:p>
          <a:p>
            <a:pPr marL="0" indent="0">
              <a:buNone/>
            </a:pPr>
            <a:r>
              <a:rPr lang="en-GB" sz="2400" b="1" dirty="0"/>
              <a:t>Examples</a:t>
            </a:r>
            <a:r>
              <a:rPr lang="en-GB" sz="2400" dirty="0"/>
              <a:t>: </a:t>
            </a:r>
          </a:p>
          <a:p>
            <a:pPr marL="0" indent="0">
              <a:buNone/>
            </a:pPr>
            <a:r>
              <a:rPr lang="en-GB" sz="2400" dirty="0"/>
              <a:t>Cosmetic surgery abroad, dental treatments, wellness spas.</a:t>
            </a:r>
          </a:p>
          <a:p>
            <a:pPr marL="0" indent="0">
              <a:buNone/>
            </a:pPr>
            <a:r>
              <a:rPr lang="en-GB" sz="2400" b="1" dirty="0"/>
              <a:t>Trends</a:t>
            </a:r>
            <a:r>
              <a:rPr lang="en-GB" sz="2400" dirty="0"/>
              <a:t>: Growth in wellness tourism, driven by demand for mental health retreats and holistic healing.</a:t>
            </a:r>
          </a:p>
          <a:p>
            <a:pPr marL="0" indent="0">
              <a:buNone/>
            </a:pPr>
            <a:r>
              <a:rPr lang="en-GB" sz="2400" b="1" dirty="0"/>
              <a:t> Religious Tourism</a:t>
            </a:r>
          </a:p>
          <a:p>
            <a:pPr marL="0" indent="0">
              <a:buNone/>
            </a:pPr>
            <a:r>
              <a:rPr lang="en-GB" sz="2400" b="1" dirty="0"/>
              <a:t>Definition</a:t>
            </a:r>
            <a:r>
              <a:rPr lang="en-GB" sz="2400" dirty="0"/>
              <a:t>: Travel to religious sites or for participation in spiritual rituals.</a:t>
            </a:r>
          </a:p>
          <a:p>
            <a:pPr marL="0" indent="0">
              <a:buNone/>
            </a:pPr>
            <a:r>
              <a:rPr lang="en-GB" sz="2400" b="1" dirty="0"/>
              <a:t>Examples</a:t>
            </a:r>
            <a:r>
              <a:rPr lang="en-GB" sz="2400" dirty="0"/>
              <a:t>: </a:t>
            </a:r>
          </a:p>
          <a:p>
            <a:pPr marL="0" indent="0">
              <a:buNone/>
            </a:pPr>
            <a:r>
              <a:rPr lang="en-GB" sz="2400" dirty="0"/>
              <a:t>Pilgrimages to Mecca, visiting the Vatican, Hindu pilgrimages.</a:t>
            </a:r>
          </a:p>
          <a:p>
            <a:pPr marL="0" indent="0">
              <a:buNone/>
            </a:pPr>
            <a:r>
              <a:rPr lang="en-GB" sz="2400" b="1" dirty="0"/>
              <a:t>Trends</a:t>
            </a:r>
            <a:r>
              <a:rPr lang="en-GB" sz="2400" dirty="0"/>
              <a:t>: Increasing global mobility and accessibility to spiritual destinations.</a:t>
            </a:r>
          </a:p>
          <a:p>
            <a:endParaRPr lang="en-GB" sz="1400" dirty="0"/>
          </a:p>
        </p:txBody>
      </p:sp>
    </p:spTree>
    <p:extLst>
      <p:ext uri="{BB962C8B-B14F-4D97-AF65-F5344CB8AC3E}">
        <p14:creationId xmlns:p14="http://schemas.microsoft.com/office/powerpoint/2010/main" val="372567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79873-00FC-2F50-E7D2-8F0396D39203}"/>
              </a:ext>
            </a:extLst>
          </p:cNvPr>
          <p:cNvSpPr>
            <a:spLocks noGrp="1"/>
          </p:cNvSpPr>
          <p:nvPr>
            <p:ph type="title"/>
          </p:nvPr>
        </p:nvSpPr>
        <p:spPr>
          <a:xfrm>
            <a:off x="158749" y="128079"/>
            <a:ext cx="7687673" cy="1187450"/>
          </a:xfrm>
        </p:spPr>
        <p:txBody>
          <a:bodyPr>
            <a:noAutofit/>
          </a:bodyPr>
          <a:lstStyle/>
          <a:p>
            <a:pPr>
              <a:defRPr/>
            </a:pPr>
            <a:r>
              <a:rPr lang="en-GB" sz="3600" b="1" dirty="0"/>
              <a:t>Events are a Tourism  Experience </a:t>
            </a:r>
          </a:p>
        </p:txBody>
      </p:sp>
      <p:sp>
        <p:nvSpPr>
          <p:cNvPr id="19459" name="Content Placeholder 2">
            <a:extLst>
              <a:ext uri="{FF2B5EF4-FFF2-40B4-BE49-F238E27FC236}">
                <a16:creationId xmlns:a16="http://schemas.microsoft.com/office/drawing/2014/main" id="{8D07B659-48E8-B2F1-7693-B490B7E7C0EB}"/>
              </a:ext>
            </a:extLst>
          </p:cNvPr>
          <p:cNvSpPr>
            <a:spLocks noGrp="1" noChangeArrowheads="1"/>
          </p:cNvSpPr>
          <p:nvPr>
            <p:ph idx="1"/>
          </p:nvPr>
        </p:nvSpPr>
        <p:spPr>
          <a:xfrm>
            <a:off x="550013" y="1417408"/>
            <a:ext cx="8319132" cy="5041900"/>
          </a:xfrm>
        </p:spPr>
        <p:txBody>
          <a:bodyPr/>
          <a:lstStyle/>
          <a:p>
            <a:r>
              <a:rPr lang="en-GB" altLang="en-US" sz="2400" dirty="0"/>
              <a:t>Events come in all shapes and sizes- they can be large scale events or small events, private events or public events. </a:t>
            </a:r>
          </a:p>
          <a:p>
            <a:r>
              <a:rPr lang="en-GB" altLang="en-US" sz="2400" dirty="0"/>
              <a:t>Event tourism can bring a lot of money into the host community, making it a valuable contributor to the tourism economy.</a:t>
            </a:r>
          </a:p>
          <a:p>
            <a:r>
              <a:rPr lang="en-GB" altLang="en-US" sz="2400" dirty="0"/>
              <a:t>Business events</a:t>
            </a:r>
          </a:p>
          <a:p>
            <a:r>
              <a:rPr lang="en-GB" altLang="en-US" sz="2400" dirty="0"/>
              <a:t>Sporting events</a:t>
            </a:r>
          </a:p>
          <a:p>
            <a:r>
              <a:rPr lang="en-GB" altLang="en-US" sz="2400" dirty="0"/>
              <a:t>Recreation events</a:t>
            </a:r>
          </a:p>
          <a:p>
            <a:r>
              <a:rPr lang="en-GB" altLang="en-US" sz="2400" dirty="0"/>
              <a:t>Conferences</a:t>
            </a:r>
          </a:p>
          <a:p>
            <a:r>
              <a:rPr lang="en-GB" altLang="en-US" sz="2400" b="1" dirty="0"/>
              <a:t>Think of an event you may have gone to as a tourist? </a:t>
            </a:r>
          </a:p>
          <a:p>
            <a:endParaRPr lang="en-GB" altLang="en-US" dirty="0"/>
          </a:p>
        </p:txBody>
      </p:sp>
      <p:pic>
        <p:nvPicPr>
          <p:cNvPr id="6" name="Picture 5">
            <a:extLst>
              <a:ext uri="{FF2B5EF4-FFF2-40B4-BE49-F238E27FC236}">
                <a16:creationId xmlns:a16="http://schemas.microsoft.com/office/drawing/2014/main" id="{C6C9D784-CAAE-3BDC-FEAF-8D959D0F89D9}"/>
              </a:ext>
            </a:extLst>
          </p:cNvPr>
          <p:cNvPicPr>
            <a:picLocks noChangeAspect="1"/>
          </p:cNvPicPr>
          <p:nvPr/>
        </p:nvPicPr>
        <p:blipFill>
          <a:blip r:embed="rId3"/>
          <a:stretch>
            <a:fillRect/>
          </a:stretch>
        </p:blipFill>
        <p:spPr>
          <a:xfrm>
            <a:off x="8869145" y="1697429"/>
            <a:ext cx="2772842" cy="36151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4037-8E90-A2AA-A651-C103D000B79D}"/>
              </a:ext>
            </a:extLst>
          </p:cNvPr>
          <p:cNvSpPr>
            <a:spLocks noGrp="1"/>
          </p:cNvSpPr>
          <p:nvPr>
            <p:ph type="title"/>
          </p:nvPr>
        </p:nvSpPr>
        <p:spPr>
          <a:xfrm>
            <a:off x="386499" y="165935"/>
            <a:ext cx="5937250" cy="1187450"/>
          </a:xfrm>
        </p:spPr>
        <p:txBody>
          <a:bodyPr>
            <a:normAutofit fontScale="90000"/>
          </a:bodyPr>
          <a:lstStyle/>
          <a:p>
            <a:pPr>
              <a:defRPr/>
            </a:pPr>
            <a:r>
              <a:rPr lang="en-GB" dirty="0"/>
              <a:t>Events and Tourism .</a:t>
            </a:r>
            <a:br>
              <a:rPr lang="en-GB" dirty="0"/>
            </a:br>
            <a:endParaRPr lang="en-GB" dirty="0"/>
          </a:p>
        </p:txBody>
      </p:sp>
      <p:sp>
        <p:nvSpPr>
          <p:cNvPr id="20483" name="Content Placeholder 2">
            <a:extLst>
              <a:ext uri="{FF2B5EF4-FFF2-40B4-BE49-F238E27FC236}">
                <a16:creationId xmlns:a16="http://schemas.microsoft.com/office/drawing/2014/main" id="{6B1D0CD7-F31D-8FA5-5155-80C9DE43D228}"/>
              </a:ext>
            </a:extLst>
          </p:cNvPr>
          <p:cNvSpPr>
            <a:spLocks noGrp="1" noChangeArrowheads="1"/>
          </p:cNvSpPr>
          <p:nvPr>
            <p:ph idx="1"/>
          </p:nvPr>
        </p:nvSpPr>
        <p:spPr>
          <a:xfrm>
            <a:off x="89965" y="1001764"/>
            <a:ext cx="7993062" cy="4769862"/>
          </a:xfrm>
        </p:spPr>
        <p:txBody>
          <a:bodyPr>
            <a:normAutofit/>
          </a:bodyPr>
          <a:lstStyle/>
          <a:p>
            <a:r>
              <a:rPr lang="en-GB" altLang="en-US" sz="2400" dirty="0"/>
              <a:t>Consider how </a:t>
            </a:r>
            <a:r>
              <a:rPr lang="en-GB" altLang="en-US" sz="2400" b="1" dirty="0"/>
              <a:t>festivals</a:t>
            </a:r>
            <a:r>
              <a:rPr lang="en-GB" altLang="en-US" sz="2400" dirty="0"/>
              <a:t> can meet different objectives for a destination, such as a catalyst for development, a tourist attraction or enhancing the image of the area (</a:t>
            </a:r>
            <a:r>
              <a:rPr lang="en-GB" altLang="en-US" sz="2400" dirty="0" err="1"/>
              <a:t>Luonila</a:t>
            </a:r>
            <a:r>
              <a:rPr lang="en-GB" altLang="en-US" sz="2400" dirty="0"/>
              <a:t> and Johannsson, 2015).</a:t>
            </a:r>
          </a:p>
          <a:p>
            <a:r>
              <a:rPr lang="en-GB" altLang="en-US" sz="2400" dirty="0"/>
              <a:t>It is common for festivals to be instituted for all three objectives </a:t>
            </a:r>
          </a:p>
          <a:p>
            <a:r>
              <a:rPr lang="en-GB" altLang="en-US" sz="2400" dirty="0"/>
              <a:t>Cities see them as a </a:t>
            </a:r>
            <a:r>
              <a:rPr lang="en-GB" altLang="en-US" sz="2400" b="1" dirty="0"/>
              <a:t>catalyst to enhance their image </a:t>
            </a:r>
            <a:r>
              <a:rPr lang="en-GB" altLang="en-US" sz="2400" dirty="0"/>
              <a:t>as a place to live and work, drawing in other businesses.</a:t>
            </a:r>
          </a:p>
          <a:p>
            <a:r>
              <a:rPr lang="en-GB" altLang="en-US" sz="2400" dirty="0"/>
              <a:t>Some festivals have a long history at a particular location and thus become an important tourist attraction at the destination.</a:t>
            </a:r>
          </a:p>
          <a:p>
            <a:r>
              <a:rPr lang="en-GB" altLang="en-US" sz="2400" dirty="0"/>
              <a:t>E.g. </a:t>
            </a:r>
            <a:r>
              <a:rPr lang="en-GB" altLang="en-US" sz="2400" b="1" dirty="0"/>
              <a:t>Hideout Festival – Croatia</a:t>
            </a:r>
          </a:p>
          <a:p>
            <a:endParaRPr lang="en-GB" altLang="en-US" sz="2400" dirty="0"/>
          </a:p>
          <a:p>
            <a:pPr marL="0" indent="0">
              <a:buNone/>
            </a:pPr>
            <a:endParaRPr lang="en-GB" altLang="en-US" sz="2000" dirty="0"/>
          </a:p>
        </p:txBody>
      </p:sp>
      <p:pic>
        <p:nvPicPr>
          <p:cNvPr id="21508" name="Picture 3" descr="A picture containing person, crowd&#10;&#10;Description automatically generated">
            <a:extLst>
              <a:ext uri="{FF2B5EF4-FFF2-40B4-BE49-F238E27FC236}">
                <a16:creationId xmlns:a16="http://schemas.microsoft.com/office/drawing/2014/main" id="{9483481A-3262-A8DC-2C65-33C7B5D5C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039" y="2731552"/>
            <a:ext cx="3928996" cy="269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0E47-2CF1-0C11-A2E0-15F8F0F23AF1}"/>
              </a:ext>
            </a:extLst>
          </p:cNvPr>
          <p:cNvSpPr>
            <a:spLocks noGrp="1"/>
          </p:cNvSpPr>
          <p:nvPr>
            <p:ph type="title"/>
          </p:nvPr>
        </p:nvSpPr>
        <p:spPr>
          <a:xfrm>
            <a:off x="0" y="42090"/>
            <a:ext cx="11476881" cy="719197"/>
          </a:xfrm>
        </p:spPr>
        <p:txBody>
          <a:bodyPr>
            <a:normAutofit fontScale="90000"/>
          </a:bodyPr>
          <a:lstStyle/>
          <a:p>
            <a:pPr>
              <a:defRPr/>
            </a:pPr>
            <a:br>
              <a:rPr lang="en-GB" dirty="0"/>
            </a:br>
            <a:r>
              <a:rPr lang="en-GB" sz="4000" b="1" dirty="0"/>
              <a:t>Events, Festivals &amp; Exhibitions and Domestic Tourism</a:t>
            </a:r>
            <a:br>
              <a:rPr lang="en-GB" sz="4000" b="1" dirty="0"/>
            </a:br>
            <a:endParaRPr lang="en-GB" b="1" dirty="0"/>
          </a:p>
        </p:txBody>
      </p:sp>
      <p:sp>
        <p:nvSpPr>
          <p:cNvPr id="19459" name="Content Placeholder 2">
            <a:extLst>
              <a:ext uri="{FF2B5EF4-FFF2-40B4-BE49-F238E27FC236}">
                <a16:creationId xmlns:a16="http://schemas.microsoft.com/office/drawing/2014/main" id="{4863EFF2-FEDB-C2E5-551B-BD7B9CBA7444}"/>
              </a:ext>
            </a:extLst>
          </p:cNvPr>
          <p:cNvSpPr>
            <a:spLocks noGrp="1" noChangeArrowheads="1"/>
          </p:cNvSpPr>
          <p:nvPr>
            <p:ph idx="1"/>
          </p:nvPr>
        </p:nvSpPr>
        <p:spPr>
          <a:xfrm>
            <a:off x="152448" y="838685"/>
            <a:ext cx="7702684" cy="5258028"/>
          </a:xfrm>
        </p:spPr>
        <p:txBody>
          <a:bodyPr>
            <a:noAutofit/>
          </a:bodyPr>
          <a:lstStyle/>
          <a:p>
            <a:r>
              <a:rPr lang="en-GB" sz="1800" dirty="0"/>
              <a:t>“VisitBritain forecasts 38.7 million inbound visits and £32.5 billion spend in 2024.” - ONS revised 2024 estimate now puts the UK total at:</a:t>
            </a:r>
          </a:p>
          <a:p>
            <a:r>
              <a:rPr lang="en-GB" sz="1800" dirty="0"/>
              <a:t>42.6 million inbound visits</a:t>
            </a:r>
          </a:p>
          <a:p>
            <a:r>
              <a:rPr lang="en-GB" sz="1800" dirty="0"/>
              <a:t>£32.5 billion visitor spending = 293 million nights</a:t>
            </a:r>
          </a:p>
          <a:p>
            <a:pPr>
              <a:lnSpc>
                <a:spcPct val="100000"/>
              </a:lnSpc>
            </a:pPr>
            <a:r>
              <a:rPr lang="en-GB" sz="1800" b="1" dirty="0"/>
              <a:t>The Great Britain Tourism Survey (GBTS) </a:t>
            </a:r>
            <a:r>
              <a:rPr lang="en-GB" sz="1800" dirty="0"/>
              <a:t>estimates that British residents took 103 million domestic overnight trips in Great Britain in 2025, spending £35.1 billion. They also made 1.06 billion tourism day visits, generating £56.0 billion. </a:t>
            </a:r>
          </a:p>
          <a:p>
            <a:r>
              <a:rPr lang="en-GB" sz="1800" b="1" dirty="0"/>
              <a:t>Events &amp; Festivals</a:t>
            </a:r>
            <a:r>
              <a:rPr lang="en-GB" sz="1800" dirty="0"/>
              <a:t> :</a:t>
            </a:r>
          </a:p>
          <a:p>
            <a:pPr>
              <a:lnSpc>
                <a:spcPct val="100000"/>
              </a:lnSpc>
            </a:pPr>
            <a:r>
              <a:rPr lang="en-GB" sz="1800" dirty="0"/>
              <a:t>In Wales alone, 4.89 million domestic tourism day trips in 2025 had attending an organised public event as their main activity, while a further 3.12 million involved a special event or celebration.</a:t>
            </a:r>
          </a:p>
          <a:p>
            <a:pPr>
              <a:lnSpc>
                <a:spcPct val="100000"/>
              </a:lnSpc>
            </a:pPr>
            <a:r>
              <a:rPr lang="en-GB" sz="1800" b="1" dirty="0"/>
              <a:t> Wales: </a:t>
            </a:r>
            <a:r>
              <a:rPr lang="en-GB" sz="1800" dirty="0"/>
              <a:t> </a:t>
            </a:r>
            <a:r>
              <a:rPr lang="en-GB" sz="1800" b="1" dirty="0"/>
              <a:t>7.76 million overnight trips</a:t>
            </a:r>
            <a:r>
              <a:rPr lang="en-GB" sz="1800" dirty="0"/>
              <a:t> in 2025:</a:t>
            </a:r>
          </a:p>
          <a:p>
            <a:pPr lvl="0">
              <a:lnSpc>
                <a:spcPct val="100000"/>
              </a:lnSpc>
            </a:pPr>
            <a:r>
              <a:rPr lang="en-GB" sz="1800" b="1" dirty="0"/>
              <a:t>5.37m came from England — 69%</a:t>
            </a:r>
            <a:r>
              <a:rPr lang="en-GB" sz="1800" dirty="0"/>
              <a:t> </a:t>
            </a:r>
          </a:p>
          <a:p>
            <a:pPr lvl="0">
              <a:lnSpc>
                <a:spcPct val="100000"/>
              </a:lnSpc>
            </a:pPr>
            <a:r>
              <a:rPr lang="en-GB" sz="1800" b="1" dirty="0"/>
              <a:t>2.13m came from Wales — 27%</a:t>
            </a:r>
            <a:r>
              <a:rPr lang="en-GB" sz="1800" dirty="0"/>
              <a:t> </a:t>
            </a:r>
          </a:p>
          <a:p>
            <a:pPr lvl="0">
              <a:lnSpc>
                <a:spcPct val="100000"/>
              </a:lnSpc>
            </a:pPr>
            <a:r>
              <a:rPr lang="en-GB" sz="1800" b="1" dirty="0"/>
              <a:t>0.26m came from Scotland — 3% (</a:t>
            </a:r>
            <a:r>
              <a:rPr lang="en-GB" sz="1800" b="1" dirty="0" err="1"/>
              <a:t>gov.wales</a:t>
            </a:r>
            <a:r>
              <a:rPr lang="en-GB" sz="1800" b="1" dirty="0"/>
              <a:t>)</a:t>
            </a:r>
          </a:p>
          <a:p>
            <a:pPr marL="0" lvl="0" indent="0">
              <a:buNone/>
            </a:pPr>
            <a:endParaRPr lang="en-GB" sz="2400" dirty="0"/>
          </a:p>
        </p:txBody>
      </p:sp>
      <p:sp>
        <p:nvSpPr>
          <p:cNvPr id="3" name="TextBox 2">
            <a:extLst>
              <a:ext uri="{FF2B5EF4-FFF2-40B4-BE49-F238E27FC236}">
                <a16:creationId xmlns:a16="http://schemas.microsoft.com/office/drawing/2014/main" id="{494DAEF1-D608-5443-7E4D-58B582D488D8}"/>
              </a:ext>
            </a:extLst>
          </p:cNvPr>
          <p:cNvSpPr txBox="1"/>
          <p:nvPr/>
        </p:nvSpPr>
        <p:spPr>
          <a:xfrm>
            <a:off x="8060242" y="885279"/>
            <a:ext cx="3979307" cy="4801314"/>
          </a:xfrm>
          <a:prstGeom prst="rect">
            <a:avLst/>
          </a:prstGeom>
          <a:noFill/>
        </p:spPr>
        <p:txBody>
          <a:bodyPr wrap="square" rtlCol="0">
            <a:spAutoFit/>
          </a:bodyPr>
          <a:lstStyle/>
          <a:p>
            <a:r>
              <a:rPr lang="en-GB" b="1" dirty="0"/>
              <a:t>DOMESTIC TOURISM: THE NUMBERS</a:t>
            </a:r>
          </a:p>
          <a:p>
            <a:endParaRPr lang="en-GB" b="1" dirty="0"/>
          </a:p>
          <a:p>
            <a:pPr>
              <a:lnSpc>
                <a:spcPct val="100000"/>
              </a:lnSpc>
            </a:pPr>
            <a:r>
              <a:rPr lang="en-GB" b="1" dirty="0"/>
              <a:t>ENGLAND</a:t>
            </a:r>
            <a:endParaRPr lang="en-GB" dirty="0"/>
          </a:p>
          <a:p>
            <a:pPr marL="285750" lvl="0" indent="-285750">
              <a:lnSpc>
                <a:spcPct val="100000"/>
              </a:lnSpc>
              <a:buFont typeface="Arial" panose="020B0604020202020204" pitchFamily="34" charset="0"/>
              <a:buChar char="•"/>
            </a:pPr>
            <a:r>
              <a:rPr lang="en-GB" b="1" dirty="0"/>
              <a:t>87m</a:t>
            </a:r>
            <a:r>
              <a:rPr lang="en-GB" dirty="0"/>
              <a:t> overnight trips </a:t>
            </a:r>
          </a:p>
          <a:p>
            <a:pPr marL="285750" lvl="0" indent="-285750">
              <a:lnSpc>
                <a:spcPct val="100000"/>
              </a:lnSpc>
              <a:buFont typeface="Arial" panose="020B0604020202020204" pitchFamily="34" charset="0"/>
              <a:buChar char="•"/>
            </a:pPr>
            <a:r>
              <a:rPr lang="en-GB" b="1" dirty="0"/>
              <a:t>928m</a:t>
            </a:r>
            <a:r>
              <a:rPr lang="en-GB" dirty="0"/>
              <a:t> tourism day visits </a:t>
            </a:r>
          </a:p>
          <a:p>
            <a:pPr marL="285750" lvl="0" indent="-285750">
              <a:lnSpc>
                <a:spcPct val="100000"/>
              </a:lnSpc>
              <a:buFont typeface="Arial" panose="020B0604020202020204" pitchFamily="34" charset="0"/>
              <a:buChar char="•"/>
            </a:pPr>
            <a:r>
              <a:rPr lang="en-GB" b="1" dirty="0"/>
              <a:t>£78bn</a:t>
            </a:r>
            <a:r>
              <a:rPr lang="en-GB" dirty="0"/>
              <a:t> total domestic tourism spend </a:t>
            </a:r>
          </a:p>
          <a:p>
            <a:endParaRPr lang="en-GB" b="1" dirty="0"/>
          </a:p>
          <a:p>
            <a:r>
              <a:rPr lang="en-GB" b="1" dirty="0"/>
              <a:t>WALES</a:t>
            </a:r>
            <a:endParaRPr lang="en-GB" dirty="0"/>
          </a:p>
          <a:p>
            <a:pPr marL="285750" lvl="0" indent="-285750">
              <a:buFont typeface="Arial" panose="020B0604020202020204" pitchFamily="34" charset="0"/>
              <a:buChar char="•"/>
            </a:pPr>
            <a:r>
              <a:rPr lang="en-GB" b="1" dirty="0"/>
              <a:t>7.76m</a:t>
            </a:r>
            <a:r>
              <a:rPr lang="en-GB" dirty="0"/>
              <a:t> overnight trips </a:t>
            </a:r>
          </a:p>
          <a:p>
            <a:pPr marL="285750" lvl="0" indent="-285750">
              <a:buFont typeface="Arial" panose="020B0604020202020204" pitchFamily="34" charset="0"/>
              <a:buChar char="•"/>
            </a:pPr>
            <a:r>
              <a:rPr lang="en-GB" b="1" dirty="0"/>
              <a:t>59.22m</a:t>
            </a:r>
            <a:r>
              <a:rPr lang="en-GB" dirty="0"/>
              <a:t> tourism day trips </a:t>
            </a:r>
          </a:p>
          <a:p>
            <a:pPr marL="285750" lvl="0" indent="-285750">
              <a:buFont typeface="Arial" panose="020B0604020202020204" pitchFamily="34" charset="0"/>
              <a:buChar char="•"/>
            </a:pPr>
            <a:r>
              <a:rPr lang="en-GB" b="1" dirty="0"/>
              <a:t>£5.14bn</a:t>
            </a:r>
            <a:r>
              <a:rPr lang="en-GB" dirty="0"/>
              <a:t> combined overnight + day-trip spend </a:t>
            </a:r>
          </a:p>
          <a:p>
            <a:pPr marL="285750" lvl="0" indent="-285750">
              <a:buFont typeface="Arial" panose="020B0604020202020204" pitchFamily="34" charset="0"/>
              <a:buChar char="•"/>
            </a:pPr>
            <a:r>
              <a:rPr lang="en-GB" b="1" dirty="0"/>
              <a:t>4.89m</a:t>
            </a:r>
            <a:r>
              <a:rPr lang="en-GB" dirty="0"/>
              <a:t> trips involving an organised public event </a:t>
            </a:r>
          </a:p>
          <a:p>
            <a:pPr marL="285750" lvl="0" indent="-285750">
              <a:buFont typeface="Arial" panose="020B0604020202020204" pitchFamily="34" charset="0"/>
              <a:buChar char="•"/>
            </a:pPr>
            <a:r>
              <a:rPr lang="en-GB" b="1" dirty="0"/>
              <a:t>3.12m</a:t>
            </a:r>
            <a:r>
              <a:rPr lang="en-GB" dirty="0"/>
              <a:t> trips involving a special event/celebration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945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59">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59">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59">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459">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450B-F2DF-2D5B-B7AC-3D327B5A2C0C}"/>
              </a:ext>
            </a:extLst>
          </p:cNvPr>
          <p:cNvSpPr>
            <a:spLocks noGrp="1"/>
          </p:cNvSpPr>
          <p:nvPr>
            <p:ph type="title"/>
          </p:nvPr>
        </p:nvSpPr>
        <p:spPr>
          <a:xfrm>
            <a:off x="74720" y="65915"/>
            <a:ext cx="10515600" cy="901752"/>
          </a:xfrm>
        </p:spPr>
        <p:txBody>
          <a:bodyPr/>
          <a:lstStyle/>
          <a:p>
            <a:r>
              <a:rPr lang="en-GB" dirty="0"/>
              <a:t>Business Events</a:t>
            </a:r>
          </a:p>
        </p:txBody>
      </p:sp>
      <p:sp>
        <p:nvSpPr>
          <p:cNvPr id="3" name="Content Placeholder 2">
            <a:extLst>
              <a:ext uri="{FF2B5EF4-FFF2-40B4-BE49-F238E27FC236}">
                <a16:creationId xmlns:a16="http://schemas.microsoft.com/office/drawing/2014/main" id="{79E7A28D-743C-5F3F-600D-07582BC7E087}"/>
              </a:ext>
            </a:extLst>
          </p:cNvPr>
          <p:cNvSpPr>
            <a:spLocks noGrp="1"/>
          </p:cNvSpPr>
          <p:nvPr>
            <p:ph idx="1"/>
          </p:nvPr>
        </p:nvSpPr>
        <p:spPr>
          <a:xfrm>
            <a:off x="74720" y="1119720"/>
            <a:ext cx="6705368" cy="5316591"/>
          </a:xfrm>
        </p:spPr>
        <p:txBody>
          <a:bodyPr>
            <a:normAutofit fontScale="47500" lnSpcReduction="20000"/>
          </a:bodyPr>
          <a:lstStyle/>
          <a:p>
            <a:pPr>
              <a:lnSpc>
                <a:spcPct val="120000"/>
              </a:lnSpc>
            </a:pPr>
            <a:r>
              <a:rPr lang="en-GB" sz="4000" dirty="0"/>
              <a:t>VisitBritain's latest dedicated business-events research is based on </a:t>
            </a:r>
            <a:r>
              <a:rPr lang="en-GB" sz="4000" b="1" dirty="0"/>
              <a:t>2024 data</a:t>
            </a:r>
            <a:r>
              <a:rPr lang="en-GB" sz="4000" dirty="0"/>
              <a:t>.</a:t>
            </a:r>
          </a:p>
          <a:p>
            <a:pPr>
              <a:lnSpc>
                <a:spcPct val="120000"/>
              </a:lnSpc>
            </a:pPr>
            <a:r>
              <a:rPr lang="en-GB" sz="4000" dirty="0"/>
              <a:t>The UK business-events sector was valued at approximately:</a:t>
            </a:r>
          </a:p>
          <a:p>
            <a:pPr>
              <a:lnSpc>
                <a:spcPct val="120000"/>
              </a:lnSpc>
            </a:pPr>
            <a:r>
              <a:rPr lang="en-GB" sz="4000" b="1" dirty="0"/>
              <a:t>£33.6 billion</a:t>
            </a:r>
          </a:p>
          <a:p>
            <a:pPr>
              <a:lnSpc>
                <a:spcPct val="120000"/>
              </a:lnSpc>
            </a:pPr>
            <a:r>
              <a:rPr lang="en-GB" sz="4000" dirty="0"/>
              <a:t>This includes:</a:t>
            </a:r>
          </a:p>
          <a:p>
            <a:pPr lvl="0">
              <a:lnSpc>
                <a:spcPct val="120000"/>
              </a:lnSpc>
            </a:pPr>
            <a:r>
              <a:rPr lang="en-GB" sz="4000" dirty="0"/>
              <a:t>Conferences and meetings — </a:t>
            </a:r>
            <a:r>
              <a:rPr lang="en-GB" sz="4000" b="1" dirty="0"/>
              <a:t>£16.3bn</a:t>
            </a:r>
            <a:r>
              <a:rPr lang="en-GB" sz="4000" dirty="0"/>
              <a:t> </a:t>
            </a:r>
          </a:p>
          <a:p>
            <a:pPr lvl="0">
              <a:lnSpc>
                <a:spcPct val="120000"/>
              </a:lnSpc>
            </a:pPr>
            <a:r>
              <a:rPr lang="en-GB" sz="4000" dirty="0"/>
              <a:t>Exhibitions and trade shows — </a:t>
            </a:r>
            <a:r>
              <a:rPr lang="en-GB" sz="4000" b="1" dirty="0"/>
              <a:t>£10.9bn</a:t>
            </a:r>
            <a:r>
              <a:rPr lang="en-GB" sz="4000" dirty="0"/>
              <a:t> </a:t>
            </a:r>
          </a:p>
          <a:p>
            <a:pPr lvl="0">
              <a:lnSpc>
                <a:spcPct val="120000"/>
              </a:lnSpc>
            </a:pPr>
            <a:r>
              <a:rPr lang="en-GB" sz="4000" dirty="0"/>
              <a:t>Business travel meetings — </a:t>
            </a:r>
            <a:r>
              <a:rPr lang="en-GB" sz="4000" b="1" dirty="0"/>
              <a:t>£4.0bn</a:t>
            </a:r>
            <a:r>
              <a:rPr lang="en-GB" sz="4000" dirty="0"/>
              <a:t> </a:t>
            </a:r>
          </a:p>
          <a:p>
            <a:pPr lvl="0">
              <a:lnSpc>
                <a:spcPct val="120000"/>
              </a:lnSpc>
            </a:pPr>
            <a:r>
              <a:rPr lang="en-GB" sz="4000" dirty="0"/>
              <a:t>Incentive travel — </a:t>
            </a:r>
            <a:r>
              <a:rPr lang="en-GB" sz="4000" b="1" dirty="0"/>
              <a:t>£2.4bn</a:t>
            </a:r>
            <a:r>
              <a:rPr lang="en-GB" sz="4000" dirty="0"/>
              <a:t> </a:t>
            </a:r>
          </a:p>
          <a:p>
            <a:pPr>
              <a:lnSpc>
                <a:spcPct val="120000"/>
              </a:lnSpc>
            </a:pPr>
            <a:r>
              <a:rPr lang="en-GB" sz="4000" dirty="0"/>
              <a:t>The wider UK events industry was valued at approximately </a:t>
            </a:r>
            <a:r>
              <a:rPr lang="en-GB" sz="4000" b="1" dirty="0"/>
              <a:t>£61.65 billion</a:t>
            </a:r>
            <a:r>
              <a:rPr lang="en-GB" sz="4000" dirty="0"/>
              <a:t>. </a:t>
            </a:r>
          </a:p>
          <a:p>
            <a:pPr>
              <a:lnSpc>
                <a:spcPct val="120000"/>
              </a:lnSpc>
            </a:pPr>
            <a:r>
              <a:rPr lang="en-GB" altLang="en-US" sz="4000" dirty="0"/>
              <a:t>(Visitbritain.org).</a:t>
            </a:r>
          </a:p>
          <a:p>
            <a:endParaRPr lang="en-GB" dirty="0"/>
          </a:p>
        </p:txBody>
      </p:sp>
      <p:pic>
        <p:nvPicPr>
          <p:cNvPr id="5" name="Picture 4">
            <a:extLst>
              <a:ext uri="{FF2B5EF4-FFF2-40B4-BE49-F238E27FC236}">
                <a16:creationId xmlns:a16="http://schemas.microsoft.com/office/drawing/2014/main" id="{B5C20C0B-C0DD-2D2B-2F1C-A198C940AA95}"/>
              </a:ext>
            </a:extLst>
          </p:cNvPr>
          <p:cNvPicPr>
            <a:picLocks noChangeAspect="1"/>
          </p:cNvPicPr>
          <p:nvPr/>
        </p:nvPicPr>
        <p:blipFill>
          <a:blip r:embed="rId2"/>
          <a:stretch>
            <a:fillRect/>
          </a:stretch>
        </p:blipFill>
        <p:spPr>
          <a:xfrm>
            <a:off x="6780088" y="1119720"/>
            <a:ext cx="4707616" cy="3526168"/>
          </a:xfrm>
          <a:prstGeom prst="rect">
            <a:avLst/>
          </a:prstGeom>
        </p:spPr>
      </p:pic>
    </p:spTree>
    <p:extLst>
      <p:ext uri="{BB962C8B-B14F-4D97-AF65-F5344CB8AC3E}">
        <p14:creationId xmlns:p14="http://schemas.microsoft.com/office/powerpoint/2010/main" val="2974852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1B2B-DAE8-7C32-25A7-FF37B0B90A9E}"/>
              </a:ext>
            </a:extLst>
          </p:cNvPr>
          <p:cNvSpPr>
            <a:spLocks noGrp="1"/>
          </p:cNvSpPr>
          <p:nvPr>
            <p:ph type="title"/>
          </p:nvPr>
        </p:nvSpPr>
        <p:spPr>
          <a:xfrm>
            <a:off x="116986" y="66904"/>
            <a:ext cx="8579993" cy="1187450"/>
          </a:xfrm>
        </p:spPr>
        <p:txBody>
          <a:bodyPr>
            <a:normAutofit fontScale="90000"/>
          </a:bodyPr>
          <a:lstStyle/>
          <a:p>
            <a:pPr>
              <a:defRPr/>
            </a:pPr>
            <a:r>
              <a:rPr lang="en-GB" sz="4000" b="1" dirty="0"/>
              <a:t>Events, Festivals &amp; Exhibitions Activities trips</a:t>
            </a:r>
            <a:br>
              <a:rPr lang="en-GB" dirty="0"/>
            </a:br>
            <a:endParaRPr lang="en-GB" dirty="0"/>
          </a:p>
        </p:txBody>
      </p:sp>
      <p:sp>
        <p:nvSpPr>
          <p:cNvPr id="23555" name="Content Placeholder 2">
            <a:extLst>
              <a:ext uri="{FF2B5EF4-FFF2-40B4-BE49-F238E27FC236}">
                <a16:creationId xmlns:a16="http://schemas.microsoft.com/office/drawing/2014/main" id="{56F2CB6F-71D5-FC13-0A10-699D1FB18488}"/>
              </a:ext>
            </a:extLst>
          </p:cNvPr>
          <p:cNvSpPr>
            <a:spLocks noGrp="1" noChangeArrowheads="1"/>
          </p:cNvSpPr>
          <p:nvPr>
            <p:ph idx="1"/>
          </p:nvPr>
        </p:nvSpPr>
        <p:spPr>
          <a:xfrm>
            <a:off x="116986" y="938261"/>
            <a:ext cx="11958028" cy="5283135"/>
          </a:xfrm>
        </p:spPr>
        <p:txBody>
          <a:bodyPr>
            <a:noAutofit/>
          </a:bodyPr>
          <a:lstStyle/>
          <a:p>
            <a:pPr>
              <a:lnSpc>
                <a:spcPct val="100000"/>
              </a:lnSpc>
            </a:pPr>
            <a:r>
              <a:rPr lang="en-GB" altLang="en-US" sz="2400" dirty="0"/>
              <a:t>In the report by Vistitbritain.org domestic trips involving Events, Festivals &amp; Exhibitions, defined as those where respondents said that they </a:t>
            </a:r>
            <a:r>
              <a:rPr lang="en-GB" altLang="en-US" sz="2400" b="1" dirty="0"/>
              <a:t>took part </a:t>
            </a:r>
            <a:r>
              <a:rPr lang="en-GB" altLang="en-US" sz="2400" dirty="0"/>
              <a:t>in at least one of the following activities during their overnight or day trip:</a:t>
            </a:r>
          </a:p>
          <a:p>
            <a:pPr>
              <a:lnSpc>
                <a:spcPct val="100000"/>
              </a:lnSpc>
            </a:pPr>
            <a:r>
              <a:rPr lang="en-GB" altLang="en-US" sz="2400" dirty="0"/>
              <a:t>A music festival (e.g., Glastonbury)</a:t>
            </a:r>
          </a:p>
          <a:p>
            <a:pPr>
              <a:lnSpc>
                <a:spcPct val="100000"/>
              </a:lnSpc>
            </a:pPr>
            <a:r>
              <a:rPr lang="en-GB" altLang="en-US" sz="2400" dirty="0"/>
              <a:t>Another arts\cultural festival (e.g., a book festival)</a:t>
            </a:r>
          </a:p>
          <a:p>
            <a:pPr>
              <a:lnSpc>
                <a:spcPct val="100000"/>
              </a:lnSpc>
            </a:pPr>
            <a:r>
              <a:rPr lang="en-GB" altLang="en-US" sz="2400" dirty="0"/>
              <a:t>Attending an outdoor fair\ exhibition\show (e.g. gardening or agricultural show)</a:t>
            </a:r>
          </a:p>
          <a:p>
            <a:pPr>
              <a:lnSpc>
                <a:spcPct val="100000"/>
              </a:lnSpc>
            </a:pPr>
            <a:r>
              <a:rPr lang="en-GB" altLang="en-US" sz="2400" dirty="0"/>
              <a:t>An indoor exhibition such as Ideal Home, a motor show or holiday exhibition</a:t>
            </a:r>
          </a:p>
          <a:p>
            <a:pPr>
              <a:lnSpc>
                <a:spcPct val="100000"/>
              </a:lnSpc>
            </a:pPr>
            <a:r>
              <a:rPr lang="en-GB" altLang="en-US" sz="2400" dirty="0"/>
              <a:t>Attending a food\local produce event (e.g., food festival, farmers market)</a:t>
            </a:r>
          </a:p>
          <a:p>
            <a:pPr>
              <a:lnSpc>
                <a:spcPct val="100000"/>
              </a:lnSpc>
            </a:pPr>
            <a:r>
              <a:rPr lang="en-GB" altLang="en-US" sz="2400" dirty="0"/>
              <a:t>A live music concert</a:t>
            </a:r>
          </a:p>
          <a:p>
            <a:pPr>
              <a:lnSpc>
                <a:spcPct val="100000"/>
              </a:lnSpc>
            </a:pPr>
            <a:r>
              <a:rPr lang="en-GB" altLang="en-US" sz="2400" dirty="0"/>
              <a:t>Other arts\cultural event\show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486E-D290-C156-EE61-9877C571B723}"/>
              </a:ext>
            </a:extLst>
          </p:cNvPr>
          <p:cNvSpPr>
            <a:spLocks noGrp="1"/>
          </p:cNvSpPr>
          <p:nvPr>
            <p:ph type="title"/>
          </p:nvPr>
        </p:nvSpPr>
        <p:spPr>
          <a:xfrm>
            <a:off x="0" y="9365"/>
            <a:ext cx="5937250" cy="720725"/>
          </a:xfrm>
        </p:spPr>
        <p:txBody>
          <a:bodyPr>
            <a:normAutofit/>
          </a:bodyPr>
          <a:lstStyle/>
          <a:p>
            <a:pPr>
              <a:defRPr/>
            </a:pPr>
            <a:r>
              <a:rPr lang="en-GB" altLang="en-US" sz="3600" b="1" dirty="0"/>
              <a:t>Event Tourism</a:t>
            </a:r>
            <a:endParaRPr lang="en-GB" sz="3600" dirty="0"/>
          </a:p>
        </p:txBody>
      </p:sp>
      <p:sp>
        <p:nvSpPr>
          <p:cNvPr id="28675" name="Content Placeholder 2">
            <a:extLst>
              <a:ext uri="{FF2B5EF4-FFF2-40B4-BE49-F238E27FC236}">
                <a16:creationId xmlns:a16="http://schemas.microsoft.com/office/drawing/2014/main" id="{79654538-4398-65B2-7EAC-3A77AE2F3883}"/>
              </a:ext>
            </a:extLst>
          </p:cNvPr>
          <p:cNvSpPr>
            <a:spLocks noGrp="1" noChangeArrowheads="1"/>
          </p:cNvSpPr>
          <p:nvPr>
            <p:ph idx="1"/>
          </p:nvPr>
        </p:nvSpPr>
        <p:spPr>
          <a:xfrm>
            <a:off x="116717" y="730090"/>
            <a:ext cx="11971819" cy="5511684"/>
          </a:xfrm>
        </p:spPr>
        <p:txBody>
          <a:bodyPr>
            <a:normAutofit fontScale="92500"/>
          </a:bodyPr>
          <a:lstStyle/>
          <a:p>
            <a:pPr>
              <a:lnSpc>
                <a:spcPct val="150000"/>
              </a:lnSpc>
            </a:pPr>
            <a:r>
              <a:rPr lang="en-GB" dirty="0"/>
              <a:t>Refers to travel driven by the desire to attend </a:t>
            </a:r>
            <a:r>
              <a:rPr lang="en-GB" b="1" dirty="0"/>
              <a:t>specific events</a:t>
            </a:r>
            <a:r>
              <a:rPr lang="en-GB" dirty="0"/>
              <a:t>, which can include cultural, sports, business, or entertainment gatherings. </a:t>
            </a:r>
          </a:p>
          <a:p>
            <a:pPr>
              <a:lnSpc>
                <a:spcPct val="150000"/>
              </a:lnSpc>
            </a:pPr>
            <a:r>
              <a:rPr lang="en-GB" dirty="0"/>
              <a:t>Events are a </a:t>
            </a:r>
            <a:r>
              <a:rPr lang="en-GB" b="1" dirty="0"/>
              <a:t>key motivator for travel </a:t>
            </a:r>
            <a:r>
              <a:rPr lang="en-GB" dirty="0"/>
              <a:t>and contribute significantly to a </a:t>
            </a:r>
            <a:r>
              <a:rPr lang="en-GB" b="1" dirty="0"/>
              <a:t>destination’s economy and tourism </a:t>
            </a:r>
            <a:r>
              <a:rPr lang="en-GB" dirty="0"/>
              <a:t>industry.</a:t>
            </a:r>
          </a:p>
          <a:p>
            <a:pPr>
              <a:lnSpc>
                <a:spcPct val="150000"/>
              </a:lnSpc>
            </a:pPr>
            <a:r>
              <a:rPr lang="en-GB" dirty="0"/>
              <a:t> </a:t>
            </a:r>
            <a:r>
              <a:rPr lang="en-GB" b="1" dirty="0"/>
              <a:t>Event tourism</a:t>
            </a:r>
            <a:r>
              <a:rPr lang="en-GB" dirty="0"/>
              <a:t> combines the </a:t>
            </a:r>
            <a:r>
              <a:rPr lang="en-GB" b="1" dirty="0"/>
              <a:t>elements of tourism with the unique characteristics of events </a:t>
            </a:r>
            <a:r>
              <a:rPr lang="en-GB" dirty="0"/>
              <a:t>to boost destination appeal, attract visitors, and support local economies.</a:t>
            </a:r>
          </a:p>
          <a:p>
            <a:pPr lvl="1"/>
            <a:r>
              <a:rPr lang="en-GB" sz="2600" dirty="0"/>
              <a:t>“</a:t>
            </a:r>
            <a:r>
              <a:rPr lang="en-GB" sz="2600" i="1" dirty="0"/>
              <a:t>Event tourism is when planned events are developed and marketed as attractions within tourism, acting as venue animators, catalysts and image-makers for destinations. It involves both tourists who travel specifically for events, and other tourists who attend events while on holiday</a:t>
            </a:r>
            <a:r>
              <a:rPr lang="en-GB" sz="2600" dirty="0"/>
              <a:t>.”(Getz,2024)</a:t>
            </a:r>
          </a:p>
          <a:p>
            <a:pPr marL="0" indent="0">
              <a:lnSpc>
                <a:spcPct val="150000"/>
              </a:lnSpc>
              <a:buNone/>
            </a:pPr>
            <a:endParaRPr lang="en-GB" altLang="en-US" sz="17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C5880-3FF6-DECF-6A30-05DBA0F1A1C4}"/>
              </a:ext>
            </a:extLst>
          </p:cNvPr>
          <p:cNvSpPr>
            <a:spLocks noGrp="1"/>
          </p:cNvSpPr>
          <p:nvPr>
            <p:ph type="title"/>
          </p:nvPr>
        </p:nvSpPr>
        <p:spPr>
          <a:xfrm>
            <a:off x="-97301" y="0"/>
            <a:ext cx="10515600" cy="1325563"/>
          </a:xfrm>
        </p:spPr>
        <p:txBody>
          <a:bodyPr anchor="ctr">
            <a:normAutofit/>
          </a:bodyPr>
          <a:lstStyle/>
          <a:p>
            <a:r>
              <a:rPr lang="en-GB" b="1" dirty="0"/>
              <a:t>Types of Event Tourism:</a:t>
            </a:r>
            <a:br>
              <a:rPr lang="en-GB" b="1" dirty="0"/>
            </a:br>
            <a:endParaRPr lang="en-GB" b="1" dirty="0"/>
          </a:p>
        </p:txBody>
      </p:sp>
      <p:sp>
        <p:nvSpPr>
          <p:cNvPr id="3" name="Content Placeholder 2">
            <a:extLst>
              <a:ext uri="{FF2B5EF4-FFF2-40B4-BE49-F238E27FC236}">
                <a16:creationId xmlns:a16="http://schemas.microsoft.com/office/drawing/2014/main" id="{7AB657E0-6F72-D0CF-30D8-0580215959C5}"/>
              </a:ext>
            </a:extLst>
          </p:cNvPr>
          <p:cNvSpPr>
            <a:spLocks noGrp="1"/>
          </p:cNvSpPr>
          <p:nvPr>
            <p:ph sz="half" idx="1"/>
          </p:nvPr>
        </p:nvSpPr>
        <p:spPr>
          <a:xfrm>
            <a:off x="213860" y="935502"/>
            <a:ext cx="6752492" cy="4986996"/>
          </a:xfrm>
        </p:spPr>
        <p:txBody>
          <a:bodyPr>
            <a:normAutofit fontScale="85000" lnSpcReduction="10000"/>
          </a:bodyPr>
          <a:lstStyle/>
          <a:p>
            <a:pPr>
              <a:lnSpc>
                <a:spcPct val="110000"/>
              </a:lnSpc>
            </a:pPr>
            <a:r>
              <a:rPr lang="en-GB" b="1" dirty="0"/>
              <a:t>Cultural Event Tourism</a:t>
            </a:r>
            <a:endParaRPr lang="en-GB" dirty="0"/>
          </a:p>
          <a:p>
            <a:pPr lvl="1">
              <a:lnSpc>
                <a:spcPct val="110000"/>
              </a:lnSpc>
            </a:pPr>
            <a:r>
              <a:rPr lang="en-GB" sz="2800" b="1" dirty="0"/>
              <a:t>Definition</a:t>
            </a:r>
            <a:r>
              <a:rPr lang="en-GB" sz="2800" dirty="0"/>
              <a:t>: Travel to participate in or observe cultural events.</a:t>
            </a:r>
          </a:p>
          <a:p>
            <a:pPr lvl="1">
              <a:lnSpc>
                <a:spcPct val="110000"/>
              </a:lnSpc>
            </a:pPr>
            <a:r>
              <a:rPr lang="en-GB" sz="2800" b="1" dirty="0"/>
              <a:t>Examples? </a:t>
            </a:r>
            <a:r>
              <a:rPr lang="en-GB" sz="2800" dirty="0"/>
              <a:t>: </a:t>
            </a:r>
          </a:p>
          <a:p>
            <a:pPr marL="457200" lvl="1" indent="0">
              <a:lnSpc>
                <a:spcPct val="110000"/>
              </a:lnSpc>
              <a:buNone/>
            </a:pPr>
            <a:endParaRPr lang="en-GB" sz="2800" dirty="0"/>
          </a:p>
          <a:p>
            <a:pPr lvl="1">
              <a:lnSpc>
                <a:spcPct val="110000"/>
              </a:lnSpc>
            </a:pPr>
            <a:r>
              <a:rPr lang="en-GB" sz="2800" dirty="0"/>
              <a:t>Art festivals, film festivals (e.g., Cannes Film Festival), music festivals (e.g., Coachella), heritage celebrations.</a:t>
            </a:r>
          </a:p>
          <a:p>
            <a:pPr marL="457200" lvl="1" indent="0">
              <a:lnSpc>
                <a:spcPct val="110000"/>
              </a:lnSpc>
              <a:buNone/>
            </a:pPr>
            <a:endParaRPr lang="en-GB" sz="2800" dirty="0"/>
          </a:p>
          <a:p>
            <a:pPr lvl="1">
              <a:lnSpc>
                <a:spcPct val="110000"/>
              </a:lnSpc>
            </a:pPr>
            <a:r>
              <a:rPr lang="en-GB" sz="2800" b="1" dirty="0"/>
              <a:t>Impact</a:t>
            </a:r>
            <a:r>
              <a:rPr lang="en-GB" sz="2800" dirty="0"/>
              <a:t>: Enhances cultural exchange, supports local artists and performers, and drives tourism to culturally significant locations.</a:t>
            </a:r>
          </a:p>
          <a:p>
            <a:endParaRPr lang="en-GB" sz="2000" dirty="0"/>
          </a:p>
        </p:txBody>
      </p:sp>
      <p:pic>
        <p:nvPicPr>
          <p:cNvPr id="4" name="Picture 3">
            <a:extLst>
              <a:ext uri="{FF2B5EF4-FFF2-40B4-BE49-F238E27FC236}">
                <a16:creationId xmlns:a16="http://schemas.microsoft.com/office/drawing/2014/main" id="{D7FDFE98-3318-65F7-A27C-41B2788FD1B0}"/>
              </a:ext>
            </a:extLst>
          </p:cNvPr>
          <p:cNvPicPr>
            <a:picLocks noChangeAspect="1"/>
          </p:cNvPicPr>
          <p:nvPr/>
        </p:nvPicPr>
        <p:blipFill>
          <a:blip r:embed="rId2"/>
          <a:stretch>
            <a:fillRect/>
          </a:stretch>
        </p:blipFill>
        <p:spPr>
          <a:xfrm>
            <a:off x="7035800" y="1432310"/>
            <a:ext cx="5156200" cy="3428873"/>
          </a:xfrm>
          <a:prstGeom prst="rect">
            <a:avLst/>
          </a:prstGeom>
          <a:ln>
            <a:noFill/>
          </a:ln>
          <a:effectLst>
            <a:softEdge rad="112500"/>
          </a:effectLst>
        </p:spPr>
      </p:pic>
    </p:spTree>
    <p:extLst>
      <p:ext uri="{BB962C8B-B14F-4D97-AF65-F5344CB8AC3E}">
        <p14:creationId xmlns:p14="http://schemas.microsoft.com/office/powerpoint/2010/main" val="209628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A7AC024-412E-A784-314A-72FD47DDB1BE}"/>
              </a:ext>
            </a:extLst>
          </p:cNvPr>
          <p:cNvSpPr>
            <a:spLocks noGrp="1"/>
          </p:cNvSpPr>
          <p:nvPr>
            <p:ph type="title"/>
          </p:nvPr>
        </p:nvSpPr>
        <p:spPr/>
        <p:txBody>
          <a:bodyPr/>
          <a:lstStyle/>
          <a:p>
            <a:r>
              <a:rPr lang="en-GB" b="1" dirty="0"/>
              <a:t>Sports Event Tourism</a:t>
            </a:r>
            <a:br>
              <a:rPr lang="en-GB" dirty="0"/>
            </a:br>
            <a:endParaRPr lang="en-US" dirty="0"/>
          </a:p>
        </p:txBody>
      </p:sp>
      <p:sp>
        <p:nvSpPr>
          <p:cNvPr id="3" name="Content Placeholder 2">
            <a:extLst>
              <a:ext uri="{FF2B5EF4-FFF2-40B4-BE49-F238E27FC236}">
                <a16:creationId xmlns:a16="http://schemas.microsoft.com/office/drawing/2014/main" id="{59AB9C42-25DC-270E-9C99-923759FF31EE}"/>
              </a:ext>
            </a:extLst>
          </p:cNvPr>
          <p:cNvSpPr>
            <a:spLocks noGrp="1"/>
          </p:cNvSpPr>
          <p:nvPr>
            <p:ph sz="half" idx="1"/>
          </p:nvPr>
        </p:nvSpPr>
        <p:spPr>
          <a:xfrm>
            <a:off x="212035" y="1272208"/>
            <a:ext cx="5985565" cy="4631441"/>
          </a:xfrm>
        </p:spPr>
        <p:txBody>
          <a:bodyPr>
            <a:normAutofit lnSpcReduction="10000"/>
          </a:bodyPr>
          <a:lstStyle/>
          <a:p>
            <a:pPr lvl="1">
              <a:lnSpc>
                <a:spcPct val="100000"/>
              </a:lnSpc>
            </a:pPr>
            <a:r>
              <a:rPr lang="en-GB" b="1" dirty="0"/>
              <a:t>Definition</a:t>
            </a:r>
            <a:r>
              <a:rPr lang="en-GB" dirty="0"/>
              <a:t>: Travel to either participate in or watch sporting events.</a:t>
            </a:r>
          </a:p>
          <a:p>
            <a:pPr lvl="1">
              <a:lnSpc>
                <a:spcPct val="100000"/>
              </a:lnSpc>
            </a:pPr>
            <a:r>
              <a:rPr lang="en-GB" b="1" dirty="0"/>
              <a:t>Examples? </a:t>
            </a:r>
            <a:r>
              <a:rPr lang="en-GB" dirty="0"/>
              <a:t>: </a:t>
            </a:r>
          </a:p>
          <a:p>
            <a:pPr lvl="1">
              <a:lnSpc>
                <a:spcPct val="100000"/>
              </a:lnSpc>
            </a:pPr>
            <a:endParaRPr lang="en-GB" dirty="0"/>
          </a:p>
          <a:p>
            <a:pPr lvl="1">
              <a:lnSpc>
                <a:spcPct val="100000"/>
              </a:lnSpc>
            </a:pPr>
            <a:r>
              <a:rPr lang="en-GB" dirty="0"/>
              <a:t>FIFA World Cup, Olympic Games, Formula 1 races, marathons, Rugby Nations Cup.</a:t>
            </a:r>
          </a:p>
          <a:p>
            <a:pPr marL="457200" lvl="1" indent="0">
              <a:lnSpc>
                <a:spcPct val="100000"/>
              </a:lnSpc>
              <a:buNone/>
            </a:pPr>
            <a:endParaRPr lang="en-GB" dirty="0"/>
          </a:p>
          <a:p>
            <a:pPr lvl="1">
              <a:lnSpc>
                <a:spcPct val="100000"/>
              </a:lnSpc>
            </a:pPr>
            <a:r>
              <a:rPr lang="en-GB" b="1" dirty="0"/>
              <a:t>Impact</a:t>
            </a:r>
            <a:r>
              <a:rPr lang="en-GB" dirty="0"/>
              <a:t>: Attracts large international audiences, boosts local infrastructure, and significantly increases tourism revenue through global sporting events.</a:t>
            </a:r>
          </a:p>
          <a:p>
            <a:endParaRPr lang="en-GB" sz="2200" dirty="0"/>
          </a:p>
        </p:txBody>
      </p:sp>
      <p:pic>
        <p:nvPicPr>
          <p:cNvPr id="4" name="Picture 5" descr="A person doing a flip on skis&#10;&#10;AI-generated content may be incorrect.">
            <a:extLst>
              <a:ext uri="{FF2B5EF4-FFF2-40B4-BE49-F238E27FC236}">
                <a16:creationId xmlns:a16="http://schemas.microsoft.com/office/drawing/2014/main" id="{C9F31F25-1657-7BAF-17C0-04CEC6E914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85872" y="1869249"/>
            <a:ext cx="5156200" cy="3119501"/>
          </a:xfrm>
          <a:prstGeom prst="rect">
            <a:avLst/>
          </a:prstGeom>
          <a:ln>
            <a:noFill/>
          </a:ln>
          <a:effectLst>
            <a:softEdge rad="11250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8513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BDD9ACC-208D-410B-475C-DDF5E161FA64}"/>
              </a:ext>
            </a:extLst>
          </p:cNvPr>
          <p:cNvSpPr>
            <a:spLocks noGrp="1" noChangeArrowheads="1"/>
          </p:cNvSpPr>
          <p:nvPr>
            <p:ph sz="half" idx="1"/>
          </p:nvPr>
        </p:nvSpPr>
        <p:spPr bwMode="auto">
          <a:xfrm>
            <a:off x="0" y="140676"/>
            <a:ext cx="8757138" cy="6175717"/>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00000"/>
              </a:lnSpc>
              <a:spcBef>
                <a:spcPct val="0"/>
              </a:spcBef>
              <a:spcAft>
                <a:spcPts val="600"/>
              </a:spcAft>
              <a:buClrTx/>
              <a:buSzTx/>
              <a:buFontTx/>
              <a:buChar char="•"/>
              <a:tabLst/>
            </a:pPr>
            <a:endParaRPr kumimoji="0" lang="en-US" altLang="en-US" sz="2600" b="1"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Business Event Tourism</a:t>
            </a:r>
          </a:p>
          <a:p>
            <a:pPr marL="0" marR="0" lvl="0" indent="0" defTabSz="914400" rtl="0" eaLnBrk="0" fontAlgn="base" latinLnBrk="0" hangingPunct="0">
              <a:lnSpc>
                <a:spcPct val="100000"/>
              </a:lnSpc>
              <a:spcBef>
                <a:spcPct val="0"/>
              </a:spcBef>
              <a:spcAft>
                <a:spcPts val="600"/>
              </a:spcAft>
              <a:buClrTx/>
              <a:buSzTx/>
              <a:buFontTx/>
              <a:buChar char="•"/>
              <a:tabLst/>
            </a:pPr>
            <a:r>
              <a:rPr lang="en-US" altLang="en-US" sz="2600" b="1" dirty="0"/>
              <a:t>Known as MICE ? </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 (MICE: Meetings, Incentives, Conferences, Exhibitions)</a:t>
            </a:r>
            <a:endParaRPr kumimoji="0" lang="en-US" altLang="en-US" sz="26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endParaRPr kumimoji="0" lang="en-US" altLang="en-US" sz="2600" b="1"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Definition</a:t>
            </a:r>
            <a:r>
              <a:rPr kumimoji="0" lang="en-US" altLang="en-US" sz="2600" b="0" i="0" u="none" strike="noStrike" cap="none" normalizeH="0" baseline="0" dirty="0">
                <a:ln>
                  <a:noFill/>
                </a:ln>
                <a:effectLst/>
              </a:rPr>
              <a:t>: Travel for business-related events.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Examples?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0" i="0" u="none" strike="noStrike" cap="none" normalizeH="0" baseline="0" dirty="0">
                <a:ln>
                  <a:noFill/>
                </a:ln>
                <a:effectLst/>
              </a:rPr>
              <a:t>Trade shows, business conventions, corporate retreats, industry conferences.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Impact</a:t>
            </a:r>
            <a:r>
              <a:rPr kumimoji="0" lang="en-US" altLang="en-US" sz="2600" b="0" i="0" u="none" strike="noStrike" cap="none" normalizeH="0" baseline="0" dirty="0">
                <a:ln>
                  <a:noFill/>
                </a:ln>
                <a:effectLst/>
              </a:rPr>
              <a:t>: Supports knowledge exchange, creates networking opportunities, and contributes to the growth of business travel, which often has high economic returns for host destinations.</a:t>
            </a:r>
          </a:p>
          <a:p>
            <a:pPr marL="0" marR="0" lvl="0" indent="0" defTabSz="914400" rtl="0" eaLnBrk="0" fontAlgn="base" latinLnBrk="0" hangingPunct="0">
              <a:lnSpc>
                <a:spcPct val="120000"/>
              </a:lnSpc>
              <a:spcBef>
                <a:spcPct val="0"/>
              </a:spcBef>
              <a:spcAft>
                <a:spcPts val="600"/>
              </a:spcAft>
              <a:buClrTx/>
              <a:buSzTx/>
              <a:buFontTx/>
              <a:buChar char="•"/>
              <a:tabLst/>
            </a:pPr>
            <a:endParaRPr kumimoji="0" lang="en-US" altLang="en-US" sz="3200" b="1"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endParaRPr kumimoji="0" lang="en-US" altLang="en-US" sz="3200" b="1"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endParaRPr>
          </a:p>
        </p:txBody>
      </p:sp>
      <p:pic>
        <p:nvPicPr>
          <p:cNvPr id="1026" name="Picture 2" descr="WTM London 2025 set to be the largest in event's 45-year history | Event  Industry News">
            <a:extLst>
              <a:ext uri="{FF2B5EF4-FFF2-40B4-BE49-F238E27FC236}">
                <a16:creationId xmlns:a16="http://schemas.microsoft.com/office/drawing/2014/main" id="{C937CC58-772F-F11C-7098-2B3B1FFDEC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80" r="12002" b="-2"/>
          <a:stretch>
            <a:fillRect/>
          </a:stretch>
        </p:blipFill>
        <p:spPr bwMode="auto">
          <a:xfrm>
            <a:off x="7953555" y="541607"/>
            <a:ext cx="4154837" cy="4250102"/>
          </a:xfrm>
          <a:prstGeom prst="rect">
            <a:avLst/>
          </a:prstGeom>
          <a:ln>
            <a:noFill/>
          </a:ln>
          <a:effectLst>
            <a:softEdge rad="112500"/>
          </a:effectLst>
        </p:spPr>
      </p:pic>
    </p:spTree>
    <p:extLst>
      <p:ext uri="{BB962C8B-B14F-4D97-AF65-F5344CB8AC3E}">
        <p14:creationId xmlns:p14="http://schemas.microsoft.com/office/powerpoint/2010/main" val="348795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67BC-BFE7-B684-4007-E657C3783041}"/>
              </a:ext>
            </a:extLst>
          </p:cNvPr>
          <p:cNvSpPr>
            <a:spLocks noGrp="1"/>
          </p:cNvSpPr>
          <p:nvPr>
            <p:ph type="title"/>
          </p:nvPr>
        </p:nvSpPr>
        <p:spPr>
          <a:xfrm>
            <a:off x="241540" y="71828"/>
            <a:ext cx="10515600" cy="1325563"/>
          </a:xfrm>
        </p:spPr>
        <p:txBody>
          <a:bodyPr anchor="ctr">
            <a:normAutofit/>
          </a:bodyPr>
          <a:lstStyle/>
          <a:p>
            <a:r>
              <a:rPr lang="en-US" altLang="en-US" b="1" dirty="0"/>
              <a:t>Entertainment Event Tourism</a:t>
            </a:r>
            <a:br>
              <a:rPr lang="en-US" altLang="en-US" dirty="0"/>
            </a:br>
            <a:endParaRPr lang="en-GB" dirty="0"/>
          </a:p>
        </p:txBody>
      </p:sp>
      <p:sp>
        <p:nvSpPr>
          <p:cNvPr id="3" name="Content Placeholder 2">
            <a:extLst>
              <a:ext uri="{FF2B5EF4-FFF2-40B4-BE49-F238E27FC236}">
                <a16:creationId xmlns:a16="http://schemas.microsoft.com/office/drawing/2014/main" id="{4BC7A3F5-001A-19AC-8FF4-8991F235D439}"/>
              </a:ext>
            </a:extLst>
          </p:cNvPr>
          <p:cNvSpPr>
            <a:spLocks noGrp="1"/>
          </p:cNvSpPr>
          <p:nvPr>
            <p:ph sz="half" idx="1"/>
          </p:nvPr>
        </p:nvSpPr>
        <p:spPr>
          <a:xfrm>
            <a:off x="241540" y="1443487"/>
            <a:ext cx="6390754" cy="4192000"/>
          </a:xfrm>
        </p:spPr>
        <p:txBody>
          <a:bodyPr>
            <a:normAutofit fontScale="92500" lnSpcReduction="10000"/>
          </a:bodyPr>
          <a:lstStyle/>
          <a:p>
            <a:pPr marL="0" lvl="0" indent="0" eaLnBrk="0" fontAlgn="base" hangingPunct="0">
              <a:lnSpc>
                <a:spcPct val="110000"/>
              </a:lnSpc>
              <a:spcBef>
                <a:spcPct val="0"/>
              </a:spcBef>
              <a:spcAft>
                <a:spcPts val="600"/>
              </a:spcAft>
              <a:buFontTx/>
              <a:buChar char="•"/>
            </a:pPr>
            <a:r>
              <a:rPr lang="en-US" altLang="en-US" b="1" dirty="0"/>
              <a:t>Definition</a:t>
            </a:r>
            <a:r>
              <a:rPr lang="en-US" altLang="en-US" dirty="0"/>
              <a:t>: Travel to attend entertainment events.</a:t>
            </a:r>
          </a:p>
          <a:p>
            <a:pPr marL="0" lvl="0" indent="0" eaLnBrk="0" fontAlgn="base" hangingPunct="0">
              <a:lnSpc>
                <a:spcPct val="110000"/>
              </a:lnSpc>
              <a:spcBef>
                <a:spcPct val="0"/>
              </a:spcBef>
              <a:spcAft>
                <a:spcPts val="600"/>
              </a:spcAft>
              <a:buFontTx/>
              <a:buChar char="•"/>
            </a:pPr>
            <a:r>
              <a:rPr lang="en-US" altLang="en-US" b="1" dirty="0"/>
              <a:t>Examples?</a:t>
            </a:r>
            <a:r>
              <a:rPr lang="en-US" altLang="en-US" dirty="0"/>
              <a:t>: </a:t>
            </a:r>
          </a:p>
          <a:p>
            <a:pPr marL="0" lvl="0" indent="0" eaLnBrk="0" fontAlgn="base" hangingPunct="0">
              <a:lnSpc>
                <a:spcPct val="110000"/>
              </a:lnSpc>
              <a:spcBef>
                <a:spcPct val="0"/>
              </a:spcBef>
              <a:spcAft>
                <a:spcPts val="600"/>
              </a:spcAft>
              <a:buFontTx/>
              <a:buChar char="•"/>
            </a:pPr>
            <a:r>
              <a:rPr lang="en-US" altLang="en-US" dirty="0"/>
              <a:t>Concerts, theatre shows, award ceremonies (e.g., the Oscars), comedy festivals.</a:t>
            </a:r>
          </a:p>
          <a:p>
            <a:pPr marL="0" lvl="0" indent="0" eaLnBrk="0" fontAlgn="base" hangingPunct="0">
              <a:lnSpc>
                <a:spcPct val="110000"/>
              </a:lnSpc>
              <a:spcBef>
                <a:spcPct val="0"/>
              </a:spcBef>
              <a:spcAft>
                <a:spcPts val="600"/>
              </a:spcAft>
              <a:buFontTx/>
              <a:buChar char="•"/>
            </a:pPr>
            <a:r>
              <a:rPr lang="en-US" altLang="en-US" b="1" dirty="0"/>
              <a:t>Impact</a:t>
            </a:r>
            <a:r>
              <a:rPr lang="en-US" altLang="en-US" dirty="0"/>
              <a:t>: Enhances destination image, provides leisure experiences, and increases short-term visitation, benefiting local hotels and restaurants.</a:t>
            </a:r>
          </a:p>
          <a:p>
            <a:endParaRPr lang="en-GB" sz="2400" dirty="0"/>
          </a:p>
        </p:txBody>
      </p:sp>
      <p:pic>
        <p:nvPicPr>
          <p:cNvPr id="4" name="Picture 3">
            <a:extLst>
              <a:ext uri="{FF2B5EF4-FFF2-40B4-BE49-F238E27FC236}">
                <a16:creationId xmlns:a16="http://schemas.microsoft.com/office/drawing/2014/main" id="{51AADB83-8FE6-89AB-1EA5-937A8A888244}"/>
              </a:ext>
            </a:extLst>
          </p:cNvPr>
          <p:cNvPicPr>
            <a:picLocks noChangeAspect="1"/>
          </p:cNvPicPr>
          <p:nvPr/>
        </p:nvPicPr>
        <p:blipFill>
          <a:blip r:embed="rId2"/>
          <a:stretch>
            <a:fillRect/>
          </a:stretch>
        </p:blipFill>
        <p:spPr>
          <a:xfrm>
            <a:off x="7487509" y="800471"/>
            <a:ext cx="3269631" cy="4835016"/>
          </a:xfrm>
          <a:prstGeom prst="rect">
            <a:avLst/>
          </a:prstGeom>
          <a:ln>
            <a:noFill/>
          </a:ln>
          <a:effectLst>
            <a:softEdge rad="112500"/>
          </a:effectLst>
        </p:spPr>
      </p:pic>
    </p:spTree>
    <p:extLst>
      <p:ext uri="{BB962C8B-B14F-4D97-AF65-F5344CB8AC3E}">
        <p14:creationId xmlns:p14="http://schemas.microsoft.com/office/powerpoint/2010/main" val="185857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D7BF3-D69D-7544-4C51-93D20DD90E33}"/>
              </a:ext>
            </a:extLst>
          </p:cNvPr>
          <p:cNvSpPr>
            <a:spLocks noGrp="1"/>
          </p:cNvSpPr>
          <p:nvPr>
            <p:ph type="title"/>
          </p:nvPr>
        </p:nvSpPr>
        <p:spPr/>
        <p:txBody>
          <a:bodyPr anchor="ctr">
            <a:normAutofit/>
          </a:bodyPr>
          <a:lstStyle/>
          <a:p>
            <a:r>
              <a:rPr lang="en-US" altLang="en-US" b="1"/>
              <a:t>Political Event Tourism</a:t>
            </a:r>
            <a:br>
              <a:rPr lang="en-US" altLang="en-US"/>
            </a:br>
            <a:endParaRPr lang="en-GB" dirty="0"/>
          </a:p>
        </p:txBody>
      </p:sp>
      <p:sp>
        <p:nvSpPr>
          <p:cNvPr id="3" name="Content Placeholder 2">
            <a:extLst>
              <a:ext uri="{FF2B5EF4-FFF2-40B4-BE49-F238E27FC236}">
                <a16:creationId xmlns:a16="http://schemas.microsoft.com/office/drawing/2014/main" id="{F83E2EB7-BC65-4828-4F4E-01264AB416E2}"/>
              </a:ext>
            </a:extLst>
          </p:cNvPr>
          <p:cNvSpPr>
            <a:spLocks noGrp="1"/>
          </p:cNvSpPr>
          <p:nvPr>
            <p:ph sz="half" idx="1"/>
          </p:nvPr>
        </p:nvSpPr>
        <p:spPr>
          <a:xfrm>
            <a:off x="112542" y="1230923"/>
            <a:ext cx="5881858" cy="4404564"/>
          </a:xfrm>
        </p:spPr>
        <p:txBody>
          <a:bodyPr>
            <a:normAutofit/>
          </a:bodyPr>
          <a:lstStyle/>
          <a:p>
            <a:pPr marL="0" lvl="0" indent="0" eaLnBrk="0" fontAlgn="base" hangingPunct="0">
              <a:spcBef>
                <a:spcPct val="0"/>
              </a:spcBef>
              <a:spcAft>
                <a:spcPct val="0"/>
              </a:spcAft>
              <a:buFontTx/>
              <a:buChar char="•"/>
            </a:pPr>
            <a:r>
              <a:rPr lang="en-US" altLang="en-US" sz="2600" b="1" dirty="0"/>
              <a:t>Definition</a:t>
            </a:r>
            <a:r>
              <a:rPr lang="en-US" altLang="en-US" sz="2600" dirty="0"/>
              <a:t>: Travel to attend political events or rallies.</a:t>
            </a:r>
          </a:p>
          <a:p>
            <a:pPr marL="0" lvl="0" indent="0" eaLnBrk="0" fontAlgn="base" hangingPunct="0">
              <a:spcBef>
                <a:spcPct val="0"/>
              </a:spcBef>
              <a:spcAft>
                <a:spcPct val="0"/>
              </a:spcAft>
              <a:buFontTx/>
              <a:buChar char="•"/>
            </a:pPr>
            <a:r>
              <a:rPr lang="en-US" altLang="en-US" sz="2600" b="1" dirty="0"/>
              <a:t>Examples?</a:t>
            </a:r>
            <a:r>
              <a:rPr lang="en-US" altLang="en-US" sz="2600" dirty="0"/>
              <a:t>: </a:t>
            </a:r>
          </a:p>
          <a:p>
            <a:pPr marL="0" lvl="0" indent="0" eaLnBrk="0" fontAlgn="base" hangingPunct="0">
              <a:spcBef>
                <a:spcPct val="0"/>
              </a:spcBef>
              <a:spcAft>
                <a:spcPct val="0"/>
              </a:spcAft>
              <a:buFontTx/>
              <a:buChar char="•"/>
            </a:pPr>
            <a:endParaRPr lang="en-US" altLang="en-US" sz="2600" dirty="0"/>
          </a:p>
          <a:p>
            <a:pPr marL="0" lvl="0" indent="0" eaLnBrk="0" fontAlgn="base" hangingPunct="0">
              <a:spcBef>
                <a:spcPct val="0"/>
              </a:spcBef>
              <a:spcAft>
                <a:spcPct val="0"/>
              </a:spcAft>
              <a:buFontTx/>
              <a:buChar char="•"/>
            </a:pPr>
            <a:r>
              <a:rPr lang="en-US" altLang="en-US" sz="2600" dirty="0"/>
              <a:t>Global summits (e.g., G7 or G20), political conventions, international forums.</a:t>
            </a:r>
          </a:p>
          <a:p>
            <a:pPr marL="0" lvl="0" indent="0" eaLnBrk="0" fontAlgn="base" hangingPunct="0">
              <a:spcBef>
                <a:spcPct val="0"/>
              </a:spcBef>
              <a:spcAft>
                <a:spcPct val="0"/>
              </a:spcAft>
              <a:buFontTx/>
              <a:buChar char="•"/>
            </a:pPr>
            <a:r>
              <a:rPr lang="en-US" altLang="en-US" sz="2600" b="1" dirty="0"/>
              <a:t>Impact</a:t>
            </a:r>
            <a:r>
              <a:rPr lang="en-US" altLang="en-US" sz="2600" dirty="0"/>
              <a:t>: Attracts media attention, raises a destination's global profile, and drives international visitation by political and diplomatic figures.</a:t>
            </a:r>
          </a:p>
          <a:p>
            <a:endParaRPr lang="en-GB" sz="2600" dirty="0"/>
          </a:p>
        </p:txBody>
      </p:sp>
      <p:pic>
        <p:nvPicPr>
          <p:cNvPr id="4" name="Picture 3">
            <a:extLst>
              <a:ext uri="{FF2B5EF4-FFF2-40B4-BE49-F238E27FC236}">
                <a16:creationId xmlns:a16="http://schemas.microsoft.com/office/drawing/2014/main" id="{A71F986A-5B58-0E8D-4AC7-E40D261F1F60}"/>
              </a:ext>
            </a:extLst>
          </p:cNvPr>
          <p:cNvPicPr>
            <a:picLocks noChangeAspect="1"/>
          </p:cNvPicPr>
          <p:nvPr/>
        </p:nvPicPr>
        <p:blipFill>
          <a:blip r:embed="rId2"/>
          <a:stretch>
            <a:fillRect/>
          </a:stretch>
        </p:blipFill>
        <p:spPr>
          <a:xfrm>
            <a:off x="6197600" y="2280375"/>
            <a:ext cx="5156200" cy="2900362"/>
          </a:xfrm>
          <a:prstGeom prst="rect">
            <a:avLst/>
          </a:prstGeom>
          <a:ln>
            <a:noFill/>
          </a:ln>
          <a:effectLst>
            <a:softEdge rad="112500"/>
          </a:effectLst>
        </p:spPr>
      </p:pic>
    </p:spTree>
    <p:extLst>
      <p:ext uri="{BB962C8B-B14F-4D97-AF65-F5344CB8AC3E}">
        <p14:creationId xmlns:p14="http://schemas.microsoft.com/office/powerpoint/2010/main" val="372379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DFF489-0C28-96D2-F389-7848626C5182}"/>
              </a:ext>
            </a:extLst>
          </p:cNvPr>
          <p:cNvPicPr>
            <a:picLocks noChangeAspect="1"/>
          </p:cNvPicPr>
          <p:nvPr/>
        </p:nvPicPr>
        <p:blipFill>
          <a:blip r:embed="rId2"/>
          <a:stretch>
            <a:fillRect/>
          </a:stretch>
        </p:blipFill>
        <p:spPr>
          <a:xfrm rot="353578">
            <a:off x="8840810" y="664684"/>
            <a:ext cx="3048777" cy="26086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Rectangle 1">
            <a:extLst>
              <a:ext uri="{FF2B5EF4-FFF2-40B4-BE49-F238E27FC236}">
                <a16:creationId xmlns:a16="http://schemas.microsoft.com/office/drawing/2014/main" id="{09D192BC-DA4B-2F96-FBC9-883568ABB829}"/>
              </a:ext>
            </a:extLst>
          </p:cNvPr>
          <p:cNvSpPr>
            <a:spLocks noGrp="1" noChangeArrowheads="1"/>
          </p:cNvSpPr>
          <p:nvPr>
            <p:ph idx="1"/>
          </p:nvPr>
        </p:nvSpPr>
        <p:spPr bwMode="auto">
          <a:xfrm>
            <a:off x="292919" y="866735"/>
            <a:ext cx="7768006"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Religious Event Tourism</a:t>
            </a:r>
            <a:endParaRPr kumimoji="0" lang="en-US" altLang="en-US"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for religious gatherings or spiritual events.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Hajj pilgrimage, Kumbh Mela in India, World Youth Day.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Encourages large-scale travel to specific destinations, </a:t>
            </a:r>
            <a:b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Fostering both religious tourism and cultural exchange.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2F296280-EABE-E0DF-6381-2C8E506F9E1B}"/>
              </a:ext>
            </a:extLst>
          </p:cNvPr>
          <p:cNvPicPr>
            <a:picLocks noChangeAspect="1"/>
          </p:cNvPicPr>
          <p:nvPr/>
        </p:nvPicPr>
        <p:blipFill>
          <a:blip r:embed="rId3"/>
          <a:stretch>
            <a:fillRect/>
          </a:stretch>
        </p:blipFill>
        <p:spPr>
          <a:xfrm rot="21025071">
            <a:off x="8019073" y="3665743"/>
            <a:ext cx="3300499" cy="2204062"/>
          </a:xfrm>
          <a:prstGeom prst="rect">
            <a:avLst/>
          </a:prstGeom>
          <a:ln>
            <a:noFill/>
          </a:ln>
          <a:effectLst>
            <a:softEdge rad="112500"/>
          </a:effectLst>
        </p:spPr>
      </p:pic>
    </p:spTree>
    <p:extLst>
      <p:ext uri="{BB962C8B-B14F-4D97-AF65-F5344CB8AC3E}">
        <p14:creationId xmlns:p14="http://schemas.microsoft.com/office/powerpoint/2010/main" val="109266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2C819-2F0E-A81A-6BB9-ADFF55DC94BE}"/>
              </a:ext>
            </a:extLst>
          </p:cNvPr>
          <p:cNvSpPr>
            <a:spLocks noGrp="1"/>
          </p:cNvSpPr>
          <p:nvPr>
            <p:ph type="title"/>
          </p:nvPr>
        </p:nvSpPr>
        <p:spPr>
          <a:xfrm>
            <a:off x="838200" y="365126"/>
            <a:ext cx="10515600" cy="1325563"/>
          </a:xfrm>
        </p:spPr>
        <p:txBody>
          <a:bodyPr anchor="ctr">
            <a:normAutofit/>
          </a:bodyPr>
          <a:lstStyle/>
          <a:p>
            <a:r>
              <a:rPr lang="en-US" altLang="en-US" b="1"/>
              <a:t>Exhibitions and Trade Shows</a:t>
            </a:r>
            <a:br>
              <a:rPr lang="en-US" altLang="en-US"/>
            </a:br>
            <a:endParaRPr lang="en-GB" dirty="0"/>
          </a:p>
        </p:txBody>
      </p:sp>
      <p:sp>
        <p:nvSpPr>
          <p:cNvPr id="3" name="Content Placeholder 2">
            <a:extLst>
              <a:ext uri="{FF2B5EF4-FFF2-40B4-BE49-F238E27FC236}">
                <a16:creationId xmlns:a16="http://schemas.microsoft.com/office/drawing/2014/main" id="{E44C9434-55C3-C421-6995-1C519EBC62CA}"/>
              </a:ext>
            </a:extLst>
          </p:cNvPr>
          <p:cNvSpPr>
            <a:spLocks noGrp="1"/>
          </p:cNvSpPr>
          <p:nvPr>
            <p:ph sz="half" idx="1"/>
          </p:nvPr>
        </p:nvSpPr>
        <p:spPr>
          <a:xfrm>
            <a:off x="323295" y="1417252"/>
            <a:ext cx="5156200" cy="3809862"/>
          </a:xfrm>
        </p:spPr>
        <p:txBody>
          <a:bodyPr>
            <a:normAutofit lnSpcReduction="10000"/>
          </a:bodyPr>
          <a:lstStyle/>
          <a:p>
            <a:pPr marL="0" lvl="0" indent="0" eaLnBrk="0" fontAlgn="base" hangingPunct="0">
              <a:lnSpc>
                <a:spcPct val="100000"/>
              </a:lnSpc>
              <a:spcBef>
                <a:spcPct val="0"/>
              </a:spcBef>
              <a:spcAft>
                <a:spcPct val="0"/>
              </a:spcAft>
              <a:buFontTx/>
              <a:buChar char="•"/>
            </a:pPr>
            <a:r>
              <a:rPr lang="en-US" altLang="en-US" sz="2600" b="1" dirty="0"/>
              <a:t>Definition</a:t>
            </a:r>
            <a:r>
              <a:rPr lang="en-US" altLang="en-US" sz="2600" dirty="0"/>
              <a:t>: Travel to attend trade fairs or product exhibitions.</a:t>
            </a:r>
          </a:p>
          <a:p>
            <a:pPr marL="0" lvl="0" indent="0" eaLnBrk="0" fontAlgn="base" hangingPunct="0">
              <a:lnSpc>
                <a:spcPct val="100000"/>
              </a:lnSpc>
              <a:spcBef>
                <a:spcPct val="0"/>
              </a:spcBef>
              <a:spcAft>
                <a:spcPct val="0"/>
              </a:spcAft>
              <a:buFontTx/>
              <a:buChar char="•"/>
            </a:pPr>
            <a:r>
              <a:rPr lang="en-US" altLang="en-US" sz="2600" b="1" dirty="0"/>
              <a:t>Examples?</a:t>
            </a:r>
            <a:r>
              <a:rPr lang="en-US" altLang="en-US" sz="2600" dirty="0"/>
              <a:t>: </a:t>
            </a:r>
          </a:p>
          <a:p>
            <a:pPr marL="0" lvl="0" indent="0" eaLnBrk="0" fontAlgn="base" hangingPunct="0">
              <a:lnSpc>
                <a:spcPct val="100000"/>
              </a:lnSpc>
              <a:spcBef>
                <a:spcPct val="0"/>
              </a:spcBef>
              <a:spcAft>
                <a:spcPct val="0"/>
              </a:spcAft>
              <a:buFontTx/>
              <a:buChar char="•"/>
            </a:pPr>
            <a:r>
              <a:rPr lang="en-US" altLang="en-US" sz="2600" dirty="0"/>
              <a:t>Consumer electronics shows, fashion weeks, auto expos.</a:t>
            </a:r>
          </a:p>
          <a:p>
            <a:pPr marL="0" lvl="0" indent="0" eaLnBrk="0" fontAlgn="base" hangingPunct="0">
              <a:lnSpc>
                <a:spcPct val="100000"/>
              </a:lnSpc>
              <a:spcBef>
                <a:spcPct val="0"/>
              </a:spcBef>
              <a:spcAft>
                <a:spcPct val="0"/>
              </a:spcAft>
              <a:buFontTx/>
              <a:buChar char="•"/>
            </a:pPr>
            <a:endParaRPr lang="en-US" altLang="en-US" sz="2600" dirty="0"/>
          </a:p>
          <a:p>
            <a:pPr marL="0" lvl="0" indent="0" eaLnBrk="0" fontAlgn="base" hangingPunct="0">
              <a:lnSpc>
                <a:spcPct val="100000"/>
              </a:lnSpc>
              <a:spcBef>
                <a:spcPct val="0"/>
              </a:spcBef>
              <a:spcAft>
                <a:spcPct val="0"/>
              </a:spcAft>
              <a:buFontTx/>
              <a:buChar char="•"/>
            </a:pPr>
            <a:r>
              <a:rPr lang="en-US" altLang="en-US" sz="2600" b="1" dirty="0"/>
              <a:t>Impact</a:t>
            </a:r>
            <a:r>
              <a:rPr lang="en-US" altLang="en-US" sz="2600" dirty="0"/>
              <a:t>: Drives both business and leisure tourism, as participants and spectators often combine business travel with leisure activities.</a:t>
            </a:r>
          </a:p>
          <a:p>
            <a:endParaRPr lang="en-GB" sz="2600" dirty="0"/>
          </a:p>
        </p:txBody>
      </p:sp>
      <p:pic>
        <p:nvPicPr>
          <p:cNvPr id="5" name="Picture 4">
            <a:extLst>
              <a:ext uri="{FF2B5EF4-FFF2-40B4-BE49-F238E27FC236}">
                <a16:creationId xmlns:a16="http://schemas.microsoft.com/office/drawing/2014/main" id="{9F9FE44A-17B9-3C5D-6779-9F5AC2BA05F9}"/>
              </a:ext>
            </a:extLst>
          </p:cNvPr>
          <p:cNvPicPr>
            <a:picLocks noChangeAspect="1"/>
          </p:cNvPicPr>
          <p:nvPr/>
        </p:nvPicPr>
        <p:blipFill>
          <a:blip r:embed="rId2"/>
          <a:stretch>
            <a:fillRect/>
          </a:stretch>
        </p:blipFill>
        <p:spPr>
          <a:xfrm>
            <a:off x="6366275" y="1690689"/>
            <a:ext cx="5156200" cy="3222624"/>
          </a:xfrm>
          <a:prstGeom prst="rect">
            <a:avLst/>
          </a:prstGeom>
          <a:ln>
            <a:noFill/>
          </a:ln>
          <a:effectLst>
            <a:softEdge rad="112500"/>
          </a:effectLst>
        </p:spPr>
      </p:pic>
    </p:spTree>
    <p:extLst>
      <p:ext uri="{BB962C8B-B14F-4D97-AF65-F5344CB8AC3E}">
        <p14:creationId xmlns:p14="http://schemas.microsoft.com/office/powerpoint/2010/main" val="224302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E5AF-3DE3-9DEF-0562-62AB2B1AA0EA}"/>
              </a:ext>
            </a:extLst>
          </p:cNvPr>
          <p:cNvSpPr>
            <a:spLocks noGrp="1"/>
          </p:cNvSpPr>
          <p:nvPr>
            <p:ph type="title"/>
          </p:nvPr>
        </p:nvSpPr>
        <p:spPr/>
        <p:txBody>
          <a:bodyPr/>
          <a:lstStyle/>
          <a:p>
            <a:r>
              <a:rPr lang="en-GB" b="1" dirty="0"/>
              <a:t>Characteristics of Event Tourism:</a:t>
            </a:r>
            <a:br>
              <a:rPr lang="en-GB" b="1" dirty="0"/>
            </a:br>
            <a:endParaRPr lang="en-GB" dirty="0"/>
          </a:p>
        </p:txBody>
      </p:sp>
      <p:sp>
        <p:nvSpPr>
          <p:cNvPr id="3" name="Content Placeholder 2">
            <a:extLst>
              <a:ext uri="{FF2B5EF4-FFF2-40B4-BE49-F238E27FC236}">
                <a16:creationId xmlns:a16="http://schemas.microsoft.com/office/drawing/2014/main" id="{D34C8799-0259-CCF3-D256-56177B5E9B1B}"/>
              </a:ext>
            </a:extLst>
          </p:cNvPr>
          <p:cNvSpPr>
            <a:spLocks noGrp="1"/>
          </p:cNvSpPr>
          <p:nvPr>
            <p:ph idx="1"/>
          </p:nvPr>
        </p:nvSpPr>
        <p:spPr>
          <a:xfrm>
            <a:off x="838200" y="1238492"/>
            <a:ext cx="10515600" cy="4228032"/>
          </a:xfrm>
        </p:spPr>
        <p:txBody>
          <a:bodyPr>
            <a:normAutofit fontScale="92500" lnSpcReduction="20000"/>
          </a:bodyPr>
          <a:lstStyle/>
          <a:p>
            <a:pPr>
              <a:lnSpc>
                <a:spcPct val="120000"/>
              </a:lnSpc>
            </a:pPr>
            <a:r>
              <a:rPr lang="en-GB" b="1" dirty="0"/>
              <a:t>High Demand</a:t>
            </a:r>
            <a:r>
              <a:rPr lang="en-GB" dirty="0"/>
              <a:t>: Events can significantly increase tourist arrivals, especially during major global events like the Olympics or world expos.</a:t>
            </a:r>
          </a:p>
          <a:p>
            <a:pPr>
              <a:lnSpc>
                <a:spcPct val="120000"/>
              </a:lnSpc>
            </a:pPr>
            <a:r>
              <a:rPr lang="en-GB" b="1" dirty="0"/>
              <a:t>Seasonal Impact</a:t>
            </a:r>
            <a:r>
              <a:rPr lang="en-GB" dirty="0"/>
              <a:t>: Many events occur at specific times of the year, creating spikes in tourism during those periods.</a:t>
            </a:r>
          </a:p>
          <a:p>
            <a:pPr>
              <a:lnSpc>
                <a:spcPct val="120000"/>
              </a:lnSpc>
            </a:pPr>
            <a:r>
              <a:rPr lang="en-GB" b="1" dirty="0"/>
              <a:t>Destination Branding</a:t>
            </a:r>
            <a:r>
              <a:rPr lang="en-GB" dirty="0"/>
              <a:t>: Events are often used as tools for destination marketing, enhancing a location’s appeal.</a:t>
            </a:r>
          </a:p>
          <a:p>
            <a:pPr>
              <a:lnSpc>
                <a:spcPct val="120000"/>
              </a:lnSpc>
            </a:pPr>
            <a:r>
              <a:rPr lang="en-GB" b="1" dirty="0"/>
              <a:t>Economic Contribution</a:t>
            </a:r>
            <a:r>
              <a:rPr lang="en-GB" dirty="0"/>
              <a:t>: Event tourism contributes to both the direct and indirect economy through spending on accommodation, food, transportation, and local services.</a:t>
            </a:r>
          </a:p>
        </p:txBody>
      </p:sp>
    </p:spTree>
    <p:extLst>
      <p:ext uri="{BB962C8B-B14F-4D97-AF65-F5344CB8AC3E}">
        <p14:creationId xmlns:p14="http://schemas.microsoft.com/office/powerpoint/2010/main" val="147996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659A9-4DEF-056A-B5DF-256DBF559C97}"/>
              </a:ext>
            </a:extLst>
          </p:cNvPr>
          <p:cNvSpPr>
            <a:spLocks noGrp="1"/>
          </p:cNvSpPr>
          <p:nvPr>
            <p:ph type="title"/>
          </p:nvPr>
        </p:nvSpPr>
        <p:spPr>
          <a:xfrm>
            <a:off x="79076" y="117836"/>
            <a:ext cx="10515600" cy="1325563"/>
          </a:xfrm>
        </p:spPr>
        <p:txBody>
          <a:bodyPr/>
          <a:lstStyle/>
          <a:p>
            <a:r>
              <a:rPr lang="en-GB" b="1" dirty="0"/>
              <a:t>Current Trends in Event Tourism:</a:t>
            </a:r>
            <a:br>
              <a:rPr lang="en-GB" b="1" dirty="0"/>
            </a:br>
            <a:endParaRPr lang="en-GB" dirty="0"/>
          </a:p>
        </p:txBody>
      </p:sp>
      <p:sp>
        <p:nvSpPr>
          <p:cNvPr id="3" name="Content Placeholder 2">
            <a:extLst>
              <a:ext uri="{FF2B5EF4-FFF2-40B4-BE49-F238E27FC236}">
                <a16:creationId xmlns:a16="http://schemas.microsoft.com/office/drawing/2014/main" id="{20FECC4B-A25E-0252-BB41-757C4F7DC458}"/>
              </a:ext>
            </a:extLst>
          </p:cNvPr>
          <p:cNvSpPr>
            <a:spLocks noGrp="1"/>
          </p:cNvSpPr>
          <p:nvPr>
            <p:ph idx="1"/>
          </p:nvPr>
        </p:nvSpPr>
        <p:spPr>
          <a:xfrm>
            <a:off x="385313" y="1132936"/>
            <a:ext cx="10968487" cy="4710022"/>
          </a:xfrm>
        </p:spPr>
        <p:txBody>
          <a:bodyPr>
            <a:normAutofit fontScale="85000" lnSpcReduction="10000"/>
          </a:bodyPr>
          <a:lstStyle/>
          <a:p>
            <a:pPr>
              <a:lnSpc>
                <a:spcPct val="120000"/>
              </a:lnSpc>
            </a:pPr>
            <a:r>
              <a:rPr lang="en-GB" b="1" dirty="0"/>
              <a:t>Sustainability</a:t>
            </a:r>
            <a:r>
              <a:rPr lang="en-GB" dirty="0"/>
              <a:t>: Event organizers and destinations are increasingly focused on minimizing environmental impact, reducing waste, and using sustainable practices.</a:t>
            </a:r>
          </a:p>
          <a:p>
            <a:pPr>
              <a:lnSpc>
                <a:spcPct val="120000"/>
              </a:lnSpc>
            </a:pPr>
            <a:r>
              <a:rPr lang="en-GB" b="1" dirty="0"/>
              <a:t>Hybrid and Virtual Events</a:t>
            </a:r>
            <a:r>
              <a:rPr lang="en-GB" dirty="0"/>
              <a:t>: The rise of virtual platforms during the COVID-19 pandemic has led to an increase in hybrid events that combine in-person attendance with virtual participation, expanding the reach of events.</a:t>
            </a:r>
          </a:p>
          <a:p>
            <a:pPr>
              <a:lnSpc>
                <a:spcPct val="120000"/>
              </a:lnSpc>
            </a:pPr>
            <a:r>
              <a:rPr lang="en-GB" b="1" dirty="0"/>
              <a:t>Destination Development</a:t>
            </a:r>
            <a:r>
              <a:rPr lang="en-GB" dirty="0"/>
              <a:t>: Many destinations use large-scale events to justify infrastructure investments, such as building new venues, upgrading airports, and improving public transportation systems.</a:t>
            </a:r>
          </a:p>
          <a:p>
            <a:pPr>
              <a:lnSpc>
                <a:spcPct val="120000"/>
              </a:lnSpc>
            </a:pPr>
            <a:r>
              <a:rPr lang="en-GB" b="1" u="sng" dirty="0"/>
              <a:t>Event tourism plays a vital role in the tourism industry</a:t>
            </a:r>
            <a:r>
              <a:rPr lang="en-GB" dirty="0"/>
              <a:t>, often leading to long-term destination development and increased global visibility.</a:t>
            </a:r>
          </a:p>
          <a:p>
            <a:endParaRPr lang="en-GB" dirty="0"/>
          </a:p>
        </p:txBody>
      </p:sp>
    </p:spTree>
    <p:extLst>
      <p:ext uri="{BB962C8B-B14F-4D97-AF65-F5344CB8AC3E}">
        <p14:creationId xmlns:p14="http://schemas.microsoft.com/office/powerpoint/2010/main" val="332070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86556-8A3D-16D5-E6FD-CB89993E99D1}"/>
              </a:ext>
            </a:extLst>
          </p:cNvPr>
          <p:cNvSpPr>
            <a:spLocks noGrp="1"/>
          </p:cNvSpPr>
          <p:nvPr>
            <p:ph type="title"/>
          </p:nvPr>
        </p:nvSpPr>
        <p:spPr>
          <a:xfrm>
            <a:off x="86265" y="0"/>
            <a:ext cx="10515600" cy="1325563"/>
          </a:xfrm>
        </p:spPr>
        <p:txBody>
          <a:bodyPr anchor="ctr">
            <a:normAutofit fontScale="90000"/>
          </a:bodyPr>
          <a:lstStyle/>
          <a:p>
            <a:r>
              <a:rPr lang="en-GB" sz="3600" b="1" dirty="0"/>
              <a:t>Set-Jetting, TV- And Film-Driven Tourism, Now An $8 Billion Business</a:t>
            </a:r>
            <a:br>
              <a:rPr lang="en-GB" sz="2800" dirty="0"/>
            </a:br>
            <a:endParaRPr lang="en-GB" sz="2800" dirty="0"/>
          </a:p>
        </p:txBody>
      </p:sp>
      <p:sp>
        <p:nvSpPr>
          <p:cNvPr id="3" name="Content Placeholder 2">
            <a:extLst>
              <a:ext uri="{FF2B5EF4-FFF2-40B4-BE49-F238E27FC236}">
                <a16:creationId xmlns:a16="http://schemas.microsoft.com/office/drawing/2014/main" id="{9D5005A5-1608-7CF9-C80F-81BE9409F99C}"/>
              </a:ext>
            </a:extLst>
          </p:cNvPr>
          <p:cNvSpPr>
            <a:spLocks noGrp="1"/>
          </p:cNvSpPr>
          <p:nvPr>
            <p:ph sz="half" idx="1"/>
          </p:nvPr>
        </p:nvSpPr>
        <p:spPr>
          <a:xfrm>
            <a:off x="86265" y="962626"/>
            <a:ext cx="5908136" cy="4932747"/>
          </a:xfrm>
        </p:spPr>
        <p:txBody>
          <a:bodyPr>
            <a:normAutofit fontScale="55000" lnSpcReduction="20000"/>
          </a:bodyPr>
          <a:lstStyle/>
          <a:p>
            <a:pPr>
              <a:lnSpc>
                <a:spcPct val="120000"/>
              </a:lnSpc>
            </a:pPr>
            <a:r>
              <a:rPr lang="en-GB" sz="3400" dirty="0"/>
              <a:t>Booming travel trend where people visit destinations inspired by popular TV shows and movies. </a:t>
            </a:r>
          </a:p>
          <a:p>
            <a:pPr>
              <a:lnSpc>
                <a:spcPct val="120000"/>
              </a:lnSpc>
            </a:pPr>
            <a:r>
              <a:rPr lang="en-GB" sz="3400" dirty="0"/>
              <a:t>generating over $8 billion annually, </a:t>
            </a:r>
          </a:p>
          <a:p>
            <a:pPr>
              <a:lnSpc>
                <a:spcPct val="120000"/>
              </a:lnSpc>
            </a:pPr>
            <a:r>
              <a:rPr lang="en-GB" sz="3400" dirty="0"/>
              <a:t>particularly Gen Z and Millennials, influenced by on-screen content</a:t>
            </a:r>
          </a:p>
          <a:p>
            <a:pPr>
              <a:lnSpc>
                <a:spcPct val="120000"/>
              </a:lnSpc>
            </a:pPr>
            <a:r>
              <a:rPr lang="en-GB" sz="3400" dirty="0"/>
              <a:t>Examples: "Emily in Paris," "The White Lotus," and "The Odyssey." </a:t>
            </a:r>
          </a:p>
          <a:p>
            <a:pPr>
              <a:lnSpc>
                <a:spcPct val="120000"/>
              </a:lnSpc>
            </a:pPr>
            <a:r>
              <a:rPr lang="en-GB" sz="3400" dirty="0"/>
              <a:t>According to Expedia's Unpack '26 travel trends, which includes data from 24,000 travellers across 18 countries:</a:t>
            </a:r>
          </a:p>
          <a:p>
            <a:pPr lvl="0">
              <a:lnSpc>
                <a:spcPct val="120000"/>
              </a:lnSpc>
            </a:pPr>
            <a:r>
              <a:rPr lang="en-GB" sz="3400" dirty="0"/>
              <a:t>53% of travellers say their travel plans are influenced by what they see on-screen.</a:t>
            </a:r>
          </a:p>
          <a:p>
            <a:pPr lvl="0">
              <a:lnSpc>
                <a:spcPct val="120000"/>
              </a:lnSpc>
            </a:pPr>
            <a:r>
              <a:rPr lang="en-GB" sz="3400" dirty="0"/>
              <a:t>81% of Gen Z and Millennial travellers say movies and TV shows influence where they travel.</a:t>
            </a:r>
          </a:p>
          <a:p>
            <a:endParaRPr lang="en-GB" sz="2600" dirty="0"/>
          </a:p>
        </p:txBody>
      </p:sp>
      <p:pic>
        <p:nvPicPr>
          <p:cNvPr id="5" name="Picture 4">
            <a:extLst>
              <a:ext uri="{FF2B5EF4-FFF2-40B4-BE49-F238E27FC236}">
                <a16:creationId xmlns:a16="http://schemas.microsoft.com/office/drawing/2014/main" id="{BCE75FBA-4D24-BAB9-A6AB-AA37BA705C28}"/>
              </a:ext>
            </a:extLst>
          </p:cNvPr>
          <p:cNvPicPr>
            <a:picLocks noChangeAspect="1"/>
          </p:cNvPicPr>
          <p:nvPr/>
        </p:nvPicPr>
        <p:blipFill>
          <a:blip r:embed="rId2"/>
          <a:stretch>
            <a:fillRect/>
          </a:stretch>
        </p:blipFill>
        <p:spPr>
          <a:xfrm>
            <a:off x="6400223" y="1411551"/>
            <a:ext cx="5502217" cy="3658974"/>
          </a:xfrm>
          <a:prstGeom prst="rect">
            <a:avLst/>
          </a:prstGeom>
          <a:ln>
            <a:noFill/>
          </a:ln>
          <a:effectLst>
            <a:softEdge rad="112500"/>
          </a:effectLst>
        </p:spPr>
      </p:pic>
    </p:spTree>
    <p:extLst>
      <p:ext uri="{BB962C8B-B14F-4D97-AF65-F5344CB8AC3E}">
        <p14:creationId xmlns:p14="http://schemas.microsoft.com/office/powerpoint/2010/main" val="59748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1704A-95F6-41CC-BBD0-8B0A3040365E}"/>
              </a:ext>
            </a:extLst>
          </p:cNvPr>
          <p:cNvSpPr>
            <a:spLocks noGrp="1"/>
          </p:cNvSpPr>
          <p:nvPr>
            <p:ph type="title"/>
          </p:nvPr>
        </p:nvSpPr>
        <p:spPr/>
        <p:txBody>
          <a:bodyPr/>
          <a:lstStyle/>
          <a:p>
            <a:r>
              <a:rPr lang="en-GB" dirty="0"/>
              <a:t>THINK </a:t>
            </a:r>
          </a:p>
        </p:txBody>
      </p:sp>
      <p:sp>
        <p:nvSpPr>
          <p:cNvPr id="3" name="Content Placeholder 2">
            <a:extLst>
              <a:ext uri="{FF2B5EF4-FFF2-40B4-BE49-F238E27FC236}">
                <a16:creationId xmlns:a16="http://schemas.microsoft.com/office/drawing/2014/main" id="{10BCCF4B-A172-4188-47C0-B0B005A9E9C3}"/>
              </a:ext>
            </a:extLst>
          </p:cNvPr>
          <p:cNvSpPr>
            <a:spLocks noGrp="1"/>
          </p:cNvSpPr>
          <p:nvPr>
            <p:ph idx="1"/>
          </p:nvPr>
        </p:nvSpPr>
        <p:spPr>
          <a:xfrm>
            <a:off x="152400" y="2194903"/>
            <a:ext cx="10515600" cy="3640897"/>
          </a:xfrm>
        </p:spPr>
        <p:txBody>
          <a:bodyPr/>
          <a:lstStyle/>
          <a:p>
            <a:r>
              <a:rPr lang="en-GB" b="1" dirty="0"/>
              <a:t>"If almost 5 million tourism day trips in Wales involved an organised public event in 2025, what does this tell us about the role of events within the visitor economy?"</a:t>
            </a:r>
            <a:endParaRPr lang="en-GB" dirty="0"/>
          </a:p>
          <a:p>
            <a:r>
              <a:rPr lang="en-GB" dirty="0"/>
              <a:t>think about economic impact, destination image, seasonality, local employment, accommodation, transport, food and beverage, retail, repeat visitation and place-making.</a:t>
            </a:r>
          </a:p>
          <a:p>
            <a:endParaRPr lang="en-GB" dirty="0"/>
          </a:p>
        </p:txBody>
      </p:sp>
      <p:pic>
        <p:nvPicPr>
          <p:cNvPr id="5" name="Picture 4">
            <a:extLst>
              <a:ext uri="{FF2B5EF4-FFF2-40B4-BE49-F238E27FC236}">
                <a16:creationId xmlns:a16="http://schemas.microsoft.com/office/drawing/2014/main" id="{92EA65C5-39C7-1099-1759-5E1271B0A2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77791">
            <a:off x="2376854" y="132670"/>
            <a:ext cx="1732084" cy="1732084"/>
          </a:xfrm>
          <a:prstGeom prst="rect">
            <a:avLst/>
          </a:prstGeom>
        </p:spPr>
      </p:pic>
    </p:spTree>
    <p:extLst>
      <p:ext uri="{BB962C8B-B14F-4D97-AF65-F5344CB8AC3E}">
        <p14:creationId xmlns:p14="http://schemas.microsoft.com/office/powerpoint/2010/main" val="43058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7899-8E8E-4EE6-5DA5-47FE48A9C7BD}"/>
              </a:ext>
            </a:extLst>
          </p:cNvPr>
          <p:cNvSpPr>
            <a:spLocks noGrp="1"/>
          </p:cNvSpPr>
          <p:nvPr>
            <p:ph type="ctrTitle"/>
          </p:nvPr>
        </p:nvSpPr>
        <p:spPr>
          <a:xfrm>
            <a:off x="8842248" y="1481328"/>
            <a:ext cx="2926080" cy="2468880"/>
          </a:xfrm>
        </p:spPr>
        <p:txBody>
          <a:bodyPr>
            <a:normAutofit/>
          </a:bodyPr>
          <a:lstStyle/>
          <a:p>
            <a:pPr algn="l"/>
            <a:br>
              <a:rPr lang="en-GB" sz="4000" dirty="0"/>
            </a:br>
            <a:r>
              <a:rPr lang="en-GB" sz="4800" dirty="0"/>
              <a:t>Impacts on Tourism</a:t>
            </a:r>
            <a:endParaRPr lang="en-GB" sz="4000" dirty="0"/>
          </a:p>
        </p:txBody>
      </p:sp>
      <p:sp>
        <p:nvSpPr>
          <p:cNvPr id="3" name="Subtitle 2">
            <a:extLst>
              <a:ext uri="{FF2B5EF4-FFF2-40B4-BE49-F238E27FC236}">
                <a16:creationId xmlns:a16="http://schemas.microsoft.com/office/drawing/2014/main" id="{2A7C152A-5009-898D-403C-A5209BA2442F}"/>
              </a:ext>
            </a:extLst>
          </p:cNvPr>
          <p:cNvSpPr>
            <a:spLocks noGrp="1"/>
          </p:cNvSpPr>
          <p:nvPr>
            <p:ph type="subTitle" idx="1"/>
          </p:nvPr>
        </p:nvSpPr>
        <p:spPr>
          <a:xfrm>
            <a:off x="8842248" y="4078224"/>
            <a:ext cx="2926080" cy="1307592"/>
          </a:xfrm>
        </p:spPr>
        <p:txBody>
          <a:bodyPr>
            <a:normAutofit/>
          </a:bodyPr>
          <a:lstStyle/>
          <a:p>
            <a:pPr algn="l"/>
            <a:r>
              <a:rPr lang="en-GB" sz="3200" dirty="0"/>
              <a:t>Week 2</a:t>
            </a:r>
          </a:p>
        </p:txBody>
      </p:sp>
      <p:pic>
        <p:nvPicPr>
          <p:cNvPr id="8" name="Picture 7">
            <a:extLst>
              <a:ext uri="{FF2B5EF4-FFF2-40B4-BE49-F238E27FC236}">
                <a16:creationId xmlns:a16="http://schemas.microsoft.com/office/drawing/2014/main" id="{62AFD7F8-EB34-A314-7890-CEACF056205B}"/>
              </a:ext>
            </a:extLst>
          </p:cNvPr>
          <p:cNvPicPr>
            <a:picLocks noChangeAspect="1"/>
          </p:cNvPicPr>
          <p:nvPr/>
        </p:nvPicPr>
        <p:blipFill rotWithShape="1">
          <a:blip r:embed="rId2"/>
          <a:srcRect l="2658" r="10906"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22518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ACCC-A884-B31F-BB03-67329FD8B147}"/>
              </a:ext>
            </a:extLst>
          </p:cNvPr>
          <p:cNvSpPr>
            <a:spLocks noGrp="1"/>
          </p:cNvSpPr>
          <p:nvPr>
            <p:ph type="title"/>
          </p:nvPr>
        </p:nvSpPr>
        <p:spPr>
          <a:xfrm>
            <a:off x="76200" y="18255"/>
            <a:ext cx="10515600" cy="1325563"/>
          </a:xfrm>
        </p:spPr>
        <p:txBody>
          <a:bodyPr/>
          <a:lstStyle/>
          <a:p>
            <a:r>
              <a:rPr lang="en-GB" dirty="0"/>
              <a:t>Today</a:t>
            </a:r>
          </a:p>
        </p:txBody>
      </p:sp>
      <p:sp>
        <p:nvSpPr>
          <p:cNvPr id="3" name="Content Placeholder 2">
            <a:extLst>
              <a:ext uri="{FF2B5EF4-FFF2-40B4-BE49-F238E27FC236}">
                <a16:creationId xmlns:a16="http://schemas.microsoft.com/office/drawing/2014/main" id="{80521B5E-6B57-C1E5-CC74-464AB3C4ECC5}"/>
              </a:ext>
            </a:extLst>
          </p:cNvPr>
          <p:cNvSpPr>
            <a:spLocks noGrp="1"/>
          </p:cNvSpPr>
          <p:nvPr>
            <p:ph idx="1"/>
          </p:nvPr>
        </p:nvSpPr>
        <p:spPr>
          <a:xfrm>
            <a:off x="893618" y="1253331"/>
            <a:ext cx="6262255" cy="4351338"/>
          </a:xfrm>
        </p:spPr>
        <p:txBody>
          <a:bodyPr>
            <a:normAutofit/>
          </a:bodyPr>
          <a:lstStyle/>
          <a:p>
            <a:r>
              <a:rPr lang="en-GB" sz="2800" dirty="0"/>
              <a:t>Events as a tourism experience – culture, heritage , EXPO’s</a:t>
            </a:r>
          </a:p>
          <a:p>
            <a:r>
              <a:rPr lang="en-GB" dirty="0"/>
              <a:t>UK Tourism Geography / Regions and its influence on Tourism   Development.</a:t>
            </a:r>
          </a:p>
          <a:p>
            <a:r>
              <a:rPr lang="en-GB" dirty="0"/>
              <a:t> Tourism events and Demand (Tourist Motivations / Participation  / Engagement)</a:t>
            </a:r>
          </a:p>
          <a:p>
            <a:r>
              <a:rPr lang="en-GB" dirty="0"/>
              <a:t>Provision and access, motivators and barriers, perceptions, demographic factors, and industry trends </a:t>
            </a:r>
          </a:p>
          <a:p>
            <a:endParaRPr lang="en-GB" dirty="0"/>
          </a:p>
        </p:txBody>
      </p:sp>
      <p:pic>
        <p:nvPicPr>
          <p:cNvPr id="4" name="Picture 3">
            <a:extLst>
              <a:ext uri="{FF2B5EF4-FFF2-40B4-BE49-F238E27FC236}">
                <a16:creationId xmlns:a16="http://schemas.microsoft.com/office/drawing/2014/main" id="{2FF5CA31-8B5F-EA75-4B2E-269E7F3DA3E6}"/>
              </a:ext>
            </a:extLst>
          </p:cNvPr>
          <p:cNvPicPr>
            <a:picLocks noChangeAspect="1"/>
          </p:cNvPicPr>
          <p:nvPr/>
        </p:nvPicPr>
        <p:blipFill>
          <a:blip r:embed="rId2"/>
          <a:stretch>
            <a:fillRect/>
          </a:stretch>
        </p:blipFill>
        <p:spPr>
          <a:xfrm>
            <a:off x="7484906" y="2616170"/>
            <a:ext cx="4121253" cy="2950720"/>
          </a:xfrm>
          <a:prstGeom prst="rect">
            <a:avLst/>
          </a:prstGeom>
        </p:spPr>
      </p:pic>
    </p:spTree>
    <p:extLst>
      <p:ext uri="{BB962C8B-B14F-4D97-AF65-F5344CB8AC3E}">
        <p14:creationId xmlns:p14="http://schemas.microsoft.com/office/powerpoint/2010/main" val="32616330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1481327" y="77365"/>
            <a:ext cx="5176735" cy="2137264"/>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636205" y="2214629"/>
            <a:ext cx="6499777" cy="3720127"/>
          </a:xfrm>
          <a:prstGeom prst="rect">
            <a:avLst/>
          </a:prstGeom>
        </p:spPr>
      </p:pic>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4037-8E90-A2AA-A651-C103D000B79D}"/>
              </a:ext>
            </a:extLst>
          </p:cNvPr>
          <p:cNvSpPr>
            <a:spLocks noGrp="1"/>
          </p:cNvSpPr>
          <p:nvPr>
            <p:ph type="title"/>
          </p:nvPr>
        </p:nvSpPr>
        <p:spPr>
          <a:xfrm>
            <a:off x="386499" y="165935"/>
            <a:ext cx="5937250" cy="1187450"/>
          </a:xfrm>
        </p:spPr>
        <p:txBody>
          <a:bodyPr>
            <a:normAutofit fontScale="90000"/>
          </a:bodyPr>
          <a:lstStyle/>
          <a:p>
            <a:pPr>
              <a:defRPr/>
            </a:pPr>
            <a:r>
              <a:rPr lang="en-GB" dirty="0"/>
              <a:t>Events and Tourism .</a:t>
            </a:r>
            <a:br>
              <a:rPr lang="en-GB" dirty="0"/>
            </a:br>
            <a:endParaRPr lang="en-GB" dirty="0"/>
          </a:p>
        </p:txBody>
      </p:sp>
      <p:sp>
        <p:nvSpPr>
          <p:cNvPr id="20483" name="Content Placeholder 2">
            <a:extLst>
              <a:ext uri="{FF2B5EF4-FFF2-40B4-BE49-F238E27FC236}">
                <a16:creationId xmlns:a16="http://schemas.microsoft.com/office/drawing/2014/main" id="{6B1D0CD7-F31D-8FA5-5155-80C9DE43D228}"/>
              </a:ext>
            </a:extLst>
          </p:cNvPr>
          <p:cNvSpPr>
            <a:spLocks noGrp="1" noChangeArrowheads="1"/>
          </p:cNvSpPr>
          <p:nvPr>
            <p:ph idx="1"/>
          </p:nvPr>
        </p:nvSpPr>
        <p:spPr>
          <a:xfrm>
            <a:off x="89965" y="1353384"/>
            <a:ext cx="7993062" cy="4418241"/>
          </a:xfrm>
        </p:spPr>
        <p:txBody>
          <a:bodyPr>
            <a:normAutofit/>
          </a:bodyPr>
          <a:lstStyle/>
          <a:p>
            <a:r>
              <a:rPr lang="en-GB" altLang="en-US" sz="2200" dirty="0"/>
              <a:t>Consider how </a:t>
            </a:r>
            <a:r>
              <a:rPr lang="en-GB" altLang="en-US" sz="2200" b="1" dirty="0"/>
              <a:t>festivals</a:t>
            </a:r>
            <a:r>
              <a:rPr lang="en-GB" altLang="en-US" sz="2200" dirty="0"/>
              <a:t> can meet different objectives for a destination, such as a catalyst for development, a tourist attraction or enhancing the image of the area (</a:t>
            </a:r>
            <a:r>
              <a:rPr lang="en-GB" altLang="en-US" sz="2200" dirty="0" err="1"/>
              <a:t>Luonila</a:t>
            </a:r>
            <a:r>
              <a:rPr lang="en-GB" altLang="en-US" sz="2200" dirty="0"/>
              <a:t> and Johannsson, 2015).</a:t>
            </a:r>
          </a:p>
          <a:p>
            <a:r>
              <a:rPr lang="en-GB" altLang="en-US" sz="2200" dirty="0"/>
              <a:t>It is common for festivals to be instituted for all three objectives </a:t>
            </a:r>
          </a:p>
          <a:p>
            <a:r>
              <a:rPr lang="en-GB" altLang="en-US" sz="2200" dirty="0"/>
              <a:t>Cities see them as a </a:t>
            </a:r>
            <a:r>
              <a:rPr lang="en-GB" altLang="en-US" sz="2200" b="1" dirty="0"/>
              <a:t>catalyst to enhance their image </a:t>
            </a:r>
            <a:r>
              <a:rPr lang="en-GB" altLang="en-US" sz="2200" dirty="0"/>
              <a:t>as a place to live and work, drawing in other businesses.</a:t>
            </a:r>
          </a:p>
          <a:p>
            <a:r>
              <a:rPr lang="en-GB" altLang="en-US" sz="2200" dirty="0"/>
              <a:t>Some festivals have a long history at a particular location and thus become an important tourist attraction at the destination</a:t>
            </a:r>
            <a:r>
              <a:rPr lang="en-GB" altLang="en-US" sz="2000" dirty="0"/>
              <a:t>.</a:t>
            </a:r>
          </a:p>
          <a:p>
            <a:r>
              <a:rPr lang="en-GB" altLang="en-US" sz="2000" dirty="0"/>
              <a:t>E.g. </a:t>
            </a:r>
            <a:r>
              <a:rPr lang="en-GB" altLang="en-US" sz="2000" b="1" dirty="0"/>
              <a:t>Hideout Festival – Croatia</a:t>
            </a:r>
          </a:p>
          <a:p>
            <a:r>
              <a:rPr lang="en-GB" altLang="en-US" sz="2000" b="1" dirty="0"/>
              <a:t>Carnival in RIO </a:t>
            </a:r>
          </a:p>
          <a:p>
            <a:endParaRPr lang="en-GB" altLang="en-US" sz="2000" dirty="0"/>
          </a:p>
          <a:p>
            <a:pPr marL="0" indent="0">
              <a:buNone/>
            </a:pPr>
            <a:endParaRPr lang="en-GB" altLang="en-US" sz="2000" dirty="0"/>
          </a:p>
        </p:txBody>
      </p:sp>
      <p:pic>
        <p:nvPicPr>
          <p:cNvPr id="21508" name="Picture 3" descr="A picture containing person, crowd&#10;&#10;Description automatically generated">
            <a:extLst>
              <a:ext uri="{FF2B5EF4-FFF2-40B4-BE49-F238E27FC236}">
                <a16:creationId xmlns:a16="http://schemas.microsoft.com/office/drawing/2014/main" id="{9483481A-3262-A8DC-2C65-33C7B5D5C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039" y="3648781"/>
            <a:ext cx="3928996" cy="1777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84CF-8478-0B0B-356A-9CCEDC46958B}"/>
              </a:ext>
            </a:extLst>
          </p:cNvPr>
          <p:cNvSpPr>
            <a:spLocks noGrp="1"/>
          </p:cNvSpPr>
          <p:nvPr>
            <p:ph type="title"/>
          </p:nvPr>
        </p:nvSpPr>
        <p:spPr>
          <a:xfrm>
            <a:off x="309760" y="236047"/>
            <a:ext cx="5937250" cy="1187450"/>
          </a:xfrm>
        </p:spPr>
        <p:txBody>
          <a:bodyPr>
            <a:normAutofit fontScale="90000"/>
          </a:bodyPr>
          <a:lstStyle/>
          <a:p>
            <a:pPr>
              <a:defRPr/>
            </a:pPr>
            <a:r>
              <a:rPr lang="en-GB" sz="4000" dirty="0"/>
              <a:t>Tourism and Events – historical link</a:t>
            </a:r>
            <a:br>
              <a:rPr lang="en-GB" dirty="0"/>
            </a:br>
            <a:endParaRPr lang="en-GB" dirty="0"/>
          </a:p>
        </p:txBody>
      </p:sp>
      <p:sp>
        <p:nvSpPr>
          <p:cNvPr id="21507" name="Content Placeholder 2">
            <a:extLst>
              <a:ext uri="{FF2B5EF4-FFF2-40B4-BE49-F238E27FC236}">
                <a16:creationId xmlns:a16="http://schemas.microsoft.com/office/drawing/2014/main" id="{CB411E22-CE15-E372-9FF7-C1D868AFC5F1}"/>
              </a:ext>
            </a:extLst>
          </p:cNvPr>
          <p:cNvSpPr>
            <a:spLocks noGrp="1" noChangeArrowheads="1"/>
          </p:cNvSpPr>
          <p:nvPr>
            <p:ph idx="1"/>
          </p:nvPr>
        </p:nvSpPr>
        <p:spPr>
          <a:xfrm>
            <a:off x="0" y="1118587"/>
            <a:ext cx="6976351" cy="4844266"/>
          </a:xfrm>
        </p:spPr>
        <p:txBody>
          <a:bodyPr>
            <a:normAutofit fontScale="92500" lnSpcReduction="20000"/>
          </a:bodyPr>
          <a:lstStyle/>
          <a:p>
            <a:pPr>
              <a:lnSpc>
                <a:spcPct val="110000"/>
              </a:lnSpc>
            </a:pPr>
            <a:r>
              <a:rPr lang="en-GB" altLang="en-US" sz="2400" dirty="0"/>
              <a:t>World Expos’ Shanghai history for 170 years highest attendance rate, with 73.5 million visitors</a:t>
            </a:r>
          </a:p>
          <a:p>
            <a:pPr>
              <a:lnSpc>
                <a:spcPct val="110000"/>
              </a:lnSpc>
            </a:pPr>
            <a:r>
              <a:rPr lang="en-GB" altLang="en-US" sz="2400" dirty="0"/>
              <a:t>How often do World Expos happen? every five years</a:t>
            </a:r>
          </a:p>
          <a:p>
            <a:pPr>
              <a:lnSpc>
                <a:spcPct val="110000"/>
              </a:lnSpc>
            </a:pPr>
            <a:r>
              <a:rPr lang="en-GB" altLang="en-US" sz="2400" dirty="0"/>
              <a:t>The first World Expo – the Great Exhibition – took place in London in 1851.</a:t>
            </a:r>
          </a:p>
          <a:p>
            <a:pPr>
              <a:lnSpc>
                <a:spcPct val="110000"/>
              </a:lnSpc>
            </a:pPr>
            <a:r>
              <a:rPr lang="en-GB" sz="2400" dirty="0"/>
              <a:t>A World Expo is an event that brings together people and innovations from around the world</a:t>
            </a:r>
            <a:br>
              <a:rPr lang="en-GB" sz="2400" dirty="0"/>
            </a:br>
            <a:r>
              <a:rPr lang="en-GB" sz="2400" dirty="0"/>
              <a:t>in an effort to address issues facing humankind on a global scale.</a:t>
            </a:r>
          </a:p>
          <a:p>
            <a:pPr>
              <a:lnSpc>
                <a:spcPct val="110000"/>
              </a:lnSpc>
            </a:pPr>
            <a:r>
              <a:rPr lang="en-GB" altLang="en-US" sz="2400" dirty="0"/>
              <a:t>Seville 1992  "The Age of Discoveries" (500th anniversary of Columbus reaching the Americas)</a:t>
            </a:r>
          </a:p>
          <a:p>
            <a:pPr>
              <a:lnSpc>
                <a:spcPct val="110000"/>
              </a:lnSpc>
            </a:pPr>
            <a:r>
              <a:rPr lang="en-GB" sz="2400" dirty="0"/>
              <a:t>Today, the site functions as the Cartuja Science and Technology Park alongside the </a:t>
            </a:r>
            <a:r>
              <a:rPr lang="en-GB" sz="2400" dirty="0">
                <a:hlinkClick r:id="rId2"/>
              </a:rPr>
              <a:t>Isla </a:t>
            </a:r>
            <a:r>
              <a:rPr lang="en-GB" sz="2400" dirty="0" err="1">
                <a:hlinkClick r:id="rId2"/>
              </a:rPr>
              <a:t>Mágica</a:t>
            </a:r>
            <a:r>
              <a:rPr lang="en-GB" sz="2400" dirty="0"/>
              <a:t> theme park</a:t>
            </a:r>
            <a:endParaRPr lang="en-GB" altLang="en-US" sz="2400" dirty="0"/>
          </a:p>
          <a:p>
            <a:endParaRPr lang="en-GB" altLang="en-US" sz="2400" dirty="0"/>
          </a:p>
        </p:txBody>
      </p:sp>
      <p:pic>
        <p:nvPicPr>
          <p:cNvPr id="5" name="Picture 4">
            <a:extLst>
              <a:ext uri="{FF2B5EF4-FFF2-40B4-BE49-F238E27FC236}">
                <a16:creationId xmlns:a16="http://schemas.microsoft.com/office/drawing/2014/main" id="{69DF090B-5A18-9819-9B40-2848BE583871}"/>
              </a:ext>
            </a:extLst>
          </p:cNvPr>
          <p:cNvPicPr>
            <a:picLocks noChangeAspect="1"/>
          </p:cNvPicPr>
          <p:nvPr/>
        </p:nvPicPr>
        <p:blipFill>
          <a:blip r:embed="rId3"/>
          <a:stretch>
            <a:fillRect/>
          </a:stretch>
        </p:blipFill>
        <p:spPr>
          <a:xfrm>
            <a:off x="7155694" y="1544714"/>
            <a:ext cx="4859000" cy="3182645"/>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7">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440A-679E-47F7-63B2-1714E7B9A153}"/>
              </a:ext>
            </a:extLst>
          </p:cNvPr>
          <p:cNvSpPr>
            <a:spLocks noGrp="1"/>
          </p:cNvSpPr>
          <p:nvPr>
            <p:ph type="title"/>
          </p:nvPr>
        </p:nvSpPr>
        <p:spPr>
          <a:xfrm>
            <a:off x="3127375" y="188913"/>
            <a:ext cx="5937250" cy="1187450"/>
          </a:xfrm>
        </p:spPr>
        <p:txBody>
          <a:bodyPr>
            <a:normAutofit fontScale="90000"/>
          </a:bodyPr>
          <a:lstStyle/>
          <a:p>
            <a:pPr>
              <a:defRPr/>
            </a:pPr>
            <a:r>
              <a:rPr lang="en-GB" dirty="0"/>
              <a:t>History of World Expo Cities - timeline 1851 - 2020</a:t>
            </a:r>
          </a:p>
        </p:txBody>
      </p:sp>
      <p:pic>
        <p:nvPicPr>
          <p:cNvPr id="4" name="Online Media 3" title="History of World Expo Cities - timeline 1851 - 2020">
            <a:hlinkClick r:id="" action="ppaction://media"/>
            <a:extLst>
              <a:ext uri="{FF2B5EF4-FFF2-40B4-BE49-F238E27FC236}">
                <a16:creationId xmlns:a16="http://schemas.microsoft.com/office/drawing/2014/main" id="{3D4BD687-E7A0-21F8-6706-CB5549D1A08B}"/>
              </a:ext>
            </a:extLst>
          </p:cNvPr>
          <p:cNvPicPr>
            <a:picLocks noGrp="1" noRot="1" noChangeAspect="1"/>
          </p:cNvPicPr>
          <p:nvPr>
            <p:ph idx="1"/>
            <a:videoFile r:link="rId1"/>
          </p:nvPr>
        </p:nvPicPr>
        <p:blipFill>
          <a:blip r:embed="rId3"/>
          <a:stretch>
            <a:fillRect/>
          </a:stretch>
        </p:blipFill>
        <p:spPr>
          <a:xfrm>
            <a:off x="3354388" y="2176463"/>
            <a:ext cx="5489575" cy="30876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CF79-53D9-6EE5-23B8-87DDC601D391}"/>
              </a:ext>
            </a:extLst>
          </p:cNvPr>
          <p:cNvSpPr>
            <a:spLocks noGrp="1"/>
          </p:cNvSpPr>
          <p:nvPr>
            <p:ph type="title"/>
          </p:nvPr>
        </p:nvSpPr>
        <p:spPr>
          <a:xfrm>
            <a:off x="0" y="0"/>
            <a:ext cx="10515600" cy="872455"/>
          </a:xfrm>
        </p:spPr>
        <p:txBody>
          <a:bodyPr>
            <a:normAutofit/>
          </a:bodyPr>
          <a:lstStyle/>
          <a:p>
            <a:r>
              <a:rPr lang="en-GB" sz="3600" b="1" i="0" dirty="0">
                <a:solidFill>
                  <a:srgbClr val="001D35"/>
                </a:solidFill>
                <a:effectLst/>
                <a:highlight>
                  <a:srgbClr val="FFFFFF"/>
                </a:highlight>
              </a:rPr>
              <a:t>Osaka, Japan</a:t>
            </a:r>
            <a:endParaRPr lang="en-GB" sz="3600" b="1" dirty="0"/>
          </a:p>
        </p:txBody>
      </p:sp>
      <p:sp>
        <p:nvSpPr>
          <p:cNvPr id="3" name="Content Placeholder 2">
            <a:extLst>
              <a:ext uri="{FF2B5EF4-FFF2-40B4-BE49-F238E27FC236}">
                <a16:creationId xmlns:a16="http://schemas.microsoft.com/office/drawing/2014/main" id="{A1E6B1A5-1C89-5A70-8008-4405054ED590}"/>
              </a:ext>
            </a:extLst>
          </p:cNvPr>
          <p:cNvSpPr>
            <a:spLocks noGrp="1"/>
          </p:cNvSpPr>
          <p:nvPr>
            <p:ph idx="1"/>
          </p:nvPr>
        </p:nvSpPr>
        <p:spPr>
          <a:xfrm>
            <a:off x="141914" y="1087394"/>
            <a:ext cx="7729027" cy="5164550"/>
          </a:xfrm>
        </p:spPr>
        <p:txBody>
          <a:bodyPr>
            <a:normAutofit fontScale="62500" lnSpcReduction="20000"/>
          </a:bodyPr>
          <a:lstStyle/>
          <a:p>
            <a:pPr>
              <a:lnSpc>
                <a:spcPct val="120000"/>
              </a:lnSpc>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next World Expo,  2025, will take place in Osaka, Japan from April 13 to October 13, 2025. </a:t>
            </a:r>
          </a:p>
          <a:p>
            <a:pPr>
              <a:lnSpc>
                <a:spcPct val="120000"/>
              </a:lnSpc>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theme of the expo is "Designing Future Society for Our Lives" and it will focus on addressing challenges like climate change and health.</a:t>
            </a:r>
          </a:p>
          <a:p>
            <a:pPr algn="l" fontAlgn="ctr">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It will be the third time Osaka hosts a World Expo and the sixth time Japan hosts one. </a:t>
            </a:r>
          </a:p>
          <a:p>
            <a:pPr algn="l" fontAlgn="ctr">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expo is expected to attract over 28 million visitors. </a:t>
            </a:r>
          </a:p>
          <a:p>
            <a:pPr algn="l" fontAlgn="ctr">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More than 150 countries and 25 international organisations are expected to participate. </a:t>
            </a:r>
          </a:p>
          <a:p>
            <a:pPr algn="l">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The subthemes of the expo are Saving Lives, Empowering Lives, and Connecting Lives. </a:t>
            </a:r>
          </a:p>
          <a:p>
            <a:pPr algn="l">
              <a:lnSpc>
                <a:spcPct val="120000"/>
              </a:lnSpc>
              <a:buFont typeface="Arial" panose="020B0604020202020204" pitchFamily="34" charset="0"/>
              <a:buChar char="•"/>
            </a:pPr>
            <a:r>
              <a:rPr lang="en-GB" b="0" i="0" dirty="0">
                <a:solidFill>
                  <a:srgbClr val="001D35"/>
                </a:solidFill>
                <a:effectLst/>
                <a:highlight>
                  <a:srgbClr val="FFFFFF"/>
                </a:highlight>
                <a:latin typeface="Calibri" panose="020F0502020204030204" pitchFamily="34" charset="0"/>
                <a:cs typeface="Calibri" panose="020F0502020204030204" pitchFamily="34" charset="0"/>
              </a:rPr>
              <a:t>Osaka-Kansai is a popular destination for tourists due to its natural, cultural, and historical features. The region is also known for its advanced technologies, including those that will help achieve Society 5.0.</a:t>
            </a:r>
          </a:p>
          <a:p>
            <a:pPr marL="0" indent="0">
              <a:buNone/>
            </a:pPr>
            <a:endParaRPr lang="en-GB" dirty="0"/>
          </a:p>
        </p:txBody>
      </p:sp>
      <p:pic>
        <p:nvPicPr>
          <p:cNvPr id="4" name="Picture 3">
            <a:extLst>
              <a:ext uri="{FF2B5EF4-FFF2-40B4-BE49-F238E27FC236}">
                <a16:creationId xmlns:a16="http://schemas.microsoft.com/office/drawing/2014/main" id="{AB3FB1C4-426F-1DCD-748E-1F2403C5F674}"/>
              </a:ext>
            </a:extLst>
          </p:cNvPr>
          <p:cNvPicPr>
            <a:picLocks noChangeAspect="1"/>
          </p:cNvPicPr>
          <p:nvPr/>
        </p:nvPicPr>
        <p:blipFill>
          <a:blip r:embed="rId2"/>
          <a:stretch>
            <a:fillRect/>
          </a:stretch>
        </p:blipFill>
        <p:spPr>
          <a:xfrm>
            <a:off x="7870941" y="1493323"/>
            <a:ext cx="4113539" cy="2919286"/>
          </a:xfrm>
          <a:prstGeom prst="rect">
            <a:avLst/>
          </a:prstGeom>
        </p:spPr>
      </p:pic>
    </p:spTree>
    <p:extLst>
      <p:ext uri="{BB962C8B-B14F-4D97-AF65-F5344CB8AC3E}">
        <p14:creationId xmlns:p14="http://schemas.microsoft.com/office/powerpoint/2010/main" val="159018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5D6A3-1D85-C5B7-4F41-4D8F81BB4F18}"/>
              </a:ext>
            </a:extLst>
          </p:cNvPr>
          <p:cNvSpPr>
            <a:spLocks noGrp="1"/>
          </p:cNvSpPr>
          <p:nvPr>
            <p:ph type="title"/>
          </p:nvPr>
        </p:nvSpPr>
        <p:spPr/>
        <p:txBody>
          <a:bodyPr/>
          <a:lstStyle/>
          <a:p>
            <a:r>
              <a:rPr lang="en-GB" dirty="0"/>
              <a:t>Next official World Expo</a:t>
            </a:r>
          </a:p>
        </p:txBody>
      </p:sp>
      <p:sp>
        <p:nvSpPr>
          <p:cNvPr id="3" name="Content Placeholder 2">
            <a:extLst>
              <a:ext uri="{FF2B5EF4-FFF2-40B4-BE49-F238E27FC236}">
                <a16:creationId xmlns:a16="http://schemas.microsoft.com/office/drawing/2014/main" id="{9C2E4739-8A60-1ECE-B198-A0769AA9BA82}"/>
              </a:ext>
            </a:extLst>
          </p:cNvPr>
          <p:cNvSpPr>
            <a:spLocks noGrp="1"/>
          </p:cNvSpPr>
          <p:nvPr>
            <p:ph idx="1"/>
          </p:nvPr>
        </p:nvSpPr>
        <p:spPr/>
        <p:txBody>
          <a:bodyPr/>
          <a:lstStyle/>
          <a:p>
            <a:r>
              <a:rPr lang="en-GB" b="1" dirty="0"/>
              <a:t>Expo 2030 Riyadh</a:t>
            </a:r>
            <a:r>
              <a:rPr lang="en-GB" dirty="0"/>
              <a:t>, will take place in Riyadh, Saudi Arabia. </a:t>
            </a:r>
          </a:p>
          <a:p>
            <a:pPr lvl="0"/>
            <a:r>
              <a:rPr lang="en-GB" b="1" dirty="0"/>
              <a:t>Dates:</a:t>
            </a:r>
            <a:r>
              <a:rPr lang="en-GB" dirty="0"/>
              <a:t> 1 October 2030 to 31 March 2031</a:t>
            </a:r>
          </a:p>
          <a:p>
            <a:pPr lvl="0"/>
            <a:r>
              <a:rPr lang="en-GB" b="1" dirty="0"/>
              <a:t>Theme:</a:t>
            </a:r>
            <a:r>
              <a:rPr lang="en-GB" dirty="0"/>
              <a:t> "Foresight for Tomorrow"</a:t>
            </a:r>
          </a:p>
          <a:p>
            <a:pPr lvl="0"/>
            <a:r>
              <a:rPr lang="en-GB" b="1" dirty="0"/>
              <a:t>Significance:</a:t>
            </a:r>
            <a:r>
              <a:rPr lang="en-GB" dirty="0"/>
              <a:t> Riyadh will be the second Middle Eastern city to host a World Expo, following Dubai in 2020. </a:t>
            </a:r>
          </a:p>
          <a:p>
            <a:pPr lvl="0"/>
            <a:r>
              <a:rPr lang="en-GB" dirty="0"/>
              <a:t>It follows the conclusion of the previous World Expo, which took place in Osaka, Japan in 2025</a:t>
            </a:r>
          </a:p>
          <a:p>
            <a:endParaRPr lang="en-GB" dirty="0"/>
          </a:p>
        </p:txBody>
      </p:sp>
    </p:spTree>
    <p:extLst>
      <p:ext uri="{BB962C8B-B14F-4D97-AF65-F5344CB8AC3E}">
        <p14:creationId xmlns:p14="http://schemas.microsoft.com/office/powerpoint/2010/main" val="27277432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74F609-7E3F-3044-D0D2-765EE6D99D5D}"/>
              </a:ext>
            </a:extLst>
          </p:cNvPr>
          <p:cNvPicPr>
            <a:picLocks noChangeAspect="1"/>
          </p:cNvPicPr>
          <p:nvPr/>
        </p:nvPicPr>
        <p:blipFill>
          <a:blip r:embed="rId2"/>
          <a:stretch>
            <a:fillRect/>
          </a:stretch>
        </p:blipFill>
        <p:spPr>
          <a:xfrm>
            <a:off x="7508383" y="86565"/>
            <a:ext cx="4683617" cy="1797338"/>
          </a:xfrm>
          <a:prstGeom prst="rect">
            <a:avLst/>
          </a:prstGeom>
        </p:spPr>
      </p:pic>
      <p:sp>
        <p:nvSpPr>
          <p:cNvPr id="2" name="Title 1">
            <a:extLst>
              <a:ext uri="{FF2B5EF4-FFF2-40B4-BE49-F238E27FC236}">
                <a16:creationId xmlns:a16="http://schemas.microsoft.com/office/drawing/2014/main" id="{04706838-B1D3-C042-DB13-BF367A132269}"/>
              </a:ext>
            </a:extLst>
          </p:cNvPr>
          <p:cNvSpPr>
            <a:spLocks noGrp="1"/>
          </p:cNvSpPr>
          <p:nvPr>
            <p:ph type="title"/>
          </p:nvPr>
        </p:nvSpPr>
        <p:spPr>
          <a:xfrm>
            <a:off x="104104" y="0"/>
            <a:ext cx="10515600" cy="1045112"/>
          </a:xfrm>
        </p:spPr>
        <p:txBody>
          <a:bodyPr>
            <a:normAutofit fontScale="90000"/>
          </a:bodyPr>
          <a:lstStyle/>
          <a:p>
            <a:r>
              <a:rPr lang="en-GB" b="1" dirty="0"/>
              <a:t>Travel trends: 2024</a:t>
            </a:r>
            <a:br>
              <a:rPr lang="en-GB" b="1" dirty="0"/>
            </a:br>
            <a:endParaRPr lang="en-GB" b="1" dirty="0"/>
          </a:p>
        </p:txBody>
      </p:sp>
      <p:sp>
        <p:nvSpPr>
          <p:cNvPr id="3" name="Content Placeholder 2">
            <a:extLst>
              <a:ext uri="{FF2B5EF4-FFF2-40B4-BE49-F238E27FC236}">
                <a16:creationId xmlns:a16="http://schemas.microsoft.com/office/drawing/2014/main" id="{882F9069-6AAA-BFD0-FCE0-4823B72FECC2}"/>
              </a:ext>
            </a:extLst>
          </p:cNvPr>
          <p:cNvSpPr>
            <a:spLocks noGrp="1"/>
          </p:cNvSpPr>
          <p:nvPr>
            <p:ph idx="1"/>
          </p:nvPr>
        </p:nvSpPr>
        <p:spPr>
          <a:xfrm>
            <a:off x="0" y="743799"/>
            <a:ext cx="9775065" cy="5025936"/>
          </a:xfrm>
        </p:spPr>
        <p:txBody>
          <a:bodyPr>
            <a:normAutofit fontScale="92500" lnSpcReduction="10000"/>
          </a:bodyPr>
          <a:lstStyle/>
          <a:p>
            <a:pPr>
              <a:lnSpc>
                <a:spcPct val="110000"/>
              </a:lnSpc>
            </a:pPr>
            <a:r>
              <a:rPr lang="en-GB" dirty="0"/>
              <a:t>Overseas residents made an estimated 42.6 million visits</a:t>
            </a:r>
          </a:p>
          <a:p>
            <a:pPr marL="0" indent="0">
              <a:lnSpc>
                <a:spcPct val="110000"/>
              </a:lnSpc>
              <a:buNone/>
            </a:pPr>
            <a:r>
              <a:rPr lang="en-GB" dirty="0"/>
              <a:t> to the UK in 2024 and spent an estimated £32.5 billion.</a:t>
            </a:r>
          </a:p>
          <a:p>
            <a:pPr>
              <a:lnSpc>
                <a:spcPct val="110000"/>
              </a:lnSpc>
            </a:pPr>
            <a:r>
              <a:rPr lang="en-GB" dirty="0"/>
              <a:t>UK residents made an estimated 94.6 million visits abroad in 2024 and spent an estimated £78.6 billion.</a:t>
            </a:r>
          </a:p>
          <a:p>
            <a:pPr>
              <a:lnSpc>
                <a:spcPct val="110000"/>
              </a:lnSpc>
            </a:pPr>
            <a:r>
              <a:rPr lang="en-GB" dirty="0"/>
              <a:t>The greatest number of estimated visits to Great Britain (GB) in 2024 were made by residents of the United States (5.6 million visits), followed by residents of France (3.6 million visits) and Germany (3.3 million visits).</a:t>
            </a:r>
          </a:p>
          <a:p>
            <a:pPr>
              <a:lnSpc>
                <a:spcPct val="110000"/>
              </a:lnSpc>
            </a:pPr>
            <a:r>
              <a:rPr lang="en-GB" dirty="0"/>
              <a:t>Spain was estimated to be the most visited country by residents of GB in 2024 (17.8 million visits), followed by France (9.3 million visits) and Italy (4.8 million visits).</a:t>
            </a:r>
          </a:p>
          <a:p>
            <a:endParaRPr lang="en-GB" dirty="0"/>
          </a:p>
        </p:txBody>
      </p:sp>
      <p:sp>
        <p:nvSpPr>
          <p:cNvPr id="5" name="TextBox 4">
            <a:extLst>
              <a:ext uri="{FF2B5EF4-FFF2-40B4-BE49-F238E27FC236}">
                <a16:creationId xmlns:a16="http://schemas.microsoft.com/office/drawing/2014/main" id="{97641DAE-6802-B98D-4BD0-5290CDD2D9D5}"/>
              </a:ext>
            </a:extLst>
          </p:cNvPr>
          <p:cNvSpPr txBox="1"/>
          <p:nvPr/>
        </p:nvSpPr>
        <p:spPr>
          <a:xfrm>
            <a:off x="8886423" y="5400403"/>
            <a:ext cx="3008290" cy="369332"/>
          </a:xfrm>
          <a:prstGeom prst="rect">
            <a:avLst/>
          </a:prstGeom>
          <a:noFill/>
        </p:spPr>
        <p:txBody>
          <a:bodyPr wrap="square">
            <a:spAutoFit/>
          </a:bodyPr>
          <a:lstStyle/>
          <a:p>
            <a:r>
              <a:rPr lang="en-GB" dirty="0"/>
              <a:t>https://www.ons.gov.uk/</a:t>
            </a:r>
          </a:p>
        </p:txBody>
      </p:sp>
    </p:spTree>
    <p:extLst>
      <p:ext uri="{BB962C8B-B14F-4D97-AF65-F5344CB8AC3E}">
        <p14:creationId xmlns:p14="http://schemas.microsoft.com/office/powerpoint/2010/main" val="2963420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F79B7A-F23D-F144-01C8-7124A8E257E2}"/>
              </a:ext>
            </a:extLst>
          </p:cNvPr>
          <p:cNvPicPr>
            <a:picLocks noChangeAspect="1"/>
          </p:cNvPicPr>
          <p:nvPr/>
        </p:nvPicPr>
        <p:blipFill>
          <a:blip r:embed="rId2"/>
          <a:stretch>
            <a:fillRect/>
          </a:stretch>
        </p:blipFill>
        <p:spPr>
          <a:xfrm>
            <a:off x="8866908" y="1811482"/>
            <a:ext cx="3167547" cy="3235036"/>
          </a:xfrm>
          <a:prstGeom prst="rect">
            <a:avLst/>
          </a:prstGeom>
        </p:spPr>
      </p:pic>
      <p:sp>
        <p:nvSpPr>
          <p:cNvPr id="2" name="Title 1">
            <a:extLst>
              <a:ext uri="{FF2B5EF4-FFF2-40B4-BE49-F238E27FC236}">
                <a16:creationId xmlns:a16="http://schemas.microsoft.com/office/drawing/2014/main" id="{419213A7-E7F3-3AB2-C0B5-B70C13D065EA}"/>
              </a:ext>
            </a:extLst>
          </p:cNvPr>
          <p:cNvSpPr>
            <a:spLocks noGrp="1"/>
          </p:cNvSpPr>
          <p:nvPr>
            <p:ph type="title"/>
          </p:nvPr>
        </p:nvSpPr>
        <p:spPr>
          <a:xfrm>
            <a:off x="124691" y="101436"/>
            <a:ext cx="10515600" cy="876582"/>
          </a:xfrm>
        </p:spPr>
        <p:txBody>
          <a:bodyPr>
            <a:normAutofit/>
          </a:bodyPr>
          <a:lstStyle/>
          <a:p>
            <a:r>
              <a:rPr lang="en-GB" sz="3600" b="1" dirty="0"/>
              <a:t>Problems of tourism development  </a:t>
            </a:r>
          </a:p>
        </p:txBody>
      </p:sp>
      <p:sp>
        <p:nvSpPr>
          <p:cNvPr id="3" name="Content Placeholder 2">
            <a:extLst>
              <a:ext uri="{FF2B5EF4-FFF2-40B4-BE49-F238E27FC236}">
                <a16:creationId xmlns:a16="http://schemas.microsoft.com/office/drawing/2014/main" id="{59EF7C75-9ABB-F2FA-DFC3-79FC07F8310A}"/>
              </a:ext>
            </a:extLst>
          </p:cNvPr>
          <p:cNvSpPr>
            <a:spLocks noGrp="1"/>
          </p:cNvSpPr>
          <p:nvPr>
            <p:ph idx="1"/>
          </p:nvPr>
        </p:nvSpPr>
        <p:spPr>
          <a:xfrm>
            <a:off x="0" y="1083591"/>
            <a:ext cx="8714769" cy="5604669"/>
          </a:xfrm>
        </p:spPr>
        <p:txBody>
          <a:bodyPr>
            <a:normAutofit/>
          </a:bodyPr>
          <a:lstStyle/>
          <a:p>
            <a:pPr>
              <a:lnSpc>
                <a:spcPct val="120000"/>
              </a:lnSpc>
            </a:pPr>
            <a:r>
              <a:rPr lang="en-GB" sz="2000" dirty="0"/>
              <a:t>The tourism workforce tends to be </a:t>
            </a:r>
            <a:r>
              <a:rPr lang="en-GB" sz="2000" b="1" dirty="0"/>
              <a:t>transient, temporary, low skilled, young and migrant, with EU nationals being an important segment of the labour market.</a:t>
            </a:r>
          </a:p>
          <a:p>
            <a:pPr>
              <a:lnSpc>
                <a:spcPct val="120000"/>
              </a:lnSpc>
            </a:pPr>
            <a:r>
              <a:rPr lang="en-GB" sz="2000" b="1" dirty="0"/>
              <a:t> High labour turnover/low staff retention </a:t>
            </a:r>
            <a:r>
              <a:rPr lang="en-GB" sz="2000" dirty="0"/>
              <a:t>and difficulties in recruitment are a major influence on tourism productivity due to the loss of skilled and experienced workers, and the disincentive to training. </a:t>
            </a:r>
          </a:p>
          <a:p>
            <a:pPr>
              <a:lnSpc>
                <a:spcPct val="120000"/>
              </a:lnSpc>
            </a:pPr>
            <a:r>
              <a:rPr lang="en-GB" sz="2000" dirty="0"/>
              <a:t>The sector faces a </a:t>
            </a:r>
            <a:r>
              <a:rPr lang="en-GB" sz="2000" b="1" dirty="0"/>
              <a:t>potential major skills gap</a:t>
            </a:r>
            <a:r>
              <a:rPr lang="en-GB" sz="2000" dirty="0"/>
              <a:t>, especially due to Brexit .</a:t>
            </a:r>
          </a:p>
          <a:p>
            <a:pPr>
              <a:lnSpc>
                <a:spcPct val="120000"/>
              </a:lnSpc>
            </a:pPr>
            <a:r>
              <a:rPr lang="en-GB" sz="2000" dirty="0"/>
              <a:t>Increased accessibility to data can generate enhance productivity in the long-run; but </a:t>
            </a:r>
            <a:r>
              <a:rPr lang="en-GB" sz="2000" b="1" dirty="0"/>
              <a:t>infrastructural weaknesses are barriers </a:t>
            </a:r>
            <a:r>
              <a:rPr lang="en-GB" sz="2000" dirty="0"/>
              <a:t>to realising these benefits. </a:t>
            </a:r>
          </a:p>
          <a:p>
            <a:pPr>
              <a:lnSpc>
                <a:spcPct val="120000"/>
              </a:lnSpc>
            </a:pPr>
            <a:r>
              <a:rPr lang="en-GB" sz="2000" b="1" dirty="0"/>
              <a:t>Emerging automation and AI capabilities </a:t>
            </a:r>
            <a:r>
              <a:rPr lang="en-GB" sz="2000" dirty="0"/>
              <a:t>are productivity enhancers, but costs, skills shortages and lack of investment mean this is early stages for most of the industry.</a:t>
            </a:r>
          </a:p>
        </p:txBody>
      </p:sp>
      <p:sp>
        <p:nvSpPr>
          <p:cNvPr id="5" name="TextBox 4">
            <a:extLst>
              <a:ext uri="{FF2B5EF4-FFF2-40B4-BE49-F238E27FC236}">
                <a16:creationId xmlns:a16="http://schemas.microsoft.com/office/drawing/2014/main" id="{1AE6E9A5-A045-D0F7-F5FC-E2C884534892}"/>
              </a:ext>
            </a:extLst>
          </p:cNvPr>
          <p:cNvSpPr txBox="1"/>
          <p:nvPr/>
        </p:nvSpPr>
        <p:spPr>
          <a:xfrm>
            <a:off x="9260224" y="5321831"/>
            <a:ext cx="2148804" cy="369332"/>
          </a:xfrm>
          <a:prstGeom prst="rect">
            <a:avLst/>
          </a:prstGeom>
          <a:noFill/>
        </p:spPr>
        <p:txBody>
          <a:bodyPr wrap="square">
            <a:spAutoFit/>
          </a:bodyPr>
          <a:lstStyle/>
          <a:p>
            <a:r>
              <a:rPr lang="en-GB" dirty="0"/>
              <a:t>(</a:t>
            </a:r>
            <a:r>
              <a:rPr lang="en-GB" dirty="0" err="1"/>
              <a:t>visitbritain</a:t>
            </a:r>
            <a:r>
              <a:rPr lang="en-GB" dirty="0"/>
              <a:t>. 2019)</a:t>
            </a:r>
          </a:p>
        </p:txBody>
      </p:sp>
    </p:spTree>
    <p:extLst>
      <p:ext uri="{BB962C8B-B14F-4D97-AF65-F5344CB8AC3E}">
        <p14:creationId xmlns:p14="http://schemas.microsoft.com/office/powerpoint/2010/main" val="1146051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44F7-ED51-4CA5-FF6A-44DE4A227CFA}"/>
              </a:ext>
            </a:extLst>
          </p:cNvPr>
          <p:cNvSpPr>
            <a:spLocks noGrp="1"/>
          </p:cNvSpPr>
          <p:nvPr>
            <p:ph type="title"/>
          </p:nvPr>
        </p:nvSpPr>
        <p:spPr>
          <a:xfrm>
            <a:off x="204291" y="45366"/>
            <a:ext cx="10515600" cy="695130"/>
          </a:xfrm>
        </p:spPr>
        <p:txBody>
          <a:bodyPr>
            <a:normAutofit fontScale="90000"/>
          </a:bodyPr>
          <a:lstStyle/>
          <a:p>
            <a:r>
              <a:rPr lang="en-GB" sz="3200" b="1" dirty="0"/>
              <a:t>Tourism ratios for the regions and nations of the UK (NUTS 1) in 2013</a:t>
            </a:r>
          </a:p>
        </p:txBody>
      </p:sp>
      <p:pic>
        <p:nvPicPr>
          <p:cNvPr id="4" name="Content Placeholder 3">
            <a:extLst>
              <a:ext uri="{FF2B5EF4-FFF2-40B4-BE49-F238E27FC236}">
                <a16:creationId xmlns:a16="http://schemas.microsoft.com/office/drawing/2014/main" id="{AD7336D1-7650-AAE1-67AD-A2F52F38526C}"/>
              </a:ext>
            </a:extLst>
          </p:cNvPr>
          <p:cNvPicPr>
            <a:picLocks noGrp="1" noChangeAspect="1"/>
          </p:cNvPicPr>
          <p:nvPr>
            <p:ph idx="1"/>
          </p:nvPr>
        </p:nvPicPr>
        <p:blipFill>
          <a:blip r:embed="rId2"/>
          <a:stretch>
            <a:fillRect/>
          </a:stretch>
        </p:blipFill>
        <p:spPr>
          <a:xfrm>
            <a:off x="843566" y="740496"/>
            <a:ext cx="7554327" cy="6072138"/>
          </a:xfrm>
          <a:prstGeom prst="rect">
            <a:avLst/>
          </a:prstGeom>
        </p:spPr>
      </p:pic>
      <p:sp>
        <p:nvSpPr>
          <p:cNvPr id="6" name="TextBox 5">
            <a:extLst>
              <a:ext uri="{FF2B5EF4-FFF2-40B4-BE49-F238E27FC236}">
                <a16:creationId xmlns:a16="http://schemas.microsoft.com/office/drawing/2014/main" id="{45441437-FA24-7137-FF5E-F7CAE13A685D}"/>
              </a:ext>
            </a:extLst>
          </p:cNvPr>
          <p:cNvSpPr txBox="1"/>
          <p:nvPr/>
        </p:nvSpPr>
        <p:spPr>
          <a:xfrm>
            <a:off x="8824240" y="2267510"/>
            <a:ext cx="2748810" cy="2246769"/>
          </a:xfrm>
          <a:prstGeom prst="rect">
            <a:avLst/>
          </a:prstGeom>
          <a:noFill/>
        </p:spPr>
        <p:txBody>
          <a:bodyPr wrap="square">
            <a:spAutoFit/>
          </a:bodyPr>
          <a:lstStyle/>
          <a:p>
            <a:r>
              <a:rPr lang="en-GB" sz="2000" dirty="0"/>
              <a:t>Wales (4.9%) and the Southwest (4.5%) have the highest tourism ratios but there are a few regions with ratios above 3.7% (which is the UK average).</a:t>
            </a:r>
          </a:p>
        </p:txBody>
      </p:sp>
    </p:spTree>
    <p:extLst>
      <p:ext uri="{BB962C8B-B14F-4D97-AF65-F5344CB8AC3E}">
        <p14:creationId xmlns:p14="http://schemas.microsoft.com/office/powerpoint/2010/main" val="8198528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0D20-F875-10D4-6F69-765FA1C32A59}"/>
              </a:ext>
            </a:extLst>
          </p:cNvPr>
          <p:cNvSpPr>
            <a:spLocks noGrp="1"/>
          </p:cNvSpPr>
          <p:nvPr>
            <p:ph type="title"/>
          </p:nvPr>
        </p:nvSpPr>
        <p:spPr>
          <a:xfrm>
            <a:off x="226729" y="93629"/>
            <a:ext cx="11646615" cy="1325563"/>
          </a:xfrm>
        </p:spPr>
        <p:txBody>
          <a:bodyPr>
            <a:normAutofit/>
          </a:bodyPr>
          <a:lstStyle/>
          <a:p>
            <a:r>
              <a:rPr lang="en-GB" sz="2800" b="1" dirty="0"/>
              <a:t>Tourism direct gross value added (£ millions) in regions and nations of the UK (NUTS 1) in 2013</a:t>
            </a:r>
          </a:p>
        </p:txBody>
      </p:sp>
      <p:pic>
        <p:nvPicPr>
          <p:cNvPr id="4" name="Content Placeholder 3">
            <a:extLst>
              <a:ext uri="{FF2B5EF4-FFF2-40B4-BE49-F238E27FC236}">
                <a16:creationId xmlns:a16="http://schemas.microsoft.com/office/drawing/2014/main" id="{E36A1E7D-27BD-BFCC-B8E5-282B8ACBC7D0}"/>
              </a:ext>
            </a:extLst>
          </p:cNvPr>
          <p:cNvPicPr>
            <a:picLocks noGrp="1" noChangeAspect="1"/>
          </p:cNvPicPr>
          <p:nvPr>
            <p:ph idx="1"/>
          </p:nvPr>
        </p:nvPicPr>
        <p:blipFill>
          <a:blip r:embed="rId2"/>
          <a:stretch>
            <a:fillRect/>
          </a:stretch>
        </p:blipFill>
        <p:spPr>
          <a:xfrm>
            <a:off x="412125" y="1287083"/>
            <a:ext cx="7896012" cy="5477288"/>
          </a:xfrm>
          <a:prstGeom prst="rect">
            <a:avLst/>
          </a:prstGeom>
        </p:spPr>
      </p:pic>
      <p:sp>
        <p:nvSpPr>
          <p:cNvPr id="6" name="TextBox 5">
            <a:extLst>
              <a:ext uri="{FF2B5EF4-FFF2-40B4-BE49-F238E27FC236}">
                <a16:creationId xmlns:a16="http://schemas.microsoft.com/office/drawing/2014/main" id="{C26F2E49-231C-F39B-1221-E9A74617E286}"/>
              </a:ext>
            </a:extLst>
          </p:cNvPr>
          <p:cNvSpPr txBox="1"/>
          <p:nvPr/>
        </p:nvSpPr>
        <p:spPr>
          <a:xfrm>
            <a:off x="9243743" y="1657748"/>
            <a:ext cx="2629601" cy="2862322"/>
          </a:xfrm>
          <a:prstGeom prst="rect">
            <a:avLst/>
          </a:prstGeom>
          <a:noFill/>
        </p:spPr>
        <p:txBody>
          <a:bodyPr wrap="square">
            <a:spAutoFit/>
          </a:bodyPr>
          <a:lstStyle/>
          <a:p>
            <a:r>
              <a:rPr lang="en-GB" dirty="0"/>
              <a:t>London has a dominant position in terms of TDGVA, followed by the Southeast, Northwest and Southwest. This reflects the size of the host economy to some extent, but also the role of major airports and other major ports</a:t>
            </a:r>
          </a:p>
        </p:txBody>
      </p:sp>
    </p:spTree>
    <p:extLst>
      <p:ext uri="{BB962C8B-B14F-4D97-AF65-F5344CB8AC3E}">
        <p14:creationId xmlns:p14="http://schemas.microsoft.com/office/powerpoint/2010/main" val="39388022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63F7-D372-4564-68C8-3CC506F405B4}"/>
              </a:ext>
            </a:extLst>
          </p:cNvPr>
          <p:cNvSpPr>
            <a:spLocks noGrp="1"/>
          </p:cNvSpPr>
          <p:nvPr>
            <p:ph type="title"/>
          </p:nvPr>
        </p:nvSpPr>
        <p:spPr>
          <a:xfrm>
            <a:off x="312557" y="144157"/>
            <a:ext cx="10515600" cy="1325563"/>
          </a:xfrm>
        </p:spPr>
        <p:txBody>
          <a:bodyPr>
            <a:normAutofit fontScale="90000"/>
          </a:bodyPr>
          <a:lstStyle/>
          <a:p>
            <a:r>
              <a:rPr lang="en-GB" sz="3600" b="1" dirty="0"/>
              <a:t>What are the factors that influence UK residents' decisions to take domestic trips within the UK? </a:t>
            </a:r>
            <a:br>
              <a:rPr lang="en-GB" b="1" dirty="0"/>
            </a:br>
            <a:endParaRPr lang="en-GB" b="1" dirty="0"/>
          </a:p>
        </p:txBody>
      </p:sp>
      <p:sp>
        <p:nvSpPr>
          <p:cNvPr id="3" name="Content Placeholder 2">
            <a:extLst>
              <a:ext uri="{FF2B5EF4-FFF2-40B4-BE49-F238E27FC236}">
                <a16:creationId xmlns:a16="http://schemas.microsoft.com/office/drawing/2014/main" id="{4E5A99D3-732A-3DBE-7A87-E0FF77364192}"/>
              </a:ext>
            </a:extLst>
          </p:cNvPr>
          <p:cNvSpPr>
            <a:spLocks noGrp="1"/>
          </p:cNvSpPr>
          <p:nvPr>
            <p:ph idx="1"/>
          </p:nvPr>
        </p:nvSpPr>
        <p:spPr>
          <a:xfrm>
            <a:off x="197821" y="1178774"/>
            <a:ext cx="10515600" cy="4784144"/>
          </a:xfrm>
        </p:spPr>
        <p:txBody>
          <a:bodyPr>
            <a:normAutofit fontScale="70000" lnSpcReduction="20000"/>
          </a:bodyPr>
          <a:lstStyle/>
          <a:p>
            <a:pPr>
              <a:lnSpc>
                <a:spcPct val="120000"/>
              </a:lnSpc>
            </a:pPr>
            <a:r>
              <a:rPr lang="en-GB" sz="3400" dirty="0"/>
              <a:t>Global economic crisis = costs</a:t>
            </a:r>
          </a:p>
          <a:p>
            <a:pPr>
              <a:lnSpc>
                <a:spcPct val="120000"/>
              </a:lnSpc>
            </a:pPr>
            <a:r>
              <a:rPr lang="en-GB" sz="3400" dirty="0"/>
              <a:t>Increased unemployment and job security</a:t>
            </a:r>
          </a:p>
          <a:p>
            <a:pPr>
              <a:lnSpc>
                <a:spcPct val="120000"/>
              </a:lnSpc>
            </a:pPr>
            <a:r>
              <a:rPr lang="en-GB" sz="3400" dirty="0"/>
              <a:t>Reduction in disposable income / time</a:t>
            </a:r>
          </a:p>
          <a:p>
            <a:pPr>
              <a:lnSpc>
                <a:spcPct val="120000"/>
              </a:lnSpc>
            </a:pPr>
            <a:r>
              <a:rPr lang="en-GB" sz="3400" dirty="0"/>
              <a:t>Different market segments have adverse effects on tourism productivity</a:t>
            </a:r>
          </a:p>
          <a:p>
            <a:pPr>
              <a:lnSpc>
                <a:spcPct val="120000"/>
              </a:lnSpc>
            </a:pPr>
            <a:r>
              <a:rPr lang="en-GB" sz="3400" dirty="0"/>
              <a:t>Covid 19 pandemic</a:t>
            </a:r>
          </a:p>
          <a:p>
            <a:pPr>
              <a:lnSpc>
                <a:spcPct val="120000"/>
              </a:lnSpc>
            </a:pPr>
            <a:r>
              <a:rPr lang="en-GB" sz="3400" dirty="0"/>
              <a:t>Climate change is likely to have a significant impact on a number of key economic sectors, including tourism e.g., impact of the hot weather of summer 2003 on domestic tourism in the UK, finding a positive impact on revenues ranging between £14.79 million and £30.32 million. </a:t>
            </a:r>
          </a:p>
          <a:p>
            <a:pPr marL="0" indent="0">
              <a:lnSpc>
                <a:spcPct val="120000"/>
              </a:lnSpc>
              <a:buNone/>
            </a:pPr>
            <a:br>
              <a:rPr lang="en-GB" sz="3400" dirty="0"/>
            </a:br>
            <a:r>
              <a:rPr lang="en-GB" sz="2200" dirty="0"/>
              <a:t>(Agnew&amp; </a:t>
            </a:r>
            <a:r>
              <a:rPr lang="en-GB" sz="2200" dirty="0" err="1"/>
              <a:t>Palutikof</a:t>
            </a:r>
            <a:r>
              <a:rPr lang="en-GB" sz="2200" dirty="0"/>
              <a:t> 2013)</a:t>
            </a:r>
            <a:endParaRPr lang="en-GB" dirty="0"/>
          </a:p>
        </p:txBody>
      </p:sp>
    </p:spTree>
    <p:extLst>
      <p:ext uri="{BB962C8B-B14F-4D97-AF65-F5344CB8AC3E}">
        <p14:creationId xmlns:p14="http://schemas.microsoft.com/office/powerpoint/2010/main" val="210490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4A2C-865E-58C1-7C8E-C123823EDAF0}"/>
              </a:ext>
            </a:extLst>
          </p:cNvPr>
          <p:cNvSpPr>
            <a:spLocks noGrp="1"/>
          </p:cNvSpPr>
          <p:nvPr>
            <p:ph type="title"/>
          </p:nvPr>
        </p:nvSpPr>
        <p:spPr>
          <a:xfrm>
            <a:off x="109859" y="37771"/>
            <a:ext cx="10854526" cy="663881"/>
          </a:xfrm>
        </p:spPr>
        <p:txBody>
          <a:bodyPr>
            <a:normAutofit/>
          </a:bodyPr>
          <a:lstStyle/>
          <a:p>
            <a:r>
              <a:rPr lang="en-GB" sz="3600" b="1" dirty="0"/>
              <a:t>Factors influencing domestic tourism</a:t>
            </a:r>
          </a:p>
        </p:txBody>
      </p:sp>
      <p:sp>
        <p:nvSpPr>
          <p:cNvPr id="3" name="Content Placeholder 2">
            <a:extLst>
              <a:ext uri="{FF2B5EF4-FFF2-40B4-BE49-F238E27FC236}">
                <a16:creationId xmlns:a16="http://schemas.microsoft.com/office/drawing/2014/main" id="{CE126946-B064-7ED3-9F68-8824DDAC4E5B}"/>
              </a:ext>
            </a:extLst>
          </p:cNvPr>
          <p:cNvSpPr>
            <a:spLocks noGrp="1"/>
          </p:cNvSpPr>
          <p:nvPr>
            <p:ph idx="1"/>
          </p:nvPr>
        </p:nvSpPr>
        <p:spPr>
          <a:xfrm>
            <a:off x="60857" y="701652"/>
            <a:ext cx="11819415" cy="5819698"/>
          </a:xfrm>
        </p:spPr>
        <p:txBody>
          <a:bodyPr>
            <a:normAutofit/>
          </a:bodyPr>
          <a:lstStyle/>
          <a:p>
            <a:pPr>
              <a:lnSpc>
                <a:spcPct val="120000"/>
              </a:lnSpc>
            </a:pPr>
            <a:r>
              <a:rPr lang="en-GB" sz="2000" b="1" dirty="0"/>
              <a:t>Economic factors </a:t>
            </a:r>
            <a:r>
              <a:rPr lang="en-GB" sz="2000" dirty="0"/>
              <a:t>(which include GDP, income, relative price and exchange rate) are the most prominently researched factors linked with domestic tourism.</a:t>
            </a:r>
          </a:p>
          <a:p>
            <a:pPr>
              <a:lnSpc>
                <a:spcPct val="120000"/>
              </a:lnSpc>
            </a:pPr>
            <a:r>
              <a:rPr lang="en-GB" sz="2000" dirty="0"/>
              <a:t>Activities and specific destination-related </a:t>
            </a:r>
            <a:r>
              <a:rPr lang="en-GB" sz="2000" b="1" dirty="0"/>
              <a:t>attributes </a:t>
            </a:r>
            <a:r>
              <a:rPr lang="en-GB" sz="2000" dirty="0"/>
              <a:t>are found to have an important impact on both where people choose to travel, and the level of domestic tourism.</a:t>
            </a:r>
          </a:p>
          <a:p>
            <a:pPr>
              <a:lnSpc>
                <a:spcPct val="120000"/>
              </a:lnSpc>
            </a:pPr>
            <a:r>
              <a:rPr lang="en-GB" sz="2000" b="1" dirty="0"/>
              <a:t>Demographic characteristics </a:t>
            </a:r>
            <a:r>
              <a:rPr lang="en-GB" sz="2000" dirty="0"/>
              <a:t>impact domestic holidays. Lower education levels and the presence of children have shown </a:t>
            </a:r>
            <a:r>
              <a:rPr lang="en-GB" sz="2000" b="1" dirty="0"/>
              <a:t>positively associated </a:t>
            </a:r>
            <a:r>
              <a:rPr lang="en-GB" sz="2000" dirty="0"/>
              <a:t>with domestic tourism. </a:t>
            </a:r>
          </a:p>
          <a:p>
            <a:pPr>
              <a:lnSpc>
                <a:spcPct val="120000"/>
              </a:lnSpc>
            </a:pPr>
            <a:r>
              <a:rPr lang="en-GB" sz="2000" dirty="0"/>
              <a:t>The evidence on environmental attitudes and domestic tourism is mixed. Some evidence shows that those with more </a:t>
            </a:r>
            <a:r>
              <a:rPr lang="en-GB" sz="2000" b="1" dirty="0"/>
              <a:t>environmentally friendly attitudes have a more positive attitude towards domestic holidays</a:t>
            </a:r>
            <a:r>
              <a:rPr lang="en-GB" sz="2000" dirty="0"/>
              <a:t>. </a:t>
            </a:r>
          </a:p>
          <a:p>
            <a:pPr>
              <a:lnSpc>
                <a:spcPct val="120000"/>
              </a:lnSpc>
            </a:pPr>
            <a:r>
              <a:rPr lang="en-GB" sz="2000" b="1" dirty="0"/>
              <a:t>Weather</a:t>
            </a:r>
            <a:r>
              <a:rPr lang="en-GB" sz="2000" dirty="0"/>
              <a:t>, both in the country of origin and in destination countries, has been shown to influence the decision to have a domestic holiday or travel abroad.</a:t>
            </a:r>
          </a:p>
          <a:p>
            <a:pPr>
              <a:lnSpc>
                <a:spcPct val="120000"/>
              </a:lnSpc>
            </a:pPr>
            <a:r>
              <a:rPr lang="en-GB" sz="2000" dirty="0"/>
              <a:t>Better </a:t>
            </a:r>
            <a:r>
              <a:rPr lang="en-GB" sz="2000" b="1" dirty="0"/>
              <a:t>transport infrastructure </a:t>
            </a:r>
            <a:r>
              <a:rPr lang="en-GB" sz="2000" dirty="0"/>
              <a:t>(good transport connectivity) and improved accessibility are positively associated with domestic tourism. </a:t>
            </a:r>
          </a:p>
        </p:txBody>
      </p:sp>
    </p:spTree>
    <p:extLst>
      <p:ext uri="{BB962C8B-B14F-4D97-AF65-F5344CB8AC3E}">
        <p14:creationId xmlns:p14="http://schemas.microsoft.com/office/powerpoint/2010/main" val="242039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90D2-F51C-2DAC-60E2-F509CBB2BE1D}"/>
              </a:ext>
            </a:extLst>
          </p:cNvPr>
          <p:cNvSpPr>
            <a:spLocks noGrp="1"/>
          </p:cNvSpPr>
          <p:nvPr>
            <p:ph type="title"/>
          </p:nvPr>
        </p:nvSpPr>
        <p:spPr>
          <a:xfrm>
            <a:off x="838200" y="365125"/>
            <a:ext cx="10515600" cy="691637"/>
          </a:xfrm>
        </p:spPr>
        <p:txBody>
          <a:bodyPr>
            <a:normAutofit/>
          </a:bodyPr>
          <a:lstStyle/>
          <a:p>
            <a:r>
              <a:rPr lang="en-GB" sz="3600" b="1" dirty="0"/>
              <a:t>What is the difference between a Need and a Want?</a:t>
            </a:r>
          </a:p>
        </p:txBody>
      </p:sp>
      <p:sp>
        <p:nvSpPr>
          <p:cNvPr id="3" name="Content Placeholder 2">
            <a:extLst>
              <a:ext uri="{FF2B5EF4-FFF2-40B4-BE49-F238E27FC236}">
                <a16:creationId xmlns:a16="http://schemas.microsoft.com/office/drawing/2014/main" id="{A16D4534-D8A2-4261-33A4-8299AE95D942}"/>
              </a:ext>
            </a:extLst>
          </p:cNvPr>
          <p:cNvSpPr>
            <a:spLocks noGrp="1"/>
          </p:cNvSpPr>
          <p:nvPr>
            <p:ph idx="1"/>
          </p:nvPr>
        </p:nvSpPr>
        <p:spPr>
          <a:xfrm>
            <a:off x="433017" y="1253331"/>
            <a:ext cx="10515600" cy="4351338"/>
          </a:xfrm>
        </p:spPr>
        <p:txBody>
          <a:bodyPr>
            <a:normAutofit fontScale="92500" lnSpcReduction="10000"/>
          </a:bodyPr>
          <a:lstStyle/>
          <a:p>
            <a:r>
              <a:rPr lang="en-GB" b="1" dirty="0"/>
              <a:t>TOURISM SPECIFIC</a:t>
            </a:r>
          </a:p>
          <a:p>
            <a:r>
              <a:rPr lang="en-GB" dirty="0"/>
              <a:t>Consider the extent to which the TOURISM industry influences societal needs - </a:t>
            </a:r>
            <a:r>
              <a:rPr lang="en-GB" b="0" i="0" dirty="0">
                <a:solidFill>
                  <a:srgbClr val="030303"/>
                </a:solidFill>
                <a:effectLst/>
                <a:latin typeface="ProximaVara-Roman"/>
              </a:rPr>
              <a:t>Consumer 'retail' needs can have both positive and negative effects on society</a:t>
            </a:r>
            <a:endParaRPr lang="en-GB" dirty="0"/>
          </a:p>
          <a:p>
            <a:r>
              <a:rPr lang="en-GB" dirty="0"/>
              <a:t> Are consumer ‘RETAIL’ needs good for society – relate specifically to Leisure / Tourism / Events Purchases? –</a:t>
            </a:r>
          </a:p>
          <a:p>
            <a:r>
              <a:rPr lang="en-GB" b="0" i="0" dirty="0">
                <a:solidFill>
                  <a:srgbClr val="030303"/>
                </a:solidFill>
                <a:effectLst/>
                <a:latin typeface="ProximaVara-Roman"/>
              </a:rPr>
              <a:t>the emphasis on consumption can result in the wasteful use of resources and the prioritization of personal consumption over saving or reusing (events)</a:t>
            </a:r>
            <a:endParaRPr lang="en-GB" dirty="0"/>
          </a:p>
          <a:p>
            <a:r>
              <a:rPr lang="en-GB" dirty="0"/>
              <a:t> Consider the impacts of consumerism.</a:t>
            </a:r>
          </a:p>
          <a:p>
            <a:r>
              <a:rPr lang="en-GB" b="0" i="0" dirty="0">
                <a:solidFill>
                  <a:srgbClr val="030303"/>
                </a:solidFill>
                <a:effectLst/>
                <a:latin typeface="ProximaVara-Roman"/>
              </a:rPr>
              <a:t>consumerism can lead to the satisfaction of unreal or symbolic needs. </a:t>
            </a:r>
            <a:endParaRPr lang="en-GB" dirty="0"/>
          </a:p>
        </p:txBody>
      </p:sp>
    </p:spTree>
    <p:extLst>
      <p:ext uri="{BB962C8B-B14F-4D97-AF65-F5344CB8AC3E}">
        <p14:creationId xmlns:p14="http://schemas.microsoft.com/office/powerpoint/2010/main" val="20180605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7375-7B2B-71CA-FE94-A3EFCAF796CC}"/>
              </a:ext>
            </a:extLst>
          </p:cNvPr>
          <p:cNvSpPr>
            <a:spLocks noGrp="1"/>
          </p:cNvSpPr>
          <p:nvPr>
            <p:ph type="title"/>
          </p:nvPr>
        </p:nvSpPr>
        <p:spPr>
          <a:xfrm>
            <a:off x="82550" y="79375"/>
            <a:ext cx="10515600" cy="1325563"/>
          </a:xfrm>
        </p:spPr>
        <p:txBody>
          <a:bodyPr/>
          <a:lstStyle/>
          <a:p>
            <a:r>
              <a:rPr lang="en-GB" dirty="0"/>
              <a:t>Debate - - needs created or shaped?</a:t>
            </a:r>
            <a:br>
              <a:rPr lang="en-GB" dirty="0"/>
            </a:br>
            <a:endParaRPr lang="en-GB" dirty="0"/>
          </a:p>
        </p:txBody>
      </p:sp>
      <p:sp>
        <p:nvSpPr>
          <p:cNvPr id="3" name="Content Placeholder 2">
            <a:extLst>
              <a:ext uri="{FF2B5EF4-FFF2-40B4-BE49-F238E27FC236}">
                <a16:creationId xmlns:a16="http://schemas.microsoft.com/office/drawing/2014/main" id="{42E08E3C-7DA9-FE0A-4BB6-91151EE4F461}"/>
              </a:ext>
            </a:extLst>
          </p:cNvPr>
          <p:cNvSpPr>
            <a:spLocks noGrp="1"/>
          </p:cNvSpPr>
          <p:nvPr>
            <p:ph idx="1"/>
          </p:nvPr>
        </p:nvSpPr>
        <p:spPr>
          <a:xfrm>
            <a:off x="158172" y="909145"/>
            <a:ext cx="11799861" cy="4710605"/>
          </a:xfrm>
        </p:spPr>
        <p:txBody>
          <a:bodyPr>
            <a:noAutofit/>
          </a:bodyPr>
          <a:lstStyle/>
          <a:p>
            <a:pPr>
              <a:lnSpc>
                <a:spcPct val="100000"/>
              </a:lnSpc>
            </a:pPr>
            <a:r>
              <a:rPr lang="en-GB" sz="1600" dirty="0"/>
              <a:t>Are any of these ‘true’ leisure needs or are they just a collection of mixed-up needs that may be satisfied by leisure  opportunities ????</a:t>
            </a:r>
          </a:p>
          <a:p>
            <a:pPr algn="l">
              <a:lnSpc>
                <a:spcPct val="100000"/>
              </a:lnSpc>
            </a:pPr>
            <a:r>
              <a:rPr lang="en-GB" sz="1600" b="0" i="0" dirty="0">
                <a:solidFill>
                  <a:srgbClr val="202124"/>
                </a:solidFill>
                <a:effectLst/>
              </a:rPr>
              <a:t>What is the McClelland's needs theory?</a:t>
            </a:r>
          </a:p>
          <a:p>
            <a:pPr algn="l">
              <a:lnSpc>
                <a:spcPct val="100000"/>
              </a:lnSpc>
            </a:pPr>
            <a:r>
              <a:rPr lang="en-GB" sz="1600" b="0" i="0" dirty="0">
                <a:solidFill>
                  <a:srgbClr val="202124"/>
                </a:solidFill>
                <a:effectLst/>
              </a:rPr>
              <a:t>McClelland's Human </a:t>
            </a:r>
            <a:r>
              <a:rPr lang="en-GB" sz="1600" b="1" i="0" dirty="0">
                <a:solidFill>
                  <a:srgbClr val="202124"/>
                </a:solidFill>
                <a:effectLst/>
              </a:rPr>
              <a:t>Motivation Theory </a:t>
            </a:r>
            <a:r>
              <a:rPr lang="en-GB" sz="1600" b="0" i="0" dirty="0">
                <a:solidFill>
                  <a:srgbClr val="202124"/>
                </a:solidFill>
                <a:effectLst/>
              </a:rPr>
              <a:t>states that </a:t>
            </a:r>
            <a:r>
              <a:rPr lang="en-GB" sz="1600" b="1" i="0" dirty="0">
                <a:solidFill>
                  <a:srgbClr val="202124"/>
                </a:solidFill>
                <a:effectLst/>
              </a:rPr>
              <a:t>every person has one of three main driving motivators: the needs for achievement, affiliation, or power</a:t>
            </a:r>
            <a:r>
              <a:rPr lang="en-GB" sz="1600" b="0" i="0" dirty="0">
                <a:solidFill>
                  <a:srgbClr val="202124"/>
                </a:solidFill>
                <a:effectLst/>
              </a:rPr>
              <a:t>. </a:t>
            </a:r>
            <a:endParaRPr lang="en-GB" sz="1600" dirty="0">
              <a:solidFill>
                <a:srgbClr val="202124"/>
              </a:solidFill>
            </a:endParaRPr>
          </a:p>
          <a:p>
            <a:pPr algn="l">
              <a:lnSpc>
                <a:spcPct val="100000"/>
              </a:lnSpc>
            </a:pPr>
            <a:r>
              <a:rPr lang="en-GB" sz="1600" b="0" i="0" dirty="0">
                <a:solidFill>
                  <a:srgbClr val="202124"/>
                </a:solidFill>
                <a:effectLst/>
              </a:rPr>
              <a:t>These motivators are not inherent; we develop them through our culture and life experiences. Achievers like to solve problems and achieve goals.</a:t>
            </a:r>
          </a:p>
          <a:p>
            <a:pPr algn="l">
              <a:lnSpc>
                <a:spcPct val="100000"/>
              </a:lnSpc>
            </a:pPr>
            <a:r>
              <a:rPr lang="en-GB" sz="1600" dirty="0">
                <a:solidFill>
                  <a:srgbClr val="202124"/>
                </a:solidFill>
              </a:rPr>
              <a:t>So do our leisure needs change based on this??</a:t>
            </a:r>
          </a:p>
          <a:p>
            <a:pPr>
              <a:lnSpc>
                <a:spcPct val="100000"/>
              </a:lnSpc>
            </a:pPr>
            <a:r>
              <a:rPr lang="en-GB" sz="2000" b="1" dirty="0"/>
              <a:t>Need for achievement: </a:t>
            </a:r>
          </a:p>
          <a:p>
            <a:r>
              <a:rPr lang="en-GB" sz="1600" b="1" dirty="0"/>
              <a:t>Driven by:</a:t>
            </a:r>
            <a:r>
              <a:rPr lang="en-GB" sz="1600" dirty="0"/>
              <a:t> The desire to set and accomplish challenging goals and receive feedback on their efforts.</a:t>
            </a:r>
          </a:p>
          <a:p>
            <a:r>
              <a:rPr lang="en-GB" sz="1600" b="1" dirty="0"/>
              <a:t>Leisure needs:</a:t>
            </a:r>
            <a:r>
              <a:rPr lang="en-GB" sz="1600" dirty="0"/>
              <a:t> Individuals with a high need for achievement gravitate toward hobbies that involve clear goals, personal challenges, and tangible results. They may seek out activities where they can measure their progress and strive for a "personal best."</a:t>
            </a:r>
          </a:p>
          <a:p>
            <a:r>
              <a:rPr lang="en-GB" sz="1600" b="1" dirty="0"/>
              <a:t>Example leisure activities:</a:t>
            </a:r>
            <a:r>
              <a:rPr lang="en-GB" sz="1600" dirty="0"/>
              <a:t> Running marathons, rock climbing, mastering a complex musical instrument, completing a demanding hiking trail, or competitive gaming.</a:t>
            </a:r>
          </a:p>
          <a:p>
            <a:pPr marL="0" indent="0">
              <a:lnSpc>
                <a:spcPct val="100000"/>
              </a:lnSpc>
              <a:buNone/>
            </a:pPr>
            <a:r>
              <a:rPr lang="en-GB" sz="1600" dirty="0"/>
              <a:t>(McClelland Theory 1973) </a:t>
            </a:r>
          </a:p>
        </p:txBody>
      </p:sp>
    </p:spTree>
    <p:extLst>
      <p:ext uri="{BB962C8B-B14F-4D97-AF65-F5344CB8AC3E}">
        <p14:creationId xmlns:p14="http://schemas.microsoft.com/office/powerpoint/2010/main" val="21176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3E3841-2FEF-DA9E-FF53-0BFCA155D569}"/>
              </a:ext>
            </a:extLst>
          </p:cNvPr>
          <p:cNvSpPr>
            <a:spLocks noGrp="1"/>
          </p:cNvSpPr>
          <p:nvPr>
            <p:ph idx="1"/>
          </p:nvPr>
        </p:nvSpPr>
        <p:spPr>
          <a:xfrm>
            <a:off x="65466" y="125613"/>
            <a:ext cx="12126533" cy="5592607"/>
          </a:xfrm>
        </p:spPr>
        <p:txBody>
          <a:bodyPr>
            <a:normAutofit fontScale="92500" lnSpcReduction="20000"/>
          </a:bodyPr>
          <a:lstStyle/>
          <a:p>
            <a:pPr>
              <a:lnSpc>
                <a:spcPct val="120000"/>
              </a:lnSpc>
            </a:pPr>
            <a:r>
              <a:rPr lang="en-GB" sz="2200" b="1" dirty="0"/>
              <a:t>Need for affiliation</a:t>
            </a:r>
            <a:r>
              <a:rPr lang="en-GB" sz="1900" b="1" dirty="0"/>
              <a:t>:</a:t>
            </a:r>
          </a:p>
          <a:p>
            <a:pPr>
              <a:lnSpc>
                <a:spcPct val="120000"/>
              </a:lnSpc>
            </a:pPr>
            <a:r>
              <a:rPr lang="en-GB" sz="1900" dirty="0"/>
              <a:t>Driven by: The desire for social connection, belonging, and harmonious relationships.</a:t>
            </a:r>
          </a:p>
          <a:p>
            <a:pPr>
              <a:lnSpc>
                <a:spcPct val="120000"/>
              </a:lnSpc>
            </a:pPr>
            <a:r>
              <a:rPr lang="en-GB" sz="1900" dirty="0"/>
              <a:t>Leisure needs: People with a high need for affiliation prefer leisure activities that involve social interaction and teamwork. The activity itself is less important than the opportunity to bond with others and foster a sense of belonging.</a:t>
            </a:r>
          </a:p>
          <a:p>
            <a:pPr>
              <a:lnSpc>
                <a:spcPct val="120000"/>
              </a:lnSpc>
            </a:pPr>
            <a:r>
              <a:rPr lang="en-GB" sz="1900" dirty="0"/>
              <a:t>Example leisure activities: Joining a book club, playing on a recreational sports team, volunteering for a community group, participating in group fitness classes, or organizing a potluck with friends.</a:t>
            </a:r>
          </a:p>
          <a:p>
            <a:pPr>
              <a:lnSpc>
                <a:spcPct val="120000"/>
              </a:lnSpc>
            </a:pPr>
            <a:r>
              <a:rPr lang="en-GB" sz="2200" b="1" dirty="0"/>
              <a:t>Need for power:</a:t>
            </a:r>
          </a:p>
          <a:p>
            <a:pPr>
              <a:lnSpc>
                <a:spcPct val="120000"/>
              </a:lnSpc>
            </a:pPr>
            <a:r>
              <a:rPr lang="en-GB" sz="1900" b="1" dirty="0"/>
              <a:t>Driven by:</a:t>
            </a:r>
            <a:r>
              <a:rPr lang="en-GB" sz="1900" dirty="0"/>
              <a:t> The desire to influence, control, and have an impact on others or one's environment. This can manifest in two ways:</a:t>
            </a:r>
          </a:p>
          <a:p>
            <a:pPr lvl="1">
              <a:lnSpc>
                <a:spcPct val="120000"/>
              </a:lnSpc>
            </a:pPr>
            <a:r>
              <a:rPr lang="en-GB" sz="1700" b="1" dirty="0"/>
              <a:t>Personal power:</a:t>
            </a:r>
            <a:r>
              <a:rPr lang="en-GB" sz="1700" dirty="0"/>
              <a:t> The need for personal dominance.</a:t>
            </a:r>
          </a:p>
          <a:p>
            <a:pPr lvl="1">
              <a:lnSpc>
                <a:spcPct val="120000"/>
              </a:lnSpc>
            </a:pPr>
            <a:r>
              <a:rPr lang="en-GB" sz="1700" b="1" dirty="0"/>
              <a:t>Institutional power:</a:t>
            </a:r>
            <a:r>
              <a:rPr lang="en-GB" sz="1700" dirty="0"/>
              <a:t> The need to organise and influence the efforts of a group for a greater good.</a:t>
            </a:r>
          </a:p>
          <a:p>
            <a:pPr>
              <a:lnSpc>
                <a:spcPct val="120000"/>
              </a:lnSpc>
            </a:pPr>
            <a:r>
              <a:rPr lang="en-GB" sz="1900" b="1" dirty="0"/>
              <a:t>Leisure needs:</a:t>
            </a:r>
            <a:r>
              <a:rPr lang="en-GB" sz="1900" dirty="0"/>
              <a:t> Those with a high need for power seek leisure that puts them in a position of influence or control. They enjoy activities where they can organize others or compete and win.</a:t>
            </a:r>
          </a:p>
          <a:p>
            <a:pPr>
              <a:lnSpc>
                <a:spcPct val="120000"/>
              </a:lnSpc>
            </a:pPr>
            <a:r>
              <a:rPr lang="en-GB" sz="1900" b="1" dirty="0"/>
              <a:t>Example leisure activities:</a:t>
            </a:r>
            <a:r>
              <a:rPr lang="en-GB" sz="1900" dirty="0"/>
              <a:t> Coaching a youth sports team, running a Dungeons &amp; Dragons campaign, being president of a local club, or participating in a highly competitive and strategic tabletop game.</a:t>
            </a:r>
          </a:p>
          <a:p>
            <a:endParaRPr lang="en-GB" dirty="0"/>
          </a:p>
        </p:txBody>
      </p:sp>
    </p:spTree>
    <p:extLst>
      <p:ext uri="{BB962C8B-B14F-4D97-AF65-F5344CB8AC3E}">
        <p14:creationId xmlns:p14="http://schemas.microsoft.com/office/powerpoint/2010/main" val="36536049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9D57-6E51-2575-960A-63255F068DAE}"/>
              </a:ext>
            </a:extLst>
          </p:cNvPr>
          <p:cNvSpPr>
            <a:spLocks noGrp="1"/>
          </p:cNvSpPr>
          <p:nvPr>
            <p:ph type="title"/>
          </p:nvPr>
        </p:nvSpPr>
        <p:spPr>
          <a:xfrm>
            <a:off x="107950" y="18256"/>
            <a:ext cx="10515600" cy="812432"/>
          </a:xfrm>
        </p:spPr>
        <p:txBody>
          <a:bodyPr>
            <a:normAutofit/>
          </a:bodyPr>
          <a:lstStyle/>
          <a:p>
            <a:r>
              <a:rPr lang="en-GB" sz="4000" b="1" dirty="0"/>
              <a:t>Tourism and Events </a:t>
            </a:r>
          </a:p>
        </p:txBody>
      </p:sp>
      <p:sp>
        <p:nvSpPr>
          <p:cNvPr id="3" name="Content Placeholder 2">
            <a:extLst>
              <a:ext uri="{FF2B5EF4-FFF2-40B4-BE49-F238E27FC236}">
                <a16:creationId xmlns:a16="http://schemas.microsoft.com/office/drawing/2014/main" id="{B9CC6C92-3271-CD08-CEC6-6D9B43455310}"/>
              </a:ext>
            </a:extLst>
          </p:cNvPr>
          <p:cNvSpPr>
            <a:spLocks noGrp="1"/>
          </p:cNvSpPr>
          <p:nvPr>
            <p:ph idx="1"/>
          </p:nvPr>
        </p:nvSpPr>
        <p:spPr>
          <a:xfrm>
            <a:off x="107950" y="830688"/>
            <a:ext cx="11753850" cy="4881092"/>
          </a:xfrm>
        </p:spPr>
        <p:txBody>
          <a:bodyPr>
            <a:noAutofit/>
          </a:bodyPr>
          <a:lstStyle/>
          <a:p>
            <a:pPr>
              <a:lnSpc>
                <a:spcPct val="100000"/>
              </a:lnSpc>
            </a:pPr>
            <a:r>
              <a:rPr lang="en-GB" sz="2200" b="0" i="0" dirty="0">
                <a:solidFill>
                  <a:srgbClr val="000000"/>
                </a:solidFill>
                <a:effectLst/>
              </a:rPr>
              <a:t>The hospitality and tourism industry is constantly changing, and customers' needs and preferences play a crucial role in determining business success.</a:t>
            </a:r>
            <a:endParaRPr lang="en-GB" sz="2200" b="0" i="0" dirty="0">
              <a:solidFill>
                <a:srgbClr val="030303"/>
              </a:solidFill>
              <a:effectLst/>
            </a:endParaRPr>
          </a:p>
          <a:p>
            <a:pPr>
              <a:lnSpc>
                <a:spcPct val="100000"/>
              </a:lnSpc>
            </a:pPr>
            <a:r>
              <a:rPr lang="en-GB" sz="2200" b="0" i="0" dirty="0">
                <a:solidFill>
                  <a:srgbClr val="030303"/>
                </a:solidFill>
                <a:effectLst/>
              </a:rPr>
              <a:t>Provision and access to tourism events are important for meeting market needs and developing tourist destinations.</a:t>
            </a:r>
          </a:p>
          <a:p>
            <a:pPr>
              <a:lnSpc>
                <a:spcPct val="100000"/>
              </a:lnSpc>
            </a:pPr>
            <a:r>
              <a:rPr lang="en-GB" sz="2200" b="0" i="0" dirty="0">
                <a:solidFill>
                  <a:srgbClr val="030303"/>
                </a:solidFill>
                <a:effectLst/>
              </a:rPr>
              <a:t>Motivators for attending events include economic benefits, learning opportunities, and purpose in life.  </a:t>
            </a:r>
          </a:p>
          <a:p>
            <a:pPr>
              <a:lnSpc>
                <a:spcPct val="100000"/>
              </a:lnSpc>
            </a:pPr>
            <a:r>
              <a:rPr lang="en-GB" sz="2200" b="0" i="0" dirty="0">
                <a:solidFill>
                  <a:srgbClr val="030303"/>
                </a:solidFill>
                <a:effectLst/>
              </a:rPr>
              <a:t>tourism and events have been identified as opportunities to revitalise regional and remote economies, but various barriers such as limited economic opportunities, access to markets, and human capital.</a:t>
            </a:r>
          </a:p>
          <a:p>
            <a:pPr>
              <a:lnSpc>
                <a:spcPct val="100000"/>
              </a:lnSpc>
            </a:pPr>
            <a:r>
              <a:rPr lang="en-GB" sz="2200" b="0" dirty="0">
                <a:solidFill>
                  <a:srgbClr val="030303"/>
                </a:solidFill>
                <a:effectLst/>
              </a:rPr>
              <a:t>In</a:t>
            </a:r>
            <a:r>
              <a:rPr lang="en-GB" sz="2200" b="0" i="0" dirty="0">
                <a:solidFill>
                  <a:srgbClr val="030303"/>
                </a:solidFill>
                <a:effectLst/>
              </a:rPr>
              <a:t>ternational tourism brings positive aspects but also cultural and communication barriers that need to be managed and improved</a:t>
            </a:r>
          </a:p>
          <a:p>
            <a:pPr>
              <a:lnSpc>
                <a:spcPct val="100000"/>
              </a:lnSpc>
            </a:pPr>
            <a:r>
              <a:rPr lang="en-GB" sz="2200" b="0" i="0" dirty="0">
                <a:solidFill>
                  <a:srgbClr val="030303"/>
                </a:solidFill>
                <a:effectLst/>
              </a:rPr>
              <a:t>Perceptions of the strengths and weaknesses of a destination</a:t>
            </a:r>
            <a:endParaRPr lang="en-GB" sz="2200" dirty="0"/>
          </a:p>
        </p:txBody>
      </p:sp>
    </p:spTree>
    <p:extLst>
      <p:ext uri="{BB962C8B-B14F-4D97-AF65-F5344CB8AC3E}">
        <p14:creationId xmlns:p14="http://schemas.microsoft.com/office/powerpoint/2010/main" val="197121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64B2EEF-8804-CB5F-C983-7CBE12392D57}"/>
              </a:ext>
            </a:extLst>
          </p:cNvPr>
          <p:cNvPicPr>
            <a:picLocks noChangeAspect="1"/>
          </p:cNvPicPr>
          <p:nvPr/>
        </p:nvPicPr>
        <p:blipFill rotWithShape="1">
          <a:blip r:embed="rId2">
            <a:alphaModFix amt="35000"/>
          </a:blip>
          <a:srcRect t="17582"/>
          <a:stretch/>
        </p:blipFill>
        <p:spPr>
          <a:xfrm>
            <a:off x="20" y="10"/>
            <a:ext cx="12191980" cy="6857990"/>
          </a:xfrm>
          <a:prstGeom prst="rect">
            <a:avLst/>
          </a:prstGeom>
        </p:spPr>
      </p:pic>
      <p:sp>
        <p:nvSpPr>
          <p:cNvPr id="2" name="Title 1">
            <a:extLst>
              <a:ext uri="{FF2B5EF4-FFF2-40B4-BE49-F238E27FC236}">
                <a16:creationId xmlns:a16="http://schemas.microsoft.com/office/drawing/2014/main" id="{2364B2CA-9B5C-9A67-0682-E2DD7365B782}"/>
              </a:ext>
            </a:extLst>
          </p:cNvPr>
          <p:cNvSpPr>
            <a:spLocks noGrp="1"/>
          </p:cNvSpPr>
          <p:nvPr>
            <p:ph type="title"/>
          </p:nvPr>
        </p:nvSpPr>
        <p:spPr/>
        <p:txBody>
          <a:bodyPr>
            <a:normAutofit/>
          </a:bodyPr>
          <a:lstStyle/>
          <a:p>
            <a:r>
              <a:rPr lang="en-GB" b="1">
                <a:solidFill>
                  <a:srgbClr val="FFFFFF"/>
                </a:solidFill>
              </a:rPr>
              <a:t>Outdoor Events</a:t>
            </a:r>
          </a:p>
        </p:txBody>
      </p:sp>
      <p:graphicFrame>
        <p:nvGraphicFramePr>
          <p:cNvPr id="5" name="Content Placeholder 2">
            <a:extLst>
              <a:ext uri="{FF2B5EF4-FFF2-40B4-BE49-F238E27FC236}">
                <a16:creationId xmlns:a16="http://schemas.microsoft.com/office/drawing/2014/main" id="{A9E074E1-06BD-3E63-3562-885278F7FF9B}"/>
              </a:ext>
            </a:extLst>
          </p:cNvPr>
          <p:cNvGraphicFramePr>
            <a:graphicFrameLocks noGrp="1"/>
          </p:cNvGraphicFramePr>
          <p:nvPr>
            <p:ph idx="1"/>
            <p:extLst>
              <p:ext uri="{D42A27DB-BD31-4B8C-83A1-F6EECF244321}">
                <p14:modId xmlns:p14="http://schemas.microsoft.com/office/powerpoint/2010/main" val="3081585956"/>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4096916"/>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79ACD6-4FBC-918A-7C9C-3D1F325C88F5}"/>
              </a:ext>
            </a:extLst>
          </p:cNvPr>
          <p:cNvPicPr>
            <a:picLocks noGrp="1" noChangeAspect="1"/>
          </p:cNvPicPr>
          <p:nvPr>
            <p:ph idx="1"/>
          </p:nvPr>
        </p:nvPicPr>
        <p:blipFill rotWithShape="1">
          <a:blip r:embed="rId2"/>
          <a:srcRect l="21696" t="13545" r="51826" b="3011"/>
          <a:stretch/>
        </p:blipFill>
        <p:spPr>
          <a:xfrm>
            <a:off x="863601" y="33658"/>
            <a:ext cx="9874250" cy="6163942"/>
          </a:xfrm>
        </p:spPr>
      </p:pic>
      <p:sp>
        <p:nvSpPr>
          <p:cNvPr id="7" name="TextBox 6">
            <a:extLst>
              <a:ext uri="{FF2B5EF4-FFF2-40B4-BE49-F238E27FC236}">
                <a16:creationId xmlns:a16="http://schemas.microsoft.com/office/drawing/2014/main" id="{FDA1C31D-6B83-5A95-EDB2-2ED81DE53B0A}"/>
              </a:ext>
            </a:extLst>
          </p:cNvPr>
          <p:cNvSpPr txBox="1"/>
          <p:nvPr/>
        </p:nvSpPr>
        <p:spPr>
          <a:xfrm>
            <a:off x="8465101" y="6520656"/>
            <a:ext cx="2448272" cy="307777"/>
          </a:xfrm>
          <a:prstGeom prst="rect">
            <a:avLst/>
          </a:prstGeom>
          <a:noFill/>
        </p:spPr>
        <p:txBody>
          <a:bodyPr wrap="square">
            <a:spAutoFit/>
          </a:bodyPr>
          <a:lstStyle/>
          <a:p>
            <a:r>
              <a:rPr lang="en-GB" sz="1400" dirty="0"/>
              <a:t>Jackson, et.al., 2019</a:t>
            </a:r>
          </a:p>
        </p:txBody>
      </p:sp>
    </p:spTree>
    <p:extLst>
      <p:ext uri="{BB962C8B-B14F-4D97-AF65-F5344CB8AC3E}">
        <p14:creationId xmlns:p14="http://schemas.microsoft.com/office/powerpoint/2010/main" val="196156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43B2BA0A-6C6D-753D-BD46-DD5A2F258B9D}"/>
              </a:ext>
            </a:extLst>
          </p:cNvPr>
          <p:cNvPicPr>
            <a:picLocks noGrp="1" noChangeAspect="1"/>
          </p:cNvPicPr>
          <p:nvPr>
            <p:ph idx="1"/>
          </p:nvPr>
        </p:nvPicPr>
        <p:blipFill rotWithShape="1">
          <a:blip r:embed="rId2"/>
          <a:srcRect l="22609" t="12832" r="51826" b="5596"/>
          <a:stretch/>
        </p:blipFill>
        <p:spPr>
          <a:xfrm>
            <a:off x="723900" y="142894"/>
            <a:ext cx="7093985" cy="6572212"/>
          </a:xfrm>
          <a:prstGeom prst="rect">
            <a:avLst/>
          </a:prstGeom>
        </p:spPr>
      </p:pic>
      <p:pic>
        <p:nvPicPr>
          <p:cNvPr id="3" name="Picture 2" descr="A red bubble with white text&#10;&#10;Description automatically generated">
            <a:extLst>
              <a:ext uri="{FF2B5EF4-FFF2-40B4-BE49-F238E27FC236}">
                <a16:creationId xmlns:a16="http://schemas.microsoft.com/office/drawing/2014/main" id="{12E73112-2C67-F589-6034-B8913366AB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634755">
            <a:off x="7885363" y="782781"/>
            <a:ext cx="3454584" cy="3454584"/>
          </a:xfrm>
          <a:prstGeom prst="rect">
            <a:avLst/>
          </a:prstGeom>
        </p:spPr>
      </p:pic>
    </p:spTree>
    <p:extLst>
      <p:ext uri="{BB962C8B-B14F-4D97-AF65-F5344CB8AC3E}">
        <p14:creationId xmlns:p14="http://schemas.microsoft.com/office/powerpoint/2010/main" val="29573079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79ADCD-D000-D8DE-9BAD-F76EB48576BC}"/>
              </a:ext>
            </a:extLst>
          </p:cNvPr>
          <p:cNvPicPr>
            <a:picLocks noGrp="1" noChangeAspect="1"/>
          </p:cNvPicPr>
          <p:nvPr>
            <p:ph idx="1"/>
          </p:nvPr>
        </p:nvPicPr>
        <p:blipFill rotWithShape="1">
          <a:blip r:embed="rId2"/>
          <a:srcRect l="18044" t="15162" r="47261" b="17249"/>
          <a:stretch/>
        </p:blipFill>
        <p:spPr>
          <a:xfrm>
            <a:off x="355600" y="125451"/>
            <a:ext cx="11468100" cy="6440449"/>
          </a:xfrm>
          <a:prstGeom prst="rect">
            <a:avLst/>
          </a:prstGeom>
        </p:spPr>
      </p:pic>
      <p:sp>
        <p:nvSpPr>
          <p:cNvPr id="7" name="TextBox 6">
            <a:extLst>
              <a:ext uri="{FF2B5EF4-FFF2-40B4-BE49-F238E27FC236}">
                <a16:creationId xmlns:a16="http://schemas.microsoft.com/office/drawing/2014/main" id="{770CE8B9-9B6B-00D9-B71D-DD53C894DA71}"/>
              </a:ext>
            </a:extLst>
          </p:cNvPr>
          <p:cNvSpPr txBox="1"/>
          <p:nvPr/>
        </p:nvSpPr>
        <p:spPr>
          <a:xfrm>
            <a:off x="7788696" y="6406795"/>
            <a:ext cx="2627784" cy="276999"/>
          </a:xfrm>
          <a:prstGeom prst="rect">
            <a:avLst/>
          </a:prstGeom>
          <a:noFill/>
        </p:spPr>
        <p:txBody>
          <a:bodyPr wrap="square">
            <a:spAutoFit/>
          </a:bodyPr>
          <a:lstStyle/>
          <a:p>
            <a:r>
              <a:rPr lang="en-GB" sz="1200" dirty="0"/>
              <a:t>Jackson, et.al., 2019</a:t>
            </a:r>
          </a:p>
        </p:txBody>
      </p:sp>
    </p:spTree>
    <p:extLst>
      <p:ext uri="{BB962C8B-B14F-4D97-AF65-F5344CB8AC3E}">
        <p14:creationId xmlns:p14="http://schemas.microsoft.com/office/powerpoint/2010/main" val="10714579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5E6D4C15-6A94-9682-B941-D87941FB5A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10274444" y="2104736"/>
            <a:ext cx="1730518" cy="1730518"/>
          </a:xfrm>
          <a:prstGeom prst="rect">
            <a:avLst/>
          </a:prstGeom>
        </p:spPr>
      </p:pic>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1917556" y="620392"/>
            <a:ext cx="2856201" cy="5504688"/>
          </a:xfrm>
        </p:spPr>
        <p:txBody>
          <a:bodyPr>
            <a:normAutofit/>
          </a:bodyPr>
          <a:lstStyle/>
          <a:p>
            <a:r>
              <a:rPr lang="en-GB" sz="3600">
                <a:solidFill>
                  <a:schemeClr val="bg1"/>
                </a:solidFill>
              </a:rPr>
              <a:t>Regional expenditure by delegates attending international corporate and association events</a:t>
            </a:r>
            <a:br>
              <a:rPr lang="en-GB" sz="3600">
                <a:solidFill>
                  <a:schemeClr val="bg1"/>
                </a:solidFill>
              </a:rPr>
            </a:b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37309006"/>
              </p:ext>
            </p:extLst>
          </p:nvPr>
        </p:nvGraphicFramePr>
        <p:xfrm>
          <a:off x="72738" y="0"/>
          <a:ext cx="10449212" cy="66162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959435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98F7-7D64-A5FE-75A5-505AF8EDB21A}"/>
              </a:ext>
            </a:extLst>
          </p:cNvPr>
          <p:cNvSpPr>
            <a:spLocks noGrp="1"/>
          </p:cNvSpPr>
          <p:nvPr>
            <p:ph type="title"/>
          </p:nvPr>
        </p:nvSpPr>
        <p:spPr>
          <a:xfrm>
            <a:off x="90055" y="67253"/>
            <a:ext cx="10515600" cy="1325563"/>
          </a:xfrm>
        </p:spPr>
        <p:txBody>
          <a:bodyPr/>
          <a:lstStyle/>
          <a:p>
            <a:r>
              <a:rPr lang="en-GB" sz="4000" b="1" dirty="0"/>
              <a:t>Average spend by region of Britain</a:t>
            </a:r>
            <a:br>
              <a:rPr lang="en-GB" dirty="0"/>
            </a:br>
            <a:endParaRPr lang="en-GB" dirty="0"/>
          </a:p>
        </p:txBody>
      </p:sp>
      <p:sp>
        <p:nvSpPr>
          <p:cNvPr id="3" name="Content Placeholder 2">
            <a:extLst>
              <a:ext uri="{FF2B5EF4-FFF2-40B4-BE49-F238E27FC236}">
                <a16:creationId xmlns:a16="http://schemas.microsoft.com/office/drawing/2014/main" id="{8EB672EA-303A-27D8-CB34-F415B6AFD1AA}"/>
              </a:ext>
            </a:extLst>
          </p:cNvPr>
          <p:cNvSpPr>
            <a:spLocks noGrp="1"/>
          </p:cNvSpPr>
          <p:nvPr>
            <p:ph idx="1"/>
          </p:nvPr>
        </p:nvSpPr>
        <p:spPr>
          <a:xfrm>
            <a:off x="360218" y="1472334"/>
            <a:ext cx="10515600" cy="4351338"/>
          </a:xfrm>
        </p:spPr>
        <p:txBody>
          <a:bodyPr>
            <a:normAutofit fontScale="92500" lnSpcReduction="20000"/>
          </a:bodyPr>
          <a:lstStyle/>
          <a:p>
            <a:r>
              <a:rPr lang="en-GB" dirty="0"/>
              <a:t>Three main areas to consider:</a:t>
            </a:r>
          </a:p>
          <a:p>
            <a:r>
              <a:rPr lang="en-GB" dirty="0"/>
              <a:t>Region of Britain that the event takes place in </a:t>
            </a:r>
          </a:p>
          <a:p>
            <a:r>
              <a:rPr lang="en-GB" dirty="0"/>
              <a:t>Average spend per delegate Spend per day (day delegates) </a:t>
            </a:r>
          </a:p>
          <a:p>
            <a:r>
              <a:rPr lang="en-GB" dirty="0"/>
              <a:t>Spend per night (overnight delegates)</a:t>
            </a:r>
          </a:p>
          <a:p>
            <a:r>
              <a:rPr lang="en-GB" dirty="0"/>
              <a:t> London £646 /  £191  / £430 </a:t>
            </a:r>
          </a:p>
          <a:p>
            <a:r>
              <a:rPr lang="en-GB" dirty="0"/>
              <a:t>England outside Lon-don £462 / £120 / £239 / </a:t>
            </a:r>
          </a:p>
          <a:p>
            <a:r>
              <a:rPr lang="en-GB" dirty="0"/>
              <a:t>Scotland £1,128 / £378 / £396 </a:t>
            </a:r>
          </a:p>
          <a:p>
            <a:r>
              <a:rPr lang="en-GB" dirty="0"/>
              <a:t>Wales £517  /£164  /£270</a:t>
            </a:r>
          </a:p>
          <a:p>
            <a:r>
              <a:rPr lang="en-GB" dirty="0"/>
              <a:t> Overall, £613  /£169 / £322 </a:t>
            </a:r>
          </a:p>
          <a:p>
            <a:r>
              <a:rPr lang="en-GB" dirty="0"/>
              <a:t>Source: VisitBritain (2018b</a:t>
            </a:r>
          </a:p>
        </p:txBody>
      </p:sp>
    </p:spTree>
    <p:extLst>
      <p:ext uri="{BB962C8B-B14F-4D97-AF65-F5344CB8AC3E}">
        <p14:creationId xmlns:p14="http://schemas.microsoft.com/office/powerpoint/2010/main" val="15663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2936-5FB3-9B02-8308-C29DFF0254FC}"/>
              </a:ext>
            </a:extLst>
          </p:cNvPr>
          <p:cNvSpPr>
            <a:spLocks noGrp="1"/>
          </p:cNvSpPr>
          <p:nvPr>
            <p:ph type="title"/>
          </p:nvPr>
        </p:nvSpPr>
        <p:spPr>
          <a:xfrm>
            <a:off x="175470" y="83891"/>
            <a:ext cx="10515600" cy="864066"/>
          </a:xfrm>
        </p:spPr>
        <p:txBody>
          <a:bodyPr>
            <a:normAutofit/>
          </a:bodyPr>
          <a:lstStyle/>
          <a:p>
            <a:r>
              <a:rPr lang="en-GB" sz="4000" dirty="0"/>
              <a:t>TASK – in groups </a:t>
            </a:r>
          </a:p>
        </p:txBody>
      </p:sp>
      <p:sp>
        <p:nvSpPr>
          <p:cNvPr id="3" name="Content Placeholder 2">
            <a:extLst>
              <a:ext uri="{FF2B5EF4-FFF2-40B4-BE49-F238E27FC236}">
                <a16:creationId xmlns:a16="http://schemas.microsoft.com/office/drawing/2014/main" id="{396A07C9-07CD-E45F-AB6F-6C6299C71321}"/>
              </a:ext>
            </a:extLst>
          </p:cNvPr>
          <p:cNvSpPr>
            <a:spLocks noGrp="1"/>
          </p:cNvSpPr>
          <p:nvPr>
            <p:ph idx="1"/>
          </p:nvPr>
        </p:nvSpPr>
        <p:spPr>
          <a:xfrm>
            <a:off x="0" y="799815"/>
            <a:ext cx="11690234" cy="5481442"/>
          </a:xfrm>
        </p:spPr>
        <p:txBody>
          <a:bodyPr>
            <a:normAutofit/>
          </a:bodyPr>
          <a:lstStyle/>
          <a:p>
            <a:pPr>
              <a:lnSpc>
                <a:spcPct val="110000"/>
              </a:lnSpc>
            </a:pPr>
            <a:r>
              <a:rPr lang="en-GB" sz="2400" dirty="0"/>
              <a:t>Research one of these topics and consider the </a:t>
            </a:r>
            <a:r>
              <a:rPr lang="en-GB" sz="2400" b="1" dirty="0"/>
              <a:t>influence on tourism development </a:t>
            </a:r>
            <a:r>
              <a:rPr lang="en-GB" sz="2400" dirty="0"/>
              <a:t>in the community/region/country; </a:t>
            </a:r>
          </a:p>
          <a:p>
            <a:pPr>
              <a:lnSpc>
                <a:spcPct val="110000"/>
              </a:lnSpc>
            </a:pPr>
            <a:r>
              <a:rPr lang="en-GB" sz="2400" dirty="0"/>
              <a:t>tourist motivations/participation/ engagement; motivators and barriers, perceptions, demographic factors, and industry trends  :</a:t>
            </a:r>
          </a:p>
          <a:p>
            <a:pPr algn="ctr"/>
            <a:r>
              <a:rPr lang="en-GB" sz="2400" b="1" i="1" dirty="0"/>
              <a:t>Cultural Tourism.</a:t>
            </a:r>
          </a:p>
          <a:p>
            <a:pPr algn="ctr"/>
            <a:r>
              <a:rPr lang="en-GB" sz="2400" b="1" i="1" dirty="0"/>
              <a:t>Eco-tourism.</a:t>
            </a:r>
          </a:p>
          <a:p>
            <a:pPr algn="ctr"/>
            <a:r>
              <a:rPr lang="en-GB" sz="2400" b="1" i="1" dirty="0"/>
              <a:t>Spiritual Tourism.</a:t>
            </a:r>
          </a:p>
          <a:p>
            <a:pPr algn="ctr"/>
            <a:r>
              <a:rPr lang="en-GB" sz="2400" b="1" i="1" dirty="0"/>
              <a:t>Sports and activity holidays Tourism.</a:t>
            </a:r>
          </a:p>
          <a:p>
            <a:pPr algn="ctr"/>
            <a:r>
              <a:rPr lang="en-GB" sz="2400" b="1" i="1" dirty="0"/>
              <a:t>Extreme sports and “experience” Tourism.</a:t>
            </a:r>
          </a:p>
          <a:p>
            <a:pPr algn="ctr"/>
            <a:r>
              <a:rPr lang="en-GB" sz="2400" b="1" i="1" dirty="0"/>
              <a:t>Event Tourism.</a:t>
            </a:r>
          </a:p>
          <a:p>
            <a:pPr algn="ctr"/>
            <a:r>
              <a:rPr lang="en-GB" sz="2400" b="1" i="1" dirty="0"/>
              <a:t>Dark Tourism </a:t>
            </a:r>
          </a:p>
          <a:p>
            <a:endParaRPr lang="en-GB" dirty="0"/>
          </a:p>
        </p:txBody>
      </p:sp>
    </p:spTree>
    <p:extLst>
      <p:ext uri="{BB962C8B-B14F-4D97-AF65-F5344CB8AC3E}">
        <p14:creationId xmlns:p14="http://schemas.microsoft.com/office/powerpoint/2010/main" val="24269967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2519-8A25-5395-102F-E5395A4520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BA023E-2FA5-5C5C-9D50-B6E5A224F9C5}"/>
              </a:ext>
            </a:extLst>
          </p:cNvPr>
          <p:cNvSpPr>
            <a:spLocks noGrp="1"/>
          </p:cNvSpPr>
          <p:nvPr>
            <p:ph idx="1"/>
          </p:nvPr>
        </p:nvSpPr>
        <p:spPr/>
        <p:txBody>
          <a:bodyPr>
            <a:normAutofit fontScale="62500" lnSpcReduction="20000"/>
          </a:bodyPr>
          <a:lstStyle/>
          <a:p>
            <a:r>
              <a:rPr lang="en-GB" b="0" i="0" dirty="0">
                <a:solidFill>
                  <a:srgbClr val="3A3A3A"/>
                </a:solidFill>
                <a:effectLst/>
                <a:latin typeface="Source Sans Pro" panose="020B0503030403020204" pitchFamily="34" charset="0"/>
              </a:rPr>
              <a:t>Agnew, M.D and </a:t>
            </a:r>
            <a:r>
              <a:rPr lang="en-GB" b="0" i="0" dirty="0" err="1">
                <a:solidFill>
                  <a:srgbClr val="3A3A3A"/>
                </a:solidFill>
                <a:effectLst/>
                <a:latin typeface="Source Sans Pro" panose="020B0503030403020204" pitchFamily="34" charset="0"/>
              </a:rPr>
              <a:t>Palutikof</a:t>
            </a:r>
            <a:r>
              <a:rPr lang="en-GB" b="0" i="0" dirty="0">
                <a:solidFill>
                  <a:srgbClr val="3A3A3A"/>
                </a:solidFill>
                <a:effectLst/>
                <a:latin typeface="Source Sans Pro" panose="020B0503030403020204" pitchFamily="34" charset="0"/>
              </a:rPr>
              <a:t>, J.P. (2013) ‘Impacts of short-term climate variability in the UK on demand for domestic and international tourism’, </a:t>
            </a:r>
            <a:r>
              <a:rPr lang="en-GB" b="0" i="1" dirty="0">
                <a:solidFill>
                  <a:srgbClr val="3A3A3A"/>
                </a:solidFill>
                <a:effectLst/>
                <a:latin typeface="Source Sans Pro" panose="020B0503030403020204" pitchFamily="34" charset="0"/>
              </a:rPr>
              <a:t>office of national statistics.</a:t>
            </a:r>
          </a:p>
          <a:p>
            <a:r>
              <a:rPr lang="en-GB" dirty="0" err="1"/>
              <a:t>Godbey</a:t>
            </a:r>
            <a:r>
              <a:rPr lang="en-GB" dirty="0"/>
              <a:t>, G. (1994) Leisure in Your Life: An Exploration. 4th Edition, Venture Publishing, Inc., State College</a:t>
            </a:r>
          </a:p>
          <a:p>
            <a:r>
              <a:rPr lang="en-GB" dirty="0" err="1"/>
              <a:t>Hui,L</a:t>
            </a:r>
            <a:r>
              <a:rPr lang="en-GB" dirty="0"/>
              <a:t>. Phillips. W, </a:t>
            </a:r>
            <a:r>
              <a:rPr lang="en-GB" dirty="0" err="1"/>
              <a:t>Francombe,J</a:t>
            </a:r>
            <a:r>
              <a:rPr lang="en-GB" dirty="0"/>
              <a:t>. </a:t>
            </a:r>
            <a:r>
              <a:rPr lang="en-GB" dirty="0" err="1"/>
              <a:t>Dunkerley,F</a:t>
            </a:r>
            <a:r>
              <a:rPr lang="en-GB" dirty="0"/>
              <a:t>. , Rohr, C. (2021) Factors influencing domestic tourism in the UK and abroad and the role of publicly funded domestic tourism marketing: A rapid evidence assessment. Santa Monica, CA: RAND Corporation, </a:t>
            </a:r>
            <a:r>
              <a:rPr lang="en-GB" dirty="0">
                <a:hlinkClick r:id="rId2"/>
              </a:rPr>
              <a:t>https://www.rand.org/pubs/research_reports/RRA179-1.html.Accessed 8 October 2022</a:t>
            </a:r>
            <a:r>
              <a:rPr lang="en-GB" dirty="0"/>
              <a:t>.</a:t>
            </a:r>
          </a:p>
          <a:p>
            <a:r>
              <a:rPr lang="en-GB" dirty="0"/>
              <a:t>Talwar, R., Wells, S., Whittington, A. and Calle, H. (2018). A Very Human Future: Enriching Humanity in a Digitized World. Fast Future Publishing Ltd .</a:t>
            </a:r>
          </a:p>
          <a:p>
            <a:r>
              <a:rPr lang="en-GB" dirty="0"/>
              <a:t>Tillman, A. (1974). The Program Book for Recreation Professionals. National Press Books, Palo Alto, CA</a:t>
            </a:r>
          </a:p>
          <a:p>
            <a:r>
              <a:rPr lang="en-GB" dirty="0" err="1"/>
              <a:t>Torkildsen</a:t>
            </a:r>
            <a:r>
              <a:rPr lang="en-GB" dirty="0"/>
              <a:t>, G. (2005). Leisure and Recreation Management., 5 </a:t>
            </a:r>
            <a:r>
              <a:rPr lang="en-GB" dirty="0" err="1"/>
              <a:t>th</a:t>
            </a:r>
            <a:r>
              <a:rPr lang="en-GB" dirty="0"/>
              <a:t> ed. Routledge, Taylor and Francis Group, London, England. </a:t>
            </a:r>
            <a:r>
              <a:rPr lang="en-GB" dirty="0">
                <a:hlinkClick r:id="rId3"/>
              </a:rPr>
              <a:t>https://doi.org/10.4324/9780203401651</a:t>
            </a:r>
            <a:endParaRPr lang="en-GB" dirty="0"/>
          </a:p>
          <a:p>
            <a:endParaRPr lang="en-GB" dirty="0"/>
          </a:p>
        </p:txBody>
      </p:sp>
    </p:spTree>
    <p:extLst>
      <p:ext uri="{BB962C8B-B14F-4D97-AF65-F5344CB8AC3E}">
        <p14:creationId xmlns:p14="http://schemas.microsoft.com/office/powerpoint/2010/main" val="42281091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a:extLst>
              <a:ext uri="{FF2B5EF4-FFF2-40B4-BE49-F238E27FC236}">
                <a16:creationId xmlns:a16="http://schemas.microsoft.com/office/drawing/2014/main" id="{BFA4DF85-0E12-6805-49EA-EF9644165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3171" y="53975"/>
            <a:ext cx="1647825"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Content Placeholder 2">
            <a:extLst>
              <a:ext uri="{FF2B5EF4-FFF2-40B4-BE49-F238E27FC236}">
                <a16:creationId xmlns:a16="http://schemas.microsoft.com/office/drawing/2014/main" id="{C9519FC0-41BC-CF38-5CB8-B5FF98C453C2}"/>
              </a:ext>
            </a:extLst>
          </p:cNvPr>
          <p:cNvSpPr>
            <a:spLocks noGrp="1" noChangeArrowheads="1"/>
          </p:cNvSpPr>
          <p:nvPr>
            <p:ph idx="1"/>
          </p:nvPr>
        </p:nvSpPr>
        <p:spPr>
          <a:xfrm>
            <a:off x="838200" y="2116571"/>
            <a:ext cx="10515600" cy="4351338"/>
          </a:xfrm>
        </p:spPr>
        <p:txBody>
          <a:bodyPr/>
          <a:lstStyle/>
          <a:p>
            <a:r>
              <a:rPr lang="en-GB" altLang="en-US" dirty="0"/>
              <a:t>Let's examine the value to the economy further..</a:t>
            </a:r>
          </a:p>
          <a:p>
            <a:r>
              <a:rPr lang="en-GB" altLang="en-US" dirty="0">
                <a:hlinkClick r:id="rId3"/>
              </a:rPr>
              <a:t>https://www.visitbritain.org/sites/default/files/vb-corporate/Documents-Library/documents/England-documents/events_festivals_exhibitions_activities_topic_paper.pdf</a:t>
            </a:r>
            <a:endParaRPr lang="en-GB" altLang="en-US" dirty="0"/>
          </a:p>
          <a:p>
            <a:endParaRPr lang="en-GB" altLang="en-US" dirty="0"/>
          </a:p>
          <a:p>
            <a:r>
              <a:rPr lang="en-GB" altLang="en-US" dirty="0">
                <a:hlinkClick r:id="rId4"/>
              </a:rPr>
              <a:t>https://www.visitbritain.org/events-programme-2022-23</a:t>
            </a:r>
            <a:endParaRPr lang="en-GB" altLang="en-US" dirty="0"/>
          </a:p>
          <a:p>
            <a:endParaRPr lang="en-GB" altLang="en-US" dirty="0"/>
          </a:p>
          <a:p>
            <a:endParaRPr lang="en-GB" altLang="en-US" dirty="0"/>
          </a:p>
        </p:txBody>
      </p:sp>
      <p:pic>
        <p:nvPicPr>
          <p:cNvPr id="27652" name="Picture 3">
            <a:extLst>
              <a:ext uri="{FF2B5EF4-FFF2-40B4-BE49-F238E27FC236}">
                <a16:creationId xmlns:a16="http://schemas.microsoft.com/office/drawing/2014/main" id="{9EBFD46F-BD2C-0191-646B-063F08C7D6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6026" y="295393"/>
            <a:ext cx="1647825"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5245</Words>
  <Application>Microsoft Office PowerPoint</Application>
  <PresentationFormat>Widescreen</PresentationFormat>
  <Paragraphs>390</Paragraphs>
  <Slides>55</Slides>
  <Notes>4</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55</vt:i4>
      </vt:variant>
    </vt:vector>
  </HeadingPairs>
  <TitlesOfParts>
    <vt:vector size="64" baseType="lpstr">
      <vt:lpstr>ProximaVara-Roman</vt:lpstr>
      <vt:lpstr>Arial</vt:lpstr>
      <vt:lpstr>Calibri</vt:lpstr>
      <vt:lpstr>Calibri Light</vt:lpstr>
      <vt:lpstr>nunito</vt:lpstr>
      <vt:lpstr>Source Sans Pro</vt:lpstr>
      <vt:lpstr>Theme1</vt:lpstr>
      <vt:lpstr>Accessible 2</vt:lpstr>
      <vt:lpstr>Sub Title 1</vt:lpstr>
      <vt:lpstr>PowerPoint Presentation</vt:lpstr>
      <vt:lpstr>Have you awakened your inner lion today?!</vt:lpstr>
      <vt:lpstr>Last week…</vt:lpstr>
      <vt:lpstr>Tourism: Definitions</vt:lpstr>
      <vt:lpstr>Tourism: Concepts </vt:lpstr>
      <vt:lpstr>Tourism: Sub-types</vt:lpstr>
      <vt:lpstr>PowerPoint Presentation</vt:lpstr>
      <vt:lpstr>TOURISM SUB-TYPES </vt:lpstr>
      <vt:lpstr>PowerPoint Presentation</vt:lpstr>
      <vt:lpstr>PowerPoint Presentation</vt:lpstr>
      <vt:lpstr>PowerPoint Presentation</vt:lpstr>
      <vt:lpstr>Events are a Tourism  Experience </vt:lpstr>
      <vt:lpstr>Events and Tourism . </vt:lpstr>
      <vt:lpstr> Events, Festivals &amp; Exhibitions and Domestic Tourism </vt:lpstr>
      <vt:lpstr>Business Events</vt:lpstr>
      <vt:lpstr>Events, Festivals &amp; Exhibitions Activities trips </vt:lpstr>
      <vt:lpstr>Event Tourism</vt:lpstr>
      <vt:lpstr>Types of Event Tourism: </vt:lpstr>
      <vt:lpstr>Sports Event Tourism </vt:lpstr>
      <vt:lpstr>PowerPoint Presentation</vt:lpstr>
      <vt:lpstr>Entertainment Event Tourism </vt:lpstr>
      <vt:lpstr>Political Event Tourism </vt:lpstr>
      <vt:lpstr>PowerPoint Presentation</vt:lpstr>
      <vt:lpstr>Exhibitions and Trade Shows </vt:lpstr>
      <vt:lpstr>Characteristics of Event Tourism: </vt:lpstr>
      <vt:lpstr>Current Trends in Event Tourism: </vt:lpstr>
      <vt:lpstr>Set-Jetting, TV- And Film-Driven Tourism, Now An $8 Billion Business </vt:lpstr>
      <vt:lpstr>THINK </vt:lpstr>
      <vt:lpstr> Impacts on Tourism</vt:lpstr>
      <vt:lpstr>Today</vt:lpstr>
      <vt:lpstr>With an eye for every budget, three traveller's visit vacation rentals around the globe and share their expert tips and tricks in this reality series.</vt:lpstr>
      <vt:lpstr>Events and Tourism . </vt:lpstr>
      <vt:lpstr>Tourism and Events – historical link </vt:lpstr>
      <vt:lpstr>History of World Expo Cities - timeline 1851 - 2020</vt:lpstr>
      <vt:lpstr>Osaka, Japan</vt:lpstr>
      <vt:lpstr>Next official World Expo</vt:lpstr>
      <vt:lpstr>Travel trends: 2024 </vt:lpstr>
      <vt:lpstr>Problems of tourism development  </vt:lpstr>
      <vt:lpstr>Tourism ratios for the regions and nations of the UK (NUTS 1) in 2013</vt:lpstr>
      <vt:lpstr>Tourism direct gross value added (£ millions) in regions and nations of the UK (NUTS 1) in 2013</vt:lpstr>
      <vt:lpstr>What are the factors that influence UK residents' decisions to take domestic trips within the UK?  </vt:lpstr>
      <vt:lpstr>Factors influencing domestic tourism</vt:lpstr>
      <vt:lpstr>What is the difference between a Need and a Want?</vt:lpstr>
      <vt:lpstr>Debate - - needs created or shaped? </vt:lpstr>
      <vt:lpstr>PowerPoint Presentation</vt:lpstr>
      <vt:lpstr>Tourism and Events </vt:lpstr>
      <vt:lpstr>Outdoor Events</vt:lpstr>
      <vt:lpstr>PowerPoint Presentation</vt:lpstr>
      <vt:lpstr>PowerPoint Presentation</vt:lpstr>
      <vt:lpstr>PowerPoint Presentation</vt:lpstr>
      <vt:lpstr>Regional expenditure by delegates attending international corporate and association events </vt:lpstr>
      <vt:lpstr>Average spend by region of Britain </vt:lpstr>
      <vt:lpstr>TASK – in groups </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3</cp:revision>
  <dcterms:created xsi:type="dcterms:W3CDTF">2023-09-12T11:43:03Z</dcterms:created>
  <dcterms:modified xsi:type="dcterms:W3CDTF">2026-10-04T19:29:07Z</dcterms:modified>
</cp:coreProperties>
</file>