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1" r:id="rId1"/>
  </p:sldMasterIdLst>
  <p:sldIdLst>
    <p:sldId id="256" r:id="rId2"/>
    <p:sldId id="257" r:id="rId3"/>
    <p:sldId id="258" r:id="rId4"/>
    <p:sldId id="264" r:id="rId5"/>
    <p:sldId id="259" r:id="rId6"/>
    <p:sldId id="265" r:id="rId7"/>
    <p:sldId id="266" r:id="rId8"/>
    <p:sldId id="260" r:id="rId9"/>
    <p:sldId id="261" r:id="rId10"/>
    <p:sldId id="262" r:id="rId11"/>
    <p:sldId id="263" r:id="rId12"/>
    <p:sldId id="267" r:id="rId13"/>
    <p:sldId id="268" r:id="rId14"/>
    <p:sldId id="269" r:id="rId15"/>
    <p:sldId id="270" r:id="rId16"/>
    <p:sldId id="271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6" d="100"/>
          <a:sy n="86" d="100"/>
        </p:scale>
        <p:origin x="562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04DB13E-F722-4ED6-BB00-556651E9528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26428D7-C6F3-473D-A360-A3F5C3E8728C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29103" y="2244830"/>
            <a:ext cx="8933796" cy="2437232"/>
          </a:xfrm>
        </p:spPr>
        <p:txBody>
          <a:bodyPr tIns="45720" bIns="45720" anchor="ctr">
            <a:normAutofit/>
          </a:bodyPr>
          <a:lstStyle>
            <a:lvl1pPr algn="ctr">
              <a:lnSpc>
                <a:spcPct val="83000"/>
              </a:lnSpc>
              <a:defRPr lang="en-US" sz="6800" b="0" kern="1200" cap="none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9101" y="4682062"/>
            <a:ext cx="8936846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800" spc="80" baseline="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6"/>
            <a:ext cx="1554480" cy="485546"/>
          </a:xfrm>
        </p:spPr>
        <p:txBody>
          <a:bodyPr/>
          <a:lstStyle>
            <a:lvl1pPr algn="ctr">
              <a:defRPr sz="1300" spc="0" baseline="0">
                <a:solidFill>
                  <a:srgbClr val="FFFFFF"/>
                </a:solidFill>
                <a:latin typeface="+mn-lt"/>
              </a:defRPr>
            </a:lvl1pPr>
          </a:lstStyle>
          <a:p>
            <a:fld id="{EA0C0817-A112-4847-8014-A94B7D2A4EA3}" type="datetime1">
              <a:rPr lang="en-US" smtClean="0"/>
              <a:t>1/16/2020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629100" y="5177408"/>
            <a:ext cx="5730295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20" y="5177408"/>
            <a:ext cx="1955980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41357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2B432-ACDA-4023-A761-2BAB76577B62}" type="datetime1">
              <a:rPr lang="en-US" smtClean="0"/>
              <a:t>1/16/2020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42206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0A4A1889-E37C-4EC3-9E41-9DAD221CF38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9156" y="2275165"/>
            <a:ext cx="8933688" cy="2406895"/>
          </a:xfrm>
        </p:spPr>
        <p:txBody>
          <a:bodyPr anchor="ctr">
            <a:normAutofit/>
          </a:bodyPr>
          <a:lstStyle>
            <a:lvl1pPr algn="ctr">
              <a:lnSpc>
                <a:spcPct val="83000"/>
              </a:lnSpc>
              <a:defRPr lang="en-US" sz="6800" kern="1200" cap="none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1683EB04-C23E-490C-A1A6-030CF79D23C8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F8A84C03-E1CA-4A4E-81D6-9BB0C335B7A0}"/>
                </a:ext>
              </a:extLst>
            </p:cNvPr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4A26FB5A-D5D1-4DAB-AC43-7F51A7F2D197}"/>
                </a:ext>
              </a:extLst>
            </p:cNvPr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49303F14-E560-4C02-94F4-B4695FE26813}"/>
                </a:ext>
              </a:extLst>
            </p:cNvPr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9156" y="4682062"/>
            <a:ext cx="8939784" cy="457200"/>
          </a:xfrm>
        </p:spPr>
        <p:txBody>
          <a:bodyPr anchor="t">
            <a:normAutofit/>
          </a:bodyPr>
          <a:lstStyle>
            <a:lvl1pPr marL="0" indent="0" algn="ctr">
              <a:buNone/>
              <a:tabLst>
                <a:tab pos="2633663" algn="l"/>
              </a:tabLst>
              <a:defRPr sz="1800">
                <a:solidFill>
                  <a:schemeClr val="tx1">
                    <a:lumMod val="95000"/>
                    <a:lumOff val="5000"/>
                  </a:schemeClr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18760" y="1344502"/>
            <a:ext cx="1554480" cy="498781"/>
          </a:xfrm>
        </p:spPr>
        <p:txBody>
          <a:bodyPr/>
          <a:lstStyle>
            <a:lvl1pPr algn="ctr">
              <a:defRPr lang="en-US" sz="1300" kern="1200" spc="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fld id="{D9C646AA-F36E-4540-911D-FFFC0A0EF24A}" type="datetime1">
              <a:rPr lang="en-US" smtClean="0"/>
              <a:t>1/16/2020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629157" y="5177408"/>
            <a:ext cx="5660134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177408"/>
            <a:ext cx="1958339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820877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6176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86D26-FA5F-4637-B602-B7C2DC34CFD4}" type="datetime1">
              <a:rPr lang="en-US" smtClean="0"/>
              <a:t>1/16/2020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10735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 i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92472"/>
            <a:ext cx="4663440" cy="3163825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8712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>
                <a:solidFill>
                  <a:schemeClr val="tx1"/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8712" y="2792471"/>
            <a:ext cx="4663440" cy="3164509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F15D8-96D1-4781-BC50-CA8A088B2FE4}" type="datetime1">
              <a:rPr lang="en-US" smtClean="0"/>
              <a:t>1/16/2020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53433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96C99-B8F8-4528-BD05-0E16E943DC09}" type="datetime1">
              <a:rPr lang="en-US" smtClean="0"/>
              <a:t>1/16/2020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15654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36942-C211-4B28-8DBD-C953E00AF71B}" type="datetime1">
              <a:rPr lang="en-US" smtClean="0"/>
              <a:t>1/16/2020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22948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5E1BBF9-8BEF-4353-BA68-30AAF9EBD8D8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B941C21-2A5D-4912-AB06-1BB0C0EB6AE1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58200" y="607392"/>
            <a:ext cx="3161963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3200" b="0" kern="1200" cap="none" spc="0" baseline="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6858000" cy="5334000"/>
          </a:xfrm>
        </p:spPr>
        <p:txBody>
          <a:bodyPr/>
          <a:lstStyle>
            <a:lvl1pPr>
              <a:defRPr sz="19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58200" y="2336800"/>
            <a:ext cx="3161963" cy="36068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>
          <a:xfrm>
            <a:off x="5588000" y="6035040"/>
            <a:ext cx="1955800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7E8D12A6-918A-48BD-8CB9-CA713993B0EA}" type="datetime1">
              <a:rPr lang="en-US" smtClean="0"/>
              <a:t>1/16/2020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685801" y="6035040"/>
            <a:ext cx="4584700" cy="365760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3435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02630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687CA98-D9C7-497F-A1DA-7D22F8753BCE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7696201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662337" y="6035040"/>
            <a:ext cx="2071963" cy="365760"/>
          </a:xfrm>
        </p:spPr>
        <p:txBody>
          <a:bodyPr/>
          <a:lstStyle>
            <a:lvl1pPr>
              <a:defRPr b="1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E778CE86-875F-4587-BCF6-FA054AFC0D53}" type="datetime1">
              <a:rPr lang="en-US" smtClean="0"/>
              <a:pPr/>
              <a:t>1/16/2020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12648" y="6035040"/>
            <a:ext cx="4588002" cy="365760"/>
          </a:xfrm>
        </p:spPr>
        <p:txBody>
          <a:bodyPr/>
          <a:lstStyle>
            <a:lvl1pPr marL="0" algn="r" defTabSz="914400" rtl="0" eaLnBrk="1" latinLnBrk="0" hangingPunct="1">
              <a:defRPr lang="en-US" sz="1000" b="1" kern="1200" dirty="0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5296" cy="365760"/>
          </a:xfrm>
        </p:spPr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8B3D8CC-BB13-41A5-8F34-B8E84A4F9534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7250" y="603504"/>
            <a:ext cx="3144774" cy="1645920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3200" b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7250" y="2386584"/>
            <a:ext cx="3144774" cy="3511296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4289588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4F40B7-36AB-4376-BE14-EF7004D79BB9}" type="datetime1">
              <a:rPr lang="en-US" smtClean="0"/>
              <a:t>1/16/2020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13566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87CAB8-DCAE-46A5-AADA-B3FAD11A54E0}" type="datetime1">
              <a:rPr lang="en-US" smtClean="0"/>
              <a:t>1/16/2020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69063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E94681D-2A4C-4A8D-B9B5-31D440D0328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8" name="Rectangle 7"/>
          <p:cNvSpPr/>
          <p:nvPr/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8496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56794" y="6035040"/>
            <a:ext cx="2893045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F6FA2B21-3FCD-4721-B95C-427943F61125}" type="datetime1">
              <a:rPr lang="en-US" smtClean="0"/>
              <a:t>1/16/2020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6800" y="6035040"/>
            <a:ext cx="58166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87000" y="6035040"/>
            <a:ext cx="8382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17105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7" r:id="rId1"/>
    <p:sldLayoutId id="2147483778" r:id="rId2"/>
    <p:sldLayoutId id="2147483779" r:id="rId3"/>
    <p:sldLayoutId id="2147483780" r:id="rId4"/>
    <p:sldLayoutId id="2147483775" r:id="rId5"/>
    <p:sldLayoutId id="2147483770" r:id="rId6"/>
    <p:sldLayoutId id="2147483771" r:id="rId7"/>
    <p:sldLayoutId id="2147483772" r:id="rId8"/>
    <p:sldLayoutId id="2147483773" r:id="rId9"/>
    <p:sldLayoutId id="2147483774" r:id="rId10"/>
    <p:sldLayoutId id="2147483776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800" b="1" i="1" kern="1200" cap="none" spc="-7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1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7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5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3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3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etterteam.com/teacher-job-description" TargetMode="External"/><Relationship Id="rId2" Type="http://schemas.openxmlformats.org/officeDocument/2006/relationships/hyperlink" Target="https://degree.astate.edu/articles/k-12-education/importance-of-teacher-collaboration.aspx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theconversation.com/simplistic-advice-for-teachers-on-how-to-teach-wont-work-86706" TargetMode="External"/><Relationship Id="rId5" Type="http://schemas.openxmlformats.org/officeDocument/2006/relationships/hyperlink" Target="https://www.masters-in-special-education.com/lists/5-traits-of-effective-special-education-teachers/" TargetMode="External"/><Relationship Id="rId4" Type="http://schemas.openxmlformats.org/officeDocument/2006/relationships/hyperlink" Target="https://www.yti.edu/blog/reasons-teamwork-is-important-in-the-workplace.asp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file:///C:\Users\Admin\AppData\Local\Temp\Temp1_Darllen%20Reading.zip\Darllen%20Reading\Emergent%20leadership%20%20Teamwork.pdf" TargetMode="External"/><Relationship Id="rId2" Type="http://schemas.openxmlformats.org/officeDocument/2006/relationships/hyperlink" Target="https://www.google.co.uk/search?hl=en&amp;biw=1536&amp;bih=754&amp;tbm=isch&amp;sa=1&amp;ei=ROsUXp2UMoKx8gKpjo-oAw&amp;q=abc&amp;oq=abc&amp;gs_l=img.3..0i67l4j0l6.199471.201278..201601...0.0..0.84.465.7......0....1..gws-wiz-img.....0..0i131j0i3.IA8fLVM43oc&amp;ved=0ahUKEwidxquXq_LmAhWCmFwKHSnHAzUQ4dUDCAc&amp;uact=5#imgrc=g1wu6NrkzJ-6zM:" TargetMode="Externa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hwb.gov.wales/storage/94271c54-2aee-423a-b49f-4b6d7311edc6/190621-a-brief-summary-of-the-changes-planned-for-education-in-wales.pdf" TargetMode="External"/><Relationship Id="rId2" Type="http://schemas.openxmlformats.org/officeDocument/2006/relationships/hyperlink" Target="https://gov.wales/sites/default/files/publications/2018-09/teacher-training-incentives-in-wales-for-pgce-fe-students-academic-year-2018-19.pdf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mindful.org/the-benefits-of-being-a-patient-person/" TargetMode="External"/><Relationship Id="rId5" Type="http://schemas.openxmlformats.org/officeDocument/2006/relationships/hyperlink" Target="https://nationalcareers.service.gov.uk/job-profiles/primary-school-teacher" TargetMode="External"/><Relationship Id="rId4" Type="http://schemas.openxmlformats.org/officeDocument/2006/relationships/hyperlink" Target="https://www.studentfinancewales.co.uk/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rospects.ac.uk/jobs-and-work-experience/job-sectors/teacher-training-and-education/pgce" TargetMode="External"/><Relationship Id="rId2" Type="http://schemas.openxmlformats.org/officeDocument/2006/relationships/hyperlink" Target="https://work.chron.com/important-teachers-good-communication-skills-10512.html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totaljobs.com/advice/teacher-job-description" TargetMode="External"/><Relationship Id="rId5" Type="http://schemas.openxmlformats.org/officeDocument/2006/relationships/hyperlink" Target="https://www.tottington.bury.sch.uk/letters/y9-parents-evening/" TargetMode="External"/><Relationship Id="rId4" Type="http://schemas.openxmlformats.org/officeDocument/2006/relationships/hyperlink" Target="https://www.inyourarea.co.uk/news/days-out-in-berkshire-for-children-with-special-needs-or-disabilities/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wtsd.ac.uk/carmarthen/" TargetMode="External"/><Relationship Id="rId2" Type="http://schemas.openxmlformats.org/officeDocument/2006/relationships/hyperlink" Target="https://www.uwtsd.ac.uk/careers/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telegraph.co.uk/education/2017/12/14/ofqual-threatens-action-against-liberal-exam-boards-amid-huge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F3382DE6-177A-4DC3-A6FE-1ACADF71009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8022" b="3306"/>
          <a:stretch/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2644B391-9BFE-445C-A9EC-F544BB85FB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95067" y="1808532"/>
            <a:ext cx="5452527" cy="3240936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 cap="sq" cmpd="sng" algn="ctr">
            <a:noFill/>
            <a:prstDash val="solid"/>
            <a:miter lim="800000"/>
          </a:ln>
          <a:effectLst/>
        </p:spPr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0F26E69-87D9-4655-AE7B-280A87AA3C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61010" y="1975104"/>
            <a:ext cx="5120640" cy="2907792"/>
          </a:xfrm>
          <a:prstGeom prst="rect">
            <a:avLst/>
          </a:prstGeom>
          <a:noFill/>
          <a:ln w="6350" cap="sq" cmpd="sng" algn="ctr">
            <a:solidFill>
              <a:schemeClr val="tx1"/>
            </a:solidFill>
            <a:prstDash val="solid"/>
            <a:miter lim="800000"/>
          </a:ln>
          <a:effectLst>
            <a:softEdge rad="0"/>
          </a:effectLst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099C65-69AD-4EEC-BD2B-8D27C018929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33793" y="2355458"/>
            <a:ext cx="4775075" cy="1630907"/>
          </a:xfrm>
        </p:spPr>
        <p:txBody>
          <a:bodyPr>
            <a:normAutofit/>
          </a:bodyPr>
          <a:lstStyle/>
          <a:p>
            <a:r>
              <a:rPr lang="cy-GB" sz="4400" dirty="0">
                <a:solidFill>
                  <a:schemeClr val="tx1"/>
                </a:solidFill>
              </a:rPr>
              <a:t>Athrawes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0169AFE-ADBE-4103-9D18-065EDB7EFD8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33793" y="3995988"/>
            <a:ext cx="4775075" cy="559656"/>
          </a:xfrm>
        </p:spPr>
        <p:txBody>
          <a:bodyPr>
            <a:normAutofit fontScale="92500" lnSpcReduction="20000"/>
          </a:bodyPr>
          <a:lstStyle/>
          <a:p>
            <a:r>
              <a:rPr lang="cy-GB" dirty="0">
                <a:solidFill>
                  <a:schemeClr val="tx1"/>
                </a:solidFill>
              </a:rPr>
              <a:t>Gan Leanne Lewis</a:t>
            </a:r>
          </a:p>
          <a:p>
            <a:r>
              <a:rPr lang="cy-GB" dirty="0">
                <a:solidFill>
                  <a:schemeClr val="tx1"/>
                </a:solidFill>
              </a:rPr>
              <a:t>Rhif Myfyrwir: 1807308</a:t>
            </a:r>
          </a:p>
        </p:txBody>
      </p:sp>
    </p:spTree>
    <p:extLst>
      <p:ext uri="{BB962C8B-B14F-4D97-AF65-F5344CB8AC3E}">
        <p14:creationId xmlns:p14="http://schemas.microsoft.com/office/powerpoint/2010/main" val="112064451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02D1C9-6B75-4056-AFE5-8B31FF7A8A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y-GB" dirty="0">
                <a:latin typeface="Bahnschrift SemiBold" panose="020B0502040204020203" pitchFamily="34" charset="0"/>
              </a:rPr>
              <a:t>CYNNWYS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2F792B-2566-4D2A-9D63-C84602900E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cy-GB" sz="3200" dirty="0"/>
              <a:t> Pam ydw i eisiau gwneud y swydd yma?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y-GB" sz="3200" dirty="0"/>
              <a:t> Rôl athrawes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y-GB" sz="3200" dirty="0"/>
              <a:t> Pa sgilliau sydd angen arna i a pha profiadau sydd gen i.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y-GB" sz="3200" dirty="0"/>
              <a:t> Pa cymhwysterau sydd angen?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y-GB" sz="3200" dirty="0"/>
              <a:t> Beth mae angen gwneud ar ol gwneud gradd?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y-GB" sz="3200" dirty="0"/>
              <a:t> Pwy sydd yn gallu helpu?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y-GB" sz="3200" dirty="0"/>
              <a:t> Cwestiynau?</a:t>
            </a:r>
          </a:p>
        </p:txBody>
      </p:sp>
    </p:spTree>
    <p:extLst>
      <p:ext uri="{BB962C8B-B14F-4D97-AF65-F5344CB8AC3E}">
        <p14:creationId xmlns:p14="http://schemas.microsoft.com/office/powerpoint/2010/main" val="23006581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CAF4F9-556C-494D-AAF2-F00B3B26F1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y-GB" dirty="0">
                <a:latin typeface="Bahnschrift SemiBold" panose="020B0502040204020203" pitchFamily="34" charset="0"/>
              </a:rPr>
              <a:t>Pam ydw i eisiau wneud y swydd yma?</a:t>
            </a:r>
            <a:br>
              <a:rPr lang="cy-GB" dirty="0"/>
            </a:br>
            <a:endParaRPr lang="cy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27B3F6-7FBA-4F97-979A-D413E562BC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3801" y="2414619"/>
            <a:ext cx="5565113" cy="4347922"/>
          </a:xfrm>
        </p:spPr>
        <p:txBody>
          <a:bodyPr>
            <a:normAutofit/>
          </a:bodyPr>
          <a:lstStyle/>
          <a:p>
            <a:pPr algn="ctr">
              <a:buFont typeface="Wingdings" panose="05000000000000000000" pitchFamily="2" charset="2"/>
              <a:buChar char="§"/>
            </a:pPr>
            <a:r>
              <a:rPr lang="cy-GB" sz="2000" dirty="0">
                <a:latin typeface="Bahnschrift" panose="020B0502040204020203" pitchFamily="34" charset="0"/>
              </a:rPr>
              <a:t>Ar ol orffen gradd yn Caerfyrddin.</a:t>
            </a:r>
          </a:p>
          <a:p>
            <a:pPr algn="ctr">
              <a:buFont typeface="Wingdings" panose="05000000000000000000" pitchFamily="2" charset="2"/>
              <a:buChar char="§"/>
            </a:pPr>
            <a:r>
              <a:rPr lang="cy-GB" sz="2000" dirty="0">
                <a:latin typeface="Bahnschrift" panose="020B0502040204020203" pitchFamily="34" charset="0"/>
              </a:rPr>
              <a:t> Gwobrwion, plant yn wella.</a:t>
            </a:r>
          </a:p>
          <a:p>
            <a:pPr algn="ctr">
              <a:buFont typeface="Wingdings" panose="05000000000000000000" pitchFamily="2" charset="2"/>
              <a:buChar char="§"/>
            </a:pPr>
            <a:r>
              <a:rPr lang="cy-GB" sz="2000" dirty="0">
                <a:latin typeface="Bahnschrift" panose="020B0502040204020203" pitchFamily="34" charset="0"/>
              </a:rPr>
              <a:t> Profiadau pan roeddwn yn blentyn. </a:t>
            </a:r>
          </a:p>
          <a:p>
            <a:pPr algn="ctr">
              <a:buFont typeface="Wingdings" panose="05000000000000000000" pitchFamily="2" charset="2"/>
              <a:buChar char="§"/>
            </a:pPr>
            <a:r>
              <a:rPr lang="cy-GB" sz="2000" dirty="0">
                <a:latin typeface="Bahnschrift" panose="020B0502040204020203" pitchFamily="34" charset="0"/>
              </a:rPr>
              <a:t>Gwneud gwahaniaeth.</a:t>
            </a:r>
          </a:p>
          <a:p>
            <a:pPr algn="ctr">
              <a:buFont typeface="Wingdings" panose="05000000000000000000" pitchFamily="2" charset="2"/>
              <a:buChar char="§"/>
            </a:pPr>
            <a:r>
              <a:rPr lang="cy-GB" sz="2000" dirty="0">
                <a:latin typeface="Bahnschrift" panose="020B0502040204020203" pitchFamily="34" charset="0"/>
              </a:rPr>
              <a:t> Sgiliau- gwaith tim, cyfarthrebu. </a:t>
            </a:r>
          </a:p>
          <a:p>
            <a:pPr marL="0" indent="0" algn="ctr">
              <a:buNone/>
            </a:pPr>
            <a:endParaRPr lang="cy-GB" sz="2000" dirty="0">
              <a:latin typeface="Bahnschrift" panose="020B0502040204020203" pitchFamily="34" charset="0"/>
            </a:endParaRPr>
          </a:p>
          <a:p>
            <a:pPr marL="0" indent="0">
              <a:buNone/>
            </a:pPr>
            <a:r>
              <a:rPr lang="cy-GB" sz="2000" dirty="0">
                <a:latin typeface="Bahnschrift" panose="020B0502040204020203" pitchFamily="34" charset="0"/>
              </a:rPr>
              <a:t> Career Training (2015) </a:t>
            </a:r>
          </a:p>
          <a:p>
            <a:pPr marL="0" indent="0">
              <a:buNone/>
            </a:pPr>
            <a:r>
              <a:rPr lang="cy-GB" sz="2000" dirty="0">
                <a:latin typeface="Bahnschrift" panose="020B0502040204020203" pitchFamily="34" charset="0"/>
              </a:rPr>
              <a:t>Askanas (2017). </a:t>
            </a:r>
          </a:p>
        </p:txBody>
      </p:sp>
      <p:pic>
        <p:nvPicPr>
          <p:cNvPr id="4" name="Picture 4" descr="Image result for ABC">
            <a:extLst>
              <a:ext uri="{FF2B5EF4-FFF2-40B4-BE49-F238E27FC236}">
                <a16:creationId xmlns:a16="http://schemas.microsoft.com/office/drawing/2014/main" id="{51981151-0923-441F-9CE5-F18D7E0DDFB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4472" b="22184"/>
          <a:stretch/>
        </p:blipFill>
        <p:spPr bwMode="auto">
          <a:xfrm rot="704934">
            <a:off x="7111500" y="2575712"/>
            <a:ext cx="4013699" cy="20128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E624A22-40BF-4424-ADBE-ECAFD91E0820}"/>
              </a:ext>
            </a:extLst>
          </p:cNvPr>
          <p:cNvSpPr txBox="1"/>
          <p:nvPr/>
        </p:nvSpPr>
        <p:spPr>
          <a:xfrm>
            <a:off x="7367423" y="4976136"/>
            <a:ext cx="3235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(google images, dim dyddiad)</a:t>
            </a:r>
          </a:p>
        </p:txBody>
      </p:sp>
    </p:spTree>
    <p:extLst>
      <p:ext uri="{BB962C8B-B14F-4D97-AF65-F5344CB8AC3E}">
        <p14:creationId xmlns:p14="http://schemas.microsoft.com/office/powerpoint/2010/main" val="40705090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CAF558-5314-42B3-84F6-113A743BAA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384731"/>
            <a:ext cx="10058400" cy="1407270"/>
          </a:xfrm>
        </p:spPr>
        <p:txBody>
          <a:bodyPr/>
          <a:lstStyle/>
          <a:p>
            <a:pPr algn="ctr"/>
            <a:r>
              <a:rPr lang="cy-GB" dirty="0">
                <a:latin typeface="Bahnschrift" panose="020B0502040204020203" pitchFamily="34" charset="0"/>
              </a:rPr>
              <a:t>Rôl athrawes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722645-AA75-4A59-B4B6-2D09676B5E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09363" y="2014194"/>
            <a:ext cx="5715837" cy="3849624"/>
          </a:xfrm>
        </p:spPr>
        <p:txBody>
          <a:bodyPr>
            <a:normAutofit/>
          </a:bodyPr>
          <a:lstStyle/>
          <a:p>
            <a:pPr marL="285750" indent="-285750" algn="ctr">
              <a:buFont typeface="Wingdings" panose="05000000000000000000" pitchFamily="2" charset="2"/>
              <a:buChar char="§"/>
            </a:pPr>
            <a:r>
              <a:rPr lang="cy-GB" sz="2000" dirty="0">
                <a:latin typeface="Bahnschrift" panose="020B0502040204020203" pitchFamily="34" charset="0"/>
              </a:rPr>
              <a:t>Rol athrawes ydy i fod yn berson cymhell ac i annog ac addysgu dysgwyr o bob oedran. </a:t>
            </a:r>
          </a:p>
          <a:p>
            <a:pPr marL="285750" indent="-285750" algn="ctr">
              <a:buFont typeface="Wingdings" panose="05000000000000000000" pitchFamily="2" charset="2"/>
              <a:buChar char="§"/>
            </a:pPr>
            <a:r>
              <a:rPr lang="cy-GB" sz="2000" dirty="0">
                <a:latin typeface="Bahnschrift" panose="020B0502040204020203" pitchFamily="34" charset="0"/>
              </a:rPr>
              <a:t>Bydd athrawon yn dysgu oedrannau o 4-18 mlwydd oed ac o unrhyw gefndir.  </a:t>
            </a:r>
          </a:p>
          <a:p>
            <a:pPr algn="ctr"/>
            <a:endParaRPr lang="cy-GB" sz="2000" dirty="0">
              <a:latin typeface="Bahnschrift" panose="020B0502040204020203" pitchFamily="34" charset="0"/>
            </a:endParaRPr>
          </a:p>
          <a:p>
            <a:pPr marL="285750" indent="-285750" algn="ctr">
              <a:buFont typeface="Wingdings" panose="05000000000000000000" pitchFamily="2" charset="2"/>
              <a:buChar char="§"/>
            </a:pPr>
            <a:r>
              <a:rPr lang="cy-GB" sz="2000" dirty="0">
                <a:latin typeface="Bahnschrift" panose="020B0502040204020203" pitchFamily="34" charset="0"/>
              </a:rPr>
              <a:t>Mae’r swydd yma yn rhoi rol athrawon yn eang. Bydd rol athrawon yn diogelu lles plant, ysbrodoli meddwl beirniadol a gwerthoedd moesol. (totaljobs, 2019).</a:t>
            </a:r>
          </a:p>
        </p:txBody>
      </p:sp>
      <p:pic>
        <p:nvPicPr>
          <p:cNvPr id="4" name="Picture 2" descr="Image result for teaching">
            <a:extLst>
              <a:ext uri="{FF2B5EF4-FFF2-40B4-BE49-F238E27FC236}">
                <a16:creationId xmlns:a16="http://schemas.microsoft.com/office/drawing/2014/main" id="{AA8F7A3D-4378-441F-A17B-0A7F22D53A9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100598">
            <a:off x="772360" y="2240792"/>
            <a:ext cx="3463996" cy="2311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E9576FA-2776-44D8-9F0E-234C2567EA7A}"/>
              </a:ext>
            </a:extLst>
          </p:cNvPr>
          <p:cNvSpPr txBox="1"/>
          <p:nvPr/>
        </p:nvSpPr>
        <p:spPr>
          <a:xfrm>
            <a:off x="1715182" y="4985835"/>
            <a:ext cx="24172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(google images, 2017)</a:t>
            </a:r>
          </a:p>
        </p:txBody>
      </p:sp>
    </p:spTree>
    <p:extLst>
      <p:ext uri="{BB962C8B-B14F-4D97-AF65-F5344CB8AC3E}">
        <p14:creationId xmlns:p14="http://schemas.microsoft.com/office/powerpoint/2010/main" val="7551768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C4EE81-6CCF-46DC-A608-132793D8C9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967059"/>
            <a:ext cx="10058400" cy="1141960"/>
          </a:xfrm>
        </p:spPr>
        <p:txBody>
          <a:bodyPr>
            <a:normAutofit fontScale="90000"/>
          </a:bodyPr>
          <a:lstStyle/>
          <a:p>
            <a:pPr algn="ctr"/>
            <a:r>
              <a:rPr lang="cy-GB" dirty="0">
                <a:latin typeface="Bahnschrift SemiBold" panose="020B0502040204020203" pitchFamily="34" charset="0"/>
              </a:rPr>
              <a:t>Pa sgilliau sydd angen arna i a pa phrofiadau sydd gen i.</a:t>
            </a:r>
            <a:br>
              <a:rPr lang="cy-GB" dirty="0"/>
            </a:br>
            <a:endParaRPr lang="cy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0DEDDC-F8D4-4E72-9104-8A6C74EA04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2370067"/>
            <a:ext cx="10058400" cy="3185652"/>
          </a:xfrm>
        </p:spPr>
        <p:txBody>
          <a:bodyPr>
            <a:normAutofit fontScale="92500" lnSpcReduction="10000"/>
          </a:bodyPr>
          <a:lstStyle/>
          <a:p>
            <a:pPr algn="ctr">
              <a:buFont typeface="Wingdings" panose="05000000000000000000" pitchFamily="2" charset="2"/>
              <a:buChar char="§"/>
            </a:pPr>
            <a:r>
              <a:rPr lang="cy-GB" sz="2400" dirty="0">
                <a:latin typeface="Bahnschrift" panose="020B0502040204020203" pitchFamily="34" charset="0"/>
              </a:rPr>
              <a:t>Mae angen iddo chi gael sgillau penodol i gael y swydd yma. (BetterTeam, 2019).</a:t>
            </a:r>
          </a:p>
          <a:p>
            <a:pPr algn="ctr">
              <a:buFont typeface="Wingdings" panose="05000000000000000000" pitchFamily="2" charset="2"/>
              <a:buChar char="§"/>
            </a:pPr>
            <a:r>
              <a:rPr lang="cy-GB" sz="2400" dirty="0">
                <a:latin typeface="Bahnschrift" panose="020B0502040204020203" pitchFamily="34" charset="0"/>
              </a:rPr>
              <a:t>Bydd y athrawon yn arsylwi ac yn arolygi ar y dosbarth i sicrhau fod y plant yn dysgu mewn amgylchedd ddiogel. </a:t>
            </a:r>
            <a:r>
              <a:rPr lang="cy-GB" sz="2400" dirty="0">
                <a:solidFill>
                  <a:srgbClr val="7030A0"/>
                </a:solidFill>
                <a:latin typeface="Bahnschrift" panose="020B0502040204020203" pitchFamily="34" charset="0"/>
              </a:rPr>
              <a:t>( Cyflenwi athrawes oherwydd salwch, dilyn cwricwlwm newydd CS, her gwahanol- sgil hyderus).</a:t>
            </a:r>
            <a:endParaRPr lang="cy-GB" sz="2400" dirty="0">
              <a:latin typeface="Bahnschrift" panose="020B0502040204020203" pitchFamily="34" charset="0"/>
            </a:endParaRPr>
          </a:p>
          <a:p>
            <a:pPr algn="ctr">
              <a:buFont typeface="Wingdings" panose="05000000000000000000" pitchFamily="2" charset="2"/>
              <a:buChar char="§"/>
            </a:pPr>
            <a:r>
              <a:rPr lang="cy-GB" sz="2400" dirty="0">
                <a:latin typeface="Bahnschrift" panose="020B0502040204020203" pitchFamily="34" charset="0"/>
              </a:rPr>
              <a:t>Hefyd bydd athrawon yn trefnu adnoddau ac yn cynllunio gwithgareddau a digwyddiadau pob tymor er mwyn i’r plant cael y profiadau cywir. </a:t>
            </a:r>
            <a:r>
              <a:rPr lang="cy-GB" sz="2400" dirty="0">
                <a:solidFill>
                  <a:srgbClr val="7030A0"/>
                </a:solidFill>
                <a:latin typeface="Bahnschrift" panose="020B0502040204020203" pitchFamily="34" charset="0"/>
              </a:rPr>
              <a:t>(rhannu syniadau, cynllunio gyda’r athrawes, adnoddau TGCH- gemau).</a:t>
            </a:r>
            <a:endParaRPr lang="cy-GB" sz="2400" dirty="0">
              <a:latin typeface="Bahnschrift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04209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176A053A-3A01-4DAB-ABB8-5E33FB7AC93F}"/>
              </a:ext>
            </a:extLst>
          </p:cNvPr>
          <p:cNvSpPr/>
          <p:nvPr/>
        </p:nvSpPr>
        <p:spPr>
          <a:xfrm>
            <a:off x="1366684" y="787794"/>
            <a:ext cx="6936658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buFont typeface="Wingdings" panose="05000000000000000000" pitchFamily="2" charset="2"/>
              <a:buChar char="§"/>
            </a:pPr>
            <a:r>
              <a:rPr lang="cy-GB" dirty="0">
                <a:latin typeface="Bahnschrift" panose="020B0502040204020203" pitchFamily="34" charset="0"/>
              </a:rPr>
              <a:t> Sgiliau cyfarthrebu yn bwysig- athrawon yn dangos fod nhw dda yn gwrando, ysgrifennu a darllen. </a:t>
            </a:r>
            <a:r>
              <a:rPr lang="cy-GB" dirty="0">
                <a:solidFill>
                  <a:srgbClr val="7030A0"/>
                </a:solidFill>
                <a:latin typeface="Bahnschrift" panose="020B0502040204020203" pitchFamily="34" charset="0"/>
              </a:rPr>
              <a:t>(Silver, 2018) – Athrawon gorfod fod yn hyblyg- gwaith cyson ac yn dysgu plant stepiau gwahanol. Bwysig bod athrawon yn gwybod sut i newid ton ei llais i hybu disgyblaeth.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D89715F1-8E1C-4693-8AA9-ACFF2E2AF29D}"/>
              </a:ext>
            </a:extLst>
          </p:cNvPr>
          <p:cNvSpPr/>
          <p:nvPr/>
        </p:nvSpPr>
        <p:spPr>
          <a:xfrm>
            <a:off x="5573793" y="2788720"/>
            <a:ext cx="6096000" cy="1477328"/>
          </a:xfrm>
          <a:prstGeom prst="rect">
            <a:avLst/>
          </a:prstGeom>
        </p:spPr>
        <p:txBody>
          <a:bodyPr>
            <a:spAutoFit/>
          </a:bodyPr>
          <a:lstStyle/>
          <a:p>
            <a:pPr marL="285750" indent="-285750" algn="ctr">
              <a:buFont typeface="Wingdings" panose="05000000000000000000" pitchFamily="2" charset="2"/>
              <a:buChar char="§"/>
            </a:pPr>
            <a:r>
              <a:rPr lang="cy-GB" dirty="0">
                <a:latin typeface="Bahnschrift" panose="020B0502040204020203" pitchFamily="34" charset="0"/>
              </a:rPr>
              <a:t> Ond fodd bynnag, fydd athrawon hefyd yn mynd ati i cyfarthrebu gyda rheini / ac yn mewnbynnu syniadau oddi wrth cyfarfodydd staff. </a:t>
            </a:r>
            <a:r>
              <a:rPr lang="cy-GB" dirty="0">
                <a:solidFill>
                  <a:srgbClr val="7030A0"/>
                </a:solidFill>
                <a:latin typeface="Bahnschrift" panose="020B0502040204020203" pitchFamily="34" charset="0"/>
              </a:rPr>
              <a:t>(cyfarfodydd rhieni, sgiliau dda i wrando- cyfarfodydd gyda rhieni ar y drws os mae plentyn wedi ei cwympo).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D3D4C33-29B7-483A-B3E7-27B2AEA99FCC}"/>
              </a:ext>
            </a:extLst>
          </p:cNvPr>
          <p:cNvSpPr/>
          <p:nvPr/>
        </p:nvSpPr>
        <p:spPr>
          <a:xfrm>
            <a:off x="784188" y="5044291"/>
            <a:ext cx="693665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 algn="ctr">
              <a:buFont typeface="Wingdings" panose="05000000000000000000" pitchFamily="2" charset="2"/>
              <a:buChar char="§"/>
            </a:pPr>
            <a:r>
              <a:rPr lang="cy-GB" dirty="0">
                <a:solidFill>
                  <a:srgbClr val="7030A0"/>
                </a:solidFill>
                <a:latin typeface="Bahnschrift" panose="020B0502040204020203" pitchFamily="34" charset="0"/>
              </a:rPr>
              <a:t> </a:t>
            </a:r>
            <a:r>
              <a:rPr lang="cy-GB" dirty="0">
                <a:latin typeface="Bahnschrift" panose="020B0502040204020203" pitchFamily="34" charset="0"/>
              </a:rPr>
              <a:t>Kickul a Neuman (2000)- </a:t>
            </a:r>
            <a:r>
              <a:rPr lang="cy-GB" dirty="0">
                <a:solidFill>
                  <a:srgbClr val="7030A0"/>
                </a:solidFill>
                <a:latin typeface="Bahnschrift" panose="020B0502040204020203" pitchFamily="34" charset="0"/>
              </a:rPr>
              <a:t>erthygl yn ymchwiliad o berthynad rhwng ymddygiad arweinwyr a nodweiddion personaliaeth ymddangosol. – Gwaith tim</a:t>
            </a:r>
          </a:p>
        </p:txBody>
      </p:sp>
      <p:pic>
        <p:nvPicPr>
          <p:cNvPr id="1026" name="Picture 2" descr="Image result for parents evening">
            <a:extLst>
              <a:ext uri="{FF2B5EF4-FFF2-40B4-BE49-F238E27FC236}">
                <a16:creationId xmlns:a16="http://schemas.microsoft.com/office/drawing/2014/main" id="{575CB091-F58B-4B10-B70E-B530CB4764F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4188" y="2616491"/>
            <a:ext cx="2762973" cy="17268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649BC17-D508-4470-8AC2-AD9A2CE19B4C}"/>
              </a:ext>
            </a:extLst>
          </p:cNvPr>
          <p:cNvSpPr txBox="1"/>
          <p:nvPr/>
        </p:nvSpPr>
        <p:spPr>
          <a:xfrm>
            <a:off x="2022126" y="4408213"/>
            <a:ext cx="21679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(THS admin, 2019)</a:t>
            </a:r>
          </a:p>
        </p:txBody>
      </p:sp>
    </p:spTree>
    <p:extLst>
      <p:ext uri="{BB962C8B-B14F-4D97-AF65-F5344CB8AC3E}">
        <p14:creationId xmlns:p14="http://schemas.microsoft.com/office/powerpoint/2010/main" val="56371805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F0C9953D-AE67-48F7-9921-992B1BD4CABC}"/>
              </a:ext>
            </a:extLst>
          </p:cNvPr>
          <p:cNvSpPr/>
          <p:nvPr/>
        </p:nvSpPr>
        <p:spPr>
          <a:xfrm>
            <a:off x="1748648" y="633906"/>
            <a:ext cx="8506521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buFont typeface="Wingdings" panose="05000000000000000000" pitchFamily="2" charset="2"/>
              <a:buChar char="§"/>
            </a:pPr>
            <a:r>
              <a:rPr lang="cy-GB" dirty="0">
                <a:latin typeface="Bahnschrift" panose="020B0502040204020203" pitchFamily="34" charset="0"/>
              </a:rPr>
              <a:t> </a:t>
            </a:r>
            <a:r>
              <a:rPr lang="cy-GB" sz="2000" dirty="0">
                <a:latin typeface="Bahnschrift" panose="020B0502040204020203" pitchFamily="34" charset="0"/>
              </a:rPr>
              <a:t>Pan dechreuais i yn prifysgol a wneud y cwrs yma. Dysgais i fod angen llawer o amynedd i weithio gyda phlant ifanc. </a:t>
            </a:r>
            <a:endParaRPr lang="cy-GB" dirty="0">
              <a:solidFill>
                <a:srgbClr val="7030A0"/>
              </a:solidFill>
              <a:latin typeface="Bahnschrift" panose="020B0502040204020203" pitchFamily="34" charset="0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DB0DA4F5-16EF-4B48-BDDF-A1CCD6EB6B99}"/>
              </a:ext>
            </a:extLst>
          </p:cNvPr>
          <p:cNvSpPr/>
          <p:nvPr/>
        </p:nvSpPr>
        <p:spPr>
          <a:xfrm>
            <a:off x="787950" y="1834471"/>
            <a:ext cx="6936658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buFont typeface="Wingdings" panose="05000000000000000000" pitchFamily="2" charset="2"/>
              <a:buChar char="§"/>
            </a:pPr>
            <a:r>
              <a:rPr lang="cy-GB" sz="2000" dirty="0">
                <a:latin typeface="Bahnschrift" panose="020B0502040204020203" pitchFamily="34" charset="0"/>
              </a:rPr>
              <a:t> Yn ol Newman (2016) </a:t>
            </a:r>
            <a:r>
              <a:rPr lang="cy-GB" sz="2000" dirty="0">
                <a:solidFill>
                  <a:srgbClr val="7030A0"/>
                </a:solidFill>
                <a:latin typeface="Bahnschrift" panose="020B0502040204020203" pitchFamily="34" charset="0"/>
              </a:rPr>
              <a:t>– amyneiddgar yn golygu fod angen iddo chi aros yn bwyllog yn wyneb rhwystredigaeth neu adfyd. </a:t>
            </a:r>
          </a:p>
          <a:p>
            <a:pPr algn="ctr">
              <a:buFont typeface="Wingdings" panose="05000000000000000000" pitchFamily="2" charset="2"/>
              <a:buChar char="§"/>
            </a:pPr>
            <a:r>
              <a:rPr lang="cy-GB" sz="2000" dirty="0">
                <a:solidFill>
                  <a:srgbClr val="7030A0"/>
                </a:solidFill>
                <a:latin typeface="Bahnschrift" panose="020B0502040204020203" pitchFamily="34" charset="0"/>
              </a:rPr>
              <a:t>Gallwn gwella  ymarfer. Mae gen i brofiad o fod yn amyneddgar- wrth weithio gyda phlant sydd ag anghenion arbennig.  </a:t>
            </a:r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9C27A3A5-E920-4A2D-96B7-70FF7206F2D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84831" y="1626243"/>
            <a:ext cx="3219219" cy="21472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AA7D65E8-696B-49D8-9A48-37AAC9175BF4}"/>
              </a:ext>
            </a:extLst>
          </p:cNvPr>
          <p:cNvSpPr/>
          <p:nvPr/>
        </p:nvSpPr>
        <p:spPr>
          <a:xfrm>
            <a:off x="1839098" y="4416149"/>
            <a:ext cx="6936658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buFont typeface="Wingdings" panose="05000000000000000000" pitchFamily="2" charset="2"/>
              <a:buChar char="§"/>
            </a:pPr>
            <a:r>
              <a:rPr lang="cy-GB" dirty="0">
                <a:latin typeface="Bahnschrift" panose="020B0502040204020203" pitchFamily="34" charset="0"/>
              </a:rPr>
              <a:t> </a:t>
            </a:r>
            <a:r>
              <a:rPr lang="cy-GB" sz="2000" dirty="0">
                <a:latin typeface="Bahnschrift" panose="020B0502040204020203" pitchFamily="34" charset="0"/>
              </a:rPr>
              <a:t>Ond fodd bynnag (dim enw, 2020) </a:t>
            </a:r>
            <a:r>
              <a:rPr lang="cy-GB" sz="2000" dirty="0">
                <a:solidFill>
                  <a:srgbClr val="7030A0"/>
                </a:solidFill>
                <a:latin typeface="Bahnschrift" panose="020B0502040204020203" pitchFamily="34" charset="0"/>
              </a:rPr>
              <a:t>– plentyn sydd ag anghenion arbennig mae amynedd yn hanfodol iddo. </a:t>
            </a:r>
          </a:p>
          <a:p>
            <a:pPr algn="ctr">
              <a:buFont typeface="Wingdings" panose="05000000000000000000" pitchFamily="2" charset="2"/>
              <a:buChar char="§"/>
            </a:pPr>
            <a:r>
              <a:rPr lang="cy-GB" sz="2000" dirty="0">
                <a:solidFill>
                  <a:srgbClr val="7030A0"/>
                </a:solidFill>
                <a:latin typeface="Bahnschrift" panose="020B0502040204020203" pitchFamily="34" charset="0"/>
              </a:rPr>
              <a:t>Mae plant sydd ag anghenion arbennig- cyrmud amser yn cyflawni tasg syml, dealltwriaeth yn allweddol ar gyfer datblygiad.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5B8382D-286F-4083-9009-90C134601E22}"/>
              </a:ext>
            </a:extLst>
          </p:cNvPr>
          <p:cNvSpPr txBox="1"/>
          <p:nvPr/>
        </p:nvSpPr>
        <p:spPr>
          <a:xfrm>
            <a:off x="9024809" y="3910140"/>
            <a:ext cx="21679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(Taboada, K 2018)</a:t>
            </a:r>
          </a:p>
        </p:txBody>
      </p:sp>
    </p:spTree>
    <p:extLst>
      <p:ext uri="{BB962C8B-B14F-4D97-AF65-F5344CB8AC3E}">
        <p14:creationId xmlns:p14="http://schemas.microsoft.com/office/powerpoint/2010/main" val="26142009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4BD292-60B8-4163-AAA0-77FFBB06AE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8127076" cy="802158"/>
          </a:xfrm>
        </p:spPr>
        <p:txBody>
          <a:bodyPr>
            <a:normAutofit/>
          </a:bodyPr>
          <a:lstStyle/>
          <a:p>
            <a:pPr algn="ctr"/>
            <a:r>
              <a:rPr lang="cy-GB" sz="4400" dirty="0">
                <a:latin typeface="Bahnschrift SemiBold" panose="020B0502040204020203" pitchFamily="34" charset="0"/>
              </a:rPr>
              <a:t>Pa cymhwysterau sydd angen?</a:t>
            </a:r>
          </a:p>
        </p:txBody>
      </p:sp>
      <p:pic>
        <p:nvPicPr>
          <p:cNvPr id="3074" name="Picture 2" descr="GCSE exam changes">
            <a:extLst>
              <a:ext uri="{FF2B5EF4-FFF2-40B4-BE49-F238E27FC236}">
                <a16:creationId xmlns:a16="http://schemas.microsoft.com/office/drawing/2014/main" id="{D79F03B4-6B37-49DA-8D7E-8E4D3BB8A59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53004" y="1816905"/>
            <a:ext cx="3937462" cy="24609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E35123-CCAC-41D9-8E3A-47D93A7FEF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0215" y="1566118"/>
            <a:ext cx="6381404" cy="4829695"/>
          </a:xfrm>
        </p:spPr>
        <p:txBody>
          <a:bodyPr>
            <a:normAutofit lnSpcReduction="10000"/>
          </a:bodyPr>
          <a:lstStyle/>
          <a:p>
            <a:pPr algn="ctr">
              <a:buFont typeface="Wingdings" panose="05000000000000000000" pitchFamily="2" charset="2"/>
              <a:buChar char="§"/>
            </a:pPr>
            <a:r>
              <a:rPr lang="cy-GB" sz="1900" dirty="0">
                <a:solidFill>
                  <a:srgbClr val="7030A0"/>
                </a:solidFill>
                <a:latin typeface="Bahnschrift" panose="020B0502040204020203" pitchFamily="34" charset="0"/>
              </a:rPr>
              <a:t>Yn ol National Careers Service (dim dyddiad) </a:t>
            </a:r>
            <a:r>
              <a:rPr lang="cy-GB" sz="1900" dirty="0">
                <a:latin typeface="Bahnschrift" panose="020B0502040204020203" pitchFamily="34" charset="0"/>
              </a:rPr>
              <a:t>mae angen iddo chi gael 5 TGAU i mynd ati i fynd i Brifysgol.</a:t>
            </a:r>
          </a:p>
          <a:p>
            <a:pPr algn="ctr">
              <a:buFont typeface="Wingdings" panose="05000000000000000000" pitchFamily="2" charset="2"/>
              <a:buChar char="§"/>
            </a:pPr>
            <a:r>
              <a:rPr lang="cy-GB" sz="1900" dirty="0">
                <a:latin typeface="Bahnschrift" panose="020B0502040204020203" pitchFamily="34" charset="0"/>
              </a:rPr>
              <a:t>Bydd angen gradd A* i C arnoch mewn Mathemateg, Saesneg a Gwyddoniaeth. </a:t>
            </a:r>
          </a:p>
          <a:p>
            <a:pPr algn="ctr">
              <a:buFont typeface="Wingdings" panose="05000000000000000000" pitchFamily="2" charset="2"/>
              <a:buChar char="§"/>
            </a:pPr>
            <a:r>
              <a:rPr lang="cy-GB" sz="1900" dirty="0">
                <a:latin typeface="Bahnschrift" panose="020B0502040204020203" pitchFamily="34" charset="0"/>
              </a:rPr>
              <a:t>Os nad oed gyda chi TGAU gallwch ddefnyddio eich gradd lefel A i wneud pwnc yn y Brifysgol. </a:t>
            </a:r>
            <a:endParaRPr lang="en-GB" sz="1900" dirty="0">
              <a:latin typeface="Bahnschrift" panose="020B0502040204020203" pitchFamily="34" charset="0"/>
            </a:endParaRPr>
          </a:p>
          <a:p>
            <a:pPr algn="ctr">
              <a:buFont typeface="Wingdings" panose="05000000000000000000" pitchFamily="2" charset="2"/>
              <a:buChar char="§"/>
            </a:pPr>
            <a:r>
              <a:rPr lang="cy-GB" sz="1900" dirty="0">
                <a:latin typeface="Bahnschrift" panose="020B0502040204020203" pitchFamily="34" charset="0"/>
              </a:rPr>
              <a:t>Er fy mod i wedi wneud gradd yn barod yn y PCYDDS,  Caerfyrddin gallaf  ddefnyddio’r cymhwyster yma i’w i wneud gradd athrawes gan wneud cwrs hyfforddi athrawon TAR am flwyddyn neu wneud gradd statws athrawes. </a:t>
            </a:r>
          </a:p>
          <a:p>
            <a:pPr algn="ctr">
              <a:buFont typeface="Wingdings" panose="05000000000000000000" pitchFamily="2" charset="2"/>
              <a:buChar char="§"/>
            </a:pPr>
            <a:r>
              <a:rPr lang="cy-GB" sz="1900" dirty="0">
                <a:latin typeface="Bahnschrift" panose="020B0502040204020203" pitchFamily="34" charset="0"/>
              </a:rPr>
              <a:t>Bydd angen gradd B yn Saesneg a Mathemateg. Gwyddoniaeth gradd C neu fwy yn cyfnod sylfaen. </a:t>
            </a:r>
          </a:p>
          <a:p>
            <a:pPr marL="0" indent="0" algn="ctr">
              <a:buNone/>
            </a:pPr>
            <a:r>
              <a:rPr lang="cy-GB" sz="1900" dirty="0">
                <a:latin typeface="Bahnschrift" panose="020B0502040204020203" pitchFamily="34" charset="0"/>
              </a:rPr>
              <a:t>(Swain, R. 2019)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24EB43B-8B0D-4693-9938-A8741EC2CFD7}"/>
              </a:ext>
            </a:extLst>
          </p:cNvPr>
          <p:cNvSpPr txBox="1"/>
          <p:nvPr/>
        </p:nvSpPr>
        <p:spPr>
          <a:xfrm>
            <a:off x="9193876" y="5308340"/>
            <a:ext cx="21679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(Yorke, H 2017)</a:t>
            </a:r>
          </a:p>
        </p:txBody>
      </p:sp>
    </p:spTree>
    <p:extLst>
      <p:ext uri="{BB962C8B-B14F-4D97-AF65-F5344CB8AC3E}">
        <p14:creationId xmlns:p14="http://schemas.microsoft.com/office/powerpoint/2010/main" val="117712088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AA4503-E932-4C76-9650-50B1007A2A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363200" cy="1244395"/>
          </a:xfrm>
        </p:spPr>
        <p:txBody>
          <a:bodyPr>
            <a:normAutofit/>
          </a:bodyPr>
          <a:lstStyle/>
          <a:p>
            <a:pPr algn="ctr"/>
            <a:r>
              <a:rPr lang="cy-GB" dirty="0">
                <a:latin typeface="Bahnschrift SemiBold" panose="020B0502040204020203" pitchFamily="34" charset="0"/>
              </a:rPr>
              <a:t>Beth mae angen wneud ar ol y gradd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CE472E-0248-4DB4-A85D-8D689D5241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31476" y="2103120"/>
            <a:ext cx="6198524" cy="2867892"/>
          </a:xfrm>
        </p:spPr>
        <p:txBody>
          <a:bodyPr>
            <a:noAutofit/>
          </a:bodyPr>
          <a:lstStyle/>
          <a:p>
            <a:pPr algn="ctr">
              <a:buFont typeface="Wingdings" panose="05000000000000000000" pitchFamily="2" charset="2"/>
              <a:buChar char="§"/>
            </a:pPr>
            <a:r>
              <a:rPr lang="cy-GB" sz="1800" dirty="0">
                <a:latin typeface="Bahnschrift" panose="020B0502040204020203" pitchFamily="34" charset="0"/>
              </a:rPr>
              <a:t> Ar ol wneud y gradd Addyg a Gofal Blynyddoedd Cynnar ym PCYDDS, Caerfyrddin rydw i eisiau gwneud y gradd TAR. </a:t>
            </a:r>
          </a:p>
          <a:p>
            <a:pPr algn="ctr">
              <a:buFont typeface="Wingdings" panose="05000000000000000000" pitchFamily="2" charset="2"/>
              <a:buChar char="§"/>
            </a:pPr>
            <a:r>
              <a:rPr lang="cy-GB" sz="1800" dirty="0">
                <a:solidFill>
                  <a:srgbClr val="7030A0"/>
                </a:solidFill>
                <a:latin typeface="Bahnschrift" panose="020B0502040204020203" pitchFamily="34" charset="0"/>
              </a:rPr>
              <a:t> </a:t>
            </a:r>
            <a:r>
              <a:rPr lang="cy-GB" sz="1800" dirty="0">
                <a:latin typeface="Bahnschrift" panose="020B0502040204020203" pitchFamily="34" charset="0"/>
              </a:rPr>
              <a:t>Mae angen i chi gael un gradd mewn rhywbeth i wenud y cwrs yma yn PGCE. Mae angen i chi gael y pwnciau canlynol i mynd ati i ymuno’r wradd sef Gwyddoniaeth, Mathemateg a Chymraeg neu Saesneg. </a:t>
            </a:r>
          </a:p>
          <a:p>
            <a:pPr marL="0" indent="0" algn="ctr">
              <a:buNone/>
            </a:pPr>
            <a:r>
              <a:rPr lang="cy-GB" sz="1800" dirty="0">
                <a:latin typeface="Bahnschrift" panose="020B0502040204020203" pitchFamily="34" charset="0"/>
              </a:rPr>
              <a:t>(Llywodraeth Cymru, 2018) </a:t>
            </a:r>
          </a:p>
          <a:p>
            <a:pPr algn="ctr">
              <a:buFont typeface="Wingdings" panose="05000000000000000000" pitchFamily="2" charset="2"/>
              <a:buChar char="§"/>
            </a:pPr>
            <a:r>
              <a:rPr lang="cy-GB" sz="1800" dirty="0">
                <a:latin typeface="Bahnschrift" panose="020B0502040204020203" pitchFamily="34" charset="0"/>
              </a:rPr>
              <a:t>Byddwch hefyd yn gwneud canran o brofiad gwaith mewn dosbarthiadau yn y Cyfnod Sylfaen a Chyfnod Allweddol 2 (Llywodraeth Cymru, 2018).   </a:t>
            </a:r>
            <a:endParaRPr lang="en-GB" sz="1800" dirty="0">
              <a:latin typeface="Bahnschrift" panose="020B0502040204020203" pitchFamily="34" charset="0"/>
            </a:endParaRPr>
          </a:p>
        </p:txBody>
      </p:sp>
      <p:pic>
        <p:nvPicPr>
          <p:cNvPr id="4098" name="Picture 2" descr="Image result for welsh government">
            <a:extLst>
              <a:ext uri="{FF2B5EF4-FFF2-40B4-BE49-F238E27FC236}">
                <a16:creationId xmlns:a16="http://schemas.microsoft.com/office/drawing/2014/main" id="{D9D5D558-125B-4F88-BF07-5C6CCB641CD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6513" y="2574118"/>
            <a:ext cx="3542607" cy="18598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97E2ED3-62FC-43DC-9741-B976C61DB443}"/>
              </a:ext>
            </a:extLst>
          </p:cNvPr>
          <p:cNvSpPr txBox="1"/>
          <p:nvPr/>
        </p:nvSpPr>
        <p:spPr>
          <a:xfrm>
            <a:off x="846513" y="4721006"/>
            <a:ext cx="33763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000" dirty="0"/>
              <a:t>(Llywodraeth Cymru, 2019)</a:t>
            </a:r>
          </a:p>
        </p:txBody>
      </p:sp>
    </p:spTree>
    <p:extLst>
      <p:ext uri="{BB962C8B-B14F-4D97-AF65-F5344CB8AC3E}">
        <p14:creationId xmlns:p14="http://schemas.microsoft.com/office/powerpoint/2010/main" val="105940612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19D927-8F0A-4F2C-B731-A9DCBEA390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y-GB" dirty="0">
                <a:latin typeface="Bahnschrift SemiBold" panose="020B0502040204020203" pitchFamily="34" charset="0"/>
              </a:rPr>
              <a:t>Pwy sydd yn gallu helpu?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7D822F-7DAB-4FF1-A262-A2C2828955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22124" y="2103120"/>
            <a:ext cx="6603076" cy="3849624"/>
          </a:xfrm>
        </p:spPr>
        <p:txBody>
          <a:bodyPr>
            <a:normAutofit fontScale="92500" lnSpcReduction="20000"/>
          </a:bodyPr>
          <a:lstStyle/>
          <a:p>
            <a:pPr algn="ctr">
              <a:buFont typeface="Wingdings" panose="05000000000000000000" pitchFamily="2" charset="2"/>
              <a:buChar char="§"/>
            </a:pPr>
            <a:r>
              <a:rPr lang="cy-GB" sz="2000" dirty="0">
                <a:latin typeface="Bahnschrift" panose="020B0502040204020203" pitchFamily="34" charset="0"/>
              </a:rPr>
              <a:t>Yn olaf, rydw i yn mynd i siarad gyda chi pwy sydd ar gael yn y prif ysgol sydd yn gallu rhoi cymorth iddo chi i wneud y gradd neu cwrs TAR.</a:t>
            </a:r>
          </a:p>
          <a:p>
            <a:pPr algn="ctr">
              <a:buFont typeface="Wingdings" panose="05000000000000000000" pitchFamily="2" charset="2"/>
              <a:buChar char="§"/>
            </a:pPr>
            <a:r>
              <a:rPr lang="cy-GB" sz="2000" dirty="0">
                <a:latin typeface="Bahnschrift" panose="020B0502040204020203" pitchFamily="34" charset="0"/>
              </a:rPr>
              <a:t> </a:t>
            </a:r>
            <a:r>
              <a:rPr lang="cy-GB" sz="2000" dirty="0">
                <a:solidFill>
                  <a:srgbClr val="7030A0"/>
                </a:solidFill>
                <a:latin typeface="Bahnschrift" panose="020B0502040204020203" pitchFamily="34" charset="0"/>
              </a:rPr>
              <a:t>(Llywodraeth Cymru, 2019)- </a:t>
            </a:r>
            <a:r>
              <a:rPr lang="cy-GB" sz="2000" dirty="0">
                <a:latin typeface="Bahnschrift" panose="020B0502040204020203" pitchFamily="34" charset="0"/>
              </a:rPr>
              <a:t>Mae cwmni Student Finance Cymru i gael i helpu chi yn arianol. Mae’r cwmni yma yn rhoi arian yn ystod amser termau wahanol i helpu chi gyda:- Llyfrau, adnoddau ac i helpu chi i fyw yn y campws.</a:t>
            </a:r>
          </a:p>
          <a:p>
            <a:pPr algn="ctr">
              <a:buFont typeface="Wingdings" panose="05000000000000000000" pitchFamily="2" charset="2"/>
              <a:buChar char="§"/>
            </a:pPr>
            <a:r>
              <a:rPr lang="cy-GB" sz="2000" dirty="0">
                <a:latin typeface="Bahnschrift" panose="020B0502040204020203" pitchFamily="34" charset="0"/>
              </a:rPr>
              <a:t>Ond hefyd gallwch gael cymorth o’r wasanethau gyrfaroedd- Cv’s, cyfarfodydd, neu cyngor yn wneud y cwrs. Gallwch wneud apwytiad i weld rhywun –Mark Thomas i helpu chi. Gallwch hefyd gael cyfarfodydd 1-1. </a:t>
            </a:r>
            <a:r>
              <a:rPr lang="cy-GB" sz="2000" dirty="0">
                <a:solidFill>
                  <a:srgbClr val="7030A0"/>
                </a:solidFill>
                <a:latin typeface="Bahnschrift" panose="020B0502040204020203" pitchFamily="34" charset="0"/>
              </a:rPr>
              <a:t>(UWTSD, 2019). </a:t>
            </a:r>
            <a:endParaRPr lang="cy-GB" sz="2000" dirty="0">
              <a:latin typeface="Bahnschrift" panose="020B0502040204020203" pitchFamily="34" charset="0"/>
            </a:endParaRPr>
          </a:p>
        </p:txBody>
      </p:sp>
      <p:pic>
        <p:nvPicPr>
          <p:cNvPr id="5122" name="Picture 2" descr="UWTSD LOGO">
            <a:extLst>
              <a:ext uri="{FF2B5EF4-FFF2-40B4-BE49-F238E27FC236}">
                <a16:creationId xmlns:a16="http://schemas.microsoft.com/office/drawing/2014/main" id="{22DB276F-32E4-4C0F-BA20-375E6BC3D97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229" y="3133898"/>
            <a:ext cx="3707706" cy="12302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DFA3AB8-EE5C-4708-9555-2EB0AB73AB6F}"/>
              </a:ext>
            </a:extLst>
          </p:cNvPr>
          <p:cNvSpPr txBox="1"/>
          <p:nvPr/>
        </p:nvSpPr>
        <p:spPr>
          <a:xfrm>
            <a:off x="1968731" y="4443697"/>
            <a:ext cx="33763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000" dirty="0"/>
              <a:t>(UWTSD, 2020).</a:t>
            </a:r>
          </a:p>
        </p:txBody>
      </p:sp>
    </p:spTree>
    <p:extLst>
      <p:ext uri="{BB962C8B-B14F-4D97-AF65-F5344CB8AC3E}">
        <p14:creationId xmlns:p14="http://schemas.microsoft.com/office/powerpoint/2010/main" val="271822589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E75D53-9E95-4DFF-A2FB-736EB085C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389138" y="1118586"/>
            <a:ext cx="12480524" cy="4109324"/>
          </a:xfrm>
        </p:spPr>
        <p:txBody>
          <a:bodyPr>
            <a:normAutofit/>
          </a:bodyPr>
          <a:lstStyle/>
          <a:p>
            <a:pPr algn="ctr"/>
            <a:r>
              <a:rPr lang="cy-GB" sz="8000" dirty="0">
                <a:latin typeface="Bahnschrift SemiBold" panose="020B0502040204020203" pitchFamily="34" charset="0"/>
              </a:rPr>
              <a:t>Oes cwestiynau?</a:t>
            </a:r>
          </a:p>
        </p:txBody>
      </p:sp>
    </p:spTree>
    <p:extLst>
      <p:ext uri="{BB962C8B-B14F-4D97-AF65-F5344CB8AC3E}">
        <p14:creationId xmlns:p14="http://schemas.microsoft.com/office/powerpoint/2010/main" val="34331816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AAAC8E7F-DFEC-461C-9F5A-88F769F0E3A7}"/>
              </a:ext>
            </a:extLst>
          </p:cNvPr>
          <p:cNvSpPr/>
          <p:nvPr/>
        </p:nvSpPr>
        <p:spPr>
          <a:xfrm>
            <a:off x="796031" y="524471"/>
            <a:ext cx="10599938" cy="55465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  <a:spcAft>
                <a:spcPts val="800"/>
              </a:spcAft>
            </a:pPr>
            <a:r>
              <a:rPr lang="en-GB" u="sng" dirty="0" err="1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Rhestr</a:t>
            </a:r>
            <a:r>
              <a:rPr lang="en-GB" u="sng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u="sng" dirty="0" err="1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Cyfernodi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cy-GB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Arkansas. (2017). </a:t>
            </a:r>
            <a:r>
              <a:rPr lang="cy-GB" i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Importance of Teacher Collaboration. </a:t>
            </a:r>
            <a:r>
              <a:rPr lang="cy-GB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Wefan: </a:t>
            </a:r>
            <a:r>
              <a:rPr lang="cy-GB" u="sng" dirty="0">
                <a:solidFill>
                  <a:srgbClr val="0000FF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https://degree.astate.edu/articles/k-12-education/importance-of-teacher-collaboration.aspx</a:t>
            </a:r>
            <a:r>
              <a:rPr lang="cy-GB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(Darllenwyd: 12.01.2020). 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cy-GB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BetterTeam. (2019). </a:t>
            </a:r>
            <a:r>
              <a:rPr lang="cy-GB" i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Teacher Job description. </a:t>
            </a:r>
            <a:r>
              <a:rPr lang="cy-GB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Wefan: </a:t>
            </a:r>
            <a:r>
              <a:rPr lang="cy-GB" u="sng" dirty="0">
                <a:solidFill>
                  <a:srgbClr val="0000FF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https://www.betterteam.com/teacher-job-description</a:t>
            </a:r>
            <a:r>
              <a:rPr lang="cy-GB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(Darllenwyd: 09.01.2020).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cy-GB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Career Training. (2015). </a:t>
            </a:r>
            <a:r>
              <a:rPr lang="cy-GB" i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Reasons teamwork is important in the workplace. </a:t>
            </a:r>
            <a:r>
              <a:rPr lang="cy-GB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Wefan: </a:t>
            </a:r>
            <a:r>
              <a:rPr lang="cy-GB" u="sng" dirty="0">
                <a:solidFill>
                  <a:srgbClr val="0000FF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https://www.yti.edu/blog/reasons-teamwork-is-important-in-the-workplace.asp</a:t>
            </a:r>
            <a:r>
              <a:rPr lang="cy-GB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(Darllenwyd: 12.01.2020). 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Dim </a:t>
            </a:r>
            <a:r>
              <a:rPr lang="en-GB" dirty="0" err="1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enw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(2020). </a:t>
            </a:r>
            <a:r>
              <a:rPr lang="en-GB" i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5 traits of effective special Education Teachers. </a:t>
            </a:r>
            <a:r>
              <a:rPr lang="en-GB" dirty="0" err="1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Wefan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</a:t>
            </a:r>
            <a:r>
              <a:rPr lang="cy-GB" u="sng" dirty="0">
                <a:solidFill>
                  <a:srgbClr val="0000FF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https://www.masters-in-special-education.com/lists/5-traits-of-effective-special-education-teachers/</a:t>
            </a:r>
            <a:r>
              <a:rPr lang="cy-GB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(Darllenwyd: 10.01.2020). 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Google images. (2017). </a:t>
            </a:r>
            <a:r>
              <a:rPr lang="en-GB" dirty="0" err="1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Wefan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</a:t>
            </a:r>
            <a:r>
              <a:rPr lang="cy-GB" u="sng" dirty="0">
                <a:solidFill>
                  <a:srgbClr val="0000FF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6"/>
              </a:rPr>
              <a:t>http://theconversation.com/simplistic-advice-for-teachers-on-how-to-teach-wont-work-86706</a:t>
            </a:r>
            <a:r>
              <a:rPr lang="cy-GB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(Darllenwyd: 07/01/2020).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7041663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75928E83-034C-4602-A453-8B6ECB596CE5}"/>
              </a:ext>
            </a:extLst>
          </p:cNvPr>
          <p:cNvSpPr/>
          <p:nvPr/>
        </p:nvSpPr>
        <p:spPr>
          <a:xfrm>
            <a:off x="1041646" y="557274"/>
            <a:ext cx="8510726" cy="555164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cy-GB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Google images. (dim dyddiad). Wefan: </a:t>
            </a:r>
            <a:r>
              <a:rPr lang="cy-GB" u="sng" dirty="0">
                <a:solidFill>
                  <a:srgbClr val="0000FF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s://www.google.co.uk/search?hl=en&amp;biw=1536&amp;bih=754&amp;tbm=isch&amp;sa=1&amp;ei=ROsUXp2UMoKx8gKpjo-oAw&amp;q=abc&amp;oq=abc&amp;gs_l=img.3..0i67l4j0l6.199471.201278..201601...0.0..0.84.465.7......0....1..gws-wiz-img.....0..0i131j0i3.IA8fLVM43oc&amp;ved=0ahUKEwidxquXq_LmAhWCmFwKHSnHAzUQ4dUDCAc&amp;uact=5#imgrc=g1wu6NrkzJ-6zM:</a:t>
            </a:r>
            <a:r>
              <a:rPr lang="cy-GB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(Darllenwyd: 07.01.2020).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cy-GB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Kickul, J. A Neuman, G. (2000). </a:t>
            </a:r>
            <a:r>
              <a:rPr lang="cy-GB" i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Emergent leadership behaviours: The function of personality and cognitive ability in determining teamwork performance and ksas. </a:t>
            </a:r>
            <a:r>
              <a:rPr lang="cy-GB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Wefan: </a:t>
            </a:r>
            <a:r>
              <a:rPr lang="cy-GB" u="sng" dirty="0">
                <a:solidFill>
                  <a:srgbClr val="0000FF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file:///C:/Users/Admin/AppData/Local/Temp/Temp1_Darllen%20Reading.zip/Darllen%20Reading/Emergent%20leadership%20%20Teamwork.pdf</a:t>
            </a:r>
            <a:r>
              <a:rPr lang="cy-GB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(Darllenwyd: 09.01.2020).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4869543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98FCD40C-E9FC-4909-A625-B1D4AC90E8B2}"/>
              </a:ext>
            </a:extLst>
          </p:cNvPr>
          <p:cNvSpPr/>
          <p:nvPr/>
        </p:nvSpPr>
        <p:spPr>
          <a:xfrm>
            <a:off x="630315" y="707037"/>
            <a:ext cx="10662081" cy="54439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cy-GB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Llywodraeth Cymru. (2018). </a:t>
            </a:r>
            <a:r>
              <a:rPr lang="cy-GB" i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Teacher training incentives in Wales for PGCE students academic year 2018/19. </a:t>
            </a:r>
            <a:r>
              <a:rPr lang="cy-GB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Wefan: </a:t>
            </a:r>
            <a:r>
              <a:rPr lang="cy-GB" u="sng" dirty="0">
                <a:solidFill>
                  <a:srgbClr val="0000FF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https://gov.wales/sites/default/files/publications/2018-09/teacher-training-incentives-in-wales-for-pgce-fe-students-academic-year-2018-19.pdf</a:t>
            </a:r>
            <a:r>
              <a:rPr lang="cy-GB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(Darllenwyd: 11/01.2020).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cy-GB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Llywodraeth Cymru. (2019). </a:t>
            </a:r>
            <a:r>
              <a:rPr lang="cy-GB" i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Education in wales is changing. </a:t>
            </a:r>
            <a:r>
              <a:rPr lang="cy-GB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Wefan: </a:t>
            </a:r>
            <a:r>
              <a:rPr lang="cy-GB" u="sng" dirty="0">
                <a:solidFill>
                  <a:srgbClr val="0000FF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https://hwb.gov.wales/storage/94271c54-2aee-423a-b49f-4b6d7311edc6/190621-a-brief-summary-of-the-changes-planned-for-education-in-wales.pdf</a:t>
            </a:r>
            <a:r>
              <a:rPr lang="cy-GB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(Darllenwyd: 13.01.2020).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cy-GB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Llywodraeth Cymru. (2019). </a:t>
            </a:r>
            <a:r>
              <a:rPr lang="cy-GB" i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Student Finance Wales. </a:t>
            </a:r>
            <a:r>
              <a:rPr lang="cy-GB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Wefan: </a:t>
            </a:r>
            <a:r>
              <a:rPr lang="cy-GB" u="sng" dirty="0">
                <a:solidFill>
                  <a:srgbClr val="0000FF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https://www.studentfinancewales.co.uk/</a:t>
            </a:r>
            <a:r>
              <a:rPr lang="cy-GB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(Darllenwyd: 11.01.2020). 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National Careers Service. (dim </a:t>
            </a:r>
            <a:r>
              <a:rPr lang="en-GB" dirty="0" err="1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dyddiad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). </a:t>
            </a:r>
            <a:r>
              <a:rPr lang="en-GB" i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Primary school teacher. </a:t>
            </a:r>
            <a:r>
              <a:rPr lang="en-GB" dirty="0" err="1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Wefan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</a:t>
            </a:r>
            <a:r>
              <a:rPr lang="cy-GB" u="sng" dirty="0">
                <a:solidFill>
                  <a:srgbClr val="0000FF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https://nationalcareers.service.gov.uk/job-profiles/primary-school-teacher</a:t>
            </a:r>
            <a:r>
              <a:rPr lang="cy-GB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(Darllenwyd: 10.01.2020). 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cy-GB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Newman, K. (2016). </a:t>
            </a:r>
            <a:r>
              <a:rPr lang="cy-GB" i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benefits of being a patient person. </a:t>
            </a:r>
            <a:r>
              <a:rPr lang="cy-GB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Wefan: </a:t>
            </a:r>
            <a:r>
              <a:rPr lang="cy-GB" u="sng" dirty="0">
                <a:solidFill>
                  <a:srgbClr val="0000FF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6"/>
              </a:rPr>
              <a:t>https://www.mindful.org/the-benefits-of-being-a-patient-person/</a:t>
            </a:r>
            <a:r>
              <a:rPr lang="cy-GB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(Darllenwyd: 10.01.2020).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8290842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6EDB3264-611E-41ED-A33F-2B2C012C0020}"/>
              </a:ext>
            </a:extLst>
          </p:cNvPr>
          <p:cNvSpPr/>
          <p:nvPr/>
        </p:nvSpPr>
        <p:spPr>
          <a:xfrm>
            <a:off x="834502" y="707037"/>
            <a:ext cx="9641149" cy="54439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cy-GB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Silver, F. (2018). </a:t>
            </a:r>
            <a:r>
              <a:rPr lang="cy-GB" i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Why is it important for teachers to have good communication skills? </a:t>
            </a:r>
            <a:r>
              <a:rPr lang="cy-GB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Wefan: </a:t>
            </a:r>
            <a:r>
              <a:rPr lang="cy-GB" u="sng" dirty="0">
                <a:solidFill>
                  <a:srgbClr val="0000FF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https://work.chron.com/important-teachers-good-communication-skills-10512.html</a:t>
            </a:r>
            <a:r>
              <a:rPr lang="cy-GB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(Darllenwyd: 10.01.2020).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cy-GB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Swain, R. (2019). </a:t>
            </a:r>
            <a:r>
              <a:rPr lang="cy-GB" i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Prospects PGCE. </a:t>
            </a:r>
            <a:r>
              <a:rPr lang="cy-GB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Wefan: </a:t>
            </a:r>
            <a:r>
              <a:rPr lang="cy-GB" u="sng" dirty="0">
                <a:solidFill>
                  <a:srgbClr val="0000FF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https://www.prospects.ac.uk/jobs-and-work-experience/job-sectors/teacher-training-and-education/pgce</a:t>
            </a:r>
            <a:r>
              <a:rPr lang="cy-GB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(Darllenwyd: 14.01.2020). 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cy-GB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Taboada, K. (2018). </a:t>
            </a:r>
            <a:r>
              <a:rPr lang="cy-GB" i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Days out in Berkshire for children with special needs or disabilities. </a:t>
            </a:r>
            <a:r>
              <a:rPr lang="cy-GB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Wefan: </a:t>
            </a:r>
            <a:r>
              <a:rPr lang="cy-GB" u="sng" dirty="0">
                <a:solidFill>
                  <a:srgbClr val="0000FF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https://www.inyourarea.co.uk/news/days-out-in-berkshire-for-children-with-special-needs-or-disabilities/</a:t>
            </a:r>
            <a:r>
              <a:rPr lang="cy-GB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r>
              <a:rPr lang="cy-GB" i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cy-GB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(Darllenwyd: 12.01.2020).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cy-GB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THS Admin. (2019). </a:t>
            </a:r>
            <a:r>
              <a:rPr lang="cy-GB" i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YR9 Parents Evenning</a:t>
            </a:r>
            <a:r>
              <a:rPr lang="cy-GB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Wefan: </a:t>
            </a:r>
            <a:r>
              <a:rPr lang="cy-GB" u="sng" dirty="0">
                <a:solidFill>
                  <a:srgbClr val="0000FF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https://www.tottington.bury.sch.uk/letters/y9-parents-evening/</a:t>
            </a:r>
            <a:r>
              <a:rPr lang="cy-GB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(Darllenwyd: 12.01.2020). 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dirty="0" err="1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TotalJobs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(2019). </a:t>
            </a:r>
            <a:r>
              <a:rPr lang="en-GB" i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Teacher job description </a:t>
            </a:r>
            <a:r>
              <a:rPr lang="en-GB" dirty="0" err="1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Wefan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</a:t>
            </a:r>
            <a:r>
              <a:rPr lang="cy-GB" u="sng" dirty="0">
                <a:solidFill>
                  <a:srgbClr val="0000FF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6"/>
              </a:rPr>
              <a:t>https://www.totaljobs.com/advice/teacher-job-description</a:t>
            </a:r>
            <a:r>
              <a:rPr lang="cy-GB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(Darllenwyd: 29.12.19).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6231449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CF2B3890-6746-4E87-A1D4-D24E4D53DBE5}"/>
              </a:ext>
            </a:extLst>
          </p:cNvPr>
          <p:cNvSpPr/>
          <p:nvPr/>
        </p:nvSpPr>
        <p:spPr>
          <a:xfrm>
            <a:off x="766439" y="614320"/>
            <a:ext cx="7969188" cy="357674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cy-GB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University of wals Trinity Saint David. (2019). </a:t>
            </a:r>
            <a:r>
              <a:rPr lang="cy-GB" i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Careers Service. </a:t>
            </a:r>
            <a:r>
              <a:rPr lang="cy-GB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Wefan: </a:t>
            </a:r>
            <a:r>
              <a:rPr lang="cy-GB" u="sng" dirty="0">
                <a:solidFill>
                  <a:srgbClr val="0000FF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https://www.uwtsd.ac.uk/careers/</a:t>
            </a:r>
            <a:r>
              <a:rPr lang="cy-GB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(Darllenwyd: 11.01.2020).  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cy-GB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UWTSD. (2020). (Image) Wefan: </a:t>
            </a:r>
            <a:r>
              <a:rPr lang="cy-GB" u="sng" dirty="0">
                <a:solidFill>
                  <a:srgbClr val="0000FF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https://www.uwtsd.ac.uk/carmarthen/</a:t>
            </a:r>
            <a:r>
              <a:rPr lang="cy-GB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(Darllenwyd: 13.01.2020). 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cy-GB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Yorke, H. (2017). </a:t>
            </a:r>
            <a:r>
              <a:rPr lang="cy-GB" i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Ofqual criticises exam boards for flouting new rules on remarks amid huge spike in GCSE grade changes. </a:t>
            </a:r>
            <a:r>
              <a:rPr lang="cy-GB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Wefan: </a:t>
            </a:r>
            <a:r>
              <a:rPr lang="cy-GB" u="sng" dirty="0">
                <a:solidFill>
                  <a:srgbClr val="0000FF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https://www.telegraph.co.uk/education/2017/12/14/ofqual-threatens-action-against-liberal-exam-boards-amid-huge/</a:t>
            </a:r>
            <a:r>
              <a:rPr lang="cy-GB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(Image) (darllenwyd: 13.01.2020). 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0822245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VTI">
  <a:themeElements>
    <a:clrScheme name="AnalogousFromLightSeedRightStep">
      <a:dk1>
        <a:srgbClr val="000000"/>
      </a:dk1>
      <a:lt1>
        <a:srgbClr val="FFFFFF"/>
      </a:lt1>
      <a:dk2>
        <a:srgbClr val="3D3822"/>
      </a:dk2>
      <a:lt2>
        <a:srgbClr val="E2E8E5"/>
      </a:lt2>
      <a:accent1>
        <a:srgbClr val="EA73A4"/>
      </a:accent1>
      <a:accent2>
        <a:srgbClr val="E55454"/>
      </a:accent2>
      <a:accent3>
        <a:srgbClr val="E59053"/>
      </a:accent3>
      <a:accent4>
        <a:srgbClr val="B6A343"/>
      </a:accent4>
      <a:accent5>
        <a:srgbClr val="95AB54"/>
      </a:accent5>
      <a:accent6>
        <a:srgbClr val="69B643"/>
      </a:accent6>
      <a:hlink>
        <a:srgbClr val="578F78"/>
      </a:hlink>
      <a:folHlink>
        <a:srgbClr val="828282"/>
      </a:folHlink>
    </a:clrScheme>
    <a:fontScheme name="Savon">
      <a:majorFont>
        <a:latin typeface="Goudy Old Style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oudy Old Style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hade val="100000"/>
                <a:satMod val="300000"/>
              </a:schemeClr>
            </a:gs>
            <a:gs pos="100000">
              <a:schemeClr val="phClr">
                <a:tint val="100000"/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VTI" id="{A72E8C35-66DD-49F8-AF66-813F19B983AE}" vid="{93CCBC76-B7A1-4C3D-93EA-5CE34C4670F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336</TotalTime>
  <Words>1694</Words>
  <Application>Microsoft Office PowerPoint</Application>
  <PresentationFormat>Widescreen</PresentationFormat>
  <Paragraphs>82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4" baseType="lpstr">
      <vt:lpstr>Arial</vt:lpstr>
      <vt:lpstr>Bahnschrift</vt:lpstr>
      <vt:lpstr>Bahnschrift SemiBold</vt:lpstr>
      <vt:lpstr>Calibri</vt:lpstr>
      <vt:lpstr>Garamond</vt:lpstr>
      <vt:lpstr>Goudy Old Style</vt:lpstr>
      <vt:lpstr>Wingdings</vt:lpstr>
      <vt:lpstr>SavonVTI</vt:lpstr>
      <vt:lpstr>Athrawes</vt:lpstr>
      <vt:lpstr>CYNNWYS</vt:lpstr>
      <vt:lpstr>Pam ydw i eisiau wneud y swydd yma? </vt:lpstr>
      <vt:lpstr>Rôl athrawes</vt:lpstr>
      <vt:lpstr>Pa sgilliau sydd angen arna i a pa phrofiadau sydd gen i. </vt:lpstr>
      <vt:lpstr>PowerPoint Presentation</vt:lpstr>
      <vt:lpstr>PowerPoint Presentation</vt:lpstr>
      <vt:lpstr>Pa cymhwysterau sydd angen?</vt:lpstr>
      <vt:lpstr>Beth mae angen wneud ar ol y gradd </vt:lpstr>
      <vt:lpstr>Pwy sydd yn gallu helpu?</vt:lpstr>
      <vt:lpstr>Oes cwestiynau?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Athrawes</dc:title>
  <dc:creator>Leanne Lewis</dc:creator>
  <cp:lastModifiedBy>Leanne Lewis</cp:lastModifiedBy>
  <cp:revision>22</cp:revision>
  <dcterms:created xsi:type="dcterms:W3CDTF">2020-01-13T22:16:11Z</dcterms:created>
  <dcterms:modified xsi:type="dcterms:W3CDTF">2020-01-16T08:23:42Z</dcterms:modified>
</cp:coreProperties>
</file>