
<file path=[Content_Types].xml><?xml version="1.0" encoding="utf-8"?>
<Types xmlns="http://schemas.openxmlformats.org/package/2006/content-types">
  <Default Extension="png" ContentType="image/png"/>
  <Default Extension="wmf" ContentType="image/x-wmf"/>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notesMasterIdLst>
    <p:notesMasterId r:id="rId33"/>
  </p:notesMasterIdLst>
  <p:sldIdLst>
    <p:sldId id="256" r:id="rId2"/>
    <p:sldId id="266" r:id="rId3"/>
    <p:sldId id="267" r:id="rId4"/>
    <p:sldId id="292" r:id="rId5"/>
    <p:sldId id="269" r:id="rId6"/>
    <p:sldId id="293" r:id="rId7"/>
    <p:sldId id="294" r:id="rId8"/>
    <p:sldId id="270" r:id="rId9"/>
    <p:sldId id="295" r:id="rId10"/>
    <p:sldId id="271" r:id="rId11"/>
    <p:sldId id="268" r:id="rId12"/>
    <p:sldId id="274" r:id="rId13"/>
    <p:sldId id="272" r:id="rId14"/>
    <p:sldId id="277" r:id="rId15"/>
    <p:sldId id="278" r:id="rId16"/>
    <p:sldId id="279" r:id="rId17"/>
    <p:sldId id="280" r:id="rId18"/>
    <p:sldId id="281" r:id="rId19"/>
    <p:sldId id="282" r:id="rId20"/>
    <p:sldId id="283" r:id="rId21"/>
    <p:sldId id="275" r:id="rId22"/>
    <p:sldId id="273" r:id="rId23"/>
    <p:sldId id="286" r:id="rId24"/>
    <p:sldId id="290" r:id="rId25"/>
    <p:sldId id="287" r:id="rId26"/>
    <p:sldId id="288" r:id="rId27"/>
    <p:sldId id="289" r:id="rId28"/>
    <p:sldId id="284" r:id="rId29"/>
    <p:sldId id="291" r:id="rId30"/>
    <p:sldId id="276" r:id="rId31"/>
    <p:sldId id="285" r:id="rId32"/>
  </p:sldIdLst>
  <p:sldSz cx="12192000" cy="6858000"/>
  <p:notesSz cx="6858000" cy="9144000"/>
  <p:embeddedFontLst>
    <p:embeddedFont>
      <p:font typeface="Calibri Light" panose="020F0302020204030204" pitchFamily="34" charset="0"/>
      <p:regular r:id="rId34"/>
      <p:italic r:id="rId35"/>
    </p:embeddedFont>
    <p:embeddedFont>
      <p:font typeface="Calibri" panose="020F0502020204030204" pitchFamily="34" charset="0"/>
      <p:regular r:id="rId36"/>
      <p:bold r:id="rId37"/>
      <p:italic r:id="rId38"/>
      <p:boldItalic r:id="rId3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Hour 1" id="{E19CB842-F5FF-4C82-9E89-09D98647B4EB}">
          <p14:sldIdLst>
            <p14:sldId id="256"/>
            <p14:sldId id="266"/>
            <p14:sldId id="267"/>
            <p14:sldId id="292"/>
            <p14:sldId id="269"/>
            <p14:sldId id="293"/>
            <p14:sldId id="294"/>
            <p14:sldId id="270"/>
            <p14:sldId id="295"/>
            <p14:sldId id="271"/>
            <p14:sldId id="268"/>
            <p14:sldId id="274"/>
          </p14:sldIdLst>
        </p14:section>
        <p14:section name="Hour 2" id="{B239FADB-517E-4446-8D37-A4EA2D55A810}">
          <p14:sldIdLst>
            <p14:sldId id="272"/>
            <p14:sldId id="277"/>
            <p14:sldId id="278"/>
            <p14:sldId id="279"/>
            <p14:sldId id="280"/>
            <p14:sldId id="281"/>
            <p14:sldId id="282"/>
            <p14:sldId id="283"/>
            <p14:sldId id="275"/>
          </p14:sldIdLst>
        </p14:section>
        <p14:section name="Hour 3" id="{0E6FB4D3-DE7E-439C-A93D-A9987FF55FA1}">
          <p14:sldIdLst>
            <p14:sldId id="273"/>
            <p14:sldId id="286"/>
            <p14:sldId id="290"/>
            <p14:sldId id="287"/>
            <p14:sldId id="288"/>
            <p14:sldId id="289"/>
            <p14:sldId id="284"/>
            <p14:sldId id="291"/>
            <p14:sldId id="276"/>
            <p14:sldId id="28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526" autoAdjust="0"/>
    <p:restoredTop sz="94660"/>
  </p:normalViewPr>
  <p:slideViewPr>
    <p:cSldViewPr snapToGrid="0">
      <p:cViewPr varScale="1">
        <p:scale>
          <a:sx n="87" d="100"/>
          <a:sy n="87" d="100"/>
        </p:scale>
        <p:origin x="90"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1.fntdata"/><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4.fntdata"/><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2.fntdata"/><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22DBAD-AA22-4B87-879E-A0BFD3C09044}" type="datetimeFigureOut">
              <a:rPr lang="en-GB" smtClean="0"/>
              <a:t>05/12/2017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5BB7F3-3D23-4F91-BAB1-A0DFB17EBDAF}" type="slidenum">
              <a:rPr lang="en-GB" smtClean="0"/>
              <a:t>‹#›</a:t>
            </a:fld>
            <a:endParaRPr lang="en-GB"/>
          </a:p>
        </p:txBody>
      </p:sp>
    </p:spTree>
    <p:extLst>
      <p:ext uri="{BB962C8B-B14F-4D97-AF65-F5344CB8AC3E}">
        <p14:creationId xmlns:p14="http://schemas.microsoft.com/office/powerpoint/2010/main" val="2274822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US" dirty="0"/>
          </a:p>
        </p:txBody>
      </p:sp>
      <p:sp>
        <p:nvSpPr>
          <p:cNvPr id="4" name="Slide Number Placeholder 3"/>
          <p:cNvSpPr>
            <a:spLocks noGrp="1"/>
          </p:cNvSpPr>
          <p:nvPr>
            <p:ph type="sldNum" sz="quarter" idx="10"/>
          </p:nvPr>
        </p:nvSpPr>
        <p:spPr/>
        <p:txBody>
          <a:bodyPr/>
          <a:lstStyle/>
          <a:p>
            <a:fld id="{350B7E51-A075-E347-AA5C-68C302758BCB}" type="slidenum">
              <a:rPr lang="en-US" smtClean="0"/>
              <a:t>5</a:t>
            </a:fld>
            <a:endParaRPr lang="en-US"/>
          </a:p>
        </p:txBody>
      </p:sp>
    </p:spTree>
    <p:extLst>
      <p:ext uri="{BB962C8B-B14F-4D97-AF65-F5344CB8AC3E}">
        <p14:creationId xmlns:p14="http://schemas.microsoft.com/office/powerpoint/2010/main" val="2488570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155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80001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5A036D-C3A1-4C44-869A-C0B2F3D6794D}"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525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5A036D-C3A1-4C44-869A-C0B2F3D6794D}"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0889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5A036D-C3A1-4C44-869A-C0B2F3D6794D}" type="datetimeFigureOut">
              <a:rPr lang="en-GB" smtClean="0"/>
              <a:t>05/12/2017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1693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5A036D-C3A1-4C44-869A-C0B2F3D6794D}" type="datetimeFigureOut">
              <a:rPr lang="en-GB" smtClean="0"/>
              <a:t>05/12/2017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61475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85A036D-C3A1-4C44-869A-C0B2F3D6794D}" type="datetimeFigureOut">
              <a:rPr lang="en-GB" smtClean="0"/>
              <a:t>05/12/2017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3488671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5A036D-C3A1-4C44-869A-C0B2F3D6794D}" type="datetimeFigureOut">
              <a:rPr lang="en-GB" smtClean="0"/>
              <a:t>05/12/2017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6E59C01-6C5C-4397-977E-6157B5745071}" type="slidenum">
              <a:rPr lang="en-GB" smtClean="0"/>
              <a:t>‹#›</a:t>
            </a:fld>
            <a:endParaRPr lang="en-GB"/>
          </a:p>
        </p:txBody>
      </p:sp>
    </p:spTree>
    <p:extLst>
      <p:ext uri="{BB962C8B-B14F-4D97-AF65-F5344CB8AC3E}">
        <p14:creationId xmlns:p14="http://schemas.microsoft.com/office/powerpoint/2010/main" val="407945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5A036D-C3A1-4C44-869A-C0B2F3D6794D}"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09026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420932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52017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5A036D-C3A1-4C44-869A-C0B2F3D6794D}" type="datetimeFigureOut">
              <a:rPr lang="en-GB" smtClean="0"/>
              <a:t>05/12/2017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6E59C01-6C5C-4397-977E-6157B574507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4259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6447" y="4329953"/>
            <a:ext cx="9999233" cy="923005"/>
          </a:xfrm>
          <a:solidFill>
            <a:schemeClr val="bg2">
              <a:alpha val="75000"/>
            </a:schemeClr>
          </a:solidFill>
        </p:spPr>
        <p:txBody>
          <a:bodyPr>
            <a:normAutofit/>
          </a:bodyPr>
          <a:lstStyle/>
          <a:p>
            <a:r>
              <a:rPr lang="en-GB" sz="6000" dirty="0" smtClean="0"/>
              <a:t>Monsters, Ghosts and Revenants</a:t>
            </a:r>
            <a:endParaRPr lang="en-GB" sz="6000" dirty="0"/>
          </a:p>
        </p:txBody>
      </p:sp>
      <p:sp>
        <p:nvSpPr>
          <p:cNvPr id="3" name="Subtitle 2"/>
          <p:cNvSpPr>
            <a:spLocks noGrp="1"/>
          </p:cNvSpPr>
          <p:nvPr>
            <p:ph type="subTitle" idx="1"/>
          </p:nvPr>
        </p:nvSpPr>
        <p:spPr>
          <a:xfrm>
            <a:off x="1156447" y="5370020"/>
            <a:ext cx="9999233" cy="466003"/>
          </a:xfrm>
          <a:solidFill>
            <a:schemeClr val="bg2">
              <a:alpha val="75000"/>
            </a:schemeClr>
          </a:solidFill>
        </p:spPr>
        <p:txBody>
          <a:bodyPr/>
          <a:lstStyle/>
          <a:p>
            <a:r>
              <a:rPr lang="en-GB" b="1" dirty="0" smtClean="0"/>
              <a:t>Week 9 - Biology</a:t>
            </a:r>
            <a:endParaRPr lang="en-GB" b="1" dirty="0"/>
          </a:p>
        </p:txBody>
      </p:sp>
    </p:spTree>
    <p:extLst>
      <p:ext uri="{BB962C8B-B14F-4D97-AF65-F5344CB8AC3E}">
        <p14:creationId xmlns:p14="http://schemas.microsoft.com/office/powerpoint/2010/main" val="21148593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times, other places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Most of the monstrous creatures we’ve been looking at have existed in an earlier time</a:t>
            </a:r>
          </a:p>
          <a:p>
            <a:pPr lvl="1">
              <a:buFont typeface="Arial" panose="020B0604020202020204" pitchFamily="34" charset="0"/>
              <a:buChar char="•"/>
            </a:pPr>
            <a:r>
              <a:rPr lang="en-GB" sz="2600" dirty="0" smtClean="0"/>
              <a:t>Most often mythological/historical period</a:t>
            </a:r>
          </a:p>
          <a:p>
            <a:pPr>
              <a:buFont typeface="Arial" panose="020B0604020202020204" pitchFamily="34" charset="0"/>
              <a:buChar char="•"/>
            </a:pPr>
            <a:r>
              <a:rPr lang="en-GB" sz="2800" dirty="0"/>
              <a:t> </a:t>
            </a:r>
            <a:r>
              <a:rPr lang="en-GB" sz="2800" dirty="0" smtClean="0"/>
              <a:t>Last week:</a:t>
            </a:r>
          </a:p>
          <a:p>
            <a:pPr lvl="1">
              <a:buFont typeface="Arial" panose="020B0604020202020204" pitchFamily="34" charset="0"/>
              <a:buChar char="•"/>
            </a:pPr>
            <a:r>
              <a:rPr lang="en-GB" sz="2600" dirty="0" smtClean="0"/>
              <a:t>Monsters at the edges of the earth</a:t>
            </a:r>
          </a:p>
          <a:p>
            <a:pPr>
              <a:buFont typeface="Arial" panose="020B0604020202020204" pitchFamily="34" charset="0"/>
              <a:buChar char="•"/>
            </a:pPr>
            <a:r>
              <a:rPr lang="en-GB" sz="2800" dirty="0"/>
              <a:t> </a:t>
            </a:r>
            <a:r>
              <a:rPr lang="en-GB" sz="2800" dirty="0" smtClean="0"/>
              <a:t>All exist outside the current world of the author/audience</a:t>
            </a:r>
            <a:endParaRPr lang="en-GB" sz="2800" dirty="0"/>
          </a:p>
        </p:txBody>
      </p:sp>
    </p:spTree>
    <p:extLst>
      <p:ext uri="{BB962C8B-B14F-4D97-AF65-F5344CB8AC3E}">
        <p14:creationId xmlns:p14="http://schemas.microsoft.com/office/powerpoint/2010/main" val="30982819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 in Biology</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Monsters in biological ideas include creatures that exist both with in the same time and same location and same time as the author and audience</a:t>
            </a:r>
          </a:p>
          <a:p>
            <a:pPr lvl="1">
              <a:buFont typeface="Arial" panose="020B0604020202020204" pitchFamily="34" charset="0"/>
              <a:buChar char="•"/>
            </a:pPr>
            <a:r>
              <a:rPr lang="en-GB" sz="2600" dirty="0"/>
              <a:t> </a:t>
            </a:r>
            <a:r>
              <a:rPr lang="en-GB" sz="2600" dirty="0" smtClean="0"/>
              <a:t>Not </a:t>
            </a:r>
            <a:r>
              <a:rPr lang="en-GB" sz="2600" dirty="0" smtClean="0"/>
              <a:t>prior version of our world</a:t>
            </a:r>
          </a:p>
          <a:p>
            <a:pPr lvl="1">
              <a:buFont typeface="Arial" panose="020B0604020202020204" pitchFamily="34" charset="0"/>
              <a:buChar char="•"/>
            </a:pPr>
            <a:r>
              <a:rPr lang="en-GB" sz="2600" dirty="0"/>
              <a:t> </a:t>
            </a:r>
            <a:r>
              <a:rPr lang="en-GB" sz="2600" dirty="0" smtClean="0"/>
              <a:t>Not </a:t>
            </a:r>
            <a:r>
              <a:rPr lang="en-GB" sz="2600" dirty="0"/>
              <a:t>s</a:t>
            </a:r>
            <a:r>
              <a:rPr lang="en-GB" sz="2600" dirty="0" smtClean="0"/>
              <a:t>trange </a:t>
            </a:r>
            <a:r>
              <a:rPr lang="en-GB" sz="2600" dirty="0" smtClean="0"/>
              <a:t>people far away</a:t>
            </a:r>
          </a:p>
          <a:p>
            <a:pPr>
              <a:buFont typeface="Arial" panose="020B0604020202020204" pitchFamily="34" charset="0"/>
              <a:buChar char="•"/>
            </a:pPr>
            <a:r>
              <a:rPr lang="en-GB" sz="2800" dirty="0"/>
              <a:t> </a:t>
            </a:r>
            <a:r>
              <a:rPr lang="en-GB" sz="2800" dirty="0" smtClean="0">
                <a:sym typeface="Wingdings" panose="05000000000000000000" pitchFamily="2" charset="2"/>
              </a:rPr>
              <a:t> Fragility of the existence of people and animals as we know them</a:t>
            </a:r>
            <a:endParaRPr lang="en-GB" sz="2800" dirty="0"/>
          </a:p>
        </p:txBody>
      </p:sp>
    </p:spTree>
    <p:extLst>
      <p:ext uri="{BB962C8B-B14F-4D97-AF65-F5344CB8AC3E}">
        <p14:creationId xmlns:p14="http://schemas.microsoft.com/office/powerpoint/2010/main" val="277347486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Monstrous births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endParaRPr lang="en-GB" sz="3200" dirty="0" smtClean="0"/>
          </a:p>
          <a:p>
            <a:pPr algn="ctr">
              <a:buFont typeface="Arial" panose="020B0604020202020204" pitchFamily="34" charset="0"/>
              <a:buChar char="•"/>
            </a:pPr>
            <a:endParaRPr lang="en-GB" sz="3200" dirty="0" smtClean="0"/>
          </a:p>
          <a:p>
            <a:pPr marL="0" indent="0" algn="ctr">
              <a:buNone/>
            </a:pPr>
            <a:r>
              <a:rPr lang="en-GB" sz="3200" dirty="0" smtClean="0"/>
              <a:t>What fears do monstrous births play on?</a:t>
            </a:r>
            <a:endParaRPr lang="en-GB" sz="3200" dirty="0"/>
          </a:p>
        </p:txBody>
      </p:sp>
    </p:spTree>
    <p:extLst>
      <p:ext uri="{BB962C8B-B14F-4D97-AF65-F5344CB8AC3E}">
        <p14:creationId xmlns:p14="http://schemas.microsoft.com/office/powerpoint/2010/main" val="11824709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Medical Terminology</a:t>
            </a:r>
            <a:endParaRPr lang="en-US" dirty="0"/>
          </a:p>
        </p:txBody>
      </p:sp>
      <p:sp>
        <p:nvSpPr>
          <p:cNvPr id="3" name="Content Placeholder 2"/>
          <p:cNvSpPr>
            <a:spLocks noGrp="1"/>
          </p:cNvSpPr>
          <p:nvPr>
            <p:ph idx="1"/>
          </p:nvPr>
        </p:nvSpPr>
        <p:spPr>
          <a:xfrm>
            <a:off x="0" y="6335059"/>
            <a:ext cx="11773647" cy="522941"/>
          </a:xfrm>
        </p:spPr>
        <p:txBody>
          <a:bodyPr/>
          <a:lstStyle/>
          <a:p>
            <a:pPr marL="90487" indent="0">
              <a:buNone/>
            </a:pPr>
            <a:r>
              <a:rPr lang="en-US" dirty="0"/>
              <a:t>http://</a:t>
            </a:r>
            <a:r>
              <a:rPr lang="en-US" dirty="0" err="1"/>
              <a:t>library.medicine.yale.edu</a:t>
            </a:r>
            <a:r>
              <a:rPr lang="en-US" dirty="0"/>
              <a:t>/blog/spring-2015-exhibits-opening-month</a:t>
            </a:r>
          </a:p>
        </p:txBody>
      </p:sp>
      <p:pic>
        <p:nvPicPr>
          <p:cNvPr id="5" name="Picture 4"/>
          <p:cNvPicPr>
            <a:picLocks noChangeAspect="1"/>
          </p:cNvPicPr>
          <p:nvPr/>
        </p:nvPicPr>
        <p:blipFill>
          <a:blip r:embed="rId3"/>
          <a:stretch>
            <a:fillRect/>
          </a:stretch>
        </p:blipFill>
        <p:spPr>
          <a:xfrm>
            <a:off x="2614706" y="1763058"/>
            <a:ext cx="6469529" cy="4604149"/>
          </a:xfrm>
          <a:prstGeom prst="rect">
            <a:avLst/>
          </a:prstGeom>
        </p:spPr>
      </p:pic>
    </p:spTree>
    <p:extLst>
      <p:ext uri="{BB962C8B-B14F-4D97-AF65-F5344CB8AC3E}">
        <p14:creationId xmlns:p14="http://schemas.microsoft.com/office/powerpoint/2010/main" val="41001832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Mele’s</a:t>
            </a:r>
            <a:r>
              <a:rPr lang="en-GB" dirty="0" smtClean="0"/>
              <a:t> Lion (</a:t>
            </a:r>
            <a:r>
              <a:rPr lang="en-GB" dirty="0" err="1" smtClean="0"/>
              <a:t>Hdt</a:t>
            </a:r>
            <a:r>
              <a:rPr lang="en-GB" dirty="0" smtClean="0"/>
              <a:t>. 1.84)</a:t>
            </a:r>
            <a:endParaRPr lang="en-GB" dirty="0"/>
          </a:p>
        </p:txBody>
      </p:sp>
      <p:sp>
        <p:nvSpPr>
          <p:cNvPr id="3" name="Content Placeholder 2"/>
          <p:cNvSpPr>
            <a:spLocks noGrp="1"/>
          </p:cNvSpPr>
          <p:nvPr>
            <p:ph idx="1"/>
          </p:nvPr>
        </p:nvSpPr>
        <p:spPr>
          <a:xfrm>
            <a:off x="1118897" y="1701800"/>
            <a:ext cx="10157354" cy="4535512"/>
          </a:xfrm>
        </p:spPr>
        <p:txBody>
          <a:bodyPr>
            <a:noAutofit/>
          </a:bodyPr>
          <a:lstStyle/>
          <a:p>
            <a:pPr marL="0" indent="0">
              <a:buNone/>
            </a:pPr>
            <a:r>
              <a:rPr lang="en-GB" sz="2200" dirty="0"/>
              <a:t>This is how Sardis was taken. When Croesus had been besieged for fourteen days, Cyrus sent horsemen around in his army to promise to reward whoever first mounted the wall. </a:t>
            </a:r>
            <a:r>
              <a:rPr lang="en-GB" sz="2200" dirty="0" smtClean="0"/>
              <a:t>… </a:t>
            </a:r>
            <a:r>
              <a:rPr lang="en-GB" sz="2200" dirty="0"/>
              <a:t>a certain </a:t>
            </a:r>
            <a:r>
              <a:rPr lang="en-GB" sz="2200" dirty="0" err="1" smtClean="0"/>
              <a:t>Mardian</a:t>
            </a:r>
            <a:r>
              <a:rPr lang="en-GB" sz="2200" dirty="0"/>
              <a:t> called </a:t>
            </a:r>
            <a:r>
              <a:rPr lang="en-GB" sz="2200" dirty="0" err="1"/>
              <a:t>Hyroeades</a:t>
            </a:r>
            <a:r>
              <a:rPr lang="en-GB" sz="2200" dirty="0"/>
              <a:t> attempted to mount by a part of the acropolis where no guard had been set, since no one feared that it could be taken by an attack made here. </a:t>
            </a:r>
            <a:r>
              <a:rPr lang="en-GB" sz="2200" dirty="0" smtClean="0"/>
              <a:t>For </a:t>
            </a:r>
            <a:r>
              <a:rPr lang="en-GB" sz="2200" dirty="0"/>
              <a:t>here the height on which the acropolis stood is sheer and unlikely to be assaulted</a:t>
            </a:r>
            <a:r>
              <a:rPr lang="en-GB" sz="2200" dirty="0" smtClean="0"/>
              <a:t>; </a:t>
            </a:r>
            <a:r>
              <a:rPr lang="en-GB" sz="2200" b="1" dirty="0" smtClean="0"/>
              <a:t>this was the only place where </a:t>
            </a:r>
            <a:r>
              <a:rPr lang="en-GB" sz="2200" b="1" dirty="0" err="1" smtClean="0"/>
              <a:t>Meles</a:t>
            </a:r>
            <a:r>
              <a:rPr lang="en-GB" sz="2200" b="1" dirty="0" smtClean="0"/>
              <a:t> the former king of Sardis had not carried the lion which his concubine had borne him, the </a:t>
            </a:r>
            <a:r>
              <a:rPr lang="en-GB" sz="2200" b="1" dirty="0" err="1" smtClean="0"/>
              <a:t>Telmessians</a:t>
            </a:r>
            <a:r>
              <a:rPr lang="en-GB" sz="2200" b="1" dirty="0" smtClean="0"/>
              <a:t> having declared that if this lion were carried around the walls, Sardis could never be taken</a:t>
            </a:r>
            <a:r>
              <a:rPr lang="en-GB" sz="2200" dirty="0" smtClean="0"/>
              <a:t>. </a:t>
            </a:r>
            <a:r>
              <a:rPr lang="en-GB" sz="2200" dirty="0" err="1"/>
              <a:t>Meles</a:t>
            </a:r>
            <a:r>
              <a:rPr lang="en-GB" sz="2200" dirty="0"/>
              <a:t> then carried the lion around the rest of the wall of the </a:t>
            </a:r>
            <a:r>
              <a:rPr lang="en-GB" sz="2200" dirty="0" smtClean="0"/>
              <a:t>acropolis </a:t>
            </a:r>
            <a:r>
              <a:rPr lang="en-GB" sz="2200" dirty="0"/>
              <a:t>where it could be assaulted, but neglected this place, because the height was sheer and defied attack. It is on the side of the city which faces towards </a:t>
            </a:r>
            <a:r>
              <a:rPr lang="en-GB" sz="2200" dirty="0" err="1"/>
              <a:t>Tmolus</a:t>
            </a:r>
            <a:r>
              <a:rPr lang="en-GB" sz="2200" dirty="0"/>
              <a:t>. </a:t>
            </a:r>
            <a:r>
              <a:rPr lang="en-GB" sz="2200" dirty="0" smtClean="0"/>
              <a:t>The </a:t>
            </a:r>
            <a:r>
              <a:rPr lang="en-GB" sz="2200" dirty="0"/>
              <a:t>day before, then, </a:t>
            </a:r>
            <a:r>
              <a:rPr lang="en-GB" sz="2200" dirty="0" err="1"/>
              <a:t>Hyroeades</a:t>
            </a:r>
            <a:r>
              <a:rPr lang="en-GB" sz="2200" dirty="0"/>
              <a:t>, this </a:t>
            </a:r>
            <a:r>
              <a:rPr lang="en-GB" sz="2200" dirty="0" err="1"/>
              <a:t>Mardian</a:t>
            </a:r>
            <a:r>
              <a:rPr lang="en-GB" sz="2200" dirty="0"/>
              <a:t>, had seen one of the </a:t>
            </a:r>
            <a:r>
              <a:rPr lang="en-GB" sz="2200" dirty="0" err="1"/>
              <a:t>Lydians</a:t>
            </a:r>
            <a:r>
              <a:rPr lang="en-GB" sz="2200" dirty="0"/>
              <a:t> come down by this part of the acropolis after a helmet that had fallen down, and fetch it; he took note of this and considered it. </a:t>
            </a:r>
            <a:r>
              <a:rPr lang="en-GB" sz="2200" dirty="0" smtClean="0"/>
              <a:t>And </a:t>
            </a:r>
            <a:r>
              <a:rPr lang="en-GB" sz="2200" dirty="0"/>
              <a:t>now he climbed up himself, and other Persians after him. Many ascended, and thus Sardis was taken and all the city sacked. </a:t>
            </a:r>
          </a:p>
        </p:txBody>
      </p:sp>
    </p:spTree>
    <p:extLst>
      <p:ext uri="{BB962C8B-B14F-4D97-AF65-F5344CB8AC3E}">
        <p14:creationId xmlns:p14="http://schemas.microsoft.com/office/powerpoint/2010/main" val="3341678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Birth Omens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Idea of one creature giving birth to another species as an omen appears repeatedly in Greco-Roman texts</a:t>
            </a:r>
          </a:p>
          <a:p>
            <a:pPr>
              <a:buFont typeface="Arial" panose="020B0604020202020204" pitchFamily="34" charset="0"/>
              <a:buChar char="•"/>
            </a:pPr>
            <a:r>
              <a:rPr lang="en-GB" sz="2800" dirty="0"/>
              <a:t> </a:t>
            </a:r>
            <a:r>
              <a:rPr lang="en-GB" sz="2800" dirty="0" smtClean="0"/>
              <a:t>A woman giving birth to a lion appears several times:</a:t>
            </a:r>
          </a:p>
          <a:p>
            <a:pPr lvl="1">
              <a:buFont typeface="Arial" panose="020B0604020202020204" pitchFamily="34" charset="0"/>
              <a:buChar char="•"/>
            </a:pPr>
            <a:r>
              <a:rPr lang="en-GB" sz="2600" dirty="0" smtClean="0"/>
              <a:t>Herodotus</a:t>
            </a:r>
          </a:p>
          <a:p>
            <a:pPr lvl="1">
              <a:buFont typeface="Arial" panose="020B0604020202020204" pitchFamily="34" charset="0"/>
              <a:buChar char="•"/>
            </a:pPr>
            <a:r>
              <a:rPr lang="en-GB" sz="2600" dirty="0" err="1" smtClean="0"/>
              <a:t>Aeschlyus</a:t>
            </a:r>
            <a:r>
              <a:rPr lang="en-GB" sz="2600" dirty="0" smtClean="0"/>
              <a:t> </a:t>
            </a:r>
            <a:r>
              <a:rPr lang="en-GB" sz="2600" i="1" dirty="0" smtClean="0"/>
              <a:t>Agamemnon</a:t>
            </a:r>
          </a:p>
          <a:p>
            <a:pPr lvl="1">
              <a:buFont typeface="Arial" panose="020B0604020202020204" pitchFamily="34" charset="0"/>
              <a:buChar char="•"/>
            </a:pPr>
            <a:r>
              <a:rPr lang="en-GB" sz="2600" dirty="0" smtClean="0"/>
              <a:t>Cicero </a:t>
            </a:r>
            <a:r>
              <a:rPr lang="en-GB" sz="2600" i="1" dirty="0" smtClean="0"/>
              <a:t>De </a:t>
            </a:r>
            <a:r>
              <a:rPr lang="en-GB" sz="2600" i="1" dirty="0" err="1" smtClean="0"/>
              <a:t>Divinatione</a:t>
            </a:r>
            <a:endParaRPr lang="en-GB" sz="2600" dirty="0" smtClean="0"/>
          </a:p>
          <a:p>
            <a:pPr>
              <a:buFont typeface="Arial" panose="020B0604020202020204" pitchFamily="34" charset="0"/>
              <a:buChar char="•"/>
            </a:pPr>
            <a:r>
              <a:rPr lang="en-GB" sz="2800" dirty="0"/>
              <a:t> </a:t>
            </a:r>
            <a:r>
              <a:rPr lang="en-GB" sz="2800" dirty="0" smtClean="0"/>
              <a:t>Possibly connected to Babylonian birth </a:t>
            </a:r>
            <a:r>
              <a:rPr lang="en-GB" sz="2800" dirty="0" smtClean="0"/>
              <a:t>omens</a:t>
            </a:r>
          </a:p>
          <a:p>
            <a:pPr lvl="1">
              <a:buFont typeface="Arial" panose="020B0604020202020204" pitchFamily="34" charset="0"/>
              <a:buChar char="•"/>
            </a:pPr>
            <a:r>
              <a:rPr lang="en-GB" dirty="0" err="1" smtClean="0"/>
              <a:t>Jastrow</a:t>
            </a:r>
            <a:r>
              <a:rPr lang="en-GB" dirty="0"/>
              <a:t>, M. (1914). </a:t>
            </a:r>
            <a:r>
              <a:rPr lang="en-GB" i="1" dirty="0"/>
              <a:t>Babylonian-Assyrian Birth-Omens and their Cultural Significance</a:t>
            </a:r>
            <a:r>
              <a:rPr lang="en-GB" dirty="0"/>
              <a:t>. Giessen: A. </a:t>
            </a:r>
            <a:r>
              <a:rPr lang="en-GB" dirty="0" err="1"/>
              <a:t>Töpelmann</a:t>
            </a:r>
            <a:r>
              <a:rPr lang="en-GB" dirty="0"/>
              <a:t>.</a:t>
            </a:r>
          </a:p>
          <a:p>
            <a:pPr>
              <a:buFont typeface="Arial" panose="020B0604020202020204" pitchFamily="34" charset="0"/>
              <a:buChar char="•"/>
            </a:pPr>
            <a:endParaRPr lang="en-GB" sz="2800" dirty="0"/>
          </a:p>
        </p:txBody>
      </p:sp>
    </p:spTree>
    <p:extLst>
      <p:ext uri="{BB962C8B-B14F-4D97-AF65-F5344CB8AC3E}">
        <p14:creationId xmlns:p14="http://schemas.microsoft.com/office/powerpoint/2010/main" val="17498337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Scepticism</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Various authors expressed scepticism about the existence of certain monsters</a:t>
            </a:r>
          </a:p>
          <a:p>
            <a:pPr>
              <a:buFont typeface="Arial" panose="020B0604020202020204" pitchFamily="34" charset="0"/>
              <a:buChar char="•"/>
            </a:pPr>
            <a:r>
              <a:rPr lang="en-GB" sz="2800" dirty="0"/>
              <a:t> </a:t>
            </a:r>
            <a:r>
              <a:rPr lang="en-GB" sz="2800" dirty="0" smtClean="0"/>
              <a:t>Centaurs became the prime target</a:t>
            </a:r>
          </a:p>
          <a:p>
            <a:pPr lvl="1">
              <a:buFont typeface="Arial" panose="020B0604020202020204" pitchFamily="34" charset="0"/>
              <a:buChar char="•"/>
            </a:pPr>
            <a:r>
              <a:rPr lang="en-GB" sz="2400" dirty="0" err="1" smtClean="0"/>
              <a:t>Palaphatus</a:t>
            </a:r>
            <a:r>
              <a:rPr lang="en-GB" sz="2400" dirty="0" smtClean="0"/>
              <a:t> </a:t>
            </a:r>
            <a:r>
              <a:rPr lang="en-GB" sz="2400" i="1" dirty="0" err="1" smtClean="0"/>
              <a:t>Peri</a:t>
            </a:r>
            <a:r>
              <a:rPr lang="en-GB" sz="2400" i="1" dirty="0" smtClean="0"/>
              <a:t> </a:t>
            </a:r>
            <a:r>
              <a:rPr lang="en-GB" sz="2400" i="1" dirty="0" err="1" smtClean="0"/>
              <a:t>Apiston</a:t>
            </a:r>
            <a:r>
              <a:rPr lang="en-GB" sz="2400" dirty="0" smtClean="0"/>
              <a:t> – two halves of the body need different food</a:t>
            </a:r>
          </a:p>
          <a:p>
            <a:pPr lvl="1">
              <a:buFont typeface="Arial" panose="020B0604020202020204" pitchFamily="34" charset="0"/>
              <a:buChar char="•"/>
            </a:pPr>
            <a:r>
              <a:rPr lang="en-GB" sz="2400" dirty="0" smtClean="0"/>
              <a:t>Aristotle – hybrids would have different gestational periods</a:t>
            </a:r>
          </a:p>
          <a:p>
            <a:pPr lvl="1">
              <a:buFont typeface="Arial" panose="020B0604020202020204" pitchFamily="34" charset="0"/>
              <a:buChar char="•"/>
            </a:pPr>
            <a:r>
              <a:rPr lang="en-GB" sz="2400" dirty="0" smtClean="0"/>
              <a:t>Lucretius – different periods of development</a:t>
            </a:r>
          </a:p>
          <a:p>
            <a:pPr lvl="1">
              <a:buFont typeface="Arial" panose="020B0604020202020204" pitchFamily="34" charset="0"/>
              <a:buChar char="•"/>
            </a:pPr>
            <a:r>
              <a:rPr lang="en-GB" sz="2400" dirty="0" smtClean="0"/>
              <a:t>Galen – reproductively incompatible and require different foods</a:t>
            </a:r>
          </a:p>
          <a:p>
            <a:pPr lvl="1">
              <a:buFont typeface="Arial" panose="020B0604020202020204" pitchFamily="34" charset="0"/>
              <a:buChar char="•"/>
            </a:pPr>
            <a:endParaRPr lang="en-GB" sz="2400" dirty="0"/>
          </a:p>
          <a:p>
            <a:pPr marL="0" indent="0">
              <a:buNone/>
            </a:pPr>
            <a:r>
              <a:rPr lang="en-GB" dirty="0" smtClean="0"/>
              <a:t>Hawes</a:t>
            </a:r>
            <a:r>
              <a:rPr lang="en-GB" dirty="0"/>
              <a:t>, G. (2014). </a:t>
            </a:r>
            <a:r>
              <a:rPr lang="en-GB" i="1" dirty="0"/>
              <a:t>Rationalizing Myth in Antiquity</a:t>
            </a:r>
            <a:r>
              <a:rPr lang="en-GB" dirty="0"/>
              <a:t>. Oxford: OUP Oxford.</a:t>
            </a:r>
            <a:endParaRPr lang="en-GB" dirty="0" smtClean="0"/>
          </a:p>
        </p:txBody>
      </p:sp>
    </p:spTree>
    <p:extLst>
      <p:ext uri="{BB962C8B-B14F-4D97-AF65-F5344CB8AC3E}">
        <p14:creationId xmlns:p14="http://schemas.microsoft.com/office/powerpoint/2010/main" val="16386410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3484463" y="0"/>
            <a:ext cx="5284033" cy="6858000"/>
          </a:xfrm>
          <a:prstGeom prst="rect">
            <a:avLst/>
          </a:prstGeom>
        </p:spPr>
      </p:pic>
    </p:spTree>
    <p:extLst>
      <p:ext uri="{BB962C8B-B14F-4D97-AF65-F5344CB8AC3E}">
        <p14:creationId xmlns:p14="http://schemas.microsoft.com/office/powerpoint/2010/main" val="27637811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2554605" y="-28575"/>
            <a:ext cx="7143750" cy="6886575"/>
          </a:xfrm>
          <a:prstGeom prst="rect">
            <a:avLst/>
          </a:prstGeom>
        </p:spPr>
      </p:pic>
    </p:spTree>
    <p:extLst>
      <p:ext uri="{BB962C8B-B14F-4D97-AF65-F5344CB8AC3E}">
        <p14:creationId xmlns:p14="http://schemas.microsoft.com/office/powerpoint/2010/main" val="32680902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801906" y="6018145"/>
            <a:ext cx="5740309" cy="299749"/>
          </a:xfrm>
        </p:spPr>
        <p:txBody>
          <a:bodyPr>
            <a:normAutofit fontScale="62500" lnSpcReduction="20000"/>
          </a:bodyPr>
          <a:lstStyle/>
          <a:p>
            <a:pPr marL="0" indent="0">
              <a:buNone/>
            </a:pPr>
            <a:r>
              <a:rPr lang="en-GB" sz="2800" dirty="0" smtClean="0"/>
              <a:t>University of Tennessee-</a:t>
            </a:r>
            <a:r>
              <a:rPr lang="en-GB" sz="2800" dirty="0" err="1" smtClean="0"/>
              <a:t>Knocksville</a:t>
            </a:r>
            <a:r>
              <a:rPr lang="en-GB" sz="2800" dirty="0" smtClean="0"/>
              <a:t>, John C. Hodges Library</a:t>
            </a:r>
            <a:endParaRPr lang="en-GB" sz="2800" dirty="0"/>
          </a:p>
        </p:txBody>
      </p:sp>
      <p:pic>
        <p:nvPicPr>
          <p:cNvPr id="7" name="Picture 6"/>
          <p:cNvPicPr>
            <a:picLocks noChangeAspect="1"/>
          </p:cNvPicPr>
          <p:nvPr/>
        </p:nvPicPr>
        <p:blipFill>
          <a:blip r:embed="rId2"/>
          <a:stretch>
            <a:fillRect/>
          </a:stretch>
        </p:blipFill>
        <p:spPr>
          <a:xfrm>
            <a:off x="1801906" y="286603"/>
            <a:ext cx="8649148" cy="5635460"/>
          </a:xfrm>
          <a:prstGeom prst="rect">
            <a:avLst/>
          </a:prstGeom>
        </p:spPr>
      </p:pic>
    </p:spTree>
    <p:extLst>
      <p:ext uri="{BB962C8B-B14F-4D97-AF65-F5344CB8AC3E}">
        <p14:creationId xmlns:p14="http://schemas.microsoft.com/office/powerpoint/2010/main" val="6774348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endParaRPr lang="en-GB" sz="2800" dirty="0" smtClean="0"/>
          </a:p>
          <a:p>
            <a:pPr>
              <a:buFont typeface="Arial" panose="020B0604020202020204" pitchFamily="34" charset="0"/>
              <a:buChar char="•"/>
            </a:pPr>
            <a:endParaRPr lang="en-GB" sz="2800" dirty="0"/>
          </a:p>
          <a:p>
            <a:pPr>
              <a:buFont typeface="Arial" panose="020B0604020202020204" pitchFamily="34" charset="0"/>
              <a:buChar char="•"/>
            </a:pPr>
            <a:r>
              <a:rPr lang="en-GB" sz="2800" dirty="0" smtClean="0"/>
              <a:t> Do </a:t>
            </a:r>
            <a:r>
              <a:rPr lang="en-GB" sz="2800" dirty="0" smtClean="0"/>
              <a:t>we still have narratives about ‘monstrous’ births?</a:t>
            </a:r>
          </a:p>
          <a:p>
            <a:pPr lvl="1">
              <a:buFont typeface="Arial" panose="020B0604020202020204" pitchFamily="34" charset="0"/>
              <a:buChar char="•"/>
            </a:pPr>
            <a:r>
              <a:rPr lang="en-GB" sz="2600" dirty="0" smtClean="0"/>
              <a:t>Modern examples?</a:t>
            </a:r>
            <a:endParaRPr lang="en-GB" sz="2600" dirty="0"/>
          </a:p>
        </p:txBody>
      </p:sp>
    </p:spTree>
    <p:extLst>
      <p:ext uri="{BB962C8B-B14F-4D97-AF65-F5344CB8AC3E}">
        <p14:creationId xmlns:p14="http://schemas.microsoft.com/office/powerpoint/2010/main" val="19648949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Aristotle’s Biology</a:t>
            </a:r>
            <a:endParaRPr lang="en-GB" dirty="0"/>
          </a:p>
        </p:txBody>
      </p:sp>
      <p:sp>
        <p:nvSpPr>
          <p:cNvPr id="3" name="Content Placeholder 2"/>
          <p:cNvSpPr>
            <a:spLocks noGrp="1"/>
          </p:cNvSpPr>
          <p:nvPr>
            <p:ph idx="1"/>
          </p:nvPr>
        </p:nvSpPr>
        <p:spPr>
          <a:xfrm>
            <a:off x="1097280" y="1845733"/>
            <a:ext cx="10058400" cy="4522793"/>
          </a:xfrm>
        </p:spPr>
        <p:txBody>
          <a:bodyPr>
            <a:normAutofit lnSpcReduction="10000"/>
          </a:bodyPr>
          <a:lstStyle/>
          <a:p>
            <a:pPr>
              <a:buFont typeface="Arial" panose="020B0604020202020204" pitchFamily="34" charset="0"/>
              <a:buChar char="•"/>
            </a:pPr>
            <a:r>
              <a:rPr lang="en-GB" sz="2800" dirty="0" smtClean="0"/>
              <a:t> Aristotle’s writing includes physics, metaphysics, politics, ethics and biology</a:t>
            </a:r>
          </a:p>
          <a:p>
            <a:pPr lvl="1">
              <a:buFont typeface="Arial" panose="020B0604020202020204" pitchFamily="34" charset="0"/>
              <a:buChar char="•"/>
            </a:pPr>
            <a:r>
              <a:rPr lang="en-GB" sz="2600" dirty="0" smtClean="0"/>
              <a:t>Many different ways of approaching the world around him</a:t>
            </a:r>
          </a:p>
          <a:p>
            <a:pPr>
              <a:buFont typeface="Arial" panose="020B0604020202020204" pitchFamily="34" charset="0"/>
              <a:buChar char="•"/>
            </a:pPr>
            <a:r>
              <a:rPr lang="en-GB" sz="2800" dirty="0"/>
              <a:t> </a:t>
            </a:r>
            <a:r>
              <a:rPr lang="en-GB" sz="2800" dirty="0" smtClean="0"/>
              <a:t>Biology:</a:t>
            </a:r>
          </a:p>
          <a:p>
            <a:pPr lvl="1">
              <a:buFont typeface="Arial" panose="020B0604020202020204" pitchFamily="34" charset="0"/>
              <a:buChar char="•"/>
            </a:pPr>
            <a:r>
              <a:rPr lang="en-GB" sz="2600" i="1" dirty="0" smtClean="0"/>
              <a:t>History of Animals</a:t>
            </a:r>
          </a:p>
          <a:p>
            <a:pPr lvl="1">
              <a:buFont typeface="Arial" panose="020B0604020202020204" pitchFamily="34" charset="0"/>
              <a:buChar char="•"/>
            </a:pPr>
            <a:r>
              <a:rPr lang="en-GB" sz="2600" i="1" dirty="0" smtClean="0"/>
              <a:t>Generation of Animals</a:t>
            </a:r>
          </a:p>
          <a:p>
            <a:pPr lvl="1">
              <a:buFont typeface="Arial" panose="020B0604020202020204" pitchFamily="34" charset="0"/>
              <a:buChar char="•"/>
            </a:pPr>
            <a:r>
              <a:rPr lang="en-GB" sz="2600" i="1" dirty="0" smtClean="0"/>
              <a:t>Parts of Animals</a:t>
            </a:r>
          </a:p>
          <a:p>
            <a:pPr lvl="1">
              <a:buFont typeface="Arial" panose="020B0604020202020204" pitchFamily="34" charset="0"/>
              <a:buChar char="•"/>
            </a:pPr>
            <a:r>
              <a:rPr lang="en-GB" sz="2600" i="1" dirty="0" smtClean="0"/>
              <a:t>Movement of Animals</a:t>
            </a:r>
          </a:p>
          <a:p>
            <a:pPr>
              <a:buFont typeface="Arial" panose="020B0604020202020204" pitchFamily="34" charset="0"/>
              <a:buChar char="•"/>
            </a:pPr>
            <a:r>
              <a:rPr lang="en-GB" sz="2800" i="1" dirty="0" smtClean="0"/>
              <a:t> </a:t>
            </a:r>
            <a:r>
              <a:rPr lang="en-GB" sz="2800" dirty="0" smtClean="0"/>
              <a:t>Some elements seem to be taken from observation </a:t>
            </a:r>
          </a:p>
          <a:p>
            <a:pPr>
              <a:buFont typeface="Arial" panose="020B0604020202020204" pitchFamily="34" charset="0"/>
              <a:buChar char="•"/>
            </a:pPr>
            <a:r>
              <a:rPr lang="en-GB" sz="2800" dirty="0"/>
              <a:t> </a:t>
            </a:r>
            <a:r>
              <a:rPr lang="en-GB" sz="2800" dirty="0" smtClean="0"/>
              <a:t>Biological ideas connect into his more ‘purely’ philosophical work </a:t>
            </a:r>
            <a:endParaRPr lang="en-GB" sz="2800" i="1" dirty="0" smtClean="0"/>
          </a:p>
        </p:txBody>
      </p:sp>
    </p:spTree>
    <p:extLst>
      <p:ext uri="{BB962C8B-B14F-4D97-AF65-F5344CB8AC3E}">
        <p14:creationId xmlns:p14="http://schemas.microsoft.com/office/powerpoint/2010/main" val="10731867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 in Aristotle</a:t>
            </a:r>
            <a:endParaRPr lang="en-GB" dirty="0"/>
          </a:p>
        </p:txBody>
      </p:sp>
      <p:sp>
        <p:nvSpPr>
          <p:cNvPr id="3" name="Content Placeholder 2"/>
          <p:cNvSpPr>
            <a:spLocks noGrp="1"/>
          </p:cNvSpPr>
          <p:nvPr>
            <p:ph idx="1"/>
          </p:nvPr>
        </p:nvSpPr>
        <p:spPr>
          <a:xfrm>
            <a:off x="1097280" y="1845734"/>
            <a:ext cx="10058400" cy="4447490"/>
          </a:xfrm>
        </p:spPr>
        <p:txBody>
          <a:bodyPr>
            <a:normAutofit lnSpcReduction="10000"/>
          </a:bodyPr>
          <a:lstStyle/>
          <a:p>
            <a:pPr>
              <a:buFont typeface="Arial" panose="020B0604020202020204" pitchFamily="34" charset="0"/>
              <a:buChar char="•"/>
            </a:pPr>
            <a:r>
              <a:rPr lang="en-GB" sz="2800" dirty="0" smtClean="0"/>
              <a:t> Focusing on creatures which he describes as </a:t>
            </a:r>
            <a:r>
              <a:rPr lang="el-GR" sz="2800" b="1" dirty="0" smtClean="0"/>
              <a:t>τέρατα</a:t>
            </a:r>
            <a:r>
              <a:rPr lang="el-GR" sz="2800" dirty="0" smtClean="0"/>
              <a:t> (</a:t>
            </a:r>
            <a:r>
              <a:rPr lang="en-GB" sz="2800" i="1" dirty="0" err="1" smtClean="0"/>
              <a:t>terata</a:t>
            </a:r>
            <a:r>
              <a:rPr lang="en-GB" sz="2800" i="1" dirty="0" smtClean="0"/>
              <a:t>, </a:t>
            </a:r>
            <a:r>
              <a:rPr lang="en-GB" sz="2800" dirty="0" err="1" smtClean="0"/>
              <a:t>sg</a:t>
            </a:r>
            <a:r>
              <a:rPr lang="en-GB" sz="2800" dirty="0" smtClean="0"/>
              <a:t>. = </a:t>
            </a:r>
            <a:r>
              <a:rPr lang="en-GB" sz="2800" i="1" dirty="0" err="1" smtClean="0"/>
              <a:t>teras</a:t>
            </a:r>
            <a:r>
              <a:rPr lang="en-GB" sz="2800" dirty="0" smtClean="0"/>
              <a:t>)</a:t>
            </a:r>
          </a:p>
          <a:p>
            <a:pPr lvl="1">
              <a:buFont typeface="Arial" panose="020B0604020202020204" pitchFamily="34" charset="0"/>
              <a:buChar char="•"/>
            </a:pPr>
            <a:r>
              <a:rPr lang="en-GB" sz="2600" dirty="0" smtClean="0"/>
              <a:t>Can mean ‘monster’, sometimes associated with omens/religious significance</a:t>
            </a:r>
            <a:endParaRPr lang="en-GB" sz="2600" dirty="0"/>
          </a:p>
          <a:p>
            <a:pPr lvl="1">
              <a:buFont typeface="Arial" panose="020B0604020202020204" pitchFamily="34" charset="0"/>
              <a:buChar char="•"/>
            </a:pPr>
            <a:r>
              <a:rPr lang="en-GB" sz="2600" dirty="0" smtClean="0"/>
              <a:t>Also used to mean ‘nonsense’</a:t>
            </a:r>
          </a:p>
          <a:p>
            <a:pPr lvl="2">
              <a:buFont typeface="Arial" panose="020B0604020202020204" pitchFamily="34" charset="0"/>
              <a:buChar char="•"/>
            </a:pPr>
            <a:r>
              <a:rPr lang="en-GB" sz="2200" dirty="0" smtClean="0"/>
              <a:t>e.g. in Platonic dialogues</a:t>
            </a:r>
          </a:p>
          <a:p>
            <a:pPr lvl="1">
              <a:buFont typeface="Arial" panose="020B0604020202020204" pitchFamily="34" charset="0"/>
              <a:buChar char="•"/>
            </a:pPr>
            <a:r>
              <a:rPr lang="en-GB" sz="2600" dirty="0" smtClean="0"/>
              <a:t>Fairly consistent vocab in Aristotle, because he’s trying to categorise things</a:t>
            </a:r>
          </a:p>
          <a:p>
            <a:pPr>
              <a:buFont typeface="Arial" panose="020B0604020202020204" pitchFamily="34" charset="0"/>
              <a:buChar char="•"/>
            </a:pPr>
            <a:r>
              <a:rPr lang="en-GB" sz="2800" dirty="0"/>
              <a:t> </a:t>
            </a:r>
            <a:r>
              <a:rPr lang="en-GB" sz="2800" dirty="0" smtClean="0"/>
              <a:t>Specific focus on the bodily abnormality, rather than behavioural</a:t>
            </a:r>
          </a:p>
          <a:p>
            <a:pPr>
              <a:buFont typeface="Arial" panose="020B0604020202020204" pitchFamily="34" charset="0"/>
              <a:buChar char="•"/>
            </a:pPr>
            <a:r>
              <a:rPr lang="en-GB" sz="2800" dirty="0"/>
              <a:t> </a:t>
            </a:r>
            <a:r>
              <a:rPr lang="en-GB" sz="2800" dirty="0" smtClean="0"/>
              <a:t>Monsters are individual </a:t>
            </a:r>
            <a:r>
              <a:rPr lang="en-GB" sz="2800" dirty="0" smtClean="0"/>
              <a:t>aberrations </a:t>
            </a:r>
            <a:r>
              <a:rPr lang="en-GB" sz="2800" dirty="0" smtClean="0"/>
              <a:t>that come about through failures in some part of the procreative process</a:t>
            </a:r>
          </a:p>
        </p:txBody>
      </p:sp>
    </p:spTree>
    <p:extLst>
      <p:ext uri="{BB962C8B-B14F-4D97-AF65-F5344CB8AC3E}">
        <p14:creationId xmlns:p14="http://schemas.microsoft.com/office/powerpoint/2010/main" val="35120045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 in Aristotle</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Physical nature of monsters important for Aristotle because of the interaction with ideas about the nature of animals and people:</a:t>
            </a:r>
          </a:p>
          <a:p>
            <a:pPr lvl="1">
              <a:buFont typeface="Arial" panose="020B0604020202020204" pitchFamily="34" charset="0"/>
              <a:buChar char="•"/>
            </a:pPr>
            <a:r>
              <a:rPr lang="en-GB" sz="2600" dirty="0" smtClean="0"/>
              <a:t>Species are eternal</a:t>
            </a:r>
          </a:p>
          <a:p>
            <a:pPr lvl="1">
              <a:buFont typeface="Arial" panose="020B0604020202020204" pitchFamily="34" charset="0"/>
              <a:buChar char="•"/>
            </a:pPr>
            <a:r>
              <a:rPr lang="en-GB" sz="2600" dirty="0" smtClean="0"/>
              <a:t>Monsters risk the eternal nature of a species by potentially introducing a change</a:t>
            </a:r>
            <a:endParaRPr lang="en-GB" sz="2800" dirty="0" smtClean="0"/>
          </a:p>
          <a:p>
            <a:pPr lvl="1">
              <a:buFont typeface="Arial" panose="020B0604020202020204" pitchFamily="34" charset="0"/>
              <a:buChar char="•"/>
            </a:pPr>
            <a:r>
              <a:rPr lang="en-GB" sz="2800" dirty="0" smtClean="0"/>
              <a:t>Also tie into hierarchical values of certain types of creatures </a:t>
            </a:r>
          </a:p>
          <a:p>
            <a:pPr lvl="2">
              <a:buFont typeface="Arial" panose="020B0604020202020204" pitchFamily="34" charset="0"/>
              <a:buChar char="•"/>
            </a:pPr>
            <a:r>
              <a:rPr lang="en-GB" sz="2400" dirty="0" smtClean="0"/>
              <a:t>Some species seen as closer to the divine</a:t>
            </a:r>
          </a:p>
          <a:p>
            <a:pPr lvl="2">
              <a:buFont typeface="Arial" panose="020B0604020202020204" pitchFamily="34" charset="0"/>
              <a:buChar char="•"/>
            </a:pPr>
            <a:r>
              <a:rPr lang="en-GB" sz="2400" dirty="0" smtClean="0"/>
              <a:t>Sub-groups within groups of creatures </a:t>
            </a:r>
          </a:p>
        </p:txBody>
      </p:sp>
    </p:spTree>
    <p:extLst>
      <p:ext uri="{BB962C8B-B14F-4D97-AF65-F5344CB8AC3E}">
        <p14:creationId xmlns:p14="http://schemas.microsoft.com/office/powerpoint/2010/main" val="24887359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Transmission of Characteristics </a:t>
            </a:r>
            <a:endParaRPr lang="en-GB" dirty="0"/>
          </a:p>
        </p:txBody>
      </p:sp>
      <p:sp>
        <p:nvSpPr>
          <p:cNvPr id="3" name="Content Placeholder 2"/>
          <p:cNvSpPr>
            <a:spLocks noGrp="1"/>
          </p:cNvSpPr>
          <p:nvPr>
            <p:ph idx="1"/>
          </p:nvPr>
        </p:nvSpPr>
        <p:spPr/>
        <p:txBody>
          <a:bodyPr>
            <a:noAutofit/>
          </a:bodyPr>
          <a:lstStyle/>
          <a:p>
            <a:r>
              <a:rPr lang="en-GB" sz="2800" dirty="0"/>
              <a:t>Now when it [the </a:t>
            </a:r>
            <a:r>
              <a:rPr lang="en-GB" sz="2800" i="1" dirty="0"/>
              <a:t>kinesis</a:t>
            </a:r>
            <a:r>
              <a:rPr lang="en-GB" sz="2800" dirty="0"/>
              <a:t>] departs from type, it</a:t>
            </a:r>
            <a:r>
              <a:rPr lang="en-GB" sz="2800" i="1" dirty="0"/>
              <a:t> </a:t>
            </a:r>
            <a:r>
              <a:rPr lang="en-GB" sz="2800" dirty="0"/>
              <a:t>swaps into its opposites; but when the movements which are fashioning [the offspring] relapse, they relapse to that which is nearest, so that if the </a:t>
            </a:r>
            <a:r>
              <a:rPr lang="en-GB" sz="2800" i="1" dirty="0" err="1"/>
              <a:t>kineseis</a:t>
            </a:r>
            <a:r>
              <a:rPr lang="en-GB" sz="2800" i="1" dirty="0"/>
              <a:t> </a:t>
            </a:r>
            <a:r>
              <a:rPr lang="en-GB" sz="2800" dirty="0"/>
              <a:t>of the father relapse they change by the smallest amount, into that his [the father’s] father, and second into that of his grandfather. And in this way too [not only on the male side] but also on the female the movement of the female parent shifts over to that of her mother, and if not that, then to her grandmother; and so on with the more remote ancestors. </a:t>
            </a:r>
          </a:p>
          <a:p>
            <a:pPr algn="r"/>
            <a:r>
              <a:rPr lang="en-GB" sz="2800" i="1" dirty="0"/>
              <a:t>GA </a:t>
            </a:r>
            <a:r>
              <a:rPr lang="en-GB" sz="2800" dirty="0"/>
              <a:t>768a14-21</a:t>
            </a:r>
          </a:p>
        </p:txBody>
      </p:sp>
    </p:spTree>
    <p:extLst>
      <p:ext uri="{BB962C8B-B14F-4D97-AF65-F5344CB8AC3E}">
        <p14:creationId xmlns:p14="http://schemas.microsoft.com/office/powerpoint/2010/main" val="310539998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a:t>Resemblances of this sort recur after many generations, such as in the case of the woman at Elis who had intercourse with a man who was </a:t>
            </a:r>
            <a:r>
              <a:rPr lang="en-GB" sz="2800" dirty="0" err="1"/>
              <a:t>Aethiopian</a:t>
            </a:r>
            <a:r>
              <a:rPr lang="en-GB" sz="2800" dirty="0"/>
              <a:t>; her daughter was not </a:t>
            </a:r>
            <a:r>
              <a:rPr lang="en-GB" sz="2800" dirty="0" err="1"/>
              <a:t>Aethiopian</a:t>
            </a:r>
            <a:r>
              <a:rPr lang="en-GB" sz="2800" dirty="0"/>
              <a:t>, but that daughter’s son was</a:t>
            </a:r>
            <a:r>
              <a:rPr lang="en-GB" sz="2800" dirty="0" smtClean="0"/>
              <a:t>. (</a:t>
            </a:r>
            <a:r>
              <a:rPr lang="en-GB" sz="2800" i="1" dirty="0" smtClean="0"/>
              <a:t>GA </a:t>
            </a:r>
            <a:r>
              <a:rPr lang="en-GB" sz="2800" dirty="0" smtClean="0"/>
              <a:t>722a8-11)</a:t>
            </a:r>
            <a:endParaRPr lang="en-GB" sz="2800" dirty="0" smtClean="0"/>
          </a:p>
          <a:p>
            <a:pPr>
              <a:buFont typeface="Arial" panose="020B0604020202020204" pitchFamily="34" charset="0"/>
              <a:buChar char="•"/>
            </a:pPr>
            <a:r>
              <a:rPr lang="en-GB" sz="2400" dirty="0" smtClean="0"/>
              <a:t> Skin colour:</a:t>
            </a:r>
          </a:p>
          <a:p>
            <a:pPr lvl="1">
              <a:buFont typeface="Arial" panose="020B0604020202020204" pitchFamily="34" charset="0"/>
              <a:buChar char="•"/>
            </a:pPr>
            <a:r>
              <a:rPr lang="en-GB" sz="2000" dirty="0" smtClean="0"/>
              <a:t>Daughter of woman from Elis: </a:t>
            </a:r>
            <a:r>
              <a:rPr lang="en-GB" sz="2000" i="1" dirty="0" smtClean="0"/>
              <a:t>kinesis</a:t>
            </a:r>
            <a:r>
              <a:rPr lang="en-GB" sz="2000" dirty="0" smtClean="0"/>
              <a:t> of the father in relation to skin colour failed, and so lapsed into that of the mother</a:t>
            </a:r>
          </a:p>
          <a:p>
            <a:pPr lvl="1">
              <a:buFont typeface="Arial" panose="020B0604020202020204" pitchFamily="34" charset="0"/>
              <a:buChar char="•"/>
            </a:pPr>
            <a:r>
              <a:rPr lang="en-GB" sz="2000" dirty="0" smtClean="0"/>
              <a:t>Grandson of woman from Elis: same colour skin as his maternal grandfather, so </a:t>
            </a:r>
            <a:r>
              <a:rPr lang="en-GB" sz="2000" i="1" dirty="0" smtClean="0"/>
              <a:t>kinesis</a:t>
            </a:r>
            <a:r>
              <a:rPr lang="en-GB" sz="2000" dirty="0" smtClean="0"/>
              <a:t> of the father in relation to skin colour failed, and so lapsed into that of the mother, but her </a:t>
            </a:r>
            <a:r>
              <a:rPr lang="en-GB" sz="2000" i="1" dirty="0" smtClean="0"/>
              <a:t>kinesis</a:t>
            </a:r>
            <a:r>
              <a:rPr lang="en-GB" sz="2000" dirty="0" smtClean="0"/>
              <a:t> wasn’t strong enough so it lapsed back into one of her ancestors </a:t>
            </a:r>
          </a:p>
          <a:p>
            <a:pPr lvl="1">
              <a:buFont typeface="Arial" panose="020B0604020202020204" pitchFamily="34" charset="0"/>
              <a:buChar char="•"/>
            </a:pPr>
            <a:endParaRPr lang="en-GB" dirty="0"/>
          </a:p>
        </p:txBody>
      </p:sp>
    </p:spTree>
    <p:extLst>
      <p:ext uri="{BB962C8B-B14F-4D97-AF65-F5344CB8AC3E}">
        <p14:creationId xmlns:p14="http://schemas.microsoft.com/office/powerpoint/2010/main" val="266895993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Making Monsters</a:t>
            </a:r>
            <a:endParaRPr lang="en-GB" dirty="0"/>
          </a:p>
        </p:txBody>
      </p:sp>
      <p:sp>
        <p:nvSpPr>
          <p:cNvPr id="3" name="Content Placeholder 2"/>
          <p:cNvSpPr>
            <a:spLocks noGrp="1"/>
          </p:cNvSpPr>
          <p:nvPr>
            <p:ph idx="1"/>
          </p:nvPr>
        </p:nvSpPr>
        <p:spPr/>
        <p:txBody>
          <a:bodyPr/>
          <a:lstStyle/>
          <a:p>
            <a:r>
              <a:rPr lang="en-GB" sz="2400" dirty="0"/>
              <a:t>Some offspring take after their parents and some do not; some after their father, some after their mother, both in respect of the body as a whole and in respect of each of its parts, and they take after their parents more than after their earlier ancestors, and after their ancestors more than after random people. Males take after their father more than their mother, females more after their mother. Some take after none of their kindred, although they still take after some human being; others do not have the appearance of a human being, but that of a monstrosity. For anyone who does not take after their parents is really in a way a monstrosity, since in these cases Nature has in a way strayed from the generic type.</a:t>
            </a:r>
          </a:p>
          <a:p>
            <a:pPr algn="r"/>
            <a:r>
              <a:rPr lang="en-GB" sz="2400" dirty="0" smtClean="0"/>
              <a:t>(</a:t>
            </a:r>
            <a:r>
              <a:rPr lang="en-GB" sz="2400" i="1" dirty="0" smtClean="0"/>
              <a:t>GA </a:t>
            </a:r>
            <a:r>
              <a:rPr lang="en-GB" sz="2400" dirty="0" smtClean="0"/>
              <a:t>767a36-b7</a:t>
            </a:r>
            <a:r>
              <a:rPr lang="en-GB" sz="2400" dirty="0"/>
              <a:t>)</a:t>
            </a:r>
          </a:p>
          <a:p>
            <a:endParaRPr lang="en-GB" dirty="0"/>
          </a:p>
        </p:txBody>
      </p:sp>
    </p:spTree>
    <p:extLst>
      <p:ext uri="{BB962C8B-B14F-4D97-AF65-F5344CB8AC3E}">
        <p14:creationId xmlns:p14="http://schemas.microsoft.com/office/powerpoint/2010/main" val="56484379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Influences on the Production of Monsters?</a:t>
            </a:r>
            <a:endParaRPr lang="en-GB" dirty="0"/>
          </a:p>
        </p:txBody>
      </p:sp>
      <p:sp>
        <p:nvSpPr>
          <p:cNvPr id="3" name="Content Placeholder 2"/>
          <p:cNvSpPr>
            <a:spLocks noGrp="1"/>
          </p:cNvSpPr>
          <p:nvPr>
            <p:ph idx="1"/>
          </p:nvPr>
        </p:nvSpPr>
        <p:spPr>
          <a:xfrm>
            <a:off x="1097280" y="1845733"/>
            <a:ext cx="10058400" cy="4286125"/>
          </a:xfrm>
        </p:spPr>
        <p:txBody>
          <a:bodyPr>
            <a:normAutofit/>
          </a:bodyPr>
          <a:lstStyle/>
          <a:p>
            <a:pPr>
              <a:buFont typeface="Arial" panose="020B0604020202020204" pitchFamily="34" charset="0"/>
              <a:buChar char="•"/>
            </a:pPr>
            <a:r>
              <a:rPr lang="en-GB" sz="2400" dirty="0" smtClean="0"/>
              <a:t> Nature of the parents</a:t>
            </a:r>
          </a:p>
          <a:p>
            <a:pPr>
              <a:buFont typeface="Arial" panose="020B0604020202020204" pitchFamily="34" charset="0"/>
              <a:buChar char="•"/>
            </a:pPr>
            <a:r>
              <a:rPr lang="en-GB" sz="2400" dirty="0"/>
              <a:t> </a:t>
            </a:r>
            <a:r>
              <a:rPr lang="en-GB" sz="2400" dirty="0" smtClean="0"/>
              <a:t>Nature of species</a:t>
            </a:r>
          </a:p>
          <a:p>
            <a:pPr lvl="1">
              <a:buFont typeface="Arial" panose="020B0604020202020204" pitchFamily="34" charset="0"/>
              <a:buChar char="•"/>
            </a:pPr>
            <a:r>
              <a:rPr lang="en-GB" sz="2400" dirty="0" smtClean="0"/>
              <a:t>Species which have a lot of offspring tend to have a disproportionate number of monstrous offspring due to crushing in the womb</a:t>
            </a:r>
          </a:p>
          <a:p>
            <a:pPr>
              <a:buFont typeface="Arial" panose="020B0604020202020204" pitchFamily="34" charset="0"/>
              <a:buChar char="•"/>
            </a:pPr>
            <a:r>
              <a:rPr lang="en-GB" sz="2400" dirty="0"/>
              <a:t> </a:t>
            </a:r>
            <a:r>
              <a:rPr lang="en-GB" sz="2400" dirty="0" smtClean="0"/>
              <a:t>Direction of the wind during conception</a:t>
            </a:r>
          </a:p>
          <a:p>
            <a:pPr>
              <a:buFont typeface="Arial" panose="020B0604020202020204" pitchFamily="34" charset="0"/>
              <a:buChar char="•"/>
            </a:pPr>
            <a:r>
              <a:rPr lang="en-GB" sz="2400" dirty="0"/>
              <a:t> </a:t>
            </a:r>
            <a:r>
              <a:rPr lang="en-GB" sz="2400" dirty="0" smtClean="0"/>
              <a:t>Temperature of location of </a:t>
            </a:r>
            <a:r>
              <a:rPr lang="en-GB" sz="2400" dirty="0" smtClean="0"/>
              <a:t>conception</a:t>
            </a:r>
            <a:endParaRPr lang="en-GB" sz="2400" dirty="0"/>
          </a:p>
          <a:p>
            <a:pPr>
              <a:buFont typeface="Arial" panose="020B0604020202020204" pitchFamily="34" charset="0"/>
              <a:buChar char="•"/>
            </a:pPr>
            <a:r>
              <a:rPr lang="en-GB" sz="2400" dirty="0" smtClean="0"/>
              <a:t>Connections to ideas from </a:t>
            </a:r>
            <a:r>
              <a:rPr lang="en-GB" sz="2400" i="1" dirty="0" smtClean="0"/>
              <a:t>Airs, Waters, Places</a:t>
            </a:r>
            <a:endParaRPr lang="en-GB" sz="2400" dirty="0" smtClean="0"/>
          </a:p>
          <a:p>
            <a:pPr marL="0" indent="0">
              <a:buNone/>
            </a:pPr>
            <a:endParaRPr lang="en-GB" sz="2800" dirty="0"/>
          </a:p>
        </p:txBody>
      </p:sp>
    </p:spTree>
    <p:extLst>
      <p:ext uri="{BB962C8B-B14F-4D97-AF65-F5344CB8AC3E}">
        <p14:creationId xmlns:p14="http://schemas.microsoft.com/office/powerpoint/2010/main" val="328193443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monsters matter?</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To do with Form</a:t>
            </a:r>
          </a:p>
          <a:p>
            <a:pPr lvl="1">
              <a:buFont typeface="Arial" panose="020B0604020202020204" pitchFamily="34" charset="0"/>
              <a:buChar char="•"/>
            </a:pPr>
            <a:r>
              <a:rPr lang="en-GB" sz="2400" dirty="0" smtClean="0"/>
              <a:t>Form = essential nature of a particular type of creature</a:t>
            </a:r>
          </a:p>
          <a:p>
            <a:pPr>
              <a:buFont typeface="Arial" panose="020B0604020202020204" pitchFamily="34" charset="0"/>
              <a:buChar char="•"/>
            </a:pPr>
            <a:r>
              <a:rPr lang="en-GB" sz="2600" dirty="0"/>
              <a:t> </a:t>
            </a:r>
            <a:r>
              <a:rPr lang="en-GB" sz="2600" dirty="0" smtClean="0"/>
              <a:t>For example:</a:t>
            </a:r>
          </a:p>
          <a:p>
            <a:pPr lvl="1">
              <a:buFont typeface="Arial" panose="020B0604020202020204" pitchFamily="34" charset="0"/>
              <a:buChar char="•"/>
            </a:pPr>
            <a:r>
              <a:rPr lang="en-GB" sz="2400" dirty="0" smtClean="0"/>
              <a:t>Humans are creatures which closes to the divine because of our intelligence</a:t>
            </a:r>
          </a:p>
          <a:p>
            <a:pPr lvl="1">
              <a:buFont typeface="Arial" panose="020B0604020202020204" pitchFamily="34" charset="0"/>
              <a:buChar char="•"/>
            </a:pPr>
            <a:r>
              <a:rPr lang="en-GB" sz="2400" dirty="0" smtClean="0"/>
              <a:t>In order to think, we must have upright bodies</a:t>
            </a:r>
          </a:p>
          <a:p>
            <a:pPr lvl="1">
              <a:buFont typeface="Arial" panose="020B0604020202020204" pitchFamily="34" charset="0"/>
              <a:buChar char="•"/>
            </a:pPr>
            <a:r>
              <a:rPr lang="en-GB" sz="2400" dirty="0" smtClean="0"/>
              <a:t>The shape of our bodies is intrinsically interlinked with what we are</a:t>
            </a:r>
          </a:p>
          <a:p>
            <a:pPr>
              <a:buFont typeface="Arial" panose="020B0604020202020204" pitchFamily="34" charset="0"/>
              <a:buChar char="•"/>
            </a:pPr>
            <a:r>
              <a:rPr lang="en-GB" sz="2600" dirty="0"/>
              <a:t> </a:t>
            </a:r>
            <a:r>
              <a:rPr lang="en-GB" sz="2600" dirty="0" smtClean="0"/>
              <a:t>Changing the body, changes the nature of a being</a:t>
            </a:r>
          </a:p>
          <a:p>
            <a:pPr>
              <a:buFont typeface="Arial" panose="020B0604020202020204" pitchFamily="34" charset="0"/>
              <a:buChar char="•"/>
            </a:pPr>
            <a:r>
              <a:rPr lang="en-GB" sz="2600" dirty="0"/>
              <a:t> </a:t>
            </a:r>
            <a:r>
              <a:rPr lang="en-GB" sz="2600" dirty="0" smtClean="0"/>
              <a:t>Monsters potentially disrupt the eternal nature of the Form of species</a:t>
            </a:r>
            <a:endParaRPr lang="en-GB" sz="2600" dirty="0"/>
          </a:p>
        </p:txBody>
      </p:sp>
    </p:spTree>
    <p:extLst>
      <p:ext uri="{BB962C8B-B14F-4D97-AF65-F5344CB8AC3E}">
        <p14:creationId xmlns:p14="http://schemas.microsoft.com/office/powerpoint/2010/main" val="15687508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3200" dirty="0" smtClean="0"/>
              <a:t> ‘</a:t>
            </a:r>
            <a:r>
              <a:rPr lang="en-GB" sz="3200" dirty="0"/>
              <a:t>others do not have the appearance of a human being, but that of a monstrosity</a:t>
            </a:r>
            <a:r>
              <a:rPr lang="en-GB" sz="3200" dirty="0" smtClean="0"/>
              <a:t>.’ </a:t>
            </a:r>
          </a:p>
          <a:p>
            <a:pPr lvl="1">
              <a:buFont typeface="Arial" panose="020B0604020202020204" pitchFamily="34" charset="0"/>
              <a:buChar char="•"/>
            </a:pPr>
            <a:r>
              <a:rPr lang="en-GB" sz="2800" dirty="0" smtClean="0"/>
              <a:t>What qualifies as being ‘recognisably human’?</a:t>
            </a:r>
          </a:p>
          <a:p>
            <a:pPr lvl="1">
              <a:buFont typeface="Arial" panose="020B0604020202020204" pitchFamily="34" charset="0"/>
              <a:buChar char="•"/>
            </a:pPr>
            <a:r>
              <a:rPr lang="en-GB" sz="2800" dirty="0" smtClean="0"/>
              <a:t>Would the peoples we discussed in ethnographic accounts last week be ‘recognisably human’?</a:t>
            </a:r>
          </a:p>
          <a:p>
            <a:pPr lvl="2">
              <a:buFont typeface="Arial" panose="020B0604020202020204" pitchFamily="34" charset="0"/>
              <a:buChar char="•"/>
            </a:pPr>
            <a:r>
              <a:rPr lang="en-GB" sz="2400" dirty="0" smtClean="0"/>
              <a:t>Cynocephali – dog-headed people</a:t>
            </a:r>
          </a:p>
          <a:p>
            <a:pPr lvl="2">
              <a:buFont typeface="Arial" panose="020B0604020202020204" pitchFamily="34" charset="0"/>
              <a:buChar char="•"/>
            </a:pPr>
            <a:r>
              <a:rPr lang="en-GB" sz="2400" dirty="0" err="1" smtClean="0"/>
              <a:t>Sciapodes</a:t>
            </a:r>
            <a:r>
              <a:rPr lang="en-GB" sz="2400" dirty="0" smtClean="0"/>
              <a:t> – only one large leg (used to shade themselves from the sun)</a:t>
            </a:r>
          </a:p>
          <a:p>
            <a:pPr lvl="2">
              <a:buFont typeface="Arial" panose="020B0604020202020204" pitchFamily="34" charset="0"/>
              <a:buChar char="•"/>
            </a:pPr>
            <a:r>
              <a:rPr lang="en-GB" sz="2400" dirty="0" err="1" smtClean="0"/>
              <a:t>Astomoi</a:t>
            </a:r>
            <a:r>
              <a:rPr lang="en-GB" sz="2400" dirty="0" smtClean="0"/>
              <a:t> – people with no mouths (live on scents of apples/flowers)</a:t>
            </a:r>
            <a:endParaRPr lang="en-GB" sz="2400" dirty="0"/>
          </a:p>
        </p:txBody>
      </p:sp>
    </p:spTree>
    <p:extLst>
      <p:ext uri="{BB962C8B-B14F-4D97-AF65-F5344CB8AC3E}">
        <p14:creationId xmlns:p14="http://schemas.microsoft.com/office/powerpoint/2010/main" val="224795227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‘Deformed’ Creatures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a:t>
            </a:r>
            <a:r>
              <a:rPr lang="en-GB" sz="2800" i="1" dirty="0" err="1" smtClean="0"/>
              <a:t>Terata</a:t>
            </a:r>
            <a:r>
              <a:rPr lang="en-GB" sz="2800" dirty="0" smtClean="0"/>
              <a:t> are individual abnormal creatures within their species</a:t>
            </a:r>
          </a:p>
          <a:p>
            <a:pPr>
              <a:buFont typeface="Arial" panose="020B0604020202020204" pitchFamily="34" charset="0"/>
              <a:buChar char="•"/>
            </a:pPr>
            <a:r>
              <a:rPr lang="en-GB" sz="2800" dirty="0"/>
              <a:t> </a:t>
            </a:r>
            <a:r>
              <a:rPr lang="en-GB" sz="2800" dirty="0" smtClean="0"/>
              <a:t>Aristotle also classifies whole species as abnormal</a:t>
            </a:r>
          </a:p>
          <a:p>
            <a:pPr lvl="1">
              <a:buFont typeface="Arial" panose="020B0604020202020204" pitchFamily="34" charset="0"/>
              <a:buChar char="•"/>
            </a:pPr>
            <a:r>
              <a:rPr lang="en-GB" sz="2600" dirty="0" smtClean="0"/>
              <a:t>He sometimes refers to these groups as</a:t>
            </a:r>
            <a:r>
              <a:rPr lang="en-GB" sz="2600" i="1" dirty="0" smtClean="0"/>
              <a:t> </a:t>
            </a:r>
            <a:r>
              <a:rPr lang="el-GR" sz="2600" b="1" dirty="0" smtClean="0"/>
              <a:t>περοί</a:t>
            </a:r>
            <a:r>
              <a:rPr lang="el-GR" sz="2600" i="1" dirty="0" smtClean="0"/>
              <a:t> </a:t>
            </a:r>
            <a:r>
              <a:rPr lang="el-GR" sz="2600" dirty="0" smtClean="0"/>
              <a:t>(</a:t>
            </a:r>
            <a:r>
              <a:rPr lang="en-GB" sz="2600" i="1" dirty="0" err="1" smtClean="0"/>
              <a:t>peroi</a:t>
            </a:r>
            <a:r>
              <a:rPr lang="en-GB" sz="2600" dirty="0" smtClean="0"/>
              <a:t>) ‘deformed’</a:t>
            </a:r>
          </a:p>
          <a:p>
            <a:pPr>
              <a:buFont typeface="Arial" panose="020B0604020202020204" pitchFamily="34" charset="0"/>
              <a:buChar char="•"/>
            </a:pPr>
            <a:r>
              <a:rPr lang="en-GB" sz="2800" dirty="0"/>
              <a:t> </a:t>
            </a:r>
            <a:r>
              <a:rPr lang="en-GB" sz="2800" dirty="0" smtClean="0"/>
              <a:t>In the same way that </a:t>
            </a:r>
            <a:r>
              <a:rPr lang="en-GB" sz="2800" i="1" dirty="0" err="1" smtClean="0"/>
              <a:t>terata</a:t>
            </a:r>
            <a:r>
              <a:rPr lang="en-GB" sz="2800" dirty="0" smtClean="0"/>
              <a:t> don’t fit properly into their species, </a:t>
            </a:r>
            <a:r>
              <a:rPr lang="en-GB" sz="2800" i="1" dirty="0" err="1" smtClean="0"/>
              <a:t>peroi</a:t>
            </a:r>
            <a:r>
              <a:rPr lang="en-GB" sz="2800" dirty="0" smtClean="0"/>
              <a:t> creatures don’t fit into larger groupings of animals</a:t>
            </a:r>
          </a:p>
          <a:p>
            <a:pPr>
              <a:buFont typeface="Arial" panose="020B0604020202020204" pitchFamily="34" charset="0"/>
              <a:buChar char="•"/>
            </a:pPr>
            <a:r>
              <a:rPr lang="en-GB" sz="2800" dirty="0" smtClean="0"/>
              <a:t> However, they are self-perpetuating groups</a:t>
            </a:r>
          </a:p>
          <a:p>
            <a:pPr lvl="1">
              <a:buFont typeface="Arial" panose="020B0604020202020204" pitchFamily="34" charset="0"/>
              <a:buChar char="•"/>
            </a:pPr>
            <a:r>
              <a:rPr lang="en-GB" sz="2600" dirty="0" smtClean="0"/>
              <a:t>So no issues changing the eternal nature of a species</a:t>
            </a:r>
            <a:endParaRPr lang="en-GB" sz="2600" dirty="0"/>
          </a:p>
        </p:txBody>
      </p:sp>
    </p:spTree>
    <p:extLst>
      <p:ext uri="{BB962C8B-B14F-4D97-AF65-F5344CB8AC3E}">
        <p14:creationId xmlns:p14="http://schemas.microsoft.com/office/powerpoint/2010/main" val="355131740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Larger groups of animals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There are several groups of animals defined by the way that they live:</a:t>
            </a:r>
          </a:p>
          <a:p>
            <a:pPr lvl="1">
              <a:buFont typeface="Arial" panose="020B0604020202020204" pitchFamily="34" charset="0"/>
              <a:buChar char="•"/>
            </a:pPr>
            <a:r>
              <a:rPr lang="en-GB" sz="2600" dirty="0" smtClean="0"/>
              <a:t>Birds</a:t>
            </a:r>
          </a:p>
          <a:p>
            <a:pPr lvl="1">
              <a:buFont typeface="Arial" panose="020B0604020202020204" pitchFamily="34" charset="0"/>
              <a:buChar char="•"/>
            </a:pPr>
            <a:r>
              <a:rPr lang="en-GB" sz="2600" dirty="0" smtClean="0"/>
              <a:t>Fish</a:t>
            </a:r>
          </a:p>
          <a:p>
            <a:pPr lvl="1">
              <a:buFont typeface="Arial" panose="020B0604020202020204" pitchFamily="34" charset="0"/>
              <a:buChar char="•"/>
            </a:pPr>
            <a:r>
              <a:rPr lang="en-GB" sz="2600" dirty="0" smtClean="0"/>
              <a:t>Land animals</a:t>
            </a:r>
          </a:p>
          <a:p>
            <a:pPr lvl="1">
              <a:buFont typeface="Arial" panose="020B0604020202020204" pitchFamily="34" charset="0"/>
              <a:buChar char="•"/>
            </a:pPr>
            <a:r>
              <a:rPr lang="en-GB" sz="2600" dirty="0" smtClean="0"/>
              <a:t>Quadrupeds</a:t>
            </a:r>
          </a:p>
          <a:p>
            <a:pPr lvl="1">
              <a:buFont typeface="Arial" panose="020B0604020202020204" pitchFamily="34" charset="0"/>
              <a:buChar char="•"/>
            </a:pPr>
            <a:r>
              <a:rPr lang="en-GB" sz="2600" dirty="0" smtClean="0"/>
              <a:t>Bipeds</a:t>
            </a:r>
          </a:p>
          <a:p>
            <a:pPr lvl="1">
              <a:buFont typeface="Arial" panose="020B0604020202020204" pitchFamily="34" charset="0"/>
              <a:buChar char="•"/>
            </a:pPr>
            <a:endParaRPr lang="en-GB" sz="2600" dirty="0"/>
          </a:p>
        </p:txBody>
      </p:sp>
    </p:spTree>
    <p:extLst>
      <p:ext uri="{BB962C8B-B14F-4D97-AF65-F5344CB8AC3E}">
        <p14:creationId xmlns:p14="http://schemas.microsoft.com/office/powerpoint/2010/main" val="81255595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Larger groups</a:t>
            </a:r>
            <a:endParaRPr lang="en-GB" dirty="0"/>
          </a:p>
        </p:txBody>
      </p:sp>
      <p:sp>
        <p:nvSpPr>
          <p:cNvPr id="3" name="Content Placeholder 2"/>
          <p:cNvSpPr>
            <a:spLocks noGrp="1"/>
          </p:cNvSpPr>
          <p:nvPr>
            <p:ph idx="1"/>
          </p:nvPr>
        </p:nvSpPr>
        <p:spPr/>
        <p:txBody>
          <a:bodyPr>
            <a:normAutofit lnSpcReduction="10000"/>
          </a:bodyPr>
          <a:lstStyle/>
          <a:p>
            <a:r>
              <a:rPr lang="en-GB" sz="2800" dirty="0"/>
              <a:t>Now it is practically by resemblance of the shapes of their parts, or of their whole body, if they are very similar, that the groups are marked off from each other: as e.g. the groups of Birds, Fishes, Cephalopods, </a:t>
            </a:r>
            <a:r>
              <a:rPr lang="en-GB" sz="2800" dirty="0" err="1"/>
              <a:t>Testacea</a:t>
            </a:r>
            <a:r>
              <a:rPr lang="en-GB" sz="2800" dirty="0"/>
              <a:t>. Within each of these groups, the parts do not differ so far that they correspond only by analogy (as a man’s bone and a fish’s spine); that is, they differ only in respect of bodily qualities, e.g. by being larger or smaller, softer or harder, smoother or rougher, and so forth, or, to put it generally, they differ “by the more and </a:t>
            </a:r>
            <a:r>
              <a:rPr lang="en-GB" sz="2800" dirty="0" smtClean="0"/>
              <a:t>less”.</a:t>
            </a:r>
          </a:p>
          <a:p>
            <a:pPr algn="r"/>
            <a:r>
              <a:rPr lang="en-GB" sz="2800" dirty="0" smtClean="0"/>
              <a:t>(</a:t>
            </a:r>
            <a:r>
              <a:rPr lang="en-GB" sz="2800" i="1" dirty="0"/>
              <a:t>PA</a:t>
            </a:r>
            <a:r>
              <a:rPr lang="en-GB" sz="2800" dirty="0"/>
              <a:t> </a:t>
            </a:r>
            <a:r>
              <a:rPr lang="en-GB" sz="2800" dirty="0" smtClean="0"/>
              <a:t>644b7-15)</a:t>
            </a:r>
            <a:endParaRPr lang="en-GB" sz="2800" dirty="0"/>
          </a:p>
          <a:p>
            <a:endParaRPr lang="en-GB" dirty="0"/>
          </a:p>
        </p:txBody>
      </p:sp>
    </p:spTree>
    <p:extLst>
      <p:ext uri="{BB962C8B-B14F-4D97-AF65-F5344CB8AC3E}">
        <p14:creationId xmlns:p14="http://schemas.microsoft.com/office/powerpoint/2010/main" val="124056481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Seals</a:t>
            </a:r>
            <a:endParaRPr lang="en-GB" dirty="0"/>
          </a:p>
        </p:txBody>
      </p:sp>
      <p:sp>
        <p:nvSpPr>
          <p:cNvPr id="3" name="Content Placeholder 2"/>
          <p:cNvSpPr>
            <a:spLocks noGrp="1"/>
          </p:cNvSpPr>
          <p:nvPr>
            <p:ph idx="1"/>
          </p:nvPr>
        </p:nvSpPr>
        <p:spPr>
          <a:xfrm>
            <a:off x="1097280" y="1845734"/>
            <a:ext cx="6970955" cy="4023360"/>
          </a:xfrm>
        </p:spPr>
        <p:txBody>
          <a:bodyPr>
            <a:normAutofit/>
          </a:bodyPr>
          <a:lstStyle/>
          <a:p>
            <a:pPr>
              <a:buFont typeface="Arial" panose="020B0604020202020204" pitchFamily="34" charset="0"/>
              <a:buChar char="•"/>
            </a:pPr>
            <a:r>
              <a:rPr lang="en-GB" dirty="0" smtClean="0"/>
              <a:t> a </a:t>
            </a:r>
            <a:r>
              <a:rPr lang="en-GB" dirty="0"/>
              <a:t>seal is deformed </a:t>
            </a:r>
            <a:r>
              <a:rPr lang="en-GB" dirty="0" smtClean="0"/>
              <a:t>because </a:t>
            </a:r>
            <a:r>
              <a:rPr lang="en-GB" dirty="0"/>
              <a:t>it does not have ears, which, as a quadruped, it should (</a:t>
            </a:r>
            <a:r>
              <a:rPr lang="en-GB" i="1" dirty="0"/>
              <a:t>PA </a:t>
            </a:r>
            <a:r>
              <a:rPr lang="en-GB" dirty="0"/>
              <a:t>657a22-24). </a:t>
            </a:r>
          </a:p>
          <a:p>
            <a:pPr>
              <a:buFont typeface="Arial" panose="020B0604020202020204" pitchFamily="34" charset="0"/>
              <a:buChar char="•"/>
            </a:pPr>
            <a:r>
              <a:rPr lang="en-GB" dirty="0" smtClean="0"/>
              <a:t>‘</a:t>
            </a:r>
            <a:r>
              <a:rPr lang="en-GB" dirty="0"/>
              <a:t>the seal is like a deformed quadruped</a:t>
            </a:r>
            <a:r>
              <a:rPr lang="en-GB" dirty="0" smtClean="0"/>
              <a:t>’ </a:t>
            </a:r>
            <a:r>
              <a:rPr lang="en-GB" dirty="0"/>
              <a:t>owing to the fish-like nature of their feet </a:t>
            </a:r>
            <a:r>
              <a:rPr lang="en-GB" dirty="0" smtClean="0"/>
              <a:t>(‘In </a:t>
            </a:r>
            <a:r>
              <a:rPr lang="en-GB" dirty="0"/>
              <a:t>shape they’re like fish tails’ </a:t>
            </a:r>
            <a:r>
              <a:rPr lang="en-GB" i="1" dirty="0"/>
              <a:t>HA</a:t>
            </a:r>
            <a:r>
              <a:rPr lang="en-GB" dirty="0"/>
              <a:t> </a:t>
            </a:r>
            <a:r>
              <a:rPr lang="en-GB" dirty="0" smtClean="0"/>
              <a:t>498a21-b4</a:t>
            </a:r>
            <a:r>
              <a:rPr lang="en-GB" dirty="0"/>
              <a:t>). </a:t>
            </a:r>
            <a:endParaRPr lang="en-GB" dirty="0" smtClean="0"/>
          </a:p>
          <a:p>
            <a:pPr>
              <a:buFont typeface="Arial" panose="020B0604020202020204" pitchFamily="34" charset="0"/>
              <a:buChar char="•"/>
            </a:pPr>
            <a:r>
              <a:rPr lang="en-GB" dirty="0"/>
              <a:t> </a:t>
            </a:r>
            <a:r>
              <a:rPr lang="en-GB" dirty="0" smtClean="0"/>
              <a:t>deformed because </a:t>
            </a:r>
            <a:r>
              <a:rPr lang="en-GB" dirty="0"/>
              <a:t>they are saw-toothed </a:t>
            </a:r>
            <a:r>
              <a:rPr lang="en-GB" dirty="0" smtClean="0"/>
              <a:t>a </a:t>
            </a:r>
            <a:r>
              <a:rPr lang="en-GB" dirty="0"/>
              <a:t>property which </a:t>
            </a:r>
            <a:r>
              <a:rPr lang="en-GB" dirty="0" smtClean="0"/>
              <a:t>belongs </a:t>
            </a:r>
            <a:r>
              <a:rPr lang="en-GB" dirty="0"/>
              <a:t>to fish and so conflicts with their quadruped nature. </a:t>
            </a:r>
            <a:r>
              <a:rPr lang="en-GB" dirty="0" smtClean="0"/>
              <a:t>(</a:t>
            </a:r>
            <a:r>
              <a:rPr lang="en-GB" i="1" dirty="0" smtClean="0"/>
              <a:t>HA</a:t>
            </a:r>
            <a:r>
              <a:rPr lang="en-GB" dirty="0" smtClean="0"/>
              <a:t> 501a21-24)</a:t>
            </a:r>
          </a:p>
          <a:p>
            <a:pPr>
              <a:buFont typeface="Arial" panose="020B0604020202020204" pitchFamily="34" charset="0"/>
              <a:buChar char="•"/>
            </a:pPr>
            <a:r>
              <a:rPr lang="en-GB" dirty="0" smtClean="0"/>
              <a:t> seals</a:t>
            </a:r>
            <a:r>
              <a:rPr lang="en-GB" dirty="0"/>
              <a:t>’ fish-like teeth and feet place them between land and sea </a:t>
            </a:r>
            <a:r>
              <a:rPr lang="en-GB" dirty="0" smtClean="0"/>
              <a:t>animals (</a:t>
            </a:r>
            <a:r>
              <a:rPr lang="en-GB" i="1" dirty="0"/>
              <a:t>PA</a:t>
            </a:r>
            <a:r>
              <a:rPr lang="en-GB" dirty="0"/>
              <a:t> </a:t>
            </a:r>
            <a:r>
              <a:rPr lang="en-GB" dirty="0" smtClean="0"/>
              <a:t>697b4-7). </a:t>
            </a:r>
          </a:p>
          <a:p>
            <a:pPr>
              <a:buFont typeface="Arial" panose="020B0604020202020204" pitchFamily="34" charset="0"/>
              <a:buChar char="•"/>
            </a:pPr>
            <a:r>
              <a:rPr lang="en-GB" dirty="0" smtClean="0"/>
              <a:t>seals </a:t>
            </a:r>
            <a:r>
              <a:rPr lang="en-GB" dirty="0"/>
              <a:t>have a forked tongue, like lizards and snakes (</a:t>
            </a:r>
            <a:r>
              <a:rPr lang="en-GB" i="1" dirty="0"/>
              <a:t>PA </a:t>
            </a:r>
            <a:r>
              <a:rPr lang="en-GB" dirty="0"/>
              <a:t>691a8</a:t>
            </a:r>
            <a:r>
              <a:rPr lang="en-GB" dirty="0" smtClean="0"/>
              <a:t>).</a:t>
            </a:r>
            <a:endParaRPr lang="en-GB" dirty="0"/>
          </a:p>
        </p:txBody>
      </p:sp>
      <p:pic>
        <p:nvPicPr>
          <p:cNvPr id="5" name="Picture 4"/>
          <p:cNvPicPr>
            <a:picLocks noChangeAspect="1"/>
          </p:cNvPicPr>
          <p:nvPr/>
        </p:nvPicPr>
        <p:blipFill>
          <a:blip r:embed="rId2"/>
          <a:stretch>
            <a:fillRect/>
          </a:stretch>
        </p:blipFill>
        <p:spPr>
          <a:xfrm>
            <a:off x="8172258" y="2495774"/>
            <a:ext cx="3783074" cy="2552806"/>
          </a:xfrm>
          <a:prstGeom prst="rect">
            <a:avLst/>
          </a:prstGeom>
        </p:spPr>
      </p:pic>
    </p:spTree>
    <p:extLst>
      <p:ext uri="{BB962C8B-B14F-4D97-AF65-F5344CB8AC3E}">
        <p14:creationId xmlns:p14="http://schemas.microsoft.com/office/powerpoint/2010/main" val="281207851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Crocodiles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Aristotle believed </a:t>
            </a:r>
            <a:r>
              <a:rPr lang="en-GB" sz="2400" dirty="0"/>
              <a:t>the crocodile has upside down jaws, </a:t>
            </a:r>
            <a:endParaRPr lang="en-GB" sz="2400" dirty="0" smtClean="0"/>
          </a:p>
          <a:p>
            <a:pPr lvl="1">
              <a:buFont typeface="Arial" panose="020B0604020202020204" pitchFamily="34" charset="0"/>
              <a:buChar char="•"/>
            </a:pPr>
            <a:r>
              <a:rPr lang="en-GB" sz="2000" dirty="0" smtClean="0"/>
              <a:t>i.e</a:t>
            </a:r>
            <a:r>
              <a:rPr lang="en-GB" sz="2000" dirty="0"/>
              <a:t>. the upper jaw moves and the lower jaw is fixed, </a:t>
            </a:r>
            <a:r>
              <a:rPr lang="en-GB" sz="2000" dirty="0" smtClean="0"/>
              <a:t>opposite </a:t>
            </a:r>
            <a:r>
              <a:rPr lang="en-GB" sz="2000" dirty="0"/>
              <a:t>to human jaws. </a:t>
            </a:r>
            <a:endParaRPr lang="en-GB" sz="2000" dirty="0" smtClean="0"/>
          </a:p>
          <a:p>
            <a:pPr lvl="1">
              <a:buFont typeface="Arial" panose="020B0604020202020204" pitchFamily="34" charset="0"/>
              <a:buChar char="•"/>
            </a:pPr>
            <a:r>
              <a:rPr lang="en-GB" sz="2000" dirty="0" smtClean="0"/>
              <a:t>Since </a:t>
            </a:r>
            <a:r>
              <a:rPr lang="en-GB" sz="2000" dirty="0"/>
              <a:t>the tongue is attached to the lower jaw it is also </a:t>
            </a:r>
            <a:r>
              <a:rPr lang="en-GB" sz="2000" dirty="0" smtClean="0"/>
              <a:t>immobile (which is a deformity). </a:t>
            </a:r>
          </a:p>
          <a:p>
            <a:pPr lvl="1">
              <a:buFont typeface="Arial" panose="020B0604020202020204" pitchFamily="34" charset="0"/>
              <a:buChar char="•"/>
            </a:pPr>
            <a:r>
              <a:rPr lang="en-GB" sz="2000" dirty="0" smtClean="0"/>
              <a:t>He </a:t>
            </a:r>
            <a:r>
              <a:rPr lang="en-GB" sz="2000" dirty="0"/>
              <a:t>argued that the combination of immobile lower jaw and having a tongue was a result of the crocodile being part land animal and part water animal </a:t>
            </a:r>
            <a:r>
              <a:rPr lang="en-GB" sz="2000" dirty="0" smtClean="0"/>
              <a:t>(660a32-34</a:t>
            </a:r>
            <a:r>
              <a:rPr lang="en-GB" sz="2000" dirty="0"/>
              <a:t>). </a:t>
            </a:r>
            <a:endParaRPr lang="en-GB" sz="2000" dirty="0" smtClean="0"/>
          </a:p>
          <a:p>
            <a:pPr>
              <a:buFont typeface="Arial" panose="020B0604020202020204" pitchFamily="34" charset="0"/>
              <a:buChar char="•"/>
            </a:pPr>
            <a:r>
              <a:rPr lang="en-GB" sz="2400" dirty="0"/>
              <a:t> </a:t>
            </a:r>
            <a:r>
              <a:rPr lang="en-GB" sz="2400" dirty="0" smtClean="0"/>
              <a:t>In contrast river </a:t>
            </a:r>
            <a:r>
              <a:rPr lang="en-GB" sz="2400" dirty="0"/>
              <a:t>crocodiles are between land and water animals because, like land animals, they have the space for a tongue, but, like aquatic animals, no tongue (</a:t>
            </a:r>
            <a:r>
              <a:rPr lang="en-GB" sz="2400" i="1" dirty="0"/>
              <a:t>PA </a:t>
            </a:r>
            <a:r>
              <a:rPr lang="en-GB" sz="2400" dirty="0"/>
              <a:t>690b19-24). </a:t>
            </a:r>
          </a:p>
        </p:txBody>
      </p:sp>
      <p:pic>
        <p:nvPicPr>
          <p:cNvPr id="5" name="Picture 4"/>
          <p:cNvPicPr>
            <a:picLocks noChangeAspect="1"/>
          </p:cNvPicPr>
          <p:nvPr/>
        </p:nvPicPr>
        <p:blipFill>
          <a:blip r:embed="rId2"/>
          <a:stretch>
            <a:fillRect/>
          </a:stretch>
        </p:blipFill>
        <p:spPr>
          <a:xfrm>
            <a:off x="7425241" y="4538232"/>
            <a:ext cx="3267860" cy="2178573"/>
          </a:xfrm>
          <a:prstGeom prst="rect">
            <a:avLst/>
          </a:prstGeom>
        </p:spPr>
      </p:pic>
    </p:spTree>
    <p:extLst>
      <p:ext uri="{BB962C8B-B14F-4D97-AF65-F5344CB8AC3E}">
        <p14:creationId xmlns:p14="http://schemas.microsoft.com/office/powerpoint/2010/main" val="271749554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Other ‘</a:t>
            </a:r>
            <a:r>
              <a:rPr lang="en-GB" dirty="0" smtClean="0"/>
              <a:t>deformed’ creatures</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sz="2800" dirty="0" smtClean="0"/>
              <a:t> Aristotle noted the abnormality of:</a:t>
            </a:r>
          </a:p>
          <a:p>
            <a:pPr lvl="1">
              <a:buFont typeface="Arial" panose="020B0604020202020204" pitchFamily="34" charset="0"/>
              <a:buChar char="•"/>
            </a:pPr>
            <a:r>
              <a:rPr lang="en-GB" sz="2400" dirty="0" smtClean="0"/>
              <a:t>Bats (forelegs are attached to wings)</a:t>
            </a:r>
          </a:p>
          <a:p>
            <a:pPr lvl="1">
              <a:buFont typeface="Arial" panose="020B0604020202020204" pitchFamily="34" charset="0"/>
              <a:buChar char="•"/>
            </a:pPr>
            <a:r>
              <a:rPr lang="en-GB" sz="2400" dirty="0" smtClean="0"/>
              <a:t>Apes (part biped, part quadruped)</a:t>
            </a:r>
          </a:p>
          <a:p>
            <a:pPr lvl="1">
              <a:buFont typeface="Arial" panose="020B0604020202020204" pitchFamily="34" charset="0"/>
              <a:buChar char="•"/>
            </a:pPr>
            <a:r>
              <a:rPr lang="en-GB" sz="2400" dirty="0" smtClean="0"/>
              <a:t>Ostriches (flightless birds, too big to be birds, upper eyelashes, and cloven hooves)</a:t>
            </a:r>
          </a:p>
          <a:p>
            <a:pPr>
              <a:buFont typeface="Arial" panose="020B0604020202020204" pitchFamily="34" charset="0"/>
              <a:buChar char="•"/>
            </a:pPr>
            <a:r>
              <a:rPr lang="en-GB" sz="2600" dirty="0"/>
              <a:t> </a:t>
            </a:r>
            <a:r>
              <a:rPr lang="en-GB" sz="2600" dirty="0" smtClean="0"/>
              <a:t>Also groups of animals that lack a quality:</a:t>
            </a:r>
          </a:p>
          <a:p>
            <a:pPr lvl="1">
              <a:buFont typeface="Arial" panose="020B0604020202020204" pitchFamily="34" charset="0"/>
              <a:buChar char="•"/>
            </a:pPr>
            <a:r>
              <a:rPr lang="en-GB" sz="2400" dirty="0" smtClean="0"/>
              <a:t>Certain types of birds which seem to be blind</a:t>
            </a:r>
          </a:p>
          <a:p>
            <a:pPr lvl="1">
              <a:buFont typeface="Arial" panose="020B0604020202020204" pitchFamily="34" charset="0"/>
              <a:buChar char="•"/>
            </a:pPr>
            <a:endParaRPr lang="en-GB" sz="2400" dirty="0" smtClean="0"/>
          </a:p>
          <a:p>
            <a:pPr lvl="1">
              <a:buFont typeface="Arial" panose="020B0604020202020204" pitchFamily="34" charset="0"/>
              <a:buChar char="•"/>
            </a:pPr>
            <a:endParaRPr lang="en-GB" dirty="0"/>
          </a:p>
        </p:txBody>
      </p:sp>
    </p:spTree>
    <p:extLst>
      <p:ext uri="{BB962C8B-B14F-4D97-AF65-F5344CB8AC3E}">
        <p14:creationId xmlns:p14="http://schemas.microsoft.com/office/powerpoint/2010/main" val="362437052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Monstrous/deformed</a:t>
            </a:r>
            <a:r>
              <a:rPr lang="en-GB" dirty="0" smtClean="0"/>
              <a:t>?</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Three groups are described as both monstrous and deformed:</a:t>
            </a:r>
          </a:p>
          <a:p>
            <a:pPr lvl="1">
              <a:buFont typeface="Arial" panose="020B0604020202020204" pitchFamily="34" charset="0"/>
              <a:buChar char="•"/>
            </a:pPr>
            <a:r>
              <a:rPr lang="en-GB" sz="2600" dirty="0" smtClean="0"/>
              <a:t>Animals with displaced internal organs</a:t>
            </a:r>
          </a:p>
          <a:p>
            <a:pPr lvl="1">
              <a:buFont typeface="Arial" panose="020B0604020202020204" pitchFamily="34" charset="0"/>
              <a:buChar char="•"/>
            </a:pPr>
            <a:r>
              <a:rPr lang="en-GB" sz="2600" i="1" dirty="0" err="1" smtClean="0"/>
              <a:t>Metachoira</a:t>
            </a:r>
            <a:endParaRPr lang="en-GB" sz="2600" dirty="0" smtClean="0"/>
          </a:p>
          <a:p>
            <a:pPr lvl="1">
              <a:buFont typeface="Arial" panose="020B0604020202020204" pitchFamily="34" charset="0"/>
              <a:buChar char="•"/>
            </a:pPr>
            <a:r>
              <a:rPr lang="en-GB" sz="2600" dirty="0" smtClean="0"/>
              <a:t>Women</a:t>
            </a:r>
          </a:p>
          <a:p>
            <a:pPr>
              <a:buFont typeface="Arial" panose="020B0604020202020204" pitchFamily="34" charset="0"/>
              <a:buChar char="•"/>
            </a:pPr>
            <a:r>
              <a:rPr lang="en-GB" sz="2800" dirty="0"/>
              <a:t> </a:t>
            </a:r>
            <a:r>
              <a:rPr lang="en-GB" sz="2800" i="1" dirty="0" err="1" smtClean="0"/>
              <a:t>Terata</a:t>
            </a:r>
            <a:r>
              <a:rPr lang="en-GB" sz="2800" i="1" dirty="0" smtClean="0"/>
              <a:t> </a:t>
            </a:r>
            <a:r>
              <a:rPr lang="en-GB" sz="2800" dirty="0" smtClean="0"/>
              <a:t>or </a:t>
            </a:r>
            <a:r>
              <a:rPr lang="en-GB" sz="2800" i="1" dirty="0" err="1" smtClean="0"/>
              <a:t>peroi</a:t>
            </a:r>
            <a:r>
              <a:rPr lang="en-GB" sz="2800" dirty="0"/>
              <a:t>?</a:t>
            </a:r>
            <a:endParaRPr lang="en-GB" sz="2800" i="1" dirty="0" smtClean="0"/>
          </a:p>
          <a:p>
            <a:pPr lvl="1">
              <a:buFont typeface="Arial" panose="020B0604020202020204" pitchFamily="34" charset="0"/>
              <a:buChar char="•"/>
            </a:pPr>
            <a:r>
              <a:rPr lang="en-GB" sz="2600" dirty="0" smtClean="0"/>
              <a:t>Individuals different from their species</a:t>
            </a:r>
          </a:p>
          <a:p>
            <a:pPr lvl="1">
              <a:buFont typeface="Arial" panose="020B0604020202020204" pitchFamily="34" charset="0"/>
              <a:buChar char="•"/>
            </a:pPr>
            <a:r>
              <a:rPr lang="en-GB" sz="2600" dirty="0" smtClean="0"/>
              <a:t>Appear in large enough numbers to be their own groups</a:t>
            </a:r>
          </a:p>
          <a:p>
            <a:pPr lvl="2">
              <a:buFont typeface="Arial" panose="020B0604020202020204" pitchFamily="34" charset="0"/>
              <a:buChar char="•"/>
            </a:pPr>
            <a:r>
              <a:rPr lang="en-GB" sz="2200" dirty="0" smtClean="0"/>
              <a:t>Women are also a self-perpetuating group</a:t>
            </a:r>
          </a:p>
        </p:txBody>
      </p:sp>
    </p:spTree>
    <p:extLst>
      <p:ext uri="{BB962C8B-B14F-4D97-AF65-F5344CB8AC3E}">
        <p14:creationId xmlns:p14="http://schemas.microsoft.com/office/powerpoint/2010/main" val="33605802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Women as monstrous and deformed</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3200" dirty="0" smtClean="0"/>
              <a:t> Hierarchical structure of living creatures</a:t>
            </a:r>
          </a:p>
          <a:p>
            <a:pPr lvl="1">
              <a:buFont typeface="Arial" panose="020B0604020202020204" pitchFamily="34" charset="0"/>
              <a:buChar char="•"/>
            </a:pPr>
            <a:r>
              <a:rPr lang="en-GB" sz="2800" dirty="0" smtClean="0"/>
              <a:t>Adult males at the top – fully realised version of that species Form</a:t>
            </a:r>
          </a:p>
          <a:p>
            <a:pPr lvl="1">
              <a:buFont typeface="Arial" panose="020B0604020202020204" pitchFamily="34" charset="0"/>
              <a:buChar char="•"/>
            </a:pPr>
            <a:r>
              <a:rPr lang="en-GB" sz="2800" dirty="0" smtClean="0"/>
              <a:t>Women have failed in their development </a:t>
            </a:r>
          </a:p>
          <a:p>
            <a:pPr lvl="2">
              <a:buFont typeface="Arial" panose="020B0604020202020204" pitchFamily="34" charset="0"/>
              <a:buChar char="•"/>
            </a:pPr>
            <a:r>
              <a:rPr lang="en-GB" sz="2400" dirty="0" smtClean="0"/>
              <a:t>‘first step towards monstrosity’</a:t>
            </a:r>
          </a:p>
          <a:p>
            <a:pPr lvl="2">
              <a:buFont typeface="Arial" panose="020B0604020202020204" pitchFamily="34" charset="0"/>
              <a:buChar char="•"/>
            </a:pPr>
            <a:r>
              <a:rPr lang="en-GB" sz="2400" dirty="0" smtClean="0"/>
              <a:t>Form is passed on by men, so women are deficient </a:t>
            </a:r>
          </a:p>
          <a:p>
            <a:pPr lvl="1">
              <a:buFont typeface="Arial" panose="020B0604020202020204" pitchFamily="34" charset="0"/>
              <a:buChar char="•"/>
            </a:pPr>
            <a:r>
              <a:rPr lang="en-GB" sz="2800" dirty="0" smtClean="0"/>
              <a:t>Children have not fully attained the Form of their species (girls never will)</a:t>
            </a:r>
          </a:p>
          <a:p>
            <a:pPr lvl="2">
              <a:buFont typeface="Arial" panose="020B0604020202020204" pitchFamily="34" charset="0"/>
              <a:buChar char="•"/>
            </a:pPr>
            <a:r>
              <a:rPr lang="en-GB" sz="2400" dirty="0" smtClean="0"/>
              <a:t>Temporarily deformed</a:t>
            </a:r>
            <a:endParaRPr lang="en-GB" sz="2400" dirty="0"/>
          </a:p>
        </p:txBody>
      </p:sp>
    </p:spTree>
    <p:extLst>
      <p:ext uri="{BB962C8B-B14F-4D97-AF65-F5344CB8AC3E}">
        <p14:creationId xmlns:p14="http://schemas.microsoft.com/office/powerpoint/2010/main" val="108762776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endParaRPr lang="en-GB" sz="2800" dirty="0" smtClean="0"/>
          </a:p>
          <a:p>
            <a:pPr>
              <a:buFont typeface="Arial" panose="020B0604020202020204" pitchFamily="34" charset="0"/>
              <a:buChar char="•"/>
            </a:pPr>
            <a:r>
              <a:rPr lang="en-GB" sz="2800" dirty="0" smtClean="0"/>
              <a:t> What </a:t>
            </a:r>
            <a:r>
              <a:rPr lang="en-GB" sz="2800" dirty="0" smtClean="0"/>
              <a:t>do these ‘deformed’ groups tell us about how Aristotle viewed the structure of living beings?</a:t>
            </a:r>
          </a:p>
          <a:p>
            <a:pPr>
              <a:buFont typeface="Arial" panose="020B0604020202020204" pitchFamily="34" charset="0"/>
              <a:buChar char="•"/>
            </a:pPr>
            <a:r>
              <a:rPr lang="en-GB" sz="2800" dirty="0"/>
              <a:t> </a:t>
            </a:r>
            <a:r>
              <a:rPr lang="en-GB" sz="2800" dirty="0" smtClean="0"/>
              <a:t>How well do ‘deformed’ groups sit with Aristotle’s ‘monsters’?</a:t>
            </a:r>
          </a:p>
        </p:txBody>
      </p:sp>
    </p:spTree>
    <p:extLst>
      <p:ext uri="{BB962C8B-B14F-4D97-AF65-F5344CB8AC3E}">
        <p14:creationId xmlns:p14="http://schemas.microsoft.com/office/powerpoint/2010/main" val="175865644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97280" y="1845733"/>
            <a:ext cx="10058400" cy="4329155"/>
          </a:xfrm>
        </p:spPr>
        <p:txBody>
          <a:bodyPr/>
          <a:lstStyle/>
          <a:p>
            <a:r>
              <a:rPr lang="en-GB" dirty="0" smtClean="0"/>
              <a:t>SS</a:t>
            </a:r>
            <a:endParaRPr lang="en-GB" dirty="0"/>
          </a:p>
        </p:txBody>
      </p:sp>
      <p:sp>
        <p:nvSpPr>
          <p:cNvPr id="4" name="Rounded Rectangle 3"/>
          <p:cNvSpPr/>
          <p:nvPr/>
        </p:nvSpPr>
        <p:spPr>
          <a:xfrm>
            <a:off x="1097280" y="1845734"/>
            <a:ext cx="10058400" cy="7207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smtClean="0"/>
              <a:t>Living Beings</a:t>
            </a:r>
            <a:endParaRPr lang="en-GB" sz="3600" dirty="0"/>
          </a:p>
        </p:txBody>
      </p:sp>
      <p:sp>
        <p:nvSpPr>
          <p:cNvPr id="5" name="Rounded Rectangle 4"/>
          <p:cNvSpPr/>
          <p:nvPr/>
        </p:nvSpPr>
        <p:spPr>
          <a:xfrm>
            <a:off x="1097279" y="2874886"/>
            <a:ext cx="2893807" cy="1000461"/>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smtClean="0"/>
              <a:t>Aquatic Creatures</a:t>
            </a:r>
            <a:endParaRPr lang="en-GB" sz="2400" dirty="0"/>
          </a:p>
        </p:txBody>
      </p:sp>
      <p:sp>
        <p:nvSpPr>
          <p:cNvPr id="6" name="Rounded Rectangle 5"/>
          <p:cNvSpPr/>
          <p:nvPr/>
        </p:nvSpPr>
        <p:spPr>
          <a:xfrm>
            <a:off x="4679576" y="2856953"/>
            <a:ext cx="2893807" cy="1000461"/>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dirty="0" smtClean="0"/>
              <a:t>Quadrupeds</a:t>
            </a:r>
            <a:endParaRPr lang="en-GB" sz="2400" dirty="0"/>
          </a:p>
        </p:txBody>
      </p:sp>
      <p:sp>
        <p:nvSpPr>
          <p:cNvPr id="7" name="Rounded Rectangle 6"/>
          <p:cNvSpPr/>
          <p:nvPr/>
        </p:nvSpPr>
        <p:spPr>
          <a:xfrm>
            <a:off x="8261872" y="2856952"/>
            <a:ext cx="2893807" cy="1000461"/>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400" dirty="0" smtClean="0"/>
              <a:t>Birds</a:t>
            </a:r>
            <a:endParaRPr lang="en-GB" sz="2400" dirty="0"/>
          </a:p>
        </p:txBody>
      </p:sp>
      <p:sp>
        <p:nvSpPr>
          <p:cNvPr id="8" name="TextBox 7"/>
          <p:cNvSpPr txBox="1"/>
          <p:nvPr/>
        </p:nvSpPr>
        <p:spPr>
          <a:xfrm>
            <a:off x="7654064" y="3172516"/>
            <a:ext cx="1215614" cy="369332"/>
          </a:xfrm>
          <a:prstGeom prst="rect">
            <a:avLst/>
          </a:prstGeom>
          <a:noFill/>
        </p:spPr>
        <p:txBody>
          <a:bodyPr wrap="square" rtlCol="0">
            <a:spAutoFit/>
          </a:bodyPr>
          <a:lstStyle/>
          <a:p>
            <a:r>
              <a:rPr lang="en-GB" dirty="0" smtClean="0"/>
              <a:t>Bats</a:t>
            </a:r>
            <a:endParaRPr lang="en-GB" dirty="0"/>
          </a:p>
        </p:txBody>
      </p:sp>
      <p:sp>
        <p:nvSpPr>
          <p:cNvPr id="9" name="TextBox 8"/>
          <p:cNvSpPr txBox="1"/>
          <p:nvPr/>
        </p:nvSpPr>
        <p:spPr>
          <a:xfrm>
            <a:off x="3985707" y="3190450"/>
            <a:ext cx="699247" cy="369332"/>
          </a:xfrm>
          <a:prstGeom prst="rect">
            <a:avLst/>
          </a:prstGeom>
          <a:noFill/>
        </p:spPr>
        <p:txBody>
          <a:bodyPr wrap="square" rtlCol="0">
            <a:spAutoFit/>
          </a:bodyPr>
          <a:lstStyle/>
          <a:p>
            <a:r>
              <a:rPr lang="en-GB" dirty="0" smtClean="0"/>
              <a:t>Seals</a:t>
            </a:r>
            <a:endParaRPr lang="en-GB" dirty="0"/>
          </a:p>
        </p:txBody>
      </p:sp>
      <p:sp>
        <p:nvSpPr>
          <p:cNvPr id="10" name="Rounded Rectangle 9"/>
          <p:cNvSpPr/>
          <p:nvPr/>
        </p:nvSpPr>
        <p:spPr>
          <a:xfrm>
            <a:off x="4679576" y="4621202"/>
            <a:ext cx="914400" cy="710005"/>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smtClean="0"/>
              <a:t>Horses</a:t>
            </a:r>
            <a:endParaRPr lang="en-GB" dirty="0"/>
          </a:p>
        </p:txBody>
      </p:sp>
      <p:sp>
        <p:nvSpPr>
          <p:cNvPr id="11" name="Rounded Rectangle 10"/>
          <p:cNvSpPr/>
          <p:nvPr/>
        </p:nvSpPr>
        <p:spPr>
          <a:xfrm>
            <a:off x="5669280" y="4610446"/>
            <a:ext cx="914400" cy="710005"/>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smtClean="0"/>
              <a:t>Dogs</a:t>
            </a:r>
            <a:endParaRPr lang="en-GB" dirty="0"/>
          </a:p>
        </p:txBody>
      </p:sp>
      <p:sp>
        <p:nvSpPr>
          <p:cNvPr id="12" name="Rounded Rectangle 11"/>
          <p:cNvSpPr/>
          <p:nvPr/>
        </p:nvSpPr>
        <p:spPr>
          <a:xfrm>
            <a:off x="6658983" y="4610447"/>
            <a:ext cx="914400" cy="710005"/>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smtClean="0"/>
              <a:t>Horses</a:t>
            </a:r>
            <a:endParaRPr lang="en-GB" dirty="0"/>
          </a:p>
        </p:txBody>
      </p:sp>
      <p:sp>
        <p:nvSpPr>
          <p:cNvPr id="14" name="TextBox 13"/>
          <p:cNvSpPr txBox="1"/>
          <p:nvPr/>
        </p:nvSpPr>
        <p:spPr>
          <a:xfrm>
            <a:off x="4797911" y="5572461"/>
            <a:ext cx="2538804" cy="646331"/>
          </a:xfrm>
          <a:prstGeom prst="rect">
            <a:avLst/>
          </a:prstGeom>
          <a:noFill/>
        </p:spPr>
        <p:txBody>
          <a:bodyPr wrap="square" rtlCol="0">
            <a:spAutoFit/>
          </a:bodyPr>
          <a:lstStyle/>
          <a:p>
            <a:r>
              <a:rPr lang="en-GB" dirty="0" smtClean="0"/>
              <a:t>Monstrous versions of these creatures </a:t>
            </a:r>
            <a:endParaRPr lang="en-GB" dirty="0"/>
          </a:p>
        </p:txBody>
      </p:sp>
    </p:spTree>
    <p:extLst>
      <p:ext uri="{BB962C8B-B14F-4D97-AF65-F5344CB8AC3E}">
        <p14:creationId xmlns:p14="http://schemas.microsoft.com/office/powerpoint/2010/main" val="2909148372"/>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550</TotalTime>
  <Words>1792</Words>
  <Application>Microsoft Office PowerPoint</Application>
  <PresentationFormat>Widescreen</PresentationFormat>
  <Paragraphs>171</Paragraphs>
  <Slides>31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Calibri Light</vt:lpstr>
      <vt:lpstr>Calibri</vt:lpstr>
      <vt:lpstr>Wingdings</vt:lpstr>
      <vt:lpstr>Arial</vt:lpstr>
      <vt:lpstr>Retrospect</vt:lpstr>
      <vt:lpstr>Monsters, Ghosts and Revenants</vt:lpstr>
      <vt:lpstr>Other times, other places</vt:lpstr>
      <vt:lpstr>Monsters in Biology</vt:lpstr>
      <vt:lpstr>Monstrous births</vt:lpstr>
      <vt:lpstr>Medical Terminology</vt:lpstr>
      <vt:lpstr>Mele’s Lion (Hdt. 1.84)</vt:lpstr>
      <vt:lpstr>Birth Omens</vt:lpstr>
      <vt:lpstr>Scepticism</vt:lpstr>
      <vt:lpstr>PowerPoint Presentation</vt:lpstr>
      <vt:lpstr>PowerPoint Presentation</vt:lpstr>
      <vt:lpstr>PowerPoint Presentation</vt:lpstr>
      <vt:lpstr>Discussion</vt:lpstr>
      <vt:lpstr>Aristotle’s Biology</vt:lpstr>
      <vt:lpstr>Monsters in Aristotle</vt:lpstr>
      <vt:lpstr>Monsters in Aristotle</vt:lpstr>
      <vt:lpstr>Transmission of Characteristics </vt:lpstr>
      <vt:lpstr>PowerPoint Presentation</vt:lpstr>
      <vt:lpstr>Making Monsters</vt:lpstr>
      <vt:lpstr>Influences on the Production of Monsters?</vt:lpstr>
      <vt:lpstr>Why do monsters matter?</vt:lpstr>
      <vt:lpstr>Discussion</vt:lpstr>
      <vt:lpstr>‘Deformed’ Creatures</vt:lpstr>
      <vt:lpstr>Larger groups of animals</vt:lpstr>
      <vt:lpstr>Larger groups</vt:lpstr>
      <vt:lpstr>Seals</vt:lpstr>
      <vt:lpstr>Crocodiles</vt:lpstr>
      <vt:lpstr>Other ‘deformed’ creatures</vt:lpstr>
      <vt:lpstr>Monstrous/deformed?</vt:lpstr>
      <vt:lpstr>Women as monstrous and deformed</vt:lpstr>
      <vt:lpstr>Discussion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Monsters, Ghosts and Revenants</dc:title>
  <dc:creator>Fiona Mitchell</dc:creator>
  <cp:lastModifiedBy>Fiona Mitchell</cp:lastModifiedBy>
  <cp:revision>34</cp:revision>
  <dcterms:created xsi:type="dcterms:W3CDTF">2016-07-06T10:16:44Z</dcterms:created>
  <dcterms:modified xsi:type="dcterms:W3CDTF">2017-12-05T14:02:11Z</dcterms:modified>
</cp:coreProperties>
</file>