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6.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25"/>
  </p:notesMasterIdLst>
  <p:sldIdLst>
    <p:sldId id="256" r:id="rId2"/>
    <p:sldId id="257" r:id="rId3"/>
    <p:sldId id="258" r:id="rId4"/>
    <p:sldId id="266" r:id="rId5"/>
    <p:sldId id="261" r:id="rId6"/>
    <p:sldId id="287" r:id="rId7"/>
    <p:sldId id="270" r:id="rId8"/>
    <p:sldId id="286" r:id="rId9"/>
    <p:sldId id="274" r:id="rId10"/>
    <p:sldId id="288" r:id="rId11"/>
    <p:sldId id="279" r:id="rId12"/>
    <p:sldId id="289" r:id="rId13"/>
    <p:sldId id="273" r:id="rId14"/>
    <p:sldId id="268" r:id="rId15"/>
    <p:sldId id="271" r:id="rId16"/>
    <p:sldId id="263" r:id="rId17"/>
    <p:sldId id="265" r:id="rId18"/>
    <p:sldId id="267" r:id="rId19"/>
    <p:sldId id="272" r:id="rId20"/>
    <p:sldId id="275" r:id="rId21"/>
    <p:sldId id="276" r:id="rId22"/>
    <p:sldId id="283" r:id="rId23"/>
    <p:sldId id="285" r:id="rId24"/>
  </p:sldIdLst>
  <p:sldSz cx="12192000" cy="6858000"/>
  <p:notesSz cx="6858000" cy="99456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olly Gale (1601787)" initials="PG(" lastIdx="1" clrIdx="0">
    <p:extLst>
      <p:ext uri="{19B8F6BF-5375-455C-9EA6-DF929625EA0E}">
        <p15:presenceInfo xmlns:p15="http://schemas.microsoft.com/office/powerpoint/2012/main" userId="Polly Gale (1601787)"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30" autoAdjust="0"/>
    <p:restoredTop sz="94667" autoAdjust="0"/>
  </p:normalViewPr>
  <p:slideViewPr>
    <p:cSldViewPr snapToGrid="0">
      <p:cViewPr varScale="1">
        <p:scale>
          <a:sx n="80" d="100"/>
          <a:sy n="80" d="100"/>
        </p:scale>
        <p:origin x="37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2756D9-668C-40C7-844A-21C80613B955}"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4305FBF1-62AA-46A9-8232-80D9736DAA30}">
      <dgm:prSet phldrT="[Text]" custT="1"/>
      <dgm:spPr>
        <a:solidFill>
          <a:schemeClr val="accent3">
            <a:lumMod val="60000"/>
            <a:lumOff val="40000"/>
          </a:schemeClr>
        </a:solidFill>
      </dgm:spPr>
      <dgm:t>
        <a:bodyPr/>
        <a:lstStyle/>
        <a:p>
          <a:r>
            <a:rPr lang="en-GB" sz="1600" b="1" dirty="0">
              <a:solidFill>
                <a:schemeClr val="tx1"/>
              </a:solidFill>
              <a:latin typeface="Calibri" panose="020F0502020204030204" pitchFamily="34" charset="0"/>
              <a:cs typeface="Calibri" panose="020F0502020204030204" pitchFamily="34" charset="0"/>
            </a:rPr>
            <a:t>RACE</a:t>
          </a:r>
        </a:p>
      </dgm:t>
    </dgm:pt>
    <dgm:pt modelId="{6F6A0D85-0B40-491C-8714-EFDEBFAECD3F}" type="parTrans" cxnId="{45E0300D-22DC-4689-B7C9-603410F26556}">
      <dgm:prSet/>
      <dgm:spPr/>
      <dgm:t>
        <a:bodyPr/>
        <a:lstStyle/>
        <a:p>
          <a:endParaRPr lang="en-GB"/>
        </a:p>
      </dgm:t>
    </dgm:pt>
    <dgm:pt modelId="{C02EFDB0-3E3C-4DCD-9ED5-D62F7CF5B954}" type="sibTrans" cxnId="{45E0300D-22DC-4689-B7C9-603410F26556}">
      <dgm:prSet/>
      <dgm:spPr/>
      <dgm:t>
        <a:bodyPr/>
        <a:lstStyle/>
        <a:p>
          <a:endParaRPr lang="en-GB"/>
        </a:p>
      </dgm:t>
    </dgm:pt>
    <dgm:pt modelId="{63B1AB12-D177-4C09-AFDA-9803AA827E49}">
      <dgm:prSet phldrT="[Text]" custT="1"/>
      <dgm:spPr>
        <a:solidFill>
          <a:schemeClr val="accent3">
            <a:lumMod val="60000"/>
            <a:lumOff val="40000"/>
          </a:schemeClr>
        </a:solidFill>
      </dgm:spPr>
      <dgm:t>
        <a:bodyPr/>
        <a:lstStyle/>
        <a:p>
          <a:r>
            <a:rPr lang="en-GB" sz="1600" b="1" dirty="0">
              <a:solidFill>
                <a:schemeClr val="tx1"/>
              </a:solidFill>
              <a:latin typeface="Calibri" panose="020F0502020204030204" pitchFamily="34" charset="0"/>
              <a:cs typeface="Calibri" panose="020F0502020204030204" pitchFamily="34" charset="0"/>
            </a:rPr>
            <a:t>AGE</a:t>
          </a:r>
        </a:p>
      </dgm:t>
    </dgm:pt>
    <dgm:pt modelId="{B201900E-1724-456E-BA7E-858D0F18C911}" type="parTrans" cxnId="{0ED38E37-8E0A-4E52-8ABF-DD4FD45CA722}">
      <dgm:prSet/>
      <dgm:spPr/>
      <dgm:t>
        <a:bodyPr/>
        <a:lstStyle/>
        <a:p>
          <a:endParaRPr lang="en-GB"/>
        </a:p>
      </dgm:t>
    </dgm:pt>
    <dgm:pt modelId="{CA271A52-EA8D-4E20-9FBC-C7FE048F51E1}" type="sibTrans" cxnId="{0ED38E37-8E0A-4E52-8ABF-DD4FD45CA722}">
      <dgm:prSet/>
      <dgm:spPr/>
      <dgm:t>
        <a:bodyPr/>
        <a:lstStyle/>
        <a:p>
          <a:endParaRPr lang="en-GB"/>
        </a:p>
      </dgm:t>
    </dgm:pt>
    <dgm:pt modelId="{65171D7B-F930-4B6E-9E72-0C594F1821D4}">
      <dgm:prSet phldrT="[Text]" custT="1"/>
      <dgm:spPr>
        <a:solidFill>
          <a:schemeClr val="accent3">
            <a:lumMod val="60000"/>
            <a:lumOff val="40000"/>
          </a:schemeClr>
        </a:solidFill>
      </dgm:spPr>
      <dgm:t>
        <a:bodyPr/>
        <a:lstStyle/>
        <a:p>
          <a:r>
            <a:rPr lang="en-GB" sz="1400" b="1" dirty="0">
              <a:solidFill>
                <a:schemeClr val="tx1"/>
              </a:solidFill>
              <a:latin typeface="Calibri" panose="020F0502020204030204" pitchFamily="34" charset="0"/>
              <a:cs typeface="Calibri" panose="020F0502020204030204" pitchFamily="34" charset="0"/>
            </a:rPr>
            <a:t>RELIGION</a:t>
          </a:r>
        </a:p>
      </dgm:t>
    </dgm:pt>
    <dgm:pt modelId="{E135FD4A-693D-41D8-9708-52ECB3C4A56A}" type="parTrans" cxnId="{E2EC904B-8FEC-4120-951D-22C4D6224419}">
      <dgm:prSet/>
      <dgm:spPr/>
      <dgm:t>
        <a:bodyPr/>
        <a:lstStyle/>
        <a:p>
          <a:endParaRPr lang="en-GB"/>
        </a:p>
      </dgm:t>
    </dgm:pt>
    <dgm:pt modelId="{73AB0E04-F0C8-4E90-94CE-7757DC326225}" type="sibTrans" cxnId="{E2EC904B-8FEC-4120-951D-22C4D6224419}">
      <dgm:prSet/>
      <dgm:spPr/>
      <dgm:t>
        <a:bodyPr/>
        <a:lstStyle/>
        <a:p>
          <a:endParaRPr lang="en-GB"/>
        </a:p>
      </dgm:t>
    </dgm:pt>
    <dgm:pt modelId="{6E0DEE15-6FF6-4910-BB95-8930B3650D99}">
      <dgm:prSet phldrT="[Text]" custT="1"/>
      <dgm:spPr>
        <a:solidFill>
          <a:schemeClr val="accent3">
            <a:lumMod val="60000"/>
            <a:lumOff val="40000"/>
          </a:schemeClr>
        </a:solidFill>
      </dgm:spPr>
      <dgm:t>
        <a:bodyPr/>
        <a:lstStyle/>
        <a:p>
          <a:r>
            <a:rPr lang="en-GB" sz="1800" b="1" dirty="0">
              <a:solidFill>
                <a:schemeClr val="tx1"/>
              </a:solidFill>
              <a:latin typeface="Calibri" panose="020F0502020204030204" pitchFamily="34" charset="0"/>
              <a:cs typeface="Calibri" panose="020F0502020204030204" pitchFamily="34" charset="0"/>
            </a:rPr>
            <a:t>CLASS</a:t>
          </a:r>
        </a:p>
      </dgm:t>
    </dgm:pt>
    <dgm:pt modelId="{9538A7F3-9055-4DA3-91E8-08BCE2FFF69B}" type="parTrans" cxnId="{166929BE-10FE-4555-854E-D318FBD7082A}">
      <dgm:prSet/>
      <dgm:spPr/>
      <dgm:t>
        <a:bodyPr/>
        <a:lstStyle/>
        <a:p>
          <a:endParaRPr lang="en-GB"/>
        </a:p>
      </dgm:t>
    </dgm:pt>
    <dgm:pt modelId="{C80D27F2-9D19-4947-B2D4-4B5A39323F7E}" type="sibTrans" cxnId="{166929BE-10FE-4555-854E-D318FBD7082A}">
      <dgm:prSet/>
      <dgm:spPr/>
      <dgm:t>
        <a:bodyPr/>
        <a:lstStyle/>
        <a:p>
          <a:endParaRPr lang="en-GB"/>
        </a:p>
      </dgm:t>
    </dgm:pt>
    <dgm:pt modelId="{CF72A99A-51BC-452D-B952-9FFC424A7C6D}">
      <dgm:prSet phldrT="[Text]" custT="1"/>
      <dgm:spPr>
        <a:solidFill>
          <a:srgbClr val="00B0F0"/>
        </a:solidFill>
      </dgm:spPr>
      <dgm:t>
        <a:bodyPr/>
        <a:lstStyle/>
        <a:p>
          <a:r>
            <a:rPr lang="en-GB" sz="1600" b="1" dirty="0">
              <a:solidFill>
                <a:schemeClr val="tx1"/>
              </a:solidFill>
              <a:latin typeface="Calibri" panose="020F0502020204030204" pitchFamily="34" charset="0"/>
              <a:cs typeface="Calibri" panose="020F0502020204030204" pitchFamily="34" charset="0"/>
            </a:rPr>
            <a:t>GENDER</a:t>
          </a:r>
        </a:p>
      </dgm:t>
    </dgm:pt>
    <dgm:pt modelId="{9968E2FF-6B29-46E5-B398-0B2BC25FD80B}" type="sibTrans" cxnId="{84201656-803B-4FB2-8F29-DEF3714DDBFA}">
      <dgm:prSet/>
      <dgm:spPr/>
      <dgm:t>
        <a:bodyPr/>
        <a:lstStyle/>
        <a:p>
          <a:endParaRPr lang="en-GB"/>
        </a:p>
      </dgm:t>
    </dgm:pt>
    <dgm:pt modelId="{0C8018C1-3FAB-439D-A47D-EE367C65C46B}" type="parTrans" cxnId="{84201656-803B-4FB2-8F29-DEF3714DDBFA}">
      <dgm:prSet/>
      <dgm:spPr/>
      <dgm:t>
        <a:bodyPr/>
        <a:lstStyle/>
        <a:p>
          <a:endParaRPr lang="en-GB"/>
        </a:p>
      </dgm:t>
    </dgm:pt>
    <dgm:pt modelId="{28F3CCC4-73E4-46AA-B605-8B844B0AC5EE}" type="pres">
      <dgm:prSet presAssocID="{902756D9-668C-40C7-844A-21C80613B955}" presName="cycle" presStyleCnt="0">
        <dgm:presLayoutVars>
          <dgm:dir/>
          <dgm:resizeHandles val="exact"/>
        </dgm:presLayoutVars>
      </dgm:prSet>
      <dgm:spPr/>
    </dgm:pt>
    <dgm:pt modelId="{BDFE2B0A-2440-46D2-9F31-9BDB90F2325A}" type="pres">
      <dgm:prSet presAssocID="{CF72A99A-51BC-452D-B952-9FFC424A7C6D}" presName="node" presStyleLbl="node1" presStyleIdx="0" presStyleCnt="5" custRadScaleRad="93182" custRadScaleInc="2843">
        <dgm:presLayoutVars>
          <dgm:bulletEnabled val="1"/>
        </dgm:presLayoutVars>
      </dgm:prSet>
      <dgm:spPr/>
    </dgm:pt>
    <dgm:pt modelId="{3BE07721-6E8A-4BCA-A8C5-0ECD9B1E354D}" type="pres">
      <dgm:prSet presAssocID="{9968E2FF-6B29-46E5-B398-0B2BC25FD80B}" presName="sibTrans" presStyleLbl="sibTrans2D1" presStyleIdx="0" presStyleCnt="5"/>
      <dgm:spPr/>
    </dgm:pt>
    <dgm:pt modelId="{D5C65F66-781A-4FE2-97D3-13A0C2FD24DC}" type="pres">
      <dgm:prSet presAssocID="{9968E2FF-6B29-46E5-B398-0B2BC25FD80B}" presName="connectorText" presStyleLbl="sibTrans2D1" presStyleIdx="0" presStyleCnt="5"/>
      <dgm:spPr/>
    </dgm:pt>
    <dgm:pt modelId="{B96A9127-71EE-4DEF-9E06-124DD3BEEA64}" type="pres">
      <dgm:prSet presAssocID="{4305FBF1-62AA-46A9-8232-80D9736DAA30}" presName="node" presStyleLbl="node1" presStyleIdx="1" presStyleCnt="5">
        <dgm:presLayoutVars>
          <dgm:bulletEnabled val="1"/>
        </dgm:presLayoutVars>
      </dgm:prSet>
      <dgm:spPr/>
    </dgm:pt>
    <dgm:pt modelId="{7DE0D356-BA9A-4095-B9F6-D3D92A19379A}" type="pres">
      <dgm:prSet presAssocID="{C02EFDB0-3E3C-4DCD-9ED5-D62F7CF5B954}" presName="sibTrans" presStyleLbl="sibTrans2D1" presStyleIdx="1" presStyleCnt="5"/>
      <dgm:spPr/>
    </dgm:pt>
    <dgm:pt modelId="{1DE2217E-5D1B-44DC-A2D4-2E200AA5BED2}" type="pres">
      <dgm:prSet presAssocID="{C02EFDB0-3E3C-4DCD-9ED5-D62F7CF5B954}" presName="connectorText" presStyleLbl="sibTrans2D1" presStyleIdx="1" presStyleCnt="5"/>
      <dgm:spPr/>
    </dgm:pt>
    <dgm:pt modelId="{54D92F11-BE3E-400C-9486-ACE0EDB1340B}" type="pres">
      <dgm:prSet presAssocID="{63B1AB12-D177-4C09-AFDA-9803AA827E49}" presName="node" presStyleLbl="node1" presStyleIdx="2" presStyleCnt="5">
        <dgm:presLayoutVars>
          <dgm:bulletEnabled val="1"/>
        </dgm:presLayoutVars>
      </dgm:prSet>
      <dgm:spPr/>
    </dgm:pt>
    <dgm:pt modelId="{1BFA81B9-35E6-4511-AB12-EE0C8DB09665}" type="pres">
      <dgm:prSet presAssocID="{CA271A52-EA8D-4E20-9FBC-C7FE048F51E1}" presName="sibTrans" presStyleLbl="sibTrans2D1" presStyleIdx="2" presStyleCnt="5"/>
      <dgm:spPr/>
    </dgm:pt>
    <dgm:pt modelId="{DCFE7609-1F99-4A29-BA86-0E84B60C0B8D}" type="pres">
      <dgm:prSet presAssocID="{CA271A52-EA8D-4E20-9FBC-C7FE048F51E1}" presName="connectorText" presStyleLbl="sibTrans2D1" presStyleIdx="2" presStyleCnt="5"/>
      <dgm:spPr/>
    </dgm:pt>
    <dgm:pt modelId="{0328F5DB-ACCE-4D19-A13B-8BD5C2C6F2B3}" type="pres">
      <dgm:prSet presAssocID="{65171D7B-F930-4B6E-9E72-0C594F1821D4}" presName="node" presStyleLbl="node1" presStyleIdx="3" presStyleCnt="5" custScaleX="99243" custRadScaleRad="107290" custRadScaleInc="6567">
        <dgm:presLayoutVars>
          <dgm:bulletEnabled val="1"/>
        </dgm:presLayoutVars>
      </dgm:prSet>
      <dgm:spPr/>
    </dgm:pt>
    <dgm:pt modelId="{FD793C36-6A30-4865-8286-5E441B468CB8}" type="pres">
      <dgm:prSet presAssocID="{73AB0E04-F0C8-4E90-94CE-7757DC326225}" presName="sibTrans" presStyleLbl="sibTrans2D1" presStyleIdx="3" presStyleCnt="5"/>
      <dgm:spPr/>
    </dgm:pt>
    <dgm:pt modelId="{2514D2FD-0026-4F1A-95B3-4E2BD55BC4A6}" type="pres">
      <dgm:prSet presAssocID="{73AB0E04-F0C8-4E90-94CE-7757DC326225}" presName="connectorText" presStyleLbl="sibTrans2D1" presStyleIdx="3" presStyleCnt="5"/>
      <dgm:spPr/>
    </dgm:pt>
    <dgm:pt modelId="{8FF29150-3198-41C7-B8DB-2817A196BE3A}" type="pres">
      <dgm:prSet presAssocID="{6E0DEE15-6FF6-4910-BB95-8930B3650D99}" presName="node" presStyleLbl="node1" presStyleIdx="4" presStyleCnt="5">
        <dgm:presLayoutVars>
          <dgm:bulletEnabled val="1"/>
        </dgm:presLayoutVars>
      </dgm:prSet>
      <dgm:spPr/>
    </dgm:pt>
    <dgm:pt modelId="{266CD717-C8B7-4432-83E0-311AA2C2B21D}" type="pres">
      <dgm:prSet presAssocID="{C80D27F2-9D19-4947-B2D4-4B5A39323F7E}" presName="sibTrans" presStyleLbl="sibTrans2D1" presStyleIdx="4" presStyleCnt="5"/>
      <dgm:spPr/>
    </dgm:pt>
    <dgm:pt modelId="{0FC24658-E20B-43AA-8DB7-CF64B76F66AC}" type="pres">
      <dgm:prSet presAssocID="{C80D27F2-9D19-4947-B2D4-4B5A39323F7E}" presName="connectorText" presStyleLbl="sibTrans2D1" presStyleIdx="4" presStyleCnt="5"/>
      <dgm:spPr/>
    </dgm:pt>
  </dgm:ptLst>
  <dgm:cxnLst>
    <dgm:cxn modelId="{A84FDE08-F60E-45A3-99B4-9591E118E93F}" type="presOf" srcId="{65171D7B-F930-4B6E-9E72-0C594F1821D4}" destId="{0328F5DB-ACCE-4D19-A13B-8BD5C2C6F2B3}" srcOrd="0" destOrd="0" presId="urn:microsoft.com/office/officeart/2005/8/layout/cycle2"/>
    <dgm:cxn modelId="{45E0300D-22DC-4689-B7C9-603410F26556}" srcId="{902756D9-668C-40C7-844A-21C80613B955}" destId="{4305FBF1-62AA-46A9-8232-80D9736DAA30}" srcOrd="1" destOrd="0" parTransId="{6F6A0D85-0B40-491C-8714-EFDEBFAECD3F}" sibTransId="{C02EFDB0-3E3C-4DCD-9ED5-D62F7CF5B954}"/>
    <dgm:cxn modelId="{30001A1E-255C-45ED-B1A3-5D9AB980445F}" type="presOf" srcId="{6E0DEE15-6FF6-4910-BB95-8930B3650D99}" destId="{8FF29150-3198-41C7-B8DB-2817A196BE3A}" srcOrd="0" destOrd="0" presId="urn:microsoft.com/office/officeart/2005/8/layout/cycle2"/>
    <dgm:cxn modelId="{722F7823-AD86-4DED-B8DE-BB23E82320D3}" type="presOf" srcId="{63B1AB12-D177-4C09-AFDA-9803AA827E49}" destId="{54D92F11-BE3E-400C-9486-ACE0EDB1340B}" srcOrd="0" destOrd="0" presId="urn:microsoft.com/office/officeart/2005/8/layout/cycle2"/>
    <dgm:cxn modelId="{14BB5C34-16D6-4083-A469-1809F7419B32}" type="presOf" srcId="{C02EFDB0-3E3C-4DCD-9ED5-D62F7CF5B954}" destId="{1DE2217E-5D1B-44DC-A2D4-2E200AA5BED2}" srcOrd="1" destOrd="0" presId="urn:microsoft.com/office/officeart/2005/8/layout/cycle2"/>
    <dgm:cxn modelId="{0ED38E37-8E0A-4E52-8ABF-DD4FD45CA722}" srcId="{902756D9-668C-40C7-844A-21C80613B955}" destId="{63B1AB12-D177-4C09-AFDA-9803AA827E49}" srcOrd="2" destOrd="0" parTransId="{B201900E-1724-456E-BA7E-858D0F18C911}" sibTransId="{CA271A52-EA8D-4E20-9FBC-C7FE048F51E1}"/>
    <dgm:cxn modelId="{3FA77D39-AB48-4DBE-A589-3FE274761A88}" type="presOf" srcId="{C80D27F2-9D19-4947-B2D4-4B5A39323F7E}" destId="{0FC24658-E20B-43AA-8DB7-CF64B76F66AC}" srcOrd="1" destOrd="0" presId="urn:microsoft.com/office/officeart/2005/8/layout/cycle2"/>
    <dgm:cxn modelId="{FB69AB62-30D3-4BBE-873D-632AB00DC1C7}" type="presOf" srcId="{73AB0E04-F0C8-4E90-94CE-7757DC326225}" destId="{FD793C36-6A30-4865-8286-5E441B468CB8}" srcOrd="0" destOrd="0" presId="urn:microsoft.com/office/officeart/2005/8/layout/cycle2"/>
    <dgm:cxn modelId="{04EADA64-68E4-4B5C-B609-8B46DA45A382}" type="presOf" srcId="{CF72A99A-51BC-452D-B952-9FFC424A7C6D}" destId="{BDFE2B0A-2440-46D2-9F31-9BDB90F2325A}" srcOrd="0" destOrd="0" presId="urn:microsoft.com/office/officeart/2005/8/layout/cycle2"/>
    <dgm:cxn modelId="{E7D12D69-15B6-4FFD-ACA7-D70BACF12A6B}" type="presOf" srcId="{73AB0E04-F0C8-4E90-94CE-7757DC326225}" destId="{2514D2FD-0026-4F1A-95B3-4E2BD55BC4A6}" srcOrd="1" destOrd="0" presId="urn:microsoft.com/office/officeart/2005/8/layout/cycle2"/>
    <dgm:cxn modelId="{E2EC904B-8FEC-4120-951D-22C4D6224419}" srcId="{902756D9-668C-40C7-844A-21C80613B955}" destId="{65171D7B-F930-4B6E-9E72-0C594F1821D4}" srcOrd="3" destOrd="0" parTransId="{E135FD4A-693D-41D8-9708-52ECB3C4A56A}" sibTransId="{73AB0E04-F0C8-4E90-94CE-7757DC326225}"/>
    <dgm:cxn modelId="{84201656-803B-4FB2-8F29-DEF3714DDBFA}" srcId="{902756D9-668C-40C7-844A-21C80613B955}" destId="{CF72A99A-51BC-452D-B952-9FFC424A7C6D}" srcOrd="0" destOrd="0" parTransId="{0C8018C1-3FAB-439D-A47D-EE367C65C46B}" sibTransId="{9968E2FF-6B29-46E5-B398-0B2BC25FD80B}"/>
    <dgm:cxn modelId="{4691E589-8167-4E10-9B48-4D94797ADBB2}" type="presOf" srcId="{C80D27F2-9D19-4947-B2D4-4B5A39323F7E}" destId="{266CD717-C8B7-4432-83E0-311AA2C2B21D}" srcOrd="0" destOrd="0" presId="urn:microsoft.com/office/officeart/2005/8/layout/cycle2"/>
    <dgm:cxn modelId="{40C6508C-F51F-4572-82DB-D0EBE6F50B0A}" type="presOf" srcId="{9968E2FF-6B29-46E5-B398-0B2BC25FD80B}" destId="{D5C65F66-781A-4FE2-97D3-13A0C2FD24DC}" srcOrd="1" destOrd="0" presId="urn:microsoft.com/office/officeart/2005/8/layout/cycle2"/>
    <dgm:cxn modelId="{943FA3B4-43B4-4ABB-8B0E-FA92A7F5DCFB}" type="presOf" srcId="{CA271A52-EA8D-4E20-9FBC-C7FE048F51E1}" destId="{1BFA81B9-35E6-4511-AB12-EE0C8DB09665}" srcOrd="0" destOrd="0" presId="urn:microsoft.com/office/officeart/2005/8/layout/cycle2"/>
    <dgm:cxn modelId="{52C9D9B4-B140-4583-85D9-462CFD7A0EF2}" type="presOf" srcId="{902756D9-668C-40C7-844A-21C80613B955}" destId="{28F3CCC4-73E4-46AA-B605-8B844B0AC5EE}" srcOrd="0" destOrd="0" presId="urn:microsoft.com/office/officeart/2005/8/layout/cycle2"/>
    <dgm:cxn modelId="{166929BE-10FE-4555-854E-D318FBD7082A}" srcId="{902756D9-668C-40C7-844A-21C80613B955}" destId="{6E0DEE15-6FF6-4910-BB95-8930B3650D99}" srcOrd="4" destOrd="0" parTransId="{9538A7F3-9055-4DA3-91E8-08BCE2FFF69B}" sibTransId="{C80D27F2-9D19-4947-B2D4-4B5A39323F7E}"/>
    <dgm:cxn modelId="{CD3F26C9-23E5-453B-87F7-78AD1CC96D91}" type="presOf" srcId="{CA271A52-EA8D-4E20-9FBC-C7FE048F51E1}" destId="{DCFE7609-1F99-4A29-BA86-0E84B60C0B8D}" srcOrd="1" destOrd="0" presId="urn:microsoft.com/office/officeart/2005/8/layout/cycle2"/>
    <dgm:cxn modelId="{C19A23D8-FF59-44BC-88AA-7A8602A1EC1A}" type="presOf" srcId="{9968E2FF-6B29-46E5-B398-0B2BC25FD80B}" destId="{3BE07721-6E8A-4BCA-A8C5-0ECD9B1E354D}" srcOrd="0" destOrd="0" presId="urn:microsoft.com/office/officeart/2005/8/layout/cycle2"/>
    <dgm:cxn modelId="{14E5CEE2-A0A4-4567-ADED-96C5E00B328B}" type="presOf" srcId="{C02EFDB0-3E3C-4DCD-9ED5-D62F7CF5B954}" destId="{7DE0D356-BA9A-4095-B9F6-D3D92A19379A}" srcOrd="0" destOrd="0" presId="urn:microsoft.com/office/officeart/2005/8/layout/cycle2"/>
    <dgm:cxn modelId="{C9DCC4EA-C888-4849-8F6B-992BE7B771F1}" type="presOf" srcId="{4305FBF1-62AA-46A9-8232-80D9736DAA30}" destId="{B96A9127-71EE-4DEF-9E06-124DD3BEEA64}" srcOrd="0" destOrd="0" presId="urn:microsoft.com/office/officeart/2005/8/layout/cycle2"/>
    <dgm:cxn modelId="{94680179-3058-4C08-8969-CC34B969FE5C}" type="presParOf" srcId="{28F3CCC4-73E4-46AA-B605-8B844B0AC5EE}" destId="{BDFE2B0A-2440-46D2-9F31-9BDB90F2325A}" srcOrd="0" destOrd="0" presId="urn:microsoft.com/office/officeart/2005/8/layout/cycle2"/>
    <dgm:cxn modelId="{D0AF3739-D8E2-4226-90C5-BD8416EA9ED0}" type="presParOf" srcId="{28F3CCC4-73E4-46AA-B605-8B844B0AC5EE}" destId="{3BE07721-6E8A-4BCA-A8C5-0ECD9B1E354D}" srcOrd="1" destOrd="0" presId="urn:microsoft.com/office/officeart/2005/8/layout/cycle2"/>
    <dgm:cxn modelId="{C05FAB0B-7491-4382-82FB-70F5AC6D9FCF}" type="presParOf" srcId="{3BE07721-6E8A-4BCA-A8C5-0ECD9B1E354D}" destId="{D5C65F66-781A-4FE2-97D3-13A0C2FD24DC}" srcOrd="0" destOrd="0" presId="urn:microsoft.com/office/officeart/2005/8/layout/cycle2"/>
    <dgm:cxn modelId="{8A92D0C9-7964-469F-A13A-9572D0C75FDA}" type="presParOf" srcId="{28F3CCC4-73E4-46AA-B605-8B844B0AC5EE}" destId="{B96A9127-71EE-4DEF-9E06-124DD3BEEA64}" srcOrd="2" destOrd="0" presId="urn:microsoft.com/office/officeart/2005/8/layout/cycle2"/>
    <dgm:cxn modelId="{B0E90404-D1D6-45E0-A6AC-F9A4869B6047}" type="presParOf" srcId="{28F3CCC4-73E4-46AA-B605-8B844B0AC5EE}" destId="{7DE0D356-BA9A-4095-B9F6-D3D92A19379A}" srcOrd="3" destOrd="0" presId="urn:microsoft.com/office/officeart/2005/8/layout/cycle2"/>
    <dgm:cxn modelId="{3F50719A-8A83-41FF-A68D-20CDC95DA488}" type="presParOf" srcId="{7DE0D356-BA9A-4095-B9F6-D3D92A19379A}" destId="{1DE2217E-5D1B-44DC-A2D4-2E200AA5BED2}" srcOrd="0" destOrd="0" presId="urn:microsoft.com/office/officeart/2005/8/layout/cycle2"/>
    <dgm:cxn modelId="{32704978-BFE2-42AB-92AD-35024F83E5FA}" type="presParOf" srcId="{28F3CCC4-73E4-46AA-B605-8B844B0AC5EE}" destId="{54D92F11-BE3E-400C-9486-ACE0EDB1340B}" srcOrd="4" destOrd="0" presId="urn:microsoft.com/office/officeart/2005/8/layout/cycle2"/>
    <dgm:cxn modelId="{DBF0FA54-BF20-4D54-BD3E-ECB81DB596BE}" type="presParOf" srcId="{28F3CCC4-73E4-46AA-B605-8B844B0AC5EE}" destId="{1BFA81B9-35E6-4511-AB12-EE0C8DB09665}" srcOrd="5" destOrd="0" presId="urn:microsoft.com/office/officeart/2005/8/layout/cycle2"/>
    <dgm:cxn modelId="{7C972F41-90BC-49F4-8FB8-2C80740F5D12}" type="presParOf" srcId="{1BFA81B9-35E6-4511-AB12-EE0C8DB09665}" destId="{DCFE7609-1F99-4A29-BA86-0E84B60C0B8D}" srcOrd="0" destOrd="0" presId="urn:microsoft.com/office/officeart/2005/8/layout/cycle2"/>
    <dgm:cxn modelId="{9C6D7BD2-4474-4340-B65A-4E8E4A2BEEA9}" type="presParOf" srcId="{28F3CCC4-73E4-46AA-B605-8B844B0AC5EE}" destId="{0328F5DB-ACCE-4D19-A13B-8BD5C2C6F2B3}" srcOrd="6" destOrd="0" presId="urn:microsoft.com/office/officeart/2005/8/layout/cycle2"/>
    <dgm:cxn modelId="{DC3C24D2-93A1-40B1-AA9B-AECB11952E02}" type="presParOf" srcId="{28F3CCC4-73E4-46AA-B605-8B844B0AC5EE}" destId="{FD793C36-6A30-4865-8286-5E441B468CB8}" srcOrd="7" destOrd="0" presId="urn:microsoft.com/office/officeart/2005/8/layout/cycle2"/>
    <dgm:cxn modelId="{7EE5A8E9-3031-4959-A0F4-5278E237A74C}" type="presParOf" srcId="{FD793C36-6A30-4865-8286-5E441B468CB8}" destId="{2514D2FD-0026-4F1A-95B3-4E2BD55BC4A6}" srcOrd="0" destOrd="0" presId="urn:microsoft.com/office/officeart/2005/8/layout/cycle2"/>
    <dgm:cxn modelId="{CF91A86C-21AE-4911-B5DE-5CB10E9707D5}" type="presParOf" srcId="{28F3CCC4-73E4-46AA-B605-8B844B0AC5EE}" destId="{8FF29150-3198-41C7-B8DB-2817A196BE3A}" srcOrd="8" destOrd="0" presId="urn:microsoft.com/office/officeart/2005/8/layout/cycle2"/>
    <dgm:cxn modelId="{5A4FA573-3DEB-4582-935C-FC9D341DBE99}" type="presParOf" srcId="{28F3CCC4-73E4-46AA-B605-8B844B0AC5EE}" destId="{266CD717-C8B7-4432-83E0-311AA2C2B21D}" srcOrd="9" destOrd="0" presId="urn:microsoft.com/office/officeart/2005/8/layout/cycle2"/>
    <dgm:cxn modelId="{7B85E01B-853D-48C1-B89B-E9905288BF74}" type="presParOf" srcId="{266CD717-C8B7-4432-83E0-311AA2C2B21D}" destId="{0FC24658-E20B-43AA-8DB7-CF64B76F66AC}"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D55B129-ED9D-4C27-A326-A5EEDAB0D31D}" type="doc">
      <dgm:prSet loTypeId="urn:microsoft.com/office/officeart/2005/8/layout/balance1" loCatId="relationship" qsTypeId="urn:microsoft.com/office/officeart/2005/8/quickstyle/simple1" qsCatId="simple" csTypeId="urn:microsoft.com/office/officeart/2005/8/colors/accent1_2" csCatId="accent1" phldr="1"/>
      <dgm:spPr/>
      <dgm:t>
        <a:bodyPr/>
        <a:lstStyle/>
        <a:p>
          <a:endParaRPr lang="en-GB"/>
        </a:p>
      </dgm:t>
    </dgm:pt>
    <dgm:pt modelId="{F3A24439-454D-4EB4-B4C1-7AC90BB3BA05}">
      <dgm:prSet phldrT="[Text]"/>
      <dgm:spPr>
        <a:solidFill>
          <a:schemeClr val="accent6">
            <a:lumMod val="75000"/>
            <a:alpha val="90000"/>
          </a:schemeClr>
        </a:solidFill>
      </dgm:spPr>
      <dgm:t>
        <a:bodyPr/>
        <a:lstStyle/>
        <a:p>
          <a:r>
            <a:rPr lang="en-GB" dirty="0">
              <a:latin typeface="Calibri" panose="020F0502020204030204" pitchFamily="34" charset="0"/>
              <a:cs typeface="Calibri" panose="020F0502020204030204" pitchFamily="34" charset="0"/>
            </a:rPr>
            <a:t>Women</a:t>
          </a:r>
        </a:p>
      </dgm:t>
    </dgm:pt>
    <dgm:pt modelId="{A7941814-7A3A-4F92-B731-6065B249161D}" type="parTrans" cxnId="{31BB29C6-CCF1-4112-B0E4-1D42A1D7C7BF}">
      <dgm:prSet/>
      <dgm:spPr/>
      <dgm:t>
        <a:bodyPr/>
        <a:lstStyle/>
        <a:p>
          <a:endParaRPr lang="en-GB"/>
        </a:p>
      </dgm:t>
    </dgm:pt>
    <dgm:pt modelId="{140B969C-F62D-4D61-ADC3-14500BD07BD7}" type="sibTrans" cxnId="{31BB29C6-CCF1-4112-B0E4-1D42A1D7C7BF}">
      <dgm:prSet/>
      <dgm:spPr/>
      <dgm:t>
        <a:bodyPr/>
        <a:lstStyle/>
        <a:p>
          <a:endParaRPr lang="en-GB"/>
        </a:p>
      </dgm:t>
    </dgm:pt>
    <dgm:pt modelId="{CCF4373A-C36E-43EB-98C3-BD5BC032CCCC}">
      <dgm:prSet phldrT="[Text]" custT="1"/>
      <dgm:spPr/>
      <dgm:t>
        <a:bodyPr/>
        <a:lstStyle/>
        <a:p>
          <a:r>
            <a:rPr lang="en-GB" sz="1600" b="1" dirty="0">
              <a:solidFill>
                <a:schemeClr val="tx1"/>
              </a:solidFill>
              <a:latin typeface="Calibri" panose="020F0502020204030204" pitchFamily="34" charset="0"/>
              <a:cs typeface="Calibri" panose="020F0502020204030204" pitchFamily="34" charset="0"/>
            </a:rPr>
            <a:t>Work</a:t>
          </a:r>
        </a:p>
      </dgm:t>
    </dgm:pt>
    <dgm:pt modelId="{F48FEF7B-D2C8-4C5C-A3A6-4BDBD55A5FEC}" type="parTrans" cxnId="{4904BD08-0C28-4F62-B015-FC215DF6E6E5}">
      <dgm:prSet/>
      <dgm:spPr/>
      <dgm:t>
        <a:bodyPr/>
        <a:lstStyle/>
        <a:p>
          <a:endParaRPr lang="en-GB"/>
        </a:p>
      </dgm:t>
    </dgm:pt>
    <dgm:pt modelId="{025504DD-4E2F-4F12-8841-49BF8041865F}" type="sibTrans" cxnId="{4904BD08-0C28-4F62-B015-FC215DF6E6E5}">
      <dgm:prSet/>
      <dgm:spPr/>
      <dgm:t>
        <a:bodyPr/>
        <a:lstStyle/>
        <a:p>
          <a:endParaRPr lang="en-GB"/>
        </a:p>
      </dgm:t>
    </dgm:pt>
    <dgm:pt modelId="{C1B2D2DC-A341-4015-9933-DB7AE40F8F75}">
      <dgm:prSet phldrT="[Text]" custT="1"/>
      <dgm:spPr/>
      <dgm:t>
        <a:bodyPr/>
        <a:lstStyle/>
        <a:p>
          <a:r>
            <a:rPr lang="en-GB" sz="1800" b="1" dirty="0">
              <a:solidFill>
                <a:schemeClr val="tx1"/>
              </a:solidFill>
              <a:latin typeface="Calibri" panose="020F0502020204030204" pitchFamily="34" charset="0"/>
              <a:cs typeface="Calibri" panose="020F0502020204030204" pitchFamily="34" charset="0"/>
            </a:rPr>
            <a:t>Money</a:t>
          </a:r>
        </a:p>
      </dgm:t>
    </dgm:pt>
    <dgm:pt modelId="{A43204CD-3C73-4B02-AEB3-BA3859908D4A}" type="parTrans" cxnId="{773CB5E3-A90D-44CE-A102-91C86818B849}">
      <dgm:prSet/>
      <dgm:spPr/>
      <dgm:t>
        <a:bodyPr/>
        <a:lstStyle/>
        <a:p>
          <a:endParaRPr lang="en-GB"/>
        </a:p>
      </dgm:t>
    </dgm:pt>
    <dgm:pt modelId="{F53194E2-29B6-4EDE-881F-A8E127749899}" type="sibTrans" cxnId="{773CB5E3-A90D-44CE-A102-91C86818B849}">
      <dgm:prSet/>
      <dgm:spPr/>
      <dgm:t>
        <a:bodyPr/>
        <a:lstStyle/>
        <a:p>
          <a:endParaRPr lang="en-GB"/>
        </a:p>
      </dgm:t>
    </dgm:pt>
    <dgm:pt modelId="{16C524C0-B4A6-4933-A2CA-9615E3382A12}">
      <dgm:prSet phldrT="[Text]"/>
      <dgm:spPr>
        <a:solidFill>
          <a:schemeClr val="accent6">
            <a:lumMod val="75000"/>
            <a:alpha val="90000"/>
          </a:schemeClr>
        </a:solidFill>
      </dgm:spPr>
      <dgm:t>
        <a:bodyPr/>
        <a:lstStyle/>
        <a:p>
          <a:r>
            <a:rPr lang="en-GB" b="1" dirty="0">
              <a:solidFill>
                <a:schemeClr val="tx1"/>
              </a:solidFill>
              <a:latin typeface="Calibri" panose="020F0502020204030204" pitchFamily="34" charset="0"/>
              <a:cs typeface="Calibri" panose="020F0502020204030204" pitchFamily="34" charset="0"/>
            </a:rPr>
            <a:t>Men</a:t>
          </a:r>
        </a:p>
      </dgm:t>
    </dgm:pt>
    <dgm:pt modelId="{4546B17D-1682-4FF2-86CA-2A18F10FDC85}" type="parTrans" cxnId="{24EAEED1-8106-4538-AB20-1D30B670A769}">
      <dgm:prSet/>
      <dgm:spPr/>
      <dgm:t>
        <a:bodyPr/>
        <a:lstStyle/>
        <a:p>
          <a:endParaRPr lang="en-GB"/>
        </a:p>
      </dgm:t>
    </dgm:pt>
    <dgm:pt modelId="{6A02226D-7C20-4352-867B-E200CF5AA43B}" type="sibTrans" cxnId="{24EAEED1-8106-4538-AB20-1D30B670A769}">
      <dgm:prSet/>
      <dgm:spPr/>
      <dgm:t>
        <a:bodyPr/>
        <a:lstStyle/>
        <a:p>
          <a:endParaRPr lang="en-GB"/>
        </a:p>
      </dgm:t>
    </dgm:pt>
    <dgm:pt modelId="{7AB576D6-7678-49D7-ACD9-3CC9DC92699A}">
      <dgm:prSet phldrT="[Text]" custT="1"/>
      <dgm:spPr/>
      <dgm:t>
        <a:bodyPr/>
        <a:lstStyle/>
        <a:p>
          <a:r>
            <a:rPr lang="en-GB" sz="1600" b="1" dirty="0">
              <a:solidFill>
                <a:schemeClr val="tx1"/>
              </a:solidFill>
              <a:latin typeface="Calibri" panose="020F0502020204030204" pitchFamily="34" charset="0"/>
              <a:cs typeface="Calibri" panose="020F0502020204030204" pitchFamily="34" charset="0"/>
            </a:rPr>
            <a:t>Time/Social life</a:t>
          </a:r>
        </a:p>
      </dgm:t>
    </dgm:pt>
    <dgm:pt modelId="{4C1CC505-A078-44E6-A03D-6ECFF441BAB6}" type="parTrans" cxnId="{8AF682E7-B1C0-4CC9-A322-6E349247B984}">
      <dgm:prSet/>
      <dgm:spPr/>
      <dgm:t>
        <a:bodyPr/>
        <a:lstStyle/>
        <a:p>
          <a:endParaRPr lang="en-GB"/>
        </a:p>
      </dgm:t>
    </dgm:pt>
    <dgm:pt modelId="{4DD857AE-CAF0-41B1-AFC4-84277168B4F1}" type="sibTrans" cxnId="{8AF682E7-B1C0-4CC9-A322-6E349247B984}">
      <dgm:prSet/>
      <dgm:spPr/>
      <dgm:t>
        <a:bodyPr/>
        <a:lstStyle/>
        <a:p>
          <a:endParaRPr lang="en-GB"/>
        </a:p>
      </dgm:t>
    </dgm:pt>
    <dgm:pt modelId="{D83E6247-68F1-4439-AC58-3B087144368B}">
      <dgm:prSet phldrT="[Text]" custT="1"/>
      <dgm:spPr/>
      <dgm:t>
        <a:bodyPr/>
        <a:lstStyle/>
        <a:p>
          <a:r>
            <a:rPr lang="en-GB" sz="1800" b="1" dirty="0">
              <a:solidFill>
                <a:schemeClr val="tx1"/>
              </a:solidFill>
              <a:latin typeface="Calibri" panose="020F0502020204030204" pitchFamily="34" charset="0"/>
              <a:cs typeface="Calibri" panose="020F0502020204030204" pitchFamily="34" charset="0"/>
            </a:rPr>
            <a:t>Power</a:t>
          </a:r>
        </a:p>
      </dgm:t>
    </dgm:pt>
    <dgm:pt modelId="{F41D78A2-12C1-420D-BFA9-922DA56799B7}" type="parTrans" cxnId="{0DFBE065-E445-4295-83C7-CB206075E4A2}">
      <dgm:prSet/>
      <dgm:spPr/>
      <dgm:t>
        <a:bodyPr/>
        <a:lstStyle/>
        <a:p>
          <a:endParaRPr lang="en-GB"/>
        </a:p>
      </dgm:t>
    </dgm:pt>
    <dgm:pt modelId="{C7046FEE-B490-46FC-9623-419D5BA7C343}" type="sibTrans" cxnId="{0DFBE065-E445-4295-83C7-CB206075E4A2}">
      <dgm:prSet/>
      <dgm:spPr/>
      <dgm:t>
        <a:bodyPr/>
        <a:lstStyle/>
        <a:p>
          <a:endParaRPr lang="en-GB"/>
        </a:p>
      </dgm:t>
    </dgm:pt>
    <dgm:pt modelId="{C48F1F23-BDB7-4D39-A512-65573524B0E1}">
      <dgm:prSet phldrT="[Text]" custT="1"/>
      <dgm:spPr/>
      <dgm:t>
        <a:bodyPr/>
        <a:lstStyle/>
        <a:p>
          <a:r>
            <a:rPr lang="en-GB" sz="1600" b="1" dirty="0">
              <a:solidFill>
                <a:schemeClr val="tx1"/>
              </a:solidFill>
              <a:latin typeface="Calibri" panose="020F0502020204030204" pitchFamily="34" charset="0"/>
              <a:cs typeface="Calibri" panose="020F0502020204030204" pitchFamily="34" charset="0"/>
            </a:rPr>
            <a:t>Educational achievement</a:t>
          </a:r>
        </a:p>
      </dgm:t>
    </dgm:pt>
    <dgm:pt modelId="{E714C900-3689-4F18-9C29-997A26E681E6}" type="sibTrans" cxnId="{BEDF963E-A343-407F-BD64-E8E01E69AAC7}">
      <dgm:prSet/>
      <dgm:spPr/>
      <dgm:t>
        <a:bodyPr/>
        <a:lstStyle/>
        <a:p>
          <a:endParaRPr lang="en-GB"/>
        </a:p>
      </dgm:t>
    </dgm:pt>
    <dgm:pt modelId="{C8AFFB1C-564D-4979-89F0-E1675A8FACCE}" type="parTrans" cxnId="{BEDF963E-A343-407F-BD64-E8E01E69AAC7}">
      <dgm:prSet/>
      <dgm:spPr/>
      <dgm:t>
        <a:bodyPr/>
        <a:lstStyle/>
        <a:p>
          <a:endParaRPr lang="en-GB"/>
        </a:p>
      </dgm:t>
    </dgm:pt>
    <dgm:pt modelId="{5C5DDB0A-25AE-4A17-919A-1A6C56EB39C6}" type="pres">
      <dgm:prSet presAssocID="{0D55B129-ED9D-4C27-A326-A5EEDAB0D31D}" presName="outerComposite" presStyleCnt="0">
        <dgm:presLayoutVars>
          <dgm:chMax val="2"/>
          <dgm:animLvl val="lvl"/>
          <dgm:resizeHandles val="exact"/>
        </dgm:presLayoutVars>
      </dgm:prSet>
      <dgm:spPr/>
    </dgm:pt>
    <dgm:pt modelId="{E0E64F33-C80D-41EB-97C7-6B658E6F88E8}" type="pres">
      <dgm:prSet presAssocID="{0D55B129-ED9D-4C27-A326-A5EEDAB0D31D}" presName="dummyMaxCanvas" presStyleCnt="0"/>
      <dgm:spPr/>
    </dgm:pt>
    <dgm:pt modelId="{99FCD6A4-9D79-41AB-B33A-4CC3F46780D0}" type="pres">
      <dgm:prSet presAssocID="{0D55B129-ED9D-4C27-A326-A5EEDAB0D31D}" presName="parentComposite" presStyleCnt="0"/>
      <dgm:spPr/>
    </dgm:pt>
    <dgm:pt modelId="{81F83612-39F3-40C4-A559-201884AB77F8}" type="pres">
      <dgm:prSet presAssocID="{0D55B129-ED9D-4C27-A326-A5EEDAB0D31D}" presName="parent1" presStyleLbl="alignAccFollowNode1" presStyleIdx="0" presStyleCnt="4" custLinFactNeighborX="-1744" custLinFactNeighborY="15333">
        <dgm:presLayoutVars>
          <dgm:chMax val="4"/>
        </dgm:presLayoutVars>
      </dgm:prSet>
      <dgm:spPr/>
    </dgm:pt>
    <dgm:pt modelId="{027F4386-CAEB-41F4-881D-48C6CB40C001}" type="pres">
      <dgm:prSet presAssocID="{0D55B129-ED9D-4C27-A326-A5EEDAB0D31D}" presName="parent2" presStyleLbl="alignAccFollowNode1" presStyleIdx="1" presStyleCnt="4">
        <dgm:presLayoutVars>
          <dgm:chMax val="4"/>
        </dgm:presLayoutVars>
      </dgm:prSet>
      <dgm:spPr/>
    </dgm:pt>
    <dgm:pt modelId="{346F7034-0322-468B-8138-8DEA5E8887CC}" type="pres">
      <dgm:prSet presAssocID="{0D55B129-ED9D-4C27-A326-A5EEDAB0D31D}" presName="childrenComposite" presStyleCnt="0"/>
      <dgm:spPr/>
    </dgm:pt>
    <dgm:pt modelId="{7D134A5C-2FD9-4C90-AEBC-9CB0A29E9A8D}" type="pres">
      <dgm:prSet presAssocID="{0D55B129-ED9D-4C27-A326-A5EEDAB0D31D}" presName="dummyMaxCanvas_ChildArea" presStyleCnt="0"/>
      <dgm:spPr/>
    </dgm:pt>
    <dgm:pt modelId="{66ABA1E7-BD30-4242-8DBF-A525AC469F8F}" type="pres">
      <dgm:prSet presAssocID="{0D55B129-ED9D-4C27-A326-A5EEDAB0D31D}" presName="fulcrum" presStyleLbl="alignAccFollowNode1" presStyleIdx="2" presStyleCnt="4"/>
      <dgm:spPr>
        <a:solidFill>
          <a:schemeClr val="accent6">
            <a:lumMod val="50000"/>
            <a:alpha val="90000"/>
          </a:schemeClr>
        </a:solidFill>
      </dgm:spPr>
    </dgm:pt>
    <dgm:pt modelId="{DC98610D-845E-43DF-BCE1-7BD10C25F115}" type="pres">
      <dgm:prSet presAssocID="{0D55B129-ED9D-4C27-A326-A5EEDAB0D31D}" presName="balance_23" presStyleLbl="alignAccFollowNode1" presStyleIdx="3" presStyleCnt="4" custScaleX="148482" custScaleY="162386" custLinFactNeighborX="4541" custLinFactNeighborY="13610">
        <dgm:presLayoutVars>
          <dgm:bulletEnabled val="1"/>
        </dgm:presLayoutVars>
      </dgm:prSet>
      <dgm:spPr>
        <a:solidFill>
          <a:schemeClr val="accent6">
            <a:lumMod val="75000"/>
            <a:alpha val="90000"/>
          </a:schemeClr>
        </a:solidFill>
      </dgm:spPr>
    </dgm:pt>
    <dgm:pt modelId="{29E7637C-BA1B-41BF-B1A8-A6491DE226F3}" type="pres">
      <dgm:prSet presAssocID="{0D55B129-ED9D-4C27-A326-A5EEDAB0D31D}" presName="right_23_1" presStyleLbl="node1" presStyleIdx="0" presStyleCnt="5">
        <dgm:presLayoutVars>
          <dgm:bulletEnabled val="1"/>
        </dgm:presLayoutVars>
      </dgm:prSet>
      <dgm:spPr/>
    </dgm:pt>
    <dgm:pt modelId="{BB1D5949-4927-44EF-898C-E578205E9026}" type="pres">
      <dgm:prSet presAssocID="{0D55B129-ED9D-4C27-A326-A5EEDAB0D31D}" presName="right_23_2" presStyleLbl="node1" presStyleIdx="1" presStyleCnt="5" custScaleY="134055" custLinFactNeighborX="5192" custLinFactNeighborY="-20365">
        <dgm:presLayoutVars>
          <dgm:bulletEnabled val="1"/>
        </dgm:presLayoutVars>
      </dgm:prSet>
      <dgm:spPr/>
    </dgm:pt>
    <dgm:pt modelId="{15AB086F-E84A-4FFC-BFE0-EE3456A3AA56}" type="pres">
      <dgm:prSet presAssocID="{0D55B129-ED9D-4C27-A326-A5EEDAB0D31D}" presName="right_23_3" presStyleLbl="node1" presStyleIdx="2" presStyleCnt="5" custAng="708535" custLinFactNeighborX="28256" custLinFactNeighborY="-29539">
        <dgm:presLayoutVars>
          <dgm:bulletEnabled val="1"/>
        </dgm:presLayoutVars>
      </dgm:prSet>
      <dgm:spPr/>
    </dgm:pt>
    <dgm:pt modelId="{EE244BAE-D20D-40EC-956D-1224D00FDB72}" type="pres">
      <dgm:prSet presAssocID="{0D55B129-ED9D-4C27-A326-A5EEDAB0D31D}" presName="left_23_1" presStyleLbl="node1" presStyleIdx="3" presStyleCnt="5" custLinFactNeighborX="-4399" custLinFactNeighborY="-2263">
        <dgm:presLayoutVars>
          <dgm:bulletEnabled val="1"/>
        </dgm:presLayoutVars>
      </dgm:prSet>
      <dgm:spPr/>
    </dgm:pt>
    <dgm:pt modelId="{4FF2EEAD-9CCD-4B2F-93D7-0F15549D3617}" type="pres">
      <dgm:prSet presAssocID="{0D55B129-ED9D-4C27-A326-A5EEDAB0D31D}" presName="left_23_2" presStyleLbl="node1" presStyleIdx="4" presStyleCnt="5" custLinFactNeighborX="3522" custLinFactNeighborY="-9050">
        <dgm:presLayoutVars>
          <dgm:bulletEnabled val="1"/>
        </dgm:presLayoutVars>
      </dgm:prSet>
      <dgm:spPr/>
    </dgm:pt>
  </dgm:ptLst>
  <dgm:cxnLst>
    <dgm:cxn modelId="{4904BD08-0C28-4F62-B015-FC215DF6E6E5}" srcId="{F3A24439-454D-4EB4-B4C1-7AC90BB3BA05}" destId="{CCF4373A-C36E-43EB-98C3-BD5BC032CCCC}" srcOrd="0" destOrd="0" parTransId="{F48FEF7B-D2C8-4C5C-A3A6-4BDBD55A5FEC}" sibTransId="{025504DD-4E2F-4F12-8841-49BF8041865F}"/>
    <dgm:cxn modelId="{9005860E-AECA-4417-BED3-260ABE1D1CE9}" type="presOf" srcId="{7AB576D6-7678-49D7-ACD9-3CC9DC92699A}" destId="{29E7637C-BA1B-41BF-B1A8-A6491DE226F3}" srcOrd="0" destOrd="0" presId="urn:microsoft.com/office/officeart/2005/8/layout/balance1"/>
    <dgm:cxn modelId="{BEDF963E-A343-407F-BD64-E8E01E69AAC7}" srcId="{16C524C0-B4A6-4933-A2CA-9615E3382A12}" destId="{C48F1F23-BDB7-4D39-A512-65573524B0E1}" srcOrd="1" destOrd="0" parTransId="{C8AFFB1C-564D-4979-89F0-E1675A8FACCE}" sibTransId="{E714C900-3689-4F18-9C29-997A26E681E6}"/>
    <dgm:cxn modelId="{0DFBE065-E445-4295-83C7-CB206075E4A2}" srcId="{16C524C0-B4A6-4933-A2CA-9615E3382A12}" destId="{D83E6247-68F1-4439-AC58-3B087144368B}" srcOrd="2" destOrd="0" parTransId="{F41D78A2-12C1-420D-BFA9-922DA56799B7}" sibTransId="{C7046FEE-B490-46FC-9623-419D5BA7C343}"/>
    <dgm:cxn modelId="{6AECB474-F744-4AA0-91C0-5B541300CFC5}" type="presOf" srcId="{16C524C0-B4A6-4933-A2CA-9615E3382A12}" destId="{027F4386-CAEB-41F4-881D-48C6CB40C001}" srcOrd="0" destOrd="0" presId="urn:microsoft.com/office/officeart/2005/8/layout/balance1"/>
    <dgm:cxn modelId="{35B5FF75-CFE0-4A96-AAED-4D6FA9F9C540}" type="presOf" srcId="{C48F1F23-BDB7-4D39-A512-65573524B0E1}" destId="{BB1D5949-4927-44EF-898C-E578205E9026}" srcOrd="0" destOrd="0" presId="urn:microsoft.com/office/officeart/2005/8/layout/balance1"/>
    <dgm:cxn modelId="{F6EE9E77-AB34-41C6-92F8-5E8B64BFD22F}" type="presOf" srcId="{D83E6247-68F1-4439-AC58-3B087144368B}" destId="{15AB086F-E84A-4FFC-BFE0-EE3456A3AA56}" srcOrd="0" destOrd="0" presId="urn:microsoft.com/office/officeart/2005/8/layout/balance1"/>
    <dgm:cxn modelId="{5EC52C96-EE6C-4833-9D8A-EF392DB80298}" type="presOf" srcId="{CCF4373A-C36E-43EB-98C3-BD5BC032CCCC}" destId="{EE244BAE-D20D-40EC-956D-1224D00FDB72}" srcOrd="0" destOrd="0" presId="urn:microsoft.com/office/officeart/2005/8/layout/balance1"/>
    <dgm:cxn modelId="{7F0C6CA0-1684-477A-8BD1-289ED0592F20}" type="presOf" srcId="{0D55B129-ED9D-4C27-A326-A5EEDAB0D31D}" destId="{5C5DDB0A-25AE-4A17-919A-1A6C56EB39C6}" srcOrd="0" destOrd="0" presId="urn:microsoft.com/office/officeart/2005/8/layout/balance1"/>
    <dgm:cxn modelId="{31BB29C6-CCF1-4112-B0E4-1D42A1D7C7BF}" srcId="{0D55B129-ED9D-4C27-A326-A5EEDAB0D31D}" destId="{F3A24439-454D-4EB4-B4C1-7AC90BB3BA05}" srcOrd="0" destOrd="0" parTransId="{A7941814-7A3A-4F92-B731-6065B249161D}" sibTransId="{140B969C-F62D-4D61-ADC3-14500BD07BD7}"/>
    <dgm:cxn modelId="{24EAEED1-8106-4538-AB20-1D30B670A769}" srcId="{0D55B129-ED9D-4C27-A326-A5EEDAB0D31D}" destId="{16C524C0-B4A6-4933-A2CA-9615E3382A12}" srcOrd="1" destOrd="0" parTransId="{4546B17D-1682-4FF2-86CA-2A18F10FDC85}" sibTransId="{6A02226D-7C20-4352-867B-E200CF5AA43B}"/>
    <dgm:cxn modelId="{15137AD9-4854-41D1-9273-1B0B43164A77}" type="presOf" srcId="{C1B2D2DC-A341-4015-9933-DB7AE40F8F75}" destId="{4FF2EEAD-9CCD-4B2F-93D7-0F15549D3617}" srcOrd="0" destOrd="0" presId="urn:microsoft.com/office/officeart/2005/8/layout/balance1"/>
    <dgm:cxn modelId="{85A7BFDE-2E10-44D7-87F0-2282EADE528D}" type="presOf" srcId="{F3A24439-454D-4EB4-B4C1-7AC90BB3BA05}" destId="{81F83612-39F3-40C4-A559-201884AB77F8}" srcOrd="0" destOrd="0" presId="urn:microsoft.com/office/officeart/2005/8/layout/balance1"/>
    <dgm:cxn modelId="{773CB5E3-A90D-44CE-A102-91C86818B849}" srcId="{F3A24439-454D-4EB4-B4C1-7AC90BB3BA05}" destId="{C1B2D2DC-A341-4015-9933-DB7AE40F8F75}" srcOrd="1" destOrd="0" parTransId="{A43204CD-3C73-4B02-AEB3-BA3859908D4A}" sibTransId="{F53194E2-29B6-4EDE-881F-A8E127749899}"/>
    <dgm:cxn modelId="{8AF682E7-B1C0-4CC9-A322-6E349247B984}" srcId="{16C524C0-B4A6-4933-A2CA-9615E3382A12}" destId="{7AB576D6-7678-49D7-ACD9-3CC9DC92699A}" srcOrd="0" destOrd="0" parTransId="{4C1CC505-A078-44E6-A03D-6ECFF441BAB6}" sibTransId="{4DD857AE-CAF0-41B1-AFC4-84277168B4F1}"/>
    <dgm:cxn modelId="{3C1BBC36-EC26-4D99-B631-6C8439332A35}" type="presParOf" srcId="{5C5DDB0A-25AE-4A17-919A-1A6C56EB39C6}" destId="{E0E64F33-C80D-41EB-97C7-6B658E6F88E8}" srcOrd="0" destOrd="0" presId="urn:microsoft.com/office/officeart/2005/8/layout/balance1"/>
    <dgm:cxn modelId="{8EFB142F-AF92-4121-BCD8-A2EB02C7D2C9}" type="presParOf" srcId="{5C5DDB0A-25AE-4A17-919A-1A6C56EB39C6}" destId="{99FCD6A4-9D79-41AB-B33A-4CC3F46780D0}" srcOrd="1" destOrd="0" presId="urn:microsoft.com/office/officeart/2005/8/layout/balance1"/>
    <dgm:cxn modelId="{44EF787F-A950-46F4-8751-A36387A8F53C}" type="presParOf" srcId="{99FCD6A4-9D79-41AB-B33A-4CC3F46780D0}" destId="{81F83612-39F3-40C4-A559-201884AB77F8}" srcOrd="0" destOrd="0" presId="urn:microsoft.com/office/officeart/2005/8/layout/balance1"/>
    <dgm:cxn modelId="{9963DA9E-B724-4877-961E-18CB4E089B29}" type="presParOf" srcId="{99FCD6A4-9D79-41AB-B33A-4CC3F46780D0}" destId="{027F4386-CAEB-41F4-881D-48C6CB40C001}" srcOrd="1" destOrd="0" presId="urn:microsoft.com/office/officeart/2005/8/layout/balance1"/>
    <dgm:cxn modelId="{D409E325-2BA1-40F7-9B2C-9A09965915A2}" type="presParOf" srcId="{5C5DDB0A-25AE-4A17-919A-1A6C56EB39C6}" destId="{346F7034-0322-468B-8138-8DEA5E8887CC}" srcOrd="2" destOrd="0" presId="urn:microsoft.com/office/officeart/2005/8/layout/balance1"/>
    <dgm:cxn modelId="{6AA60D6B-3D67-436F-9D3C-E9C5483711F0}" type="presParOf" srcId="{346F7034-0322-468B-8138-8DEA5E8887CC}" destId="{7D134A5C-2FD9-4C90-AEBC-9CB0A29E9A8D}" srcOrd="0" destOrd="0" presId="urn:microsoft.com/office/officeart/2005/8/layout/balance1"/>
    <dgm:cxn modelId="{A22D657B-3C13-4A6D-89B5-335B202D21B6}" type="presParOf" srcId="{346F7034-0322-468B-8138-8DEA5E8887CC}" destId="{66ABA1E7-BD30-4242-8DBF-A525AC469F8F}" srcOrd="1" destOrd="0" presId="urn:microsoft.com/office/officeart/2005/8/layout/balance1"/>
    <dgm:cxn modelId="{2C85DFCA-8874-478C-A176-DB56DD80355A}" type="presParOf" srcId="{346F7034-0322-468B-8138-8DEA5E8887CC}" destId="{DC98610D-845E-43DF-BCE1-7BD10C25F115}" srcOrd="2" destOrd="0" presId="urn:microsoft.com/office/officeart/2005/8/layout/balance1"/>
    <dgm:cxn modelId="{D9001007-3655-4D4F-9268-1F009E5C426C}" type="presParOf" srcId="{346F7034-0322-468B-8138-8DEA5E8887CC}" destId="{29E7637C-BA1B-41BF-B1A8-A6491DE226F3}" srcOrd="3" destOrd="0" presId="urn:microsoft.com/office/officeart/2005/8/layout/balance1"/>
    <dgm:cxn modelId="{E9643B55-74D2-4A1B-AD21-12BD0F0088AE}" type="presParOf" srcId="{346F7034-0322-468B-8138-8DEA5E8887CC}" destId="{BB1D5949-4927-44EF-898C-E578205E9026}" srcOrd="4" destOrd="0" presId="urn:microsoft.com/office/officeart/2005/8/layout/balance1"/>
    <dgm:cxn modelId="{7BA07C3C-C3B6-492B-8B9A-20E50DEA71B0}" type="presParOf" srcId="{346F7034-0322-468B-8138-8DEA5E8887CC}" destId="{15AB086F-E84A-4FFC-BFE0-EE3456A3AA56}" srcOrd="5" destOrd="0" presId="urn:microsoft.com/office/officeart/2005/8/layout/balance1"/>
    <dgm:cxn modelId="{064E1DEC-9159-43D8-BFE9-58AFB957758E}" type="presParOf" srcId="{346F7034-0322-468B-8138-8DEA5E8887CC}" destId="{EE244BAE-D20D-40EC-956D-1224D00FDB72}" srcOrd="6" destOrd="0" presId="urn:microsoft.com/office/officeart/2005/8/layout/balance1"/>
    <dgm:cxn modelId="{393D2F24-DD8A-474A-906F-2BE253E09B3B}" type="presParOf" srcId="{346F7034-0322-468B-8138-8DEA5E8887CC}" destId="{4FF2EEAD-9CCD-4B2F-93D7-0F15549D3617}" srcOrd="7" destOrd="0" presId="urn:microsoft.com/office/officeart/2005/8/layout/balance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FE2B0A-2440-46D2-9F31-9BDB90F2325A}">
      <dsp:nvSpPr>
        <dsp:cNvPr id="0" name=""/>
        <dsp:cNvSpPr/>
      </dsp:nvSpPr>
      <dsp:spPr>
        <a:xfrm>
          <a:off x="3146372" y="105080"/>
          <a:ext cx="1183933" cy="1183933"/>
        </a:xfrm>
        <a:prstGeom prst="ellipse">
          <a:avLst/>
        </a:prstGeom>
        <a:solidFill>
          <a:srgbClr val="00B0F0"/>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latin typeface="Calibri" panose="020F0502020204030204" pitchFamily="34" charset="0"/>
              <a:cs typeface="Calibri" panose="020F0502020204030204" pitchFamily="34" charset="0"/>
            </a:rPr>
            <a:t>GENDER</a:t>
          </a:r>
        </a:p>
      </dsp:txBody>
      <dsp:txXfrm>
        <a:off x="3319755" y="278463"/>
        <a:ext cx="837167" cy="837167"/>
      </dsp:txXfrm>
    </dsp:sp>
    <dsp:sp modelId="{3BE07721-6E8A-4BCA-A8C5-0ECD9B1E354D}">
      <dsp:nvSpPr>
        <dsp:cNvPr id="0" name=""/>
        <dsp:cNvSpPr/>
      </dsp:nvSpPr>
      <dsp:spPr>
        <a:xfrm rot="2020673">
          <a:off x="4302273" y="963904"/>
          <a:ext cx="272713" cy="39957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4309138" y="1021135"/>
        <a:ext cx="190899" cy="239747"/>
      </dsp:txXfrm>
    </dsp:sp>
    <dsp:sp modelId="{B96A9127-71EE-4DEF-9E06-124DD3BEEA64}">
      <dsp:nvSpPr>
        <dsp:cNvPr id="0" name=""/>
        <dsp:cNvSpPr/>
      </dsp:nvSpPr>
      <dsp:spPr>
        <a:xfrm>
          <a:off x="4559800" y="1046931"/>
          <a:ext cx="1183933" cy="1183933"/>
        </a:xfrm>
        <a:prstGeom prst="ellipse">
          <a:avLst/>
        </a:prstGeom>
        <a:solidFill>
          <a:schemeClr val="accent3">
            <a:lumMod val="60000"/>
            <a:lumOff val="40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latin typeface="Calibri" panose="020F0502020204030204" pitchFamily="34" charset="0"/>
              <a:cs typeface="Calibri" panose="020F0502020204030204" pitchFamily="34" charset="0"/>
            </a:rPr>
            <a:t>RACE</a:t>
          </a:r>
        </a:p>
      </dsp:txBody>
      <dsp:txXfrm>
        <a:off x="4733183" y="1220314"/>
        <a:ext cx="837167" cy="837167"/>
      </dsp:txXfrm>
    </dsp:sp>
    <dsp:sp modelId="{7DE0D356-BA9A-4095-B9F6-D3D92A19379A}">
      <dsp:nvSpPr>
        <dsp:cNvPr id="0" name=""/>
        <dsp:cNvSpPr/>
      </dsp:nvSpPr>
      <dsp:spPr>
        <a:xfrm rot="6480000">
          <a:off x="4722288" y="2276222"/>
          <a:ext cx="314968" cy="39957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rot="10800000">
        <a:off x="4784133" y="2311204"/>
        <a:ext cx="220478" cy="239747"/>
      </dsp:txXfrm>
    </dsp:sp>
    <dsp:sp modelId="{54D92F11-BE3E-400C-9486-ACE0EDB1340B}">
      <dsp:nvSpPr>
        <dsp:cNvPr id="0" name=""/>
        <dsp:cNvSpPr/>
      </dsp:nvSpPr>
      <dsp:spPr>
        <a:xfrm>
          <a:off x="4010302" y="2738112"/>
          <a:ext cx="1183933" cy="1183933"/>
        </a:xfrm>
        <a:prstGeom prst="ellipse">
          <a:avLst/>
        </a:prstGeom>
        <a:solidFill>
          <a:schemeClr val="accent3">
            <a:lumMod val="60000"/>
            <a:lumOff val="40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latin typeface="Calibri" panose="020F0502020204030204" pitchFamily="34" charset="0"/>
              <a:cs typeface="Calibri" panose="020F0502020204030204" pitchFamily="34" charset="0"/>
            </a:rPr>
            <a:t>AGE</a:t>
          </a:r>
        </a:p>
      </dsp:txBody>
      <dsp:txXfrm>
        <a:off x="4183685" y="2911495"/>
        <a:ext cx="837167" cy="837167"/>
      </dsp:txXfrm>
    </dsp:sp>
    <dsp:sp modelId="{1BFA81B9-35E6-4511-AB12-EE0C8DB09665}">
      <dsp:nvSpPr>
        <dsp:cNvPr id="0" name=""/>
        <dsp:cNvSpPr/>
      </dsp:nvSpPr>
      <dsp:spPr>
        <a:xfrm rot="10796874">
          <a:off x="3472608" y="3131144"/>
          <a:ext cx="379970" cy="39957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rot="10800000">
        <a:off x="3586599" y="3211007"/>
        <a:ext cx="265979" cy="239747"/>
      </dsp:txXfrm>
    </dsp:sp>
    <dsp:sp modelId="{0328F5DB-ACCE-4D19-A13B-8BD5C2C6F2B3}">
      <dsp:nvSpPr>
        <dsp:cNvPr id="0" name=""/>
        <dsp:cNvSpPr/>
      </dsp:nvSpPr>
      <dsp:spPr>
        <a:xfrm>
          <a:off x="2118407" y="2739836"/>
          <a:ext cx="1174970" cy="1183933"/>
        </a:xfrm>
        <a:prstGeom prst="ellipse">
          <a:avLst/>
        </a:prstGeom>
        <a:solidFill>
          <a:schemeClr val="accent3">
            <a:lumMod val="60000"/>
            <a:lumOff val="40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latin typeface="Calibri" panose="020F0502020204030204" pitchFamily="34" charset="0"/>
              <a:cs typeface="Calibri" panose="020F0502020204030204" pitchFamily="34" charset="0"/>
            </a:rPr>
            <a:t>RELIGION</a:t>
          </a:r>
        </a:p>
      </dsp:txBody>
      <dsp:txXfrm>
        <a:off x="2290477" y="2913219"/>
        <a:ext cx="830830" cy="837167"/>
      </dsp:txXfrm>
    </dsp:sp>
    <dsp:sp modelId="{FD793C36-6A30-4865-8286-5E441B468CB8}">
      <dsp:nvSpPr>
        <dsp:cNvPr id="0" name=""/>
        <dsp:cNvSpPr/>
      </dsp:nvSpPr>
      <dsp:spPr>
        <a:xfrm rot="15342346">
          <a:off x="2343062" y="2293884"/>
          <a:ext cx="298566" cy="39957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rot="10800000">
        <a:off x="2398904" y="2417197"/>
        <a:ext cx="208996" cy="239747"/>
      </dsp:txXfrm>
    </dsp:sp>
    <dsp:sp modelId="{8FF29150-3198-41C7-B8DB-2817A196BE3A}">
      <dsp:nvSpPr>
        <dsp:cNvPr id="0" name=""/>
        <dsp:cNvSpPr/>
      </dsp:nvSpPr>
      <dsp:spPr>
        <a:xfrm>
          <a:off x="1682591" y="1046931"/>
          <a:ext cx="1183933" cy="1183933"/>
        </a:xfrm>
        <a:prstGeom prst="ellipse">
          <a:avLst/>
        </a:prstGeom>
        <a:solidFill>
          <a:schemeClr val="accent3">
            <a:lumMod val="60000"/>
            <a:lumOff val="40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latin typeface="Calibri" panose="020F0502020204030204" pitchFamily="34" charset="0"/>
              <a:cs typeface="Calibri" panose="020F0502020204030204" pitchFamily="34" charset="0"/>
            </a:rPr>
            <a:t>CLASS</a:t>
          </a:r>
        </a:p>
      </dsp:txBody>
      <dsp:txXfrm>
        <a:off x="1855974" y="1220314"/>
        <a:ext cx="837167" cy="837167"/>
      </dsp:txXfrm>
    </dsp:sp>
    <dsp:sp modelId="{266CD717-C8B7-4432-83E0-311AA2C2B21D}">
      <dsp:nvSpPr>
        <dsp:cNvPr id="0" name=""/>
        <dsp:cNvSpPr/>
      </dsp:nvSpPr>
      <dsp:spPr>
        <a:xfrm rot="19634477">
          <a:off x="2851906" y="972702"/>
          <a:ext cx="295041" cy="39957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2858945" y="1076564"/>
        <a:ext cx="206529" cy="2397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F83612-39F3-40C4-A559-201884AB77F8}">
      <dsp:nvSpPr>
        <dsp:cNvPr id="0" name=""/>
        <dsp:cNvSpPr/>
      </dsp:nvSpPr>
      <dsp:spPr>
        <a:xfrm>
          <a:off x="1186099" y="104109"/>
          <a:ext cx="1222179" cy="678988"/>
        </a:xfrm>
        <a:prstGeom prst="roundRect">
          <a:avLst>
            <a:gd name="adj" fmla="val 10000"/>
          </a:avLst>
        </a:prstGeom>
        <a:solidFill>
          <a:schemeClr val="accent6">
            <a:lumMod val="75000"/>
            <a:alpha val="9000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Calibri" panose="020F0502020204030204" pitchFamily="34" charset="0"/>
              <a:cs typeface="Calibri" panose="020F0502020204030204" pitchFamily="34" charset="0"/>
            </a:rPr>
            <a:t>Women</a:t>
          </a:r>
        </a:p>
      </dsp:txBody>
      <dsp:txXfrm>
        <a:off x="1205986" y="123996"/>
        <a:ext cx="1182405" cy="639214"/>
      </dsp:txXfrm>
    </dsp:sp>
    <dsp:sp modelId="{027F4386-CAEB-41F4-881D-48C6CB40C001}">
      <dsp:nvSpPr>
        <dsp:cNvPr id="0" name=""/>
        <dsp:cNvSpPr/>
      </dsp:nvSpPr>
      <dsp:spPr>
        <a:xfrm>
          <a:off x="2972784" y="0"/>
          <a:ext cx="1222179" cy="678988"/>
        </a:xfrm>
        <a:prstGeom prst="roundRect">
          <a:avLst>
            <a:gd name="adj" fmla="val 10000"/>
          </a:avLst>
        </a:prstGeom>
        <a:solidFill>
          <a:schemeClr val="accent6">
            <a:lumMod val="75000"/>
            <a:alpha val="9000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latin typeface="Calibri" panose="020F0502020204030204" pitchFamily="34" charset="0"/>
              <a:cs typeface="Calibri" panose="020F0502020204030204" pitchFamily="34" charset="0"/>
            </a:rPr>
            <a:t>Men</a:t>
          </a:r>
        </a:p>
      </dsp:txBody>
      <dsp:txXfrm>
        <a:off x="2992671" y="19887"/>
        <a:ext cx="1182405" cy="639214"/>
      </dsp:txXfrm>
    </dsp:sp>
    <dsp:sp modelId="{66ABA1E7-BD30-4242-8DBF-A525AC469F8F}">
      <dsp:nvSpPr>
        <dsp:cNvPr id="0" name=""/>
        <dsp:cNvSpPr/>
      </dsp:nvSpPr>
      <dsp:spPr>
        <a:xfrm>
          <a:off x="2446568" y="2885700"/>
          <a:ext cx="509241" cy="509241"/>
        </a:xfrm>
        <a:prstGeom prst="triangle">
          <a:avLst/>
        </a:prstGeom>
        <a:solidFill>
          <a:schemeClr val="accent6">
            <a:lumMod val="50000"/>
            <a:alpha val="9000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C98610D-845E-43DF-BCE1-7BD10C25F115}">
      <dsp:nvSpPr>
        <dsp:cNvPr id="0" name=""/>
        <dsp:cNvSpPr/>
      </dsp:nvSpPr>
      <dsp:spPr>
        <a:xfrm rot="240000">
          <a:off x="373785" y="2658852"/>
          <a:ext cx="4963134" cy="347056"/>
        </a:xfrm>
        <a:prstGeom prst="rect">
          <a:avLst/>
        </a:prstGeom>
        <a:solidFill>
          <a:schemeClr val="accent6">
            <a:lumMod val="75000"/>
            <a:alpha val="9000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9E7637C-BA1B-41BF-B1A8-A6491DE226F3}">
      <dsp:nvSpPr>
        <dsp:cNvPr id="0" name=""/>
        <dsp:cNvSpPr/>
      </dsp:nvSpPr>
      <dsp:spPr>
        <a:xfrm rot="240000">
          <a:off x="3008089" y="2133125"/>
          <a:ext cx="1219467" cy="56814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latin typeface="Calibri" panose="020F0502020204030204" pitchFamily="34" charset="0"/>
              <a:cs typeface="Calibri" panose="020F0502020204030204" pitchFamily="34" charset="0"/>
            </a:rPr>
            <a:t>Time/Social life</a:t>
          </a:r>
        </a:p>
      </dsp:txBody>
      <dsp:txXfrm>
        <a:off x="3035824" y="2160860"/>
        <a:ext cx="1163997" cy="512677"/>
      </dsp:txXfrm>
    </dsp:sp>
    <dsp:sp modelId="{BB1D5949-4927-44EF-898C-E578205E9026}">
      <dsp:nvSpPr>
        <dsp:cNvPr id="0" name=""/>
        <dsp:cNvSpPr/>
      </dsp:nvSpPr>
      <dsp:spPr>
        <a:xfrm rot="240000">
          <a:off x="3125260" y="1277482"/>
          <a:ext cx="1203830" cy="79176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latin typeface="Calibri" panose="020F0502020204030204" pitchFamily="34" charset="0"/>
              <a:cs typeface="Calibri" panose="020F0502020204030204" pitchFamily="34" charset="0"/>
            </a:rPr>
            <a:t>Educational achievement</a:t>
          </a:r>
        </a:p>
      </dsp:txBody>
      <dsp:txXfrm>
        <a:off x="3163911" y="1316133"/>
        <a:ext cx="1126528" cy="714460"/>
      </dsp:txXfrm>
    </dsp:sp>
    <dsp:sp modelId="{15AB086F-E84A-4FFC-BFE0-EE3456A3AA56}">
      <dsp:nvSpPr>
        <dsp:cNvPr id="0" name=""/>
        <dsp:cNvSpPr/>
      </dsp:nvSpPr>
      <dsp:spPr>
        <a:xfrm rot="948535">
          <a:off x="3451289" y="731982"/>
          <a:ext cx="1219467" cy="56814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latin typeface="Calibri" panose="020F0502020204030204" pitchFamily="34" charset="0"/>
              <a:cs typeface="Calibri" panose="020F0502020204030204" pitchFamily="34" charset="0"/>
            </a:rPr>
            <a:t>Power</a:t>
          </a:r>
        </a:p>
      </dsp:txBody>
      <dsp:txXfrm>
        <a:off x="3479024" y="759717"/>
        <a:ext cx="1163997" cy="512677"/>
      </dsp:txXfrm>
    </dsp:sp>
    <dsp:sp modelId="{EE244BAE-D20D-40EC-956D-1224D00FDB72}">
      <dsp:nvSpPr>
        <dsp:cNvPr id="0" name=""/>
        <dsp:cNvSpPr/>
      </dsp:nvSpPr>
      <dsp:spPr>
        <a:xfrm rot="240000">
          <a:off x="1204437" y="1996156"/>
          <a:ext cx="1219467" cy="56814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latin typeface="Calibri" panose="020F0502020204030204" pitchFamily="34" charset="0"/>
              <a:cs typeface="Calibri" panose="020F0502020204030204" pitchFamily="34" charset="0"/>
            </a:rPr>
            <a:t>Work</a:t>
          </a:r>
        </a:p>
      </dsp:txBody>
      <dsp:txXfrm>
        <a:off x="1232172" y="2023891"/>
        <a:ext cx="1163997" cy="512677"/>
      </dsp:txXfrm>
    </dsp:sp>
    <dsp:sp modelId="{4FF2EEAD-9CCD-4B2F-93D7-0F15549D3617}">
      <dsp:nvSpPr>
        <dsp:cNvPr id="0" name=""/>
        <dsp:cNvSpPr/>
      </dsp:nvSpPr>
      <dsp:spPr>
        <a:xfrm rot="240000">
          <a:off x="1348069" y="1340827"/>
          <a:ext cx="1219467" cy="56814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latin typeface="Calibri" panose="020F0502020204030204" pitchFamily="34" charset="0"/>
              <a:cs typeface="Calibri" panose="020F0502020204030204" pitchFamily="34" charset="0"/>
            </a:rPr>
            <a:t>Money</a:t>
          </a:r>
        </a:p>
      </dsp:txBody>
      <dsp:txXfrm>
        <a:off x="1375804" y="1368562"/>
        <a:ext cx="1163997" cy="512677"/>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balance1">
  <dgm:title val=""/>
  <dgm:desc val=""/>
  <dgm:catLst>
    <dgm:cat type="relationship" pri="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23">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25" srcId="2" destId="23" srcOrd="0" destOrd="0"/>
      </dgm:cxnLst>
      <dgm:bg/>
      <dgm:whole/>
    </dgm:dataModel>
  </dgm:sampData>
  <dgm:styleData>
    <dgm:dataModel>
      <dgm:ptLst>
        <dgm:pt modelId="0" type="doc"/>
        <dgm:pt modelId="1"/>
        <dgm:pt modelId="11"/>
        <dgm:pt modelId="12"/>
        <dgm:pt modelId="2"/>
        <dgm:pt modelId="21"/>
        <dgm:pt modelId="22"/>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tyleData>
  <dgm:clrData>
    <dgm:dataModel>
      <dgm:ptLst>
        <dgm:pt modelId="0" type="doc"/>
        <dgm:pt modelId="1"/>
        <dgm:pt modelId="11"/>
        <dgm:pt modelId="12"/>
        <dgm:pt modelId="13"/>
        <dgm:pt modelId="2"/>
        <dgm:pt modelId="21"/>
        <dgm:pt modelId="22"/>
        <dgm:pt modelId="23"/>
      </dgm:ptLst>
      <dgm:cxnLst>
        <dgm:cxn modelId="4" srcId="0" destId="1" srcOrd="0" destOrd="0"/>
        <dgm:cxn modelId="5" srcId="0" destId="2" srcOrd="1" destOrd="0"/>
        <dgm:cxn modelId="15" srcId="1" destId="11" srcOrd="0" destOrd="0"/>
        <dgm:cxn modelId="16" srcId="1" destId="12" srcOrd="0" destOrd="0"/>
        <dgm:cxn modelId="17" srcId="1" destId="13" srcOrd="0" destOrd="0"/>
        <dgm:cxn modelId="25" srcId="2" destId="21" srcOrd="0" destOrd="0"/>
        <dgm:cxn modelId="26" srcId="2" destId="22" srcOrd="0" destOrd="0"/>
        <dgm:cxn modelId="27" srcId="2" destId="23" srcOrd="0" destOrd="0"/>
      </dgm:cxnLst>
      <dgm:bg/>
      <dgm:whole/>
    </dgm:dataModel>
  </dgm:clrData>
  <dgm:layoutNode name="outerComposite">
    <dgm:varLst>
      <dgm:chMax val="2"/>
      <dgm:animLvl val="lvl"/>
      <dgm:resizeHandles val="exact"/>
    </dgm:varLst>
    <dgm:alg type="composite">
      <dgm:param type="ar" val="1"/>
    </dgm:alg>
    <dgm:shape xmlns:r="http://schemas.openxmlformats.org/officeDocument/2006/relationships" r:blip="">
      <dgm:adjLst/>
    </dgm:shape>
    <dgm:presOf/>
    <dgm:constrLst>
      <dgm:constr type="h" for="ch" forName="parentComposite" refType="h" refFor="ch" refForName="dummyMaxCanvas" op="equ" fact="0.2"/>
      <dgm:constr type="t" for="ch" forName="parentComposite"/>
      <dgm:constr type="h" for="ch" forName="childrenComposite" refType="h" refFor="ch" refForName="dummyMaxCanvas" op="equ" fact="0.8"/>
      <dgm:constr type="t" for="ch" forName="childrenComposite" refType="h" refFor="ch" refForName="dummyMaxCanvas" fact="0.2"/>
    </dgm:constrLst>
    <dgm:ruleLst/>
    <dgm:layoutNode name="dummyMaxCanvas">
      <dgm:alg type="sp"/>
      <dgm:shape xmlns:r="http://schemas.openxmlformats.org/officeDocument/2006/relationships" r:blip="">
        <dgm:adjLst/>
      </dgm:shape>
      <dgm:presOf/>
      <dgm:constrLst/>
      <dgm:ruleLst/>
    </dgm:layoutNode>
    <dgm:layoutNode name="parentComposite">
      <dgm:alg type="composite"/>
      <dgm:shape xmlns:r="http://schemas.openxmlformats.org/officeDocument/2006/relationships" r:blip="">
        <dgm:adjLst/>
      </dgm:shape>
      <dgm:presOf/>
      <dgm:constrLst>
        <dgm:constr type="w" for="ch" forName="parent1" refType="w" fact="0.36"/>
        <dgm:constr type="ctrX" for="ch" forName="parent1" refType="w" fact="0.24"/>
        <dgm:constr type="w" for="ch" forName="parent2" refType="w" fact="0.36"/>
        <dgm:constr type="ctrX" for="ch" forName="parent2" refType="w" fact="0.76"/>
        <dgm:constr type="primFontSz" for="ch" ptType="node" op="equ"/>
      </dgm:constrLst>
      <dgm:ruleLst/>
      <dgm:layoutNode name="parent1" styleLbl="alignAccFollowNode1">
        <dgm:varLst>
          <dgm:chMax val="4"/>
        </dgm:varLst>
        <dgm:alg type="tx"/>
        <dgm:shape xmlns:r="http://schemas.openxmlformats.org/officeDocument/2006/relationships" type="roundRect" r:blip="">
          <dgm:adjLst>
            <dgm:adj idx="1" val="0.1"/>
          </dgm:adjLst>
        </dgm:shape>
        <dgm:presOf axis="ch" ptType="node"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2" styleLbl="alignAccFollowNode1">
        <dgm:varLst>
          <dgm:chMax val="4"/>
        </dgm:varLst>
        <dgm:alg type="tx"/>
        <dgm:shape xmlns:r="http://schemas.openxmlformats.org/officeDocument/2006/relationships" type="roundRect" r:blip="">
          <dgm:adjLst>
            <dgm:adj idx="1" val="0.1"/>
          </dgm:adjLst>
        </dgm:shape>
        <dgm:presOf axis="ch" ptType="node" st="2"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name="childrenComposite">
      <dgm:alg type="composite"/>
      <dgm:shape xmlns:r="http://schemas.openxmlformats.org/officeDocument/2006/relationships" r:blip="">
        <dgm:adjLst/>
      </dgm:shape>
      <dgm:presOf/>
      <dgm:constrLst>
        <dgm:constr type="primFontSz" for="ch" ptType="node" op="equ" val="65"/>
        <dgm:constr type="w" for="ch" forName="fulcrum" refType="w" fact="0.15"/>
        <dgm:constr type="h" for="ch" forName="fulcrum" refType="w" refFor="ch" refForName="fulcrum"/>
        <dgm:constr type="b" for="ch" forName="fulcrum" refType="h"/>
        <dgm:constr type="ctrX" for="ch" forName="fulcrum" refType="w" fact="0.5"/>
        <dgm:constr type="w" for="ch" forName="balance_00" refType="w" fact="0.9"/>
        <dgm:constr type="h" for="ch" forName="balance_00" refType="h" fact="0.076"/>
        <dgm:constr type="b" for="ch" forName="balance_00" refType="h" fact="0.81"/>
        <dgm:constr type="ctrX" for="ch" forName="balance_00" refType="w" fact="0.5"/>
        <dgm:constr type="w" for="ch" forName="balance_01" refType="w"/>
        <dgm:constr type="h" for="ch" forName="balance_01" refType="h" fact="0.157"/>
        <dgm:constr type="b" for="ch" forName="balance_01" refType="h" fact="0.85"/>
        <dgm:constr type="ctrX" for="ch" forName="balance_01" refType="w" fact="0.5"/>
        <dgm:constr type="w" for="ch" forName="balance_02" refType="w"/>
        <dgm:constr type="h" for="ch" forName="balance_02" refType="h" fact="0.157"/>
        <dgm:constr type="b" for="ch" forName="balance_02" refType="h" fact="0.85"/>
        <dgm:constr type="ctrX" for="ch" forName="balance_02" refType="w" fact="0.5"/>
        <dgm:constr type="w" for="ch" forName="balance_03" refType="w"/>
        <dgm:constr type="h" for="ch" forName="balance_03" refType="h" fact="0.157"/>
        <dgm:constr type="b" for="ch" forName="balance_03" refType="h" fact="0.85"/>
        <dgm:constr type="ctrX" for="ch" forName="balance_03" refType="w" fact="0.5"/>
        <dgm:constr type="w" for="ch" forName="balance_04" refType="w"/>
        <dgm:constr type="h" for="ch" forName="balance_04" refType="h" fact="0.157"/>
        <dgm:constr type="b" for="ch" forName="balance_04" refType="h" fact="0.85"/>
        <dgm:constr type="ctrX" for="ch" forName="balance_04" refType="w" fact="0.5"/>
        <dgm:constr type="w" for="ch" forName="balance_10" refType="w"/>
        <dgm:constr type="h" for="ch" forName="balance_10" refType="h" fact="0.157"/>
        <dgm:constr type="b" for="ch" forName="balance_10" refType="h" fact="0.85"/>
        <dgm:constr type="ctrX" for="ch" forName="balance_10" refType="w" fact="0.5"/>
        <dgm:constr type="w" for="ch" forName="balance_11" refType="w" fact="0.9"/>
        <dgm:constr type="h" for="ch" forName="balance_11" refType="h" fact="0.076"/>
        <dgm:constr type="b" for="ch" forName="balance_11" refType="h" fact="0.81"/>
        <dgm:constr type="ctrX" for="ch" forName="balance_11" refType="w" fact="0.5"/>
        <dgm:constr type="w" for="ch" forName="balance_12" refType="w"/>
        <dgm:constr type="h" for="ch" forName="balance_12" refType="h" fact="0.157"/>
        <dgm:constr type="b" for="ch" forName="balance_12" refType="h" fact="0.85"/>
        <dgm:constr type="ctrX" for="ch" forName="balance_12" refType="w" fact="0.5"/>
        <dgm:constr type="w" for="ch" forName="balance_13" refType="w"/>
        <dgm:constr type="h" for="ch" forName="balance_13" refType="h" fact="0.157"/>
        <dgm:constr type="b" for="ch" forName="balance_13" refType="h" fact="0.85"/>
        <dgm:constr type="ctrX" for="ch" forName="balance_13" refType="w" fact="0.5"/>
        <dgm:constr type="w" for="ch" forName="balance_14" refType="w"/>
        <dgm:constr type="h" for="ch" forName="balance_14" refType="h" fact="0.157"/>
        <dgm:constr type="b" for="ch" forName="balance_14" refType="h" fact="0.85"/>
        <dgm:constr type="ctrX" for="ch" forName="balance_14" refType="w" fact="0.5"/>
        <dgm:constr type="w" for="ch" forName="balance_20" refType="w"/>
        <dgm:constr type="h" for="ch" forName="balance_20" refType="h" fact="0.157"/>
        <dgm:constr type="b" for="ch" forName="balance_20" refType="h" fact="0.85"/>
        <dgm:constr type="ctrX" for="ch" forName="balance_20" refType="w" fact="0.5"/>
        <dgm:constr type="w" for="ch" forName="balance_21" refType="w"/>
        <dgm:constr type="h" for="ch" forName="balance_21" refType="h" fact="0.157"/>
        <dgm:constr type="b" for="ch" forName="balance_21" refType="h" fact="0.85"/>
        <dgm:constr type="ctrX" for="ch" forName="balance_21" refType="w" fact="0.5"/>
        <dgm:constr type="w" for="ch" forName="balance_22" refType="w" fact="0.9"/>
        <dgm:constr type="h" for="ch" forName="balance_22" refType="h" fact="0.076"/>
        <dgm:constr type="b" for="ch" forName="balance_22" refType="h" fact="0.81"/>
        <dgm:constr type="ctrX" for="ch" forName="balance_22" refType="w" fact="0.5"/>
        <dgm:constr type="w" for="ch" forName="balance_23" refType="w"/>
        <dgm:constr type="h" for="ch" forName="balance_23" refType="h" fact="0.157"/>
        <dgm:constr type="b" for="ch" forName="balance_23" refType="h" fact="0.85"/>
        <dgm:constr type="ctrX" for="ch" forName="balance_23" refType="w" fact="0.5"/>
        <dgm:constr type="w" for="ch" forName="balance_24" refType="w"/>
        <dgm:constr type="h" for="ch" forName="balance_24" refType="h" fact="0.157"/>
        <dgm:constr type="b" for="ch" forName="balance_24" refType="h" fact="0.85"/>
        <dgm:constr type="ctrX" for="ch" forName="balance_24" refType="w" fact="0.5"/>
        <dgm:constr type="w" for="ch" forName="balance_30" refType="w"/>
        <dgm:constr type="h" for="ch" forName="balance_30" refType="h" fact="0.157"/>
        <dgm:constr type="b" for="ch" forName="balance_30" refType="h" fact="0.85"/>
        <dgm:constr type="ctrX" for="ch" forName="balance_30" refType="w" fact="0.5"/>
        <dgm:constr type="w" for="ch" forName="balance_31" refType="w"/>
        <dgm:constr type="h" for="ch" forName="balance_31" refType="h" fact="0.157"/>
        <dgm:constr type="b" for="ch" forName="balance_31" refType="h" fact="0.85"/>
        <dgm:constr type="ctrX" for="ch" forName="balance_31" refType="w" fact="0.5"/>
        <dgm:constr type="w" for="ch" forName="balance_32" refType="w"/>
        <dgm:constr type="h" for="ch" forName="balance_32" refType="h" fact="0.157"/>
        <dgm:constr type="b" for="ch" forName="balance_32" refType="h" fact="0.85"/>
        <dgm:constr type="ctrX" for="ch" forName="balance_32" refType="w" fact="0.5"/>
        <dgm:constr type="w" for="ch" forName="balance_33" refType="w" fact="0.9"/>
        <dgm:constr type="h" for="ch" forName="balance_33" refType="h" fact="0.076"/>
        <dgm:constr type="b" for="ch" forName="balance_33" refType="h" fact="0.81"/>
        <dgm:constr type="ctrX" for="ch" forName="balance_33" refType="w" fact="0.5"/>
        <dgm:constr type="w" for="ch" forName="balance_34" refType="w"/>
        <dgm:constr type="h" for="ch" forName="balance_34" refType="h" fact="0.157"/>
        <dgm:constr type="b" for="ch" forName="balance_34" refType="h" fact="0.85"/>
        <dgm:constr type="ctrX" for="ch" forName="balance_34" refType="w" fact="0.5"/>
        <dgm:constr type="w" for="ch" forName="balance_40" refType="w"/>
        <dgm:constr type="h" for="ch" forName="balance_40" refType="h" fact="0.157"/>
        <dgm:constr type="b" for="ch" forName="balance_40" refType="h" fact="0.85"/>
        <dgm:constr type="ctrX" for="ch" forName="balance_40" refType="w" fact="0.5"/>
        <dgm:constr type="w" for="ch" forName="balance_41" refType="w"/>
        <dgm:constr type="h" for="ch" forName="balance_41" refType="h" fact="0.157"/>
        <dgm:constr type="b" for="ch" forName="balance_41" refType="h" fact="0.85"/>
        <dgm:constr type="ctrX" for="ch" forName="balance_41" refType="w" fact="0.5"/>
        <dgm:constr type="w" for="ch" forName="balance_42" refType="w"/>
        <dgm:constr type="h" for="ch" forName="balance_42" refType="h" fact="0.157"/>
        <dgm:constr type="b" for="ch" forName="balance_42" refType="h" fact="0.85"/>
        <dgm:constr type="ctrX" for="ch" forName="balance_42" refType="w" fact="0.5"/>
        <dgm:constr type="w" for="ch" forName="balance_43" refType="w"/>
        <dgm:constr type="h" for="ch" forName="balance_43" refType="h" fact="0.157"/>
        <dgm:constr type="b" for="ch" forName="balance_43" refType="h" fact="0.85"/>
        <dgm:constr type="ctrX" for="ch" forName="balance_43" refType="w" fact="0.5"/>
        <dgm:constr type="w" for="ch" forName="balance_44" refType="w" fact="0.9"/>
        <dgm:constr type="h" for="ch" forName="balance_44" refType="h" fact="0.076"/>
        <dgm:constr type="b" for="ch" forName="balance_44" refType="h" fact="0.81"/>
        <dgm:constr type="ctrX" for="ch" forName="balance_44" refType="w" fact="0.5"/>
        <dgm:constr type="w" for="ch" forName="right_01_1" refType="w" fact="0.4"/>
        <dgm:constr type="h" for="ch" forName="right_01_1" refType="h" fact="0.7"/>
        <dgm:constr type="b" for="ch" forName="right_01_1" refType="h" fact="0.76"/>
        <dgm:constr type="ctrX" for="ch" forName="right_01_1" refType="w" fact="0.78"/>
        <dgm:constr type="w" for="ch" forName="left_10_1" refType="w" fact="0.4"/>
        <dgm:constr type="h" for="ch" forName="left_10_1" refType="h" fact="0.7"/>
        <dgm:constr type="b" for="ch" forName="left_10_1" refType="h" fact="0.76"/>
        <dgm:constr type="ctrX" for="ch" forName="left_10_1" refType="w" fact="0.22"/>
        <dgm:constr type="w" for="ch" forName="right_11_1" refType="w" fact="0.36"/>
        <dgm:constr type="h" for="ch" forName="right_11_1" refType="h" fact="0.67"/>
        <dgm:constr type="b" for="ch" forName="right_11_1" refType="h" fact="0.725"/>
        <dgm:constr type="ctrX" for="ch" forName="right_11_1" refType="w" fact="0.76"/>
        <dgm:constr type="w" for="ch" forName="left_11_1" refType="w" fact="0.36"/>
        <dgm:constr type="h" for="ch" forName="left_11_1" refType="h" fact="0.67"/>
        <dgm:constr type="b" for="ch" forName="left_11_1" refType="h" fact="0.725"/>
        <dgm:constr type="ctrX" for="ch" forName="left_11_1" refType="w" fact="0.24"/>
        <dgm:constr type="w" for="ch" forName="right_02_1" refType="w" fact="0.388"/>
        <dgm:constr type="h" for="ch" forName="right_02_1" refType="h" fact="0.36"/>
        <dgm:constr type="b" for="ch" forName="right_02_1" refType="h" fact="0.76"/>
        <dgm:constr type="ctrX" for="ch" forName="right_02_1" refType="w" fact="0.77"/>
        <dgm:constr type="w" for="ch" forName="right_02_2" refType="w" fact="0.388"/>
        <dgm:constr type="h" for="ch" forName="right_02_2" refType="h" fact="0.36"/>
        <dgm:constr type="b" for="ch" forName="right_02_2" refType="h" fact="0.42"/>
        <dgm:constr type="ctrX" for="ch" forName="right_02_2" refType="w" fact="0.79"/>
        <dgm:constr type="w" for="ch" forName="left_20_1" refType="w" fact="0.388"/>
        <dgm:constr type="h" for="ch" forName="left_20_1" refType="h" fact="0.36"/>
        <dgm:constr type="b" for="ch" forName="left_20_1" refType="h" fact="0.76"/>
        <dgm:constr type="ctrX" for="ch" forName="left_20_1" refType="w" fact="0.23"/>
        <dgm:constr type="w" for="ch" forName="left_20_2" refType="w" fact="0.388"/>
        <dgm:constr type="h" for="ch" forName="left_20_2" refType="h" fact="0.36"/>
        <dgm:constr type="b" for="ch" forName="left_20_2" refType="h" fact="0.42"/>
        <dgm:constr type="ctrX" for="ch" forName="left_20_2" refType="w" fact="0.21"/>
        <dgm:constr type="w" for="ch" forName="right_12_1" refType="w" fact="0.388"/>
        <dgm:constr type="h" for="ch" forName="right_12_1" refType="h" fact="0.36"/>
        <dgm:constr type="b" for="ch" forName="right_12_1" refType="h" fact="0.76"/>
        <dgm:constr type="ctrX" for="ch" forName="right_12_1" refType="w" fact="0.77"/>
        <dgm:constr type="w" for="ch" forName="right_12_2" refType="w" fact="0.388"/>
        <dgm:constr type="h" for="ch" forName="right_12_2" refType="h" fact="0.36"/>
        <dgm:constr type="b" for="ch" forName="right_12_2" refType="h" fact="0.42"/>
        <dgm:constr type="ctrX" for="ch" forName="right_12_2" refType="w" fact="0.79"/>
        <dgm:constr type="w" for="ch" forName="left_12_1" refType="w" fact="0.388"/>
        <dgm:constr type="h" for="ch" forName="left_12_1" refType="h" fact="0.36"/>
        <dgm:constr type="b" for="ch" forName="left_12_1" refType="h" fact="0.715"/>
        <dgm:constr type="ctrX" for="ch" forName="left_12_1" refType="w" fact="0.255"/>
        <dgm:constr type="w" for="ch" forName="right_22_1" refType="w" fact="0.36"/>
        <dgm:constr type="h" for="ch" forName="right_22_1" refType="h" fact="0.32"/>
        <dgm:constr type="b" for="ch" forName="right_22_1" refType="h" fact="0.725"/>
        <dgm:constr type="ctrX" for="ch" forName="right_22_1" refType="w" fact="0.76"/>
        <dgm:constr type="w" for="ch" forName="right_22_2" refType="w" fact="0.36"/>
        <dgm:constr type="h" for="ch" forName="right_22_2" refType="h" fact="0.32"/>
        <dgm:constr type="b" for="ch" forName="right_22_2" refType="h" fact="0.39"/>
        <dgm:constr type="ctrX" for="ch" forName="right_22_2" refType="w" fact="0.76"/>
        <dgm:constr type="w" for="ch" forName="left_22_1" refType="w" fact="0.36"/>
        <dgm:constr type="h" for="ch" forName="left_22_1" refType="h" fact="0.32"/>
        <dgm:constr type="b" for="ch" forName="left_22_1" refType="h" fact="0.725"/>
        <dgm:constr type="ctrX" for="ch" forName="left_22_1" refType="w" fact="0.24"/>
        <dgm:constr type="w" for="ch" forName="left_22_2" refType="w" fact="0.36"/>
        <dgm:constr type="h" for="ch" forName="left_22_2" refType="h" fact="0.32"/>
        <dgm:constr type="b" for="ch" forName="left_22_2" refType="h" fact="0.39"/>
        <dgm:constr type="ctrX" for="ch" forName="left_22_2" refType="w" fact="0.24"/>
        <dgm:constr type="w" for="ch" forName="left_21_1" refType="w" fact="0.388"/>
        <dgm:constr type="h" for="ch" forName="left_21_1" refType="h" fact="0.36"/>
        <dgm:constr type="b" for="ch" forName="left_21_1" refType="h" fact="0.76"/>
        <dgm:constr type="ctrX" for="ch" forName="left_21_1" refType="w" fact="0.23"/>
        <dgm:constr type="w" for="ch" forName="left_21_2" refType="w" fact="0.388"/>
        <dgm:constr type="h" for="ch" forName="left_21_2" refType="h" fact="0.36"/>
        <dgm:constr type="b" for="ch" forName="left_21_2" refType="h" fact="0.42"/>
        <dgm:constr type="ctrX" for="ch" forName="left_21_2" refType="w" fact="0.21"/>
        <dgm:constr type="w" for="ch" forName="right_21_1" refType="w" fact="0.388"/>
        <dgm:constr type="h" for="ch" forName="right_21_1" refType="h" fact="0.36"/>
        <dgm:constr type="b" for="ch" forName="right_21_1" refType="h" fact="0.715"/>
        <dgm:constr type="ctrX" for="ch" forName="right_21_1" refType="w" fact="0.745"/>
        <dgm:constr type="w" for="ch" forName="right_03_1" refType="w" fact="0.37"/>
        <dgm:constr type="h" for="ch" forName="right_03_1" refType="h" fact="0.24"/>
        <dgm:constr type="b" for="ch" forName="right_03_1" refType="h" fact="0.76"/>
        <dgm:constr type="ctrX" for="ch" forName="right_03_1" refType="w" fact="0.77"/>
        <dgm:constr type="w" for="ch" forName="right_03_2" refType="w" fact="0.37"/>
        <dgm:constr type="h" for="ch" forName="right_03_2" refType="h" fact="0.24"/>
        <dgm:constr type="b" for="ch" forName="right_03_2" refType="h" fact="0.535"/>
        <dgm:constr type="ctrX" for="ch" forName="right_03_2" refType="w" fact="0.783"/>
        <dgm:constr type="w" for="ch" forName="right_03_3" refType="w" fact="0.37"/>
        <dgm:constr type="h" for="ch" forName="right_03_3" refType="h" fact="0.24"/>
        <dgm:constr type="b" for="ch" forName="right_03_3" refType="h" fact="0.315"/>
        <dgm:constr type="ctrX" for="ch" forName="right_03_3" refType="w" fact="0.796"/>
        <dgm:constr type="w" for="ch" forName="left_30_1" refType="w" fact="0.37"/>
        <dgm:constr type="h" for="ch" forName="left_30_1" refType="h" fact="0.24"/>
        <dgm:constr type="b" for="ch" forName="left_30_1" refType="h" fact="0.76"/>
        <dgm:constr type="ctrX" for="ch" forName="left_30_1" refType="w" fact="0.23"/>
        <dgm:constr type="w" for="ch" forName="left_30_2" refType="w" fact="0.37"/>
        <dgm:constr type="h" for="ch" forName="left_30_2" refType="h" fact="0.24"/>
        <dgm:constr type="b" for="ch" forName="left_30_2" refType="h" fact="0.535"/>
        <dgm:constr type="ctrX" for="ch" forName="left_30_2" refType="w" fact="0.217"/>
        <dgm:constr type="w" for="ch" forName="left_30_3" refType="w" fact="0.37"/>
        <dgm:constr type="h" for="ch" forName="left_30_3" refType="h" fact="0.24"/>
        <dgm:constr type="b" for="ch" forName="left_30_3" refType="h" fact="0.315"/>
        <dgm:constr type="ctrX" for="ch" forName="left_30_3" refType="w" fact="0.204"/>
        <dgm:constr type="w" for="ch" forName="right_13_1" refType="w" fact="0.37"/>
        <dgm:constr type="h" for="ch" forName="right_13_1" refType="h" fact="0.24"/>
        <dgm:constr type="b" for="ch" forName="right_13_1" refType="h" fact="0.76"/>
        <dgm:constr type="ctrX" for="ch" forName="right_13_1" refType="w" fact="0.77"/>
        <dgm:constr type="w" for="ch" forName="right_13_2" refType="w" fact="0.37"/>
        <dgm:constr type="h" for="ch" forName="right_13_2" refType="h" fact="0.24"/>
        <dgm:constr type="b" for="ch" forName="right_13_2" refType="h" fact="0.535"/>
        <dgm:constr type="ctrX" for="ch" forName="right_13_2" refType="w" fact="0.783"/>
        <dgm:constr type="w" for="ch" forName="right_13_3" refType="w" fact="0.37"/>
        <dgm:constr type="h" for="ch" forName="right_13_3" refType="h" fact="0.24"/>
        <dgm:constr type="b" for="ch" forName="right_13_3" refType="h" fact="0.315"/>
        <dgm:constr type="ctrX" for="ch" forName="right_13_3" refType="w" fact="0.796"/>
        <dgm:constr type="w" for="ch" forName="left_13_1" refType="w" fact="0.37"/>
        <dgm:constr type="h" for="ch" forName="left_13_1" refType="h" fact="0.24"/>
        <dgm:constr type="b" for="ch" forName="left_13_1" refType="h" fact="0.715"/>
        <dgm:constr type="ctrX" for="ch" forName="left_13_1" refType="w" fact="0.255"/>
        <dgm:constr type="w" for="ch" forName="left_31_1" refType="w" fact="0.37"/>
        <dgm:constr type="h" for="ch" forName="left_31_1" refType="h" fact="0.24"/>
        <dgm:constr type="b" for="ch" forName="left_31_1" refType="h" fact="0.76"/>
        <dgm:constr type="ctrX" for="ch" forName="left_31_1" refType="w" fact="0.23"/>
        <dgm:constr type="w" for="ch" forName="left_31_2" refType="w" fact="0.37"/>
        <dgm:constr type="h" for="ch" forName="left_31_2" refType="h" fact="0.24"/>
        <dgm:constr type="b" for="ch" forName="left_31_2" refType="h" fact="0.535"/>
        <dgm:constr type="ctrX" for="ch" forName="left_31_2" refType="w" fact="0.217"/>
        <dgm:constr type="w" for="ch" forName="left_31_3" refType="w" fact="0.37"/>
        <dgm:constr type="h" for="ch" forName="left_31_3" refType="h" fact="0.24"/>
        <dgm:constr type="b" for="ch" forName="left_31_3" refType="h" fact="0.315"/>
        <dgm:constr type="ctrX" for="ch" forName="left_31_3" refType="w" fact="0.204"/>
        <dgm:constr type="w" for="ch" forName="right_31_1" refType="w" fact="0.37"/>
        <dgm:constr type="h" for="ch" forName="right_31_1" refType="h" fact="0.24"/>
        <dgm:constr type="b" for="ch" forName="right_31_1" refType="h" fact="0.715"/>
        <dgm:constr type="ctrX" for="ch" forName="right_31_1" refType="w" fact="0.745"/>
        <dgm:constr type="w" for="ch" forName="right_23_1" refType="w" fact="0.37"/>
        <dgm:constr type="h" for="ch" forName="right_23_1" refType="h" fact="0.24"/>
        <dgm:constr type="b" for="ch" forName="right_23_1" refType="h" fact="0.76"/>
        <dgm:constr type="ctrX" for="ch" forName="right_23_1" refType="w" fact="0.77"/>
        <dgm:constr type="w" for="ch" forName="right_23_2" refType="w" fact="0.37"/>
        <dgm:constr type="h" for="ch" forName="right_23_2" refType="h" fact="0.24"/>
        <dgm:constr type="b" for="ch" forName="right_23_2" refType="h" fact="0.535"/>
        <dgm:constr type="ctrX" for="ch" forName="right_23_2" refType="w" fact="0.783"/>
        <dgm:constr type="w" for="ch" forName="right_23_3" refType="w" fact="0.37"/>
        <dgm:constr type="h" for="ch" forName="right_23_3" refType="h" fact="0.24"/>
        <dgm:constr type="b" for="ch" forName="right_23_3" refType="h" fact="0.315"/>
        <dgm:constr type="ctrX" for="ch" forName="right_23_3" refType="w" fact="0.796"/>
        <dgm:constr type="w" for="ch" forName="left_23_1" refType="w" fact="0.37"/>
        <dgm:constr type="h" for="ch" forName="left_23_1" refType="h" fact="0.24"/>
        <dgm:constr type="b" for="ch" forName="left_23_1" refType="h" fact="0.715"/>
        <dgm:constr type="ctrX" for="ch" forName="left_23_1" refType="w" fact="0.255"/>
        <dgm:constr type="w" for="ch" forName="left_23_2" refType="w" fact="0.37"/>
        <dgm:constr type="h" for="ch" forName="left_23_2" refType="h" fact="0.24"/>
        <dgm:constr type="b" for="ch" forName="left_23_2" refType="h" fact="0.49"/>
        <dgm:constr type="ctrX" for="ch" forName="left_23_2" refType="w" fact="0.268"/>
        <dgm:constr type="w" for="ch" forName="left_32_1" refType="w" fact="0.37"/>
        <dgm:constr type="h" for="ch" forName="left_32_1" refType="h" fact="0.24"/>
        <dgm:constr type="b" for="ch" forName="left_32_1" refType="h" fact="0.76"/>
        <dgm:constr type="ctrX" for="ch" forName="left_32_1" refType="w" fact="0.23"/>
        <dgm:constr type="w" for="ch" forName="left_32_2" refType="w" fact="0.37"/>
        <dgm:constr type="h" for="ch" forName="left_32_2" refType="h" fact="0.24"/>
        <dgm:constr type="b" for="ch" forName="left_32_2" refType="h" fact="0.535"/>
        <dgm:constr type="ctrX" for="ch" forName="left_32_2" refType="w" fact="0.217"/>
        <dgm:constr type="w" for="ch" forName="left_32_3" refType="w" fact="0.37"/>
        <dgm:constr type="h" for="ch" forName="left_32_3" refType="h" fact="0.24"/>
        <dgm:constr type="b" for="ch" forName="left_32_3" refType="h" fact="0.315"/>
        <dgm:constr type="ctrX" for="ch" forName="left_32_3" refType="w" fact="0.204"/>
        <dgm:constr type="w" for="ch" forName="right_32_1" refType="w" fact="0.37"/>
        <dgm:constr type="h" for="ch" forName="right_32_1" refType="h" fact="0.24"/>
        <dgm:constr type="b" for="ch" forName="right_32_1" refType="h" fact="0.715"/>
        <dgm:constr type="ctrX" for="ch" forName="right_32_1" refType="w" fact="0.745"/>
        <dgm:constr type="w" for="ch" forName="right_32_2" refType="w" fact="0.37"/>
        <dgm:constr type="h" for="ch" forName="right_32_2" refType="h" fact="0.24"/>
        <dgm:constr type="b" for="ch" forName="right_32_2" refType="h" fact="0.49"/>
        <dgm:constr type="ctrX" for="ch" forName="right_32_2" refType="w" fact="0.732"/>
        <dgm:constr type="w" for="ch" forName="right_33_1" refType="w" fact="0.36"/>
        <dgm:constr type="h" for="ch" forName="right_33_1" refType="h" fact="0.21"/>
        <dgm:constr type="b" for="ch" forName="right_33_1" refType="h" fact="0.725"/>
        <dgm:constr type="ctrX" for="ch" forName="right_33_1" refType="w" fact="0.76"/>
        <dgm:constr type="w" for="ch" forName="right_33_2" refType="w" fact="0.36"/>
        <dgm:constr type="h" for="ch" forName="right_33_2" refType="h" fact="0.21"/>
        <dgm:constr type="b" for="ch" forName="right_33_2" refType="h" fact="0.5"/>
        <dgm:constr type="ctrX" for="ch" forName="right_33_2" refType="w" fact="0.76"/>
        <dgm:constr type="w" for="ch" forName="right_33_3" refType="w" fact="0.36"/>
        <dgm:constr type="h" for="ch" forName="right_33_3" refType="h" fact="0.21"/>
        <dgm:constr type="b" for="ch" forName="right_33_3" refType="h" fact="0.275"/>
        <dgm:constr type="ctrX" for="ch" forName="right_33_3" refType="w" fact="0.76"/>
        <dgm:constr type="w" for="ch" forName="left_33_1" refType="w" fact="0.36"/>
        <dgm:constr type="h" for="ch" forName="left_33_1" refType="h" fact="0.21"/>
        <dgm:constr type="b" for="ch" forName="left_33_1" refType="h" fact="0.725"/>
        <dgm:constr type="ctrX" for="ch" forName="left_33_1" refType="w" fact="0.24"/>
        <dgm:constr type="w" for="ch" forName="left_33_2" refType="w" fact="0.36"/>
        <dgm:constr type="h" for="ch" forName="left_33_2" refType="h" fact="0.21"/>
        <dgm:constr type="b" for="ch" forName="left_33_2" refType="h" fact="0.5"/>
        <dgm:constr type="ctrX" for="ch" forName="left_33_2" refType="w" fact="0.24"/>
        <dgm:constr type="w" for="ch" forName="left_33_3" refType="w" fact="0.36"/>
        <dgm:constr type="h" for="ch" forName="left_33_3" refType="h" fact="0.21"/>
        <dgm:constr type="b" for="ch" forName="left_33_3" refType="h" fact="0.275"/>
        <dgm:constr type="ctrX" for="ch" forName="left_33_3" refType="w" fact="0.24"/>
        <dgm:constr type="w" for="ch" forName="right_04_1" refType="w" fact="0.365"/>
        <dgm:constr type="h" for="ch" forName="right_04_1" refType="h" fact="0.185"/>
        <dgm:constr type="b" for="ch" forName="right_04_1" refType="h" fact="0.76"/>
        <dgm:constr type="ctrX" for="ch" forName="right_04_1" refType="w" fact="0.77"/>
        <dgm:constr type="w" for="ch" forName="right_04_2" refType="w" fact="0.365"/>
        <dgm:constr type="h" for="ch" forName="right_04_2" refType="h" fact="0.185"/>
        <dgm:constr type="b" for="ch" forName="right_04_2" refType="h" fact="0.595"/>
        <dgm:constr type="ctrX" for="ch" forName="right_04_2" refType="w" fact="0.78"/>
        <dgm:constr type="w" for="ch" forName="right_04_3" refType="w" fact="0.365"/>
        <dgm:constr type="h" for="ch" forName="right_04_3" refType="h" fact="0.185"/>
        <dgm:constr type="b" for="ch" forName="right_04_3" refType="h" fact="0.43"/>
        <dgm:constr type="ctrX" for="ch" forName="right_04_3" refType="w" fact="0.79"/>
        <dgm:constr type="w" for="ch" forName="right_04_4" refType="w" fact="0.365"/>
        <dgm:constr type="h" for="ch" forName="right_04_4" refType="h" fact="0.185"/>
        <dgm:constr type="b" for="ch" forName="right_04_4" refType="h" fact="0.265"/>
        <dgm:constr type="ctrX" for="ch" forName="right_04_4" refType="w" fact="0.8"/>
        <dgm:constr type="w" for="ch" forName="left_40_1" refType="w" fact="0.365"/>
        <dgm:constr type="h" for="ch" forName="left_40_1" refType="h" fact="0.185"/>
        <dgm:constr type="b" for="ch" forName="left_40_1" refType="h" fact="0.76"/>
        <dgm:constr type="ctrX" for="ch" forName="left_40_1" refType="w" fact="0.23"/>
        <dgm:constr type="w" for="ch" forName="left_40_2" refType="w" fact="0.365"/>
        <dgm:constr type="h" for="ch" forName="left_40_2" refType="h" fact="0.185"/>
        <dgm:constr type="b" for="ch" forName="left_40_2" refType="h" fact="0.595"/>
        <dgm:constr type="ctrX" for="ch" forName="left_40_2" refType="w" fact="0.22"/>
        <dgm:constr type="w" for="ch" forName="left_40_3" refType="w" fact="0.365"/>
        <dgm:constr type="h" for="ch" forName="left_40_3" refType="h" fact="0.185"/>
        <dgm:constr type="b" for="ch" forName="left_40_3" refType="h" fact="0.43"/>
        <dgm:constr type="ctrX" for="ch" forName="left_40_3" refType="w" fact="0.21"/>
        <dgm:constr type="w" for="ch" forName="left_40_4" refType="w" fact="0.365"/>
        <dgm:constr type="h" for="ch" forName="left_40_4" refType="h" fact="0.185"/>
        <dgm:constr type="b" for="ch" forName="left_40_4" refType="h" fact="0.265"/>
        <dgm:constr type="ctrX" for="ch" forName="left_40_4" refType="w" fact="0.2"/>
        <dgm:constr type="w" for="ch" forName="right_14_1" refType="w" fact="0.365"/>
        <dgm:constr type="h" for="ch" forName="right_14_1" refType="h" fact="0.185"/>
        <dgm:constr type="b" for="ch" forName="right_14_1" refType="h" fact="0.76"/>
        <dgm:constr type="ctrX" for="ch" forName="right_14_1" refType="w" fact="0.77"/>
        <dgm:constr type="w" for="ch" forName="right_14_2" refType="w" fact="0.365"/>
        <dgm:constr type="h" for="ch" forName="right_14_2" refType="h" fact="0.185"/>
        <dgm:constr type="b" for="ch" forName="right_14_2" refType="h" fact="0.595"/>
        <dgm:constr type="ctrX" for="ch" forName="right_14_2" refType="w" fact="0.78"/>
        <dgm:constr type="w" for="ch" forName="right_14_3" refType="w" fact="0.365"/>
        <dgm:constr type="h" for="ch" forName="right_14_3" refType="h" fact="0.185"/>
        <dgm:constr type="b" for="ch" forName="right_14_3" refType="h" fact="0.43"/>
        <dgm:constr type="ctrX" for="ch" forName="right_14_3" refType="w" fact="0.79"/>
        <dgm:constr type="w" for="ch" forName="right_14_4" refType="w" fact="0.365"/>
        <dgm:constr type="h" for="ch" forName="right_14_4" refType="h" fact="0.185"/>
        <dgm:constr type="b" for="ch" forName="right_14_4" refType="h" fact="0.265"/>
        <dgm:constr type="ctrX" for="ch" forName="right_14_4" refType="w" fact="0.8"/>
        <dgm:constr type="w" for="ch" forName="left_14_1" refType="w" fact="0.365"/>
        <dgm:constr type="h" for="ch" forName="left_14_1" refType="h" fact="0.185"/>
        <dgm:constr type="b" for="ch" forName="left_14_1" refType="h" fact="0.715"/>
        <dgm:constr type="ctrX" for="ch" forName="left_14_1" refType="w" fact="0.25"/>
        <dgm:constr type="w" for="ch" forName="left_41_1" refType="w" fact="0.365"/>
        <dgm:constr type="h" for="ch" forName="left_41_1" refType="h" fact="0.185"/>
        <dgm:constr type="b" for="ch" forName="left_41_1" refType="h" fact="0.76"/>
        <dgm:constr type="ctrX" for="ch" forName="left_41_1" refType="w" fact="0.23"/>
        <dgm:constr type="w" for="ch" forName="left_41_2" refType="w" fact="0.365"/>
        <dgm:constr type="h" for="ch" forName="left_41_2" refType="h" fact="0.185"/>
        <dgm:constr type="b" for="ch" forName="left_41_2" refType="h" fact="0.595"/>
        <dgm:constr type="ctrX" for="ch" forName="left_41_2" refType="w" fact="0.22"/>
        <dgm:constr type="w" for="ch" forName="left_41_3" refType="w" fact="0.365"/>
        <dgm:constr type="h" for="ch" forName="left_41_3" refType="h" fact="0.185"/>
        <dgm:constr type="b" for="ch" forName="left_41_3" refType="h" fact="0.43"/>
        <dgm:constr type="ctrX" for="ch" forName="left_41_3" refType="w" fact="0.21"/>
        <dgm:constr type="w" for="ch" forName="left_41_4" refType="w" fact="0.365"/>
        <dgm:constr type="h" for="ch" forName="left_41_4" refType="h" fact="0.185"/>
        <dgm:constr type="b" for="ch" forName="left_41_4" refType="h" fact="0.265"/>
        <dgm:constr type="ctrX" for="ch" forName="left_41_4" refType="w" fact="0.2"/>
        <dgm:constr type="w" for="ch" forName="right_41_1" refType="w" fact="0.365"/>
        <dgm:constr type="h" for="ch" forName="right_41_1" refType="h" fact="0.185"/>
        <dgm:constr type="b" for="ch" forName="right_41_1" refType="h" fact="0.715"/>
        <dgm:constr type="ctrX" for="ch" forName="right_41_1" refType="w" fact="0.75"/>
        <dgm:constr type="w" for="ch" forName="right_24_1" refType="w" fact="0.365"/>
        <dgm:constr type="h" for="ch" forName="right_24_1" refType="h" fact="0.185"/>
        <dgm:constr type="b" for="ch" forName="right_24_1" refType="h" fact="0.76"/>
        <dgm:constr type="ctrX" for="ch" forName="right_24_1" refType="w" fact="0.77"/>
        <dgm:constr type="w" for="ch" forName="right_24_2" refType="w" fact="0.365"/>
        <dgm:constr type="h" for="ch" forName="right_24_2" refType="h" fact="0.185"/>
        <dgm:constr type="b" for="ch" forName="right_24_2" refType="h" fact="0.595"/>
        <dgm:constr type="ctrX" for="ch" forName="right_24_2" refType="w" fact="0.78"/>
        <dgm:constr type="w" for="ch" forName="right_24_3" refType="w" fact="0.365"/>
        <dgm:constr type="h" for="ch" forName="right_24_3" refType="h" fact="0.185"/>
        <dgm:constr type="b" for="ch" forName="right_24_3" refType="h" fact="0.43"/>
        <dgm:constr type="ctrX" for="ch" forName="right_24_3" refType="w" fact="0.79"/>
        <dgm:constr type="w" for="ch" forName="right_24_4" refType="w" fact="0.365"/>
        <dgm:constr type="h" for="ch" forName="right_24_4" refType="h" fact="0.185"/>
        <dgm:constr type="b" for="ch" forName="right_24_4" refType="h" fact="0.265"/>
        <dgm:constr type="ctrX" for="ch" forName="right_24_4" refType="w" fact="0.8"/>
        <dgm:constr type="w" for="ch" forName="left_24_1" refType="w" fact="0.365"/>
        <dgm:constr type="h" for="ch" forName="left_24_1" refType="h" fact="0.185"/>
        <dgm:constr type="b" for="ch" forName="left_24_1" refType="h" fact="0.715"/>
        <dgm:constr type="ctrX" for="ch" forName="left_24_1" refType="w" fact="0.25"/>
        <dgm:constr type="w" for="ch" forName="left_24_2" refType="w" fact="0.365"/>
        <dgm:constr type="h" for="ch" forName="left_24_2" refType="h" fact="0.185"/>
        <dgm:constr type="b" for="ch" forName="left_24_2" refType="h" fact="0.55"/>
        <dgm:constr type="ctrX" for="ch" forName="left_24_2" refType="w" fact="0.26"/>
        <dgm:constr type="w" for="ch" forName="left_42_1" refType="w" fact="0.365"/>
        <dgm:constr type="h" for="ch" forName="left_42_1" refType="h" fact="0.185"/>
        <dgm:constr type="b" for="ch" forName="left_42_1" refType="h" fact="0.76"/>
        <dgm:constr type="ctrX" for="ch" forName="left_42_1" refType="w" fact="0.23"/>
        <dgm:constr type="w" for="ch" forName="left_42_2" refType="w" fact="0.365"/>
        <dgm:constr type="h" for="ch" forName="left_42_2" refType="h" fact="0.185"/>
        <dgm:constr type="b" for="ch" forName="left_42_2" refType="h" fact="0.595"/>
        <dgm:constr type="ctrX" for="ch" forName="left_42_2" refType="w" fact="0.22"/>
        <dgm:constr type="w" for="ch" forName="left_42_3" refType="w" fact="0.365"/>
        <dgm:constr type="h" for="ch" forName="left_42_3" refType="h" fact="0.185"/>
        <dgm:constr type="b" for="ch" forName="left_42_3" refType="h" fact="0.43"/>
        <dgm:constr type="ctrX" for="ch" forName="left_42_3" refType="w" fact="0.21"/>
        <dgm:constr type="w" for="ch" forName="left_42_4" refType="w" fact="0.365"/>
        <dgm:constr type="h" for="ch" forName="left_42_4" refType="h" fact="0.185"/>
        <dgm:constr type="b" for="ch" forName="left_42_4" refType="h" fact="0.265"/>
        <dgm:constr type="ctrX" for="ch" forName="left_42_4" refType="w" fact="0.2"/>
        <dgm:constr type="w" for="ch" forName="right_42_1" refType="w" fact="0.365"/>
        <dgm:constr type="h" for="ch" forName="right_42_1" refType="h" fact="0.185"/>
        <dgm:constr type="b" for="ch" forName="right_42_1" refType="h" fact="0.715"/>
        <dgm:constr type="ctrX" for="ch" forName="right_42_1" refType="w" fact="0.75"/>
        <dgm:constr type="w" for="ch" forName="right_42_2" refType="w" fact="0.365"/>
        <dgm:constr type="h" for="ch" forName="right_42_2" refType="h" fact="0.185"/>
        <dgm:constr type="b" for="ch" forName="right_42_2" refType="h" fact="0.55"/>
        <dgm:constr type="ctrX" for="ch" forName="right_42_2" refType="w" fact="0.74"/>
        <dgm:constr type="w" for="ch" forName="right_34_1" refType="w" fact="0.365"/>
        <dgm:constr type="h" for="ch" forName="right_34_1" refType="h" fact="0.185"/>
        <dgm:constr type="b" for="ch" forName="right_34_1" refType="h" fact="0.76"/>
        <dgm:constr type="ctrX" for="ch" forName="right_34_1" refType="w" fact="0.77"/>
        <dgm:constr type="w" for="ch" forName="right_34_2" refType="w" fact="0.365"/>
        <dgm:constr type="h" for="ch" forName="right_34_2" refType="h" fact="0.185"/>
        <dgm:constr type="b" for="ch" forName="right_34_2" refType="h" fact="0.595"/>
        <dgm:constr type="ctrX" for="ch" forName="right_34_2" refType="w" fact="0.78"/>
        <dgm:constr type="w" for="ch" forName="right_34_3" refType="w" fact="0.365"/>
        <dgm:constr type="h" for="ch" forName="right_34_3" refType="h" fact="0.185"/>
        <dgm:constr type="b" for="ch" forName="right_34_3" refType="h" fact="0.43"/>
        <dgm:constr type="ctrX" for="ch" forName="right_34_3" refType="w" fact="0.79"/>
        <dgm:constr type="w" for="ch" forName="right_34_4" refType="w" fact="0.365"/>
        <dgm:constr type="h" for="ch" forName="right_34_4" refType="h" fact="0.185"/>
        <dgm:constr type="b" for="ch" forName="right_34_4" refType="h" fact="0.265"/>
        <dgm:constr type="ctrX" for="ch" forName="right_34_4" refType="w" fact="0.8"/>
        <dgm:constr type="w" for="ch" forName="left_34_1" refType="w" fact="0.365"/>
        <dgm:constr type="h" for="ch" forName="left_34_1" refType="h" fact="0.185"/>
        <dgm:constr type="b" for="ch" forName="left_34_1" refType="h" fact="0.715"/>
        <dgm:constr type="ctrX" for="ch" forName="left_34_1" refType="w" fact="0.25"/>
        <dgm:constr type="w" for="ch" forName="left_34_2" refType="w" fact="0.365"/>
        <dgm:constr type="h" for="ch" forName="left_34_2" refType="h" fact="0.185"/>
        <dgm:constr type="b" for="ch" forName="left_34_2" refType="h" fact="0.55"/>
        <dgm:constr type="ctrX" for="ch" forName="left_34_2" refType="w" fact="0.26"/>
        <dgm:constr type="w" for="ch" forName="left_34_3" refType="w" fact="0.365"/>
        <dgm:constr type="h" for="ch" forName="left_34_3" refType="h" fact="0.185"/>
        <dgm:constr type="b" for="ch" forName="left_34_3" refType="h" fact="0.385"/>
        <dgm:constr type="ctrX" for="ch" forName="left_34_3" refType="w" fact="0.27"/>
        <dgm:constr type="w" for="ch" forName="left_43_1" refType="w" fact="0.365"/>
        <dgm:constr type="h" for="ch" forName="left_43_1" refType="h" fact="0.185"/>
        <dgm:constr type="b" for="ch" forName="left_43_1" refType="h" fact="0.76"/>
        <dgm:constr type="ctrX" for="ch" forName="left_43_1" refType="w" fact="0.23"/>
        <dgm:constr type="w" for="ch" forName="left_43_2" refType="w" fact="0.365"/>
        <dgm:constr type="h" for="ch" forName="left_43_2" refType="h" fact="0.185"/>
        <dgm:constr type="b" for="ch" forName="left_43_2" refType="h" fact="0.595"/>
        <dgm:constr type="ctrX" for="ch" forName="left_43_2" refType="w" fact="0.22"/>
        <dgm:constr type="w" for="ch" forName="left_43_3" refType="w" fact="0.365"/>
        <dgm:constr type="h" for="ch" forName="left_43_3" refType="h" fact="0.185"/>
        <dgm:constr type="b" for="ch" forName="left_43_3" refType="h" fact="0.43"/>
        <dgm:constr type="ctrX" for="ch" forName="left_43_3" refType="w" fact="0.21"/>
        <dgm:constr type="w" for="ch" forName="left_43_4" refType="w" fact="0.365"/>
        <dgm:constr type="h" for="ch" forName="left_43_4" refType="h" fact="0.185"/>
        <dgm:constr type="b" for="ch" forName="left_43_4" refType="h" fact="0.265"/>
        <dgm:constr type="ctrX" for="ch" forName="left_43_4" refType="w" fact="0.2"/>
        <dgm:constr type="w" for="ch" forName="right_43_1" refType="w" fact="0.365"/>
        <dgm:constr type="h" for="ch" forName="right_43_1" refType="h" fact="0.185"/>
        <dgm:constr type="b" for="ch" forName="right_43_1" refType="h" fact="0.715"/>
        <dgm:constr type="ctrX" for="ch" forName="right_43_1" refType="w" fact="0.75"/>
        <dgm:constr type="w" for="ch" forName="right_43_2" refType="w" fact="0.365"/>
        <dgm:constr type="h" for="ch" forName="right_43_2" refType="h" fact="0.185"/>
        <dgm:constr type="b" for="ch" forName="right_43_2" refType="h" fact="0.55"/>
        <dgm:constr type="ctrX" for="ch" forName="right_43_2" refType="w" fact="0.74"/>
        <dgm:constr type="w" for="ch" forName="right_43_3" refType="w" fact="0.365"/>
        <dgm:constr type="h" for="ch" forName="right_43_3" refType="h" fact="0.185"/>
        <dgm:constr type="b" for="ch" forName="right_43_3" refType="h" fact="0.385"/>
        <dgm:constr type="ctrX" for="ch" forName="right_43_3" refType="w" fact="0.73"/>
        <dgm:constr type="w" for="ch" forName="right_44_1" refType="w" fact="0.36"/>
        <dgm:constr type="h" for="ch" forName="right_44_1" refType="h" fact="0.154"/>
        <dgm:constr type="b" for="ch" forName="right_44_1" refType="h" fact="0.725"/>
        <dgm:constr type="ctrX" for="ch" forName="right_44_1" refType="w" fact="0.76"/>
        <dgm:constr type="w" for="ch" forName="right_44_2" refType="w" fact="0.36"/>
        <dgm:constr type="h" for="ch" forName="right_44_2" refType="h" fact="0.154"/>
        <dgm:constr type="b" for="ch" forName="right_44_2" refType="h" fact="0.559"/>
        <dgm:constr type="ctrX" for="ch" forName="right_44_2" refType="w" fact="0.76"/>
        <dgm:constr type="w" for="ch" forName="right_44_3" refType="w" fact="0.36"/>
        <dgm:constr type="h" for="ch" forName="right_44_3" refType="h" fact="0.154"/>
        <dgm:constr type="b" for="ch" forName="right_44_3" refType="h" fact="0.393"/>
        <dgm:constr type="ctrX" for="ch" forName="right_44_3" refType="w" fact="0.76"/>
        <dgm:constr type="w" for="ch" forName="right_44_4" refType="w" fact="0.36"/>
        <dgm:constr type="h" for="ch" forName="right_44_4" refType="h" fact="0.154"/>
        <dgm:constr type="b" for="ch" forName="right_44_4" refType="h" fact="0.224"/>
        <dgm:constr type="ctrX" for="ch" forName="right_44_4" refType="w" fact="0.76"/>
        <dgm:constr type="w" for="ch" forName="left_44_1" refType="w" fact="0.36"/>
        <dgm:constr type="h" for="ch" forName="left_44_1" refType="h" fact="0.154"/>
        <dgm:constr type="b" for="ch" forName="left_44_1" refType="h" fact="0.725"/>
        <dgm:constr type="ctrX" for="ch" forName="left_44_1" refType="w" fact="0.24"/>
        <dgm:constr type="w" for="ch" forName="left_44_2" refType="w" fact="0.36"/>
        <dgm:constr type="h" for="ch" forName="left_44_2" refType="h" fact="0.154"/>
        <dgm:constr type="b" for="ch" forName="left_44_2" refType="h" fact="0.559"/>
        <dgm:constr type="ctrX" for="ch" forName="left_44_2" refType="w" fact="0.24"/>
        <dgm:constr type="w" for="ch" forName="left_44_3" refType="w" fact="0.36"/>
        <dgm:constr type="h" for="ch" forName="left_44_3" refType="h" fact="0.154"/>
        <dgm:constr type="b" for="ch" forName="left_44_3" refType="h" fact="0.393"/>
        <dgm:constr type="ctrX" for="ch" forName="left_44_3" refType="w" fact="0.24"/>
        <dgm:constr type="w" for="ch" forName="left_44_4" refType="w" fact="0.36"/>
        <dgm:constr type="h" for="ch" forName="left_44_4" refType="h" fact="0.154"/>
        <dgm:constr type="b" for="ch" forName="left_44_4" refType="h" fact="0.224"/>
        <dgm:constr type="ctrX" for="ch" forName="left_44_4" refType="w" fact="0.24"/>
      </dgm:constrLst>
      <dgm:ruleLst/>
      <dgm:layoutNode name="dummyMaxCanvas_ChildArea">
        <dgm:alg type="sp"/>
        <dgm:shape xmlns:r="http://schemas.openxmlformats.org/officeDocument/2006/relationships" r:blip="">
          <dgm:adjLst/>
        </dgm:shape>
        <dgm:presOf/>
        <dgm:constrLst/>
        <dgm:ruleLst/>
      </dgm:layoutNode>
      <dgm:layoutNode name="fulcrum" styleLbl="alignAccFollowNode1">
        <dgm:alg type="sp"/>
        <dgm:shape xmlns:r="http://schemas.openxmlformats.org/officeDocument/2006/relationships" type="triangle" r:blip="">
          <dgm:adjLst/>
        </dgm:shape>
        <dgm:presOf/>
        <dgm:constrLst/>
        <dgm:ruleLst/>
      </dgm:layoutNode>
      <dgm:choose name="Name0">
        <dgm:if name="Name1" axis="ch ch" ptType="node node" st="1 1" cnt="1 0" func="cnt" op="equ" val="0">
          <dgm:choose name="Name2">
            <dgm:if name="Name3" axis="ch ch" ptType="node node" st="2 1" cnt="1 0" func="cnt" op="equ" val="0">
              <dgm:layoutNode name="balance_00" styleLbl="alignAccFollowNode1">
                <dgm:varLst>
                  <dgm:bulletEnabled val="1"/>
                </dgm:varLst>
                <dgm:alg type="sp"/>
                <dgm:shape xmlns:r="http://schemas.openxmlformats.org/officeDocument/2006/relationships" type="rect" r:blip="">
                  <dgm:adjLst/>
                </dgm:shape>
                <dgm:presOf/>
                <dgm:constrLst/>
                <dgm:ruleLst/>
              </dgm:layoutNode>
            </dgm:if>
            <dgm:else name="Name4">
              <dgm:choose name="Name5">
                <dgm:if name="Name6" axis="ch ch" ptType="node node" st="2 1" cnt="1 0" func="cnt" op="equ" val="1">
                  <dgm:layoutNode name="balance_01" styleLbl="alignAccFollowNode1">
                    <dgm:varLst>
                      <dgm:bulletEnabled val="1"/>
                    </dgm:varLst>
                    <dgm:alg type="sp"/>
                    <dgm:shape xmlns:r="http://schemas.openxmlformats.org/officeDocument/2006/relationships" rot="4" type="rect" r:blip="">
                      <dgm:adjLst/>
                    </dgm:shape>
                    <dgm:presOf/>
                    <dgm:constrLst/>
                    <dgm:ruleLst/>
                  </dgm:layoutNode>
                  <dgm:layoutNode name="right_0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
                  <dgm:choose name="Name8">
                    <dgm:if name="Name9" axis="ch ch" ptType="node node" st="2 1" cnt="1 0" func="cnt" op="equ" val="2">
                      <dgm:layoutNode name="balance_02" styleLbl="alignAccFollowNode1">
                        <dgm:varLst>
                          <dgm:bulletEnabled val="1"/>
                        </dgm:varLst>
                        <dgm:alg type="sp"/>
                        <dgm:shape xmlns:r="http://schemas.openxmlformats.org/officeDocument/2006/relationships" rot="4" type="rect" r:blip="">
                          <dgm:adjLst/>
                        </dgm:shape>
                        <dgm:presOf/>
                        <dgm:constrLst/>
                        <dgm:ruleLst/>
                      </dgm:layoutNode>
                      <dgm:layoutNode name="right_0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
                      <dgm:choose name="Name11">
                        <dgm:if name="Name12" axis="ch ch" ptType="node node" st="2 1" cnt="1 0" func="cnt" op="equ" val="3">
                          <dgm:layoutNode name="balance_03" styleLbl="alignAccFollowNode1">
                            <dgm:varLst>
                              <dgm:bulletEnabled val="1"/>
                            </dgm:varLst>
                            <dgm:alg type="sp"/>
                            <dgm:shape xmlns:r="http://schemas.openxmlformats.org/officeDocument/2006/relationships" rot="4" type="rect" r:blip="">
                              <dgm:adjLst/>
                            </dgm:shape>
                            <dgm:presOf/>
                            <dgm:constrLst/>
                            <dgm:ruleLst/>
                          </dgm:layoutNode>
                          <dgm:layoutNode name="right_0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3">
                          <dgm:choose name="Name14">
                            <dgm:if name="Name15" axis="ch ch" ptType="node node" st="2 1" cnt="1 0" func="cnt" op="gte" val="4">
                              <dgm:layoutNode name="balance_04" styleLbl="alignAccFollowNode1">
                                <dgm:varLst>
                                  <dgm:bulletEnabled val="1"/>
                                </dgm:varLst>
                                <dgm:alg type="sp"/>
                                <dgm:shape xmlns:r="http://schemas.openxmlformats.org/officeDocument/2006/relationships" rot="4" type="rect" r:blip="">
                                  <dgm:adjLst/>
                                </dgm:shape>
                                <dgm:presOf/>
                                <dgm:constrLst/>
                                <dgm:ruleLst/>
                              </dgm:layoutNode>
                              <dgm:layoutNode name="right_0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6"/>
                          </dgm:choose>
                        </dgm:else>
                      </dgm:choose>
                    </dgm:else>
                  </dgm:choose>
                </dgm:else>
              </dgm:choose>
            </dgm:else>
          </dgm:choose>
        </dgm:if>
        <dgm:else name="Name17">
          <dgm:choose name="Name18">
            <dgm:if name="Name19" axis="ch ch" ptType="node node" st="1 1" cnt="1 0" func="cnt" op="equ" val="1">
              <dgm:choose name="Name20">
                <dgm:if name="Name21" axis="ch ch" ptType="node node" st="2 1" cnt="1 0" func="cnt" op="equ" val="0">
                  <dgm:layoutNode name="balance_10" styleLbl="alignAccFollowNode1">
                    <dgm:varLst>
                      <dgm:bulletEnabled val="1"/>
                    </dgm:varLst>
                    <dgm:alg type="sp"/>
                    <dgm:shape xmlns:r="http://schemas.openxmlformats.org/officeDocument/2006/relationships" rot="-4" type="rect" r:blip="">
                      <dgm:adjLst/>
                    </dgm:shape>
                    <dgm:presOf/>
                    <dgm:constrLst/>
                    <dgm:ruleLst/>
                  </dgm:layoutNode>
                  <dgm:layoutNode name="left_1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2">
                  <dgm:choose name="Name23">
                    <dgm:if name="Name24" axis="ch ch" ptType="node node" st="2 1" cnt="1 0" func="cnt" op="equ" val="1">
                      <dgm:layoutNode name="balance_11" styleLbl="alignAccFollowNode1">
                        <dgm:varLst>
                          <dgm:bulletEnabled val="1"/>
                        </dgm:varLst>
                        <dgm:alg type="sp"/>
                        <dgm:shape xmlns:r="http://schemas.openxmlformats.org/officeDocument/2006/relationships" type="rect" r:blip="">
                          <dgm:adjLst/>
                        </dgm:shape>
                        <dgm:presOf/>
                        <dgm:constrLst/>
                        <dgm:ruleLst/>
                      </dgm:layoutNode>
                      <dgm:layoutNode name="left_11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1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5">
                      <dgm:choose name="Name26">
                        <dgm:if name="Name27" axis="ch ch" ptType="node node" st="2 1" cnt="1 0" func="cnt" op="equ" val="2">
                          <dgm:layoutNode name="balance_12" styleLbl="alignAccFollowNode1">
                            <dgm:varLst>
                              <dgm:bulletEnabled val="1"/>
                            </dgm:varLst>
                            <dgm:alg type="sp"/>
                            <dgm:shape xmlns:r="http://schemas.openxmlformats.org/officeDocument/2006/relationships" rot="4" type="rect" r:blip="">
                              <dgm:adjLst/>
                            </dgm:shape>
                            <dgm:presOf/>
                            <dgm:constrLst/>
                            <dgm:ruleLst/>
                          </dgm:layoutNode>
                          <dgm:layoutNode name="right_1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8">
                          <dgm:choose name="Name29">
                            <dgm:if name="Name30" axis="ch ch" ptType="node node" st="2 1" cnt="1 0" func="cnt" op="equ" val="3">
                              <dgm:layoutNode name="balance_13" styleLbl="alignAccFollowNode1">
                                <dgm:varLst>
                                  <dgm:bulletEnabled val="1"/>
                                </dgm:varLst>
                                <dgm:alg type="sp"/>
                                <dgm:shape xmlns:r="http://schemas.openxmlformats.org/officeDocument/2006/relationships" rot="4" type="rect" r:blip="">
                                  <dgm:adjLst/>
                                </dgm:shape>
                                <dgm:presOf/>
                                <dgm:constrLst/>
                                <dgm:ruleLst/>
                              </dgm:layoutNode>
                              <dgm:layoutNode name="right_1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1">
                              <dgm:choose name="Name32">
                                <dgm:if name="Name33" axis="ch ch" ptType="node node" st="2 1" cnt="1 0" func="cnt" op="gte" val="4">
                                  <dgm:layoutNode name="balance_14" styleLbl="alignAccFollowNode1">
                                    <dgm:varLst>
                                      <dgm:bulletEnabled val="1"/>
                                    </dgm:varLst>
                                    <dgm:alg type="sp"/>
                                    <dgm:shape xmlns:r="http://schemas.openxmlformats.org/officeDocument/2006/relationships" rot="4" type="rect" r:blip="">
                                      <dgm:adjLst/>
                                    </dgm:shape>
                                    <dgm:presOf/>
                                    <dgm:constrLst/>
                                    <dgm:ruleLst/>
                                  </dgm:layoutNode>
                                  <dgm:layoutNode name="right_1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4"/>
                              </dgm:choose>
                            </dgm:else>
                          </dgm:choose>
                        </dgm:else>
                      </dgm:choose>
                    </dgm:else>
                  </dgm:choose>
                </dgm:else>
              </dgm:choose>
            </dgm:if>
            <dgm:else name="Name35">
              <dgm:choose name="Name36">
                <dgm:if name="Name37" axis="ch ch" ptType="node node" st="1 1" cnt="1 0" func="cnt" op="equ" val="2">
                  <dgm:choose name="Name38">
                    <dgm:if name="Name39" axis="ch ch" ptType="node node" st="2 1" cnt="1 0" func="cnt" op="equ" val="0">
                      <dgm:layoutNode name="balance_20" styleLbl="alignAccFollowNode1">
                        <dgm:varLst>
                          <dgm:bulletEnabled val="1"/>
                        </dgm:varLst>
                        <dgm:alg type="sp"/>
                        <dgm:shape xmlns:r="http://schemas.openxmlformats.org/officeDocument/2006/relationships" rot="-4" type="rect" r:blip="">
                          <dgm:adjLst/>
                        </dgm:shape>
                        <dgm:presOf/>
                        <dgm:constrLst/>
                        <dgm:ruleLst/>
                      </dgm:layoutNode>
                      <dgm:layoutNode name="left_2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0">
                      <dgm:choose name="Name41">
                        <dgm:if name="Name42" axis="ch ch" ptType="node node" st="2 1" cnt="1 0" func="cnt" op="equ" val="1">
                          <dgm:layoutNode name="balance_21" styleLbl="alignAccFollowNode1">
                            <dgm:varLst>
                              <dgm:bulletEnabled val="1"/>
                            </dgm:varLst>
                            <dgm:alg type="sp"/>
                            <dgm:shape xmlns:r="http://schemas.openxmlformats.org/officeDocument/2006/relationships" rot="-4" type="rect" r:blip="">
                              <dgm:adjLst/>
                            </dgm:shape>
                            <dgm:presOf/>
                            <dgm:constrLst/>
                            <dgm:ruleLst/>
                          </dgm:layoutNode>
                          <dgm:layoutNode name="left_2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3">
                          <dgm:choose name="Name44">
                            <dgm:if name="Name45" axis="ch ch" ptType="node node" st="2 1" cnt="1 0" func="cnt" op="equ" val="2">
                              <dgm:layoutNode name="balance_22" styleLbl="alignAccFollowNode1">
                                <dgm:varLst>
                                  <dgm:bulletEnabled val="1"/>
                                </dgm:varLst>
                                <dgm:alg type="sp"/>
                                <dgm:shape xmlns:r="http://schemas.openxmlformats.org/officeDocument/2006/relationships" type="rect" r:blip="">
                                  <dgm:adjLst/>
                                </dgm:shape>
                                <dgm:presOf/>
                                <dgm:constrLst/>
                                <dgm:ruleLst/>
                              </dgm:layoutNode>
                              <dgm:layoutNode name="right_22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2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6">
                              <dgm:choose name="Name47">
                                <dgm:if name="Name48" axis="ch ch" ptType="node node" st="2 1" cnt="1 0" func="cnt" op="equ" val="3">
                                  <dgm:layoutNode name="balance_23" styleLbl="alignAccFollowNode1">
                                    <dgm:varLst>
                                      <dgm:bulletEnabled val="1"/>
                                    </dgm:varLst>
                                    <dgm:alg type="sp"/>
                                    <dgm:shape xmlns:r="http://schemas.openxmlformats.org/officeDocument/2006/relationships" rot="4" type="rect" r:blip="">
                                      <dgm:adjLst/>
                                    </dgm:shape>
                                    <dgm:presOf/>
                                    <dgm:constrLst/>
                                    <dgm:ruleLst/>
                                  </dgm:layoutNode>
                                  <dgm:layoutNode name="right_2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9">
                                  <dgm:choose name="Name50">
                                    <dgm:if name="Name51" axis="ch ch" ptType="node node" st="2 1" cnt="1 0" func="cnt" op="gte" val="4">
                                      <dgm:layoutNode name="balance_24" styleLbl="alignAccFollowNode1">
                                        <dgm:varLst>
                                          <dgm:bulletEnabled val="1"/>
                                        </dgm:varLst>
                                        <dgm:alg type="sp"/>
                                        <dgm:shape xmlns:r="http://schemas.openxmlformats.org/officeDocument/2006/relationships" rot="4" type="rect" r:blip="">
                                          <dgm:adjLst/>
                                        </dgm:shape>
                                        <dgm:presOf/>
                                        <dgm:constrLst/>
                                        <dgm:ruleLst/>
                                      </dgm:layoutNode>
                                      <dgm:layoutNode name="right_2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2"/>
                                  </dgm:choose>
                                </dgm:else>
                              </dgm:choose>
                            </dgm:else>
                          </dgm:choose>
                        </dgm:else>
                      </dgm:choose>
                    </dgm:else>
                  </dgm:choose>
                </dgm:if>
                <dgm:else name="Name53">
                  <dgm:choose name="Name54">
                    <dgm:if name="Name55" axis="ch ch" ptType="node node" st="1 1" cnt="1 0" func="cnt" op="equ" val="3">
                      <dgm:choose name="Name56">
                        <dgm:if name="Name57" axis="ch ch" ptType="node node" st="2 1" cnt="1 0" func="cnt" op="equ" val="0">
                          <dgm:layoutNode name="balance_30" styleLbl="alignAccFollowNode1">
                            <dgm:varLst>
                              <dgm:bulletEnabled val="1"/>
                            </dgm:varLst>
                            <dgm:alg type="sp"/>
                            <dgm:shape xmlns:r="http://schemas.openxmlformats.org/officeDocument/2006/relationships" rot="-4" type="rect" r:blip="">
                              <dgm:adjLst/>
                            </dgm:shape>
                            <dgm:presOf/>
                            <dgm:constrLst/>
                            <dgm:ruleLst/>
                          </dgm:layoutNode>
                          <dgm:layoutNode name="left_3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name="Name59">
                            <dgm:if name="Name60" axis="ch ch" ptType="node node" st="2 1" cnt="1 0" func="cnt" op="equ" val="1">
                              <dgm:layoutNode name="balance_31" styleLbl="alignAccFollowNode1">
                                <dgm:varLst>
                                  <dgm:bulletEnabled val="1"/>
                                </dgm:varLst>
                                <dgm:alg type="sp"/>
                                <dgm:shape xmlns:r="http://schemas.openxmlformats.org/officeDocument/2006/relationships" rot="-4" type="rect" r:blip="">
                                  <dgm:adjLst/>
                                </dgm:shape>
                                <dgm:presOf/>
                                <dgm:constrLst/>
                                <dgm:ruleLst/>
                              </dgm:layoutNode>
                              <dgm:layoutNode name="left_3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1">
                              <dgm:choose name="Name62">
                                <dgm:if name="Name63" axis="ch ch" ptType="node node" st="2 1" cnt="1 0" func="cnt" op="equ" val="2">
                                  <dgm:layoutNode name="balance_32" styleLbl="alignAccFollowNode1">
                                    <dgm:varLst>
                                      <dgm:bulletEnabled val="1"/>
                                    </dgm:varLst>
                                    <dgm:alg type="sp"/>
                                    <dgm:shape xmlns:r="http://schemas.openxmlformats.org/officeDocument/2006/relationships" rot="-4" type="rect" r:blip="">
                                      <dgm:adjLst/>
                                    </dgm:shape>
                                    <dgm:presOf/>
                                    <dgm:constrLst/>
                                    <dgm:ruleLst/>
                                  </dgm:layoutNode>
                                  <dgm:layoutNode name="left_3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4">
                                  <dgm:choose name="Name65">
                                    <dgm:if name="Name66" axis="ch ch" ptType="node node" st="2 1" cnt="1 0" func="cnt" op="equ" val="3">
                                      <dgm:layoutNode name="balance_33" styleLbl="alignAccFollowNode1">
                                        <dgm:varLst>
                                          <dgm:bulletEnabled val="1"/>
                                        </dgm:varLst>
                                        <dgm:alg type="sp"/>
                                        <dgm:shape xmlns:r="http://schemas.openxmlformats.org/officeDocument/2006/relationships" type="rect" r:blip="">
                                          <dgm:adjLst/>
                                        </dgm:shape>
                                        <dgm:presOf/>
                                        <dgm:constrLst/>
                                        <dgm:ruleLst/>
                                      </dgm:layoutNode>
                                      <dgm:layoutNode name="right_33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7">
                                      <dgm:choose name="Name68">
                                        <dgm:if name="Name69" axis="ch ch" ptType="node node" st="2 1" cnt="1 0" func="cnt" op="gte" val="4">
                                          <dgm:layoutNode name="balance_34" styleLbl="alignAccFollowNode1">
                                            <dgm:varLst>
                                              <dgm:bulletEnabled val="1"/>
                                            </dgm:varLst>
                                            <dgm:alg type="sp"/>
                                            <dgm:shape xmlns:r="http://schemas.openxmlformats.org/officeDocument/2006/relationships" rot="4" type="rect" r:blip="">
                                              <dgm:adjLst/>
                                            </dgm:shape>
                                            <dgm:presOf/>
                                            <dgm:constrLst/>
                                            <dgm:ruleLst/>
                                          </dgm:layoutNode>
                                          <dgm:layoutNode name="right_3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0"/>
                                      </dgm:choose>
                                    </dgm:else>
                                  </dgm:choose>
                                </dgm:else>
                              </dgm:choose>
                            </dgm:else>
                          </dgm:choose>
                        </dgm:else>
                      </dgm:choose>
                    </dgm:if>
                    <dgm:else name="Name71">
                      <dgm:choose name="Name72">
                        <dgm:if name="Name73" axis="ch ch" ptType="node node" st="1 1" cnt="1 0" func="cnt" op="gte" val="4">
                          <dgm:choose name="Name74">
                            <dgm:if name="Name75" axis="ch ch" ptType="node node" st="2 1" cnt="1 0" func="cnt" op="equ" val="0">
                              <dgm:layoutNode name="balance_40" styleLbl="alignAccFollowNode1">
                                <dgm:varLst>
                                  <dgm:bulletEnabled val="1"/>
                                </dgm:varLst>
                                <dgm:alg type="sp"/>
                                <dgm:shape xmlns:r="http://schemas.openxmlformats.org/officeDocument/2006/relationships" rot="-4" type="rect" r:blip="">
                                  <dgm:adjLst/>
                                </dgm:shape>
                                <dgm:presOf/>
                                <dgm:constrLst/>
                                <dgm:ruleLst/>
                              </dgm:layoutNode>
                              <dgm:layoutNode name="left_4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6">
                              <dgm:choose name="Name77">
                                <dgm:if name="Name78" axis="ch ch" ptType="node node" st="2 1" cnt="1 0" func="cnt" op="equ" val="1">
                                  <dgm:layoutNode name="balance_41" styleLbl="alignAccFollowNode1">
                                    <dgm:varLst>
                                      <dgm:bulletEnabled val="1"/>
                                    </dgm:varLst>
                                    <dgm:alg type="sp"/>
                                    <dgm:shape xmlns:r="http://schemas.openxmlformats.org/officeDocument/2006/relationships" rot="-4" type="rect" r:blip="">
                                      <dgm:adjLst/>
                                    </dgm:shape>
                                    <dgm:presOf/>
                                    <dgm:constrLst/>
                                    <dgm:ruleLst/>
                                  </dgm:layoutNode>
                                  <dgm:layoutNode name="left_4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name="Name80">
                                    <dgm:if name="Name81" axis="ch ch" ptType="node node" st="2 1" cnt="1 0" func="cnt" op="equ" val="2">
                                      <dgm:layoutNode name="balance_42" styleLbl="alignAccFollowNode1">
                                        <dgm:varLst>
                                          <dgm:bulletEnabled val="1"/>
                                        </dgm:varLst>
                                        <dgm:alg type="sp"/>
                                        <dgm:shape xmlns:r="http://schemas.openxmlformats.org/officeDocument/2006/relationships" rot="-4" type="rect" r:blip="">
                                          <dgm:adjLst/>
                                        </dgm:shape>
                                        <dgm:presOf/>
                                        <dgm:constrLst/>
                                        <dgm:ruleLst/>
                                      </dgm:layoutNode>
                                      <dgm:layoutNode name="left_4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2">
                                      <dgm:choose name="Name83">
                                        <dgm:if name="Name84" axis="ch ch" ptType="node node" st="2 1" cnt="1 0" func="cnt" op="equ" val="3">
                                          <dgm:layoutNode name="balance_43" styleLbl="alignAccFollowNode1">
                                            <dgm:varLst>
                                              <dgm:bulletEnabled val="1"/>
                                            </dgm:varLst>
                                            <dgm:alg type="sp"/>
                                            <dgm:shape xmlns:r="http://schemas.openxmlformats.org/officeDocument/2006/relationships" rot="-4" type="rect" r:blip="">
                                              <dgm:adjLst/>
                                            </dgm:shape>
                                            <dgm:presOf/>
                                            <dgm:constrLst/>
                                            <dgm:ruleLst/>
                                          </dgm:layoutNode>
                                          <dgm:layoutNode name="left_4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5">
                                          <dgm:choose name="Name86">
                                            <dgm:if name="Name87" axis="ch ch" ptType="node node" st="2 1" cnt="1 0" func="cnt" op="gte" val="4">
                                              <dgm:layoutNode name="balance_44" styleLbl="alignAccFollowNode1">
                                                <dgm:varLst>
                                                  <dgm:bulletEnabled val="1"/>
                                                </dgm:varLst>
                                                <dgm:alg type="sp"/>
                                                <dgm:shape xmlns:r="http://schemas.openxmlformats.org/officeDocument/2006/relationships" type="rect" r:blip="">
                                                  <dgm:adjLst/>
                                                </dgm:shape>
                                                <dgm:presOf/>
                                                <dgm:constrLst/>
                                                <dgm:ruleLst/>
                                              </dgm:layoutNode>
                                              <dgm:layoutNode name="right_44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4" styleLbl="node1">
                                                <dgm:varLst>
                                                  <dgm:bulletEnabled val="1"/>
                                                </dgm:varLst>
                                                <dgm:alg type="tx"/>
                                                <dgm:shape xmlns:r="http://schemas.openxmlformats.org/officeDocument/2006/relationships"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4" styleLbl="node1">
                                                <dgm:varLst>
                                                  <dgm:bulletEnabled val="1"/>
                                                </dgm:varLst>
                                                <dgm:alg type="tx"/>
                                                <dgm:shape xmlns:r="http://schemas.openxmlformats.org/officeDocument/2006/relationships"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8"/>
                                          </dgm:choose>
                                        </dgm:else>
                                      </dgm:choose>
                                    </dgm:else>
                                  </dgm:choose>
                                </dgm:else>
                              </dgm:choose>
                            </dgm:else>
                          </dgm:choose>
                        </dgm:if>
                        <dgm:else name="Name89"/>
                      </dgm:choose>
                    </dgm:else>
                  </dgm:choose>
                </dgm:else>
              </dgm:choose>
            </dgm:else>
          </dgm:choose>
        </dgm:else>
      </dgm:choose>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99012"/>
          </a:xfrm>
          <a:prstGeom prst="rect">
            <a:avLst/>
          </a:prstGeom>
        </p:spPr>
        <p:txBody>
          <a:bodyPr vert="horz" lIns="91440" tIns="45720" rIns="91440" bIns="45720" rtlCol="0"/>
          <a:lstStyle>
            <a:lvl1pPr algn="r">
              <a:defRPr sz="1200"/>
            </a:lvl1pPr>
          </a:lstStyle>
          <a:p>
            <a:fld id="{219426B0-CDF3-4093-8726-BA95C721F4FF}" type="datetimeFigureOut">
              <a:rPr lang="en-GB" smtClean="0"/>
              <a:t>27/01/2019</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8"/>
            <a:ext cx="2971800" cy="49901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8"/>
            <a:ext cx="2971800" cy="499011"/>
          </a:xfrm>
          <a:prstGeom prst="rect">
            <a:avLst/>
          </a:prstGeom>
        </p:spPr>
        <p:txBody>
          <a:bodyPr vert="horz" lIns="91440" tIns="45720" rIns="91440" bIns="45720" rtlCol="0" anchor="b"/>
          <a:lstStyle>
            <a:lvl1pPr algn="r">
              <a:defRPr sz="1200"/>
            </a:lvl1pPr>
          </a:lstStyle>
          <a:p>
            <a:fld id="{9E642A36-ADCB-40D3-8E5A-AA76FE519C5A}" type="slidenum">
              <a:rPr lang="en-GB" smtClean="0"/>
              <a:t>‹#›</a:t>
            </a:fld>
            <a:endParaRPr lang="en-GB"/>
          </a:p>
        </p:txBody>
      </p:sp>
    </p:spTree>
    <p:extLst>
      <p:ext uri="{BB962C8B-B14F-4D97-AF65-F5344CB8AC3E}">
        <p14:creationId xmlns:p14="http://schemas.microsoft.com/office/powerpoint/2010/main" val="14366419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642A36-ADCB-40D3-8E5A-AA76FE519C5A}" type="slidenum">
              <a:rPr lang="en-GB" smtClean="0"/>
              <a:t>14</a:t>
            </a:fld>
            <a:endParaRPr lang="en-GB"/>
          </a:p>
        </p:txBody>
      </p:sp>
    </p:spTree>
    <p:extLst>
      <p:ext uri="{BB962C8B-B14F-4D97-AF65-F5344CB8AC3E}">
        <p14:creationId xmlns:p14="http://schemas.microsoft.com/office/powerpoint/2010/main" val="110132002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60000"/>
                    <a:lumOff val="40000"/>
                  </a:schemeClr>
                </a:solidFill>
              </a:defRPr>
            </a:lvl1pPr>
          </a:lstStyle>
          <a:p>
            <a:fld id="{61018D2D-A0C9-4CDC-B1D7-6EE798523D3F}" type="datetimeFigureOut">
              <a:rPr lang="en-GB" smtClean="0"/>
              <a:t>27/01/2019</a:t>
            </a:fld>
            <a:endParaRPr lang="en-GB"/>
          </a:p>
        </p:txBody>
      </p:sp>
      <p:sp>
        <p:nvSpPr>
          <p:cNvPr id="5" name="Footer Placeholder 4"/>
          <p:cNvSpPr>
            <a:spLocks noGrp="1"/>
          </p:cNvSpPr>
          <p:nvPr>
            <p:ph type="ftr" sz="quarter" idx="11"/>
          </p:nvPr>
        </p:nvSpPr>
        <p:spPr>
          <a:xfrm rot="21420000">
            <a:off x="9144" y="4882896"/>
            <a:ext cx="4050792" cy="1197864"/>
          </a:xfrm>
          <a:noFill/>
        </p:spPr>
        <p:txBody>
          <a:bodyPr wrap="square" rtlCol="0">
            <a:spAutoFit/>
          </a:bodyPr>
          <a:lstStyle>
            <a:lvl1pPr>
              <a:defRPr lang="en-US" sz="5400" dirty="0"/>
            </a:lvl1pPr>
          </a:lstStyle>
          <a:p>
            <a:endParaRPr lang="en-GB"/>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07FAC877-35BB-4D76-A85D-CE9E7F958120}" type="slidenum">
              <a:rPr lang="en-GB" smtClean="0"/>
              <a:t>‹#›</a:t>
            </a:fld>
            <a:endParaRPr lang="en-GB"/>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accent1">
              <a:lumMod val="60000"/>
              <a:lumOff val="40000"/>
              <a:alpha val="5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903864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018D2D-A0C9-4CDC-B1D7-6EE798523D3F}" type="datetimeFigureOut">
              <a:rPr lang="en-GB" smtClean="0"/>
              <a:t>27/01/2019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FAC877-35BB-4D76-A85D-CE9E7F958120}" type="slidenum">
              <a:rPr lang="en-GB" smtClean="0"/>
              <a:t>‹#›</a:t>
            </a:fld>
            <a:endParaRPr lang="en-GB"/>
          </a:p>
        </p:txBody>
      </p:sp>
    </p:spTree>
    <p:extLst>
      <p:ext uri="{BB962C8B-B14F-4D97-AF65-F5344CB8AC3E}">
        <p14:creationId xmlns:p14="http://schemas.microsoft.com/office/powerpoint/2010/main" val="2552688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1018D2D-A0C9-4CDC-B1D7-6EE798523D3F}" type="datetimeFigureOut">
              <a:rPr lang="en-GB" smtClean="0"/>
              <a:t>27/01/2019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FAC877-35BB-4D76-A85D-CE9E7F958120}" type="slidenum">
              <a:rPr lang="en-GB" smtClean="0"/>
              <a:t>‹#›</a:t>
            </a:fld>
            <a:endParaRPr lang="en-GB"/>
          </a:p>
        </p:txBody>
      </p:sp>
    </p:spTree>
    <p:extLst>
      <p:ext uri="{BB962C8B-B14F-4D97-AF65-F5344CB8AC3E}">
        <p14:creationId xmlns:p14="http://schemas.microsoft.com/office/powerpoint/2010/main" val="23444248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1018D2D-A0C9-4CDC-B1D7-6EE798523D3F}" type="datetimeFigureOut">
              <a:rPr lang="en-GB" smtClean="0"/>
              <a:t>27/01/2019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FAC877-35BB-4D76-A85D-CE9E7F958120}" type="slidenum">
              <a:rPr lang="en-GB" smtClean="0"/>
              <a:t>‹#›</a:t>
            </a:fld>
            <a:endParaRPr lang="en-GB"/>
          </a:p>
        </p:txBody>
      </p:sp>
    </p:spTree>
    <p:extLst>
      <p:ext uri="{BB962C8B-B14F-4D97-AF65-F5344CB8AC3E}">
        <p14:creationId xmlns:p14="http://schemas.microsoft.com/office/powerpoint/2010/main" val="12126185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1018D2D-A0C9-4CDC-B1D7-6EE798523D3F}" type="datetimeFigureOut">
              <a:rPr lang="en-GB" smtClean="0"/>
              <a:t>27/01/2019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7FAC877-35BB-4D76-A85D-CE9E7F958120}" type="slidenum">
              <a:rPr lang="en-GB" smtClean="0"/>
              <a:t>‹#›</a:t>
            </a:fld>
            <a:endParaRPr lang="en-GB"/>
          </a:p>
        </p:txBody>
      </p:sp>
    </p:spTree>
    <p:extLst>
      <p:ext uri="{BB962C8B-B14F-4D97-AF65-F5344CB8AC3E}">
        <p14:creationId xmlns:p14="http://schemas.microsoft.com/office/powerpoint/2010/main" val="32276408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1018D2D-A0C9-4CDC-B1D7-6EE798523D3F}" type="datetimeFigureOut">
              <a:rPr lang="en-GB" smtClean="0"/>
              <a:t>27/01/2019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FAC877-35BB-4D76-A85D-CE9E7F958120}" type="slidenum">
              <a:rPr lang="en-GB" smtClean="0"/>
              <a:t>‹#›</a:t>
            </a:fld>
            <a:endParaRPr lang="en-GB"/>
          </a:p>
        </p:txBody>
      </p:sp>
    </p:spTree>
    <p:extLst>
      <p:ext uri="{BB962C8B-B14F-4D97-AF65-F5344CB8AC3E}">
        <p14:creationId xmlns:p14="http://schemas.microsoft.com/office/powerpoint/2010/main" val="12098208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1018D2D-A0C9-4CDC-B1D7-6EE798523D3F}" type="datetimeFigureOut">
              <a:rPr lang="en-GB" smtClean="0"/>
              <a:t>27/01/2019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7FAC877-35BB-4D76-A85D-CE9E7F958120}" type="slidenum">
              <a:rPr lang="en-GB" smtClean="0"/>
              <a:t>‹#›</a:t>
            </a:fld>
            <a:endParaRPr lang="en-GB"/>
          </a:p>
        </p:txBody>
      </p:sp>
    </p:spTree>
    <p:extLst>
      <p:ext uri="{BB962C8B-B14F-4D97-AF65-F5344CB8AC3E}">
        <p14:creationId xmlns:p14="http://schemas.microsoft.com/office/powerpoint/2010/main" val="41677024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1018D2D-A0C9-4CDC-B1D7-6EE798523D3F}" type="datetimeFigureOut">
              <a:rPr lang="en-GB" smtClean="0"/>
              <a:t>27/01/2019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FAC877-35BB-4D76-A85D-CE9E7F958120}" type="slidenum">
              <a:rPr lang="en-GB" smtClean="0"/>
              <a:t>‹#›</a:t>
            </a:fld>
            <a:endParaRPr lang="en-GB"/>
          </a:p>
        </p:txBody>
      </p:sp>
    </p:spTree>
    <p:extLst>
      <p:ext uri="{BB962C8B-B14F-4D97-AF65-F5344CB8AC3E}">
        <p14:creationId xmlns:p14="http://schemas.microsoft.com/office/powerpoint/2010/main" val="39172209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1018D2D-A0C9-4CDC-B1D7-6EE798523D3F}" type="datetimeFigureOut">
              <a:rPr lang="en-GB" smtClean="0"/>
              <a:t>27/01/2019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FAC877-35BB-4D76-A85D-CE9E7F958120}" type="slidenum">
              <a:rPr lang="en-GB" smtClean="0"/>
              <a:t>‹#›</a:t>
            </a:fld>
            <a:endParaRPr lang="en-GB"/>
          </a:p>
        </p:txBody>
      </p:sp>
    </p:spTree>
    <p:extLst>
      <p:ext uri="{BB962C8B-B14F-4D97-AF65-F5344CB8AC3E}">
        <p14:creationId xmlns:p14="http://schemas.microsoft.com/office/powerpoint/2010/main" val="2467434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1018D2D-A0C9-4CDC-B1D7-6EE798523D3F}" type="datetimeFigureOut">
              <a:rPr lang="en-GB" smtClean="0"/>
              <a:t>27/01/2019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FAC877-35BB-4D76-A85D-CE9E7F958120}" type="slidenum">
              <a:rPr lang="en-GB" smtClean="0"/>
              <a:t>‹#›</a:t>
            </a:fld>
            <a:endParaRPr lang="en-GB"/>
          </a:p>
        </p:txBody>
      </p:sp>
    </p:spTree>
    <p:extLst>
      <p:ext uri="{BB962C8B-B14F-4D97-AF65-F5344CB8AC3E}">
        <p14:creationId xmlns:p14="http://schemas.microsoft.com/office/powerpoint/2010/main" val="3138737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1018D2D-A0C9-4CDC-B1D7-6EE798523D3F}" type="datetimeFigureOut">
              <a:rPr lang="en-GB" smtClean="0"/>
              <a:t>27/01/2019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FAC877-35BB-4D76-A85D-CE9E7F958120}" type="slidenum">
              <a:rPr lang="en-GB" smtClean="0"/>
              <a:t>‹#›</a:t>
            </a:fld>
            <a:endParaRPr lang="en-GB"/>
          </a:p>
        </p:txBody>
      </p:sp>
    </p:spTree>
    <p:extLst>
      <p:ext uri="{BB962C8B-B14F-4D97-AF65-F5344CB8AC3E}">
        <p14:creationId xmlns:p14="http://schemas.microsoft.com/office/powerpoint/2010/main" val="33319266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1018D2D-A0C9-4CDC-B1D7-6EE798523D3F}" type="datetimeFigureOut">
              <a:rPr lang="en-GB" smtClean="0"/>
              <a:t>27/01/2019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FAC877-35BB-4D76-A85D-CE9E7F958120}" type="slidenum">
              <a:rPr lang="en-GB" smtClean="0"/>
              <a:t>‹#›</a:t>
            </a:fld>
            <a:endParaRPr lang="en-GB"/>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1017086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1018D2D-A0C9-4CDC-B1D7-6EE798523D3F}" type="datetimeFigureOut">
              <a:rPr lang="en-GB" smtClean="0"/>
              <a:t>27/01/2019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FAC877-35BB-4D76-A85D-CE9E7F958120}" type="slidenum">
              <a:rPr lang="en-GB" smtClean="0"/>
              <a:t>‹#›</a:t>
            </a:fld>
            <a:endParaRPr lang="en-GB"/>
          </a:p>
        </p:txBody>
      </p:sp>
    </p:spTree>
    <p:extLst>
      <p:ext uri="{BB962C8B-B14F-4D97-AF65-F5344CB8AC3E}">
        <p14:creationId xmlns:p14="http://schemas.microsoft.com/office/powerpoint/2010/main" val="11993207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61018D2D-A0C9-4CDC-B1D7-6EE798523D3F}" type="datetimeFigureOut">
              <a:rPr lang="en-GB" smtClean="0"/>
              <a:t>27/01/2019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FAC877-35BB-4D76-A85D-CE9E7F958120}" type="slidenum">
              <a:rPr lang="en-GB" smtClean="0"/>
              <a:t>‹#›</a:t>
            </a:fld>
            <a:endParaRPr lang="en-GB"/>
          </a:p>
        </p:txBody>
      </p:sp>
    </p:spTree>
    <p:extLst>
      <p:ext uri="{BB962C8B-B14F-4D97-AF65-F5344CB8AC3E}">
        <p14:creationId xmlns:p14="http://schemas.microsoft.com/office/powerpoint/2010/main" val="13734119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61018D2D-A0C9-4CDC-B1D7-6EE798523D3F}" type="datetimeFigureOut">
              <a:rPr lang="en-GB" smtClean="0"/>
              <a:t>27/01/2019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FAC877-35BB-4D76-A85D-CE9E7F958120}" type="slidenum">
              <a:rPr lang="en-GB" smtClean="0"/>
              <a:t>‹#›</a:t>
            </a:fld>
            <a:endParaRPr lang="en-GB"/>
          </a:p>
        </p:txBody>
      </p:sp>
    </p:spTree>
    <p:extLst>
      <p:ext uri="{BB962C8B-B14F-4D97-AF65-F5344CB8AC3E}">
        <p14:creationId xmlns:p14="http://schemas.microsoft.com/office/powerpoint/2010/main" val="3652573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018D2D-A0C9-4CDC-B1D7-6EE798523D3F}" type="datetimeFigureOut">
              <a:rPr lang="en-GB" smtClean="0"/>
              <a:t>27/01/2019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FAC877-35BB-4D76-A85D-CE9E7F958120}" type="slidenum">
              <a:rPr lang="en-GB" smtClean="0"/>
              <a:t>‹#›</a:t>
            </a:fld>
            <a:endParaRPr lang="en-GB"/>
          </a:p>
        </p:txBody>
      </p:sp>
    </p:spTree>
    <p:extLst>
      <p:ext uri="{BB962C8B-B14F-4D97-AF65-F5344CB8AC3E}">
        <p14:creationId xmlns:p14="http://schemas.microsoft.com/office/powerpoint/2010/main" val="37524569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018D2D-A0C9-4CDC-B1D7-6EE798523D3F}" type="datetimeFigureOut">
              <a:rPr lang="en-GB" smtClean="0"/>
              <a:t>27/01/2019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FAC877-35BB-4D76-A85D-CE9E7F958120}" type="slidenum">
              <a:rPr lang="en-GB" smtClean="0"/>
              <a:t>‹#›</a:t>
            </a:fld>
            <a:endParaRPr lang="en-GB"/>
          </a:p>
        </p:txBody>
      </p:sp>
    </p:spTree>
    <p:extLst>
      <p:ext uri="{BB962C8B-B14F-4D97-AF65-F5344CB8AC3E}">
        <p14:creationId xmlns:p14="http://schemas.microsoft.com/office/powerpoint/2010/main" val="9884019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60000"/>
                    <a:lumOff val="40000"/>
                  </a:schemeClr>
                </a:solidFill>
              </a:defRPr>
            </a:lvl1pPr>
          </a:lstStyle>
          <a:p>
            <a:fld id="{61018D2D-A0C9-4CDC-B1D7-6EE798523D3F}" type="datetimeFigureOut">
              <a:rPr lang="en-GB" smtClean="0"/>
              <a:t>27/01/2019</a:t>
            </a:fld>
            <a:endParaRPr lang="en-GB"/>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60000"/>
                    <a:lumOff val="40000"/>
                  </a:schemeClr>
                </a:solidFill>
              </a:defRPr>
            </a:lvl1pPr>
          </a:lstStyle>
          <a:p>
            <a:endParaRPr lang="en-GB"/>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60000"/>
                    <a:lumOff val="40000"/>
                  </a:schemeClr>
                </a:solidFill>
              </a:defRPr>
            </a:lvl1pPr>
          </a:lstStyle>
          <a:p>
            <a:fld id="{07FAC877-35BB-4D76-A85D-CE9E7F958120}" type="slidenum">
              <a:rPr lang="en-GB" smtClean="0"/>
              <a:t>‹#›</a:t>
            </a:fld>
            <a:endParaRPr lang="en-GB"/>
          </a:p>
        </p:txBody>
      </p:sp>
    </p:spTree>
    <p:extLst>
      <p:ext uri="{BB962C8B-B14F-4D97-AF65-F5344CB8AC3E}">
        <p14:creationId xmlns:p14="http://schemas.microsoft.com/office/powerpoint/2010/main" val="397942414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914400" rtl="0" eaLnBrk="1" latinLnBrk="0" hangingPunct="1">
        <a:lnSpc>
          <a:spcPct val="90000"/>
        </a:lnSpc>
        <a:spcBef>
          <a:spcPct val="0"/>
        </a:spcBef>
        <a:buNone/>
        <a:defRPr sz="5400" kern="1200" cap="all" baseline="0">
          <a:solidFill>
            <a:schemeClr val="accent1">
              <a:lumMod val="60000"/>
              <a:lumOff val="40000"/>
            </a:schemeClr>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lumMod val="60000"/>
            <a:lumOff val="40000"/>
          </a:schemeClr>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ags" Target="../tags/tag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1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notesSlide" Target="../notesSlides/notesSlide1.xml"/><Relationship Id="rId7" Type="http://schemas.openxmlformats.org/officeDocument/2006/relationships/diagramColors" Target="../diagrams/colors2.xml"/><Relationship Id="rId2" Type="http://schemas.openxmlformats.org/officeDocument/2006/relationships/slideLayout" Target="../slideLayouts/slideLayout2.xml"/><Relationship Id="rId1" Type="http://schemas.openxmlformats.org/officeDocument/2006/relationships/tags" Target="../tags/tag5.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cartoonmovement.com/cartoon/2346" TargetMode="External"/><Relationship Id="rId2" Type="http://schemas.openxmlformats.org/officeDocument/2006/relationships/hyperlink" Target="https://www.amnesty.org.uk/lgbti-lgbt-gay-human-rights-law-africa-uganda-kenya-nigeria-cameroon" TargetMode="External"/><Relationship Id="rId1" Type="http://schemas.openxmlformats.org/officeDocument/2006/relationships/slideLayout" Target="../slideLayouts/slideLayout2.xml"/><Relationship Id="rId5" Type="http://schemas.openxmlformats.org/officeDocument/2006/relationships/hyperlink" Target="http://www.oxfordhandbooks.com/view/10.1093/oxfordhb/9780199328581.001.0001/oxfordhb-9780199328581-e-20" TargetMode="External"/><Relationship Id="rId4" Type="http://schemas.openxmlformats.org/officeDocument/2006/relationships/hyperlink" Target="https://www.citizensadvice.org.uk/family/gender-violence/" TargetMode="External"/></Relationships>
</file>

<file path=ppt/slides/_rels/slide18.xml.rels><?xml version="1.0" encoding="UTF-8" standalone="yes"?>
<Relationships xmlns="http://schemas.openxmlformats.org/package/2006/relationships"><Relationship Id="rId2" Type="http://schemas.openxmlformats.org/officeDocument/2006/relationships/hyperlink" Target="https://www.equalityhumanrights.com/sites/default/files/pressing-for-progress-womens-rights-and-gender-equality-in-2018-pdf.pdf"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ilo.org/global/topics/labour-migration/policy-areas/migrant-domestic-workers/lang--en/index.htm" TargetMode="External"/><Relationship Id="rId2" Type="http://schemas.openxmlformats.org/officeDocument/2006/relationships/hyperlink" Target="http://588ku.com/sucai/7260568.html" TargetMode="External"/><Relationship Id="rId1" Type="http://schemas.openxmlformats.org/officeDocument/2006/relationships/slideLayout" Target="../slideLayouts/slideLayout2.xml"/><Relationship Id="rId5" Type="http://schemas.openxmlformats.org/officeDocument/2006/relationships/hyperlink" Target="http://www.preventconnect.org/2013/06/global-study-recommends-addressing-cultural-and-social-factors-behind-violence-against-women/" TargetMode="External"/><Relationship Id="rId4" Type="http://schemas.openxmlformats.org/officeDocument/2006/relationships/hyperlink" Target="https://www.theguardian.com/commentisfree/2018/jan/22/epidemic-violence-transgender-people-experienced-stonewall"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apa.org/research/action/men.aspx" TargetMode="External"/><Relationship Id="rId2" Type="http://schemas.openxmlformats.org/officeDocument/2006/relationships/hyperlink" Target="https://www.nice.org.uk/guidance/ph50/resources/costing-statement-69194701" TargetMode="External"/><Relationship Id="rId1" Type="http://schemas.openxmlformats.org/officeDocument/2006/relationships/slideLayout" Target="../slideLayouts/slideLayout2.xml"/><Relationship Id="rId6" Type="http://schemas.openxmlformats.org/officeDocument/2006/relationships/hyperlink" Target="https://publications.parliament.uk/pa/cm201516/cmselect/cmwomeq/390/390.pdf" TargetMode="External"/><Relationship Id="rId5" Type="http://schemas.openxmlformats.org/officeDocument/2006/relationships/hyperlink" Target="https://www.ons.gov.uk/peoplepopulationandcommunity/birthsdeathsandmarriages/deaths/bulletins/suicidesintheunitedkingdom/2015-02-19" TargetMode="External"/><Relationship Id="rId4" Type="http://schemas.openxmlformats.org/officeDocument/2006/relationships/hyperlink" Target="https://www.nuj.org.uk/news/survey-reveals-women-earn-less-than-male-counterparts-in/"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statista.com/chart/2900/where-gender-equality-is-closer-to-a-reality/" TargetMode="External"/><Relationship Id="rId2" Type="http://schemas.openxmlformats.org/officeDocument/2006/relationships/hyperlink" Target="http://rebloggy.com/post/lgbt-youth-transgender-bullying-glbt-it-gets-better-infographic-spirit-day-lgbt/33835863236" TargetMode="External"/><Relationship Id="rId1" Type="http://schemas.openxmlformats.org/officeDocument/2006/relationships/slideLayout" Target="../slideLayouts/slideLayout2.xml"/><Relationship Id="rId6" Type="http://schemas.openxmlformats.org/officeDocument/2006/relationships/hyperlink" Target="https://www.theguardian.com/us-news/2017/feb/22/transgender-students-bathroom-trump-obama" TargetMode="External"/><Relationship Id="rId5" Type="http://schemas.openxmlformats.org/officeDocument/2006/relationships/hyperlink" Target="https://www.slideshare.net/mhs2506/process-to-develop-gender-mainstreaming-action-plan" TargetMode="External"/><Relationship Id="rId4" Type="http://schemas.openxmlformats.org/officeDocument/2006/relationships/hyperlink" Target="https://digital.library.unt.edu/ark:/67531/metadc3218/m2/1/high_res_d/Dissertation.pdf"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stonewall.org.uk/help-advice/criminal-law/domestic-violence" TargetMode="External"/><Relationship Id="rId2" Type="http://schemas.openxmlformats.org/officeDocument/2006/relationships/hyperlink" Target="https://www.stonewall.org.uk/lgbt-britain-hate-crime-and-discrimination" TargetMode="External"/><Relationship Id="rId1" Type="http://schemas.openxmlformats.org/officeDocument/2006/relationships/slideLayout" Target="../slideLayouts/slideLayout2.xml"/><Relationship Id="rId6" Type="http://schemas.openxmlformats.org/officeDocument/2006/relationships/hyperlink" Target="http://www.who.int/news-room/fact-sheets/detail/violence-against-women" TargetMode="External"/><Relationship Id="rId5" Type="http://schemas.openxmlformats.org/officeDocument/2006/relationships/hyperlink" Target="http://www.lancs.ac.uk/fass/doc_library/sociology/Cost_of_domestic_%20violence_update.doc" TargetMode="External"/><Relationship Id="rId4" Type="http://schemas.openxmlformats.org/officeDocument/2006/relationships/hyperlink" Target="https://www.statista.com/chart/4050/suicide-britains-huge-gender-gap/"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www.unwomen.org/en/what-we-do/leadership-and-political-participation/facts-and-figures" TargetMode="External"/><Relationship Id="rId2" Type="http://schemas.openxmlformats.org/officeDocument/2006/relationships/hyperlink" Target="https://en.unesco.org/gem-report/sites/gem-report/files/girls-factsheet-en.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6DFECF5-59DC-4C0E-98EC-903EFA506301}"/>
              </a:ext>
            </a:extLst>
          </p:cNvPr>
          <p:cNvSpPr txBox="1"/>
          <p:nvPr/>
        </p:nvSpPr>
        <p:spPr>
          <a:xfrm>
            <a:off x="733425" y="1087732"/>
            <a:ext cx="11458575" cy="3046988"/>
          </a:xfrm>
          <a:prstGeom prst="rect">
            <a:avLst/>
          </a:prstGeom>
          <a:noFill/>
        </p:spPr>
        <p:txBody>
          <a:bodyPr wrap="square" rtlCol="0">
            <a:spAutoFit/>
          </a:bodyPr>
          <a:lstStyle/>
          <a:p>
            <a:r>
              <a:rPr lang="en-GB" sz="4800" dirty="0">
                <a:latin typeface="Calibri" panose="020F0502020204030204" pitchFamily="34" charset="0"/>
                <a:cs typeface="Calibri" panose="020F0502020204030204" pitchFamily="34" charset="0"/>
              </a:rPr>
              <a:t>1601787</a:t>
            </a:r>
          </a:p>
          <a:p>
            <a:r>
              <a:rPr lang="en-GB" sz="4800" dirty="0">
                <a:latin typeface="Calibri" panose="020F0502020204030204" pitchFamily="34" charset="0"/>
                <a:cs typeface="Calibri" panose="020F0502020204030204" pitchFamily="34" charset="0"/>
              </a:rPr>
              <a:t>ECSS6002</a:t>
            </a:r>
          </a:p>
          <a:p>
            <a:r>
              <a:rPr lang="en-GB" sz="4800" dirty="0">
                <a:latin typeface="Calibri" panose="020F0502020204030204" pitchFamily="34" charset="0"/>
                <a:cs typeface="Calibri" panose="020F0502020204030204" pitchFamily="34" charset="0"/>
              </a:rPr>
              <a:t>Ass 2												</a:t>
            </a:r>
          </a:p>
          <a:p>
            <a:r>
              <a:rPr lang="en-GB" sz="4800" dirty="0">
                <a:latin typeface="Calibri" panose="020F0502020204030204" pitchFamily="34" charset="0"/>
                <a:cs typeface="Calibri" panose="020F0502020204030204" pitchFamily="34" charset="0"/>
              </a:rPr>
              <a:t>Polly Gale</a:t>
            </a:r>
          </a:p>
        </p:txBody>
      </p:sp>
      <p:pic>
        <p:nvPicPr>
          <p:cNvPr id="3" name="Picture 2">
            <a:extLst>
              <a:ext uri="{FF2B5EF4-FFF2-40B4-BE49-F238E27FC236}">
                <a16:creationId xmlns:a16="http://schemas.microsoft.com/office/drawing/2014/main" id="{C788273B-1F14-43AD-A932-8EAC1FE3B5E8}"/>
              </a:ext>
            </a:extLst>
          </p:cNvPr>
          <p:cNvPicPr>
            <a:picLocks noChangeAspect="1"/>
          </p:cNvPicPr>
          <p:nvPr/>
        </p:nvPicPr>
        <p:blipFill>
          <a:blip r:embed="rId2"/>
          <a:stretch>
            <a:fillRect/>
          </a:stretch>
        </p:blipFill>
        <p:spPr>
          <a:xfrm>
            <a:off x="4224338" y="709106"/>
            <a:ext cx="4933950" cy="3714750"/>
          </a:xfrm>
          <a:prstGeom prst="rect">
            <a:avLst/>
          </a:prstGeom>
        </p:spPr>
      </p:pic>
      <p:sp>
        <p:nvSpPr>
          <p:cNvPr id="5" name="TextBox 4">
            <a:extLst>
              <a:ext uri="{FF2B5EF4-FFF2-40B4-BE49-F238E27FC236}">
                <a16:creationId xmlns:a16="http://schemas.microsoft.com/office/drawing/2014/main" id="{060987C2-3D2F-44A4-B176-7EA7A412D946}"/>
              </a:ext>
            </a:extLst>
          </p:cNvPr>
          <p:cNvSpPr txBox="1"/>
          <p:nvPr/>
        </p:nvSpPr>
        <p:spPr>
          <a:xfrm>
            <a:off x="9158288" y="414338"/>
            <a:ext cx="1828800"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Image 1</a:t>
            </a:r>
          </a:p>
        </p:txBody>
      </p:sp>
    </p:spTree>
    <p:extLst>
      <p:ext uri="{BB962C8B-B14F-4D97-AF65-F5344CB8AC3E}">
        <p14:creationId xmlns:p14="http://schemas.microsoft.com/office/powerpoint/2010/main" val="2229406230"/>
      </p:ext>
    </p:extLst>
  </p:cSld>
  <p:clrMapOvr>
    <a:masterClrMapping/>
  </p:clrMapOvr>
  <mc:AlternateContent xmlns:mc="http://schemas.openxmlformats.org/markup-compatibility/2006" xmlns:p14="http://schemas.microsoft.com/office/powerpoint/2010/main">
    <mc:Choice Requires="p14">
      <p:transition spd="slow" p14:dur="2000" advTm="11175"/>
    </mc:Choice>
    <mc:Fallback xmlns="">
      <p:transition spd="slow" advTm="11175"/>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FEF56AF-C84A-4504-9A41-966AA908FB59}"/>
              </a:ext>
            </a:extLst>
          </p:cNvPr>
          <p:cNvSpPr>
            <a:spLocks noGrp="1"/>
          </p:cNvSpPr>
          <p:nvPr>
            <p:ph sz="quarter" idx="13"/>
          </p:nvPr>
        </p:nvSpPr>
        <p:spPr>
          <a:xfrm>
            <a:off x="191069" y="151070"/>
            <a:ext cx="12031887" cy="1571627"/>
          </a:xfrm>
        </p:spPr>
        <p:txBody>
          <a:bodyPr>
            <a:noAutofit/>
          </a:bodyPr>
          <a:lstStyle/>
          <a:p>
            <a:pPr marL="0" indent="0">
              <a:buNone/>
            </a:pPr>
            <a:r>
              <a:rPr lang="en-GB" sz="2400" b="1" dirty="0">
                <a:latin typeface="Calibri" panose="020F0502020204030204" pitchFamily="34" charset="0"/>
                <a:cs typeface="Calibri" panose="020F0502020204030204" pitchFamily="34" charset="0"/>
              </a:rPr>
              <a:t>Applying an ‘intersectional perspective’ I aim to critically examine opposing political positions on Gender equality.</a:t>
            </a:r>
          </a:p>
        </p:txBody>
      </p:sp>
      <p:graphicFrame>
        <p:nvGraphicFramePr>
          <p:cNvPr id="6" name="Diagram 5">
            <a:extLst>
              <a:ext uri="{FF2B5EF4-FFF2-40B4-BE49-F238E27FC236}">
                <a16:creationId xmlns:a16="http://schemas.microsoft.com/office/drawing/2014/main" id="{C699FD2D-F1E1-42E4-81FC-E8056676CB88}"/>
              </a:ext>
            </a:extLst>
          </p:cNvPr>
          <p:cNvGraphicFramePr/>
          <p:nvPr>
            <p:extLst>
              <p:ext uri="{D42A27DB-BD31-4B8C-83A1-F6EECF244321}">
                <p14:modId xmlns:p14="http://schemas.microsoft.com/office/powerpoint/2010/main" val="694693213"/>
              </p:ext>
            </p:extLst>
          </p:nvPr>
        </p:nvGraphicFramePr>
        <p:xfrm>
          <a:off x="2117724" y="1685926"/>
          <a:ext cx="7426325" cy="39237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F5908C2F-9007-45BF-A329-556A7C4B13B1}"/>
              </a:ext>
            </a:extLst>
          </p:cNvPr>
          <p:cNvSpPr txBox="1"/>
          <p:nvPr/>
        </p:nvSpPr>
        <p:spPr>
          <a:xfrm>
            <a:off x="4823617" y="3647811"/>
            <a:ext cx="2234408" cy="369332"/>
          </a:xfrm>
          <a:prstGeom prst="rect">
            <a:avLst/>
          </a:prstGeom>
          <a:noFill/>
        </p:spPr>
        <p:txBody>
          <a:bodyPr wrap="square" rtlCol="0">
            <a:spAutoFit/>
          </a:bodyPr>
          <a:lstStyle/>
          <a:p>
            <a:r>
              <a:rPr lang="en-GB" b="1" dirty="0">
                <a:latin typeface="Calibri" panose="020F0502020204030204" pitchFamily="34" charset="0"/>
                <a:cs typeface="Calibri" panose="020F0502020204030204" pitchFamily="34" charset="0"/>
              </a:rPr>
              <a:t>INTERSECTIONALITY</a:t>
            </a:r>
          </a:p>
        </p:txBody>
      </p:sp>
      <p:sp>
        <p:nvSpPr>
          <p:cNvPr id="8" name="TextBox 7">
            <a:extLst>
              <a:ext uri="{FF2B5EF4-FFF2-40B4-BE49-F238E27FC236}">
                <a16:creationId xmlns:a16="http://schemas.microsoft.com/office/drawing/2014/main" id="{9163F58D-4806-4B44-B103-8213217CE45C}"/>
              </a:ext>
            </a:extLst>
          </p:cNvPr>
          <p:cNvSpPr txBox="1"/>
          <p:nvPr/>
        </p:nvSpPr>
        <p:spPr>
          <a:xfrm>
            <a:off x="4823617" y="4463914"/>
            <a:ext cx="2330451"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History</a:t>
            </a:r>
            <a:r>
              <a:rPr lang="en-GB" b="1" dirty="0">
                <a:latin typeface="Calibri" panose="020F0502020204030204" pitchFamily="34" charset="0"/>
                <a:cs typeface="Calibri" panose="020F0502020204030204" pitchFamily="34" charset="0"/>
              </a:rPr>
              <a:t>	</a:t>
            </a:r>
            <a:r>
              <a:rPr lang="en-GB" dirty="0"/>
              <a:t>		</a:t>
            </a:r>
          </a:p>
        </p:txBody>
      </p:sp>
      <p:sp>
        <p:nvSpPr>
          <p:cNvPr id="9" name="TextBox 8">
            <a:extLst>
              <a:ext uri="{FF2B5EF4-FFF2-40B4-BE49-F238E27FC236}">
                <a16:creationId xmlns:a16="http://schemas.microsoft.com/office/drawing/2014/main" id="{2DFF916D-582B-43D2-8F70-CCA212F5E539}"/>
              </a:ext>
            </a:extLst>
          </p:cNvPr>
          <p:cNvSpPr txBox="1"/>
          <p:nvPr/>
        </p:nvSpPr>
        <p:spPr>
          <a:xfrm>
            <a:off x="7233840" y="4154605"/>
            <a:ext cx="1814512"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Heritage</a:t>
            </a:r>
          </a:p>
        </p:txBody>
      </p:sp>
      <p:sp>
        <p:nvSpPr>
          <p:cNvPr id="10" name="TextBox 9">
            <a:extLst>
              <a:ext uri="{FF2B5EF4-FFF2-40B4-BE49-F238E27FC236}">
                <a16:creationId xmlns:a16="http://schemas.microsoft.com/office/drawing/2014/main" id="{E3ABA0FC-9465-4390-B4B3-D7842A9483B2}"/>
              </a:ext>
            </a:extLst>
          </p:cNvPr>
          <p:cNvSpPr txBox="1"/>
          <p:nvPr/>
        </p:nvSpPr>
        <p:spPr>
          <a:xfrm>
            <a:off x="3571930" y="4416911"/>
            <a:ext cx="1257300"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Language</a:t>
            </a:r>
          </a:p>
        </p:txBody>
      </p:sp>
      <p:sp>
        <p:nvSpPr>
          <p:cNvPr id="11" name="TextBox 10">
            <a:extLst>
              <a:ext uri="{FF2B5EF4-FFF2-40B4-BE49-F238E27FC236}">
                <a16:creationId xmlns:a16="http://schemas.microsoft.com/office/drawing/2014/main" id="{3BA64259-9CF0-4D79-8AFA-053679D4FCAA}"/>
              </a:ext>
            </a:extLst>
          </p:cNvPr>
          <p:cNvSpPr txBox="1"/>
          <p:nvPr/>
        </p:nvSpPr>
        <p:spPr>
          <a:xfrm>
            <a:off x="3100670" y="3481530"/>
            <a:ext cx="1357313"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Education</a:t>
            </a:r>
          </a:p>
        </p:txBody>
      </p:sp>
      <p:sp>
        <p:nvSpPr>
          <p:cNvPr id="12" name="TextBox 11">
            <a:extLst>
              <a:ext uri="{FF2B5EF4-FFF2-40B4-BE49-F238E27FC236}">
                <a16:creationId xmlns:a16="http://schemas.microsoft.com/office/drawing/2014/main" id="{FC8A08A1-EF1B-40E4-8DC9-BBC10B29071E}"/>
              </a:ext>
            </a:extLst>
          </p:cNvPr>
          <p:cNvSpPr txBox="1"/>
          <p:nvPr/>
        </p:nvSpPr>
        <p:spPr>
          <a:xfrm>
            <a:off x="5272540" y="1704000"/>
            <a:ext cx="2095500"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Sexual orientation</a:t>
            </a:r>
          </a:p>
        </p:txBody>
      </p:sp>
      <p:sp>
        <p:nvSpPr>
          <p:cNvPr id="13" name="TextBox 12">
            <a:extLst>
              <a:ext uri="{FF2B5EF4-FFF2-40B4-BE49-F238E27FC236}">
                <a16:creationId xmlns:a16="http://schemas.microsoft.com/office/drawing/2014/main" id="{C1930F53-C254-4A16-924D-6580B6298D9C}"/>
              </a:ext>
            </a:extLst>
          </p:cNvPr>
          <p:cNvSpPr txBox="1"/>
          <p:nvPr/>
        </p:nvSpPr>
        <p:spPr>
          <a:xfrm>
            <a:off x="5940821" y="4415337"/>
            <a:ext cx="2200275"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Ethnicity</a:t>
            </a:r>
          </a:p>
        </p:txBody>
      </p:sp>
      <p:sp>
        <p:nvSpPr>
          <p:cNvPr id="14" name="TextBox 13">
            <a:extLst>
              <a:ext uri="{FF2B5EF4-FFF2-40B4-BE49-F238E27FC236}">
                <a16:creationId xmlns:a16="http://schemas.microsoft.com/office/drawing/2014/main" id="{0011BE67-F6D6-4334-91AC-645573C324FA}"/>
              </a:ext>
            </a:extLst>
          </p:cNvPr>
          <p:cNvSpPr txBox="1"/>
          <p:nvPr/>
        </p:nvSpPr>
        <p:spPr>
          <a:xfrm>
            <a:off x="885825" y="5836813"/>
            <a:ext cx="10644187" cy="400110"/>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Intersecting social identities and  related systems of oppression,  domination or discrimination  </a:t>
            </a:r>
          </a:p>
        </p:txBody>
      </p:sp>
      <p:sp>
        <p:nvSpPr>
          <p:cNvPr id="15" name="TextBox 14">
            <a:extLst>
              <a:ext uri="{FF2B5EF4-FFF2-40B4-BE49-F238E27FC236}">
                <a16:creationId xmlns:a16="http://schemas.microsoft.com/office/drawing/2014/main" id="{79FA03AA-5337-4F6A-81B7-097BF6F100B7}"/>
              </a:ext>
            </a:extLst>
          </p:cNvPr>
          <p:cNvSpPr txBox="1"/>
          <p:nvPr/>
        </p:nvSpPr>
        <p:spPr>
          <a:xfrm>
            <a:off x="7403078" y="3452780"/>
            <a:ext cx="2200275"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Disability</a:t>
            </a:r>
          </a:p>
        </p:txBody>
      </p:sp>
      <p:sp>
        <p:nvSpPr>
          <p:cNvPr id="16" name="TextBox 15">
            <a:extLst>
              <a:ext uri="{FF2B5EF4-FFF2-40B4-BE49-F238E27FC236}">
                <a16:creationId xmlns:a16="http://schemas.microsoft.com/office/drawing/2014/main" id="{26495B73-2B39-46AD-83B0-29A90A59799A}"/>
              </a:ext>
            </a:extLst>
          </p:cNvPr>
          <p:cNvSpPr txBox="1"/>
          <p:nvPr/>
        </p:nvSpPr>
        <p:spPr>
          <a:xfrm>
            <a:off x="5426470" y="2674961"/>
            <a:ext cx="1614488"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Belief</a:t>
            </a:r>
          </a:p>
        </p:txBody>
      </p:sp>
      <p:sp>
        <p:nvSpPr>
          <p:cNvPr id="17" name="TextBox 16">
            <a:extLst>
              <a:ext uri="{FF2B5EF4-FFF2-40B4-BE49-F238E27FC236}">
                <a16:creationId xmlns:a16="http://schemas.microsoft.com/office/drawing/2014/main" id="{9E49A736-AD70-4D63-B00F-67DA7639CF74}"/>
              </a:ext>
            </a:extLst>
          </p:cNvPr>
          <p:cNvSpPr txBox="1"/>
          <p:nvPr/>
        </p:nvSpPr>
        <p:spPr>
          <a:xfrm>
            <a:off x="3779327" y="2650672"/>
            <a:ext cx="2095500"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privilege</a:t>
            </a:r>
          </a:p>
        </p:txBody>
      </p:sp>
      <p:sp>
        <p:nvSpPr>
          <p:cNvPr id="18" name="TextBox 17">
            <a:extLst>
              <a:ext uri="{FF2B5EF4-FFF2-40B4-BE49-F238E27FC236}">
                <a16:creationId xmlns:a16="http://schemas.microsoft.com/office/drawing/2014/main" id="{F4A781D3-73A9-45C7-B842-7C157550C417}"/>
              </a:ext>
            </a:extLst>
          </p:cNvPr>
          <p:cNvSpPr txBox="1"/>
          <p:nvPr/>
        </p:nvSpPr>
        <p:spPr>
          <a:xfrm>
            <a:off x="7154068" y="2686870"/>
            <a:ext cx="1400175"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Asylum</a:t>
            </a:r>
          </a:p>
        </p:txBody>
      </p:sp>
    </p:spTree>
    <p:custDataLst>
      <p:tags r:id="rId1"/>
    </p:custDataLst>
    <p:extLst>
      <p:ext uri="{BB962C8B-B14F-4D97-AF65-F5344CB8AC3E}">
        <p14:creationId xmlns:p14="http://schemas.microsoft.com/office/powerpoint/2010/main" val="222084317"/>
      </p:ext>
    </p:extLst>
  </p:cSld>
  <p:clrMapOvr>
    <a:masterClrMapping/>
  </p:clrMapOvr>
  <mc:AlternateContent xmlns:mc="http://schemas.openxmlformats.org/markup-compatibility/2006" xmlns:p14="http://schemas.microsoft.com/office/powerpoint/2010/main">
    <mc:Choice Requires="p14">
      <p:transition spd="slow" p14:dur="2000" advTm="8153"/>
    </mc:Choice>
    <mc:Fallback xmlns="">
      <p:transition spd="slow" advTm="815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0C910-776D-49D0-B224-E6CC7CAAE81A}"/>
              </a:ext>
            </a:extLst>
          </p:cNvPr>
          <p:cNvSpPr>
            <a:spLocks noGrp="1"/>
          </p:cNvSpPr>
          <p:nvPr>
            <p:ph type="title"/>
          </p:nvPr>
        </p:nvSpPr>
        <p:spPr>
          <a:xfrm>
            <a:off x="7088580" y="289527"/>
            <a:ext cx="10396882" cy="1151965"/>
          </a:xfrm>
        </p:spPr>
        <p:txBody>
          <a:bodyPr>
            <a:normAutofit fontScale="90000"/>
          </a:bodyPr>
          <a:lstStyle/>
          <a:p>
            <a:r>
              <a:rPr lang="en-GB" sz="2000" b="1" dirty="0">
                <a:solidFill>
                  <a:schemeClr val="tx1"/>
                </a:solidFill>
                <a:latin typeface="Calibri" panose="020F0502020204030204" pitchFamily="34" charset="0"/>
                <a:cs typeface="Calibri" panose="020F0502020204030204" pitchFamily="34" charset="0"/>
              </a:rPr>
              <a:t>Introduction</a:t>
            </a:r>
            <a:br>
              <a:rPr lang="en-GB" sz="3200" dirty="0"/>
            </a:br>
            <a:br>
              <a:rPr lang="en-GB" sz="3200" dirty="0"/>
            </a:br>
            <a:endParaRPr lang="en-GB" sz="3200" dirty="0"/>
          </a:p>
        </p:txBody>
      </p:sp>
      <p:sp>
        <p:nvSpPr>
          <p:cNvPr id="6" name="TextBox 5">
            <a:extLst>
              <a:ext uri="{FF2B5EF4-FFF2-40B4-BE49-F238E27FC236}">
                <a16:creationId xmlns:a16="http://schemas.microsoft.com/office/drawing/2014/main" id="{107C3A64-37D3-46A3-B81E-AAFB10F165C3}"/>
              </a:ext>
            </a:extLst>
          </p:cNvPr>
          <p:cNvSpPr txBox="1"/>
          <p:nvPr/>
        </p:nvSpPr>
        <p:spPr>
          <a:xfrm>
            <a:off x="5504395" y="1049834"/>
            <a:ext cx="6278856" cy="3816429"/>
          </a:xfrm>
          <a:prstGeom prst="rect">
            <a:avLst/>
          </a:prstGeom>
          <a:noFill/>
        </p:spPr>
        <p:txBody>
          <a:bodyPr wrap="square" rtlCol="0">
            <a:spAutoFit/>
          </a:bodyPr>
          <a:lstStyle/>
          <a:p>
            <a:pPr marL="285750" indent="-285750">
              <a:buFont typeface="Arial" panose="020B0604020202020204" pitchFamily="34" charset="0"/>
              <a:buChar char="•"/>
            </a:pPr>
            <a:r>
              <a:rPr lang="en-GB" sz="1600" b="1" dirty="0">
                <a:latin typeface="Calibri" panose="020F0502020204030204" pitchFamily="34" charset="0"/>
                <a:cs typeface="Calibri" panose="020F0502020204030204" pitchFamily="34" charset="0"/>
              </a:rPr>
              <a:t>Definition of intersectionality</a:t>
            </a:r>
          </a:p>
          <a:p>
            <a:pPr marL="285750" indent="-285750">
              <a:buFont typeface="Arial" panose="020B0604020202020204" pitchFamily="34" charset="0"/>
              <a:buChar char="•"/>
            </a:pPr>
            <a:r>
              <a:rPr lang="en-GB" sz="1600" b="1" dirty="0">
                <a:latin typeface="Calibri" panose="020F0502020204030204" pitchFamily="34" charset="0"/>
                <a:cs typeface="Calibri" panose="020F0502020204030204" pitchFamily="34" charset="0"/>
              </a:rPr>
              <a:t>Gender Mainstreaming</a:t>
            </a:r>
          </a:p>
          <a:p>
            <a:pPr marL="285750" indent="-285750">
              <a:buFont typeface="Arial" panose="020B0604020202020204" pitchFamily="34" charset="0"/>
              <a:buChar char="•"/>
            </a:pPr>
            <a:r>
              <a:rPr lang="en-GB" sz="1600" b="1" dirty="0">
                <a:latin typeface="Calibri" panose="020F0502020204030204" pitchFamily="34" charset="0"/>
                <a:cs typeface="Calibri" panose="020F0502020204030204" pitchFamily="34" charset="0"/>
              </a:rPr>
              <a:t>The Reproduction of Gender Inequality</a:t>
            </a:r>
          </a:p>
          <a:p>
            <a:pPr marL="285750" indent="-285750">
              <a:buFont typeface="Arial" panose="020B0604020202020204" pitchFamily="34" charset="0"/>
              <a:buChar char="•"/>
            </a:pPr>
            <a:r>
              <a:rPr lang="en-GB" sz="1600" b="1" dirty="0">
                <a:latin typeface="Calibri" panose="020F0502020204030204" pitchFamily="34" charset="0"/>
                <a:cs typeface="Calibri" panose="020F0502020204030204" pitchFamily="34" charset="0"/>
              </a:rPr>
              <a:t>The Global Politics of Domestic Labour: an Intersectionality  perspective</a:t>
            </a:r>
          </a:p>
          <a:p>
            <a:pPr marL="285750" indent="-285750">
              <a:buFont typeface="Arial" panose="020B0604020202020204" pitchFamily="34" charset="0"/>
              <a:buChar char="•"/>
            </a:pPr>
            <a:r>
              <a:rPr lang="en-GB" sz="1600" b="1" dirty="0">
                <a:latin typeface="Calibri" panose="020F0502020204030204" pitchFamily="34" charset="0"/>
                <a:cs typeface="Calibri" panose="020F0502020204030204" pitchFamily="34" charset="0"/>
              </a:rPr>
              <a:t>Making Love a Crime</a:t>
            </a:r>
          </a:p>
          <a:p>
            <a:pPr marL="285750" indent="-285750">
              <a:buFont typeface="Arial" panose="020B0604020202020204" pitchFamily="34" charset="0"/>
              <a:buChar char="•"/>
            </a:pPr>
            <a:r>
              <a:rPr lang="en-GB" sz="1600" b="1" dirty="0">
                <a:latin typeface="Calibri" panose="020F0502020204030204" pitchFamily="34" charset="0"/>
                <a:cs typeface="Calibri" panose="020F0502020204030204" pitchFamily="34" charset="0"/>
              </a:rPr>
              <a:t>Trans and Equality</a:t>
            </a:r>
          </a:p>
          <a:p>
            <a:pPr marL="285750" indent="-285750">
              <a:buFont typeface="Arial" panose="020B0604020202020204" pitchFamily="34" charset="0"/>
              <a:buChar char="•"/>
            </a:pPr>
            <a:r>
              <a:rPr lang="en-GB" sz="1600" b="1" dirty="0">
                <a:latin typeface="Calibri" panose="020F0502020204030204" pitchFamily="34" charset="0"/>
                <a:cs typeface="Calibri" panose="020F0502020204030204" pitchFamily="34" charset="0"/>
              </a:rPr>
              <a:t>Suicide in the UK : Britain’s Huge Gender Gap</a:t>
            </a:r>
          </a:p>
          <a:p>
            <a:pPr marL="285750" indent="-285750">
              <a:buFont typeface="Arial" panose="020B0604020202020204" pitchFamily="34" charset="0"/>
              <a:buChar char="•"/>
            </a:pPr>
            <a:r>
              <a:rPr lang="en-GB" sz="1600" b="1" dirty="0">
                <a:latin typeface="Calibri" panose="020F0502020204030204" pitchFamily="34" charset="0"/>
                <a:cs typeface="Calibri" panose="020F0502020204030204" pitchFamily="34" charset="0"/>
              </a:rPr>
              <a:t>Gender Violence</a:t>
            </a:r>
          </a:p>
          <a:p>
            <a:pPr marL="285750" indent="-285750">
              <a:buFont typeface="Arial" panose="020B0604020202020204" pitchFamily="34" charset="0"/>
              <a:buChar char="•"/>
            </a:pPr>
            <a:r>
              <a:rPr lang="en-GB" sz="1600" b="1" dirty="0">
                <a:latin typeface="Calibri" panose="020F0502020204030204" pitchFamily="34" charset="0"/>
                <a:cs typeface="Calibri" panose="020F0502020204030204" pitchFamily="34" charset="0"/>
              </a:rPr>
              <a:t>Where Gender Equality is Closer to Reality</a:t>
            </a:r>
          </a:p>
          <a:p>
            <a:pPr marL="285750" indent="-285750">
              <a:buFont typeface="Arial" panose="020B0604020202020204" pitchFamily="34" charset="0"/>
              <a:buChar char="•"/>
            </a:pPr>
            <a:r>
              <a:rPr lang="en-GB" sz="1600" b="1" dirty="0">
                <a:latin typeface="Calibri" panose="020F0502020204030204" pitchFamily="34" charset="0"/>
                <a:cs typeface="Calibri" panose="020F0502020204030204" pitchFamily="34" charset="0"/>
              </a:rPr>
              <a:t>Are equality and human rights in the UK at risk ?</a:t>
            </a:r>
          </a:p>
          <a:p>
            <a:pPr marL="285750" indent="-285750">
              <a:buFont typeface="Arial" panose="020B0604020202020204" pitchFamily="34" charset="0"/>
              <a:buChar char="•"/>
            </a:pPr>
            <a:r>
              <a:rPr lang="en-GB" sz="1600" b="1" dirty="0">
                <a:latin typeface="Calibri" panose="020F0502020204030204" pitchFamily="34" charset="0"/>
                <a:cs typeface="Calibri" panose="020F0502020204030204" pitchFamily="34" charset="0"/>
              </a:rPr>
              <a:t>Gender Equality Index 2017: Progress </a:t>
            </a:r>
          </a:p>
          <a:p>
            <a:pPr marL="285750" indent="-285750">
              <a:buFont typeface="Arial" panose="020B0604020202020204" pitchFamily="34" charset="0"/>
              <a:buChar char="•"/>
            </a:pPr>
            <a:r>
              <a:rPr lang="en-GB" sz="1600" b="1" dirty="0">
                <a:latin typeface="Calibri" panose="020F0502020204030204" pitchFamily="34" charset="0"/>
                <a:cs typeface="Calibri" panose="020F0502020204030204" pitchFamily="34" charset="0"/>
              </a:rPr>
              <a:t>Progress in Gender Equality in United Kingdom Since 2005</a:t>
            </a:r>
          </a:p>
          <a:p>
            <a:pPr marL="285750" indent="-285750">
              <a:buFont typeface="Arial" panose="020B0604020202020204" pitchFamily="34" charset="0"/>
              <a:buChar char="•"/>
            </a:pPr>
            <a:r>
              <a:rPr lang="en-GB" sz="1600" b="1" dirty="0">
                <a:latin typeface="Calibri" panose="020F0502020204030204" pitchFamily="34" charset="0"/>
                <a:cs typeface="Calibri" panose="020F0502020204030204" pitchFamily="34" charset="0"/>
              </a:rPr>
              <a:t>Conclusion</a:t>
            </a:r>
          </a:p>
          <a:p>
            <a:pPr marL="285750" indent="-285750">
              <a:buFont typeface="Arial" panose="020B0604020202020204" pitchFamily="34" charset="0"/>
              <a:buChar char="•"/>
            </a:pPr>
            <a:endParaRPr lang="en-GB" dirty="0"/>
          </a:p>
        </p:txBody>
      </p:sp>
      <p:sp>
        <p:nvSpPr>
          <p:cNvPr id="9" name="TextBox 8">
            <a:extLst>
              <a:ext uri="{FF2B5EF4-FFF2-40B4-BE49-F238E27FC236}">
                <a16:creationId xmlns:a16="http://schemas.microsoft.com/office/drawing/2014/main" id="{8EEE7C0F-7F7C-41BF-B1C0-EF3E7D500640}"/>
              </a:ext>
            </a:extLst>
          </p:cNvPr>
          <p:cNvSpPr txBox="1"/>
          <p:nvPr/>
        </p:nvSpPr>
        <p:spPr>
          <a:xfrm>
            <a:off x="0" y="63252"/>
            <a:ext cx="2671763"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Image 2</a:t>
            </a:r>
          </a:p>
        </p:txBody>
      </p:sp>
      <p:pic>
        <p:nvPicPr>
          <p:cNvPr id="11" name="Picture 10">
            <a:extLst>
              <a:ext uri="{FF2B5EF4-FFF2-40B4-BE49-F238E27FC236}">
                <a16:creationId xmlns:a16="http://schemas.microsoft.com/office/drawing/2014/main" id="{2408ACCB-3E35-4DDE-B73A-1B548E2D9BB1}"/>
              </a:ext>
            </a:extLst>
          </p:cNvPr>
          <p:cNvPicPr>
            <a:picLocks noChangeAspect="1"/>
          </p:cNvPicPr>
          <p:nvPr/>
        </p:nvPicPr>
        <p:blipFill>
          <a:blip r:embed="rId3"/>
          <a:stretch>
            <a:fillRect/>
          </a:stretch>
        </p:blipFill>
        <p:spPr>
          <a:xfrm>
            <a:off x="0" y="28378"/>
            <a:ext cx="5000625" cy="5542204"/>
          </a:xfrm>
          <a:prstGeom prst="rect">
            <a:avLst/>
          </a:prstGeom>
        </p:spPr>
      </p:pic>
      <p:sp>
        <p:nvSpPr>
          <p:cNvPr id="12" name="TextBox 11">
            <a:extLst>
              <a:ext uri="{FF2B5EF4-FFF2-40B4-BE49-F238E27FC236}">
                <a16:creationId xmlns:a16="http://schemas.microsoft.com/office/drawing/2014/main" id="{B186C6AA-A20D-4C17-BCF7-8A2F5C3E1B0E}"/>
              </a:ext>
            </a:extLst>
          </p:cNvPr>
          <p:cNvSpPr txBox="1"/>
          <p:nvPr/>
        </p:nvSpPr>
        <p:spPr>
          <a:xfrm>
            <a:off x="3893344" y="5112485"/>
            <a:ext cx="2214562"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Image 2</a:t>
            </a:r>
          </a:p>
        </p:txBody>
      </p:sp>
    </p:spTree>
    <p:custDataLst>
      <p:tags r:id="rId1"/>
    </p:custDataLst>
    <p:extLst>
      <p:ext uri="{BB962C8B-B14F-4D97-AF65-F5344CB8AC3E}">
        <p14:creationId xmlns:p14="http://schemas.microsoft.com/office/powerpoint/2010/main" val="573550339"/>
      </p:ext>
    </p:extLst>
  </p:cSld>
  <p:clrMapOvr>
    <a:masterClrMapping/>
  </p:clrMapOvr>
  <mc:AlternateContent xmlns:mc="http://schemas.openxmlformats.org/markup-compatibility/2006" xmlns:p14="http://schemas.microsoft.com/office/powerpoint/2010/main">
    <mc:Choice Requires="p14">
      <p:transition spd="slow" p14:dur="2000" advTm="15150"/>
    </mc:Choice>
    <mc:Fallback xmlns="">
      <p:transition spd="slow" advTm="1515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C3132FD-1E50-41A9-B0C7-D445A3754E11}"/>
              </a:ext>
            </a:extLst>
          </p:cNvPr>
          <p:cNvSpPr txBox="1"/>
          <p:nvPr/>
        </p:nvSpPr>
        <p:spPr>
          <a:xfrm>
            <a:off x="5044441" y="1397503"/>
            <a:ext cx="6096000" cy="2731773"/>
          </a:xfrm>
          <a:prstGeom prst="rect">
            <a:avLst/>
          </a:prstGeom>
          <a:noFill/>
        </p:spPr>
        <p:txBody>
          <a:bodyPr wrap="square" rtlCol="0">
            <a:spAutoFit/>
          </a:bodyPr>
          <a:lstStyle/>
          <a:p>
            <a:pPr>
              <a:lnSpc>
                <a:spcPct val="150000"/>
              </a:lnSpc>
            </a:pPr>
            <a:r>
              <a:rPr lang="en-GB" sz="2000" b="1" dirty="0">
                <a:latin typeface="Calibri" panose="020F0502020204030204" pitchFamily="34" charset="0"/>
                <a:cs typeface="Calibri" panose="020F0502020204030204" pitchFamily="34" charset="0"/>
              </a:rPr>
              <a:t>Definition</a:t>
            </a:r>
            <a:r>
              <a:rPr lang="en-GB" sz="2000" dirty="0">
                <a:latin typeface="Calibri" panose="020F0502020204030204" pitchFamily="34" charset="0"/>
                <a:cs typeface="Calibri" panose="020F0502020204030204" pitchFamily="34" charset="0"/>
              </a:rPr>
              <a:t>: </a:t>
            </a:r>
            <a:r>
              <a:rPr lang="en-GB" sz="1600" dirty="0">
                <a:latin typeface="Calibri" panose="020F0502020204030204" pitchFamily="34" charset="0"/>
                <a:cs typeface="Calibri" panose="020F0502020204030204" pitchFamily="34" charset="0"/>
              </a:rPr>
              <a:t>Intersectionality was created by  Kimberlé Crenshaw (1989, 1991 ) a political race theorist who first used the term in two of her publications,  one of which was titled, “Mapping the Margins: Intersectionality, Identity Politics, and Violence against Women of Color. The word intersectionality has since become a framework in which feminist scholars across many disciplines discuss the structural characteristics of race, class, gender, and sexuality (Cooper, 2016). </a:t>
            </a:r>
          </a:p>
        </p:txBody>
      </p:sp>
      <p:pic>
        <p:nvPicPr>
          <p:cNvPr id="3" name="Picture 2">
            <a:extLst>
              <a:ext uri="{FF2B5EF4-FFF2-40B4-BE49-F238E27FC236}">
                <a16:creationId xmlns:a16="http://schemas.microsoft.com/office/drawing/2014/main" id="{16334D70-667F-4C37-896C-B44F49D7CB91}"/>
              </a:ext>
            </a:extLst>
          </p:cNvPr>
          <p:cNvPicPr>
            <a:picLocks noChangeAspect="1"/>
          </p:cNvPicPr>
          <p:nvPr/>
        </p:nvPicPr>
        <p:blipFill>
          <a:blip r:embed="rId3"/>
          <a:stretch>
            <a:fillRect/>
          </a:stretch>
        </p:blipFill>
        <p:spPr>
          <a:xfrm>
            <a:off x="0" y="0"/>
            <a:ext cx="4371975" cy="5598387"/>
          </a:xfrm>
          <a:prstGeom prst="rect">
            <a:avLst/>
          </a:prstGeom>
        </p:spPr>
      </p:pic>
      <p:sp>
        <p:nvSpPr>
          <p:cNvPr id="5" name="TextBox 4">
            <a:extLst>
              <a:ext uri="{FF2B5EF4-FFF2-40B4-BE49-F238E27FC236}">
                <a16:creationId xmlns:a16="http://schemas.microsoft.com/office/drawing/2014/main" id="{58105C1B-212E-494F-A0BC-CDB46D348CDD}"/>
              </a:ext>
            </a:extLst>
          </p:cNvPr>
          <p:cNvSpPr txBox="1"/>
          <p:nvPr/>
        </p:nvSpPr>
        <p:spPr>
          <a:xfrm>
            <a:off x="3338513" y="113058"/>
            <a:ext cx="3171825"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Image 3</a:t>
            </a:r>
          </a:p>
        </p:txBody>
      </p:sp>
    </p:spTree>
    <p:custDataLst>
      <p:tags r:id="rId1"/>
    </p:custDataLst>
    <p:extLst>
      <p:ext uri="{BB962C8B-B14F-4D97-AF65-F5344CB8AC3E}">
        <p14:creationId xmlns:p14="http://schemas.microsoft.com/office/powerpoint/2010/main" val="3117297449"/>
      </p:ext>
    </p:extLst>
  </p:cSld>
  <p:clrMapOvr>
    <a:masterClrMapping/>
  </p:clrMapOvr>
  <mc:AlternateContent xmlns:mc="http://schemas.openxmlformats.org/markup-compatibility/2006" xmlns:p14="http://schemas.microsoft.com/office/powerpoint/2010/main">
    <mc:Choice Requires="p14">
      <p:transition spd="slow" p14:dur="2000" advTm="27792"/>
    </mc:Choice>
    <mc:Fallback xmlns="">
      <p:transition spd="slow" advTm="2779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DE4B7C0-3BFA-4801-A108-71F4B7A37603}"/>
              </a:ext>
            </a:extLst>
          </p:cNvPr>
          <p:cNvSpPr txBox="1"/>
          <p:nvPr/>
        </p:nvSpPr>
        <p:spPr>
          <a:xfrm>
            <a:off x="7230365" y="519218"/>
            <a:ext cx="10592973" cy="400110"/>
          </a:xfrm>
          <a:prstGeom prst="rect">
            <a:avLst/>
          </a:prstGeom>
          <a:noFill/>
        </p:spPr>
        <p:txBody>
          <a:bodyPr wrap="square" rtlCol="0">
            <a:spAutoFit/>
          </a:bodyPr>
          <a:lstStyle/>
          <a:p>
            <a:r>
              <a:rPr lang="en-GB" dirty="0"/>
              <a:t> </a:t>
            </a:r>
            <a:r>
              <a:rPr lang="en-GB" sz="2000" b="1" dirty="0">
                <a:latin typeface="Calibri" panose="020F0502020204030204" pitchFamily="34" charset="0"/>
                <a:cs typeface="Calibri" panose="020F0502020204030204" pitchFamily="34" charset="0"/>
              </a:rPr>
              <a:t>Gender Mainstreaming</a:t>
            </a:r>
          </a:p>
        </p:txBody>
      </p:sp>
      <p:sp>
        <p:nvSpPr>
          <p:cNvPr id="5" name="TextBox 4">
            <a:extLst>
              <a:ext uri="{FF2B5EF4-FFF2-40B4-BE49-F238E27FC236}">
                <a16:creationId xmlns:a16="http://schemas.microsoft.com/office/drawing/2014/main" id="{191929DB-644A-49DD-A312-40839D8A3BEC}"/>
              </a:ext>
            </a:extLst>
          </p:cNvPr>
          <p:cNvSpPr txBox="1"/>
          <p:nvPr/>
        </p:nvSpPr>
        <p:spPr>
          <a:xfrm>
            <a:off x="6348101" y="1256467"/>
            <a:ext cx="4958527" cy="3108543"/>
          </a:xfrm>
          <a:prstGeom prst="rect">
            <a:avLst/>
          </a:prstGeom>
          <a:noFill/>
        </p:spPr>
        <p:txBody>
          <a:bodyPr wrap="square" rtlCol="0">
            <a:spAutoFit/>
          </a:bodyPr>
          <a:lstStyle/>
          <a:p>
            <a:pPr algn="just"/>
            <a:r>
              <a:rPr lang="en-GB" dirty="0">
                <a:latin typeface="Calibri" panose="020F0502020204030204" pitchFamily="34" charset="0"/>
                <a:cs typeface="Calibri" panose="020F0502020204030204" pitchFamily="34" charset="0"/>
              </a:rPr>
              <a:t>According to Staudt (2018) gender research and study should be as fundamental to policies in education, employment,  enterprise and criminal and civil justice as attention is given to domestic violence and women’s reproductive health.</a:t>
            </a:r>
          </a:p>
          <a:p>
            <a:endParaRPr lang="en-GB" sz="1600"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2" name="Picture 1">
            <a:extLst>
              <a:ext uri="{FF2B5EF4-FFF2-40B4-BE49-F238E27FC236}">
                <a16:creationId xmlns:a16="http://schemas.microsoft.com/office/drawing/2014/main" id="{D7D8A262-2BE4-4B39-9D78-03731F066DE4}"/>
              </a:ext>
            </a:extLst>
          </p:cNvPr>
          <p:cNvPicPr>
            <a:picLocks noChangeAspect="1"/>
          </p:cNvPicPr>
          <p:nvPr/>
        </p:nvPicPr>
        <p:blipFill>
          <a:blip r:embed="rId2"/>
          <a:stretch>
            <a:fillRect/>
          </a:stretch>
        </p:blipFill>
        <p:spPr>
          <a:xfrm>
            <a:off x="136170" y="352963"/>
            <a:ext cx="5707730" cy="4289046"/>
          </a:xfrm>
          <a:prstGeom prst="rect">
            <a:avLst/>
          </a:prstGeom>
        </p:spPr>
      </p:pic>
      <p:sp>
        <p:nvSpPr>
          <p:cNvPr id="3" name="TextBox 2">
            <a:extLst>
              <a:ext uri="{FF2B5EF4-FFF2-40B4-BE49-F238E27FC236}">
                <a16:creationId xmlns:a16="http://schemas.microsoft.com/office/drawing/2014/main" id="{EB6B510D-D642-47C4-A0E4-D1F84D0F6B81}"/>
              </a:ext>
            </a:extLst>
          </p:cNvPr>
          <p:cNvSpPr txBox="1"/>
          <p:nvPr/>
        </p:nvSpPr>
        <p:spPr>
          <a:xfrm>
            <a:off x="379873" y="4836755"/>
            <a:ext cx="1669143"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Image 4</a:t>
            </a:r>
          </a:p>
        </p:txBody>
      </p:sp>
    </p:spTree>
    <p:extLst>
      <p:ext uri="{BB962C8B-B14F-4D97-AF65-F5344CB8AC3E}">
        <p14:creationId xmlns:p14="http://schemas.microsoft.com/office/powerpoint/2010/main" val="3276571553"/>
      </p:ext>
    </p:extLst>
  </p:cSld>
  <p:clrMapOvr>
    <a:masterClrMapping/>
  </p:clrMapOvr>
  <mc:AlternateContent xmlns:mc="http://schemas.openxmlformats.org/markup-compatibility/2006" xmlns:p14="http://schemas.microsoft.com/office/powerpoint/2010/main">
    <mc:Choice Requires="p14">
      <p:transition spd="slow" p14:dur="2000" advTm="14937"/>
    </mc:Choice>
    <mc:Fallback xmlns="">
      <p:transition spd="slow" advTm="14937"/>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70EE3E9-53BC-4B43-BEAF-17C474287285}"/>
              </a:ext>
            </a:extLst>
          </p:cNvPr>
          <p:cNvSpPr txBox="1"/>
          <p:nvPr/>
        </p:nvSpPr>
        <p:spPr>
          <a:xfrm>
            <a:off x="950494" y="533582"/>
            <a:ext cx="5582653" cy="369332"/>
          </a:xfrm>
          <a:prstGeom prst="rect">
            <a:avLst/>
          </a:prstGeom>
          <a:noFill/>
        </p:spPr>
        <p:txBody>
          <a:bodyPr wrap="square" rtlCol="0">
            <a:spAutoFit/>
          </a:bodyPr>
          <a:lstStyle/>
          <a:p>
            <a:r>
              <a:rPr lang="en-GB" b="1" dirty="0">
                <a:latin typeface="Calibri" panose="020F0502020204030204" pitchFamily="34" charset="0"/>
                <a:cs typeface="Calibri" panose="020F0502020204030204" pitchFamily="34" charset="0"/>
              </a:rPr>
              <a:t>The Reproduction of Gender Inequality</a:t>
            </a:r>
          </a:p>
        </p:txBody>
      </p:sp>
      <p:sp>
        <p:nvSpPr>
          <p:cNvPr id="5" name="Rectangle 4">
            <a:extLst>
              <a:ext uri="{FF2B5EF4-FFF2-40B4-BE49-F238E27FC236}">
                <a16:creationId xmlns:a16="http://schemas.microsoft.com/office/drawing/2014/main" id="{61FFB5E0-1AFA-494E-AC29-26F908717958}"/>
              </a:ext>
            </a:extLst>
          </p:cNvPr>
          <p:cNvSpPr/>
          <p:nvPr/>
        </p:nvSpPr>
        <p:spPr>
          <a:xfrm>
            <a:off x="160421" y="718248"/>
            <a:ext cx="5723021" cy="4801314"/>
          </a:xfrm>
          <a:prstGeom prst="rect">
            <a:avLst/>
          </a:prstGeom>
        </p:spPr>
        <p:txBody>
          <a:bodyPr wrap="square">
            <a:spAutoFit/>
          </a:bodyPr>
          <a:lstStyle/>
          <a:p>
            <a:pPr algn="just"/>
            <a:endParaRPr lang="en-GB" sz="1600" dirty="0">
              <a:latin typeface="Calibri" panose="020F0502020204030204" pitchFamily="34" charset="0"/>
              <a:cs typeface="Calibri" panose="020F0502020204030204" pitchFamily="34" charset="0"/>
            </a:endParaRPr>
          </a:p>
          <a:p>
            <a:pPr algn="just"/>
            <a:r>
              <a:rPr lang="en-GB" sz="1600" dirty="0">
                <a:latin typeface="Calibri" panose="020F0502020204030204" pitchFamily="34" charset="0"/>
                <a:cs typeface="Calibri" panose="020F0502020204030204" pitchFamily="34" charset="0"/>
              </a:rPr>
              <a:t>Children see gender inequality ever day, at home, in the community, in the media and among those who take care of them.  For example, when responsibilities around the home are unequal, i.e.,  when cooking, laundry, childcare and housework are overseen by only the mother,  children are socialised to believe that these duties are women’s roles , reinforcing  the oppression of patriarchal values and norms.  According to UNICEF (no date) stereotypical roles such as these narrow the ambitions of many female family members around the world. This is supported by Marx’s (1906) Social Reproduction Theory, Bandura’s (1974) Social Learning Theory and Skinners’ (1988) Operant Conditioning Theory.</a:t>
            </a:r>
          </a:p>
          <a:p>
            <a:pPr algn="just"/>
            <a:r>
              <a:rPr lang="en-GB" sz="1600" dirty="0">
                <a:latin typeface="Calibri" panose="020F0502020204030204" pitchFamily="34" charset="0"/>
                <a:cs typeface="Calibri" panose="020F0502020204030204" pitchFamily="34" charset="0"/>
              </a:rPr>
              <a:t>But, it must also be considered that this type of stereotyping also impacts on men in many of the same ways, for example, if women are seen as the nurturers, home providers, does that mean that men are unable to nurture, cook, clean a house and raise their children? Indeed gender stereotyping takes opportunities away from all humankind. </a:t>
            </a:r>
          </a:p>
        </p:txBody>
      </p:sp>
      <p:pic>
        <p:nvPicPr>
          <p:cNvPr id="7" name="Picture 6">
            <a:extLst>
              <a:ext uri="{FF2B5EF4-FFF2-40B4-BE49-F238E27FC236}">
                <a16:creationId xmlns:a16="http://schemas.microsoft.com/office/drawing/2014/main" id="{A19DB08B-DFEC-47B8-91DF-C528D829AEA0}"/>
              </a:ext>
            </a:extLst>
          </p:cNvPr>
          <p:cNvPicPr>
            <a:picLocks noChangeAspect="1"/>
          </p:cNvPicPr>
          <p:nvPr/>
        </p:nvPicPr>
        <p:blipFill>
          <a:blip r:embed="rId2"/>
          <a:stretch>
            <a:fillRect/>
          </a:stretch>
        </p:blipFill>
        <p:spPr>
          <a:xfrm>
            <a:off x="5904834" y="902914"/>
            <a:ext cx="5732374" cy="4299281"/>
          </a:xfrm>
          <a:prstGeom prst="rect">
            <a:avLst/>
          </a:prstGeom>
        </p:spPr>
      </p:pic>
      <p:sp>
        <p:nvSpPr>
          <p:cNvPr id="8" name="TextBox 7">
            <a:extLst>
              <a:ext uri="{FF2B5EF4-FFF2-40B4-BE49-F238E27FC236}">
                <a16:creationId xmlns:a16="http://schemas.microsoft.com/office/drawing/2014/main" id="{8EFB8DF7-76A7-4097-A4DC-2C6FECCFDE9F}"/>
              </a:ext>
            </a:extLst>
          </p:cNvPr>
          <p:cNvSpPr txBox="1"/>
          <p:nvPr/>
        </p:nvSpPr>
        <p:spPr>
          <a:xfrm>
            <a:off x="6286338" y="1272246"/>
            <a:ext cx="3327436"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Image 5 </a:t>
            </a:r>
          </a:p>
        </p:txBody>
      </p:sp>
      <p:sp>
        <p:nvSpPr>
          <p:cNvPr id="9" name="Rectangle 8">
            <a:extLst>
              <a:ext uri="{FF2B5EF4-FFF2-40B4-BE49-F238E27FC236}">
                <a16:creationId xmlns:a16="http://schemas.microsoft.com/office/drawing/2014/main" id="{6EE495E8-7C90-4C3E-BFC0-78A05EFFC7EB}"/>
              </a:ext>
            </a:extLst>
          </p:cNvPr>
          <p:cNvSpPr/>
          <p:nvPr/>
        </p:nvSpPr>
        <p:spPr>
          <a:xfrm>
            <a:off x="2097505" y="5622755"/>
            <a:ext cx="7996989" cy="738664"/>
          </a:xfrm>
          <a:prstGeom prst="rect">
            <a:avLst/>
          </a:prstGeom>
        </p:spPr>
        <p:txBody>
          <a:bodyPr wrap="square">
            <a:spAutoFit/>
          </a:bodyPr>
          <a:lstStyle/>
          <a:p>
            <a:r>
              <a:rPr lang="en-GB" sz="1400" b="1" dirty="0">
                <a:latin typeface="Calibri" panose="020F0502020204030204" pitchFamily="34" charset="0"/>
                <a:cs typeface="Calibri" panose="020F0502020204030204" pitchFamily="34" charset="0"/>
              </a:rPr>
              <a:t>While exploring  policies and practices relating to gender equality,  it is apparent that the politics surrounding this matter change depending on the context (Kvist and Peterson, 2010, Lombardo et al. 2009). </a:t>
            </a:r>
          </a:p>
        </p:txBody>
      </p:sp>
    </p:spTree>
    <p:extLst>
      <p:ext uri="{BB962C8B-B14F-4D97-AF65-F5344CB8AC3E}">
        <p14:creationId xmlns:p14="http://schemas.microsoft.com/office/powerpoint/2010/main" val="986195308"/>
      </p:ext>
    </p:extLst>
  </p:cSld>
  <p:clrMapOvr>
    <a:masterClrMapping/>
  </p:clrMapOvr>
  <mc:AlternateContent xmlns:mc="http://schemas.openxmlformats.org/markup-compatibility/2006" xmlns:p14="http://schemas.microsoft.com/office/powerpoint/2010/main">
    <mc:Choice Requires="p14">
      <p:transition spd="slow" p14:dur="2000" advTm="63899"/>
    </mc:Choice>
    <mc:Fallback xmlns="">
      <p:transition spd="slow" advTm="63899"/>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5C9F039-36BC-4A8D-9092-E53462C52636}"/>
              </a:ext>
            </a:extLst>
          </p:cNvPr>
          <p:cNvSpPr txBox="1"/>
          <p:nvPr/>
        </p:nvSpPr>
        <p:spPr>
          <a:xfrm>
            <a:off x="1053265" y="282413"/>
            <a:ext cx="10928555" cy="830997"/>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The Global Politics of Domestic Labour</a:t>
            </a:r>
          </a:p>
          <a:p>
            <a:endParaRPr lang="en-GB" sz="2800" dirty="0">
              <a:latin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3D199846-955E-4856-9D70-47B40D857900}"/>
              </a:ext>
            </a:extLst>
          </p:cNvPr>
          <p:cNvSpPr txBox="1"/>
          <p:nvPr/>
        </p:nvSpPr>
        <p:spPr>
          <a:xfrm>
            <a:off x="212615" y="618873"/>
            <a:ext cx="7686568" cy="3416320"/>
          </a:xfrm>
          <a:prstGeom prst="rect">
            <a:avLst/>
          </a:prstGeom>
          <a:noFill/>
        </p:spPr>
        <p:txBody>
          <a:bodyPr wrap="square" rtlCol="0">
            <a:spAutoFit/>
          </a:bodyPr>
          <a:lstStyle/>
          <a:p>
            <a:endParaRPr lang="en-GB" dirty="0">
              <a:latin typeface="Calibri" panose="020F0502020204030204" pitchFamily="34" charset="0"/>
              <a:cs typeface="Calibri" panose="020F0502020204030204" pitchFamily="34" charset="0"/>
            </a:endParaRPr>
          </a:p>
          <a:p>
            <a:pPr algn="just"/>
            <a:r>
              <a:rPr lang="en-GB" sz="1600" dirty="0">
                <a:latin typeface="Calibri" panose="020F0502020204030204" pitchFamily="34" charset="0"/>
                <a:cs typeface="Calibri" panose="020F0502020204030204" pitchFamily="34" charset="0"/>
              </a:rPr>
              <a:t>Since around 1975 black feminists have argued that white feminist theory has focused on standardised womanhood by ignoring the diversity between women, overlooking black women and women from developing countries (Ludvig, 2006).  Paid domestic work is being used here to demonstrate intersectional power relations due to the fact that domestic work is mainly performed by racialised groups of women, e.g., migrant women within middle-class homes. While feminists have recognised that domestic work is a shared burden imposed on all women similarly by patriarchal societies.  Anderson (2000) challenges feminism and political theory at a fundamental level, by disclosing facts about the race and class aspects of domestic oppression of migrant domestic workers.</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651A8854-0A19-45ED-A608-1E9EACA03C80}"/>
              </a:ext>
            </a:extLst>
          </p:cNvPr>
          <p:cNvPicPr>
            <a:picLocks noChangeAspect="1"/>
          </p:cNvPicPr>
          <p:nvPr/>
        </p:nvPicPr>
        <p:blipFill>
          <a:blip r:embed="rId2"/>
          <a:stretch>
            <a:fillRect/>
          </a:stretch>
        </p:blipFill>
        <p:spPr>
          <a:xfrm>
            <a:off x="8024133" y="487992"/>
            <a:ext cx="3567195" cy="2664250"/>
          </a:xfrm>
          <a:prstGeom prst="rect">
            <a:avLst/>
          </a:prstGeom>
        </p:spPr>
      </p:pic>
      <p:sp>
        <p:nvSpPr>
          <p:cNvPr id="8" name="Rectangle 7">
            <a:extLst>
              <a:ext uri="{FF2B5EF4-FFF2-40B4-BE49-F238E27FC236}">
                <a16:creationId xmlns:a16="http://schemas.microsoft.com/office/drawing/2014/main" id="{F7196BAE-BD64-45D5-99CE-E19743339CFE}"/>
              </a:ext>
            </a:extLst>
          </p:cNvPr>
          <p:cNvSpPr/>
          <p:nvPr/>
        </p:nvSpPr>
        <p:spPr>
          <a:xfrm>
            <a:off x="6517542" y="5812962"/>
            <a:ext cx="4412490" cy="369332"/>
          </a:xfrm>
          <a:prstGeom prst="rect">
            <a:avLst/>
          </a:prstGeom>
        </p:spPr>
        <p:txBody>
          <a:bodyPr wrap="none">
            <a:spAutoFit/>
          </a:bodyPr>
          <a:lstStyle/>
          <a:p>
            <a:r>
              <a:rPr lang="en-GB" dirty="0">
                <a:latin typeface="Calibri" panose="020F0502020204030204" pitchFamily="34" charset="0"/>
                <a:cs typeface="Calibri" panose="020F0502020204030204" pitchFamily="34" charset="0"/>
              </a:rPr>
              <a:t>The International Labour Organization (2019)</a:t>
            </a:r>
          </a:p>
        </p:txBody>
      </p:sp>
      <p:sp>
        <p:nvSpPr>
          <p:cNvPr id="9" name="TextBox 8">
            <a:extLst>
              <a:ext uri="{FF2B5EF4-FFF2-40B4-BE49-F238E27FC236}">
                <a16:creationId xmlns:a16="http://schemas.microsoft.com/office/drawing/2014/main" id="{2F7E034B-18FD-4CFC-9D9E-75624B8685D1}"/>
              </a:ext>
            </a:extLst>
          </p:cNvPr>
          <p:cNvSpPr txBox="1"/>
          <p:nvPr/>
        </p:nvSpPr>
        <p:spPr>
          <a:xfrm>
            <a:off x="10576041" y="321169"/>
            <a:ext cx="1780674"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Image 6</a:t>
            </a:r>
          </a:p>
        </p:txBody>
      </p:sp>
      <p:sp>
        <p:nvSpPr>
          <p:cNvPr id="10" name="Rectangle 9">
            <a:extLst>
              <a:ext uri="{FF2B5EF4-FFF2-40B4-BE49-F238E27FC236}">
                <a16:creationId xmlns:a16="http://schemas.microsoft.com/office/drawing/2014/main" id="{A126BAC8-97D1-4E2C-B031-BAF82F4C8D78}"/>
              </a:ext>
            </a:extLst>
          </p:cNvPr>
          <p:cNvSpPr/>
          <p:nvPr/>
        </p:nvSpPr>
        <p:spPr>
          <a:xfrm>
            <a:off x="132846" y="3269707"/>
            <a:ext cx="10740756" cy="2062103"/>
          </a:xfrm>
          <a:prstGeom prst="rect">
            <a:avLst/>
          </a:prstGeom>
        </p:spPr>
        <p:txBody>
          <a:bodyPr wrap="square">
            <a:spAutoFit/>
          </a:bodyPr>
          <a:lstStyle/>
          <a:p>
            <a:pPr algn="just"/>
            <a:r>
              <a:rPr lang="en-GB" sz="1600" dirty="0">
                <a:latin typeface="Calibri" panose="020F0502020204030204" pitchFamily="34" charset="0"/>
                <a:cs typeface="Calibri" panose="020F0502020204030204" pitchFamily="34" charset="0"/>
              </a:rPr>
              <a:t>In Spain and Sweden (</a:t>
            </a:r>
            <a:r>
              <a:rPr lang="en-GB" sz="1600" dirty="0" err="1">
                <a:latin typeface="Calibri" panose="020F0502020204030204" pitchFamily="34" charset="0"/>
                <a:cs typeface="Calibri" panose="020F0502020204030204" pitchFamily="34" charset="0"/>
              </a:rPr>
              <a:t>Lvist</a:t>
            </a:r>
            <a:r>
              <a:rPr lang="en-GB" sz="1600" dirty="0">
                <a:latin typeface="Calibri" panose="020F0502020204030204" pitchFamily="34" charset="0"/>
                <a:cs typeface="Calibri" panose="020F0502020204030204" pitchFamily="34" charset="0"/>
              </a:rPr>
              <a:t> and Peterson, 2010) conservative politicians suggested that women’s participation in the labour-market is essential to gender equality, including  women being employers and employees of domestic services, ignoring the gender, class and race associations. Although left-wing MP’s acknowledged the unequal power associations which occur within paid domestic employment, they failed to propose solutions to better working conditions. The study concluded that paid domestic work taken up by working-class or migrant women can be seen to support the restrictions or even the collapse of the welfare state, while creating less trouble for the white privileged classes. This critique of domestic services highlights just some of the difficulties entrenched around the discourse of gender equality and its assumptions of a standardised classification of women globally.</a:t>
            </a:r>
          </a:p>
        </p:txBody>
      </p:sp>
    </p:spTree>
    <p:extLst>
      <p:ext uri="{BB962C8B-B14F-4D97-AF65-F5344CB8AC3E}">
        <p14:creationId xmlns:p14="http://schemas.microsoft.com/office/powerpoint/2010/main" val="3818159802"/>
      </p:ext>
    </p:extLst>
  </p:cSld>
  <p:clrMapOvr>
    <a:masterClrMapping/>
  </p:clrMapOvr>
  <mc:AlternateContent xmlns:mc="http://schemas.openxmlformats.org/markup-compatibility/2006" xmlns:p14="http://schemas.microsoft.com/office/powerpoint/2010/main">
    <mc:Choice Requires="p14">
      <p:transition spd="slow" p14:dur="2000" advTm="104802"/>
    </mc:Choice>
    <mc:Fallback xmlns="">
      <p:transition spd="slow" advTm="104802"/>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EAD7CE4-000B-4896-8F5C-635112E5BF5B}"/>
              </a:ext>
            </a:extLst>
          </p:cNvPr>
          <p:cNvPicPr>
            <a:picLocks noChangeAspect="1"/>
          </p:cNvPicPr>
          <p:nvPr/>
        </p:nvPicPr>
        <p:blipFill>
          <a:blip r:embed="rId2"/>
          <a:stretch>
            <a:fillRect/>
          </a:stretch>
        </p:blipFill>
        <p:spPr>
          <a:xfrm>
            <a:off x="-20052" y="0"/>
            <a:ext cx="4547937" cy="6391927"/>
          </a:xfrm>
          <a:prstGeom prst="rect">
            <a:avLst/>
          </a:prstGeom>
        </p:spPr>
      </p:pic>
      <p:sp>
        <p:nvSpPr>
          <p:cNvPr id="5" name="Rectangle 4">
            <a:extLst>
              <a:ext uri="{FF2B5EF4-FFF2-40B4-BE49-F238E27FC236}">
                <a16:creationId xmlns:a16="http://schemas.microsoft.com/office/drawing/2014/main" id="{603F4F4F-9B92-4966-AA37-AE620427602F}"/>
              </a:ext>
            </a:extLst>
          </p:cNvPr>
          <p:cNvSpPr/>
          <p:nvPr/>
        </p:nvSpPr>
        <p:spPr>
          <a:xfrm>
            <a:off x="5261811" y="2505670"/>
            <a:ext cx="6096000" cy="923330"/>
          </a:xfrm>
          <a:prstGeom prst="rect">
            <a:avLst/>
          </a:prstGeom>
        </p:spPr>
        <p:txBody>
          <a:bodyPr>
            <a:spAutoFit/>
          </a:bodyPr>
          <a:lstStyle/>
          <a:p>
            <a:r>
              <a:rPr lang="en-GB" b="1" dirty="0">
                <a:latin typeface="Calibri" panose="020F0502020204030204" pitchFamily="34" charset="0"/>
                <a:cs typeface="Calibri" panose="020F0502020204030204" pitchFamily="34" charset="0"/>
              </a:rPr>
              <a:t>Legal rights are diminishing for lesbian, gay, bisexual, transgender and intersex (LGBTI) people across the African continent.</a:t>
            </a:r>
          </a:p>
        </p:txBody>
      </p:sp>
      <p:sp>
        <p:nvSpPr>
          <p:cNvPr id="6" name="TextBox 5">
            <a:extLst>
              <a:ext uri="{FF2B5EF4-FFF2-40B4-BE49-F238E27FC236}">
                <a16:creationId xmlns:a16="http://schemas.microsoft.com/office/drawing/2014/main" id="{F66AD377-AFF4-4906-81DB-A2F0833818AD}"/>
              </a:ext>
            </a:extLst>
          </p:cNvPr>
          <p:cNvSpPr txBox="1"/>
          <p:nvPr/>
        </p:nvSpPr>
        <p:spPr>
          <a:xfrm>
            <a:off x="7327232" y="5665748"/>
            <a:ext cx="4319337" cy="646331"/>
          </a:xfrm>
          <a:prstGeom prst="rect">
            <a:avLst/>
          </a:prstGeom>
          <a:noFill/>
        </p:spPr>
        <p:txBody>
          <a:bodyPr wrap="square" rtlCol="0">
            <a:spAutoFit/>
          </a:bodyPr>
          <a:lstStyle/>
          <a:p>
            <a:r>
              <a:rPr lang="en-GB" dirty="0"/>
              <a:t>The law Library of Congress 2014, Amnesty International. 2018)</a:t>
            </a:r>
          </a:p>
        </p:txBody>
      </p:sp>
      <p:sp>
        <p:nvSpPr>
          <p:cNvPr id="7" name="TextBox 6">
            <a:extLst>
              <a:ext uri="{FF2B5EF4-FFF2-40B4-BE49-F238E27FC236}">
                <a16:creationId xmlns:a16="http://schemas.microsoft.com/office/drawing/2014/main" id="{63CE6FDE-C556-4C1C-AE2D-1885CD998136}"/>
              </a:ext>
            </a:extLst>
          </p:cNvPr>
          <p:cNvSpPr txBox="1"/>
          <p:nvPr/>
        </p:nvSpPr>
        <p:spPr>
          <a:xfrm>
            <a:off x="168442" y="5819637"/>
            <a:ext cx="2490537" cy="338554"/>
          </a:xfrm>
          <a:prstGeom prst="rect">
            <a:avLst/>
          </a:prstGeom>
          <a:noFill/>
        </p:spPr>
        <p:txBody>
          <a:bodyPr wrap="square" rtlCol="0">
            <a:spAutoFit/>
          </a:bodyPr>
          <a:lstStyle/>
          <a:p>
            <a:r>
              <a:rPr lang="en-GB" sz="1600" dirty="0">
                <a:latin typeface="Calibri" panose="020F0502020204030204" pitchFamily="34" charset="0"/>
                <a:cs typeface="Calibri" panose="020F0502020204030204" pitchFamily="34" charset="0"/>
              </a:rPr>
              <a:t>Image 7</a:t>
            </a:r>
          </a:p>
        </p:txBody>
      </p:sp>
    </p:spTree>
    <p:extLst>
      <p:ext uri="{BB962C8B-B14F-4D97-AF65-F5344CB8AC3E}">
        <p14:creationId xmlns:p14="http://schemas.microsoft.com/office/powerpoint/2010/main" val="2721454052"/>
      </p:ext>
    </p:extLst>
  </p:cSld>
  <p:clrMapOvr>
    <a:masterClrMapping/>
  </p:clrMapOvr>
  <mc:AlternateContent xmlns:mc="http://schemas.openxmlformats.org/markup-compatibility/2006" xmlns:p14="http://schemas.microsoft.com/office/powerpoint/2010/main">
    <mc:Choice Requires="p14">
      <p:transition spd="slow" p14:dur="2000" advTm="17376"/>
    </mc:Choice>
    <mc:Fallback xmlns="">
      <p:transition spd="slow" advTm="17376"/>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0A140D2-5C9B-4FD2-96A4-CF6B51AF2999}"/>
              </a:ext>
            </a:extLst>
          </p:cNvPr>
          <p:cNvSpPr txBox="1"/>
          <p:nvPr/>
        </p:nvSpPr>
        <p:spPr>
          <a:xfrm>
            <a:off x="5659272" y="140939"/>
            <a:ext cx="11648049" cy="400110"/>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Trans and gender Equality</a:t>
            </a:r>
          </a:p>
        </p:txBody>
      </p:sp>
      <p:sp>
        <p:nvSpPr>
          <p:cNvPr id="6" name="TextBox 5">
            <a:extLst>
              <a:ext uri="{FF2B5EF4-FFF2-40B4-BE49-F238E27FC236}">
                <a16:creationId xmlns:a16="http://schemas.microsoft.com/office/drawing/2014/main" id="{6D549325-45C0-4409-9E62-BE5628A06F5C}"/>
              </a:ext>
            </a:extLst>
          </p:cNvPr>
          <p:cNvSpPr txBox="1"/>
          <p:nvPr/>
        </p:nvSpPr>
        <p:spPr>
          <a:xfrm>
            <a:off x="4793305" y="869481"/>
            <a:ext cx="6216741" cy="3539430"/>
          </a:xfrm>
          <a:prstGeom prst="rect">
            <a:avLst/>
          </a:prstGeom>
          <a:noFill/>
        </p:spPr>
        <p:txBody>
          <a:bodyPr wrap="square" rtlCol="0">
            <a:spAutoFit/>
          </a:bodyPr>
          <a:lstStyle/>
          <a:p>
            <a:pPr algn="just"/>
            <a:r>
              <a:rPr lang="en-GB" sz="1600" dirty="0">
                <a:latin typeface="Calibri" panose="020F0502020204030204" pitchFamily="34" charset="0"/>
                <a:cs typeface="Calibri" panose="020F0502020204030204" pitchFamily="34" charset="0"/>
              </a:rPr>
              <a:t>The UK Government declares that Britain are among the countries who go furthest to recognise and protect the diverse needs and rights of individuals and groups in society (even the most marginalised groups). For example, by recognising lesbian, gay and bisexual rights. However, Parliamentary reports for the year 2015-16 on Gender Equality,  revealed high levels of transphobia are still being experienced by individuals in the UK on a daily basis. shocking statistics revealed suicide attempts among trans individual (half of young adults and one third of mature adults attempted to take their own lives). The Gender Recognition Act 2004 – has been criticised as outdated, the medicalised approach regarding mental-health diagnosis, views trans identities as psychologically abnormal; intrinsically, it goes against the dignity and personal autonomy of applicants (parliament. House of Lords, 2015, paragraph 44, Lee, 2018). </a:t>
            </a:r>
          </a:p>
        </p:txBody>
      </p:sp>
      <p:sp>
        <p:nvSpPr>
          <p:cNvPr id="8" name="Rectangle 7">
            <a:extLst>
              <a:ext uri="{FF2B5EF4-FFF2-40B4-BE49-F238E27FC236}">
                <a16:creationId xmlns:a16="http://schemas.microsoft.com/office/drawing/2014/main" id="{2E4E2FAB-91A5-422E-A5A9-6BB686AEBA48}"/>
              </a:ext>
            </a:extLst>
          </p:cNvPr>
          <p:cNvSpPr/>
          <p:nvPr/>
        </p:nvSpPr>
        <p:spPr>
          <a:xfrm>
            <a:off x="1394315" y="5769994"/>
            <a:ext cx="10088980" cy="584775"/>
          </a:xfrm>
          <a:prstGeom prst="rect">
            <a:avLst/>
          </a:prstGeom>
        </p:spPr>
        <p:txBody>
          <a:bodyPr wrap="square">
            <a:spAutoFit/>
          </a:bodyPr>
          <a:lstStyle/>
          <a:p>
            <a:r>
              <a:rPr lang="en-GB" sz="1600" b="1" dirty="0">
                <a:solidFill>
                  <a:schemeClr val="accent4">
                    <a:lumMod val="60000"/>
                    <a:lumOff val="40000"/>
                  </a:schemeClr>
                </a:solidFill>
                <a:latin typeface="Calibri" panose="020F0502020204030204" pitchFamily="34" charset="0"/>
                <a:cs typeface="Calibri" panose="020F0502020204030204" pitchFamily="34" charset="0"/>
              </a:rPr>
              <a:t>‘Trans issues (and gender issues generally) should be taught as part of Personal, Social and Health Education’ (parliament. House of Lords, 2015, p. 76).</a:t>
            </a:r>
          </a:p>
        </p:txBody>
      </p:sp>
      <p:sp>
        <p:nvSpPr>
          <p:cNvPr id="9" name="Rectangle 8">
            <a:extLst>
              <a:ext uri="{FF2B5EF4-FFF2-40B4-BE49-F238E27FC236}">
                <a16:creationId xmlns:a16="http://schemas.microsoft.com/office/drawing/2014/main" id="{688D164D-54D0-4CBE-ADD5-C6A605ED6CAA}"/>
              </a:ext>
            </a:extLst>
          </p:cNvPr>
          <p:cNvSpPr/>
          <p:nvPr/>
        </p:nvSpPr>
        <p:spPr>
          <a:xfrm>
            <a:off x="4793304" y="4384121"/>
            <a:ext cx="6854598" cy="584775"/>
          </a:xfrm>
          <a:prstGeom prst="rect">
            <a:avLst/>
          </a:prstGeom>
        </p:spPr>
        <p:txBody>
          <a:bodyPr wrap="square">
            <a:spAutoFit/>
          </a:bodyPr>
          <a:lstStyle/>
          <a:p>
            <a:r>
              <a:rPr lang="en-GB" sz="1600" b="1" dirty="0">
                <a:latin typeface="Calibri" panose="020F0502020204030204" pitchFamily="34" charset="0"/>
                <a:cs typeface="Calibri" panose="020F0502020204030204" pitchFamily="34" charset="0"/>
              </a:rPr>
              <a:t>Trump opposes and withdraws Obama’s protections put in place  for transgender students’ (Smith and Redden, 2017).</a:t>
            </a:r>
          </a:p>
        </p:txBody>
      </p:sp>
      <p:pic>
        <p:nvPicPr>
          <p:cNvPr id="10" name="Picture 9">
            <a:extLst>
              <a:ext uri="{FF2B5EF4-FFF2-40B4-BE49-F238E27FC236}">
                <a16:creationId xmlns:a16="http://schemas.microsoft.com/office/drawing/2014/main" id="{4E4F1E2B-246D-443C-95AD-04FC81181C90}"/>
              </a:ext>
            </a:extLst>
          </p:cNvPr>
          <p:cNvPicPr>
            <a:picLocks noChangeAspect="1"/>
          </p:cNvPicPr>
          <p:nvPr/>
        </p:nvPicPr>
        <p:blipFill>
          <a:blip r:embed="rId2"/>
          <a:stretch>
            <a:fillRect/>
          </a:stretch>
        </p:blipFill>
        <p:spPr>
          <a:xfrm>
            <a:off x="0" y="1"/>
            <a:ext cx="3985146" cy="5556923"/>
          </a:xfrm>
          <a:prstGeom prst="rect">
            <a:avLst/>
          </a:prstGeom>
        </p:spPr>
      </p:pic>
      <p:sp>
        <p:nvSpPr>
          <p:cNvPr id="11" name="TextBox 10">
            <a:extLst>
              <a:ext uri="{FF2B5EF4-FFF2-40B4-BE49-F238E27FC236}">
                <a16:creationId xmlns:a16="http://schemas.microsoft.com/office/drawing/2014/main" id="{98E0D0CD-C5DF-4113-9AE4-6CF724782596}"/>
              </a:ext>
            </a:extLst>
          </p:cNvPr>
          <p:cNvSpPr txBox="1"/>
          <p:nvPr/>
        </p:nvSpPr>
        <p:spPr>
          <a:xfrm>
            <a:off x="3111689" y="4781676"/>
            <a:ext cx="1681615"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Image 9</a:t>
            </a:r>
          </a:p>
        </p:txBody>
      </p:sp>
    </p:spTree>
    <p:extLst>
      <p:ext uri="{BB962C8B-B14F-4D97-AF65-F5344CB8AC3E}">
        <p14:creationId xmlns:p14="http://schemas.microsoft.com/office/powerpoint/2010/main" val="1546089510"/>
      </p:ext>
    </p:extLst>
  </p:cSld>
  <p:clrMapOvr>
    <a:masterClrMapping/>
  </p:clrMapOvr>
  <mc:AlternateContent xmlns:mc="http://schemas.openxmlformats.org/markup-compatibility/2006" xmlns:p14="http://schemas.microsoft.com/office/powerpoint/2010/main">
    <mc:Choice Requires="p14">
      <p:transition spd="slow" p14:dur="2000" advTm="68986"/>
    </mc:Choice>
    <mc:Fallback xmlns="">
      <p:transition spd="slow" advTm="68986"/>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A65A078-DDF8-45EF-BD7F-63AE21E8D1FB}"/>
              </a:ext>
            </a:extLst>
          </p:cNvPr>
          <p:cNvSpPr/>
          <p:nvPr/>
        </p:nvSpPr>
        <p:spPr>
          <a:xfrm>
            <a:off x="508615" y="200345"/>
            <a:ext cx="224742" cy="646331"/>
          </a:xfrm>
          <a:prstGeom prst="rect">
            <a:avLst/>
          </a:prstGeom>
        </p:spPr>
        <p:txBody>
          <a:bodyPr wrap="none">
            <a:spAutoFit/>
          </a:bodyPr>
          <a:lstStyle/>
          <a:p>
            <a:endParaRPr lang="en-GB" dirty="0"/>
          </a:p>
          <a:p>
            <a:r>
              <a:rPr lang="en-GB" dirty="0"/>
              <a:t> </a:t>
            </a:r>
          </a:p>
        </p:txBody>
      </p:sp>
      <p:pic>
        <p:nvPicPr>
          <p:cNvPr id="5" name="Picture 4">
            <a:extLst>
              <a:ext uri="{FF2B5EF4-FFF2-40B4-BE49-F238E27FC236}">
                <a16:creationId xmlns:a16="http://schemas.microsoft.com/office/drawing/2014/main" id="{775F2FA9-F88B-42AF-BCC3-A2DBADEC69E6}"/>
              </a:ext>
            </a:extLst>
          </p:cNvPr>
          <p:cNvPicPr>
            <a:picLocks noChangeAspect="1"/>
          </p:cNvPicPr>
          <p:nvPr/>
        </p:nvPicPr>
        <p:blipFill>
          <a:blip r:embed="rId2"/>
          <a:stretch>
            <a:fillRect/>
          </a:stretch>
        </p:blipFill>
        <p:spPr>
          <a:xfrm>
            <a:off x="5173579" y="0"/>
            <a:ext cx="6509806" cy="5587236"/>
          </a:xfrm>
          <a:prstGeom prst="rect">
            <a:avLst/>
          </a:prstGeom>
        </p:spPr>
      </p:pic>
      <p:sp>
        <p:nvSpPr>
          <p:cNvPr id="6" name="Rectangle 5">
            <a:extLst>
              <a:ext uri="{FF2B5EF4-FFF2-40B4-BE49-F238E27FC236}">
                <a16:creationId xmlns:a16="http://schemas.microsoft.com/office/drawing/2014/main" id="{7B4C3222-5470-4FCA-A5F3-0B385A9F5194}"/>
              </a:ext>
            </a:extLst>
          </p:cNvPr>
          <p:cNvSpPr/>
          <p:nvPr/>
        </p:nvSpPr>
        <p:spPr>
          <a:xfrm>
            <a:off x="220579" y="1660955"/>
            <a:ext cx="4784558" cy="2800767"/>
          </a:xfrm>
          <a:prstGeom prst="rect">
            <a:avLst/>
          </a:prstGeom>
        </p:spPr>
        <p:txBody>
          <a:bodyPr wrap="square">
            <a:spAutoFit/>
          </a:bodyPr>
          <a:lstStyle/>
          <a:p>
            <a:pPr algn="just"/>
            <a:r>
              <a:rPr lang="en-GB" sz="1600" dirty="0">
                <a:latin typeface="Calibri" panose="020F0502020204030204" pitchFamily="34" charset="0"/>
                <a:cs typeface="Calibri" panose="020F0502020204030204" pitchFamily="34" charset="0"/>
              </a:rPr>
              <a:t>Suicide is now the most common cause of death for men aged between  20–49’ in England and Wales (Office of National Statistics, 2019), however, the numbers of suicide among homosexual and bisexual men are more likely to be higher (Paul </a:t>
            </a:r>
            <a:r>
              <a:rPr lang="en-GB" sz="1600" i="1" dirty="0">
                <a:latin typeface="Calibri" panose="020F0502020204030204" pitchFamily="34" charset="0"/>
                <a:cs typeface="Calibri" panose="020F0502020204030204" pitchFamily="34" charset="0"/>
              </a:rPr>
              <a:t>et al</a:t>
            </a:r>
            <a:r>
              <a:rPr lang="en-GB" sz="1600" dirty="0">
                <a:latin typeface="Calibri" panose="020F0502020204030204" pitchFamily="34" charset="0"/>
                <a:cs typeface="Calibri" panose="020F0502020204030204" pitchFamily="34" charset="0"/>
              </a:rPr>
              <a:t>. 2002). In view of this, it is vital to involve men and women correspondingly as a means to reduce gender power struggles and equality issues. This may also help to create ‘ownership of the cause’ but also voices man’s perspectives on gender inequality </a:t>
            </a:r>
          </a:p>
          <a:p>
            <a:pPr algn="just"/>
            <a:r>
              <a:rPr lang="en-GB" sz="1600" dirty="0">
                <a:latin typeface="Calibri" panose="020F0502020204030204" pitchFamily="34" charset="0"/>
                <a:cs typeface="Calibri" panose="020F0502020204030204" pitchFamily="34" charset="0"/>
              </a:rPr>
              <a:t>(European Institute for Gender Equality, 2019, a).</a:t>
            </a:r>
          </a:p>
        </p:txBody>
      </p:sp>
      <p:sp>
        <p:nvSpPr>
          <p:cNvPr id="7" name="TextBox 6">
            <a:extLst>
              <a:ext uri="{FF2B5EF4-FFF2-40B4-BE49-F238E27FC236}">
                <a16:creationId xmlns:a16="http://schemas.microsoft.com/office/drawing/2014/main" id="{A9398774-AE8B-4425-9002-DA2D5B07E4F8}"/>
              </a:ext>
            </a:extLst>
          </p:cNvPr>
          <p:cNvSpPr txBox="1"/>
          <p:nvPr/>
        </p:nvSpPr>
        <p:spPr>
          <a:xfrm>
            <a:off x="10624606" y="523510"/>
            <a:ext cx="2454442"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Image 8</a:t>
            </a:r>
          </a:p>
        </p:txBody>
      </p:sp>
    </p:spTree>
    <p:extLst>
      <p:ext uri="{BB962C8B-B14F-4D97-AF65-F5344CB8AC3E}">
        <p14:creationId xmlns:p14="http://schemas.microsoft.com/office/powerpoint/2010/main" val="3181071932"/>
      </p:ext>
    </p:extLst>
  </p:cSld>
  <p:clrMapOvr>
    <a:masterClrMapping/>
  </p:clrMapOvr>
  <mc:AlternateContent xmlns:mc="http://schemas.openxmlformats.org/markup-compatibility/2006" xmlns:p14="http://schemas.microsoft.com/office/powerpoint/2010/main">
    <mc:Choice Requires="p14">
      <p:transition spd="slow" p14:dur="2000" advTm="30756"/>
    </mc:Choice>
    <mc:Fallback xmlns="">
      <p:transition spd="slow" advTm="30756"/>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D837DAD-A48B-4040-8EEC-949598756DC7}"/>
              </a:ext>
            </a:extLst>
          </p:cNvPr>
          <p:cNvSpPr txBox="1"/>
          <p:nvPr/>
        </p:nvSpPr>
        <p:spPr>
          <a:xfrm>
            <a:off x="1462229" y="98314"/>
            <a:ext cx="5500047" cy="1323439"/>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Gender Violence</a:t>
            </a:r>
          </a:p>
          <a:p>
            <a:endParaRPr lang="en-GB" sz="2000" b="1" dirty="0">
              <a:latin typeface="Calibri" panose="020F0502020204030204" pitchFamily="34" charset="0"/>
              <a:cs typeface="Calibri" panose="020F0502020204030204" pitchFamily="34" charset="0"/>
            </a:endParaRPr>
          </a:p>
          <a:p>
            <a:endParaRPr lang="en-GB" sz="2000" b="1" dirty="0">
              <a:latin typeface="Calibri" panose="020F0502020204030204" pitchFamily="34" charset="0"/>
              <a:cs typeface="Calibri" panose="020F0502020204030204" pitchFamily="34" charset="0"/>
            </a:endParaRPr>
          </a:p>
          <a:p>
            <a:endParaRPr lang="en-GB" sz="2000" b="1" dirty="0">
              <a:latin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99A498CD-AFF7-4BC8-889A-96636416ECEA}"/>
              </a:ext>
            </a:extLst>
          </p:cNvPr>
          <p:cNvSpPr txBox="1"/>
          <p:nvPr/>
        </p:nvSpPr>
        <p:spPr>
          <a:xfrm>
            <a:off x="124488" y="425470"/>
            <a:ext cx="5233575" cy="6678751"/>
          </a:xfrm>
          <a:prstGeom prst="rect">
            <a:avLst/>
          </a:prstGeom>
          <a:noFill/>
        </p:spPr>
        <p:txBody>
          <a:bodyPr wrap="square" rtlCol="0">
            <a:spAutoFit/>
          </a:bodyPr>
          <a:lstStyle/>
          <a:p>
            <a:pPr algn="just"/>
            <a:r>
              <a:rPr lang="en-GB" sz="1600" dirty="0">
                <a:latin typeface="Calibri" panose="020F0502020204030204" pitchFamily="34" charset="0"/>
                <a:cs typeface="Calibri" panose="020F0502020204030204" pitchFamily="34" charset="0"/>
              </a:rPr>
              <a:t>Gender violence includes, abuse, domestic violence, harassment and stalking, rape and sexual assault, female genital mutilation, forced marriage, honour-based abuse and trafficking (Citizens Advice, 2019).</a:t>
            </a:r>
          </a:p>
          <a:p>
            <a:pPr algn="just"/>
            <a:endParaRPr lang="en-GB" sz="1600" dirty="0">
              <a:latin typeface="Calibri" panose="020F0502020204030204" pitchFamily="34" charset="0"/>
              <a:cs typeface="Calibri" panose="020F0502020204030204" pitchFamily="34" charset="0"/>
            </a:endParaRPr>
          </a:p>
          <a:p>
            <a:pPr algn="just"/>
            <a:r>
              <a:rPr lang="en-GB" sz="1600" dirty="0">
                <a:latin typeface="Calibri" panose="020F0502020204030204" pitchFamily="34" charset="0"/>
                <a:cs typeface="Calibri" panose="020F0502020204030204" pitchFamily="34" charset="0"/>
              </a:rPr>
              <a:t>Domestic violence costs the UK  £15.7 billion a year</a:t>
            </a:r>
          </a:p>
          <a:p>
            <a:pPr algn="just"/>
            <a:r>
              <a:rPr lang="en-GB" sz="1600" dirty="0">
                <a:latin typeface="Calibri" panose="020F0502020204030204" pitchFamily="34" charset="0"/>
                <a:cs typeface="Calibri" panose="020F0502020204030204" pitchFamily="34" charset="0"/>
              </a:rPr>
              <a:t>Sexual crimes have risen by </a:t>
            </a:r>
            <a:r>
              <a:rPr lang="en-GB" sz="2000" dirty="0">
                <a:solidFill>
                  <a:srgbClr val="FF0000"/>
                </a:solidFill>
                <a:latin typeface="Calibri" panose="020F0502020204030204" pitchFamily="34" charset="0"/>
                <a:cs typeface="Calibri" panose="020F0502020204030204" pitchFamily="34" charset="0"/>
              </a:rPr>
              <a:t>25% </a:t>
            </a:r>
            <a:r>
              <a:rPr lang="en-GB" sz="1600" dirty="0">
                <a:latin typeface="Calibri" panose="020F0502020204030204" pitchFamily="34" charset="0"/>
                <a:cs typeface="Calibri" panose="020F0502020204030204" pitchFamily="34" charset="0"/>
              </a:rPr>
              <a:t>and statistics have also demonstrated that women account for </a:t>
            </a:r>
            <a:r>
              <a:rPr lang="en-GB" sz="2000" dirty="0">
                <a:solidFill>
                  <a:srgbClr val="FF0000"/>
                </a:solidFill>
                <a:latin typeface="Calibri" panose="020F0502020204030204" pitchFamily="34" charset="0"/>
                <a:cs typeface="Calibri" panose="020F0502020204030204" pitchFamily="34" charset="0"/>
              </a:rPr>
              <a:t>95% </a:t>
            </a:r>
            <a:r>
              <a:rPr lang="en-GB" sz="1600" dirty="0">
                <a:latin typeface="Calibri" panose="020F0502020204030204" pitchFamily="34" charset="0"/>
                <a:cs typeface="Calibri" panose="020F0502020204030204" pitchFamily="34" charset="0"/>
              </a:rPr>
              <a:t>of all rape victims and are also five times more likely than men to experience any form of sexual assault (EHRC, 2018, p. 24).</a:t>
            </a:r>
          </a:p>
          <a:p>
            <a:pPr algn="just"/>
            <a:endParaRPr lang="en-GB" sz="1600" dirty="0">
              <a:latin typeface="Calibri" panose="020F0502020204030204" pitchFamily="34" charset="0"/>
              <a:cs typeface="Calibri" panose="020F0502020204030204" pitchFamily="34" charset="0"/>
            </a:endParaRPr>
          </a:p>
          <a:p>
            <a:pPr algn="just"/>
            <a:r>
              <a:rPr lang="en-GB" sz="1600" dirty="0">
                <a:latin typeface="Calibri" panose="020F0502020204030204" pitchFamily="34" charset="0"/>
                <a:cs typeface="Calibri" panose="020F0502020204030204" pitchFamily="34" charset="0"/>
              </a:rPr>
              <a:t>In the UK, hate crime toward lesbian, gay and bisexual people because of their sexual orientation has risen by </a:t>
            </a:r>
            <a:r>
              <a:rPr lang="en-GB" sz="2000" dirty="0">
                <a:solidFill>
                  <a:srgbClr val="FF0000"/>
                </a:solidFill>
                <a:latin typeface="Calibri" panose="020F0502020204030204" pitchFamily="34" charset="0"/>
                <a:cs typeface="Calibri" panose="020F0502020204030204" pitchFamily="34" charset="0"/>
              </a:rPr>
              <a:t>78 % </a:t>
            </a:r>
            <a:r>
              <a:rPr lang="en-GB" sz="1600" dirty="0">
                <a:latin typeface="Calibri" panose="020F0502020204030204" pitchFamily="34" charset="0"/>
                <a:cs typeface="Calibri" panose="020F0502020204030204" pitchFamily="34" charset="0"/>
              </a:rPr>
              <a:t>from 9% in 2013 to 16% in 2017 (StoneWall, 2017, a) This is supported by Othering and Labelling Theory (Lee, 2018, Roberts, 2002).</a:t>
            </a:r>
          </a:p>
          <a:p>
            <a:pPr algn="just"/>
            <a:endParaRPr lang="en-GB" sz="1600" dirty="0">
              <a:latin typeface="Calibri" panose="020F0502020204030204" pitchFamily="34" charset="0"/>
              <a:cs typeface="Calibri" panose="020F0502020204030204" pitchFamily="34" charset="0"/>
            </a:endParaRPr>
          </a:p>
          <a:p>
            <a:pPr algn="just"/>
            <a:r>
              <a:rPr lang="en-GB" sz="1600" dirty="0">
                <a:latin typeface="Calibri" panose="020F0502020204030204" pitchFamily="34" charset="0"/>
                <a:cs typeface="Calibri" panose="020F0502020204030204" pitchFamily="34" charset="0"/>
              </a:rPr>
              <a:t>Almost half (49%) of all gay and bi men have experienced at least one incident of domestic abuse from a family member or partner since the age of 16 (StoneWall, 2017, b).</a:t>
            </a:r>
          </a:p>
          <a:p>
            <a:pPr algn="just"/>
            <a:endParaRPr lang="en-GB" sz="1600" dirty="0">
              <a:latin typeface="Calibri" panose="020F0502020204030204" pitchFamily="34" charset="0"/>
              <a:cs typeface="Calibri" panose="020F0502020204030204" pitchFamily="34" charset="0"/>
            </a:endParaRPr>
          </a:p>
          <a:p>
            <a:pPr algn="just"/>
            <a:endParaRPr lang="en-GB" sz="1600" dirty="0">
              <a:latin typeface="Calibri" panose="020F0502020204030204" pitchFamily="34" charset="0"/>
              <a:cs typeface="Calibri" panose="020F0502020204030204" pitchFamily="34" charset="0"/>
            </a:endParaRPr>
          </a:p>
          <a:p>
            <a:pPr algn="just"/>
            <a:endParaRPr lang="en-GB" sz="1600" dirty="0">
              <a:latin typeface="Calibri" panose="020F0502020204030204" pitchFamily="34" charset="0"/>
              <a:cs typeface="Calibri" panose="020F0502020204030204" pitchFamily="34" charset="0"/>
            </a:endParaRPr>
          </a:p>
          <a:p>
            <a:endParaRPr lang="en-GB" sz="1600" dirty="0">
              <a:latin typeface="Calibri" panose="020F0502020204030204" pitchFamily="34" charset="0"/>
              <a:cs typeface="Calibri" panose="020F0502020204030204" pitchFamily="34" charset="0"/>
            </a:endParaRPr>
          </a:p>
          <a:p>
            <a:endParaRPr lang="en-GB" sz="1600" dirty="0">
              <a:latin typeface="Calibri" panose="020F0502020204030204" pitchFamily="34" charset="0"/>
              <a:cs typeface="Calibri" panose="020F0502020204030204" pitchFamily="34" charset="0"/>
            </a:endParaRPr>
          </a:p>
          <a:p>
            <a:endParaRPr lang="en-GB" sz="1600" dirty="0">
              <a:latin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A6172561-40C4-47A5-A9EF-EBBC3AACB979}"/>
              </a:ext>
            </a:extLst>
          </p:cNvPr>
          <p:cNvSpPr txBox="1"/>
          <p:nvPr/>
        </p:nvSpPr>
        <p:spPr>
          <a:xfrm>
            <a:off x="10255418" y="5755584"/>
            <a:ext cx="3019926"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Image 11</a:t>
            </a:r>
          </a:p>
        </p:txBody>
      </p:sp>
      <p:pic>
        <p:nvPicPr>
          <p:cNvPr id="2" name="Picture 1">
            <a:extLst>
              <a:ext uri="{FF2B5EF4-FFF2-40B4-BE49-F238E27FC236}">
                <a16:creationId xmlns:a16="http://schemas.microsoft.com/office/drawing/2014/main" id="{4CD6E0FA-0F2F-48EE-ABFB-05BD58C11776}"/>
              </a:ext>
            </a:extLst>
          </p:cNvPr>
          <p:cNvPicPr>
            <a:picLocks noChangeAspect="1"/>
          </p:cNvPicPr>
          <p:nvPr/>
        </p:nvPicPr>
        <p:blipFill>
          <a:blip r:embed="rId2"/>
          <a:stretch>
            <a:fillRect/>
          </a:stretch>
        </p:blipFill>
        <p:spPr>
          <a:xfrm>
            <a:off x="5688431" y="0"/>
            <a:ext cx="6076950" cy="5614737"/>
          </a:xfrm>
          <a:prstGeom prst="rect">
            <a:avLst/>
          </a:prstGeom>
        </p:spPr>
      </p:pic>
      <p:sp>
        <p:nvSpPr>
          <p:cNvPr id="3" name="Rectangle 2">
            <a:extLst>
              <a:ext uri="{FF2B5EF4-FFF2-40B4-BE49-F238E27FC236}">
                <a16:creationId xmlns:a16="http://schemas.microsoft.com/office/drawing/2014/main" id="{A2F60303-99AF-45EC-A22A-516052DF5381}"/>
              </a:ext>
            </a:extLst>
          </p:cNvPr>
          <p:cNvSpPr/>
          <p:nvPr/>
        </p:nvSpPr>
        <p:spPr>
          <a:xfrm>
            <a:off x="0" y="5786362"/>
            <a:ext cx="6545181" cy="338554"/>
          </a:xfrm>
          <a:prstGeom prst="rect">
            <a:avLst/>
          </a:prstGeom>
        </p:spPr>
        <p:txBody>
          <a:bodyPr wrap="square">
            <a:spAutoFit/>
          </a:bodyPr>
          <a:lstStyle/>
          <a:p>
            <a:r>
              <a:rPr lang="en-GB" sz="1600" b="1" dirty="0">
                <a:solidFill>
                  <a:schemeClr val="accent6">
                    <a:lumMod val="20000"/>
                    <a:lumOff val="80000"/>
                  </a:schemeClr>
                </a:solidFill>
                <a:latin typeface="Calibri" panose="020F0502020204030204" pitchFamily="34" charset="0"/>
                <a:cs typeface="Calibri" panose="020F0502020204030204" pitchFamily="34" charset="0"/>
              </a:rPr>
              <a:t>(Walby, 2009, National Institute for Health and Care Excellence, 2014, p. 3).</a:t>
            </a:r>
          </a:p>
        </p:txBody>
      </p:sp>
    </p:spTree>
    <p:extLst>
      <p:ext uri="{BB962C8B-B14F-4D97-AF65-F5344CB8AC3E}">
        <p14:creationId xmlns:p14="http://schemas.microsoft.com/office/powerpoint/2010/main" val="2592884227"/>
      </p:ext>
    </p:extLst>
  </p:cSld>
  <p:clrMapOvr>
    <a:masterClrMapping/>
  </p:clrMapOvr>
  <mc:AlternateContent xmlns:mc="http://schemas.openxmlformats.org/markup-compatibility/2006" xmlns:p14="http://schemas.microsoft.com/office/powerpoint/2010/main">
    <mc:Choice Requires="p14">
      <p:transition spd="slow" p14:dur="2000" advTm="75179"/>
    </mc:Choice>
    <mc:Fallback xmlns="">
      <p:transition spd="slow" advTm="75179"/>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9F83B49-0D7C-4ADE-97D1-150917C3C0A4}"/>
              </a:ext>
            </a:extLst>
          </p:cNvPr>
          <p:cNvPicPr>
            <a:picLocks noChangeAspect="1"/>
          </p:cNvPicPr>
          <p:nvPr/>
        </p:nvPicPr>
        <p:blipFill>
          <a:blip r:embed="rId2"/>
          <a:stretch>
            <a:fillRect/>
          </a:stretch>
        </p:blipFill>
        <p:spPr>
          <a:xfrm>
            <a:off x="80211" y="188858"/>
            <a:ext cx="6837947" cy="5402072"/>
          </a:xfrm>
          <a:prstGeom prst="rect">
            <a:avLst/>
          </a:prstGeom>
        </p:spPr>
      </p:pic>
      <p:sp>
        <p:nvSpPr>
          <p:cNvPr id="5" name="TextBox 4">
            <a:extLst>
              <a:ext uri="{FF2B5EF4-FFF2-40B4-BE49-F238E27FC236}">
                <a16:creationId xmlns:a16="http://schemas.microsoft.com/office/drawing/2014/main" id="{E0C8B068-1256-432D-A621-AB125F857FBC}"/>
              </a:ext>
            </a:extLst>
          </p:cNvPr>
          <p:cNvSpPr txBox="1"/>
          <p:nvPr/>
        </p:nvSpPr>
        <p:spPr>
          <a:xfrm>
            <a:off x="156410" y="5749350"/>
            <a:ext cx="2057400"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Image10</a:t>
            </a:r>
          </a:p>
        </p:txBody>
      </p:sp>
      <p:sp>
        <p:nvSpPr>
          <p:cNvPr id="6" name="TextBox 5">
            <a:extLst>
              <a:ext uri="{FF2B5EF4-FFF2-40B4-BE49-F238E27FC236}">
                <a16:creationId xmlns:a16="http://schemas.microsoft.com/office/drawing/2014/main" id="{DEFAFFCF-5D59-491C-AF61-BD00B30C309A}"/>
              </a:ext>
            </a:extLst>
          </p:cNvPr>
          <p:cNvSpPr txBox="1"/>
          <p:nvPr/>
        </p:nvSpPr>
        <p:spPr>
          <a:xfrm>
            <a:off x="7772400" y="2312550"/>
            <a:ext cx="4030579" cy="584775"/>
          </a:xfrm>
          <a:prstGeom prst="rect">
            <a:avLst/>
          </a:prstGeom>
          <a:noFill/>
        </p:spPr>
        <p:txBody>
          <a:bodyPr wrap="square" rtlCol="0">
            <a:spAutoFit/>
          </a:bodyPr>
          <a:lstStyle/>
          <a:p>
            <a:r>
              <a:rPr lang="en-GB" dirty="0"/>
              <a:t> </a:t>
            </a:r>
            <a:r>
              <a:rPr lang="en-GB" sz="3200" b="1" dirty="0">
                <a:latin typeface="Calibri" panose="020F0502020204030204" pitchFamily="34" charset="0"/>
                <a:cs typeface="Calibri" panose="020F0502020204030204" pitchFamily="34" charset="0"/>
              </a:rPr>
              <a:t>The UK: 71.5 </a:t>
            </a:r>
          </a:p>
        </p:txBody>
      </p:sp>
    </p:spTree>
    <p:extLst>
      <p:ext uri="{BB962C8B-B14F-4D97-AF65-F5344CB8AC3E}">
        <p14:creationId xmlns:p14="http://schemas.microsoft.com/office/powerpoint/2010/main" val="2707441272"/>
      </p:ext>
    </p:extLst>
  </p:cSld>
  <p:clrMapOvr>
    <a:masterClrMapping/>
  </p:clrMapOvr>
  <mc:AlternateContent xmlns:mc="http://schemas.openxmlformats.org/markup-compatibility/2006" xmlns:p14="http://schemas.microsoft.com/office/powerpoint/2010/main">
    <mc:Choice Requires="p14">
      <p:transition spd="slow" p14:dur="2000" advTm="15018"/>
    </mc:Choice>
    <mc:Fallback xmlns="">
      <p:transition spd="slow" advTm="15018"/>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CA224-ED43-415F-BC8E-45741F6D709A}"/>
              </a:ext>
            </a:extLst>
          </p:cNvPr>
          <p:cNvSpPr>
            <a:spLocks noGrp="1"/>
          </p:cNvSpPr>
          <p:nvPr>
            <p:ph type="title"/>
          </p:nvPr>
        </p:nvSpPr>
        <p:spPr>
          <a:xfrm>
            <a:off x="3712756" y="443472"/>
            <a:ext cx="10396882" cy="1151965"/>
          </a:xfrm>
        </p:spPr>
        <p:txBody>
          <a:bodyPr>
            <a:normAutofit/>
          </a:bodyPr>
          <a:lstStyle/>
          <a:p>
            <a:br>
              <a:rPr lang="en-GB" sz="2400" b="1" dirty="0">
                <a:solidFill>
                  <a:schemeClr val="tx1"/>
                </a:solidFill>
                <a:latin typeface="Calibri" panose="020F0502020204030204" pitchFamily="34" charset="0"/>
                <a:cs typeface="Calibri" panose="020F0502020204030204" pitchFamily="34" charset="0"/>
              </a:rPr>
            </a:br>
            <a:endParaRPr lang="en-GB" sz="2400" b="1" dirty="0">
              <a:solidFill>
                <a:schemeClr val="tx1"/>
              </a:solidFill>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B5548E23-6D13-44EA-A2F9-07C3574E1BD8}"/>
              </a:ext>
            </a:extLst>
          </p:cNvPr>
          <p:cNvSpPr txBox="1"/>
          <p:nvPr/>
        </p:nvSpPr>
        <p:spPr>
          <a:xfrm>
            <a:off x="0" y="628138"/>
            <a:ext cx="11343503" cy="7048083"/>
          </a:xfrm>
          <a:prstGeom prst="rect">
            <a:avLst/>
          </a:prstGeom>
          <a:noFill/>
        </p:spPr>
        <p:txBody>
          <a:bodyPr wrap="square" rtlCol="0">
            <a:spAutoFit/>
          </a:bodyPr>
          <a:lstStyle/>
          <a:p>
            <a:endParaRPr lang="en-GB" sz="1600" dirty="0">
              <a:latin typeface="Calibri" panose="020F0502020204030204" pitchFamily="34" charset="0"/>
              <a:cs typeface="Calibri" panose="020F0502020204030204" pitchFamily="34" charset="0"/>
            </a:endParaRPr>
          </a:p>
          <a:p>
            <a:r>
              <a:rPr lang="en-GB" sz="1600" dirty="0">
                <a:latin typeface="Calibri" panose="020F0502020204030204" pitchFamily="34" charset="0"/>
                <a:cs typeface="Calibri" panose="020F0502020204030204" pitchFamily="34" charset="0"/>
              </a:rPr>
              <a:t>According to Equality and Human Rights Commission (2018) some Equality Act 2010 requirements are not in force, including the socio-economic duty (sections 1-3) and dual discrimination (section 14).  Additional requirements have been repealed, and there are a number of significant gaps in protection. The specific responsibilities supporting the requirement as applied to the protected characteristic of gender vary across the UK and are far less extensive in England than in Scotland and Wales. The UK’s departure from the EU may mean that future equality and human rights protections from the EU are not obligatory in UK law and that existing ones may be removed. Employment rights and funding for women’s services are areas of particular concern.</a:t>
            </a:r>
          </a:p>
          <a:p>
            <a:endParaRPr lang="en-GB" sz="1600" dirty="0">
              <a:latin typeface="Calibri" panose="020F0502020204030204" pitchFamily="34" charset="0"/>
              <a:cs typeface="Calibri" panose="020F0502020204030204" pitchFamily="34" charset="0"/>
            </a:endParaRPr>
          </a:p>
          <a:p>
            <a:r>
              <a:rPr lang="en-GB" sz="1600" dirty="0">
                <a:latin typeface="Calibri" panose="020F0502020204030204" pitchFamily="34" charset="0"/>
                <a:cs typeface="Calibri" panose="020F0502020204030204" pitchFamily="34" charset="0"/>
              </a:rPr>
              <a:t>Election promises to change human rights laws, which the UK Government claims prevent it from tackling terrorism also create uncertainty for the future of human rights legislation. The Scottish Parliament and the Welsh Government  have voiced opposition to this proposal. </a:t>
            </a:r>
          </a:p>
          <a:p>
            <a:endParaRPr lang="en-GB" dirty="0">
              <a:latin typeface="Calibri" panose="020F0502020204030204" pitchFamily="34" charset="0"/>
              <a:cs typeface="Calibri" panose="020F0502020204030204" pitchFamily="34" charset="0"/>
            </a:endParaRPr>
          </a:p>
          <a:p>
            <a:r>
              <a:rPr lang="en-GB" sz="1600" dirty="0">
                <a:latin typeface="Calibri" panose="020F0502020204030204" pitchFamily="34" charset="0"/>
                <a:cs typeface="Calibri" panose="020F0502020204030204" pitchFamily="34" charset="0"/>
              </a:rPr>
              <a:t>The European Union withdrawal Bill was submitted to the UK Parliament. The accompanying White Paper States that: ‘ the protections covered in the Equality Act 2006, the Equality Act 2010 will continue to apply once the UK has left the EU’. However, the Bill itself does not contain this comment, and therefore if accepted in its present form the Bill will not retain the EU Charter of Fundamental Rights. As a result rights and remedies in domestic law will be reduced.</a:t>
            </a:r>
          </a:p>
          <a:p>
            <a:endParaRPr lang="en-GB" sz="1600" dirty="0">
              <a:latin typeface="Calibri" panose="020F0502020204030204" pitchFamily="34" charset="0"/>
              <a:cs typeface="Calibri" panose="020F0502020204030204" pitchFamily="34" charset="0"/>
            </a:endParaRPr>
          </a:p>
          <a:p>
            <a:endParaRPr lang="en-GB" sz="1600"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E89EEE3E-2BAC-4EBA-9F00-6338D14B9DFA}"/>
              </a:ext>
            </a:extLst>
          </p:cNvPr>
          <p:cNvSpPr txBox="1"/>
          <p:nvPr/>
        </p:nvSpPr>
        <p:spPr>
          <a:xfrm>
            <a:off x="2964610" y="258806"/>
            <a:ext cx="7760043" cy="369332"/>
          </a:xfrm>
          <a:prstGeom prst="rect">
            <a:avLst/>
          </a:prstGeom>
          <a:noFill/>
        </p:spPr>
        <p:txBody>
          <a:bodyPr wrap="square" rtlCol="0">
            <a:spAutoFit/>
          </a:bodyPr>
          <a:lstStyle/>
          <a:p>
            <a:r>
              <a:rPr lang="en-GB" b="1" dirty="0">
                <a:latin typeface="Calibri" panose="020F0502020204030204" pitchFamily="34" charset="0"/>
                <a:cs typeface="Calibri" panose="020F0502020204030204" pitchFamily="34" charset="0"/>
              </a:rPr>
              <a:t>Are equality and human rights in the UK at risk ?</a:t>
            </a:r>
          </a:p>
        </p:txBody>
      </p:sp>
      <p:sp>
        <p:nvSpPr>
          <p:cNvPr id="6" name="Rectangle 5">
            <a:extLst>
              <a:ext uri="{FF2B5EF4-FFF2-40B4-BE49-F238E27FC236}">
                <a16:creationId xmlns:a16="http://schemas.microsoft.com/office/drawing/2014/main" id="{4CEECEF2-F904-45F3-968C-ED0DB5484A47}"/>
              </a:ext>
            </a:extLst>
          </p:cNvPr>
          <p:cNvSpPr/>
          <p:nvPr/>
        </p:nvSpPr>
        <p:spPr>
          <a:xfrm>
            <a:off x="5708821" y="5910643"/>
            <a:ext cx="5963299" cy="369332"/>
          </a:xfrm>
          <a:prstGeom prst="rect">
            <a:avLst/>
          </a:prstGeom>
        </p:spPr>
        <p:txBody>
          <a:bodyPr wrap="none">
            <a:spAutoFit/>
          </a:bodyPr>
          <a:lstStyle/>
          <a:p>
            <a:r>
              <a:rPr lang="en-GB" dirty="0"/>
              <a:t>(Equality and Human Rights Commission, EHRC, 2018, p. 13, 14).</a:t>
            </a:r>
          </a:p>
        </p:txBody>
      </p:sp>
    </p:spTree>
    <p:custDataLst>
      <p:tags r:id="rId1"/>
    </p:custDataLst>
    <p:extLst>
      <p:ext uri="{BB962C8B-B14F-4D97-AF65-F5344CB8AC3E}">
        <p14:creationId xmlns:p14="http://schemas.microsoft.com/office/powerpoint/2010/main" val="45462720"/>
      </p:ext>
    </p:extLst>
  </p:cSld>
  <p:clrMapOvr>
    <a:masterClrMapping/>
  </p:clrMapOvr>
  <mc:AlternateContent xmlns:mc="http://schemas.openxmlformats.org/markup-compatibility/2006" xmlns:p14="http://schemas.microsoft.com/office/powerpoint/2010/main">
    <mc:Choice Requires="p14">
      <p:transition spd="slow" p14:dur="2000" advTm="101974"/>
    </mc:Choice>
    <mc:Fallback xmlns="">
      <p:transition spd="slow" advTm="101974"/>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553B5-51F8-4ADF-B56D-E54CE58B0BBC}"/>
              </a:ext>
            </a:extLst>
          </p:cNvPr>
          <p:cNvSpPr>
            <a:spLocks noGrp="1"/>
          </p:cNvSpPr>
          <p:nvPr>
            <p:ph type="title"/>
          </p:nvPr>
        </p:nvSpPr>
        <p:spPr>
          <a:xfrm>
            <a:off x="2251847" y="194059"/>
            <a:ext cx="10396882" cy="1151965"/>
          </a:xfrm>
        </p:spPr>
        <p:txBody>
          <a:bodyPr>
            <a:normAutofit/>
          </a:bodyPr>
          <a:lstStyle/>
          <a:p>
            <a:r>
              <a:rPr lang="en-GB" sz="2000" b="1" dirty="0">
                <a:solidFill>
                  <a:schemeClr val="tx1"/>
                </a:solidFill>
                <a:latin typeface="Calibri" panose="020F0502020204030204" pitchFamily="34" charset="0"/>
                <a:cs typeface="Calibri" panose="020F0502020204030204" pitchFamily="34" charset="0"/>
              </a:rPr>
              <a:t>Gender Equality Index 2017: Progress </a:t>
            </a:r>
            <a:br>
              <a:rPr lang="en-GB" sz="2800" dirty="0">
                <a:latin typeface="Calibri" panose="020F0502020204030204" pitchFamily="34" charset="0"/>
                <a:cs typeface="Calibri" panose="020F0502020204030204" pitchFamily="34" charset="0"/>
              </a:rPr>
            </a:br>
            <a:endParaRPr lang="en-GB" sz="2800"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1C302D0C-C269-41C8-A0C3-13E522388F75}"/>
              </a:ext>
            </a:extLst>
          </p:cNvPr>
          <p:cNvSpPr txBox="1"/>
          <p:nvPr/>
        </p:nvSpPr>
        <p:spPr>
          <a:xfrm>
            <a:off x="477312" y="1588763"/>
            <a:ext cx="10396882" cy="3108543"/>
          </a:xfrm>
          <a:prstGeom prst="rect">
            <a:avLst/>
          </a:prstGeom>
          <a:noFill/>
        </p:spPr>
        <p:txBody>
          <a:bodyPr wrap="square" rtlCol="0">
            <a:spAutoFit/>
          </a:bodyPr>
          <a:lstStyle/>
          <a:p>
            <a:r>
              <a:rPr lang="en-GB" sz="1600" dirty="0">
                <a:latin typeface="Calibri" panose="020F0502020204030204" pitchFamily="34" charset="0"/>
                <a:cs typeface="Calibri" panose="020F0502020204030204" pitchFamily="34" charset="0"/>
              </a:rPr>
              <a:t>The Gender Equality Index observes the development and challenges in accomplishing gender equality across the European Union from 2005 to 2015 (European Institute for Gender Equality, 2017).</a:t>
            </a:r>
          </a:p>
          <a:p>
            <a:endParaRPr lang="en-GB" sz="2000" dirty="0">
              <a:latin typeface="Calibri" panose="020F0502020204030204" pitchFamily="34" charset="0"/>
              <a:cs typeface="Calibri" panose="020F0502020204030204" pitchFamily="34" charset="0"/>
            </a:endParaRPr>
          </a:p>
          <a:p>
            <a:r>
              <a:rPr lang="en-GB" sz="1600" dirty="0">
                <a:latin typeface="Calibri" panose="020F0502020204030204" pitchFamily="34" charset="0"/>
                <a:cs typeface="Calibri" panose="020F0502020204030204" pitchFamily="34" charset="0"/>
              </a:rPr>
              <a:t>key domains of the EU policy framework Include:</a:t>
            </a:r>
          </a:p>
          <a:p>
            <a:endParaRPr lang="en-GB" sz="16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1600" dirty="0">
                <a:latin typeface="Calibri" panose="020F0502020204030204" pitchFamily="34" charset="0"/>
                <a:cs typeface="Calibri" panose="020F0502020204030204" pitchFamily="34" charset="0"/>
              </a:rPr>
              <a:t>Knowledge – attainment, segregation</a:t>
            </a:r>
          </a:p>
          <a:p>
            <a:pPr marL="285750" indent="-285750">
              <a:buFont typeface="Arial" panose="020B0604020202020204" pitchFamily="34" charset="0"/>
              <a:buChar char="•"/>
            </a:pPr>
            <a:r>
              <a:rPr lang="en-GB" sz="1600" dirty="0">
                <a:latin typeface="Calibri" panose="020F0502020204030204" pitchFamily="34" charset="0"/>
                <a:cs typeface="Calibri" panose="020F0502020204030204" pitchFamily="34" charset="0"/>
              </a:rPr>
              <a:t>Work – participation, segregation, quality of work</a:t>
            </a:r>
          </a:p>
          <a:p>
            <a:pPr marL="285750" indent="-285750">
              <a:buFont typeface="Arial" panose="020B0604020202020204" pitchFamily="34" charset="0"/>
              <a:buChar char="•"/>
            </a:pPr>
            <a:r>
              <a:rPr lang="en-GB" sz="1600" dirty="0">
                <a:latin typeface="Calibri" panose="020F0502020204030204" pitchFamily="34" charset="0"/>
                <a:cs typeface="Calibri" panose="020F0502020204030204" pitchFamily="34" charset="0"/>
              </a:rPr>
              <a:t>Violence – prevalence, severity, disclosure</a:t>
            </a:r>
          </a:p>
          <a:p>
            <a:pPr marL="285750" indent="-285750">
              <a:buFont typeface="Arial" panose="020B0604020202020204" pitchFamily="34" charset="0"/>
              <a:buChar char="•"/>
            </a:pPr>
            <a:r>
              <a:rPr lang="en-GB" sz="1600" dirty="0">
                <a:latin typeface="Calibri" panose="020F0502020204030204" pitchFamily="34" charset="0"/>
                <a:cs typeface="Calibri" panose="020F0502020204030204" pitchFamily="34" charset="0"/>
              </a:rPr>
              <a:t>Health – status, behaviour, access</a:t>
            </a:r>
          </a:p>
          <a:p>
            <a:pPr marL="285750" indent="-285750">
              <a:buFont typeface="Arial" panose="020B0604020202020204" pitchFamily="34" charset="0"/>
              <a:buChar char="•"/>
            </a:pPr>
            <a:r>
              <a:rPr lang="en-GB" sz="1600" dirty="0">
                <a:latin typeface="Calibri" panose="020F0502020204030204" pitchFamily="34" charset="0"/>
                <a:cs typeface="Calibri" panose="020F0502020204030204" pitchFamily="34" charset="0"/>
              </a:rPr>
              <a:t>Time – care activities, social activities</a:t>
            </a:r>
          </a:p>
          <a:p>
            <a:pPr marL="285750" indent="-285750">
              <a:buFont typeface="Arial" panose="020B0604020202020204" pitchFamily="34" charset="0"/>
              <a:buChar char="•"/>
            </a:pPr>
            <a:r>
              <a:rPr lang="en-GB" sz="1600" dirty="0">
                <a:latin typeface="Calibri" panose="020F0502020204030204" pitchFamily="34" charset="0"/>
                <a:cs typeface="Calibri" panose="020F0502020204030204" pitchFamily="34" charset="0"/>
              </a:rPr>
              <a:t>Money – financial resources, economic satisfaction</a:t>
            </a:r>
          </a:p>
          <a:p>
            <a:pPr marL="285750" indent="-285750">
              <a:buFont typeface="Arial" panose="020B0604020202020204" pitchFamily="34" charset="0"/>
              <a:buChar char="•"/>
            </a:pPr>
            <a:r>
              <a:rPr lang="en-GB" sz="1600" dirty="0">
                <a:latin typeface="Calibri" panose="020F0502020204030204" pitchFamily="34" charset="0"/>
                <a:cs typeface="Calibri" panose="020F0502020204030204" pitchFamily="34" charset="0"/>
              </a:rPr>
              <a:t>Power – political, economic, social</a:t>
            </a:r>
          </a:p>
        </p:txBody>
      </p:sp>
      <p:graphicFrame>
        <p:nvGraphicFramePr>
          <p:cNvPr id="3" name="Diagram 2">
            <a:extLst>
              <a:ext uri="{FF2B5EF4-FFF2-40B4-BE49-F238E27FC236}">
                <a16:creationId xmlns:a16="http://schemas.microsoft.com/office/drawing/2014/main" id="{F2751162-13C4-4ACE-A6C4-D3F963279112}"/>
              </a:ext>
            </a:extLst>
          </p:cNvPr>
          <p:cNvGraphicFramePr/>
          <p:nvPr>
            <p:extLst>
              <p:ext uri="{D42A27DB-BD31-4B8C-83A1-F6EECF244321}">
                <p14:modId xmlns:p14="http://schemas.microsoft.com/office/powerpoint/2010/main" val="1030419573"/>
              </p:ext>
            </p:extLst>
          </p:nvPr>
        </p:nvGraphicFramePr>
        <p:xfrm>
          <a:off x="6312310" y="2852382"/>
          <a:ext cx="5402378" cy="339494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extLst>
      <p:ext uri="{BB962C8B-B14F-4D97-AF65-F5344CB8AC3E}">
        <p14:creationId xmlns:p14="http://schemas.microsoft.com/office/powerpoint/2010/main" val="3282039211"/>
      </p:ext>
    </p:extLst>
  </p:cSld>
  <p:clrMapOvr>
    <a:masterClrMapping/>
  </p:clrMapOvr>
  <mc:AlternateContent xmlns:mc="http://schemas.openxmlformats.org/markup-compatibility/2006" xmlns:p14="http://schemas.microsoft.com/office/powerpoint/2010/main">
    <mc:Choice Requires="p14">
      <p:transition spd="slow" p14:dur="2000" advTm="19048"/>
    </mc:Choice>
    <mc:Fallback xmlns="">
      <p:transition spd="slow" advTm="1904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mph" presetSubtype="0" fill="remove" grpId="0" nodeType="clickEffect">
                                  <p:stCondLst>
                                    <p:cond delay="0"/>
                                  </p:stCondLst>
                                  <p:childTnLst>
                                    <p:animClr clrSpc="rgb" dir="cw">
                                      <p:cBhvr override="childStyle">
                                        <p:cTn id="6" dur="250" autoRev="1" fill="remove"/>
                                        <p:tgtEl>
                                          <p:spTgt spid="3">
                                            <p:graphicEl>
                                              <a:dgm id="{DC98610D-845E-43DF-BCE1-7BD10C25F115}"/>
                                            </p:graphicEl>
                                          </p:spTgt>
                                        </p:tgtEl>
                                        <p:attrNameLst>
                                          <p:attrName>style.color</p:attrName>
                                        </p:attrNameLst>
                                      </p:cBhvr>
                                      <p:to>
                                        <a:schemeClr val="bg1"/>
                                      </p:to>
                                    </p:animClr>
                                    <p:animClr clrSpc="rgb" dir="cw">
                                      <p:cBhvr>
                                        <p:cTn id="7" dur="250" autoRev="1" fill="remove"/>
                                        <p:tgtEl>
                                          <p:spTgt spid="3">
                                            <p:graphicEl>
                                              <a:dgm id="{DC98610D-845E-43DF-BCE1-7BD10C25F115}"/>
                                            </p:graphicEl>
                                          </p:spTgt>
                                        </p:tgtEl>
                                        <p:attrNameLst>
                                          <p:attrName>fillcolor</p:attrName>
                                        </p:attrNameLst>
                                      </p:cBhvr>
                                      <p:to>
                                        <a:schemeClr val="bg1"/>
                                      </p:to>
                                    </p:animClr>
                                    <p:set>
                                      <p:cBhvr>
                                        <p:cTn id="8" dur="250" autoRev="1" fill="remove"/>
                                        <p:tgtEl>
                                          <p:spTgt spid="3">
                                            <p:graphicEl>
                                              <a:dgm id="{DC98610D-845E-43DF-BCE1-7BD10C25F115}"/>
                                            </p:graphicEl>
                                          </p:spTgt>
                                        </p:tgtEl>
                                        <p:attrNameLst>
                                          <p:attrName>fill.type</p:attrName>
                                        </p:attrNameLst>
                                      </p:cBhvr>
                                      <p:to>
                                        <p:strVal val="solid"/>
                                      </p:to>
                                    </p:set>
                                    <p:set>
                                      <p:cBhvr>
                                        <p:cTn id="9" dur="250" autoRev="1" fill="remove"/>
                                        <p:tgtEl>
                                          <p:spTgt spid="3">
                                            <p:graphicEl>
                                              <a:dgm id="{DC98610D-845E-43DF-BCE1-7BD10C25F115}"/>
                                            </p:graphicEl>
                                          </p:spTgt>
                                        </p:tgtEl>
                                        <p:attrNameLst>
                                          <p:attrName>fill.on</p:attrName>
                                        </p:attrNameLst>
                                      </p:cBhvr>
                                      <p:to>
                                        <p:strVal val="true"/>
                                      </p:to>
                                    </p:set>
                                  </p:childTnLst>
                                </p:cTn>
                              </p:par>
                              <p:par>
                                <p:cTn id="10" presetID="27" presetClass="emph" presetSubtype="0" fill="remove" grpId="0" nodeType="withEffect">
                                  <p:stCondLst>
                                    <p:cond delay="0"/>
                                  </p:stCondLst>
                                  <p:childTnLst>
                                    <p:animClr clrSpc="rgb" dir="cw">
                                      <p:cBhvr override="childStyle">
                                        <p:cTn id="11" dur="250" autoRev="1" fill="remove"/>
                                        <p:tgtEl>
                                          <p:spTgt spid="3">
                                            <p:graphicEl>
                                              <a:dgm id="{66ABA1E7-BD30-4242-8DBF-A525AC469F8F}"/>
                                            </p:graphicEl>
                                          </p:spTgt>
                                        </p:tgtEl>
                                        <p:attrNameLst>
                                          <p:attrName>style.color</p:attrName>
                                        </p:attrNameLst>
                                      </p:cBhvr>
                                      <p:to>
                                        <a:schemeClr val="bg1"/>
                                      </p:to>
                                    </p:animClr>
                                    <p:animClr clrSpc="rgb" dir="cw">
                                      <p:cBhvr>
                                        <p:cTn id="12" dur="250" autoRev="1" fill="remove"/>
                                        <p:tgtEl>
                                          <p:spTgt spid="3">
                                            <p:graphicEl>
                                              <a:dgm id="{66ABA1E7-BD30-4242-8DBF-A525AC469F8F}"/>
                                            </p:graphicEl>
                                          </p:spTgt>
                                        </p:tgtEl>
                                        <p:attrNameLst>
                                          <p:attrName>fillcolor</p:attrName>
                                        </p:attrNameLst>
                                      </p:cBhvr>
                                      <p:to>
                                        <a:schemeClr val="bg1"/>
                                      </p:to>
                                    </p:animClr>
                                    <p:set>
                                      <p:cBhvr>
                                        <p:cTn id="13" dur="250" autoRev="1" fill="remove"/>
                                        <p:tgtEl>
                                          <p:spTgt spid="3">
                                            <p:graphicEl>
                                              <a:dgm id="{66ABA1E7-BD30-4242-8DBF-A525AC469F8F}"/>
                                            </p:graphicEl>
                                          </p:spTgt>
                                        </p:tgtEl>
                                        <p:attrNameLst>
                                          <p:attrName>fill.type</p:attrName>
                                        </p:attrNameLst>
                                      </p:cBhvr>
                                      <p:to>
                                        <p:strVal val="solid"/>
                                      </p:to>
                                    </p:set>
                                    <p:set>
                                      <p:cBhvr>
                                        <p:cTn id="14" dur="250" autoRev="1" fill="remove"/>
                                        <p:tgtEl>
                                          <p:spTgt spid="3">
                                            <p:graphicEl>
                                              <a:dgm id="{66ABA1E7-BD30-4242-8DBF-A525AC469F8F}"/>
                                            </p:graphicEl>
                                          </p:spTgt>
                                        </p:tgtEl>
                                        <p:attrNameLst>
                                          <p:attrName>fill.on</p:attrName>
                                        </p:attrNameLst>
                                      </p:cBhvr>
                                      <p:to>
                                        <p:strVal val="true"/>
                                      </p:to>
                                    </p:set>
                                  </p:childTnLst>
                                </p:cTn>
                              </p:par>
                              <p:par>
                                <p:cTn id="15" presetID="27" presetClass="emph" presetSubtype="0" fill="remove" grpId="0" nodeType="withEffect">
                                  <p:stCondLst>
                                    <p:cond delay="0"/>
                                  </p:stCondLst>
                                  <p:childTnLst>
                                    <p:animClr clrSpc="rgb" dir="cw">
                                      <p:cBhvr override="childStyle">
                                        <p:cTn id="16" dur="250" autoRev="1" fill="remove"/>
                                        <p:tgtEl>
                                          <p:spTgt spid="3">
                                            <p:graphicEl>
                                              <a:dgm id="{81F83612-39F3-40C4-A559-201884AB77F8}"/>
                                            </p:graphicEl>
                                          </p:spTgt>
                                        </p:tgtEl>
                                        <p:attrNameLst>
                                          <p:attrName>style.color</p:attrName>
                                        </p:attrNameLst>
                                      </p:cBhvr>
                                      <p:to>
                                        <a:schemeClr val="bg1"/>
                                      </p:to>
                                    </p:animClr>
                                    <p:animClr clrSpc="rgb" dir="cw">
                                      <p:cBhvr>
                                        <p:cTn id="17" dur="250" autoRev="1" fill="remove"/>
                                        <p:tgtEl>
                                          <p:spTgt spid="3">
                                            <p:graphicEl>
                                              <a:dgm id="{81F83612-39F3-40C4-A559-201884AB77F8}"/>
                                            </p:graphicEl>
                                          </p:spTgt>
                                        </p:tgtEl>
                                        <p:attrNameLst>
                                          <p:attrName>fillcolor</p:attrName>
                                        </p:attrNameLst>
                                      </p:cBhvr>
                                      <p:to>
                                        <a:schemeClr val="bg1"/>
                                      </p:to>
                                    </p:animClr>
                                    <p:set>
                                      <p:cBhvr>
                                        <p:cTn id="18" dur="250" autoRev="1" fill="remove"/>
                                        <p:tgtEl>
                                          <p:spTgt spid="3">
                                            <p:graphicEl>
                                              <a:dgm id="{81F83612-39F3-40C4-A559-201884AB77F8}"/>
                                            </p:graphicEl>
                                          </p:spTgt>
                                        </p:tgtEl>
                                        <p:attrNameLst>
                                          <p:attrName>fill.type</p:attrName>
                                        </p:attrNameLst>
                                      </p:cBhvr>
                                      <p:to>
                                        <p:strVal val="solid"/>
                                      </p:to>
                                    </p:set>
                                    <p:set>
                                      <p:cBhvr>
                                        <p:cTn id="19" dur="250" autoRev="1" fill="remove"/>
                                        <p:tgtEl>
                                          <p:spTgt spid="3">
                                            <p:graphicEl>
                                              <a:dgm id="{81F83612-39F3-40C4-A559-201884AB77F8}"/>
                                            </p:graphicEl>
                                          </p:spTgt>
                                        </p:tgtEl>
                                        <p:attrNameLst>
                                          <p:attrName>fill.on</p:attrName>
                                        </p:attrNameLst>
                                      </p:cBhvr>
                                      <p:to>
                                        <p:strVal val="true"/>
                                      </p:to>
                                    </p:set>
                                  </p:childTnLst>
                                </p:cTn>
                              </p:par>
                              <p:par>
                                <p:cTn id="20" presetID="27" presetClass="emph" presetSubtype="0" fill="remove" grpId="0" nodeType="withEffect">
                                  <p:stCondLst>
                                    <p:cond delay="0"/>
                                  </p:stCondLst>
                                  <p:childTnLst>
                                    <p:animClr clrSpc="rgb" dir="cw">
                                      <p:cBhvr override="childStyle">
                                        <p:cTn id="21" dur="250" autoRev="1" fill="remove"/>
                                        <p:tgtEl>
                                          <p:spTgt spid="3">
                                            <p:graphicEl>
                                              <a:dgm id="{EE244BAE-D20D-40EC-956D-1224D00FDB72}"/>
                                            </p:graphicEl>
                                          </p:spTgt>
                                        </p:tgtEl>
                                        <p:attrNameLst>
                                          <p:attrName>style.color</p:attrName>
                                        </p:attrNameLst>
                                      </p:cBhvr>
                                      <p:to>
                                        <a:schemeClr val="bg1"/>
                                      </p:to>
                                    </p:animClr>
                                    <p:animClr clrSpc="rgb" dir="cw">
                                      <p:cBhvr>
                                        <p:cTn id="22" dur="250" autoRev="1" fill="remove"/>
                                        <p:tgtEl>
                                          <p:spTgt spid="3">
                                            <p:graphicEl>
                                              <a:dgm id="{EE244BAE-D20D-40EC-956D-1224D00FDB72}"/>
                                            </p:graphicEl>
                                          </p:spTgt>
                                        </p:tgtEl>
                                        <p:attrNameLst>
                                          <p:attrName>fillcolor</p:attrName>
                                        </p:attrNameLst>
                                      </p:cBhvr>
                                      <p:to>
                                        <a:schemeClr val="bg1"/>
                                      </p:to>
                                    </p:animClr>
                                    <p:set>
                                      <p:cBhvr>
                                        <p:cTn id="23" dur="250" autoRev="1" fill="remove"/>
                                        <p:tgtEl>
                                          <p:spTgt spid="3">
                                            <p:graphicEl>
                                              <a:dgm id="{EE244BAE-D20D-40EC-956D-1224D00FDB72}"/>
                                            </p:graphicEl>
                                          </p:spTgt>
                                        </p:tgtEl>
                                        <p:attrNameLst>
                                          <p:attrName>fill.type</p:attrName>
                                        </p:attrNameLst>
                                      </p:cBhvr>
                                      <p:to>
                                        <p:strVal val="solid"/>
                                      </p:to>
                                    </p:set>
                                    <p:set>
                                      <p:cBhvr>
                                        <p:cTn id="24" dur="250" autoRev="1" fill="remove"/>
                                        <p:tgtEl>
                                          <p:spTgt spid="3">
                                            <p:graphicEl>
                                              <a:dgm id="{EE244BAE-D20D-40EC-956D-1224D00FDB72}"/>
                                            </p:graphicEl>
                                          </p:spTgt>
                                        </p:tgtEl>
                                        <p:attrNameLst>
                                          <p:attrName>fill.on</p:attrName>
                                        </p:attrNameLst>
                                      </p:cBhvr>
                                      <p:to>
                                        <p:strVal val="true"/>
                                      </p:to>
                                    </p:set>
                                  </p:childTnLst>
                                </p:cTn>
                              </p:par>
                              <p:par>
                                <p:cTn id="25" presetID="27" presetClass="emph" presetSubtype="0" fill="remove" grpId="0" nodeType="withEffect">
                                  <p:stCondLst>
                                    <p:cond delay="0"/>
                                  </p:stCondLst>
                                  <p:childTnLst>
                                    <p:animClr clrSpc="rgb" dir="cw">
                                      <p:cBhvr override="childStyle">
                                        <p:cTn id="26" dur="250" autoRev="1" fill="remove"/>
                                        <p:tgtEl>
                                          <p:spTgt spid="3">
                                            <p:graphicEl>
                                              <a:dgm id="{4FF2EEAD-9CCD-4B2F-93D7-0F15549D3617}"/>
                                            </p:graphicEl>
                                          </p:spTgt>
                                        </p:tgtEl>
                                        <p:attrNameLst>
                                          <p:attrName>style.color</p:attrName>
                                        </p:attrNameLst>
                                      </p:cBhvr>
                                      <p:to>
                                        <a:schemeClr val="bg1"/>
                                      </p:to>
                                    </p:animClr>
                                    <p:animClr clrSpc="rgb" dir="cw">
                                      <p:cBhvr>
                                        <p:cTn id="27" dur="250" autoRev="1" fill="remove"/>
                                        <p:tgtEl>
                                          <p:spTgt spid="3">
                                            <p:graphicEl>
                                              <a:dgm id="{4FF2EEAD-9CCD-4B2F-93D7-0F15549D3617}"/>
                                            </p:graphicEl>
                                          </p:spTgt>
                                        </p:tgtEl>
                                        <p:attrNameLst>
                                          <p:attrName>fillcolor</p:attrName>
                                        </p:attrNameLst>
                                      </p:cBhvr>
                                      <p:to>
                                        <a:schemeClr val="bg1"/>
                                      </p:to>
                                    </p:animClr>
                                    <p:set>
                                      <p:cBhvr>
                                        <p:cTn id="28" dur="250" autoRev="1" fill="remove"/>
                                        <p:tgtEl>
                                          <p:spTgt spid="3">
                                            <p:graphicEl>
                                              <a:dgm id="{4FF2EEAD-9CCD-4B2F-93D7-0F15549D3617}"/>
                                            </p:graphicEl>
                                          </p:spTgt>
                                        </p:tgtEl>
                                        <p:attrNameLst>
                                          <p:attrName>fill.type</p:attrName>
                                        </p:attrNameLst>
                                      </p:cBhvr>
                                      <p:to>
                                        <p:strVal val="solid"/>
                                      </p:to>
                                    </p:set>
                                    <p:set>
                                      <p:cBhvr>
                                        <p:cTn id="29" dur="250" autoRev="1" fill="remove"/>
                                        <p:tgtEl>
                                          <p:spTgt spid="3">
                                            <p:graphicEl>
                                              <a:dgm id="{4FF2EEAD-9CCD-4B2F-93D7-0F15549D3617}"/>
                                            </p:graphicEl>
                                          </p:spTgt>
                                        </p:tgtEl>
                                        <p:attrNameLst>
                                          <p:attrName>fill.on</p:attrName>
                                        </p:attrNameLst>
                                      </p:cBhvr>
                                      <p:to>
                                        <p:strVal val="true"/>
                                      </p:to>
                                    </p:set>
                                  </p:childTnLst>
                                </p:cTn>
                              </p:par>
                              <p:par>
                                <p:cTn id="30" presetID="27" presetClass="emph" presetSubtype="0" fill="remove" grpId="0" nodeType="withEffect">
                                  <p:stCondLst>
                                    <p:cond delay="0"/>
                                  </p:stCondLst>
                                  <p:childTnLst>
                                    <p:animClr clrSpc="rgb" dir="cw">
                                      <p:cBhvr override="childStyle">
                                        <p:cTn id="31" dur="250" autoRev="1" fill="remove"/>
                                        <p:tgtEl>
                                          <p:spTgt spid="3">
                                            <p:graphicEl>
                                              <a:dgm id="{027F4386-CAEB-41F4-881D-48C6CB40C001}"/>
                                            </p:graphicEl>
                                          </p:spTgt>
                                        </p:tgtEl>
                                        <p:attrNameLst>
                                          <p:attrName>style.color</p:attrName>
                                        </p:attrNameLst>
                                      </p:cBhvr>
                                      <p:to>
                                        <a:schemeClr val="bg1"/>
                                      </p:to>
                                    </p:animClr>
                                    <p:animClr clrSpc="rgb" dir="cw">
                                      <p:cBhvr>
                                        <p:cTn id="32" dur="250" autoRev="1" fill="remove"/>
                                        <p:tgtEl>
                                          <p:spTgt spid="3">
                                            <p:graphicEl>
                                              <a:dgm id="{027F4386-CAEB-41F4-881D-48C6CB40C001}"/>
                                            </p:graphicEl>
                                          </p:spTgt>
                                        </p:tgtEl>
                                        <p:attrNameLst>
                                          <p:attrName>fillcolor</p:attrName>
                                        </p:attrNameLst>
                                      </p:cBhvr>
                                      <p:to>
                                        <a:schemeClr val="bg1"/>
                                      </p:to>
                                    </p:animClr>
                                    <p:set>
                                      <p:cBhvr>
                                        <p:cTn id="33" dur="250" autoRev="1" fill="remove"/>
                                        <p:tgtEl>
                                          <p:spTgt spid="3">
                                            <p:graphicEl>
                                              <a:dgm id="{027F4386-CAEB-41F4-881D-48C6CB40C001}"/>
                                            </p:graphicEl>
                                          </p:spTgt>
                                        </p:tgtEl>
                                        <p:attrNameLst>
                                          <p:attrName>fill.type</p:attrName>
                                        </p:attrNameLst>
                                      </p:cBhvr>
                                      <p:to>
                                        <p:strVal val="solid"/>
                                      </p:to>
                                    </p:set>
                                    <p:set>
                                      <p:cBhvr>
                                        <p:cTn id="34" dur="250" autoRev="1" fill="remove"/>
                                        <p:tgtEl>
                                          <p:spTgt spid="3">
                                            <p:graphicEl>
                                              <a:dgm id="{027F4386-CAEB-41F4-881D-48C6CB40C001}"/>
                                            </p:graphicEl>
                                          </p:spTgt>
                                        </p:tgtEl>
                                        <p:attrNameLst>
                                          <p:attrName>fill.on</p:attrName>
                                        </p:attrNameLst>
                                      </p:cBhvr>
                                      <p:to>
                                        <p:strVal val="true"/>
                                      </p:to>
                                    </p:set>
                                  </p:childTnLst>
                                </p:cTn>
                              </p:par>
                              <p:par>
                                <p:cTn id="35" presetID="27" presetClass="emph" presetSubtype="0" fill="remove" grpId="0" nodeType="withEffect">
                                  <p:stCondLst>
                                    <p:cond delay="0"/>
                                  </p:stCondLst>
                                  <p:childTnLst>
                                    <p:animClr clrSpc="rgb" dir="cw">
                                      <p:cBhvr override="childStyle">
                                        <p:cTn id="36" dur="250" autoRev="1" fill="remove"/>
                                        <p:tgtEl>
                                          <p:spTgt spid="3">
                                            <p:graphicEl>
                                              <a:dgm id="{29E7637C-BA1B-41BF-B1A8-A6491DE226F3}"/>
                                            </p:graphicEl>
                                          </p:spTgt>
                                        </p:tgtEl>
                                        <p:attrNameLst>
                                          <p:attrName>style.color</p:attrName>
                                        </p:attrNameLst>
                                      </p:cBhvr>
                                      <p:to>
                                        <a:schemeClr val="bg1"/>
                                      </p:to>
                                    </p:animClr>
                                    <p:animClr clrSpc="rgb" dir="cw">
                                      <p:cBhvr>
                                        <p:cTn id="37" dur="250" autoRev="1" fill="remove"/>
                                        <p:tgtEl>
                                          <p:spTgt spid="3">
                                            <p:graphicEl>
                                              <a:dgm id="{29E7637C-BA1B-41BF-B1A8-A6491DE226F3}"/>
                                            </p:graphicEl>
                                          </p:spTgt>
                                        </p:tgtEl>
                                        <p:attrNameLst>
                                          <p:attrName>fillcolor</p:attrName>
                                        </p:attrNameLst>
                                      </p:cBhvr>
                                      <p:to>
                                        <a:schemeClr val="bg1"/>
                                      </p:to>
                                    </p:animClr>
                                    <p:set>
                                      <p:cBhvr>
                                        <p:cTn id="38" dur="250" autoRev="1" fill="remove"/>
                                        <p:tgtEl>
                                          <p:spTgt spid="3">
                                            <p:graphicEl>
                                              <a:dgm id="{29E7637C-BA1B-41BF-B1A8-A6491DE226F3}"/>
                                            </p:graphicEl>
                                          </p:spTgt>
                                        </p:tgtEl>
                                        <p:attrNameLst>
                                          <p:attrName>fill.type</p:attrName>
                                        </p:attrNameLst>
                                      </p:cBhvr>
                                      <p:to>
                                        <p:strVal val="solid"/>
                                      </p:to>
                                    </p:set>
                                    <p:set>
                                      <p:cBhvr>
                                        <p:cTn id="39" dur="250" autoRev="1" fill="remove"/>
                                        <p:tgtEl>
                                          <p:spTgt spid="3">
                                            <p:graphicEl>
                                              <a:dgm id="{29E7637C-BA1B-41BF-B1A8-A6491DE226F3}"/>
                                            </p:graphicEl>
                                          </p:spTgt>
                                        </p:tgtEl>
                                        <p:attrNameLst>
                                          <p:attrName>fill.on</p:attrName>
                                        </p:attrNameLst>
                                      </p:cBhvr>
                                      <p:to>
                                        <p:strVal val="true"/>
                                      </p:to>
                                    </p:set>
                                  </p:childTnLst>
                                </p:cTn>
                              </p:par>
                              <p:par>
                                <p:cTn id="40" presetID="27" presetClass="emph" presetSubtype="0" fill="remove" grpId="0" nodeType="withEffect">
                                  <p:stCondLst>
                                    <p:cond delay="0"/>
                                  </p:stCondLst>
                                  <p:childTnLst>
                                    <p:animClr clrSpc="rgb" dir="cw">
                                      <p:cBhvr override="childStyle">
                                        <p:cTn id="41" dur="250" autoRev="1" fill="remove"/>
                                        <p:tgtEl>
                                          <p:spTgt spid="3">
                                            <p:graphicEl>
                                              <a:dgm id="{BB1D5949-4927-44EF-898C-E578205E9026}"/>
                                            </p:graphicEl>
                                          </p:spTgt>
                                        </p:tgtEl>
                                        <p:attrNameLst>
                                          <p:attrName>style.color</p:attrName>
                                        </p:attrNameLst>
                                      </p:cBhvr>
                                      <p:to>
                                        <a:schemeClr val="bg1"/>
                                      </p:to>
                                    </p:animClr>
                                    <p:animClr clrSpc="rgb" dir="cw">
                                      <p:cBhvr>
                                        <p:cTn id="42" dur="250" autoRev="1" fill="remove"/>
                                        <p:tgtEl>
                                          <p:spTgt spid="3">
                                            <p:graphicEl>
                                              <a:dgm id="{BB1D5949-4927-44EF-898C-E578205E9026}"/>
                                            </p:graphicEl>
                                          </p:spTgt>
                                        </p:tgtEl>
                                        <p:attrNameLst>
                                          <p:attrName>fillcolor</p:attrName>
                                        </p:attrNameLst>
                                      </p:cBhvr>
                                      <p:to>
                                        <a:schemeClr val="bg1"/>
                                      </p:to>
                                    </p:animClr>
                                    <p:set>
                                      <p:cBhvr>
                                        <p:cTn id="43" dur="250" autoRev="1" fill="remove"/>
                                        <p:tgtEl>
                                          <p:spTgt spid="3">
                                            <p:graphicEl>
                                              <a:dgm id="{BB1D5949-4927-44EF-898C-E578205E9026}"/>
                                            </p:graphicEl>
                                          </p:spTgt>
                                        </p:tgtEl>
                                        <p:attrNameLst>
                                          <p:attrName>fill.type</p:attrName>
                                        </p:attrNameLst>
                                      </p:cBhvr>
                                      <p:to>
                                        <p:strVal val="solid"/>
                                      </p:to>
                                    </p:set>
                                    <p:set>
                                      <p:cBhvr>
                                        <p:cTn id="44" dur="250" autoRev="1" fill="remove"/>
                                        <p:tgtEl>
                                          <p:spTgt spid="3">
                                            <p:graphicEl>
                                              <a:dgm id="{BB1D5949-4927-44EF-898C-E578205E9026}"/>
                                            </p:graphicEl>
                                          </p:spTgt>
                                        </p:tgtEl>
                                        <p:attrNameLst>
                                          <p:attrName>fill.on</p:attrName>
                                        </p:attrNameLst>
                                      </p:cBhvr>
                                      <p:to>
                                        <p:strVal val="true"/>
                                      </p:to>
                                    </p:set>
                                  </p:childTnLst>
                                </p:cTn>
                              </p:par>
                              <p:par>
                                <p:cTn id="45" presetID="21" presetClass="entr" presetSubtype="1" fill="hold" grpId="0" nodeType="withEffect">
                                  <p:stCondLst>
                                    <p:cond delay="0"/>
                                  </p:stCondLst>
                                  <p:childTnLst>
                                    <p:set>
                                      <p:cBhvr>
                                        <p:cTn id="46" dur="1" fill="hold">
                                          <p:stCondLst>
                                            <p:cond delay="0"/>
                                          </p:stCondLst>
                                        </p:cTn>
                                        <p:tgtEl>
                                          <p:spTgt spid="3">
                                            <p:graphicEl>
                                              <a:dgm id="{15AB086F-E84A-4FFC-BFE0-EE3456A3AA56}"/>
                                            </p:graphicEl>
                                          </p:spTgt>
                                        </p:tgtEl>
                                        <p:attrNameLst>
                                          <p:attrName>style.visibility</p:attrName>
                                        </p:attrNameLst>
                                      </p:cBhvr>
                                      <p:to>
                                        <p:strVal val="visible"/>
                                      </p:to>
                                    </p:set>
                                    <p:animEffect transition="in" filter="wheel(1)">
                                      <p:cBhvr>
                                        <p:cTn id="47" dur="2000"/>
                                        <p:tgtEl>
                                          <p:spTgt spid="3">
                                            <p:graphicEl>
                                              <a:dgm id="{15AB086F-E84A-4FFC-BFE0-EE3456A3AA5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uiExpand="1">
        <p:bldSub>
          <a:bldDgm/>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11E0DBE-C80C-44BA-A87F-C3C552D47269}"/>
              </a:ext>
            </a:extLst>
          </p:cNvPr>
          <p:cNvSpPr txBox="1"/>
          <p:nvPr/>
        </p:nvSpPr>
        <p:spPr>
          <a:xfrm>
            <a:off x="2260247" y="300251"/>
            <a:ext cx="10358651" cy="400110"/>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Progress in Gender Equality in United Kingdom Since 2005</a:t>
            </a:r>
          </a:p>
        </p:txBody>
      </p:sp>
      <p:sp>
        <p:nvSpPr>
          <p:cNvPr id="6" name="TextBox 5">
            <a:extLst>
              <a:ext uri="{FF2B5EF4-FFF2-40B4-BE49-F238E27FC236}">
                <a16:creationId xmlns:a16="http://schemas.microsoft.com/office/drawing/2014/main" id="{E357DD88-8347-4119-A233-7C9FE69AA09F}"/>
              </a:ext>
            </a:extLst>
          </p:cNvPr>
          <p:cNvSpPr txBox="1"/>
          <p:nvPr/>
        </p:nvSpPr>
        <p:spPr>
          <a:xfrm>
            <a:off x="599604" y="1025214"/>
            <a:ext cx="11204812" cy="4401205"/>
          </a:xfrm>
          <a:prstGeom prst="rect">
            <a:avLst/>
          </a:prstGeom>
          <a:noFill/>
        </p:spPr>
        <p:txBody>
          <a:bodyPr wrap="square" rtlCol="0">
            <a:spAutoFit/>
          </a:bodyPr>
          <a:lstStyle/>
          <a:p>
            <a:r>
              <a:rPr lang="en-GB" sz="1600" dirty="0">
                <a:latin typeface="Calibri" panose="020F0502020204030204" pitchFamily="34" charset="0"/>
                <a:cs typeface="Calibri" panose="020F0502020204030204" pitchFamily="34" charset="0"/>
              </a:rPr>
              <a:t>According to the Gender Equality Index (2017) since 2005, progress in gender equality in the UK reached a score of 71.5 out of 100. However, despite being around five points higher than the EU average, progress in the UK has only increased by 0.3 points, decreasing its position from fourth to sixth place. While three domain points have increased by more than one point, one domain score decreased in points and two have remained stagnant.</a:t>
            </a:r>
          </a:p>
          <a:p>
            <a:endParaRPr lang="en-GB" sz="20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sz="1600" b="1" i="1" dirty="0">
                <a:latin typeface="Calibri" panose="020F0502020204030204" pitchFamily="34" charset="0"/>
                <a:cs typeface="Calibri" panose="020F0502020204030204" pitchFamily="34" charset="0"/>
              </a:rPr>
              <a:t>Power</a:t>
            </a:r>
            <a:r>
              <a:rPr lang="en-GB" sz="1600" i="1" dirty="0">
                <a:latin typeface="Calibri" panose="020F0502020204030204" pitchFamily="34" charset="0"/>
                <a:cs typeface="Calibri" panose="020F0502020204030204" pitchFamily="34" charset="0"/>
              </a:rPr>
              <a:t> </a:t>
            </a:r>
            <a:r>
              <a:rPr lang="en-GB" sz="1600" dirty="0">
                <a:latin typeface="Calibri" panose="020F0502020204030204" pitchFamily="34" charset="0"/>
                <a:cs typeface="Calibri" panose="020F0502020204030204" pitchFamily="34" charset="0"/>
              </a:rPr>
              <a:t>- remains the lowest, therefore demonstrating that power is the greatest challenge for gender equality in the UK. For example, a modest improvement was gained for women in decision-making in the political sector.  However, this ranks the UK</a:t>
            </a:r>
          </a:p>
          <a:p>
            <a:r>
              <a:rPr lang="en-GB" sz="1600" dirty="0">
                <a:latin typeface="Calibri" panose="020F0502020204030204" pitchFamily="34" charset="0"/>
                <a:cs typeface="Calibri" panose="020F0502020204030204" pitchFamily="34" charset="0"/>
              </a:rPr>
              <a:t>       at just 39th globally, a fall from 25th place in 1999 (EHRC, 2018, p. 17). There was no improvement in the economic sector, and       	social power regressed                                   </a:t>
            </a:r>
          </a:p>
          <a:p>
            <a:pPr marL="342900" indent="-342900">
              <a:buFont typeface="Arial" panose="020B0604020202020204" pitchFamily="34" charset="0"/>
              <a:buChar char="•"/>
            </a:pPr>
            <a:r>
              <a:rPr lang="en-GB" sz="1600" b="1" i="1" dirty="0">
                <a:latin typeface="Calibri" panose="020F0502020204030204" pitchFamily="34" charset="0"/>
                <a:cs typeface="Calibri" panose="020F0502020204030204" pitchFamily="34" charset="0"/>
              </a:rPr>
              <a:t>knowledge</a:t>
            </a:r>
            <a:r>
              <a:rPr lang="en-GB" sz="1600" dirty="0">
                <a:latin typeface="Calibri" panose="020F0502020204030204" pitchFamily="34" charset="0"/>
                <a:cs typeface="Calibri" panose="020F0502020204030204" pitchFamily="34" charset="0"/>
              </a:rPr>
              <a:t> - indicates a deterioration in both educational achievement and participation, as well as in segregation of study fields. Inequalities also continue in the division of time devoted to social activities and care or domestic work.</a:t>
            </a:r>
          </a:p>
          <a:p>
            <a:pPr marL="342900" indent="-342900">
              <a:buFont typeface="Arial" panose="020B0604020202020204" pitchFamily="34" charset="0"/>
              <a:buChar char="•"/>
            </a:pPr>
            <a:r>
              <a:rPr lang="en-GB" sz="1600" b="1" i="1" dirty="0">
                <a:latin typeface="Calibri" panose="020F0502020204030204" pitchFamily="34" charset="0"/>
                <a:cs typeface="Calibri" panose="020F0502020204030204" pitchFamily="34" charset="0"/>
              </a:rPr>
              <a:t>work</a:t>
            </a:r>
            <a:r>
              <a:rPr lang="en-GB" sz="1600" b="1" dirty="0">
                <a:latin typeface="Calibri" panose="020F0502020204030204" pitchFamily="34" charset="0"/>
                <a:cs typeface="Calibri" panose="020F0502020204030204" pitchFamily="34" charset="0"/>
              </a:rPr>
              <a:t> </a:t>
            </a:r>
            <a:r>
              <a:rPr lang="en-GB" sz="1600" dirty="0">
                <a:latin typeface="Calibri" panose="020F0502020204030204" pitchFamily="34" charset="0"/>
                <a:cs typeface="Calibri" panose="020F0502020204030204" pitchFamily="34" charset="0"/>
              </a:rPr>
              <a:t>– indicates a slight development due to a combination of both men’s and women's improved participation in the labour market, less segregation and better quality of work</a:t>
            </a:r>
          </a:p>
          <a:p>
            <a:pPr marL="342900" indent="-342900">
              <a:buFont typeface="Arial" panose="020B0604020202020204" pitchFamily="34" charset="0"/>
              <a:buChar char="•"/>
            </a:pPr>
            <a:r>
              <a:rPr lang="en-GB" sz="1600" b="1" i="1" dirty="0">
                <a:latin typeface="Calibri" panose="020F0502020204030204" pitchFamily="34" charset="0"/>
                <a:cs typeface="Calibri" panose="020F0502020204030204" pitchFamily="34" charset="0"/>
              </a:rPr>
              <a:t>Money </a:t>
            </a:r>
            <a:r>
              <a:rPr lang="en-GB" sz="1600" dirty="0">
                <a:latin typeface="Calibri" panose="020F0502020204030204" pitchFamily="34" charset="0"/>
                <a:cs typeface="Calibri" panose="020F0502020204030204" pitchFamily="34" charset="0"/>
              </a:rPr>
              <a:t>- some signs of deterioration are noticeable in salaries, while there appears to be some modest development in the distribution of wealth.</a:t>
            </a:r>
          </a:p>
          <a:p>
            <a:endParaRPr lang="en-GB" sz="2000" dirty="0">
              <a:latin typeface="Calibri" panose="020F0502020204030204" pitchFamily="34" charset="0"/>
              <a:cs typeface="Calibri" panose="020F0502020204030204" pitchFamily="34" charset="0"/>
            </a:endParaRPr>
          </a:p>
          <a:p>
            <a:endParaRPr lang="en-GB" sz="1600" dirty="0">
              <a:latin typeface="Calibri" panose="020F0502020204030204" pitchFamily="34" charset="0"/>
              <a:cs typeface="Calibri" panose="020F0502020204030204" pitchFamily="34" charset="0"/>
            </a:endParaRPr>
          </a:p>
        </p:txBody>
      </p:sp>
    </p:spTree>
    <p:custDataLst>
      <p:tags r:id="rId1"/>
    </p:custDataLst>
    <p:extLst>
      <p:ext uri="{BB962C8B-B14F-4D97-AF65-F5344CB8AC3E}">
        <p14:creationId xmlns:p14="http://schemas.microsoft.com/office/powerpoint/2010/main" val="2806063152"/>
      </p:ext>
    </p:extLst>
  </p:cSld>
  <p:clrMapOvr>
    <a:masterClrMapping/>
  </p:clrMapOvr>
  <mc:AlternateContent xmlns:mc="http://schemas.openxmlformats.org/markup-compatibility/2006" xmlns:p14="http://schemas.microsoft.com/office/powerpoint/2010/main">
    <mc:Choice Requires="p14">
      <p:transition spd="slow" p14:dur="2000" advTm="94038"/>
    </mc:Choice>
    <mc:Fallback xmlns="">
      <p:transition spd="slow" advTm="94038"/>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F663987-EAB8-449E-81FA-AE6389A19C70}"/>
              </a:ext>
            </a:extLst>
          </p:cNvPr>
          <p:cNvSpPr txBox="1"/>
          <p:nvPr/>
        </p:nvSpPr>
        <p:spPr>
          <a:xfrm>
            <a:off x="4572000" y="58488"/>
            <a:ext cx="6388769" cy="677108"/>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Conclusion</a:t>
            </a:r>
          </a:p>
          <a:p>
            <a:endParaRPr lang="en-GB" b="1"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7F3ACFF2-0FFF-48ED-90EA-EBCAF42C46CF}"/>
              </a:ext>
            </a:extLst>
          </p:cNvPr>
          <p:cNvSpPr txBox="1"/>
          <p:nvPr/>
        </p:nvSpPr>
        <p:spPr>
          <a:xfrm>
            <a:off x="443965" y="397042"/>
            <a:ext cx="11304069" cy="6032421"/>
          </a:xfrm>
          <a:prstGeom prst="rect">
            <a:avLst/>
          </a:prstGeom>
          <a:noFill/>
        </p:spPr>
        <p:txBody>
          <a:bodyPr wrap="square" rtlCol="0">
            <a:spAutoFit/>
          </a:bodyPr>
          <a:lstStyle/>
          <a:p>
            <a:r>
              <a:rPr lang="en-GB" sz="1600" dirty="0">
                <a:latin typeface="Calibri" panose="020F0502020204030204" pitchFamily="34" charset="0"/>
                <a:cs typeface="Calibri" panose="020F0502020204030204" pitchFamily="34" charset="0"/>
              </a:rPr>
              <a:t>This video has presented a snap shot picture of some of the problems gender inequality creates for individuals and communities around the world. Opposing political positions have been established by presenting an intersectional perspective of how gender equality in all of its diverseness is practiced globally.  Love is a fundamental basic need for all humans, yet in  over 40 regions in Africa, same sex marriage and homophobia is said to be on the rise, essentially making love a crime.  In the USA Trump withdrew protective guidelines for trans students,  originally put in place by Obama . While in the UK, the  government  declares it support  for same sex marriage and homosexuality, sexualism is still a big problem as bullying and shocking statistics of suicide/ attempts among homosexual, bisexual and trans individuals revealed. </a:t>
            </a:r>
          </a:p>
          <a:p>
            <a:endParaRPr lang="en-GB" sz="1600" dirty="0">
              <a:latin typeface="Calibri" panose="020F0502020204030204" pitchFamily="34" charset="0"/>
              <a:cs typeface="Calibri" panose="020F0502020204030204" pitchFamily="34" charset="0"/>
            </a:endParaRPr>
          </a:p>
          <a:p>
            <a:r>
              <a:rPr lang="en-GB" sz="1600" dirty="0">
                <a:latin typeface="Calibri" panose="020F0502020204030204" pitchFamily="34" charset="0"/>
                <a:cs typeface="Calibri" panose="020F0502020204030204" pitchFamily="34" charset="0"/>
              </a:rPr>
              <a:t>Feminist theory was criticised (Ludvig, 2006) for having a standardised view of women by ignoring the diverse lives that women live. For example, overlooking the lives of black women and those from developing countries. This was reinforced when feminism and political theory was later challenged at a fundamental level (Anderson, 2000) by highlighting the race and class aspect of domestic oppression of female migrant workers.  Political parties in Sweden and Spain were also divided on their views in this matter. While in the UK, the Scottish Parliament and the Welsh Government voiced their opposition regarding the uncertainty for the future of human rights and equality legislation which has also been echoed from numerous charities and organisations who work tirelessly to fight gender inequality. </a:t>
            </a:r>
          </a:p>
          <a:p>
            <a:endParaRPr lang="en-GB" sz="1600" dirty="0">
              <a:latin typeface="Calibri" panose="020F0502020204030204" pitchFamily="34" charset="0"/>
              <a:cs typeface="Calibri" panose="020F0502020204030204" pitchFamily="34" charset="0"/>
            </a:endParaRPr>
          </a:p>
          <a:p>
            <a:r>
              <a:rPr lang="en-GB" sz="1600" dirty="0">
                <a:latin typeface="Calibri" panose="020F0502020204030204" pitchFamily="34" charset="0"/>
                <a:cs typeface="Calibri" panose="020F0502020204030204" pitchFamily="34" charset="0"/>
              </a:rPr>
              <a:t>Furthermore, according to the Gender Equality Index (2017) since 2005, the UK’s progress to attain parity is now an overall score of 71.5 out of 100, five points higher than the EU average. However,  in the domain of power the UK is ranked 39</a:t>
            </a:r>
            <a:r>
              <a:rPr lang="en-GB" sz="1600" baseline="30000" dirty="0">
                <a:latin typeface="Calibri" panose="020F0502020204030204" pitchFamily="34" charset="0"/>
                <a:cs typeface="Calibri" panose="020F0502020204030204" pitchFamily="34" charset="0"/>
              </a:rPr>
              <a:t>th</a:t>
            </a:r>
            <a:r>
              <a:rPr lang="en-GB" sz="1600" dirty="0">
                <a:latin typeface="Calibri" panose="020F0502020204030204" pitchFamily="34" charset="0"/>
                <a:cs typeface="Calibri" panose="020F0502020204030204" pitchFamily="34" charset="0"/>
              </a:rPr>
              <a:t> globally, falling from 25</a:t>
            </a:r>
            <a:r>
              <a:rPr lang="en-GB" sz="1600" baseline="30000" dirty="0">
                <a:latin typeface="Calibri" panose="020F0502020204030204" pitchFamily="34" charset="0"/>
                <a:cs typeface="Calibri" panose="020F0502020204030204" pitchFamily="34" charset="0"/>
              </a:rPr>
              <a:t>th</a:t>
            </a:r>
            <a:r>
              <a:rPr lang="en-GB" sz="1600" dirty="0">
                <a:latin typeface="Calibri" panose="020F0502020204030204" pitchFamily="34" charset="0"/>
                <a:cs typeface="Calibri" panose="020F0502020204030204" pitchFamily="34" charset="0"/>
              </a:rPr>
              <a:t> place in 1999  and a deterioration was demonstrated in the domains of knowledge, work and money which suggests that attitudes towards gender equality is still a significant problem not only in the UK, but on a global scale.</a:t>
            </a:r>
          </a:p>
          <a:p>
            <a:endParaRPr lang="en-GB" sz="1600" dirty="0">
              <a:latin typeface="Calibri" panose="020F0502020204030204" pitchFamily="34" charset="0"/>
              <a:cs typeface="Calibri" panose="020F0502020204030204" pitchFamily="34" charset="0"/>
            </a:endParaRPr>
          </a:p>
          <a:p>
            <a:endParaRPr lang="en-GB" sz="1600" dirty="0">
              <a:latin typeface="Calibri" panose="020F0502020204030204" pitchFamily="34" charset="0"/>
              <a:cs typeface="Calibri" panose="020F0502020204030204" pitchFamily="34" charset="0"/>
            </a:endParaRPr>
          </a:p>
          <a:p>
            <a:endParaRPr lang="en-GB" sz="1600"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31303138"/>
      </p:ext>
    </p:extLst>
  </p:cSld>
  <p:clrMapOvr>
    <a:masterClrMapping/>
  </p:clrMapOvr>
  <mc:AlternateContent xmlns:mc="http://schemas.openxmlformats.org/markup-compatibility/2006" xmlns:p14="http://schemas.microsoft.com/office/powerpoint/2010/main">
    <mc:Choice Requires="p14">
      <p:transition spd="slow" p14:dur="2000" advTm="165445"/>
    </mc:Choice>
    <mc:Fallback xmlns="">
      <p:transition spd="slow" advTm="165445"/>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7CB5AC0-826A-4AF4-848A-3D0A4CCB7CCD}"/>
              </a:ext>
            </a:extLst>
          </p:cNvPr>
          <p:cNvSpPr txBox="1"/>
          <p:nvPr/>
        </p:nvSpPr>
        <p:spPr>
          <a:xfrm>
            <a:off x="156359" y="0"/>
            <a:ext cx="11610474" cy="8433078"/>
          </a:xfrm>
          <a:prstGeom prst="rect">
            <a:avLst/>
          </a:prstGeom>
          <a:noFill/>
        </p:spPr>
        <p:txBody>
          <a:bodyPr wrap="square" rtlCol="0">
            <a:spAutoFit/>
          </a:bodyPr>
          <a:lstStyle/>
          <a:p>
            <a:pPr algn="ctr"/>
            <a:r>
              <a:rPr lang="en-GB" sz="1600" dirty="0">
                <a:latin typeface="Calibri" panose="020F0502020204030204" pitchFamily="34" charset="0"/>
                <a:cs typeface="Calibri" panose="020F0502020204030204" pitchFamily="34" charset="0"/>
              </a:rPr>
              <a:t>References</a:t>
            </a:r>
          </a:p>
          <a:p>
            <a:endParaRPr lang="en-GB" sz="16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Anderson, B. (2000) </a:t>
            </a:r>
            <a:r>
              <a:rPr lang="en-GB" sz="1400" i="1" dirty="0">
                <a:latin typeface="Calibri" panose="020F0502020204030204" pitchFamily="34" charset="0"/>
                <a:cs typeface="Calibri" panose="020F0502020204030204" pitchFamily="34" charset="0"/>
              </a:rPr>
              <a:t>Doing the Dirty Work?: The Global Politics of Domestic Labour. </a:t>
            </a:r>
            <a:r>
              <a:rPr lang="en-GB" sz="1400" dirty="0">
                <a:latin typeface="Calibri" panose="020F0502020204030204" pitchFamily="34" charset="0"/>
                <a:cs typeface="Calibri" panose="020F0502020204030204" pitchFamily="34" charset="0"/>
              </a:rPr>
              <a:t>London. New York: Zed Books.</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Amnesty International (2018) Image 7. </a:t>
            </a:r>
            <a:r>
              <a:rPr lang="en-GB" sz="1400" i="1" dirty="0">
                <a:latin typeface="Calibri" panose="020F0502020204030204" pitchFamily="34" charset="0"/>
                <a:cs typeface="Calibri" panose="020F0502020204030204" pitchFamily="34" charset="0"/>
              </a:rPr>
              <a:t>Mapping anti-gay laws in Africa. </a:t>
            </a:r>
            <a:r>
              <a:rPr lang="en-GB" sz="1400" dirty="0">
                <a:latin typeface="Calibri" panose="020F0502020204030204" pitchFamily="34" charset="0"/>
                <a:cs typeface="Calibri" panose="020F0502020204030204" pitchFamily="34" charset="0"/>
              </a:rPr>
              <a:t>Available at. </a:t>
            </a:r>
            <a:r>
              <a:rPr lang="en-GB" sz="1400" dirty="0">
                <a:latin typeface="Calibri" panose="020F0502020204030204" pitchFamily="34" charset="0"/>
                <a:cs typeface="Calibri" panose="020F0502020204030204" pitchFamily="34" charset="0"/>
                <a:hlinkClick r:id="rId2"/>
              </a:rPr>
              <a:t>https://www.amnesty.org.uk/lgbti-lgbt-gay-human-rights-law-africa-uganda-kenya-nigeria-cameroon</a:t>
            </a:r>
            <a:r>
              <a:rPr lang="en-GB" sz="1400" dirty="0">
                <a:latin typeface="Calibri" panose="020F0502020204030204" pitchFamily="34" charset="0"/>
                <a:cs typeface="Calibri" panose="020F0502020204030204" pitchFamily="34" charset="0"/>
              </a:rPr>
              <a:t> (Accessed on 26th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Bandura, A. (1974) </a:t>
            </a:r>
            <a:r>
              <a:rPr lang="en-GB" sz="1400" i="1" dirty="0">
                <a:latin typeface="Calibri" panose="020F0502020204030204" pitchFamily="34" charset="0"/>
                <a:cs typeface="Calibri" panose="020F0502020204030204" pitchFamily="34" charset="0"/>
              </a:rPr>
              <a:t>Psychological Modelling: Conflicting Theories</a:t>
            </a:r>
            <a:r>
              <a:rPr lang="en-GB" sz="1400" dirty="0">
                <a:latin typeface="Calibri" panose="020F0502020204030204" pitchFamily="34" charset="0"/>
                <a:cs typeface="Calibri" panose="020F0502020204030204" pitchFamily="34" charset="0"/>
              </a:rPr>
              <a:t>. New Jersey. London: A Division of Transaction Publishers.</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Cartoon Movement (2010) Image 1.  </a:t>
            </a:r>
            <a:r>
              <a:rPr lang="en-GB" sz="1400" i="1" dirty="0">
                <a:latin typeface="Calibri" panose="020F0502020204030204" pitchFamily="34" charset="0"/>
                <a:cs typeface="Calibri" panose="020F0502020204030204" pitchFamily="34" charset="0"/>
              </a:rPr>
              <a:t>Oppression? Tradition?  </a:t>
            </a:r>
            <a:r>
              <a:rPr lang="en-GB" sz="1400" dirty="0">
                <a:latin typeface="Calibri" panose="020F0502020204030204" pitchFamily="34" charset="0"/>
                <a:cs typeface="Calibri" panose="020F0502020204030204" pitchFamily="34" charset="0"/>
              </a:rPr>
              <a:t>Available at. </a:t>
            </a:r>
            <a:r>
              <a:rPr lang="en-GB" sz="1400" dirty="0">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https://www.cartoonmovement.com/cartoon/2346</a:t>
            </a:r>
            <a:r>
              <a:rPr lang="en-GB" sz="1400" dirty="0">
                <a:latin typeface="Calibri" panose="020F0502020204030204" pitchFamily="34" charset="0"/>
                <a:cs typeface="Calibri" panose="020F0502020204030204" pitchFamily="34" charset="0"/>
              </a:rPr>
              <a:t> (Accessed on 23rd January 2019. </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Citizens Advice (2019) Gender violence. Available at. </a:t>
            </a:r>
            <a:r>
              <a:rPr lang="en-GB" sz="1400" dirty="0">
                <a:latin typeface="Calibri" panose="020F0502020204030204" pitchFamily="34" charset="0"/>
                <a:cs typeface="Calibri" panose="020F0502020204030204" pitchFamily="34" charset="0"/>
                <a:hlinkClick r:id="rId4"/>
              </a:rPr>
              <a:t>https://www.citizensadvice.org.uk/family/gender-violence/</a:t>
            </a:r>
            <a:r>
              <a:rPr lang="en-GB" sz="1400" dirty="0">
                <a:latin typeface="Calibri" panose="020F0502020204030204" pitchFamily="34" charset="0"/>
                <a:cs typeface="Calibri" panose="020F0502020204030204" pitchFamily="34" charset="0"/>
              </a:rPr>
              <a:t> (Accessed on 27</a:t>
            </a:r>
            <a:r>
              <a:rPr lang="en-GB" sz="1400" baseline="30000" dirty="0">
                <a:latin typeface="Calibri" panose="020F0502020204030204" pitchFamily="34" charset="0"/>
                <a:cs typeface="Calibri" panose="020F0502020204030204" pitchFamily="34" charset="0"/>
              </a:rPr>
              <a:t>th</a:t>
            </a:r>
            <a:r>
              <a:rPr lang="en-GB" sz="1400" dirty="0">
                <a:latin typeface="Calibri" panose="020F0502020204030204" pitchFamily="34" charset="0"/>
                <a:cs typeface="Calibri" panose="020F0502020204030204" pitchFamily="34" charset="0"/>
              </a:rPr>
              <a:t>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Cooper, B. (2016) </a:t>
            </a:r>
            <a:r>
              <a:rPr lang="en-GB" sz="1400" i="1" dirty="0">
                <a:latin typeface="Calibri" panose="020F0502020204030204" pitchFamily="34" charset="0"/>
                <a:cs typeface="Calibri" panose="020F0502020204030204" pitchFamily="34" charset="0"/>
              </a:rPr>
              <a:t>Oxford Handbooks Online: Intersectionality</a:t>
            </a:r>
            <a:r>
              <a:rPr lang="en-GB" sz="1400" dirty="0">
                <a:latin typeface="Calibri" panose="020F0502020204030204" pitchFamily="34" charset="0"/>
                <a:cs typeface="Calibri" panose="020F0502020204030204" pitchFamily="34" charset="0"/>
              </a:rPr>
              <a:t>.  Available at. </a:t>
            </a:r>
            <a:r>
              <a:rPr lang="en-GB" sz="1400" dirty="0">
                <a:latin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http://www.oxfordhandbooks.com/view/10.1093/oxfordhb/9780199328581.001.0001/oxfordhb-9780199328581-e-20</a:t>
            </a:r>
            <a:r>
              <a:rPr lang="en-GB" sz="1400" dirty="0">
                <a:latin typeface="Calibri" panose="020F0502020204030204" pitchFamily="34" charset="0"/>
                <a:cs typeface="Calibri" panose="020F0502020204030204" pitchFamily="34" charset="0"/>
              </a:rPr>
              <a:t> (Accessed on 21st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Crenshaw, K W. (1989) ‘Demarginalizing the Intersection of Race and Sex: A Black Feminist Critique of Antidiscrimination Doctrine, Feminist Theory, and Antiracist Politics.’  </a:t>
            </a:r>
            <a:r>
              <a:rPr lang="en-GB" sz="1400" i="1" dirty="0">
                <a:latin typeface="Calibri" panose="020F0502020204030204" pitchFamily="34" charset="0"/>
                <a:cs typeface="Calibri" panose="020F0502020204030204" pitchFamily="34" charset="0"/>
              </a:rPr>
              <a:t>University of Chicago Legal Forum ,  </a:t>
            </a:r>
            <a:r>
              <a:rPr lang="en-GB" sz="1400" dirty="0">
                <a:latin typeface="Calibri" panose="020F0502020204030204" pitchFamily="34" charset="0"/>
                <a:cs typeface="Calibri" panose="020F0502020204030204" pitchFamily="34" charset="0"/>
              </a:rPr>
              <a:t>pp.</a:t>
            </a:r>
            <a:r>
              <a:rPr lang="en-GB" sz="1400" i="1" dirty="0">
                <a:latin typeface="Calibri" panose="020F0502020204030204" pitchFamily="34" charset="0"/>
                <a:cs typeface="Calibri" panose="020F0502020204030204" pitchFamily="34" charset="0"/>
              </a:rPr>
              <a:t> </a:t>
            </a:r>
            <a:r>
              <a:rPr lang="en-GB" sz="1400" dirty="0">
                <a:latin typeface="Calibri" panose="020F0502020204030204" pitchFamily="34" charset="0"/>
                <a:cs typeface="Calibri" panose="020F0502020204030204" pitchFamily="34" charset="0"/>
              </a:rPr>
              <a:t>139–167.</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Crenshaw, K W. (1991) ‘Mapping the Margins: Intersectionality, Identity Politics, and Violence against Women of Color.’ Stanford Law Review , 43 (6), pp.  1241–1299.</a:t>
            </a:r>
          </a:p>
          <a:p>
            <a:endParaRPr lang="en-GB" sz="1400" dirty="0">
              <a:latin typeface="Calibri" panose="020F0502020204030204" pitchFamily="34" charset="0"/>
              <a:cs typeface="Calibri" panose="020F0502020204030204" pitchFamily="34" charset="0"/>
            </a:endParaRPr>
          </a:p>
          <a:p>
            <a:endParaRPr lang="en-GB" sz="1600" dirty="0">
              <a:latin typeface="Calibri" panose="020F0502020204030204" pitchFamily="34" charset="0"/>
              <a:cs typeface="Calibri" panose="020F0502020204030204" pitchFamily="34" charset="0"/>
            </a:endParaRPr>
          </a:p>
          <a:p>
            <a:endParaRPr lang="en-GB" sz="1600" dirty="0">
              <a:latin typeface="Calibri" panose="020F0502020204030204" pitchFamily="34" charset="0"/>
              <a:cs typeface="Calibri" panose="020F050202020403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i="1"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Black" panose="020B0A04020102020204" pitchFamily="34" charset="0"/>
            </a:endParaRP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8064503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4C77AE0-A268-45E1-91B6-15D9FCE192AE}"/>
              </a:ext>
            </a:extLst>
          </p:cNvPr>
          <p:cNvSpPr/>
          <p:nvPr/>
        </p:nvSpPr>
        <p:spPr>
          <a:xfrm>
            <a:off x="0" y="86916"/>
            <a:ext cx="11662117" cy="5940088"/>
          </a:xfrm>
          <a:prstGeom prst="rect">
            <a:avLst/>
          </a:prstGeom>
        </p:spPr>
        <p:txBody>
          <a:bodyPr wrap="square">
            <a:spAutoFit/>
          </a:bodyPr>
          <a:lstStyle/>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Davidson, </a:t>
            </a:r>
            <a:r>
              <a:rPr lang="en-GB" sz="1400" i="1" dirty="0">
                <a:latin typeface="Calibri" panose="020F0502020204030204" pitchFamily="34" charset="0"/>
                <a:cs typeface="Calibri" panose="020F0502020204030204" pitchFamily="34" charset="0"/>
              </a:rPr>
              <a:t>et al</a:t>
            </a:r>
            <a:r>
              <a:rPr lang="en-GB" sz="1400" dirty="0">
                <a:latin typeface="Calibri" panose="020F0502020204030204" pitchFamily="34" charset="0"/>
                <a:cs typeface="Calibri" panose="020F0502020204030204" pitchFamily="34" charset="0"/>
              </a:rPr>
              <a:t>. (2011) ‘The Health of Women and Girls Determines the Health and Well-Being of Our Modern World: A White Paper From the International Council on Women’s Health Issues.’  </a:t>
            </a:r>
            <a:r>
              <a:rPr lang="en-GB" sz="1400" i="1" dirty="0">
                <a:latin typeface="Calibri" panose="020F0502020204030204" pitchFamily="34" charset="0"/>
                <a:cs typeface="Calibri" panose="020F0502020204030204" pitchFamily="34" charset="0"/>
              </a:rPr>
              <a:t>Healthcare Women International</a:t>
            </a:r>
            <a:r>
              <a:rPr lang="en-GB" sz="1400" dirty="0">
                <a:latin typeface="Calibri" panose="020F0502020204030204" pitchFamily="34" charset="0"/>
                <a:cs typeface="Calibri" panose="020F0502020204030204" pitchFamily="34" charset="0"/>
              </a:rPr>
              <a:t>.  32(10), pp.  870–886.</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European Institute for Gender Equality (2017) </a:t>
            </a:r>
            <a:r>
              <a:rPr lang="en-GB" sz="1400" i="1" dirty="0">
                <a:latin typeface="Calibri" panose="020F0502020204030204" pitchFamily="34" charset="0"/>
                <a:cs typeface="Calibri" panose="020F0502020204030204" pitchFamily="34" charset="0"/>
              </a:rPr>
              <a:t>Gender Equality Index Report</a:t>
            </a:r>
            <a:r>
              <a:rPr lang="en-GB" sz="1400" dirty="0">
                <a:latin typeface="Calibri" panose="020F0502020204030204" pitchFamily="34" charset="0"/>
                <a:cs typeface="Calibri" panose="020F0502020204030204" pitchFamily="34" charset="0"/>
              </a:rPr>
              <a:t>. Available at. https://eige.europa.eu/news-and-events/news/gender-equality-index-2017-progress-snails-pace (accessed on 22nd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Equality and Human Rights Commission (2018) </a:t>
            </a:r>
            <a:r>
              <a:rPr lang="en-GB" sz="1400" i="1" dirty="0">
                <a:latin typeface="Calibri" panose="020F0502020204030204" pitchFamily="34" charset="0"/>
                <a:cs typeface="Calibri" panose="020F0502020204030204" pitchFamily="34" charset="0"/>
              </a:rPr>
              <a:t>Pressing for progress: women’s rights and gender equality in 2018</a:t>
            </a:r>
            <a:r>
              <a:rPr lang="en-GB" sz="1400" dirty="0">
                <a:latin typeface="Calibri" panose="020F0502020204030204" pitchFamily="34" charset="0"/>
                <a:cs typeface="Calibri" panose="020F0502020204030204" pitchFamily="34" charset="0"/>
              </a:rPr>
              <a:t>. Available at. </a:t>
            </a:r>
            <a:r>
              <a:rPr lang="en-GB" sz="1400" dirty="0">
                <a:latin typeface="Calibri" panose="020F0502020204030204" pitchFamily="34" charset="0"/>
                <a:cs typeface="Calibri" panose="020F0502020204030204" pitchFamily="34" charset="0"/>
                <a:hlinkClick r:id="rId2"/>
              </a:rPr>
              <a:t>https://www.equalityhumanrights.com/sites/default/files/pressing-for-progress-womens-rights-and-gender-equality-in-2018-pdf.pdf</a:t>
            </a:r>
            <a:r>
              <a:rPr lang="en-GB" sz="1400" dirty="0">
                <a:latin typeface="Calibri" panose="020F0502020204030204" pitchFamily="34" charset="0"/>
                <a:cs typeface="Calibri" panose="020F0502020204030204" pitchFamily="34" charset="0"/>
              </a:rPr>
              <a:t>  (accessed on 23rd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Equality and Human Rights Commission (2019, a) </a:t>
            </a:r>
            <a:r>
              <a:rPr lang="en-GB" sz="1400" i="1" dirty="0">
                <a:latin typeface="Calibri" panose="020F0502020204030204" pitchFamily="34" charset="0"/>
                <a:cs typeface="Calibri" panose="020F0502020204030204" pitchFamily="34" charset="0"/>
              </a:rPr>
              <a:t>Your rights under the Equality Act 2010</a:t>
            </a:r>
            <a:r>
              <a:rPr lang="en-GB" sz="1400" dirty="0">
                <a:latin typeface="Calibri" panose="020F0502020204030204" pitchFamily="34" charset="0"/>
                <a:cs typeface="Calibri" panose="020F0502020204030204" pitchFamily="34" charset="0"/>
              </a:rPr>
              <a:t>. Available at. https://www.equalityhumanrights.com/en/advice-and-guidance/your-rights-under-equality-act-2010#h3  (Accessed on 23rd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Equality and Human Rights Commission (2019, b) </a:t>
            </a:r>
            <a:r>
              <a:rPr lang="en-GB" sz="1400" i="1" dirty="0">
                <a:latin typeface="Calibri" panose="020F0502020204030204" pitchFamily="34" charset="0"/>
                <a:cs typeface="Calibri" panose="020F0502020204030204" pitchFamily="34" charset="0"/>
              </a:rPr>
              <a:t>Gender reassignment discrimination</a:t>
            </a:r>
            <a:r>
              <a:rPr lang="en-GB" sz="1400" dirty="0">
                <a:latin typeface="Calibri" panose="020F0502020204030204" pitchFamily="34" charset="0"/>
                <a:cs typeface="Calibri" panose="020F0502020204030204" pitchFamily="34" charset="0"/>
              </a:rPr>
              <a:t>. Available at. https://www.equalityhumanrights.com/en/advice-and-guidance/gender-reassignment-discrimination  (Accessed on 23rd January 2019).</a:t>
            </a:r>
          </a:p>
          <a:p>
            <a:endParaRPr lang="en-GB" sz="1400" dirty="0">
              <a:latin typeface="Calibri" panose="020F0502020204030204" pitchFamily="34" charset="0"/>
              <a:cs typeface="Calibri" panose="020F0502020204030204" pitchFamily="34" charset="0"/>
            </a:endParaRPr>
          </a:p>
          <a:p>
            <a:endParaRPr lang="en-GB" sz="1400" dirty="0">
              <a:latin typeface="Calibri" panose="020F0502020204030204" pitchFamily="34" charset="0"/>
              <a:cs typeface="Calibri" panose="020F0502020204030204" pitchFamily="34" charset="0"/>
            </a:endParaRPr>
          </a:p>
          <a:p>
            <a:endParaRPr lang="en-GB" sz="1600" dirty="0">
              <a:latin typeface="Calibri" panose="020F0502020204030204" pitchFamily="34" charset="0"/>
              <a:cs typeface="Calibri" panose="020F0502020204030204" pitchFamily="34" charset="0"/>
            </a:endParaRPr>
          </a:p>
          <a:p>
            <a:endParaRPr lang="en-GB" sz="1600" dirty="0">
              <a:latin typeface="Calibri" panose="020F0502020204030204" pitchFamily="34" charset="0"/>
              <a:cs typeface="Calibri" panose="020F0502020204030204" pitchFamily="34" charset="0"/>
            </a:endParaRPr>
          </a:p>
          <a:p>
            <a:endParaRPr lang="en-GB" sz="1600" dirty="0">
              <a:latin typeface="Calibri" panose="020F0502020204030204" pitchFamily="34" charset="0"/>
              <a:cs typeface="Calibri" panose="020F0502020204030204" pitchFamily="34" charset="0"/>
            </a:endParaRPr>
          </a:p>
          <a:p>
            <a:endParaRPr lang="en-GB" sz="1600" i="1"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6763178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16CDF55-E762-4398-ABD2-96A2E3862225}"/>
              </a:ext>
            </a:extLst>
          </p:cNvPr>
          <p:cNvSpPr txBox="1"/>
          <p:nvPr/>
        </p:nvSpPr>
        <p:spPr>
          <a:xfrm>
            <a:off x="70338" y="-225084"/>
            <a:ext cx="11690251" cy="5632311"/>
          </a:xfrm>
          <a:prstGeom prst="rect">
            <a:avLst/>
          </a:prstGeom>
          <a:noFill/>
        </p:spPr>
        <p:txBody>
          <a:bodyPr wrap="square" rtlCol="0">
            <a:spAutoFit/>
          </a:bodyPr>
          <a:lstStyle/>
          <a:p>
            <a:endParaRPr lang="en-GB" sz="1600" dirty="0">
              <a:latin typeface="Calibri" panose="020F0502020204030204" pitchFamily="34" charset="0"/>
              <a:cs typeface="Calibri" panose="020F0502020204030204" pitchFamily="34" charset="0"/>
            </a:endParaRP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Image 5 (2014) Available at. </a:t>
            </a:r>
            <a:r>
              <a:rPr lang="en-GB" sz="1400" dirty="0">
                <a:latin typeface="Calibri" panose="020F0502020204030204" pitchFamily="34" charset="0"/>
                <a:cs typeface="Calibri" panose="020F0502020204030204" pitchFamily="34" charset="0"/>
                <a:hlinkClick r:id="rId2"/>
              </a:rPr>
              <a:t>http://588ku.com/sucai/7260568.html</a:t>
            </a:r>
            <a:r>
              <a:rPr lang="en-GB" sz="1400" dirty="0">
                <a:latin typeface="Calibri" panose="020F0502020204030204" pitchFamily="34" charset="0"/>
                <a:cs typeface="Calibri" panose="020F0502020204030204" pitchFamily="34" charset="0"/>
              </a:rPr>
              <a:t> (Accessed on 26th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The International Labour Organization (2018) Image 6. </a:t>
            </a:r>
            <a:r>
              <a:rPr lang="en-GB" sz="1400" i="1" dirty="0">
                <a:latin typeface="Calibri" panose="020F0502020204030204" pitchFamily="34" charset="0"/>
                <a:cs typeface="Calibri" panose="020F0502020204030204" pitchFamily="34" charset="0"/>
              </a:rPr>
              <a:t>Migrant domestic workers. </a:t>
            </a:r>
            <a:r>
              <a:rPr lang="en-GB" sz="1400" dirty="0">
                <a:latin typeface="Calibri" panose="020F0502020204030204" pitchFamily="34" charset="0"/>
                <a:cs typeface="Calibri" panose="020F0502020204030204" pitchFamily="34" charset="0"/>
              </a:rPr>
              <a:t>Available at. </a:t>
            </a:r>
            <a:r>
              <a:rPr lang="en-GB" sz="1400" dirty="0">
                <a:latin typeface="Calibri" panose="020F0502020204030204" pitchFamily="34" charset="0"/>
                <a:cs typeface="Calibri" panose="020F0502020204030204" pitchFamily="34" charset="0"/>
                <a:hlinkClick r:id="rId3"/>
              </a:rPr>
              <a:t>https://www.ilo.org/global/topics/labour-migration/policy-areas/migrant-domestic-workers/lang--en/index.htm</a:t>
            </a:r>
            <a:r>
              <a:rPr lang="en-GB" sz="1400" dirty="0">
                <a:latin typeface="Calibri" panose="020F0502020204030204" pitchFamily="34" charset="0"/>
                <a:cs typeface="Calibri" panose="020F0502020204030204" pitchFamily="34" charset="0"/>
              </a:rPr>
              <a:t> (Accessed on 26th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Kvist, E and Peterson, E. (2010) ‘What Has Gender Equality Got to Do with It? An Analysis of Policy Debates Surrounding Domestic Services in the Welfare States of Spain and Sweden.’ </a:t>
            </a:r>
            <a:r>
              <a:rPr lang="en-GB" sz="1400" i="1" dirty="0">
                <a:latin typeface="Calibri" panose="020F0502020204030204" pitchFamily="34" charset="0"/>
                <a:cs typeface="Calibri" panose="020F0502020204030204" pitchFamily="34" charset="0"/>
              </a:rPr>
              <a:t>Nordic Journal of Feminist and Gender Research</a:t>
            </a:r>
            <a:r>
              <a:rPr lang="en-GB" sz="1400" dirty="0">
                <a:latin typeface="Calibri" panose="020F0502020204030204" pitchFamily="34" charset="0"/>
                <a:cs typeface="Calibri" panose="020F0502020204030204" pitchFamily="34" charset="0"/>
              </a:rPr>
              <a:t>, 18(3), pp. 185-203.</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Lee, P. (2018) ‘We’re in the midst of an epidemic of violence against trans people’. </a:t>
            </a:r>
            <a:r>
              <a:rPr lang="en-GB" sz="1400" i="1" dirty="0">
                <a:latin typeface="Calibri" panose="020F0502020204030204" pitchFamily="34" charset="0"/>
                <a:cs typeface="Calibri" panose="020F0502020204030204" pitchFamily="34" charset="0"/>
              </a:rPr>
              <a:t>The Guardian Online</a:t>
            </a:r>
            <a:r>
              <a:rPr lang="en-GB" sz="1400" dirty="0">
                <a:latin typeface="Calibri" panose="020F0502020204030204" pitchFamily="34" charset="0"/>
                <a:cs typeface="Calibri" panose="020F0502020204030204" pitchFamily="34" charset="0"/>
              </a:rPr>
              <a:t>. Available at. </a:t>
            </a:r>
            <a:r>
              <a:rPr lang="en-GB" sz="1400" dirty="0">
                <a:latin typeface="Calibri" panose="020F0502020204030204" pitchFamily="34" charset="0"/>
                <a:cs typeface="Calibri" panose="020F0502020204030204" pitchFamily="34" charset="0"/>
                <a:hlinkClick r:id="rId4"/>
              </a:rPr>
              <a:t>https://www.theguardian.com/commentisfree/2018/jan/22/epidemic-violence-transgender-people-experienced-stonewall</a:t>
            </a:r>
            <a:r>
              <a:rPr lang="en-GB" sz="1400" dirty="0">
                <a:latin typeface="Calibri" panose="020F0502020204030204" pitchFamily="34" charset="0"/>
                <a:cs typeface="Calibri" panose="020F0502020204030204" pitchFamily="34" charset="0"/>
              </a:rPr>
              <a:t> (Accessed on 27th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Lombardo, E.  Meier, P. and </a:t>
            </a:r>
            <a:r>
              <a:rPr lang="en-GB" sz="1400" dirty="0" err="1">
                <a:latin typeface="Calibri" panose="020F0502020204030204" pitchFamily="34" charset="0"/>
                <a:cs typeface="Calibri" panose="020F0502020204030204" pitchFamily="34" charset="0"/>
              </a:rPr>
              <a:t>Verloo</a:t>
            </a:r>
            <a:r>
              <a:rPr lang="en-GB" sz="1400" dirty="0">
                <a:latin typeface="Calibri" panose="020F0502020204030204" pitchFamily="34" charset="0"/>
                <a:cs typeface="Calibri" panose="020F0502020204030204" pitchFamily="34" charset="0"/>
              </a:rPr>
              <a:t>, M. (2009) </a:t>
            </a:r>
            <a:r>
              <a:rPr lang="en-GB" sz="1400" i="1" dirty="0">
                <a:latin typeface="Calibri" panose="020F0502020204030204" pitchFamily="34" charset="0"/>
                <a:cs typeface="Calibri" panose="020F0502020204030204" pitchFamily="34" charset="0"/>
              </a:rPr>
              <a:t>The Discursive Politics of Gender Equality, Stretching, Bending and Policy-Making. Routledge/ECPR Studies in European Political Science.  </a:t>
            </a:r>
            <a:r>
              <a:rPr lang="en-GB" sz="1400" dirty="0">
                <a:latin typeface="Calibri" panose="020F0502020204030204" pitchFamily="34" charset="0"/>
                <a:cs typeface="Calibri" panose="020F0502020204030204" pitchFamily="34" charset="0"/>
              </a:rPr>
              <a:t>London: Routledge. </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Lee, D.  Image  11. </a:t>
            </a:r>
            <a:r>
              <a:rPr lang="en-GB" sz="1400" i="1" dirty="0">
                <a:latin typeface="Calibri" panose="020F0502020204030204" pitchFamily="34" charset="0"/>
                <a:cs typeface="Calibri" panose="020F0502020204030204" pitchFamily="34" charset="0"/>
              </a:rPr>
              <a:t>Global study recommends addressing cultural and social factors behind violence against women. </a:t>
            </a:r>
            <a:r>
              <a:rPr lang="en-GB" sz="1400" dirty="0">
                <a:latin typeface="Calibri" panose="020F0502020204030204" pitchFamily="34" charset="0"/>
                <a:cs typeface="Calibri" panose="020F0502020204030204" pitchFamily="34" charset="0"/>
              </a:rPr>
              <a:t>Available at. </a:t>
            </a:r>
            <a:r>
              <a:rPr lang="en-GB" sz="1400" dirty="0">
                <a:latin typeface="Calibri" panose="020F0502020204030204" pitchFamily="34" charset="0"/>
                <a:cs typeface="Calibri" panose="020F0502020204030204" pitchFamily="34" charset="0"/>
                <a:hlinkClick r:id="rId5"/>
              </a:rPr>
              <a:t>http://www.preventconnect.org/2013/06/global-study-recommends-addressing-cultural-and-social-factors-behind-violence-against-women/</a:t>
            </a:r>
            <a:r>
              <a:rPr lang="en-GB" sz="1400" dirty="0">
                <a:latin typeface="Calibri" panose="020F0502020204030204" pitchFamily="34" charset="0"/>
                <a:cs typeface="Calibri" panose="020F0502020204030204" pitchFamily="34" charset="0"/>
              </a:rPr>
              <a:t> (Accessed on 26</a:t>
            </a:r>
            <a:r>
              <a:rPr lang="en-GB" sz="1400" baseline="30000" dirty="0">
                <a:latin typeface="Calibri" panose="020F0502020204030204" pitchFamily="34" charset="0"/>
                <a:cs typeface="Calibri" panose="020F0502020204030204" pitchFamily="34" charset="0"/>
              </a:rPr>
              <a:t>th</a:t>
            </a:r>
            <a:r>
              <a:rPr lang="en-GB" sz="1400" dirty="0">
                <a:latin typeface="Calibri" panose="020F0502020204030204" pitchFamily="34" charset="0"/>
                <a:cs typeface="Calibri" panose="020F0502020204030204" pitchFamily="34" charset="0"/>
              </a:rPr>
              <a:t>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Ludvig, A. (2006) ‘Differences between women? Intersecting voices in a female narrative’. </a:t>
            </a:r>
            <a:r>
              <a:rPr lang="en-GB" sz="1400" i="1" dirty="0">
                <a:latin typeface="Calibri" panose="020F0502020204030204" pitchFamily="34" charset="0"/>
                <a:cs typeface="Calibri" panose="020F0502020204030204" pitchFamily="34" charset="0"/>
              </a:rPr>
              <a:t>European Journal of Women's Studies</a:t>
            </a:r>
            <a:r>
              <a:rPr lang="en-GB" sz="1400" dirty="0">
                <a:latin typeface="Calibri" panose="020F0502020204030204" pitchFamily="34" charset="0"/>
                <a:cs typeface="Calibri" panose="020F0502020204030204" pitchFamily="34" charset="0"/>
              </a:rPr>
              <a:t>, 13(3), pp. 245.</a:t>
            </a:r>
          </a:p>
          <a:p>
            <a:endParaRPr lang="en-GB" sz="1600" dirty="0">
              <a:latin typeface="Calibri" panose="020F0502020204030204" pitchFamily="34" charset="0"/>
              <a:cs typeface="Calibri" panose="020F0502020204030204" pitchFamily="34" charset="0"/>
            </a:endParaRPr>
          </a:p>
          <a:p>
            <a:endParaRPr lang="en-GB" sz="1600" i="1" dirty="0">
              <a:latin typeface="Calibri" panose="020F0502020204030204" pitchFamily="34" charset="0"/>
              <a:cs typeface="Calibri" panose="020F0502020204030204" pitchFamily="34" charset="0"/>
            </a:endParaRPr>
          </a:p>
          <a:p>
            <a:endParaRPr lang="en-GB" sz="1600" dirty="0">
              <a:latin typeface="Calibri" panose="020F0502020204030204" pitchFamily="34" charset="0"/>
              <a:cs typeface="Calibri" panose="020F0502020204030204" pitchFamily="34" charset="0"/>
            </a:endParaRPr>
          </a:p>
          <a:p>
            <a:endParaRPr lang="en-GB" sz="1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616426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3DBF3F1-0EAC-4145-B223-36D3F526FABC}"/>
              </a:ext>
            </a:extLst>
          </p:cNvPr>
          <p:cNvSpPr/>
          <p:nvPr/>
        </p:nvSpPr>
        <p:spPr>
          <a:xfrm>
            <a:off x="0" y="-272716"/>
            <a:ext cx="11695471" cy="5847755"/>
          </a:xfrm>
          <a:prstGeom prst="rect">
            <a:avLst/>
          </a:prstGeom>
        </p:spPr>
        <p:txBody>
          <a:bodyPr wrap="square">
            <a:spAutoFit/>
          </a:bodyPr>
          <a:lstStyle/>
          <a:p>
            <a:endParaRPr lang="en-GB" sz="1400" dirty="0">
              <a:latin typeface="Calibri" panose="020F0502020204030204" pitchFamily="34" charset="0"/>
              <a:cs typeface="Calibri" panose="020F0502020204030204" pitchFamily="34" charset="0"/>
            </a:endParaRP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Marx, K.  and Engels, F. (1906) </a:t>
            </a:r>
            <a:r>
              <a:rPr lang="en-GB" sz="1400" i="1" dirty="0">
                <a:latin typeface="Calibri" panose="020F0502020204030204" pitchFamily="34" charset="0"/>
                <a:cs typeface="Calibri" panose="020F0502020204030204" pitchFamily="34" charset="0"/>
              </a:rPr>
              <a:t>Capital: A Critique of Political Economy.</a:t>
            </a:r>
            <a:r>
              <a:rPr lang="en-GB" sz="1400" dirty="0">
                <a:latin typeface="Calibri" panose="020F0502020204030204" pitchFamily="34" charset="0"/>
                <a:cs typeface="Calibri" panose="020F0502020204030204" pitchFamily="34" charset="0"/>
              </a:rPr>
              <a:t> Volume 1. Mineola, New York. Dover Publications, Inc.</a:t>
            </a:r>
          </a:p>
          <a:p>
            <a:r>
              <a:rPr lang="en-GB" sz="1400" dirty="0">
                <a:latin typeface="Calibri" panose="020F0502020204030204" pitchFamily="34" charset="0"/>
                <a:cs typeface="Calibri" panose="020F0502020204030204" pitchFamily="34" charset="0"/>
              </a:rPr>
              <a:t>Medaglia, G. (2016) Image 2. Gender Equality Poster. Available at. https://lordokazi.myportfolio.com/gender-equality-poster  (Accessed on 22nd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National Institute for Health and Care Excellence (2014) </a:t>
            </a:r>
            <a:r>
              <a:rPr lang="en-GB" sz="1400" i="1" dirty="0">
                <a:latin typeface="Calibri" panose="020F0502020204030204" pitchFamily="34" charset="0"/>
                <a:cs typeface="Calibri" panose="020F0502020204030204" pitchFamily="34" charset="0"/>
              </a:rPr>
              <a:t>Costing statement: Domestic violence and abuse Implementing the NICE guidance on Domestic violence and abuse – how services can respond effectively </a:t>
            </a:r>
            <a:r>
              <a:rPr lang="en-GB" sz="1400" dirty="0">
                <a:latin typeface="Calibri" panose="020F0502020204030204" pitchFamily="34" charset="0"/>
                <a:cs typeface="Calibri" panose="020F0502020204030204" pitchFamily="34" charset="0"/>
              </a:rPr>
              <a:t>(PH50). Available at. </a:t>
            </a:r>
            <a:r>
              <a:rPr lang="en-GB" sz="1400" dirty="0">
                <a:latin typeface="Calibri" panose="020F0502020204030204" pitchFamily="34" charset="0"/>
                <a:cs typeface="Calibri" panose="020F0502020204030204" pitchFamily="34" charset="0"/>
                <a:hlinkClick r:id="rId2"/>
              </a:rPr>
              <a:t>https://www.nice.org.uk/guidance/ph50/resources/costing-statement-69194701</a:t>
            </a:r>
            <a:r>
              <a:rPr lang="en-GB" sz="1400" dirty="0">
                <a:latin typeface="Calibri" panose="020F0502020204030204" pitchFamily="34" charset="0"/>
                <a:cs typeface="Calibri" panose="020F0502020204030204" pitchFamily="34" charset="0"/>
              </a:rPr>
              <a:t> (Accessed on 25th January 2019). </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National Institute of Mental Health  (2019) </a:t>
            </a:r>
            <a:r>
              <a:rPr lang="en-GB" sz="1400" i="1" dirty="0">
                <a:latin typeface="Calibri" panose="020F0502020204030204" pitchFamily="34" charset="0"/>
                <a:cs typeface="Calibri" panose="020F0502020204030204" pitchFamily="34" charset="0"/>
              </a:rPr>
              <a:t>Men: A Different Depression. </a:t>
            </a:r>
            <a:r>
              <a:rPr lang="en-GB" sz="1400" dirty="0">
                <a:latin typeface="Calibri" panose="020F0502020204030204" pitchFamily="34" charset="0"/>
                <a:cs typeface="Calibri" panose="020F0502020204030204" pitchFamily="34" charset="0"/>
              </a:rPr>
              <a:t>Available at. </a:t>
            </a:r>
            <a:r>
              <a:rPr lang="en-GB" sz="1400" dirty="0">
                <a:latin typeface="Calibri" panose="020F0502020204030204" pitchFamily="34" charset="0"/>
                <a:cs typeface="Calibri" panose="020F0502020204030204" pitchFamily="34" charset="0"/>
                <a:hlinkClick r:id="rId3"/>
              </a:rPr>
              <a:t>https://www.apa.org/research/action/men.aspx</a:t>
            </a:r>
            <a:r>
              <a:rPr lang="en-GB" sz="1400" dirty="0">
                <a:latin typeface="Calibri" panose="020F0502020204030204" pitchFamily="34" charset="0"/>
                <a:cs typeface="Calibri" panose="020F0502020204030204" pitchFamily="34" charset="0"/>
              </a:rPr>
              <a:t> (Accessed on 24th January 2019).</a:t>
            </a:r>
          </a:p>
          <a:p>
            <a:endParaRPr lang="en-GB" sz="1400" i="1"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National Union of Journalists (2014) </a:t>
            </a:r>
            <a:r>
              <a:rPr lang="en-GB" sz="1400" i="1" dirty="0">
                <a:latin typeface="Calibri" panose="020F0502020204030204" pitchFamily="34" charset="0"/>
                <a:cs typeface="Calibri" panose="020F0502020204030204" pitchFamily="34" charset="0"/>
              </a:rPr>
              <a:t>Survey reveals women earn less than male counterparts in broadcasting. </a:t>
            </a:r>
            <a:r>
              <a:rPr lang="en-GB" sz="1400" dirty="0">
                <a:latin typeface="Calibri" panose="020F0502020204030204" pitchFamily="34" charset="0"/>
                <a:cs typeface="Calibri" panose="020F0502020204030204" pitchFamily="34" charset="0"/>
              </a:rPr>
              <a:t>Available at. </a:t>
            </a:r>
            <a:r>
              <a:rPr lang="en-GB" sz="1400" dirty="0">
                <a:latin typeface="Calibri" panose="020F0502020204030204" pitchFamily="34" charset="0"/>
                <a:cs typeface="Calibri" panose="020F0502020204030204" pitchFamily="34" charset="0"/>
                <a:hlinkClick r:id="rId4"/>
              </a:rPr>
              <a:t>https://www.nuj.org.uk/news/survey-reveals-women-earn-less-than-male-counterparts-in/</a:t>
            </a:r>
            <a:r>
              <a:rPr lang="en-GB" sz="1400" dirty="0">
                <a:latin typeface="Calibri" panose="020F0502020204030204" pitchFamily="34" charset="0"/>
                <a:cs typeface="Calibri" panose="020F0502020204030204" pitchFamily="34" charset="0"/>
              </a:rPr>
              <a:t> (Accessed on 24</a:t>
            </a:r>
            <a:r>
              <a:rPr lang="en-GB" sz="1400" baseline="30000" dirty="0">
                <a:latin typeface="Calibri" panose="020F0502020204030204" pitchFamily="34" charset="0"/>
                <a:cs typeface="Calibri" panose="020F0502020204030204" pitchFamily="34" charset="0"/>
              </a:rPr>
              <a:t>th</a:t>
            </a:r>
            <a:r>
              <a:rPr lang="en-GB" sz="1400" dirty="0">
                <a:latin typeface="Calibri" panose="020F0502020204030204" pitchFamily="34" charset="0"/>
                <a:cs typeface="Calibri" panose="020F0502020204030204" pitchFamily="34" charset="0"/>
              </a:rPr>
              <a:t>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Office of National Statistics (2019) </a:t>
            </a:r>
            <a:r>
              <a:rPr lang="en-GB" sz="1400" i="1" dirty="0">
                <a:latin typeface="Calibri" panose="020F0502020204030204" pitchFamily="34" charset="0"/>
                <a:cs typeface="Calibri" panose="020F0502020204030204" pitchFamily="34" charset="0"/>
              </a:rPr>
              <a:t>Suicides in the UK: 2013 Registrations. </a:t>
            </a:r>
            <a:r>
              <a:rPr lang="en-GB" sz="1400" dirty="0">
                <a:latin typeface="Calibri" panose="020F0502020204030204" pitchFamily="34" charset="0"/>
                <a:cs typeface="Calibri" panose="020F0502020204030204" pitchFamily="34" charset="0"/>
              </a:rPr>
              <a:t>Available at. </a:t>
            </a:r>
            <a:r>
              <a:rPr lang="en-GB" sz="1400" dirty="0">
                <a:latin typeface="Calibri" panose="020F0502020204030204" pitchFamily="34" charset="0"/>
                <a:cs typeface="Calibri" panose="020F0502020204030204" pitchFamily="34" charset="0"/>
                <a:hlinkClick r:id="rId5"/>
              </a:rPr>
              <a:t>https://www.ons.gov.uk/peoplepopulationandcommunity/birthsdeathsandmarriages/deaths/bulletins/suicidesintheunitedkingdom/2015-02-19</a:t>
            </a:r>
            <a:r>
              <a:rPr lang="en-GB" sz="1400" dirty="0">
                <a:latin typeface="Calibri" panose="020F0502020204030204" pitchFamily="34" charset="0"/>
                <a:cs typeface="Calibri" panose="020F0502020204030204" pitchFamily="34" charset="0"/>
              </a:rPr>
              <a:t> (Accessed on 24th January 2019).</a:t>
            </a:r>
            <a:endParaRPr lang="en-GB" sz="1400" i="1" dirty="0">
              <a:latin typeface="Calibri" panose="020F0502020204030204" pitchFamily="34" charset="0"/>
              <a:cs typeface="Calibri" panose="020F0502020204030204" pitchFamily="34" charset="0"/>
            </a:endParaRPr>
          </a:p>
          <a:p>
            <a:endParaRPr lang="en-GB" sz="1400" dirty="0">
              <a:latin typeface="Calibri" panose="020F0502020204030204" pitchFamily="34" charset="0"/>
              <a:cs typeface="Calibri" panose="020F0502020204030204" pitchFamily="34" charset="0"/>
            </a:endParaRPr>
          </a:p>
          <a:p>
            <a:r>
              <a:rPr lang="en-GB" sz="1400" dirty="0" err="1">
                <a:latin typeface="Calibri" panose="020F0502020204030204" pitchFamily="34" charset="0"/>
                <a:cs typeface="Calibri" panose="020F0502020204030204" pitchFamily="34" charset="0"/>
              </a:rPr>
              <a:t>Okolie</a:t>
            </a:r>
            <a:r>
              <a:rPr lang="en-GB" sz="1400" dirty="0">
                <a:latin typeface="Calibri" panose="020F0502020204030204" pitchFamily="34" charset="0"/>
                <a:cs typeface="Calibri" panose="020F0502020204030204" pitchFamily="34" charset="0"/>
              </a:rPr>
              <a:t>, A.  (2003) ‘ Introduction  to   the   Special   Issue—Identity:   Now You  Don’t  See  It;  Now  You  Do. Identity’.   </a:t>
            </a:r>
            <a:r>
              <a:rPr lang="en-GB" sz="1400" i="1" dirty="0">
                <a:latin typeface="Calibri" panose="020F0502020204030204" pitchFamily="34" charset="0"/>
                <a:cs typeface="Calibri" panose="020F0502020204030204" pitchFamily="34" charset="0"/>
              </a:rPr>
              <a:t>International  Journal  of  Theory and Research. </a:t>
            </a:r>
            <a:r>
              <a:rPr lang="en-GB" sz="1400" dirty="0">
                <a:latin typeface="Calibri" panose="020F0502020204030204" pitchFamily="34" charset="0"/>
                <a:cs typeface="Calibri" panose="020F0502020204030204" pitchFamily="34" charset="0"/>
              </a:rPr>
              <a:t> 3(1), pp.  1–7.   </a:t>
            </a:r>
          </a:p>
          <a:p>
            <a:r>
              <a:rPr lang="en-GB" sz="1400" dirty="0">
                <a:latin typeface="Calibri" panose="020F0502020204030204" pitchFamily="34" charset="0"/>
                <a:cs typeface="Calibri" panose="020F0502020204030204" pitchFamily="34" charset="0"/>
              </a:rPr>
              <a:t>Parliament. House of Lords (2015) </a:t>
            </a:r>
            <a:r>
              <a:rPr lang="en-GB" sz="1400" i="1" dirty="0">
                <a:latin typeface="Calibri" panose="020F0502020204030204" pitchFamily="34" charset="0"/>
                <a:cs typeface="Calibri" panose="020F0502020204030204" pitchFamily="34" charset="0"/>
              </a:rPr>
              <a:t>Transgender Equality: First report of session 2015–16  (HC 390) from the Women and Equalities Committee</a:t>
            </a:r>
            <a:r>
              <a:rPr lang="en-GB" sz="1400" dirty="0">
                <a:latin typeface="Calibri" panose="020F0502020204030204" pitchFamily="34" charset="0"/>
                <a:cs typeface="Calibri" panose="020F0502020204030204" pitchFamily="34" charset="0"/>
              </a:rPr>
              <a:t>.  Available at. </a:t>
            </a:r>
            <a:r>
              <a:rPr lang="en-GB" sz="1400" dirty="0">
                <a:latin typeface="Calibri" panose="020F0502020204030204" pitchFamily="34" charset="0"/>
                <a:cs typeface="Calibri" panose="020F0502020204030204" pitchFamily="34" charset="0"/>
                <a:hlinkClick r:id="rId6">
                  <a:extLst>
                    <a:ext uri="{A12FA001-AC4F-418D-AE19-62706E023703}">
                      <ahyp:hlinkClr xmlns:ahyp="http://schemas.microsoft.com/office/drawing/2018/hyperlinkcolor" val="tx"/>
                    </a:ext>
                  </a:extLst>
                </a:hlinkClick>
              </a:rPr>
              <a:t>https://publications.parliament.uk/pa/cm201516/cmselect/cmwomeq/390/390.pdf</a:t>
            </a:r>
            <a:r>
              <a:rPr lang="en-GB" sz="1400" dirty="0">
                <a:latin typeface="Calibri" panose="020F0502020204030204" pitchFamily="34" charset="0"/>
                <a:cs typeface="Calibri" panose="020F0502020204030204" pitchFamily="34" charset="0"/>
              </a:rPr>
              <a:t>  (Accessed on 23rd January 2019).</a:t>
            </a:r>
          </a:p>
          <a:p>
            <a:endParaRPr lang="en-GB" sz="1600"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944008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F8ACE27-D693-4D3E-A239-0D2969DD3D25}"/>
              </a:ext>
            </a:extLst>
          </p:cNvPr>
          <p:cNvSpPr/>
          <p:nvPr/>
        </p:nvSpPr>
        <p:spPr>
          <a:xfrm>
            <a:off x="0" y="-200086"/>
            <a:ext cx="11680723" cy="6463308"/>
          </a:xfrm>
          <a:prstGeom prst="rect">
            <a:avLst/>
          </a:prstGeom>
        </p:spPr>
        <p:txBody>
          <a:bodyPr wrap="square">
            <a:spAutoFit/>
          </a:bodyPr>
          <a:lstStyle/>
          <a:p>
            <a:endParaRPr lang="en-GB" sz="1600" dirty="0">
              <a:latin typeface="Calibri" panose="020F0502020204030204" pitchFamily="34" charset="0"/>
              <a:cs typeface="Calibri" panose="020F0502020204030204" pitchFamily="34" charset="0"/>
            </a:endParaRP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Paul, J P </a:t>
            </a:r>
            <a:r>
              <a:rPr lang="en-GB" sz="1400" i="1" dirty="0">
                <a:latin typeface="Calibri" panose="020F0502020204030204" pitchFamily="34" charset="0"/>
                <a:cs typeface="Calibri" panose="020F0502020204030204" pitchFamily="34" charset="0"/>
              </a:rPr>
              <a:t>et al. </a:t>
            </a:r>
            <a:r>
              <a:rPr lang="en-GB" sz="1400" dirty="0">
                <a:latin typeface="Calibri" panose="020F0502020204030204" pitchFamily="34" charset="0"/>
                <a:cs typeface="Calibri" panose="020F0502020204030204" pitchFamily="34" charset="0"/>
              </a:rPr>
              <a:t>(2002) ‘Suicide Attempts Among Gay and Bisexual Men: Lifetime Prevalence and Antecedents’ American Journal of public Health. </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Portal do Oeste FM (2017) Image  3 and . Available at. http://portaldooestefm.com/index.php?option=com_content&amp;https=28&amp;siteid=4197 (Accessed on 23rd January 2019).</a:t>
            </a:r>
          </a:p>
          <a:p>
            <a:endParaRPr lang="en-GB" sz="1400" dirty="0">
              <a:latin typeface="Calibri" panose="020F0502020204030204" pitchFamily="34" charset="0"/>
              <a:cs typeface="Calibri" panose="020F0502020204030204" pitchFamily="34" charset="0"/>
            </a:endParaRPr>
          </a:p>
          <a:p>
            <a:r>
              <a:rPr lang="en-GB" sz="1400" dirty="0" err="1">
                <a:latin typeface="Calibri" panose="020F0502020204030204" pitchFamily="34" charset="0"/>
                <a:cs typeface="Calibri" panose="020F0502020204030204" pitchFamily="34" charset="0"/>
              </a:rPr>
              <a:t>Rebloggy</a:t>
            </a:r>
            <a:r>
              <a:rPr lang="en-GB" sz="1400" dirty="0">
                <a:latin typeface="Calibri" panose="020F0502020204030204" pitchFamily="34" charset="0"/>
                <a:cs typeface="Calibri" panose="020F0502020204030204" pitchFamily="34" charset="0"/>
              </a:rPr>
              <a:t>. (2013) Image 9. </a:t>
            </a:r>
            <a:r>
              <a:rPr lang="en-GB" sz="1400" i="1" dirty="0">
                <a:latin typeface="Calibri" panose="020F0502020204030204" pitchFamily="34" charset="0"/>
                <a:cs typeface="Calibri" panose="020F0502020204030204" pitchFamily="34" charset="0"/>
              </a:rPr>
              <a:t>LGBT youth transgender bullying. </a:t>
            </a:r>
            <a:r>
              <a:rPr lang="en-GB" sz="1400" dirty="0">
                <a:latin typeface="Calibri" panose="020F0502020204030204" pitchFamily="34" charset="0"/>
                <a:cs typeface="Calibri" panose="020F0502020204030204" pitchFamily="34" charset="0"/>
              </a:rPr>
              <a:t> Available at. </a:t>
            </a:r>
            <a:r>
              <a:rPr lang="en-GB" sz="1400" dirty="0">
                <a:latin typeface="Calibri" panose="020F0502020204030204" pitchFamily="34" charset="0"/>
                <a:cs typeface="Calibri" panose="020F0502020204030204" pitchFamily="34" charset="0"/>
                <a:hlinkClick r:id="rId2"/>
              </a:rPr>
              <a:t>http://rebloggy.com/post/lgbt-youth-transgender-bullying-glbt-it-gets-better-infographic-spirit-day-lgbt/33835863236</a:t>
            </a:r>
            <a:r>
              <a:rPr lang="en-GB" sz="1400" dirty="0">
                <a:latin typeface="Calibri" panose="020F0502020204030204" pitchFamily="34" charset="0"/>
                <a:cs typeface="Calibri" panose="020F0502020204030204" pitchFamily="34" charset="0"/>
              </a:rPr>
              <a:t> (Accessed on 24th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Richter, F. (2014) Image 10. </a:t>
            </a:r>
            <a:r>
              <a:rPr lang="en-GB" sz="1400" i="1" dirty="0">
                <a:latin typeface="Calibri" panose="020F0502020204030204" pitchFamily="34" charset="0"/>
                <a:cs typeface="Calibri" panose="020F0502020204030204" pitchFamily="34" charset="0"/>
              </a:rPr>
              <a:t>Where Gender Equality Is Closer to a Reality. </a:t>
            </a:r>
            <a:r>
              <a:rPr lang="en-GB" sz="1400" dirty="0">
                <a:latin typeface="Calibri" panose="020F0502020204030204" pitchFamily="34" charset="0"/>
                <a:cs typeface="Calibri" panose="020F0502020204030204" pitchFamily="34" charset="0"/>
              </a:rPr>
              <a:t>Available at. </a:t>
            </a:r>
            <a:r>
              <a:rPr lang="en-GB" sz="1400" dirty="0">
                <a:latin typeface="Calibri" panose="020F0502020204030204" pitchFamily="34" charset="0"/>
                <a:cs typeface="Calibri" panose="020F0502020204030204" pitchFamily="34" charset="0"/>
                <a:hlinkClick r:id="rId3"/>
              </a:rPr>
              <a:t>https://www.statista.com/chart/2900/where-gender-equality-is-closer-to-a-reality/</a:t>
            </a:r>
            <a:r>
              <a:rPr lang="en-GB" sz="1400" dirty="0">
                <a:latin typeface="Calibri" panose="020F0502020204030204" pitchFamily="34" charset="0"/>
                <a:cs typeface="Calibri" panose="020F0502020204030204" pitchFamily="34" charset="0"/>
              </a:rPr>
              <a:t> (Accessed on 26</a:t>
            </a:r>
            <a:r>
              <a:rPr lang="en-GB" sz="1400" baseline="30000" dirty="0">
                <a:latin typeface="Calibri" panose="020F0502020204030204" pitchFamily="34" charset="0"/>
                <a:cs typeface="Calibri" panose="020F0502020204030204" pitchFamily="34" charset="0"/>
              </a:rPr>
              <a:t>th</a:t>
            </a:r>
            <a:r>
              <a:rPr lang="en-GB" sz="1400" dirty="0">
                <a:latin typeface="Calibri" panose="020F0502020204030204" pitchFamily="34" charset="0"/>
                <a:cs typeface="Calibri" panose="020F0502020204030204" pitchFamily="34" charset="0"/>
              </a:rPr>
              <a:t>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Roberts, M. K. (2002) </a:t>
            </a:r>
            <a:r>
              <a:rPr lang="en-GB" sz="1400" i="1" dirty="0">
                <a:latin typeface="Calibri" panose="020F0502020204030204" pitchFamily="34" charset="0"/>
                <a:cs typeface="Calibri" panose="020F0502020204030204" pitchFamily="34" charset="0"/>
              </a:rPr>
              <a:t>Sexual Orientation, self-Label, Behaviour and Preference: College Students in Taiwan and the USA</a:t>
            </a:r>
            <a:r>
              <a:rPr lang="en-GB" sz="1400" dirty="0">
                <a:latin typeface="Calibri" panose="020F0502020204030204" pitchFamily="34" charset="0"/>
                <a:cs typeface="Calibri" panose="020F0502020204030204" pitchFamily="34" charset="0"/>
              </a:rPr>
              <a:t>. Dissertation prepared for the degree of, Doctor of Philosophy: University of North Texas. Available at. </a:t>
            </a:r>
            <a:r>
              <a:rPr lang="en-GB" sz="1400" dirty="0">
                <a:latin typeface="Calibri" panose="020F0502020204030204" pitchFamily="34" charset="0"/>
                <a:cs typeface="Calibri" panose="020F0502020204030204" pitchFamily="34" charset="0"/>
                <a:hlinkClick r:id="rId4"/>
              </a:rPr>
              <a:t>https://digital.library.unt.edu/ark:/67531/metadc3218/m2/1/high_res_d/Dissertation.pdf</a:t>
            </a:r>
            <a:r>
              <a:rPr lang="en-GB" sz="1400" dirty="0">
                <a:latin typeface="Calibri" panose="020F0502020204030204" pitchFamily="34" charset="0"/>
                <a:cs typeface="Calibri" panose="020F0502020204030204" pitchFamily="34" charset="0"/>
              </a:rPr>
              <a:t> (Accessed on 27th January 2019).</a:t>
            </a:r>
          </a:p>
          <a:p>
            <a:endParaRPr lang="en-GB" sz="1400" i="1"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Skinner, B. F. (1988) Ed. By Catania, C. and Harnad, S. </a:t>
            </a:r>
            <a:r>
              <a:rPr lang="en-GB" sz="1400" i="1" dirty="0">
                <a:latin typeface="Calibri" panose="020F0502020204030204" pitchFamily="34" charset="0"/>
                <a:cs typeface="Calibri" panose="020F0502020204030204" pitchFamily="34" charset="0"/>
              </a:rPr>
              <a:t>The Selection of Behavior: The Operant Behaviorism of B. F. Skinner</a:t>
            </a:r>
            <a:r>
              <a:rPr lang="en-GB" sz="1400" dirty="0">
                <a:latin typeface="Calibri" panose="020F0502020204030204" pitchFamily="34" charset="0"/>
                <a:cs typeface="Calibri" panose="020F0502020204030204" pitchFamily="34" charset="0"/>
              </a:rPr>
              <a:t>: Comments and Consequences. Cambridge: Cambridge University Press.</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Slide Share (2019) Image 5. Available at. </a:t>
            </a:r>
            <a:r>
              <a:rPr lang="en-GB" sz="1400" dirty="0">
                <a:latin typeface="Calibri" panose="020F0502020204030204" pitchFamily="34" charset="0"/>
                <a:cs typeface="Calibri" panose="020F0502020204030204" pitchFamily="34" charset="0"/>
                <a:hlinkClick r:id="rId5"/>
              </a:rPr>
              <a:t>https://www.slideshare.net/mhs2506/process-to-develop-gender-mainstreaming-action-plan</a:t>
            </a:r>
            <a:r>
              <a:rPr lang="en-GB" sz="1400" dirty="0">
                <a:latin typeface="Calibri" panose="020F0502020204030204" pitchFamily="34" charset="0"/>
                <a:cs typeface="Calibri" panose="020F0502020204030204" pitchFamily="34" charset="0"/>
              </a:rPr>
              <a:t> (Accessed on 25th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Smith, D. and Redden, M. (2017) ‘Trump administration rescinds Obama-era protections for transgender students: US withdrew guidance stating federal law requires transgender students to have unfettered access to bathrooms and locker rooms matching their gender identity’ </a:t>
            </a:r>
            <a:r>
              <a:rPr lang="en-GB" sz="1400" i="1" dirty="0">
                <a:latin typeface="Calibri" panose="020F0502020204030204" pitchFamily="34" charset="0"/>
                <a:cs typeface="Calibri" panose="020F0502020204030204" pitchFamily="34" charset="0"/>
              </a:rPr>
              <a:t>The Guardian Online</a:t>
            </a:r>
            <a:r>
              <a:rPr lang="en-GB" sz="1400" dirty="0">
                <a:latin typeface="Calibri" panose="020F0502020204030204" pitchFamily="34" charset="0"/>
                <a:cs typeface="Calibri" panose="020F0502020204030204" pitchFamily="34" charset="0"/>
              </a:rPr>
              <a:t>. Available at. </a:t>
            </a:r>
            <a:r>
              <a:rPr lang="en-GB" sz="1400" dirty="0">
                <a:latin typeface="Calibri" panose="020F0502020204030204" pitchFamily="34" charset="0"/>
                <a:cs typeface="Calibri" panose="020F0502020204030204" pitchFamily="34" charset="0"/>
                <a:hlinkClick r:id="rId6">
                  <a:extLst>
                    <a:ext uri="{A12FA001-AC4F-418D-AE19-62706E023703}">
                      <ahyp:hlinkClr xmlns:ahyp="http://schemas.microsoft.com/office/drawing/2018/hyperlinkcolor" val="tx"/>
                    </a:ext>
                  </a:extLst>
                </a:hlinkClick>
              </a:rPr>
              <a:t>https://www.theguardian.com/us-news/2017/feb/22/transgender-students-bathroom-trump-obama</a:t>
            </a:r>
            <a:r>
              <a:rPr lang="en-GB" sz="1400" dirty="0">
                <a:latin typeface="Calibri" panose="020F0502020204030204" pitchFamily="34" charset="0"/>
                <a:cs typeface="Calibri" panose="020F0502020204030204" pitchFamily="34" charset="0"/>
              </a:rPr>
              <a:t>  (Accessed on 23rd January 2019).</a:t>
            </a:r>
          </a:p>
          <a:p>
            <a:endParaRPr lang="en-GB" sz="1600"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7123894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7C4219A-C172-45A9-88D5-D0155FC4B790}"/>
              </a:ext>
            </a:extLst>
          </p:cNvPr>
          <p:cNvSpPr/>
          <p:nvPr/>
        </p:nvSpPr>
        <p:spPr>
          <a:xfrm>
            <a:off x="0" y="229336"/>
            <a:ext cx="11654970" cy="4832092"/>
          </a:xfrm>
          <a:prstGeom prst="rect">
            <a:avLst/>
          </a:prstGeom>
        </p:spPr>
        <p:txBody>
          <a:bodyPr wrap="square">
            <a:spAutoFit/>
          </a:bodyPr>
          <a:lstStyle/>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StoneWall (2017, a) </a:t>
            </a:r>
            <a:r>
              <a:rPr lang="en-GB" sz="1400" i="1" dirty="0">
                <a:latin typeface="Calibri" panose="020F0502020204030204" pitchFamily="34" charset="0"/>
                <a:cs typeface="Calibri" panose="020F0502020204030204" pitchFamily="34" charset="0"/>
              </a:rPr>
              <a:t>LGBT in Britain - Hate Crime and Discrimination. </a:t>
            </a:r>
            <a:r>
              <a:rPr lang="en-GB" sz="1400" dirty="0">
                <a:latin typeface="Calibri" panose="020F0502020204030204" pitchFamily="34" charset="0"/>
                <a:cs typeface="Calibri" panose="020F0502020204030204" pitchFamily="34" charset="0"/>
              </a:rPr>
              <a:t>Available at. </a:t>
            </a:r>
            <a:r>
              <a:rPr lang="en-GB" sz="1400" dirty="0">
                <a:latin typeface="Calibri" panose="020F0502020204030204" pitchFamily="34" charset="0"/>
                <a:cs typeface="Calibri" panose="020F0502020204030204" pitchFamily="34" charset="0"/>
                <a:hlinkClick r:id="rId2"/>
              </a:rPr>
              <a:t>https://www.stonewall.org.uk/lgbt-britain-hate-crime-and-discrimination</a:t>
            </a:r>
            <a:r>
              <a:rPr lang="en-GB" sz="1400" dirty="0">
                <a:latin typeface="Calibri" panose="020F0502020204030204" pitchFamily="34" charset="0"/>
                <a:cs typeface="Calibri" panose="020F0502020204030204" pitchFamily="34" charset="0"/>
              </a:rPr>
              <a:t> (Accessed on 27th January 2019).</a:t>
            </a:r>
          </a:p>
          <a:p>
            <a:endParaRPr lang="en-GB" sz="1400" i="1"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StoneWall ( 2017, b) </a:t>
            </a:r>
            <a:r>
              <a:rPr lang="en-GB" sz="1400" i="1" dirty="0">
                <a:latin typeface="Calibri" panose="020F0502020204030204" pitchFamily="34" charset="0"/>
                <a:cs typeface="Calibri" panose="020F0502020204030204" pitchFamily="34" charset="0"/>
              </a:rPr>
              <a:t>Domestic Violence: What the law say’s</a:t>
            </a:r>
            <a:r>
              <a:rPr lang="en-GB" sz="1400" dirty="0">
                <a:latin typeface="Calibri" panose="020F0502020204030204" pitchFamily="34" charset="0"/>
                <a:cs typeface="Calibri" panose="020F0502020204030204" pitchFamily="34" charset="0"/>
              </a:rPr>
              <a:t>. Available at. </a:t>
            </a:r>
            <a:r>
              <a:rPr lang="en-GB" sz="1400" dirty="0">
                <a:latin typeface="Calibri" panose="020F0502020204030204" pitchFamily="34" charset="0"/>
                <a:cs typeface="Calibri" panose="020F0502020204030204" pitchFamily="34" charset="0"/>
                <a:hlinkClick r:id="rId3"/>
              </a:rPr>
              <a:t>https://www.stonewall.org.uk/help-advice/criminal-law/domestic-violence</a:t>
            </a:r>
            <a:r>
              <a:rPr lang="en-GB" sz="1400" dirty="0">
                <a:latin typeface="Calibri" panose="020F0502020204030204" pitchFamily="34" charset="0"/>
                <a:cs typeface="Calibri" panose="020F0502020204030204" pitchFamily="34" charset="0"/>
              </a:rPr>
              <a:t> (Accessed on 27th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McCarthy, N. (2015) Image 8. </a:t>
            </a:r>
            <a:r>
              <a:rPr lang="en-GB" sz="1400" i="1" dirty="0">
                <a:latin typeface="Calibri" panose="020F0502020204030204" pitchFamily="34" charset="0"/>
                <a:cs typeface="Calibri" panose="020F0502020204030204" pitchFamily="34" charset="0"/>
              </a:rPr>
              <a:t>Suicide: Britain's huge gender gap . </a:t>
            </a:r>
            <a:r>
              <a:rPr lang="en-GB" sz="1400" dirty="0">
                <a:latin typeface="Calibri" panose="020F0502020204030204" pitchFamily="34" charset="0"/>
                <a:cs typeface="Calibri" panose="020F0502020204030204" pitchFamily="34" charset="0"/>
              </a:rPr>
              <a:t>Available at. </a:t>
            </a:r>
            <a:r>
              <a:rPr lang="en-GB" sz="1400" dirty="0">
                <a:latin typeface="Calibri" panose="020F0502020204030204" pitchFamily="34" charset="0"/>
                <a:cs typeface="Calibri" panose="020F0502020204030204" pitchFamily="34" charset="0"/>
                <a:hlinkClick r:id="rId4"/>
              </a:rPr>
              <a:t>https://www.statista.com/chart/4050/suicide-britains-huge-gender-gap/</a:t>
            </a:r>
            <a:r>
              <a:rPr lang="en-GB" sz="1400" dirty="0">
                <a:latin typeface="Calibri" panose="020F0502020204030204" pitchFamily="34" charset="0"/>
                <a:cs typeface="Calibri" panose="020F0502020204030204" pitchFamily="34" charset="0"/>
              </a:rPr>
              <a:t> (Accessed on 26</a:t>
            </a:r>
            <a:r>
              <a:rPr lang="en-GB" sz="1400" baseline="30000" dirty="0">
                <a:latin typeface="Calibri" panose="020F0502020204030204" pitchFamily="34" charset="0"/>
                <a:cs typeface="Calibri" panose="020F0502020204030204" pitchFamily="34" charset="0"/>
              </a:rPr>
              <a:t>th</a:t>
            </a:r>
            <a:r>
              <a:rPr lang="en-GB" sz="1400" dirty="0">
                <a:latin typeface="Calibri" panose="020F0502020204030204" pitchFamily="34" charset="0"/>
                <a:cs typeface="Calibri" panose="020F0502020204030204" pitchFamily="34" charset="0"/>
              </a:rPr>
              <a:t>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Staudt,  k. (2018) ‘</a:t>
            </a:r>
            <a:r>
              <a:rPr lang="en-GB" sz="1400" i="1" dirty="0">
                <a:latin typeface="Calibri" panose="020F0502020204030204" pitchFamily="34" charset="0"/>
                <a:cs typeface="Calibri" panose="020F0502020204030204" pitchFamily="34" charset="0"/>
              </a:rPr>
              <a:t>Gender mainstreaming: Conceptual links to institutional machineries’</a:t>
            </a:r>
            <a:r>
              <a:rPr lang="en-GB" sz="1400" dirty="0">
                <a:latin typeface="Calibri" panose="020F0502020204030204" pitchFamily="34" charset="0"/>
                <a:cs typeface="Calibri" panose="020F0502020204030204" pitchFamily="34" charset="0"/>
              </a:rPr>
              <a:t>.  ‘in’ Shirin, M R. </a:t>
            </a:r>
            <a:r>
              <a:rPr lang="en-GB" sz="1400" i="1" dirty="0">
                <a:latin typeface="Calibri" panose="020F0502020204030204" pitchFamily="34" charset="0"/>
                <a:cs typeface="Calibri" panose="020F0502020204030204" pitchFamily="34" charset="0"/>
              </a:rPr>
              <a:t>Mainstreaming gender, democratizing the state?</a:t>
            </a:r>
            <a:r>
              <a:rPr lang="en-GB" sz="1400" dirty="0">
                <a:latin typeface="Calibri" panose="020F0502020204030204" pitchFamily="34" charset="0"/>
                <a:cs typeface="Calibri" panose="020F0502020204030204" pitchFamily="34" charset="0"/>
              </a:rPr>
              <a:t> Manchester: Manchester University Press.</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The law Library of Congress (2014) </a:t>
            </a:r>
            <a:r>
              <a:rPr lang="en-GB" sz="1400" i="1" dirty="0">
                <a:latin typeface="Calibri" panose="020F0502020204030204" pitchFamily="34" charset="0"/>
                <a:cs typeface="Calibri" panose="020F0502020204030204" pitchFamily="34" charset="0"/>
              </a:rPr>
              <a:t>Laws on Homosexuality in African Nations</a:t>
            </a:r>
            <a:r>
              <a:rPr lang="en-GB" sz="1400" dirty="0">
                <a:latin typeface="Calibri" panose="020F0502020204030204" pitchFamily="34" charset="0"/>
                <a:cs typeface="Calibri" panose="020F0502020204030204" pitchFamily="34" charset="0"/>
              </a:rPr>
              <a:t>.  Available at. http://www.loc.gov/law/help/criminal-laws-on-homosexuality/homosexuality-laws-in-african-nations.pdf (Accessed on 25th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Walby, S (2009) The Cost of Domestic Violence Up-date 2009 Lancaster University. Available at. </a:t>
            </a:r>
          </a:p>
          <a:p>
            <a:r>
              <a:rPr lang="en-GB" sz="1400" dirty="0">
                <a:latin typeface="Calibri" panose="020F0502020204030204" pitchFamily="34" charset="0"/>
                <a:cs typeface="Calibri" panose="020F0502020204030204" pitchFamily="34" charset="0"/>
                <a:hlinkClick r:id="rId5"/>
              </a:rPr>
              <a:t>www.lancs.ac.uk/fass/doc_library/sociology/Cost_of_domestic_ violence_update.doc</a:t>
            </a:r>
            <a:r>
              <a:rPr lang="en-GB" sz="1400" dirty="0">
                <a:latin typeface="Calibri" panose="020F0502020204030204" pitchFamily="34" charset="0"/>
                <a:cs typeface="Calibri" panose="020F0502020204030204" pitchFamily="34" charset="0"/>
              </a:rPr>
              <a:t>   (Accessed on 25th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World Health Organisation (2017) </a:t>
            </a:r>
            <a:r>
              <a:rPr lang="en-GB" sz="1400" i="1" dirty="0">
                <a:latin typeface="Calibri" panose="020F0502020204030204" pitchFamily="34" charset="0"/>
                <a:cs typeface="Calibri" panose="020F0502020204030204" pitchFamily="34" charset="0"/>
              </a:rPr>
              <a:t>Violence Against Women</a:t>
            </a:r>
            <a:r>
              <a:rPr lang="en-GB" sz="1400" dirty="0">
                <a:latin typeface="Calibri" panose="020F0502020204030204" pitchFamily="34" charset="0"/>
                <a:cs typeface="Calibri" panose="020F0502020204030204" pitchFamily="34" charset="0"/>
              </a:rPr>
              <a:t>. Available at. </a:t>
            </a:r>
            <a:r>
              <a:rPr lang="en-GB" sz="1400" dirty="0">
                <a:latin typeface="Calibri" panose="020F0502020204030204" pitchFamily="34" charset="0"/>
                <a:cs typeface="Calibri" panose="020F0502020204030204" pitchFamily="34" charset="0"/>
                <a:hlinkClick r:id="rId6"/>
              </a:rPr>
              <a:t>http://www.who.int/news-room/fact-sheets/detail/violence-against-women</a:t>
            </a:r>
            <a:r>
              <a:rPr lang="en-GB" sz="1400" dirty="0">
                <a:latin typeface="Calibri" panose="020F0502020204030204" pitchFamily="34" charset="0"/>
                <a:cs typeface="Calibri" panose="020F0502020204030204" pitchFamily="34" charset="0"/>
              </a:rPr>
              <a:t> (Accessed on 25th January 2019).</a:t>
            </a:r>
          </a:p>
          <a:p>
            <a:endParaRPr lang="en-GB" sz="1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736773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06D7724-5039-402A-AB1C-994E33EC4DD3}"/>
              </a:ext>
            </a:extLst>
          </p:cNvPr>
          <p:cNvSpPr txBox="1"/>
          <p:nvPr/>
        </p:nvSpPr>
        <p:spPr>
          <a:xfrm>
            <a:off x="246743" y="333829"/>
            <a:ext cx="11292114" cy="3970318"/>
          </a:xfrm>
          <a:prstGeom prst="rect">
            <a:avLst/>
          </a:prstGeom>
          <a:noFill/>
        </p:spPr>
        <p:txBody>
          <a:bodyPr wrap="square" rtlCol="0">
            <a:spAutoFit/>
          </a:bodyPr>
          <a:lstStyle/>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World Health Organisation (2018, b ) </a:t>
            </a:r>
            <a:r>
              <a:rPr lang="en-GB" sz="1400" i="1" dirty="0">
                <a:latin typeface="Calibri" panose="020F0502020204030204" pitchFamily="34" charset="0"/>
                <a:cs typeface="Calibri" panose="020F0502020204030204" pitchFamily="34" charset="0"/>
              </a:rPr>
              <a:t>Female genital mutilation: Key Facts</a:t>
            </a:r>
            <a:r>
              <a:rPr lang="en-GB" sz="1400" dirty="0">
                <a:latin typeface="Calibri" panose="020F0502020204030204" pitchFamily="34" charset="0"/>
                <a:cs typeface="Calibri" panose="020F0502020204030204" pitchFamily="34" charset="0"/>
              </a:rPr>
              <a:t>. Available at. https://www.who.int/news-room/fact-sheets/detail/female-genital-mutilation (Accessed on 25th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StoneWall (2017) </a:t>
            </a:r>
            <a:r>
              <a:rPr lang="en-GB" sz="1400" i="1" dirty="0">
                <a:latin typeface="Calibri" panose="020F0502020204030204" pitchFamily="34" charset="0"/>
                <a:cs typeface="Calibri" panose="020F0502020204030204" pitchFamily="34" charset="0"/>
              </a:rPr>
              <a:t>LGBT in Britain - Hate Crime and Discrimination</a:t>
            </a:r>
            <a:r>
              <a:rPr lang="en-GB" sz="1400" dirty="0">
                <a:latin typeface="Calibri" panose="020F0502020204030204" pitchFamily="34" charset="0"/>
                <a:cs typeface="Calibri" panose="020F0502020204030204" pitchFamily="34" charset="0"/>
              </a:rPr>
              <a:t>. Available at. https://www.stonewall.org.uk/lgbt-britain-hate-crime-and-discrimination (Accessed on 27th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UNICEF (no date) </a:t>
            </a:r>
            <a:r>
              <a:rPr lang="en-GB" sz="1400" i="1" dirty="0">
                <a:latin typeface="Calibri" panose="020F0502020204030204" pitchFamily="34" charset="0"/>
                <a:cs typeface="Calibri" panose="020F0502020204030204" pitchFamily="34" charset="0"/>
              </a:rPr>
              <a:t>Gender Equality: Accelerating progress and opportunities for everyone</a:t>
            </a:r>
            <a:r>
              <a:rPr lang="en-GB" sz="1400" dirty="0">
                <a:latin typeface="Calibri" panose="020F0502020204030204" pitchFamily="34" charset="0"/>
                <a:cs typeface="Calibri" panose="020F0502020204030204" pitchFamily="34" charset="0"/>
              </a:rPr>
              <a:t>. Available at. https://www.unicef.org/gender-equality  (Accessed on 22nd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United Nations Educational, Scientific and Cultural Organisation (2013) </a:t>
            </a:r>
            <a:r>
              <a:rPr lang="en-GB" sz="1400" i="1" dirty="0">
                <a:latin typeface="Calibri" panose="020F0502020204030204" pitchFamily="34" charset="0"/>
                <a:cs typeface="Calibri" panose="020F0502020204030204" pitchFamily="34" charset="0"/>
              </a:rPr>
              <a:t>Education for All Global Monitoring Report: Girls’ education – the facts</a:t>
            </a:r>
            <a:r>
              <a:rPr lang="en-GB" sz="1400" dirty="0">
                <a:latin typeface="Calibri" panose="020F0502020204030204" pitchFamily="34" charset="0"/>
                <a:cs typeface="Calibri" panose="020F0502020204030204" pitchFamily="34" charset="0"/>
              </a:rPr>
              <a:t>.  Available at. </a:t>
            </a:r>
            <a:r>
              <a:rPr lang="en-GB" sz="1400" dirty="0">
                <a:latin typeface="Calibri" panose="020F0502020204030204" pitchFamily="34" charset="0"/>
                <a:cs typeface="Calibri" panose="020F0502020204030204" pitchFamily="34" charset="0"/>
                <a:hlinkClick r:id="rId2"/>
              </a:rPr>
              <a:t>https://en.unesco.org/gem-report/sites/gem-report/files/girls-factsheet-en.pdf</a:t>
            </a:r>
            <a:r>
              <a:rPr lang="en-GB" sz="1400" dirty="0">
                <a:latin typeface="Calibri" panose="020F0502020204030204" pitchFamily="34" charset="0"/>
                <a:cs typeface="Calibri" panose="020F0502020204030204" pitchFamily="34" charset="0"/>
              </a:rPr>
              <a:t> (Accessed on 25th January 2018).</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United Nations Women (2018</a:t>
            </a:r>
            <a:r>
              <a:rPr lang="en-GB" sz="1400" i="1" dirty="0">
                <a:latin typeface="Calibri" panose="020F0502020204030204" pitchFamily="34" charset="0"/>
                <a:cs typeface="Calibri" panose="020F0502020204030204" pitchFamily="34" charset="0"/>
              </a:rPr>
              <a:t>) Facts and Figures: Leadership and political participation, women in parliaments</a:t>
            </a:r>
            <a:r>
              <a:rPr lang="en-GB" sz="1400" dirty="0">
                <a:latin typeface="Calibri" panose="020F0502020204030204" pitchFamily="34" charset="0"/>
                <a:cs typeface="Calibri" panose="020F0502020204030204" pitchFamily="34" charset="0"/>
              </a:rPr>
              <a:t>. Available at. </a:t>
            </a:r>
            <a:r>
              <a:rPr lang="en-GB" sz="1400" dirty="0">
                <a:latin typeface="Calibri" panose="020F0502020204030204" pitchFamily="34" charset="0"/>
                <a:cs typeface="Calibri" panose="020F0502020204030204" pitchFamily="34" charset="0"/>
                <a:hlinkClick r:id="rId3"/>
              </a:rPr>
              <a:t>http://www.unwomen.org/en/what-we-do/leadership-and-political-participation/facts-and-figures</a:t>
            </a:r>
            <a:r>
              <a:rPr lang="en-GB" sz="1400" dirty="0">
                <a:latin typeface="Calibri" panose="020F0502020204030204" pitchFamily="34" charset="0"/>
                <a:cs typeface="Calibri" panose="020F0502020204030204" pitchFamily="34" charset="0"/>
              </a:rPr>
              <a:t> (Accessed on 25th January 2019).</a:t>
            </a:r>
          </a:p>
          <a:p>
            <a:endParaRPr lang="en-GB" sz="1400" dirty="0">
              <a:latin typeface="Calibri" panose="020F0502020204030204" pitchFamily="34" charset="0"/>
              <a:cs typeface="Calibri" panose="020F0502020204030204" pitchFamily="34" charset="0"/>
            </a:endParaRPr>
          </a:p>
          <a:p>
            <a:r>
              <a:rPr lang="en-GB" sz="1400" dirty="0" err="1">
                <a:latin typeface="Calibri" panose="020F0502020204030204" pitchFamily="34" charset="0"/>
                <a:cs typeface="Calibri" panose="020F0502020204030204" pitchFamily="34" charset="0"/>
              </a:rPr>
              <a:t>Verloo</a:t>
            </a:r>
            <a:r>
              <a:rPr lang="en-GB" sz="1400" dirty="0">
                <a:latin typeface="Calibri" panose="020F0502020204030204" pitchFamily="34" charset="0"/>
                <a:cs typeface="Calibri" panose="020F0502020204030204" pitchFamily="34" charset="0"/>
              </a:rPr>
              <a:t>, M. (2007)  Multiple Meanings of Gender Equality: A critical frame analysis of gender policies in Europe. Budapest: Central European University Press.</a:t>
            </a:r>
          </a:p>
        </p:txBody>
      </p:sp>
    </p:spTree>
    <p:extLst>
      <p:ext uri="{BB962C8B-B14F-4D97-AF65-F5344CB8AC3E}">
        <p14:creationId xmlns:p14="http://schemas.microsoft.com/office/powerpoint/2010/main" val="271706714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2.2"/>
</p:tagLst>
</file>

<file path=ppt/tags/tag2.xml><?xml version="1.0" encoding="utf-8"?>
<p:tagLst xmlns:a="http://schemas.openxmlformats.org/drawingml/2006/main" xmlns:r="http://schemas.openxmlformats.org/officeDocument/2006/relationships" xmlns:p="http://schemas.openxmlformats.org/presentationml/2006/main">
  <p:tag name="TIMING" val="|0.9|0.5|0.4|0.4|0.3|0.3|0.2|0.3|0.2|0.2|0.2|0.2|0.2|0.2"/>
</p:tagLst>
</file>

<file path=ppt/tags/tag3.xml><?xml version="1.0" encoding="utf-8"?>
<p:tagLst xmlns:a="http://schemas.openxmlformats.org/drawingml/2006/main" xmlns:r="http://schemas.openxmlformats.org/officeDocument/2006/relationships" xmlns:p="http://schemas.openxmlformats.org/presentationml/2006/main">
  <p:tag name="TIMING" val="|0.8"/>
</p:tagLst>
</file>

<file path=ppt/tags/tag4.xml><?xml version="1.0" encoding="utf-8"?>
<p:tagLst xmlns:a="http://schemas.openxmlformats.org/drawingml/2006/main" xmlns:r="http://schemas.openxmlformats.org/officeDocument/2006/relationships" xmlns:p="http://schemas.openxmlformats.org/presentationml/2006/main">
  <p:tag name="TIMING" val="|0.1"/>
</p:tagLst>
</file>

<file path=ppt/tags/tag5.xml><?xml version="1.0" encoding="utf-8"?>
<p:tagLst xmlns:a="http://schemas.openxmlformats.org/drawingml/2006/main" xmlns:r="http://schemas.openxmlformats.org/officeDocument/2006/relationships" xmlns:p="http://schemas.openxmlformats.org/presentationml/2006/main">
  <p:tag name="TIMING" val="|16.4"/>
</p:tagLst>
</file>

<file path=ppt/tags/tag6.xml><?xml version="1.0" encoding="utf-8"?>
<p:tagLst xmlns:a="http://schemas.openxmlformats.org/drawingml/2006/main" xmlns:r="http://schemas.openxmlformats.org/officeDocument/2006/relationships" xmlns:p="http://schemas.openxmlformats.org/presentationml/2006/main">
  <p:tag name="TIMING" val="|0.6|0.7|0.2|0.1"/>
</p:tagLst>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346492"/>
      </a:accent1>
      <a:accent2>
        <a:srgbClr val="6DA5D4"/>
      </a:accent2>
      <a:accent3>
        <a:srgbClr val="538C79"/>
      </a:accent3>
      <a:accent4>
        <a:srgbClr val="93B75D"/>
      </a:accent4>
      <a:accent5>
        <a:srgbClr val="DEB050"/>
      </a:accent5>
      <a:accent6>
        <a:srgbClr val="BB5354"/>
      </a:accent6>
      <a:hlink>
        <a:srgbClr val="3289DD"/>
      </a:hlink>
      <a:folHlink>
        <a:srgbClr val="859EB6"/>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E3530EC-BA5B-407C-9B36-00820F39551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TM04033927[[fn=Main Event]]</Template>
  <TotalTime>4752</TotalTime>
  <Words>4334</Words>
  <Application>Microsoft Office PowerPoint</Application>
  <PresentationFormat>Widescreen</PresentationFormat>
  <Paragraphs>268</Paragraphs>
  <Slides>23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Arial Black</vt:lpstr>
      <vt:lpstr>Calibri</vt:lpstr>
      <vt:lpstr>Impact</vt:lpstr>
      <vt:lpstr>Main Event</vt:lpstr>
      <vt:lpstr>PowerPoint Presentation</vt:lpstr>
      <vt:lpstr>PowerPoint Presentation</vt:lpstr>
      <vt:lpstr>Introduction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vt:lpstr>
      <vt:lpstr>Gender Equality Index 2017: Progress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Polly Gale (1601787)</dc:creator>
  <cp:lastModifiedBy>Polly Gale (1601787)</cp:lastModifiedBy>
  <cp:revision>287</cp:revision>
  <cp:lastPrinted>2019-01-27T18:54:24Z</cp:lastPrinted>
  <dcterms:created xsi:type="dcterms:W3CDTF">2019-01-21T12:39:38Z</dcterms:created>
  <dcterms:modified xsi:type="dcterms:W3CDTF">2019-01-27T23:19:04Z</dcterms:modified>
</cp:coreProperties>
</file>