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AED57F8-C646-4700-8D19-79AF6C203AC5}" v="8" dt="2026-05-14T18:01:04.51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2" d="100"/>
          <a:sy n="82" d="100"/>
        </p:scale>
        <p:origin x="49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kola K" userId="1333da9a544c5ca8" providerId="LiveId" clId="{DFE75D70-0C17-4D5C-8371-208B8215698A}"/>
    <pc:docChg chg="undo redo custSel modSld">
      <pc:chgData name="Nikola K" userId="1333da9a544c5ca8" providerId="LiveId" clId="{DFE75D70-0C17-4D5C-8371-208B8215698A}" dt="2026-05-14T18:04:24.676" v="310" actId="20577"/>
      <pc:docMkLst>
        <pc:docMk/>
      </pc:docMkLst>
      <pc:sldChg chg="modSp mod">
        <pc:chgData name="Nikola K" userId="1333da9a544c5ca8" providerId="LiveId" clId="{DFE75D70-0C17-4D5C-8371-208B8215698A}" dt="2026-05-14T18:04:24.676" v="310" actId="20577"/>
        <pc:sldMkLst>
          <pc:docMk/>
          <pc:sldMk cId="2967554975" sldId="260"/>
        </pc:sldMkLst>
        <pc:spChg chg="mod">
          <ac:chgData name="Nikola K" userId="1333da9a544c5ca8" providerId="LiveId" clId="{DFE75D70-0C17-4D5C-8371-208B8215698A}" dt="2026-05-14T18:04:24.676" v="310" actId="20577"/>
          <ac:spMkLst>
            <pc:docMk/>
            <pc:sldMk cId="2967554975" sldId="260"/>
            <ac:spMk id="6" creationId="{E37FCB4B-B7EB-8CF5-A02B-6B6925A3C00E}"/>
          </ac:spMkLst>
        </pc:spChg>
      </pc:sldChg>
      <pc:sldChg chg="modSp mod">
        <pc:chgData name="Nikola K" userId="1333da9a544c5ca8" providerId="LiveId" clId="{DFE75D70-0C17-4D5C-8371-208B8215698A}" dt="2026-05-14T18:04:08.618" v="302" actId="20577"/>
        <pc:sldMkLst>
          <pc:docMk/>
          <pc:sldMk cId="2343496431" sldId="264"/>
        </pc:sldMkLst>
        <pc:spChg chg="mod">
          <ac:chgData name="Nikola K" userId="1333da9a544c5ca8" providerId="LiveId" clId="{DFE75D70-0C17-4D5C-8371-208B8215698A}" dt="2026-05-14T18:04:08.618" v="302" actId="20577"/>
          <ac:spMkLst>
            <pc:docMk/>
            <pc:sldMk cId="2343496431" sldId="264"/>
            <ac:spMk id="3" creationId="{A73632C0-7D9E-5E44-F9F0-8A6EC51A1D6F}"/>
          </ac:spMkLst>
        </pc:spChg>
      </pc:sldChg>
      <pc:sldChg chg="modSp mod">
        <pc:chgData name="Nikola K" userId="1333da9a544c5ca8" providerId="LiveId" clId="{DFE75D70-0C17-4D5C-8371-208B8215698A}" dt="2026-05-14T18:01:13.018" v="270" actId="20577"/>
        <pc:sldMkLst>
          <pc:docMk/>
          <pc:sldMk cId="925675529" sldId="266"/>
        </pc:sldMkLst>
        <pc:spChg chg="mod">
          <ac:chgData name="Nikola K" userId="1333da9a544c5ca8" providerId="LiveId" clId="{DFE75D70-0C17-4D5C-8371-208B8215698A}" dt="2026-05-14T18:00:40.634" v="265" actId="20577"/>
          <ac:spMkLst>
            <pc:docMk/>
            <pc:sldMk cId="925675529" sldId="266"/>
            <ac:spMk id="2" creationId="{05C5CA69-129C-C6E2-EF94-D61962E2F18F}"/>
          </ac:spMkLst>
        </pc:spChg>
        <pc:spChg chg="mod">
          <ac:chgData name="Nikola K" userId="1333da9a544c5ca8" providerId="LiveId" clId="{DFE75D70-0C17-4D5C-8371-208B8215698A}" dt="2026-05-14T18:01:13.018" v="270" actId="20577"/>
          <ac:spMkLst>
            <pc:docMk/>
            <pc:sldMk cId="925675529" sldId="266"/>
            <ac:spMk id="3" creationId="{8BA1BD72-2AFE-8C37-0BB3-4FB3FD0F788F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A0979-F579-4E9B-A675-1F5ABBFF00DB}" type="datetimeFigureOut">
              <a:rPr lang="en-US" dirty="0"/>
              <a:t>5/14/2026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410717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7156E-175E-4DBA-9D21-B772C320F342}" type="datetimeFigureOut">
              <a:rPr lang="en-US" dirty="0"/>
              <a:t>5/14/2026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16998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95F6E-3D02-4292-95D1-C62B3126321B}" type="datetimeFigureOut">
              <a:rPr lang="en-US" dirty="0"/>
              <a:t>5/14/2026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35627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B5ACB-D10C-44A8-9570-124370F4CB38}" type="datetimeFigureOut">
              <a:rPr lang="en-US" dirty="0"/>
              <a:t>5/14/2026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19749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D84F4-0E7A-4BDE-98C6-AE68FB974645}" type="datetimeFigureOut">
              <a:rPr lang="en-US" dirty="0"/>
              <a:t>5/14/2026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21966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FF1D8-9801-4C4B-92F3-66C9A863BD74}" type="datetimeFigureOut">
              <a:rPr lang="en-US" dirty="0"/>
              <a:t>5/14/2026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44703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FE8FD-B23E-4E1A-83EF-0847EBEA0105}" type="datetimeFigureOut">
              <a:rPr lang="en-US" dirty="0"/>
              <a:t>5/14/2026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18339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F891E-A7C2-465C-AD39-8EDCB0F58E3C}" type="datetimeFigureOut">
              <a:rPr lang="en-US" dirty="0"/>
              <a:t>5/14/2026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81254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F93E5-AFB6-485C-8E3C-32F92A07875F}" type="datetimeFigureOut">
              <a:rPr lang="en-US" dirty="0"/>
              <a:t>5/14/2026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69153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76D0F-5A12-4D0A-80B0-1A6122B61E7B}" type="datetimeFigureOut">
              <a:rPr lang="en-US" dirty="0"/>
              <a:t>5/14/2026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54791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E8C84-89CA-44AB-B0BE-5C91BAF75478}" type="datetimeFigureOut">
              <a:rPr lang="en-US" dirty="0"/>
              <a:t>5/14/2026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90901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3A332BE1-279E-4118-9FE3-7952B079A510}" type="datetimeFigureOut">
              <a:rPr lang="en-US" dirty="0"/>
              <a:t>5/14/2026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75510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>
          <p15:clr>
            <a:srgbClr val="F26B43"/>
          </p15:clr>
        </p15:guide>
        <p15:guide id="6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Univerhttps:/my.cumbria.ac.uk/media/MyCumbria/Documents/ReflectiveCycleGibbs.pdf" TargetMode="External"/><Relationship Id="rId2" Type="http://schemas.openxmlformats.org/officeDocument/2006/relationships/hyperlink" Target="http://Shttps:/www.south-wales.police.uk/police-forces/south-wales-police/areas/careers/careers/volunteers-and-special-constables/police-support-volunteers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opilot.microsoft.com/" TargetMode="External"/><Relationship Id="rId4" Type="http://schemas.openxmlformats.org/officeDocument/2006/relationships/hyperlink" Target="https://www.south-wales.police.u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Gateway to employment 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By Nikola (2300652)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610800-B114-2939-4DFD-71D69069B7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 anchor="t">
            <a:normAutofit/>
          </a:bodyPr>
          <a:lstStyle/>
          <a:p>
            <a:r>
              <a:rPr lang="en-GB"/>
              <a:t>South Wales Police placement overview 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C22F64-F0E1-396C-5616-9E0F052DFDF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478243"/>
            <a:ext cx="6694394" cy="469872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342900" indent="-342900">
              <a:lnSpc>
                <a:spcPct val="110000"/>
              </a:lnSpc>
            </a:pPr>
            <a:r>
              <a:rPr lang="en-GB" sz="1600" dirty="0"/>
              <a:t>Supporting police officers and staff in keeping </a:t>
            </a:r>
            <a:r>
              <a:rPr lang="en-GB" sz="1600"/>
              <a:t>community</a:t>
            </a:r>
            <a:r>
              <a:rPr lang="en-GB" sz="1600" dirty="0"/>
              <a:t> safety </a:t>
            </a:r>
            <a:r>
              <a:rPr lang="en-GB" sz="1600"/>
              <a:t>and helping with day-to-day policing activities.</a:t>
            </a:r>
            <a:endParaRPr lang="en-US" sz="1600"/>
          </a:p>
          <a:p>
            <a:pPr marL="342900" indent="-342900">
              <a:lnSpc>
                <a:spcPct val="110000"/>
              </a:lnSpc>
            </a:pPr>
            <a:r>
              <a:rPr lang="en-GB" sz="1600"/>
              <a:t>Helping neighbourhood policing teams and community engagement activities.</a:t>
            </a:r>
          </a:p>
          <a:p>
            <a:pPr marL="342900" indent="-342900">
              <a:lnSpc>
                <a:spcPct val="110000"/>
              </a:lnSpc>
            </a:pPr>
            <a:r>
              <a:rPr lang="en-GB" sz="1600"/>
              <a:t>Helping at local events and volunteer support tasks.</a:t>
            </a:r>
          </a:p>
          <a:p>
            <a:pPr marL="342900" indent="-342900">
              <a:lnSpc>
                <a:spcPct val="110000"/>
              </a:lnSpc>
            </a:pPr>
            <a:r>
              <a:rPr lang="en-GB" sz="1600"/>
              <a:t>Contributing to support community safety and building relationship with the public.</a:t>
            </a:r>
          </a:p>
          <a:p>
            <a:pPr marL="342900" indent="-342900">
              <a:lnSpc>
                <a:spcPct val="110000"/>
              </a:lnSpc>
            </a:pPr>
            <a:r>
              <a:rPr lang="en-GB" sz="1600"/>
              <a:t>Role needed basic skills such as reliability, integrity, numeracy, literacy, and basic IT skills.</a:t>
            </a:r>
          </a:p>
          <a:p>
            <a:pPr marL="342900" indent="-342900">
              <a:lnSpc>
                <a:spcPct val="110000"/>
              </a:lnSpc>
            </a:pPr>
            <a:r>
              <a:rPr lang="en-GB" sz="1600"/>
              <a:t>Volunteers are expected to show enthusiasm, a positive attitude and willingness to learn.</a:t>
            </a:r>
          </a:p>
          <a:p>
            <a:pPr marL="342900" indent="-342900">
              <a:lnSpc>
                <a:spcPct val="110000"/>
              </a:lnSpc>
            </a:pPr>
            <a:r>
              <a:rPr lang="en-GB" sz="1600"/>
              <a:t>Placement highlighted the importance of volunteers from diverse backgrounds bringing valuable life experiences, knowledge and skills that support training staff and help the wider community.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600"/>
              <a:t>(South Wales Police, no date). </a:t>
            </a:r>
          </a:p>
          <a:p>
            <a:pPr marL="0" indent="0">
              <a:lnSpc>
                <a:spcPct val="110000"/>
              </a:lnSpc>
              <a:buNone/>
            </a:pPr>
            <a:endParaRPr lang="en-GB" sz="1100"/>
          </a:p>
          <a:p>
            <a:pPr marL="342900" indent="-342900">
              <a:lnSpc>
                <a:spcPct val="110000"/>
              </a:lnSpc>
            </a:pPr>
            <a:endParaRPr lang="en-GB" sz="1100"/>
          </a:p>
          <a:p>
            <a:pPr marL="0" indent="0">
              <a:lnSpc>
                <a:spcPct val="110000"/>
              </a:lnSpc>
              <a:buNone/>
            </a:pPr>
            <a:endParaRPr lang="en-GB" sz="1100"/>
          </a:p>
        </p:txBody>
      </p:sp>
      <p:pic>
        <p:nvPicPr>
          <p:cNvPr id="7" name="Picture 6" descr="A white and red badge with a crown and a blue background&#10;&#10;AI-generated content may be incorrect.">
            <a:extLst>
              <a:ext uri="{FF2B5EF4-FFF2-40B4-BE49-F238E27FC236}">
                <a16:creationId xmlns:a16="http://schemas.microsoft.com/office/drawing/2014/main" id="{B2D26233-6974-A8CF-9C95-1C4C30CE2C0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431" t="3529" r="28528" b="5098"/>
          <a:stretch>
            <a:fillRect/>
          </a:stretch>
        </p:blipFill>
        <p:spPr>
          <a:xfrm>
            <a:off x="7665815" y="1825625"/>
            <a:ext cx="3572694" cy="3813456"/>
          </a:xfrm>
          <a:prstGeom prst="rect">
            <a:avLst/>
          </a:prstGeom>
          <a:noFill/>
        </p:spPr>
      </p:pic>
      <p:sp>
        <p:nvSpPr>
          <p:cNvPr id="10" name="Date Placeholder 4">
            <a:extLst>
              <a:ext uri="{FF2B5EF4-FFF2-40B4-BE49-F238E27FC236}">
                <a16:creationId xmlns:a16="http://schemas.microsoft.com/office/drawing/2014/main" id="{2C2160DE-4D7A-C5AC-F4CF-0352444A517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65E3AAE-3487-47FE-A744-957F44CD606E}" type="datetime1">
              <a:rPr lang="en-US"/>
              <a:pPr>
                <a:spcAft>
                  <a:spcPts val="600"/>
                </a:spcAft>
              </a:pPr>
              <a:t>5/14/2026</a:t>
            </a:fld>
            <a:endParaRPr lang="en-US"/>
          </a:p>
        </p:txBody>
      </p:sp>
      <p:sp>
        <p:nvSpPr>
          <p:cNvPr id="14" name="Slide Number Placeholder 6">
            <a:extLst>
              <a:ext uri="{FF2B5EF4-FFF2-40B4-BE49-F238E27FC236}">
                <a16:creationId xmlns:a16="http://schemas.microsoft.com/office/drawing/2014/main" id="{427660F4-0F8E-D7A8-90DE-4C8222ED30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EA64E99-1344-B80F-D858-FC5459696A28}"/>
              </a:ext>
            </a:extLst>
          </p:cNvPr>
          <p:cNvSpPr txBox="1"/>
          <p:nvPr/>
        </p:nvSpPr>
        <p:spPr>
          <a:xfrm>
            <a:off x="7651126" y="5782378"/>
            <a:ext cx="3588972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/>
              <a:t>Figure 1: South Wales Police Logo (South </a:t>
            </a:r>
            <a:r>
              <a:rPr lang="en-GB" sz="1400"/>
              <a:t>Wales Police, 2026). 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558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C5F10D-C82B-4B0C-4B87-C00A26E4D9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 anchor="t">
            <a:normAutofit/>
          </a:bodyPr>
          <a:lstStyle/>
          <a:p>
            <a:r>
              <a:rPr lang="en-GB"/>
              <a:t>Why this placement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F5A794-9A66-0CB2-0F17-333793FC720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 vert="horz" lIns="91440" tIns="45720" rIns="91440" bIns="45720" rtlCol="0">
            <a:normAutofit/>
          </a:bodyPr>
          <a:lstStyle/>
          <a:p>
            <a:pPr marL="342900" indent="-342900"/>
            <a:r>
              <a:rPr lang="en-GB"/>
              <a:t>I chose this placement because I wanted to gain a better understand of how the police work within community. </a:t>
            </a:r>
          </a:p>
          <a:p>
            <a:pPr marL="342900" indent="-342900"/>
            <a:r>
              <a:rPr lang="en-GB"/>
              <a:t>I was interested in seeing how volunteers support police officers and staff contribute to keeping community safe. </a:t>
            </a:r>
          </a:p>
          <a:p>
            <a:pPr marL="342900" indent="-342900"/>
            <a:r>
              <a:rPr lang="en-GB"/>
              <a:t>As a criminology and policing student, I thought it would be a good opportunity to gain real-world experiences. </a:t>
            </a:r>
          </a:p>
        </p:txBody>
      </p:sp>
      <p:pic>
        <p:nvPicPr>
          <p:cNvPr id="4" name="Picture 3" descr="A person standing on a deck of a building&#10;&#10;AI-generated content may be incorrect.">
            <a:extLst>
              <a:ext uri="{FF2B5EF4-FFF2-40B4-BE49-F238E27FC236}">
                <a16:creationId xmlns:a16="http://schemas.microsoft.com/office/drawing/2014/main" id="{FB14E1BC-CFA2-690B-D5E6-29EA6591C23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95269" y="570567"/>
            <a:ext cx="4566402" cy="5606396"/>
          </a:xfrm>
          <a:prstGeom prst="rect">
            <a:avLst/>
          </a:prstGeom>
          <a:noFill/>
        </p:spPr>
      </p:pic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5CDF4990-A8C5-83F8-4D4A-ABC45E5F903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CC2FA7EF-DC15-4951-BE0C-9FF7760E9516}" type="datetime1">
              <a:pPr>
                <a:spcAft>
                  <a:spcPts val="600"/>
                </a:spcAft>
              </a:pPr>
              <a:t>5/14/2026</a:t>
            </a:fld>
            <a:endParaRPr lang="en-US"/>
          </a:p>
        </p:txBody>
      </p:sp>
      <p:sp>
        <p:nvSpPr>
          <p:cNvPr id="11" name="Footer Placeholder 5">
            <a:extLst>
              <a:ext uri="{FF2B5EF4-FFF2-40B4-BE49-F238E27FC236}">
                <a16:creationId xmlns:a16="http://schemas.microsoft.com/office/drawing/2014/main" id="{2D39B624-2CE8-E3DC-AC42-EC25FE0AA5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13" name="Slide Number Placeholder 6">
            <a:extLst>
              <a:ext uri="{FF2B5EF4-FFF2-40B4-BE49-F238E27FC236}">
                <a16:creationId xmlns:a16="http://schemas.microsoft.com/office/drawing/2014/main" id="{4C94A07F-0305-8F54-85E2-022CBCBC2E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4BFE4ED-2F70-F40C-7F36-C99A746968B3}"/>
              </a:ext>
            </a:extLst>
          </p:cNvPr>
          <p:cNvSpPr txBox="1"/>
          <p:nvPr/>
        </p:nvSpPr>
        <p:spPr>
          <a:xfrm>
            <a:off x="7350480" y="6258408"/>
            <a:ext cx="3934257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/>
              <a:t>Figure 2: Photography taken by </a:t>
            </a:r>
            <a:r>
              <a:rPr lang="en-GB" sz="1400"/>
              <a:t>Arun (2026). 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7208508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9FF095-13D4-495B-37B9-8E8F0283E5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 anchor="t">
            <a:normAutofit/>
          </a:bodyPr>
          <a:lstStyle/>
          <a:p>
            <a:r>
              <a:rPr lang="en-GB"/>
              <a:t>Skills development during the placement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7A40EB-8D79-8FC5-D737-F3C5E04819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/>
              <a:t>Improved confidence when engaging with the public </a:t>
            </a:r>
          </a:p>
          <a:p>
            <a:r>
              <a:rPr lang="en-GB"/>
              <a:t>Developed communication and interpersonal skills</a:t>
            </a:r>
          </a:p>
          <a:p>
            <a:r>
              <a:rPr lang="en-GB"/>
              <a:t>Become more comfortable working in a professional environment </a:t>
            </a:r>
          </a:p>
          <a:p>
            <a:r>
              <a:rPr lang="en-GB"/>
              <a:t>Improved ability to interact with unfamiliar people and situations</a:t>
            </a:r>
          </a:p>
          <a:p>
            <a:r>
              <a:rPr lang="en-GB"/>
              <a:t>Developed independence and confidents in completing tasks </a:t>
            </a:r>
          </a:p>
          <a:p>
            <a:endParaRPr lang="en-GB"/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B0E43A11-AA17-BB12-AC4B-94FADEBDFF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EAC04228-F46E-4F5C-83C8-96D9EE999175}" type="datetime1">
              <a:rPr lang="en-US"/>
              <a:pPr>
                <a:spcAft>
                  <a:spcPts val="600"/>
                </a:spcAft>
              </a:pPr>
              <a:t>5/14/2026</a:t>
            </a:fld>
            <a:endParaRPr lang="en-US"/>
          </a:p>
        </p:txBody>
      </p:sp>
      <p:sp>
        <p:nvSpPr>
          <p:cNvPr id="11" name="Footer Placeholder 5">
            <a:extLst>
              <a:ext uri="{FF2B5EF4-FFF2-40B4-BE49-F238E27FC236}">
                <a16:creationId xmlns:a16="http://schemas.microsoft.com/office/drawing/2014/main" id="{56E49A68-3344-42FA-5571-243B9416AE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13" name="Slide Number Placeholder 6">
            <a:extLst>
              <a:ext uri="{FF2B5EF4-FFF2-40B4-BE49-F238E27FC236}">
                <a16:creationId xmlns:a16="http://schemas.microsoft.com/office/drawing/2014/main" id="{6DB14001-7B2E-56EF-B418-CAD588196A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37FCB4B-B7EB-8CF5-A02B-6B6925A3C00E}"/>
              </a:ext>
            </a:extLst>
          </p:cNvPr>
          <p:cNvSpPr txBox="1"/>
          <p:nvPr/>
        </p:nvSpPr>
        <p:spPr>
          <a:xfrm>
            <a:off x="7358525" y="5740375"/>
            <a:ext cx="4253081" cy="8617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/>
              <a:t>Figure 3: Skills staircase (Microsoft Copilot, 2026).</a:t>
            </a:r>
            <a:endParaRPr lang="en-GB" sz="1600" dirty="0">
              <a:ea typeface="+mn-lt"/>
              <a:cs typeface="+mn-lt"/>
            </a:endParaRPr>
          </a:p>
          <a:p>
            <a:endParaRPr lang="en-GB" dirty="0"/>
          </a:p>
        </p:txBody>
      </p:sp>
      <p:pic>
        <p:nvPicPr>
          <p:cNvPr id="7" name="Picture 6" descr="A staircase with text on it&#10;&#10;AI-generated content may be incorrect.">
            <a:extLst>
              <a:ext uri="{FF2B5EF4-FFF2-40B4-BE49-F238E27FC236}">
                <a16:creationId xmlns:a16="http://schemas.microsoft.com/office/drawing/2014/main" id="{280843B6-A5FF-40E5-4F9E-A8A41F13495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-467" r="426" b="12701"/>
          <a:stretch>
            <a:fillRect/>
          </a:stretch>
        </p:blipFill>
        <p:spPr>
          <a:xfrm>
            <a:off x="7361207" y="1719852"/>
            <a:ext cx="3293782" cy="40210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75549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F265B4-4F80-5EF5-7542-08F3771470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Future development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72A538-E5DB-4C90-CAA2-0209F24B9B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 dirty="0"/>
              <a:t>Continue developing confidents in professional </a:t>
            </a:r>
            <a:r>
              <a:rPr lang="en-GB" sz="1800"/>
              <a:t>environment</a:t>
            </a:r>
            <a:r>
              <a:rPr lang="en-GB" sz="1800" dirty="0"/>
              <a:t> </a:t>
            </a:r>
          </a:p>
          <a:p>
            <a:r>
              <a:rPr lang="en-GB" sz="1800"/>
              <a:t>Improve</a:t>
            </a:r>
            <a:r>
              <a:rPr lang="en-GB" sz="1800" dirty="0"/>
              <a:t> communication and interpersonal skills</a:t>
            </a:r>
          </a:p>
          <a:p>
            <a:r>
              <a:rPr lang="en-GB" sz="1800" dirty="0"/>
              <a:t>Gain </a:t>
            </a:r>
            <a:r>
              <a:rPr lang="en-GB" sz="1800"/>
              <a:t>further experience engaging with members of the public </a:t>
            </a:r>
          </a:p>
          <a:p>
            <a:r>
              <a:rPr lang="en-GB" sz="1800"/>
              <a:t>Build professionalism</a:t>
            </a:r>
            <a:r>
              <a:rPr lang="en-GB" sz="1800" dirty="0"/>
              <a:t> and independence through future roles </a:t>
            </a:r>
          </a:p>
          <a:p>
            <a:r>
              <a:rPr lang="en-GB" sz="1800"/>
              <a:t>Recognised that confidence develops through experience and learning </a:t>
            </a:r>
          </a:p>
          <a:p>
            <a:pPr marL="0" indent="0">
              <a:buNone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3780970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2FA1BD-3040-4BBB-EBE0-3043E33313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200">
                <a:latin typeface="Aptos Display"/>
              </a:rPr>
              <a:t>Knowledge gained towards study and future career</a:t>
            </a:r>
            <a:endParaRPr lang="en-US" sz="3200">
              <a:latin typeface="Aptos Display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B91D83-5F3A-4287-6BA3-24B9D5B2E6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GB" sz="1800" dirty="0"/>
              <a:t>Gained understanding of real-life emergency response procedures in community </a:t>
            </a:r>
            <a:r>
              <a:rPr lang="en-GB" sz="1800"/>
              <a:t>setting</a:t>
            </a:r>
            <a:endParaRPr lang="en-GB" sz="1800" dirty="0"/>
          </a:p>
          <a:p>
            <a:r>
              <a:rPr lang="en-GB" sz="1800" dirty="0"/>
              <a:t>Developed awareness of multi-</a:t>
            </a:r>
            <a:r>
              <a:rPr lang="en-GB" sz="1800"/>
              <a:t>agency</a:t>
            </a:r>
            <a:r>
              <a:rPr lang="en-GB" sz="1800" dirty="0"/>
              <a:t> working between police and </a:t>
            </a:r>
            <a:r>
              <a:rPr lang="en-GB" sz="1800"/>
              <a:t>St. John</a:t>
            </a:r>
            <a:r>
              <a:rPr lang="en-GB" sz="1800" dirty="0"/>
              <a:t>. </a:t>
            </a:r>
          </a:p>
          <a:p>
            <a:r>
              <a:rPr lang="en-GB" sz="1800" dirty="0"/>
              <a:t>Recognised the importance of </a:t>
            </a:r>
            <a:r>
              <a:rPr lang="en-GB" sz="1800"/>
              <a:t>safeguarding</a:t>
            </a:r>
            <a:r>
              <a:rPr lang="en-GB" sz="1800" dirty="0"/>
              <a:t> and patient safety in vulnerable situations </a:t>
            </a:r>
          </a:p>
          <a:p>
            <a:r>
              <a:rPr lang="en-GB" sz="1800" dirty="0"/>
              <a:t>Understood the importance of clear communication and teamwork during </a:t>
            </a:r>
            <a:r>
              <a:rPr lang="en-GB" sz="1800"/>
              <a:t>incidents</a:t>
            </a:r>
            <a:endParaRPr lang="en-GB" sz="1800" dirty="0"/>
          </a:p>
          <a:p>
            <a:r>
              <a:rPr lang="en-GB" sz="1800" dirty="0"/>
              <a:t>Attended training sessions provided by South Wales Police including first aid training, drugs and youth </a:t>
            </a:r>
            <a:r>
              <a:rPr lang="en-GB" sz="1800"/>
              <a:t>awareness session</a:t>
            </a:r>
            <a:r>
              <a:rPr lang="en-GB" sz="1800" dirty="0"/>
              <a:t>, safety training. </a:t>
            </a:r>
          </a:p>
          <a:p>
            <a:endParaRPr lang="en-GB" sz="1800" dirty="0"/>
          </a:p>
          <a:p>
            <a:endParaRPr lang="en-GB" sz="1800" dirty="0"/>
          </a:p>
          <a:p>
            <a:endParaRPr lang="en-GB" sz="1800" dirty="0"/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4972163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2FBAAB-3D76-C30F-B67D-FB09192B94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has the placement taught me about </a:t>
            </a:r>
            <a:r>
              <a:rPr lang="en-GB"/>
              <a:t>future career?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E0C258-A012-6190-5310-BE2F12CD07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1687310"/>
            <a:ext cx="10949912" cy="4622050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800" dirty="0"/>
              <a:t>Gained understanding that policing involves </a:t>
            </a:r>
            <a:r>
              <a:rPr lang="en-GB" sz="1800"/>
              <a:t>safeguarding. </a:t>
            </a:r>
            <a:endParaRPr lang="en-GB" sz="1800" dirty="0"/>
          </a:p>
          <a:p>
            <a:r>
              <a:rPr lang="en-GB" sz="1800" dirty="0"/>
              <a:t>Recognised that officers regularly deal with vulnerable individuals, including intoxicated or injured members of the public especially during the </a:t>
            </a:r>
            <a:r>
              <a:rPr lang="en-GB" sz="1800"/>
              <a:t>nighttime at the town centre due to bars and clubs. </a:t>
            </a:r>
            <a:endParaRPr lang="en-GB"/>
          </a:p>
          <a:p>
            <a:r>
              <a:rPr lang="en-GB" sz="1800"/>
              <a:t>Learned that communication, teamwork, and professionalism are essential skills in policing</a:t>
            </a:r>
            <a:endParaRPr lang="en-GB"/>
          </a:p>
          <a:p>
            <a:r>
              <a:rPr lang="en-GB" sz="1800"/>
              <a:t>Developed awareness of multi-agency working between police and support services such as St John. </a:t>
            </a:r>
            <a:endParaRPr lang="en-GB"/>
          </a:p>
          <a:p>
            <a:endParaRPr lang="en-GB" sz="1800" dirty="0"/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8366406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912957-3B0B-743E-5D09-69275B3991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latin typeface="Aptos Display"/>
              </a:rPr>
              <a:t>Reflective summary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3632C0-7D9E-5E44-F9F0-8A6EC51A1D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8556" y="1252743"/>
            <a:ext cx="10651298" cy="5082022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800" dirty="0"/>
              <a:t>Reflected on my experience during my placement at South Wales Police </a:t>
            </a:r>
          </a:p>
          <a:p>
            <a:r>
              <a:rPr lang="en-GB" sz="1800" dirty="0"/>
              <a:t>Initially felt nervous and less confident when engaging with members of the public. </a:t>
            </a:r>
          </a:p>
          <a:p>
            <a:r>
              <a:rPr lang="en-GB" sz="1800" dirty="0"/>
              <a:t>Overtime become more comfortable and confident through repeated interaction and routine.</a:t>
            </a:r>
          </a:p>
          <a:p>
            <a:r>
              <a:rPr lang="en-GB" sz="1800" dirty="0"/>
              <a:t>Realised the importance of communication, patience, professionalism, and adaptability in public sector environment.</a:t>
            </a:r>
          </a:p>
          <a:p>
            <a:r>
              <a:rPr lang="en-GB" sz="1800" dirty="0"/>
              <a:t>Gained awareness of how police officers support vulnerable individuals and keep community safety in busy areas especially during the night. </a:t>
            </a:r>
          </a:p>
          <a:p>
            <a:r>
              <a:rPr lang="en-GB" sz="1800" dirty="0"/>
              <a:t>Developed a clearer understanding of the responsibilities and reality of responding to incidents</a:t>
            </a:r>
          </a:p>
          <a:p>
            <a:r>
              <a:rPr lang="en-GB" sz="1800" dirty="0"/>
              <a:t>Recognised areas for continued personal development, especially confidence and communication skills.</a:t>
            </a:r>
          </a:p>
          <a:p>
            <a:r>
              <a:rPr lang="en-GB" sz="1800" dirty="0"/>
              <a:t>Understood that skills improve overtime through experience and reflection. </a:t>
            </a:r>
            <a:endParaRPr lang="en-GB" sz="1600" dirty="0"/>
          </a:p>
          <a:p>
            <a:pPr marL="0" indent="0">
              <a:buNone/>
            </a:pPr>
            <a:r>
              <a:rPr lang="en-GB" sz="1600" dirty="0"/>
              <a:t>This reflection is guided by the Gibbs Reflective Cycle 1988 (University of Cumbria, 2020). </a:t>
            </a:r>
          </a:p>
        </p:txBody>
      </p:sp>
    </p:spTree>
    <p:extLst>
      <p:ext uri="{BB962C8B-B14F-4D97-AF65-F5344CB8AC3E}">
        <p14:creationId xmlns:p14="http://schemas.microsoft.com/office/powerpoint/2010/main" val="23434964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2D44A9-7873-CC89-C74A-A54FEBA44F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7241" y="386002"/>
            <a:ext cx="11423736" cy="1325563"/>
          </a:xfrm>
        </p:spPr>
        <p:txBody>
          <a:bodyPr/>
          <a:lstStyle/>
          <a:p>
            <a:r>
              <a:rPr lang="en-GB" dirty="0"/>
              <a:t>Action plan for future study and </a:t>
            </a:r>
            <a:r>
              <a:rPr lang="en-GB"/>
              <a:t>placements/employment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AE6100-3B44-75E2-6665-1D03677770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4425" y="1715532"/>
            <a:ext cx="7069357" cy="459382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/>
            <a:r>
              <a:rPr lang="en-GB" sz="1800" dirty="0"/>
              <a:t>Use placement experience, </a:t>
            </a:r>
            <a:r>
              <a:rPr lang="en-GB" sz="1800"/>
              <a:t>knowledge,</a:t>
            </a:r>
            <a:r>
              <a:rPr lang="en-GB" sz="1800" dirty="0"/>
              <a:t> and skills to support personal and professional development.</a:t>
            </a:r>
            <a:endParaRPr lang="en-US" sz="1800"/>
          </a:p>
          <a:p>
            <a:pPr marL="285750" indent="-285750"/>
            <a:r>
              <a:rPr lang="en-GB" sz="1800" dirty="0"/>
              <a:t>Explore future opportunities within policing  or forensic </a:t>
            </a:r>
            <a:r>
              <a:rPr lang="en-GB" sz="1800"/>
              <a:t>related roles</a:t>
            </a:r>
            <a:r>
              <a:rPr lang="en-GB" sz="1800" dirty="0"/>
              <a:t>.</a:t>
            </a:r>
          </a:p>
          <a:p>
            <a:r>
              <a:rPr lang="en-GB" sz="1800"/>
              <a:t>Continue building confidence, communication,</a:t>
            </a:r>
            <a:r>
              <a:rPr lang="en-GB" sz="1800" dirty="0"/>
              <a:t> and professionalism through future </a:t>
            </a:r>
            <a:r>
              <a:rPr lang="en-GB" sz="1800"/>
              <a:t>experiences.</a:t>
            </a:r>
            <a:endParaRPr lang="en-GB" sz="1800" dirty="0"/>
          </a:p>
          <a:p>
            <a:r>
              <a:rPr lang="en-GB" sz="1800" dirty="0"/>
              <a:t>Apply placement experiences to future employment and career </a:t>
            </a:r>
            <a:r>
              <a:rPr lang="en-GB" sz="1800"/>
              <a:t>opportunities</a:t>
            </a:r>
            <a:r>
              <a:rPr lang="en-GB" sz="1800" dirty="0"/>
              <a:t>. </a:t>
            </a:r>
          </a:p>
          <a:p>
            <a:endParaRPr lang="en-GB" sz="2200" dirty="0"/>
          </a:p>
          <a:p>
            <a:endParaRPr lang="en-GB" sz="2200" dirty="0"/>
          </a:p>
        </p:txBody>
      </p:sp>
      <p:pic>
        <p:nvPicPr>
          <p:cNvPr id="4" name="Picture 3" descr="A stack of books with a graduation cap on top&#10;&#10;AI-generated content may be incorrect.">
            <a:extLst>
              <a:ext uri="{FF2B5EF4-FFF2-40B4-BE49-F238E27FC236}">
                <a16:creationId xmlns:a16="http://schemas.microsoft.com/office/drawing/2014/main" id="{A03C125B-D1A9-2A50-8548-A190767552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63810" y="1712084"/>
            <a:ext cx="3201206" cy="275569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E498F06-758F-820F-553D-61A90E7894C6}"/>
              </a:ext>
            </a:extLst>
          </p:cNvPr>
          <p:cNvSpPr txBox="1"/>
          <p:nvPr/>
        </p:nvSpPr>
        <p:spPr>
          <a:xfrm>
            <a:off x="8160837" y="4687979"/>
            <a:ext cx="3212993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/>
              <a:t>Figure 4: Image sourced from Microsoft PowerPoint stock </a:t>
            </a:r>
            <a:r>
              <a:rPr lang="en-GB" sz="1600"/>
              <a:t>images, (2026). 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67743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C5CA69-129C-C6E2-EF94-D61962E2F1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A1BD72-2AFE-8C37-0BB3-4FB3FD0F78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85000" lnSpcReduction="10000"/>
          </a:bodyPr>
          <a:lstStyle/>
          <a:p>
            <a:r>
              <a:rPr lang="en-GB" sz="1800" dirty="0">
                <a:ea typeface="+mn-lt"/>
                <a:cs typeface="+mn-lt"/>
              </a:rPr>
              <a:t>South Wales Police (no date) Police support volunteer. Available at: </a:t>
            </a:r>
            <a:r>
              <a:rPr lang="en-GB" sz="1800" dirty="0">
                <a:ea typeface="+mn-lt"/>
                <a:cs typeface="+mn-lt"/>
                <a:hlinkClick r:id="rId2"/>
              </a:rPr>
              <a:t>https://www.south-wales.police.uk/police-forces/south-wales-police/areas/careers/careers/volunteers-and-special-constables/police-support-volunteers/</a:t>
            </a:r>
            <a:r>
              <a:rPr lang="en-GB" sz="1800" dirty="0">
                <a:ea typeface="+mn-lt"/>
                <a:cs typeface="+mn-lt"/>
              </a:rPr>
              <a:t>(accessed: 07/05/2026).  </a:t>
            </a:r>
            <a:endParaRPr lang="en-US" sz="1800" dirty="0"/>
          </a:p>
          <a:p>
            <a:r>
              <a:rPr lang="en-GB" sz="1800" dirty="0">
                <a:ea typeface="+mn-lt"/>
                <a:cs typeface="+mn-lt"/>
              </a:rPr>
              <a:t>University of Cumbria (2020) Gibbs reflective cycle. Available at: </a:t>
            </a:r>
            <a:r>
              <a:rPr lang="en-GB" sz="1800" dirty="0">
                <a:ea typeface="+mn-lt"/>
                <a:cs typeface="+mn-lt"/>
                <a:hlinkClick r:id="rId3"/>
              </a:rPr>
              <a:t>https://my.cumbria.ac.uk/media/MyCumbria/Documents/ReflectiveCycleGibbs.pdf</a:t>
            </a:r>
            <a:r>
              <a:rPr lang="en-GB" sz="1800" dirty="0">
                <a:ea typeface="+mn-lt"/>
                <a:cs typeface="+mn-lt"/>
              </a:rPr>
              <a:t> (accessed: 08/05/2026). </a:t>
            </a:r>
          </a:p>
          <a:p>
            <a:r>
              <a:rPr lang="en-GB" sz="1800" dirty="0"/>
              <a:t>South Wales Police (2026) South Wales Police Logo. Available at: </a:t>
            </a:r>
            <a:r>
              <a:rPr lang="en-GB" sz="1800" dirty="0">
                <a:ea typeface="+mn-lt"/>
                <a:cs typeface="+mn-lt"/>
                <a:hlinkClick r:id="rId4"/>
              </a:rPr>
              <a:t>https://www.south-wales.police.uk</a:t>
            </a:r>
            <a:r>
              <a:rPr lang="en-GB" sz="1800" dirty="0">
                <a:ea typeface="+mn-lt"/>
                <a:cs typeface="+mn-lt"/>
              </a:rPr>
              <a:t> (accessed: 14/05/26). </a:t>
            </a:r>
          </a:p>
          <a:p>
            <a:r>
              <a:rPr lang="en-GB" sz="1800" dirty="0"/>
              <a:t>Microsoft (2026) PowerPoint stock image. Available at: Microsoft PowerPoint (</a:t>
            </a:r>
            <a:r>
              <a:rPr lang="en-GB" sz="1800" dirty="0">
                <a:ea typeface="+mn-lt"/>
                <a:cs typeface="+mn-lt"/>
              </a:rPr>
              <a:t>accessed: 14/05/26). </a:t>
            </a:r>
            <a:endParaRPr lang="en-GB" sz="1800" dirty="0"/>
          </a:p>
          <a:p>
            <a:pPr marL="0" indent="0">
              <a:buNone/>
            </a:pPr>
            <a:r>
              <a:rPr lang="en-GB" sz="1800" dirty="0"/>
              <a:t>I acknowledge the use of Microsoft Copilot (</a:t>
            </a:r>
            <a:r>
              <a:rPr lang="en-GB" sz="1800" dirty="0">
                <a:hlinkClick r:id="rId5"/>
              </a:rPr>
              <a:t>https://copilot.microsoft.com/</a:t>
            </a:r>
            <a:r>
              <a:rPr lang="en-GB" sz="1800" dirty="0"/>
              <a:t> ) on 14 May 2026 to created AI image. I used the prompt(s): </a:t>
            </a:r>
          </a:p>
          <a:p>
            <a:pPr marL="0" indent="0">
              <a:buNone/>
            </a:pPr>
            <a:r>
              <a:rPr lang="en-GB" sz="1800" dirty="0"/>
              <a:t>1. Create an image of skills and stairs</a:t>
            </a:r>
          </a:p>
          <a:p>
            <a:pPr marL="0" indent="0">
              <a:buNone/>
            </a:pPr>
            <a:r>
              <a:rPr lang="en-GB" sz="1800" dirty="0"/>
              <a:t>I confirm that I have not presented any AI generated text as my own work. I confirm I have copies of my drafts, notes, and other resources I used before, and after the use of AI tools which I may be asked to provide in evidence.</a:t>
            </a:r>
          </a:p>
        </p:txBody>
      </p:sp>
    </p:spTree>
    <p:extLst>
      <p:ext uri="{BB962C8B-B14F-4D97-AF65-F5344CB8AC3E}">
        <p14:creationId xmlns:p14="http://schemas.microsoft.com/office/powerpoint/2010/main" val="925675529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VTI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VanillaVTI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Vanilla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AACC6CF0-9F86-48CC-9C4E-CA578EE0A0A0}" vid="{3BDE51FE-56D6-4100-AFB5-5B4AEDCE2EF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9</TotalTime>
  <Words>880</Words>
  <Application>Microsoft Office PowerPoint</Application>
  <PresentationFormat>Widescreen</PresentationFormat>
  <Paragraphs>76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Aptos Display</vt:lpstr>
      <vt:lpstr>Arial</vt:lpstr>
      <vt:lpstr>Neue Haas Grotesk Text Pro</vt:lpstr>
      <vt:lpstr>VanillaVTI</vt:lpstr>
      <vt:lpstr>Gateway to employment </vt:lpstr>
      <vt:lpstr>South Wales Police placement overview </vt:lpstr>
      <vt:lpstr>Why this placement </vt:lpstr>
      <vt:lpstr>Skills development during the placement </vt:lpstr>
      <vt:lpstr>Future development </vt:lpstr>
      <vt:lpstr>Knowledge gained towards study and future career</vt:lpstr>
      <vt:lpstr>What has the placement taught me about future career?</vt:lpstr>
      <vt:lpstr>Reflective summary </vt:lpstr>
      <vt:lpstr>Action plan for future study and placements/employment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Nikola K</cp:lastModifiedBy>
  <cp:revision>1074</cp:revision>
  <dcterms:created xsi:type="dcterms:W3CDTF">2025-11-21T18:35:42Z</dcterms:created>
  <dcterms:modified xsi:type="dcterms:W3CDTF">2026-05-14T18:04:30Z</dcterms:modified>
</cp:coreProperties>
</file>