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56" r:id="rId3"/>
    <p:sldId id="307" r:id="rId4"/>
    <p:sldId id="308" r:id="rId5"/>
    <p:sldId id="371" r:id="rId6"/>
    <p:sldId id="362" r:id="rId7"/>
    <p:sldId id="363" r:id="rId8"/>
    <p:sldId id="361" r:id="rId9"/>
    <p:sldId id="373" r:id="rId10"/>
    <p:sldId id="364" r:id="rId11"/>
    <p:sldId id="365" r:id="rId12"/>
    <p:sldId id="374" r:id="rId13"/>
    <p:sldId id="366" r:id="rId14"/>
    <p:sldId id="375" r:id="rId15"/>
    <p:sldId id="367" r:id="rId16"/>
    <p:sldId id="368" r:id="rId17"/>
    <p:sldId id="369" r:id="rId18"/>
    <p:sldId id="376" r:id="rId19"/>
    <p:sldId id="377" r:id="rId20"/>
    <p:sldId id="378" r:id="rId21"/>
    <p:sldId id="379" r:id="rId22"/>
    <p:sldId id="380" r:id="rId23"/>
    <p:sldId id="383" r:id="rId24"/>
    <p:sldId id="344" r:id="rId25"/>
    <p:sldId id="370" r:id="rId26"/>
    <p:sldId id="381" r:id="rId27"/>
    <p:sldId id="382" r:id="rId28"/>
    <p:sldId id="384" r:id="rId29"/>
    <p:sldId id="37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9870" autoAdjust="0"/>
  </p:normalViewPr>
  <p:slideViewPr>
    <p:cSldViewPr snapToGrid="0" snapToObjects="1">
      <p:cViewPr varScale="1">
        <p:scale>
          <a:sx n="93" d="100"/>
          <a:sy n="93"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4C7-94AA-204D-8C74-7FC116FFC3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4A3CF0-EA4F-8741-BD71-ED3A1B6361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5B980A-3BDA-FD4F-832F-03D986ABF320}"/>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9B2A1661-99B9-034B-95DC-463D01F9B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6F50-3695-A84C-8385-CE1CEC4131F0}"/>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69052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01BC-BE52-4244-B0E7-AEB8CB6CE0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37CA13-48E6-4745-816B-2D078B12DA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97DF80-85CE-834D-AEEE-C3EE168429DF}"/>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1F064566-D33D-BC4C-B4F7-87BA4E955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54A7B-26DD-E74C-BE4D-A11F751F4BE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53379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DA28-7FE3-AA4D-859F-DF287DF50DA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EE70AE-D87B-C14F-A5B5-0B8F85F6E8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63947-B0F2-1C40-8CDD-4EEA9567E429}"/>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4BD3AF4A-3CEB-4E4A-8978-70F6269A9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8CCCB0-B2C6-ED4D-BDD0-DE18FAB502FD}"/>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22309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251A4-B24D-D34E-B84F-EB88996D37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292F27-BAB8-0240-920C-3BBA67669A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68225F-1809-C44B-8670-2773E3723B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0F589-D80C-4545-95F8-3638042420DD}"/>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6" name="Footer Placeholder 5">
            <a:extLst>
              <a:ext uri="{FF2B5EF4-FFF2-40B4-BE49-F238E27FC236}">
                <a16:creationId xmlns:a16="http://schemas.microsoft.com/office/drawing/2014/main" id="{055BAF2B-74F6-F448-9ABE-68B21E7F7B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1C0569-35A4-3248-926E-AC5579BF6ED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8786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2478-C1B8-7A43-95F7-C636A8C619E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D472A4-E831-5247-9DA7-3FA2825052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3F27B5-ACEE-B045-BA64-1430B3D05C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EFFF34-3121-5E48-AAEA-14E9A9A8A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E40F56-7CBE-D045-9E2E-548F08BB22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8B4EA7-5658-C543-85BC-F8FF3432BA34}"/>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8" name="Footer Placeholder 7">
            <a:extLst>
              <a:ext uri="{FF2B5EF4-FFF2-40B4-BE49-F238E27FC236}">
                <a16:creationId xmlns:a16="http://schemas.microsoft.com/office/drawing/2014/main" id="{135CDBC2-253E-1C49-BFD2-767E8ABF74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ACE9FF-0FF8-2D4A-A0F0-A1B9A257CDE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1617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3C0-9E7B-4845-8C9E-9D39331814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A5E217-1695-9942-9C75-BA5FB7716C26}"/>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4" name="Footer Placeholder 3">
            <a:extLst>
              <a:ext uri="{FF2B5EF4-FFF2-40B4-BE49-F238E27FC236}">
                <a16:creationId xmlns:a16="http://schemas.microsoft.com/office/drawing/2014/main" id="{75C74F7C-845F-1F43-BDBA-3328ABDD49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3C653-C4DA-644E-A723-6CB5EB922B0C}"/>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520278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33464-D4D4-0740-8778-4AF85DE2BFF5}"/>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3" name="Footer Placeholder 2">
            <a:extLst>
              <a:ext uri="{FF2B5EF4-FFF2-40B4-BE49-F238E27FC236}">
                <a16:creationId xmlns:a16="http://schemas.microsoft.com/office/drawing/2014/main" id="{DF7DD31F-9EC6-5845-93ED-DFC26BCD4A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9429C6-C96F-5A4E-A373-F8B190D3B35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754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5AAC-1116-FB4C-80D0-75B8C2D4E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C6CA08-A81D-6A40-B136-5BC8AE4CA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8650870-E90D-D542-829E-4D4ED2B44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7DD7A7-4C79-D643-990C-1E5ED868867C}"/>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6" name="Footer Placeholder 5">
            <a:extLst>
              <a:ext uri="{FF2B5EF4-FFF2-40B4-BE49-F238E27FC236}">
                <a16:creationId xmlns:a16="http://schemas.microsoft.com/office/drawing/2014/main" id="{F592DA87-B81D-424F-BD49-D2AF45DD1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89AD24-DEAB-9D45-8C2D-3EF2B89BA2E7}"/>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4081098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C118-6824-884B-9BB0-E743C2620C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8CCCBC-A729-5F4E-AA88-6AC2920E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7406AA-42B0-1D4D-9EBB-A40F3B92A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E64BB7-AFEE-444A-A5FD-37B53BAED43B}"/>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6" name="Footer Placeholder 5">
            <a:extLst>
              <a:ext uri="{FF2B5EF4-FFF2-40B4-BE49-F238E27FC236}">
                <a16:creationId xmlns:a16="http://schemas.microsoft.com/office/drawing/2014/main" id="{0EE971EF-D16F-824B-B5ED-D23884AE9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7DB7E-32A8-1B48-9FE3-EEB5280845DA}"/>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328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0843B-74D0-504F-BFD4-B5B8D61E47D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2BCA9B-BAFF-E648-A7C3-4F0BADC079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55EB58-2FD3-D147-B86E-7E7B227C6236}"/>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010EF8D5-37D3-4E44-AD14-C9EA47A2A9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0DDBB0-3156-8040-A587-8907C0368CB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17628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6FF26-2E67-D44A-A09A-97BAAEB8EA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06F3FF-B97E-D447-8826-CD8A57C565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BD342D-A903-D04E-AC5F-D72CEB240348}"/>
              </a:ext>
            </a:extLst>
          </p:cNvPr>
          <p:cNvSpPr>
            <a:spLocks noGrp="1"/>
          </p:cNvSpPr>
          <p:nvPr>
            <p:ph type="dt" sz="half" idx="10"/>
          </p:nvPr>
        </p:nvSpPr>
        <p:spPr/>
        <p:txBody>
          <a:body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8444A547-147E-F240-97C7-75C9BE25D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7497E-5C41-9042-8489-7A49BE974275}"/>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92347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42BCD-2736-134B-8047-BDBB0C3F91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5C0420-8A88-324F-AB53-BA925A100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6B8A05-6398-6048-94AB-B7806A3D2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4A7A4A-1F14-BF4A-ADA8-26205C107F37}" type="datetimeFigureOut">
              <a:rPr lang="en-US" smtClean="0"/>
              <a:t>3/13/2024</a:t>
            </a:fld>
            <a:endParaRPr lang="en-US"/>
          </a:p>
        </p:txBody>
      </p:sp>
      <p:sp>
        <p:nvSpPr>
          <p:cNvPr id="5" name="Footer Placeholder 4">
            <a:extLst>
              <a:ext uri="{FF2B5EF4-FFF2-40B4-BE49-F238E27FC236}">
                <a16:creationId xmlns:a16="http://schemas.microsoft.com/office/drawing/2014/main" id="{BC0DD4D0-9FC5-BC41-A74F-D0BA1D2AD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BE93FE-E178-574B-96FE-97C271AD2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C618BB-F2B0-D643-B553-A2DB386E546A}" type="slidenum">
              <a:rPr lang="en-US" smtClean="0"/>
              <a:t>‹#›</a:t>
            </a:fld>
            <a:endParaRPr lang="en-US"/>
          </a:p>
        </p:txBody>
      </p:sp>
    </p:spTree>
    <p:extLst>
      <p:ext uri="{BB962C8B-B14F-4D97-AF65-F5344CB8AC3E}">
        <p14:creationId xmlns:p14="http://schemas.microsoft.com/office/powerpoint/2010/main" val="2044861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ailchimp.com/resources/email-marketing-campaign-examples/" TargetMode="External"/><Relationship Id="rId2" Type="http://schemas.openxmlformats.org/officeDocument/2006/relationships/hyperlink" Target="https://www.marketreach.co.uk/best-mail-marketing-campaigns" TargetMode="External"/><Relationship Id="rId1" Type="http://schemas.openxmlformats.org/officeDocument/2006/relationships/slideLayout" Target="../slideLayouts/slideLayout2.xml"/><Relationship Id="rId4" Type="http://schemas.openxmlformats.org/officeDocument/2006/relationships/hyperlink" Target="https://www.wix.com/blog/email-marketing-examples?utm_source=google&amp;utm_medium=cpc&amp;utm_campaign=13774768257%5e126077909722%5esearch%20-%20dsa&amp;experiment_id=%5e%5e531699814067%5e&amp;gad_source=1&amp;gclid=Cj0KCQjw-r-vBhC-ARIsAGgUO2AlS-jTIyOVzbgxEJMQZhmNLaZvOosJCznTKJ6G2suDsw5lLeT_tUcaAs7sEALw_wcB"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blog.hubspot.com/marketing/press-release-template-h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rlab.co/blog/examples-of-press-release-by-type/" TargetMode="External"/><Relationship Id="rId2" Type="http://schemas.openxmlformats.org/officeDocument/2006/relationships/hyperlink" Target="https://www.thinkbox.tv/case-studi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prweek.com/article/1811775/500-apply-win-wedding-aldi-stor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hopify.com/uk/blog/what-is-direct-marketing" TargetMode="External"/><Relationship Id="rId2" Type="http://schemas.openxmlformats.org/officeDocument/2006/relationships/hyperlink" Target="https://www.thedrum.com/tv/video/the-drums-world-creative-rankings-2023-top-5-editors-pick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E4BF116-27E7-9D40-8755-668A9F330FBF}"/>
              </a:ext>
            </a:extLst>
          </p:cNvPr>
          <p:cNvSpPr>
            <a:spLocks noGrp="1"/>
          </p:cNvSpPr>
          <p:nvPr>
            <p:ph type="ctrTitle"/>
          </p:nvPr>
        </p:nvSpPr>
        <p:spPr>
          <a:xfrm>
            <a:off x="3215729" y="1764407"/>
            <a:ext cx="5760846" cy="2310312"/>
          </a:xfrm>
        </p:spPr>
        <p:txBody>
          <a:bodyPr>
            <a:normAutofit/>
          </a:bodyPr>
          <a:lstStyle/>
          <a:p>
            <a:r>
              <a:rPr lang="en-US" sz="5200" dirty="0">
                <a:solidFill>
                  <a:schemeClr val="tx2"/>
                </a:solidFill>
              </a:rPr>
              <a:t>Below the Line Promotional Tools</a:t>
            </a:r>
          </a:p>
        </p:txBody>
      </p:sp>
    </p:spTree>
    <p:extLst>
      <p:ext uri="{BB962C8B-B14F-4D97-AF65-F5344CB8AC3E}">
        <p14:creationId xmlns:p14="http://schemas.microsoft.com/office/powerpoint/2010/main" val="2243137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Other Promotional Mix Tools</a:t>
            </a:r>
          </a:p>
        </p:txBody>
      </p:sp>
      <p:sp>
        <p:nvSpPr>
          <p:cNvPr id="3" name="Content Placeholder 2"/>
          <p:cNvSpPr>
            <a:spLocks noGrp="1"/>
          </p:cNvSpPr>
          <p:nvPr>
            <p:ph idx="1"/>
          </p:nvPr>
        </p:nvSpPr>
        <p:spPr/>
        <p:txBody>
          <a:bodyPr/>
          <a:lstStyle/>
          <a:p>
            <a:r>
              <a:rPr lang="en-GB" dirty="0"/>
              <a:t>Sales Promotions</a:t>
            </a:r>
          </a:p>
          <a:p>
            <a:endParaRPr lang="en-GB" dirty="0"/>
          </a:p>
          <a:p>
            <a:r>
              <a:rPr lang="en-GB" dirty="0"/>
              <a:t>Public Relations</a:t>
            </a:r>
          </a:p>
          <a:p>
            <a:endParaRPr lang="en-GB" dirty="0"/>
          </a:p>
          <a:p>
            <a:r>
              <a:rPr lang="en-GB" dirty="0"/>
              <a:t>Direct Marketing</a:t>
            </a:r>
          </a:p>
          <a:p>
            <a:endParaRPr lang="en-GB" dirty="0"/>
          </a:p>
          <a:p>
            <a:r>
              <a:rPr lang="en-GB" dirty="0"/>
              <a:t>Personal Selling</a:t>
            </a:r>
          </a:p>
        </p:txBody>
      </p:sp>
    </p:spTree>
    <p:extLst>
      <p:ext uri="{BB962C8B-B14F-4D97-AF65-F5344CB8AC3E}">
        <p14:creationId xmlns:p14="http://schemas.microsoft.com/office/powerpoint/2010/main" val="2646130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281C-1E63-3646-827D-47B25D479B17}"/>
              </a:ext>
            </a:extLst>
          </p:cNvPr>
          <p:cNvSpPr>
            <a:spLocks noGrp="1"/>
          </p:cNvSpPr>
          <p:nvPr>
            <p:ph type="title"/>
          </p:nvPr>
        </p:nvSpPr>
        <p:spPr>
          <a:xfrm>
            <a:off x="257577" y="365125"/>
            <a:ext cx="5517857" cy="665185"/>
          </a:xfrm>
        </p:spPr>
        <p:txBody>
          <a:bodyPr>
            <a:normAutofit fontScale="90000"/>
          </a:bodyPr>
          <a:lstStyle/>
          <a:p>
            <a:r>
              <a:rPr lang="en-US" b="1" dirty="0">
                <a:latin typeface="+mn-lt"/>
              </a:rPr>
              <a:t>Sales Promotions</a:t>
            </a:r>
          </a:p>
        </p:txBody>
      </p:sp>
      <p:sp>
        <p:nvSpPr>
          <p:cNvPr id="3" name="Content Placeholder 2">
            <a:extLst>
              <a:ext uri="{FF2B5EF4-FFF2-40B4-BE49-F238E27FC236}">
                <a16:creationId xmlns:a16="http://schemas.microsoft.com/office/drawing/2014/main" id="{A06D5636-4D4F-0A4E-80DD-95B6CAB624A0}"/>
              </a:ext>
            </a:extLst>
          </p:cNvPr>
          <p:cNvSpPr>
            <a:spLocks noGrp="1"/>
          </p:cNvSpPr>
          <p:nvPr>
            <p:ph idx="1"/>
          </p:nvPr>
        </p:nvSpPr>
        <p:spPr>
          <a:xfrm>
            <a:off x="257577" y="1326525"/>
            <a:ext cx="7097380" cy="5166350"/>
          </a:xfrm>
        </p:spPr>
        <p:txBody>
          <a:bodyPr>
            <a:normAutofit fontScale="92500" lnSpcReduction="10000"/>
          </a:bodyPr>
          <a:lstStyle/>
          <a:p>
            <a:r>
              <a:rPr lang="en-GB" sz="2400" dirty="0"/>
              <a:t>A sales promotion is a marketing strategy in which a business uses a temporary campaign or offer to increase interest or demand in its product or service.</a:t>
            </a:r>
          </a:p>
          <a:p>
            <a:pPr marL="0" indent="0">
              <a:buNone/>
            </a:pPr>
            <a:endParaRPr lang="en-GB" sz="2400" dirty="0"/>
          </a:p>
          <a:p>
            <a:r>
              <a:rPr lang="en-GB" sz="2400" dirty="0"/>
              <a:t>There are many reasons why a business may choose to use a sales promotion, but the primary reason is to boost sales. Sales boosts may be needed to reach a quota as a deadline approaches, or to raise awareness &amp; trial of a new product.</a:t>
            </a:r>
          </a:p>
          <a:p>
            <a:endParaRPr lang="en-US" sz="2400" dirty="0"/>
          </a:p>
          <a:p>
            <a:r>
              <a:rPr lang="en-US" sz="2400" dirty="0"/>
              <a:t>Persuasion</a:t>
            </a:r>
          </a:p>
          <a:p>
            <a:r>
              <a:rPr lang="en-US" sz="2400" dirty="0"/>
              <a:t>Generate Sales</a:t>
            </a:r>
          </a:p>
          <a:p>
            <a:r>
              <a:rPr lang="en-US" sz="2400" dirty="0"/>
              <a:t>Create Interest</a:t>
            </a:r>
          </a:p>
          <a:p>
            <a:r>
              <a:rPr lang="en-US" sz="2400" dirty="0"/>
              <a:t>Build Loyalty</a:t>
            </a:r>
          </a:p>
          <a:p>
            <a:pPr marL="0" indent="0">
              <a:buNone/>
            </a:pPr>
            <a:endParaRPr lang="en-US" sz="1800" dirty="0"/>
          </a:p>
        </p:txBody>
      </p:sp>
      <p:pic>
        <p:nvPicPr>
          <p:cNvPr id="4" name="Picture 3">
            <a:extLst>
              <a:ext uri="{FF2B5EF4-FFF2-40B4-BE49-F238E27FC236}">
                <a16:creationId xmlns:a16="http://schemas.microsoft.com/office/drawing/2014/main" id="{FE662462-8BEE-CD49-B767-D6B1F49365A1}"/>
              </a:ext>
            </a:extLst>
          </p:cNvPr>
          <p:cNvPicPr>
            <a:picLocks noChangeAspect="1"/>
          </p:cNvPicPr>
          <p:nvPr/>
        </p:nvPicPr>
        <p:blipFill rotWithShape="1">
          <a:blip r:embed="rId2"/>
          <a:srcRect l="2728" r="5216"/>
          <a:stretch/>
        </p:blipFill>
        <p:spPr>
          <a:xfrm>
            <a:off x="7354957" y="10"/>
            <a:ext cx="4837042"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03991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0528-A723-0049-A79B-EBC4C5C27A53}"/>
              </a:ext>
            </a:extLst>
          </p:cNvPr>
          <p:cNvSpPr>
            <a:spLocks noGrp="1"/>
          </p:cNvSpPr>
          <p:nvPr>
            <p:ph type="title"/>
          </p:nvPr>
        </p:nvSpPr>
        <p:spPr>
          <a:xfrm>
            <a:off x="231820" y="365125"/>
            <a:ext cx="11121980" cy="1325563"/>
          </a:xfrm>
        </p:spPr>
        <p:txBody>
          <a:bodyPr>
            <a:normAutofit/>
          </a:bodyPr>
          <a:lstStyle/>
          <a:p>
            <a:r>
              <a:rPr lang="en-US" sz="4100" b="1" dirty="0">
                <a:latin typeface="+mn-lt"/>
              </a:rPr>
              <a:t>Examples of Sales Promotions</a:t>
            </a:r>
          </a:p>
        </p:txBody>
      </p:sp>
      <p:sp>
        <p:nvSpPr>
          <p:cNvPr id="3" name="Content Placeholder 2">
            <a:extLst>
              <a:ext uri="{FF2B5EF4-FFF2-40B4-BE49-F238E27FC236}">
                <a16:creationId xmlns:a16="http://schemas.microsoft.com/office/drawing/2014/main" id="{A803131B-A442-1C41-8E1D-0C8DBCCF15E2}"/>
              </a:ext>
            </a:extLst>
          </p:cNvPr>
          <p:cNvSpPr>
            <a:spLocks noGrp="1"/>
          </p:cNvSpPr>
          <p:nvPr>
            <p:ph sz="half" idx="1"/>
          </p:nvPr>
        </p:nvSpPr>
        <p:spPr>
          <a:xfrm>
            <a:off x="231820" y="1825625"/>
            <a:ext cx="2434107" cy="4351338"/>
          </a:xfrm>
        </p:spPr>
        <p:txBody>
          <a:bodyPr>
            <a:normAutofit fontScale="92500" lnSpcReduction="10000"/>
          </a:bodyPr>
          <a:lstStyle/>
          <a:p>
            <a:r>
              <a:rPr lang="en-US" dirty="0" err="1"/>
              <a:t>Bogof</a:t>
            </a:r>
            <a:endParaRPr lang="en-US" dirty="0"/>
          </a:p>
          <a:p>
            <a:r>
              <a:rPr lang="en-US" dirty="0"/>
              <a:t>2 for 1</a:t>
            </a:r>
          </a:p>
          <a:p>
            <a:r>
              <a:rPr lang="en-US" dirty="0"/>
              <a:t>Half price</a:t>
            </a:r>
          </a:p>
          <a:p>
            <a:r>
              <a:rPr lang="en-US" dirty="0"/>
              <a:t>Flash sales</a:t>
            </a:r>
          </a:p>
          <a:p>
            <a:r>
              <a:rPr lang="en-US" dirty="0"/>
              <a:t>Promo codes</a:t>
            </a:r>
          </a:p>
          <a:p>
            <a:r>
              <a:rPr lang="en-US" dirty="0"/>
              <a:t>Cashback</a:t>
            </a:r>
          </a:p>
          <a:p>
            <a:r>
              <a:rPr lang="en-US" dirty="0"/>
              <a:t>Competition</a:t>
            </a:r>
          </a:p>
          <a:p>
            <a:r>
              <a:rPr lang="en-US" dirty="0"/>
              <a:t>Incentives</a:t>
            </a:r>
          </a:p>
          <a:p>
            <a:r>
              <a:rPr lang="en-US" dirty="0"/>
              <a:t>Free Shipping</a:t>
            </a:r>
          </a:p>
          <a:p>
            <a:endParaRPr lang="en-US" sz="1800" dirty="0"/>
          </a:p>
          <a:p>
            <a:endParaRPr lang="en-US" sz="1800" dirty="0"/>
          </a:p>
        </p:txBody>
      </p:sp>
      <p:sp>
        <p:nvSpPr>
          <p:cNvPr id="6" name="Content Placeholder 5"/>
          <p:cNvSpPr>
            <a:spLocks noGrp="1"/>
          </p:cNvSpPr>
          <p:nvPr>
            <p:ph sz="half" idx="2"/>
          </p:nvPr>
        </p:nvSpPr>
        <p:spPr>
          <a:xfrm>
            <a:off x="2987899" y="1825625"/>
            <a:ext cx="2614411" cy="4351338"/>
          </a:xfrm>
        </p:spPr>
        <p:txBody>
          <a:bodyPr>
            <a:normAutofit fontScale="92500" lnSpcReduction="10000"/>
          </a:bodyPr>
          <a:lstStyle/>
          <a:p>
            <a:r>
              <a:rPr lang="en-GB" dirty="0"/>
              <a:t>Free Samples</a:t>
            </a:r>
          </a:p>
          <a:p>
            <a:r>
              <a:rPr lang="en-GB" dirty="0"/>
              <a:t>Free gifts </a:t>
            </a:r>
          </a:p>
          <a:p>
            <a:r>
              <a:rPr lang="en-GB" dirty="0"/>
              <a:t>Instant prize</a:t>
            </a:r>
          </a:p>
          <a:p>
            <a:r>
              <a:rPr lang="en-GB" dirty="0"/>
              <a:t>Early birds</a:t>
            </a:r>
          </a:p>
          <a:p>
            <a:r>
              <a:rPr lang="en-GB" dirty="0"/>
              <a:t>Coupons</a:t>
            </a:r>
          </a:p>
          <a:p>
            <a:r>
              <a:rPr lang="en-GB" dirty="0"/>
              <a:t>Up-sales Specials</a:t>
            </a:r>
          </a:p>
          <a:p>
            <a:r>
              <a:rPr lang="en-GB" dirty="0"/>
              <a:t>Donations</a:t>
            </a:r>
          </a:p>
          <a:p>
            <a:r>
              <a:rPr lang="en-GB" dirty="0"/>
              <a:t>Referral Discounts</a:t>
            </a:r>
          </a:p>
          <a:p>
            <a:endParaRPr lang="en-GB" sz="2400" dirty="0"/>
          </a:p>
          <a:p>
            <a:endParaRPr lang="en-GB" sz="2400" dirty="0"/>
          </a:p>
        </p:txBody>
      </p:sp>
      <p:pic>
        <p:nvPicPr>
          <p:cNvPr id="8194" name="Picture 2" descr="https://www.thesun.co.uk/wp-content/uploads/2017/03/nintchdbpict000311766915.jpg?crop=5px%2C0px%2C5012px%2C3340px&amp;resize=620%2C4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9981" y="1416676"/>
            <a:ext cx="5755246" cy="5125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883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32D08-5020-BEA6-B7B4-CCBD3F0CC3A7}"/>
              </a:ext>
            </a:extLst>
          </p:cNvPr>
          <p:cNvSpPr>
            <a:spLocks noGrp="1"/>
          </p:cNvSpPr>
          <p:nvPr>
            <p:ph type="title"/>
          </p:nvPr>
        </p:nvSpPr>
        <p:spPr/>
        <p:txBody>
          <a:bodyPr/>
          <a:lstStyle/>
          <a:p>
            <a:endParaRPr lang="en-GB"/>
          </a:p>
        </p:txBody>
      </p:sp>
      <p:pic>
        <p:nvPicPr>
          <p:cNvPr id="1026" name="Picture 2" descr="What SMS Marketers Can Learn From McDonald's | Tatango">
            <a:extLst>
              <a:ext uri="{FF2B5EF4-FFF2-40B4-BE49-F238E27FC236}">
                <a16:creationId xmlns:a16="http://schemas.microsoft.com/office/drawing/2014/main" id="{B8BBB3D6-7960-35B9-A865-2A45ABB6E808}"/>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 y="0"/>
            <a:ext cx="5907145" cy="26509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 Sales Promotion | Katrina's Marketing Profile!">
            <a:extLst>
              <a:ext uri="{FF2B5EF4-FFF2-40B4-BE49-F238E27FC236}">
                <a16:creationId xmlns:a16="http://schemas.microsoft.com/office/drawing/2014/main" id="{D5B626E8-923D-6E1C-4457-A0B81E9357F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907146" y="-1"/>
            <a:ext cx="6284854" cy="29552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60% Off HelloFresh Discount Code, Promotion Codes - Mar 2023">
            <a:extLst>
              <a:ext uri="{FF2B5EF4-FFF2-40B4-BE49-F238E27FC236}">
                <a16:creationId xmlns:a16="http://schemas.microsoft.com/office/drawing/2014/main" id="{DE037AE5-5A65-1111-88E8-B207E30513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207035"/>
            <a:ext cx="4615799" cy="265096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60% Off Gousto Discount Code, Vouchers - March 2023">
            <a:extLst>
              <a:ext uri="{FF2B5EF4-FFF2-40B4-BE49-F238E27FC236}">
                <a16:creationId xmlns:a16="http://schemas.microsoft.com/office/drawing/2014/main" id="{D1E5EF21-315C-E1CF-8725-F6243FB701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57046" y="2881859"/>
            <a:ext cx="5234953" cy="273236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pizza, snack food, several&#10;&#10;Description automatically generated">
            <a:extLst>
              <a:ext uri="{FF2B5EF4-FFF2-40B4-BE49-F238E27FC236}">
                <a16:creationId xmlns:a16="http://schemas.microsoft.com/office/drawing/2014/main" id="{0C483211-07EC-1252-654C-3412D3424704}"/>
              </a:ext>
            </a:extLst>
          </p:cNvPr>
          <p:cNvPicPr>
            <a:picLocks noChangeAspect="1"/>
          </p:cNvPicPr>
          <p:nvPr/>
        </p:nvPicPr>
        <p:blipFill>
          <a:blip r:embed="rId6"/>
          <a:stretch>
            <a:fillRect/>
          </a:stretch>
        </p:blipFill>
        <p:spPr>
          <a:xfrm>
            <a:off x="4651888" y="4169105"/>
            <a:ext cx="2269069" cy="2650966"/>
          </a:xfrm>
          <a:prstGeom prst="rect">
            <a:avLst/>
          </a:prstGeom>
        </p:spPr>
      </p:pic>
      <p:pic>
        <p:nvPicPr>
          <p:cNvPr id="6" name="Picture 5" descr="A person jumping in the air&#10;&#10;Description automatically generated with medium confidence">
            <a:extLst>
              <a:ext uri="{FF2B5EF4-FFF2-40B4-BE49-F238E27FC236}">
                <a16:creationId xmlns:a16="http://schemas.microsoft.com/office/drawing/2014/main" id="{7E6126EF-F2A3-95EE-87FB-3774B59F1EC2}"/>
              </a:ext>
            </a:extLst>
          </p:cNvPr>
          <p:cNvPicPr>
            <a:picLocks noChangeAspect="1"/>
          </p:cNvPicPr>
          <p:nvPr/>
        </p:nvPicPr>
        <p:blipFill>
          <a:blip r:embed="rId7"/>
          <a:stretch>
            <a:fillRect/>
          </a:stretch>
        </p:blipFill>
        <p:spPr>
          <a:xfrm>
            <a:off x="6957046" y="5614223"/>
            <a:ext cx="5234953" cy="1243778"/>
          </a:xfrm>
          <a:prstGeom prst="rect">
            <a:avLst/>
          </a:prstGeom>
        </p:spPr>
      </p:pic>
      <p:pic>
        <p:nvPicPr>
          <p:cNvPr id="7" name="Content Placeholder 4" descr="Text&#10;&#10;Description automatically generated">
            <a:extLst>
              <a:ext uri="{FF2B5EF4-FFF2-40B4-BE49-F238E27FC236}">
                <a16:creationId xmlns:a16="http://schemas.microsoft.com/office/drawing/2014/main" id="{95696586-7E65-4150-4B1A-2FBDDF470000}"/>
              </a:ext>
            </a:extLst>
          </p:cNvPr>
          <p:cNvPicPr>
            <a:picLocks noChangeAspect="1"/>
          </p:cNvPicPr>
          <p:nvPr/>
        </p:nvPicPr>
        <p:blipFill>
          <a:blip r:embed="rId8"/>
          <a:stretch>
            <a:fillRect/>
          </a:stretch>
        </p:blipFill>
        <p:spPr>
          <a:xfrm>
            <a:off x="-36089" y="2678051"/>
            <a:ext cx="5943235" cy="1491054"/>
          </a:xfrm>
          <a:prstGeom prst="rect">
            <a:avLst/>
          </a:prstGeom>
        </p:spPr>
      </p:pic>
    </p:spTree>
    <p:extLst>
      <p:ext uri="{BB962C8B-B14F-4D97-AF65-F5344CB8AC3E}">
        <p14:creationId xmlns:p14="http://schemas.microsoft.com/office/powerpoint/2010/main" val="1065436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297" y="365125"/>
            <a:ext cx="11338447" cy="755337"/>
          </a:xfrm>
        </p:spPr>
        <p:txBody>
          <a:bodyPr/>
          <a:lstStyle/>
          <a:p>
            <a:r>
              <a:rPr lang="en-GB" b="1" dirty="0">
                <a:latin typeface="+mn-lt"/>
              </a:rPr>
              <a:t>Benefits of Sales Promotions</a:t>
            </a:r>
          </a:p>
        </p:txBody>
      </p:sp>
      <p:sp>
        <p:nvSpPr>
          <p:cNvPr id="3" name="Content Placeholder 2"/>
          <p:cNvSpPr>
            <a:spLocks noGrp="1"/>
          </p:cNvSpPr>
          <p:nvPr>
            <p:ph idx="1"/>
          </p:nvPr>
        </p:nvSpPr>
        <p:spPr>
          <a:xfrm>
            <a:off x="278297" y="1431235"/>
            <a:ext cx="11463130" cy="5234608"/>
          </a:xfrm>
        </p:spPr>
        <p:txBody>
          <a:bodyPr>
            <a:normAutofit fontScale="77500" lnSpcReduction="20000"/>
          </a:bodyPr>
          <a:lstStyle/>
          <a:p>
            <a:r>
              <a:rPr lang="en-GB" b="1" dirty="0"/>
              <a:t>Creating new leads:</a:t>
            </a:r>
            <a:r>
              <a:rPr lang="en-GB" dirty="0"/>
              <a:t> Increase customer acquisition. Many potential buyers are willing to try something for a lesser price, and if they like the product they will repurchase and become part of a company’s loyal base.</a:t>
            </a:r>
          </a:p>
          <a:p>
            <a:endParaRPr lang="en-GB" sz="1400" dirty="0"/>
          </a:p>
          <a:p>
            <a:r>
              <a:rPr lang="en-GB" b="1" dirty="0"/>
              <a:t>Introducing a new product:</a:t>
            </a:r>
            <a:r>
              <a:rPr lang="en-GB" dirty="0"/>
              <a:t> Even extremely successful companies need a little help launching a new product. New customers may need incentives to buy, and long-term customers may be committed to their usual product</a:t>
            </a:r>
          </a:p>
          <a:p>
            <a:endParaRPr lang="en-GB" sz="1400" dirty="0"/>
          </a:p>
          <a:p>
            <a:r>
              <a:rPr lang="en-GB" b="1" dirty="0"/>
              <a:t>Selling out overstock:</a:t>
            </a:r>
            <a:r>
              <a:rPr lang="en-GB" dirty="0"/>
              <a:t> Can be a useful tool to get rid of inventory while attracting new customers who may not have the overstocked product yet.</a:t>
            </a:r>
          </a:p>
          <a:p>
            <a:pPr marL="0" indent="0">
              <a:buNone/>
            </a:pPr>
            <a:endParaRPr lang="en-GB" sz="1400" dirty="0"/>
          </a:p>
          <a:p>
            <a:r>
              <a:rPr lang="en-GB" b="1" dirty="0"/>
              <a:t>Rewarding current customers:</a:t>
            </a:r>
            <a:r>
              <a:rPr lang="en-GB" dirty="0"/>
              <a:t> Nurturing customers over time is essential to keeping brand credibility and loyalty high. Sales promotions can keep customers engaged with your brand.</a:t>
            </a:r>
          </a:p>
          <a:p>
            <a:endParaRPr lang="en-GB" sz="1400" dirty="0"/>
          </a:p>
          <a:p>
            <a:r>
              <a:rPr lang="en-GB" b="1" dirty="0"/>
              <a:t>Increasing last-minute revenue:</a:t>
            </a:r>
            <a:r>
              <a:rPr lang="en-GB" dirty="0"/>
              <a:t> Many companies use sales promotions towards the end of a month or quarter to meet revenue or inventory goals. While not a bad strategy, it’s best to use this one sparingly so that customers don’t get into the habit of waiting for an expected sale.</a:t>
            </a:r>
          </a:p>
          <a:p>
            <a:endParaRPr lang="en-GB" dirty="0"/>
          </a:p>
        </p:txBody>
      </p:sp>
    </p:spTree>
    <p:extLst>
      <p:ext uri="{BB962C8B-B14F-4D97-AF65-F5344CB8AC3E}">
        <p14:creationId xmlns:p14="http://schemas.microsoft.com/office/powerpoint/2010/main" val="2623473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397" y="365125"/>
            <a:ext cx="11127347" cy="755337"/>
          </a:xfrm>
        </p:spPr>
        <p:txBody>
          <a:bodyPr/>
          <a:lstStyle/>
          <a:p>
            <a:r>
              <a:rPr lang="en-GB" b="1" dirty="0">
                <a:latin typeface="+mn-lt"/>
              </a:rPr>
              <a:t>Drawbacks of Sales Promotions</a:t>
            </a:r>
          </a:p>
        </p:txBody>
      </p:sp>
      <p:sp>
        <p:nvSpPr>
          <p:cNvPr id="3" name="Content Placeholder 2"/>
          <p:cNvSpPr>
            <a:spLocks noGrp="1"/>
          </p:cNvSpPr>
          <p:nvPr>
            <p:ph idx="1"/>
          </p:nvPr>
        </p:nvSpPr>
        <p:spPr>
          <a:xfrm>
            <a:off x="489397" y="1249252"/>
            <a:ext cx="10864403" cy="5215942"/>
          </a:xfrm>
        </p:spPr>
        <p:txBody>
          <a:bodyPr>
            <a:normAutofit fontScale="92500" lnSpcReduction="20000"/>
          </a:bodyPr>
          <a:lstStyle/>
          <a:p>
            <a:r>
              <a:rPr lang="en-GB" b="1" dirty="0"/>
              <a:t>Can devalue your brand:</a:t>
            </a:r>
            <a:r>
              <a:rPr lang="en-GB" dirty="0"/>
              <a:t> There is a general assumption in the consumer market that if a brand uses financial promotions / discounts, it’s because they are having trouble selling that product.</a:t>
            </a:r>
          </a:p>
          <a:p>
            <a:r>
              <a:rPr lang="en-GB" dirty="0"/>
              <a:t>Promoting a single product in your line might not make a lasting impression, a sales promotion that covers your entire brand might lead to brand devaluation</a:t>
            </a:r>
          </a:p>
          <a:p>
            <a:r>
              <a:rPr lang="en-GB" b="1" dirty="0"/>
              <a:t>Sales promotions can make it complicated to sell your product back at its original price point:</a:t>
            </a:r>
            <a:r>
              <a:rPr lang="en-GB" dirty="0"/>
              <a:t> Depending on how long your promotion runs, you may attract customers who never paid full price for your product. These customers may then be turned off when you return to full price at the end of a promotion.</a:t>
            </a:r>
          </a:p>
          <a:p>
            <a:r>
              <a:rPr lang="en-GB" dirty="0"/>
              <a:t>It’s important, therefore, to set strict promotional timelines and leave space in between promotions to make sure your original price is the most consistent one.</a:t>
            </a:r>
          </a:p>
          <a:p>
            <a:r>
              <a:rPr lang="en-GB" b="1" dirty="0"/>
              <a:t>Redemption levels: </a:t>
            </a:r>
            <a:r>
              <a:rPr lang="en-GB" dirty="0"/>
              <a:t>Must be carefully calculated within a set budget. Mass response to a sales promotion can be costly and damaging</a:t>
            </a:r>
          </a:p>
        </p:txBody>
      </p:sp>
    </p:spTree>
    <p:extLst>
      <p:ext uri="{BB962C8B-B14F-4D97-AF65-F5344CB8AC3E}">
        <p14:creationId xmlns:p14="http://schemas.microsoft.com/office/powerpoint/2010/main" val="1753250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Effect of Sales Promotions on Sales</a:t>
            </a:r>
          </a:p>
        </p:txBody>
      </p:sp>
      <p:pic>
        <p:nvPicPr>
          <p:cNvPr id="12290" name="Picture 2" descr="How to Analyze Success of Product Promotions [Free Toolki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793446"/>
            <a:ext cx="10250510" cy="4988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72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AB941-F602-CA78-97B3-9D73A12BE326}"/>
              </a:ext>
            </a:extLst>
          </p:cNvPr>
          <p:cNvSpPr>
            <a:spLocks noGrp="1"/>
          </p:cNvSpPr>
          <p:nvPr>
            <p:ph type="title"/>
          </p:nvPr>
        </p:nvSpPr>
        <p:spPr>
          <a:xfrm>
            <a:off x="606287" y="365126"/>
            <a:ext cx="10747513" cy="787814"/>
          </a:xfrm>
        </p:spPr>
        <p:txBody>
          <a:bodyPr/>
          <a:lstStyle/>
          <a:p>
            <a:r>
              <a:rPr lang="en-GB" b="1" dirty="0">
                <a:latin typeface="+mn-lt"/>
              </a:rPr>
              <a:t>Task</a:t>
            </a:r>
          </a:p>
        </p:txBody>
      </p:sp>
      <p:sp>
        <p:nvSpPr>
          <p:cNvPr id="3" name="Content Placeholder 2">
            <a:extLst>
              <a:ext uri="{FF2B5EF4-FFF2-40B4-BE49-F238E27FC236}">
                <a16:creationId xmlns:a16="http://schemas.microsoft.com/office/drawing/2014/main" id="{0A99F8A3-8F06-156B-9636-5FBA451EC3EB}"/>
              </a:ext>
            </a:extLst>
          </p:cNvPr>
          <p:cNvSpPr>
            <a:spLocks noGrp="1"/>
          </p:cNvSpPr>
          <p:nvPr>
            <p:ph idx="1"/>
          </p:nvPr>
        </p:nvSpPr>
        <p:spPr>
          <a:xfrm>
            <a:off x="728869" y="1378226"/>
            <a:ext cx="10747514" cy="5114648"/>
          </a:xfrm>
        </p:spPr>
        <p:txBody>
          <a:bodyPr>
            <a:normAutofit lnSpcReduction="10000"/>
          </a:bodyPr>
          <a:lstStyle/>
          <a:p>
            <a:pPr marL="0" indent="0">
              <a:buNone/>
            </a:pPr>
            <a:r>
              <a:rPr lang="en-GB" b="1" dirty="0"/>
              <a:t>Discuss how sales promotions could be used effectively in the following cases:</a:t>
            </a:r>
          </a:p>
          <a:p>
            <a:pPr marL="0" indent="0">
              <a:buNone/>
            </a:pPr>
            <a:endParaRPr lang="en-GB" dirty="0"/>
          </a:p>
          <a:p>
            <a:r>
              <a:rPr lang="en-GB" dirty="0"/>
              <a:t>A local café wants to increase customer loyalty</a:t>
            </a:r>
          </a:p>
          <a:p>
            <a:r>
              <a:rPr lang="en-GB" dirty="0"/>
              <a:t>A big food brand is launching a new range of biscuits</a:t>
            </a:r>
          </a:p>
          <a:p>
            <a:r>
              <a:rPr lang="en-GB" dirty="0"/>
              <a:t>A travel company wants to encourage earl booking</a:t>
            </a:r>
          </a:p>
          <a:p>
            <a:r>
              <a:rPr lang="en-GB" dirty="0"/>
              <a:t>A restaurant wants to encourage customers to spend more when they visit</a:t>
            </a:r>
          </a:p>
          <a:p>
            <a:r>
              <a:rPr lang="en-GB" dirty="0"/>
              <a:t>A local gym wants to find new members to join</a:t>
            </a:r>
          </a:p>
          <a:p>
            <a:r>
              <a:rPr lang="en-GB" dirty="0"/>
              <a:t>A large brand want to support a good cause and feel this will enhance their brand reputation and increase customer engagement with the brand</a:t>
            </a:r>
          </a:p>
          <a:p>
            <a:endParaRPr lang="en-GB" dirty="0"/>
          </a:p>
        </p:txBody>
      </p:sp>
    </p:spTree>
    <p:extLst>
      <p:ext uri="{BB962C8B-B14F-4D97-AF65-F5344CB8AC3E}">
        <p14:creationId xmlns:p14="http://schemas.microsoft.com/office/powerpoint/2010/main" val="338461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2" y="240241"/>
            <a:ext cx="10760054" cy="1228299"/>
          </a:xfrm>
        </p:spPr>
        <p:txBody>
          <a:bodyPr>
            <a:normAutofit/>
          </a:bodyPr>
          <a:lstStyle/>
          <a:p>
            <a:r>
              <a:rPr lang="en-GB" sz="4000" b="1" u="sng" dirty="0">
                <a:latin typeface="+mn-lt"/>
              </a:rPr>
              <a:t>Direct Marketing</a:t>
            </a:r>
          </a:p>
        </p:txBody>
      </p:sp>
      <p:sp>
        <p:nvSpPr>
          <p:cNvPr id="3" name="Content Placeholder 2"/>
          <p:cNvSpPr>
            <a:spLocks noGrp="1"/>
          </p:cNvSpPr>
          <p:nvPr>
            <p:ph idx="1"/>
          </p:nvPr>
        </p:nvSpPr>
        <p:spPr>
          <a:xfrm>
            <a:off x="370902" y="1468540"/>
            <a:ext cx="5972746" cy="5020395"/>
          </a:xfrm>
        </p:spPr>
        <p:txBody>
          <a:bodyPr anchor="ctr">
            <a:normAutofit lnSpcReduction="10000"/>
          </a:bodyPr>
          <a:lstStyle/>
          <a:p>
            <a:r>
              <a:rPr lang="en-GB" sz="2200" b="1" dirty="0"/>
              <a:t>Direct marketing</a:t>
            </a:r>
            <a:r>
              <a:rPr lang="en-GB" sz="2200" dirty="0"/>
              <a:t> enables marketers to reach their target audience directly without relying on intermediaries </a:t>
            </a:r>
          </a:p>
          <a:p>
            <a:r>
              <a:rPr lang="en-GB" sz="2200" dirty="0"/>
              <a:t>Direct marketing uses </a:t>
            </a:r>
            <a:r>
              <a:rPr lang="en-GB" sz="2200" b="1" dirty="0"/>
              <a:t>one-to-one communication </a:t>
            </a:r>
            <a:r>
              <a:rPr lang="en-GB" sz="2200" dirty="0"/>
              <a:t>to reach potential customers. It delivers marketing messages in a personal and relevant way, often through emails, phone calls, or text messages. Direct marketing aims to get the customer to buy, inquire about, or subscribe to a product or service.</a:t>
            </a:r>
          </a:p>
          <a:p>
            <a:r>
              <a:rPr lang="en-GB" sz="2200" dirty="0"/>
              <a:t>Direct marketing is an effective tool for businesses to reach their target audience promptly and maintain brand awareness. It also allows companies to gather feedback from the market about the effectiveness of their products and services.</a:t>
            </a:r>
          </a:p>
          <a:p>
            <a:endParaRPr lang="en-GB" sz="1700" dirty="0"/>
          </a:p>
          <a:p>
            <a:endParaRPr lang="en-GB" sz="1700" dirty="0"/>
          </a:p>
        </p:txBody>
      </p:sp>
      <p:graphicFrame>
        <p:nvGraphicFramePr>
          <p:cNvPr id="4" name="Table 3">
            <a:extLst>
              <a:ext uri="{FF2B5EF4-FFF2-40B4-BE49-F238E27FC236}">
                <a16:creationId xmlns:a16="http://schemas.microsoft.com/office/drawing/2014/main" id="{474780F5-6164-0327-5F74-664033592658}"/>
              </a:ext>
            </a:extLst>
          </p:cNvPr>
          <p:cNvGraphicFramePr>
            <a:graphicFrameLocks noGrp="1"/>
          </p:cNvGraphicFramePr>
          <p:nvPr>
            <p:extLst>
              <p:ext uri="{D42A27DB-BD31-4B8C-83A1-F6EECF244321}">
                <p14:modId xmlns:p14="http://schemas.microsoft.com/office/powerpoint/2010/main" val="2363651748"/>
              </p:ext>
            </p:extLst>
          </p:nvPr>
        </p:nvGraphicFramePr>
        <p:xfrm>
          <a:off x="6343649" y="1325569"/>
          <a:ext cx="5477449" cy="5020395"/>
        </p:xfrm>
        <a:graphic>
          <a:graphicData uri="http://schemas.openxmlformats.org/drawingml/2006/table">
            <a:tbl>
              <a:tblPr firstRow="1" bandRow="1">
                <a:tableStyleId>{5C22544A-7EE6-4342-B048-85BDC9FD1C3A}</a:tableStyleId>
              </a:tblPr>
              <a:tblGrid>
                <a:gridCol w="5477449">
                  <a:extLst>
                    <a:ext uri="{9D8B030D-6E8A-4147-A177-3AD203B41FA5}">
                      <a16:colId xmlns:a16="http://schemas.microsoft.com/office/drawing/2014/main" val="1210469610"/>
                    </a:ext>
                  </a:extLst>
                </a:gridCol>
              </a:tblGrid>
              <a:tr h="5020395">
                <a:tc>
                  <a:txBody>
                    <a:bodyPr/>
                    <a:lstStyle/>
                    <a:p>
                      <a:pPr marL="0" indent="0">
                        <a:buNone/>
                      </a:pPr>
                      <a:r>
                        <a:rPr lang="en-GB" sz="2000" dirty="0"/>
                        <a:t>Examples:</a:t>
                      </a:r>
                    </a:p>
                    <a:p>
                      <a:pPr marL="0" indent="0">
                        <a:buNone/>
                      </a:pPr>
                      <a:endParaRPr lang="en-GB" sz="1000" dirty="0"/>
                    </a:p>
                    <a:p>
                      <a:pPr marL="285750" indent="-285750">
                        <a:buFont typeface="Arial" panose="020B0604020202020204" pitchFamily="34" charset="0"/>
                        <a:buChar char="•"/>
                      </a:pPr>
                      <a:r>
                        <a:rPr lang="en-GB" sz="2000" dirty="0"/>
                        <a:t>Targeted direct mail campaigns</a:t>
                      </a:r>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r>
                        <a:rPr lang="en-GB" sz="2000" dirty="0"/>
                        <a:t>Targeted digital advertising: Companies use targeted digital ads to reach specific audiences with targeted messages about their product or service.</a:t>
                      </a:r>
                    </a:p>
                    <a:p>
                      <a:pPr marL="285750" indent="-285750">
                        <a:buFont typeface="Arial" panose="020B0604020202020204" pitchFamily="34" charset="0"/>
                        <a:buChar char="•"/>
                      </a:pPr>
                      <a:endParaRPr lang="en-GB" sz="1000" dirty="0"/>
                    </a:p>
                    <a:p>
                      <a:pPr marL="285750" indent="-285750">
                        <a:buFont typeface="Arial" panose="020B0604020202020204" pitchFamily="34" charset="0"/>
                        <a:buChar char="•"/>
                      </a:pPr>
                      <a:r>
                        <a:rPr lang="en-GB" sz="2000" dirty="0"/>
                        <a:t>Email marketing: Companies send emails that contain valuable information or discounts for their products and services. Algorithms can tailor these emails to reach a specific demographic or be part of the company's general email campaign.</a:t>
                      </a:r>
                    </a:p>
                    <a:p>
                      <a:endParaRPr lang="en-GB" sz="1500" dirty="0"/>
                    </a:p>
                  </a:txBody>
                  <a:tcPr marL="76825" marR="76825" marT="38412" marB="38412"/>
                </a:tc>
                <a:extLst>
                  <a:ext uri="{0D108BD9-81ED-4DB2-BD59-A6C34878D82A}">
                    <a16:rowId xmlns:a16="http://schemas.microsoft.com/office/drawing/2014/main" val="300510802"/>
                  </a:ext>
                </a:extLst>
              </a:tr>
            </a:tbl>
          </a:graphicData>
        </a:graphic>
      </p:graphicFrame>
    </p:spTree>
    <p:extLst>
      <p:ext uri="{BB962C8B-B14F-4D97-AF65-F5344CB8AC3E}">
        <p14:creationId xmlns:p14="http://schemas.microsoft.com/office/powerpoint/2010/main" val="430225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Direct Mail Case Studies</a:t>
            </a:r>
          </a:p>
        </p:txBody>
      </p:sp>
      <p:sp>
        <p:nvSpPr>
          <p:cNvPr id="3" name="Content Placeholder 2"/>
          <p:cNvSpPr>
            <a:spLocks noGrp="1"/>
          </p:cNvSpPr>
          <p:nvPr>
            <p:ph idx="1"/>
          </p:nvPr>
        </p:nvSpPr>
        <p:spPr/>
        <p:txBody>
          <a:bodyPr/>
          <a:lstStyle/>
          <a:p>
            <a:r>
              <a:rPr lang="en-GB" dirty="0">
                <a:hlinkClick r:id="rId2"/>
              </a:rPr>
              <a:t>https://www.marketreach.co.uk/best-mail-marketing-campaigns</a:t>
            </a:r>
            <a:endParaRPr lang="en-GB" dirty="0"/>
          </a:p>
          <a:p>
            <a:endParaRPr lang="en-GB" dirty="0"/>
          </a:p>
          <a:p>
            <a:r>
              <a:rPr lang="en-GB" dirty="0">
                <a:hlinkClick r:id="rId3"/>
              </a:rPr>
              <a:t>5 Best Email Marketing Campaigns (With Examples) | Mailchimp</a:t>
            </a:r>
            <a:endParaRPr lang="en-GB" dirty="0"/>
          </a:p>
          <a:p>
            <a:endParaRPr lang="en-GB" dirty="0"/>
          </a:p>
          <a:p>
            <a:r>
              <a:rPr lang="en-GB" dirty="0">
                <a:hlinkClick r:id="rId4"/>
              </a:rPr>
              <a:t>The 29 Best Email Marketing Campaign Examples To Inspire You (wix.com)</a:t>
            </a:r>
            <a:endParaRPr lang="en-GB" dirty="0"/>
          </a:p>
          <a:p>
            <a:endParaRPr lang="en-GB" dirty="0"/>
          </a:p>
          <a:p>
            <a:endParaRPr lang="en-GB" dirty="0"/>
          </a:p>
        </p:txBody>
      </p:sp>
    </p:spTree>
    <p:extLst>
      <p:ext uri="{BB962C8B-B14F-4D97-AF65-F5344CB8AC3E}">
        <p14:creationId xmlns:p14="http://schemas.microsoft.com/office/powerpoint/2010/main" val="2903407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B34EA-F6B1-C5C6-0406-30ED69FA7CA4}"/>
              </a:ext>
            </a:extLst>
          </p:cNvPr>
          <p:cNvSpPr>
            <a:spLocks noGrp="1"/>
          </p:cNvSpPr>
          <p:nvPr>
            <p:ph type="title"/>
          </p:nvPr>
        </p:nvSpPr>
        <p:spPr>
          <a:xfrm>
            <a:off x="463826" y="365125"/>
            <a:ext cx="11237844" cy="880579"/>
          </a:xfrm>
        </p:spPr>
        <p:txBody>
          <a:bodyPr/>
          <a:lstStyle/>
          <a:p>
            <a:r>
              <a:rPr lang="en-GB" b="1" dirty="0">
                <a:latin typeface="+mn-lt"/>
              </a:rPr>
              <a:t>Case Study - Ikea Direct Mail Campaign </a:t>
            </a:r>
          </a:p>
        </p:txBody>
      </p:sp>
      <p:sp>
        <p:nvSpPr>
          <p:cNvPr id="3" name="Content Placeholder 2">
            <a:extLst>
              <a:ext uri="{FF2B5EF4-FFF2-40B4-BE49-F238E27FC236}">
                <a16:creationId xmlns:a16="http://schemas.microsoft.com/office/drawing/2014/main" id="{B9B1429D-69C0-1BD6-4EE2-D29D4685E3E1}"/>
              </a:ext>
            </a:extLst>
          </p:cNvPr>
          <p:cNvSpPr>
            <a:spLocks noGrp="1"/>
          </p:cNvSpPr>
          <p:nvPr>
            <p:ph idx="1"/>
          </p:nvPr>
        </p:nvSpPr>
        <p:spPr>
          <a:xfrm>
            <a:off x="463826" y="1378226"/>
            <a:ext cx="11237844" cy="5114649"/>
          </a:xfrm>
        </p:spPr>
        <p:txBody>
          <a:bodyPr>
            <a:normAutofit fontScale="92500" lnSpcReduction="10000"/>
          </a:bodyPr>
          <a:lstStyle/>
          <a:p>
            <a:r>
              <a:rPr lang="en-GB" b="0" i="0" dirty="0">
                <a:solidFill>
                  <a:srgbClr val="000000"/>
                </a:solidFill>
                <a:effectLst/>
                <a:latin typeface="Calibri" panose="020F0502020204030204" pitchFamily="34" charset="0"/>
              </a:rPr>
              <a:t>IKEA were experiencing record low levels of store visitations.</a:t>
            </a:r>
          </a:p>
          <a:p>
            <a:endParaRPr lang="en-GB" sz="1100"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Working with their marketing partner RAPP, IKEA identified that the most receptive and lucrative audience to get instore were IKEA Family members (IKEA's loyalty programme). Financially, these customers spend on average 24% more than non-members, so encouraging them to visit would help make up for lost sales.</a:t>
            </a:r>
          </a:p>
          <a:p>
            <a:endParaRPr lang="en-GB" sz="1100"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A family game was mailed which revealed discounts to use instore</a:t>
            </a:r>
          </a:p>
          <a:p>
            <a:endParaRPr lang="en-GB" sz="1100" dirty="0">
              <a:solidFill>
                <a:srgbClr val="000000"/>
              </a:solidFill>
              <a:latin typeface="Calibri" panose="020F0502020204030204" pitchFamily="34" charset="0"/>
            </a:endParaRPr>
          </a:p>
          <a:p>
            <a:r>
              <a:rPr lang="en-GB" b="0" i="0" dirty="0">
                <a:solidFill>
                  <a:srgbClr val="000000"/>
                </a:solidFill>
                <a:effectLst/>
                <a:latin typeface="Calibri" panose="020F0502020204030204" pitchFamily="34" charset="0"/>
              </a:rPr>
              <a:t>The mailing went out to one million IKEA Family members between August 30 and September 5, 2022. Within three weeks, 19,000 customers had redeemed the voucher in-store. And with a resulting ROI of 4.5:1 – significantly outperforming the year’s earlier best-performing mailing - the campaign became Ikea’s most successful mailer of 2022.</a:t>
            </a:r>
            <a:endParaRPr lang="en-GB" dirty="0"/>
          </a:p>
        </p:txBody>
      </p:sp>
    </p:spTree>
    <p:extLst>
      <p:ext uri="{BB962C8B-B14F-4D97-AF65-F5344CB8AC3E}">
        <p14:creationId xmlns:p14="http://schemas.microsoft.com/office/powerpoint/2010/main" val="2938577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125"/>
            <a:ext cx="10838645" cy="1325563"/>
          </a:xfrm>
        </p:spPr>
        <p:txBody>
          <a:bodyPr/>
          <a:lstStyle/>
          <a:p>
            <a:r>
              <a:rPr lang="en-GB" b="1" u="sng" dirty="0">
                <a:latin typeface="+mn-lt"/>
              </a:rPr>
              <a:t>Personal Selling</a:t>
            </a:r>
          </a:p>
        </p:txBody>
      </p:sp>
      <p:sp>
        <p:nvSpPr>
          <p:cNvPr id="3" name="Content Placeholder 2"/>
          <p:cNvSpPr>
            <a:spLocks noGrp="1"/>
          </p:cNvSpPr>
          <p:nvPr>
            <p:ph idx="1"/>
          </p:nvPr>
        </p:nvSpPr>
        <p:spPr>
          <a:xfrm>
            <a:off x="515155" y="1855304"/>
            <a:ext cx="10838645" cy="4321659"/>
          </a:xfrm>
        </p:spPr>
        <p:txBody>
          <a:bodyPr>
            <a:normAutofit/>
          </a:bodyPr>
          <a:lstStyle/>
          <a:p>
            <a:pPr fontAlgn="base"/>
            <a:r>
              <a:rPr lang="en-GB" dirty="0"/>
              <a:t>Personal selling involves direct communication between a salesperson and a potential customer. This can occur in person, over email, on the phone, online or via video</a:t>
            </a:r>
          </a:p>
          <a:p>
            <a:pPr marL="0" indent="0" fontAlgn="base">
              <a:buNone/>
            </a:pPr>
            <a:endParaRPr lang="en-GB" sz="1000" dirty="0"/>
          </a:p>
          <a:p>
            <a:pPr fontAlgn="base"/>
            <a:r>
              <a:rPr lang="en-GB" dirty="0"/>
              <a:t>Personal selling is a method that personalises the selling process. It allows businesses to help prospects resolve challenges with the use of their product or service, rather than simply selling at them.</a:t>
            </a:r>
          </a:p>
          <a:p>
            <a:pPr marL="0" indent="0" fontAlgn="base">
              <a:buNone/>
            </a:pPr>
            <a:endParaRPr lang="en-GB" sz="1000" dirty="0"/>
          </a:p>
          <a:p>
            <a:pPr fontAlgn="base"/>
            <a:r>
              <a:rPr lang="en-GB" dirty="0"/>
              <a:t>Personal selling is most commonly used for business-to-business (B2B) selling, although it can also be used in retail and trade selling.</a:t>
            </a:r>
          </a:p>
          <a:p>
            <a:endParaRPr lang="en-GB" dirty="0"/>
          </a:p>
        </p:txBody>
      </p:sp>
    </p:spTree>
    <p:extLst>
      <p:ext uri="{BB962C8B-B14F-4D97-AF65-F5344CB8AC3E}">
        <p14:creationId xmlns:p14="http://schemas.microsoft.com/office/powerpoint/2010/main" val="1546174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D5EC-4160-7719-FAB3-09E22FA225DA}"/>
              </a:ext>
            </a:extLst>
          </p:cNvPr>
          <p:cNvSpPr>
            <a:spLocks noGrp="1"/>
          </p:cNvSpPr>
          <p:nvPr>
            <p:ph type="title"/>
          </p:nvPr>
        </p:nvSpPr>
        <p:spPr/>
        <p:txBody>
          <a:bodyPr/>
          <a:lstStyle/>
          <a:p>
            <a:endParaRPr lang="en-GB"/>
          </a:p>
        </p:txBody>
      </p:sp>
      <p:pic>
        <p:nvPicPr>
          <p:cNvPr id="3080" name="Picture 8" descr="Lecture on Personal Selling - ppt download">
            <a:extLst>
              <a:ext uri="{FF2B5EF4-FFF2-40B4-BE49-F238E27FC236}">
                <a16:creationId xmlns:a16="http://schemas.microsoft.com/office/drawing/2014/main" id="{F5C4D57F-9898-FC04-0F3A-FA0AAD6407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2278" y="132522"/>
            <a:ext cx="12019722" cy="6546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7993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4338" name="Picture 2" descr="Personal selling pros: builds strong relationships, handles objections quickly, assesses needs and delivers support, achieves greater success rates, reduced churn. Personal selling cons: resource intensive, takes time to see pay off, may reveal a smaller poo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923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522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Public Relations</a:t>
            </a:r>
          </a:p>
        </p:txBody>
      </p:sp>
      <p:sp>
        <p:nvSpPr>
          <p:cNvPr id="3" name="Content Placeholder 2"/>
          <p:cNvSpPr>
            <a:spLocks noGrp="1"/>
          </p:cNvSpPr>
          <p:nvPr>
            <p:ph idx="1"/>
          </p:nvPr>
        </p:nvSpPr>
        <p:spPr/>
        <p:txBody>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a:p>
            <a:endParaRPr lang="en-GB" dirty="0"/>
          </a:p>
          <a:p>
            <a:pPr marL="0" indent="0" algn="r">
              <a:buNone/>
            </a:pPr>
            <a:r>
              <a:rPr lang="en-GB" dirty="0"/>
              <a:t>The Chartered Institute of Public Relations</a:t>
            </a:r>
          </a:p>
        </p:txBody>
      </p:sp>
    </p:spTree>
    <p:extLst>
      <p:ext uri="{BB962C8B-B14F-4D97-AF65-F5344CB8AC3E}">
        <p14:creationId xmlns:p14="http://schemas.microsoft.com/office/powerpoint/2010/main" val="776233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256" y="365126"/>
            <a:ext cx="10819544" cy="761310"/>
          </a:xfrm>
        </p:spPr>
        <p:txBody>
          <a:bodyPr/>
          <a:lstStyle/>
          <a:p>
            <a:r>
              <a:rPr lang="en-GB" b="1" u="sng" dirty="0">
                <a:latin typeface="+mn-lt"/>
              </a:rPr>
              <a:t>PR</a:t>
            </a:r>
          </a:p>
        </p:txBody>
      </p:sp>
      <p:sp>
        <p:nvSpPr>
          <p:cNvPr id="3" name="Content Placeholder 2"/>
          <p:cNvSpPr>
            <a:spLocks noGrp="1"/>
          </p:cNvSpPr>
          <p:nvPr>
            <p:ph idx="1"/>
          </p:nvPr>
        </p:nvSpPr>
        <p:spPr>
          <a:xfrm>
            <a:off x="344557" y="1431235"/>
            <a:ext cx="11370365" cy="5061638"/>
          </a:xfrm>
        </p:spPr>
        <p:txBody>
          <a:bodyPr>
            <a:normAutofit/>
          </a:bodyPr>
          <a:lstStyle/>
          <a:p>
            <a:r>
              <a:rPr lang="en-GB" b="1" dirty="0"/>
              <a:t>Organisation </a:t>
            </a:r>
            <a:r>
              <a:rPr lang="en-GB" dirty="0"/>
              <a:t>can be a government body, a business, a profession, a public service or a body concerned with health, culture, education - indeed any corporate or voluntary body large or small.</a:t>
            </a:r>
          </a:p>
          <a:p>
            <a:endParaRPr lang="en-GB" sz="1100" dirty="0"/>
          </a:p>
          <a:p>
            <a:r>
              <a:rPr lang="en-GB" b="1" dirty="0"/>
              <a:t>Publics</a:t>
            </a:r>
            <a:r>
              <a:rPr lang="en-GB" dirty="0"/>
              <a:t> are audiences that are important to the organisation. They include customers - existing and potential; employees and management; investors; media; government; suppliers; opinion-formers.</a:t>
            </a:r>
          </a:p>
          <a:p>
            <a:endParaRPr lang="en-GB" sz="1100" dirty="0"/>
          </a:p>
          <a:p>
            <a:r>
              <a:rPr lang="en-GB" b="1" dirty="0"/>
              <a:t>Understanding</a:t>
            </a:r>
            <a:r>
              <a:rPr lang="en-GB" dirty="0"/>
              <a:t> is a two-way process. To be effective, an organisation needs to listen to the opinions of those with whom it deals and not solely provide information. Issuing a barrage of propaganda is not enough in today's open society.</a:t>
            </a:r>
          </a:p>
          <a:p>
            <a:endParaRPr lang="en-GB" dirty="0"/>
          </a:p>
        </p:txBody>
      </p:sp>
    </p:spTree>
    <p:extLst>
      <p:ext uri="{BB962C8B-B14F-4D97-AF65-F5344CB8AC3E}">
        <p14:creationId xmlns:p14="http://schemas.microsoft.com/office/powerpoint/2010/main" val="3865323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717E5-F173-1488-2171-38950D09ED30}"/>
              </a:ext>
            </a:extLst>
          </p:cNvPr>
          <p:cNvSpPr>
            <a:spLocks noGrp="1"/>
          </p:cNvSpPr>
          <p:nvPr>
            <p:ph type="title"/>
          </p:nvPr>
        </p:nvSpPr>
        <p:spPr>
          <a:xfrm>
            <a:off x="543339" y="365126"/>
            <a:ext cx="11237844" cy="907084"/>
          </a:xfrm>
        </p:spPr>
        <p:txBody>
          <a:bodyPr/>
          <a:lstStyle/>
          <a:p>
            <a:r>
              <a:rPr lang="en-GB" b="1" u="sng" dirty="0">
                <a:latin typeface="+mn-lt"/>
              </a:rPr>
              <a:t>Why is Public Relations Important?</a:t>
            </a:r>
          </a:p>
        </p:txBody>
      </p:sp>
      <p:sp>
        <p:nvSpPr>
          <p:cNvPr id="3" name="Content Placeholder 2">
            <a:extLst>
              <a:ext uri="{FF2B5EF4-FFF2-40B4-BE49-F238E27FC236}">
                <a16:creationId xmlns:a16="http://schemas.microsoft.com/office/drawing/2014/main" id="{558C745C-6C22-C752-618E-F13FC760C273}"/>
              </a:ext>
            </a:extLst>
          </p:cNvPr>
          <p:cNvSpPr>
            <a:spLocks noGrp="1"/>
          </p:cNvSpPr>
          <p:nvPr>
            <p:ph idx="1"/>
          </p:nvPr>
        </p:nvSpPr>
        <p:spPr>
          <a:xfrm>
            <a:off x="543339" y="1630017"/>
            <a:ext cx="10810461" cy="4546946"/>
          </a:xfrm>
        </p:spPr>
        <p:txBody>
          <a:bodyPr>
            <a:normAutofit/>
          </a:bodyPr>
          <a:lstStyle/>
          <a:p>
            <a:r>
              <a:rPr lang="en-GB" b="0" i="0" dirty="0">
                <a:effectLst/>
              </a:rPr>
              <a:t>Image is an important aspect of </a:t>
            </a:r>
            <a:r>
              <a:rPr lang="en-GB" dirty="0"/>
              <a:t>brand awareness,</a:t>
            </a:r>
            <a:r>
              <a:rPr lang="en-GB" b="0" i="0" dirty="0">
                <a:effectLst/>
              </a:rPr>
              <a:t> which influences whether your potential customers know, like, and trust you. Where publicity is outside a brand's control, </a:t>
            </a:r>
            <a:r>
              <a:rPr lang="en-GB" dirty="0"/>
              <a:t>public relations</a:t>
            </a:r>
            <a:r>
              <a:rPr lang="en-GB" b="0" i="0" dirty="0">
                <a:effectLst/>
              </a:rPr>
              <a:t> (PR) is an effective way to contribute to the conversation.</a:t>
            </a:r>
          </a:p>
          <a:p>
            <a:endParaRPr lang="en-GB" dirty="0"/>
          </a:p>
          <a:p>
            <a:pPr algn="l" fontAlgn="base"/>
            <a:r>
              <a:rPr lang="en-GB" b="0" i="0" dirty="0">
                <a:effectLst/>
              </a:rPr>
              <a:t>PR is short for "public relations" and refers to the strategic communication from an organization to the public to maintain or cultivate public image and/or respond to public </a:t>
            </a:r>
            <a:r>
              <a:rPr lang="en-GB" b="0" i="0" dirty="0" err="1">
                <a:effectLst/>
              </a:rPr>
              <a:t>converations</a:t>
            </a:r>
            <a:r>
              <a:rPr lang="en-GB" b="0" i="0" dirty="0">
                <a:effectLst/>
              </a:rPr>
              <a:t>.</a:t>
            </a:r>
          </a:p>
          <a:p>
            <a:pPr marL="0" indent="0" algn="l" fontAlgn="base">
              <a:buNone/>
            </a:pPr>
            <a:endParaRPr lang="en-GB" b="0" i="0" dirty="0">
              <a:effectLst/>
            </a:endParaRPr>
          </a:p>
          <a:p>
            <a:pPr algn="l" fontAlgn="base"/>
            <a:r>
              <a:rPr lang="en-GB" b="0" i="0" dirty="0">
                <a:effectLst/>
              </a:rPr>
              <a:t>“Advertising is what you pay for; publicity is what you pray for.”</a:t>
            </a:r>
          </a:p>
          <a:p>
            <a:endParaRPr lang="en-GB" dirty="0"/>
          </a:p>
        </p:txBody>
      </p:sp>
    </p:spTree>
    <p:extLst>
      <p:ext uri="{BB962C8B-B14F-4D97-AF65-F5344CB8AC3E}">
        <p14:creationId xmlns:p14="http://schemas.microsoft.com/office/powerpoint/2010/main" val="2766880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F77E1-4A4A-0D0D-1BCC-F2E05A74FDC0}"/>
              </a:ext>
            </a:extLst>
          </p:cNvPr>
          <p:cNvSpPr>
            <a:spLocks noGrp="1"/>
          </p:cNvSpPr>
          <p:nvPr>
            <p:ph type="title"/>
          </p:nvPr>
        </p:nvSpPr>
        <p:spPr>
          <a:xfrm>
            <a:off x="463826" y="365126"/>
            <a:ext cx="11131826" cy="787814"/>
          </a:xfrm>
        </p:spPr>
        <p:txBody>
          <a:bodyPr/>
          <a:lstStyle/>
          <a:p>
            <a:r>
              <a:rPr lang="en-GB" b="1" u="sng" dirty="0">
                <a:latin typeface="+mn-lt"/>
              </a:rPr>
              <a:t>Public Relations Activity</a:t>
            </a:r>
          </a:p>
        </p:txBody>
      </p:sp>
      <p:sp>
        <p:nvSpPr>
          <p:cNvPr id="3" name="Content Placeholder 2">
            <a:extLst>
              <a:ext uri="{FF2B5EF4-FFF2-40B4-BE49-F238E27FC236}">
                <a16:creationId xmlns:a16="http://schemas.microsoft.com/office/drawing/2014/main" id="{CAA7FBF3-DEE6-639E-5ADE-0BFFA536134F}"/>
              </a:ext>
            </a:extLst>
          </p:cNvPr>
          <p:cNvSpPr>
            <a:spLocks noGrp="1"/>
          </p:cNvSpPr>
          <p:nvPr>
            <p:ph idx="1"/>
          </p:nvPr>
        </p:nvSpPr>
        <p:spPr>
          <a:xfrm>
            <a:off x="463826" y="1537252"/>
            <a:ext cx="11251096" cy="4639711"/>
          </a:xfrm>
        </p:spPr>
        <p:txBody>
          <a:bodyPr/>
          <a:lstStyle/>
          <a:p>
            <a:r>
              <a:rPr lang="en-GB" dirty="0"/>
              <a:t>Managing stakeholder relations – Media, local community, governments, stakeholders, customers and investors </a:t>
            </a:r>
          </a:p>
          <a:p>
            <a:pPr marL="0" indent="0">
              <a:buNone/>
            </a:pPr>
            <a:endParaRPr lang="en-GB" dirty="0"/>
          </a:p>
          <a:p>
            <a:r>
              <a:rPr lang="en-GB" dirty="0"/>
              <a:t>Crisis Management</a:t>
            </a:r>
          </a:p>
          <a:p>
            <a:pPr marL="0" indent="0">
              <a:buNone/>
            </a:pPr>
            <a:endParaRPr lang="en-GB" dirty="0"/>
          </a:p>
          <a:p>
            <a:r>
              <a:rPr lang="en-GB" dirty="0"/>
              <a:t>Sponsorship</a:t>
            </a:r>
          </a:p>
        </p:txBody>
      </p:sp>
    </p:spTree>
    <p:extLst>
      <p:ext uri="{BB962C8B-B14F-4D97-AF65-F5344CB8AC3E}">
        <p14:creationId xmlns:p14="http://schemas.microsoft.com/office/powerpoint/2010/main" val="4066143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B59E97-C280-DAAA-7A6B-42726089B759}"/>
              </a:ext>
            </a:extLst>
          </p:cNvPr>
          <p:cNvSpPr>
            <a:spLocks noGrp="1"/>
          </p:cNvSpPr>
          <p:nvPr>
            <p:ph type="title"/>
          </p:nvPr>
        </p:nvSpPr>
        <p:spPr>
          <a:xfrm>
            <a:off x="702365" y="365125"/>
            <a:ext cx="10787270" cy="827571"/>
          </a:xfrm>
        </p:spPr>
        <p:txBody>
          <a:bodyPr/>
          <a:lstStyle/>
          <a:p>
            <a:r>
              <a:rPr lang="en-GB" b="1" dirty="0">
                <a:latin typeface="+mn-lt"/>
              </a:rPr>
              <a:t>The Role of P.R.</a:t>
            </a:r>
          </a:p>
        </p:txBody>
      </p:sp>
      <p:pic>
        <p:nvPicPr>
          <p:cNvPr id="4098" name="Picture 2" descr="Public Relations: Positive PR Strategies">
            <a:extLst>
              <a:ext uri="{FF2B5EF4-FFF2-40B4-BE49-F238E27FC236}">
                <a16:creationId xmlns:a16="http://schemas.microsoft.com/office/drawing/2014/main" id="{9CB251DB-6570-488C-5CE3-1F1DABBB67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702365" y="1577009"/>
            <a:ext cx="5287618" cy="515092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ublic Relations: Negative PR Strategies">
            <a:extLst>
              <a:ext uri="{FF2B5EF4-FFF2-40B4-BE49-F238E27FC236}">
                <a16:creationId xmlns:a16="http://schemas.microsoft.com/office/drawing/2014/main" id="{3FB17A12-3693-A38E-A833-D684637EA80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02017" y="1577009"/>
            <a:ext cx="5287618" cy="5150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8314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B9176-2DD0-DAAF-6216-FF8C27274B6B}"/>
              </a:ext>
            </a:extLst>
          </p:cNvPr>
          <p:cNvSpPr>
            <a:spLocks noGrp="1"/>
          </p:cNvSpPr>
          <p:nvPr>
            <p:ph type="title"/>
          </p:nvPr>
        </p:nvSpPr>
        <p:spPr/>
        <p:txBody>
          <a:bodyPr/>
          <a:lstStyle/>
          <a:p>
            <a:r>
              <a:rPr lang="en-GB" b="1" dirty="0">
                <a:latin typeface="+mn-lt"/>
              </a:rPr>
              <a:t>Editorial and Advertising</a:t>
            </a:r>
          </a:p>
        </p:txBody>
      </p:sp>
      <p:pic>
        <p:nvPicPr>
          <p:cNvPr id="5122" name="Picture 2" descr="Editorial - Birds BMW M140i - BMW Car Magazine - April 2020 | Birds">
            <a:extLst>
              <a:ext uri="{FF2B5EF4-FFF2-40B4-BE49-F238E27FC236}">
                <a16:creationId xmlns:a16="http://schemas.microsoft.com/office/drawing/2014/main" id="{8167CBEB-DCEA-76D8-C253-5F194F3F46A2}"/>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3012"/>
          <a:stretch/>
        </p:blipFill>
        <p:spPr bwMode="auto">
          <a:xfrm>
            <a:off x="838200" y="1579199"/>
            <a:ext cx="4621696" cy="5358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MW Print Advertisement | Bmw, Car ads, Car advertising">
            <a:extLst>
              <a:ext uri="{FF2B5EF4-FFF2-40B4-BE49-F238E27FC236}">
                <a16:creationId xmlns:a16="http://schemas.microsoft.com/office/drawing/2014/main" id="{22CA326C-12D4-1AF9-AA1E-CF03E8C44AE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58311" y="1690688"/>
            <a:ext cx="4819391" cy="4966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962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C3F985-3E00-0407-5F77-B85E52EBA7A2}"/>
              </a:ext>
            </a:extLst>
          </p:cNvPr>
          <p:cNvSpPr>
            <a:spLocks noGrp="1"/>
          </p:cNvSpPr>
          <p:nvPr>
            <p:ph type="title"/>
          </p:nvPr>
        </p:nvSpPr>
        <p:spPr/>
        <p:txBody>
          <a:bodyPr/>
          <a:lstStyle/>
          <a:p>
            <a:r>
              <a:rPr lang="en-GB" b="1" dirty="0">
                <a:latin typeface="+mn-lt"/>
              </a:rPr>
              <a:t>Press Release Example</a:t>
            </a:r>
          </a:p>
        </p:txBody>
      </p:sp>
      <p:pic>
        <p:nvPicPr>
          <p:cNvPr id="6146" name="Picture 2" descr="Example of a product launch press release example">
            <a:extLst>
              <a:ext uri="{FF2B5EF4-FFF2-40B4-BE49-F238E27FC236}">
                <a16:creationId xmlns:a16="http://schemas.microsoft.com/office/drawing/2014/main" id="{D683D263-BF57-82BC-CD08-CD8423AB002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515600" cy="4859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972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1425F-CC92-A981-46DA-DDC97CD9F784}"/>
              </a:ext>
            </a:extLst>
          </p:cNvPr>
          <p:cNvSpPr>
            <a:spLocks noGrp="1"/>
          </p:cNvSpPr>
          <p:nvPr>
            <p:ph type="title"/>
          </p:nvPr>
        </p:nvSpPr>
        <p:spPr/>
        <p:txBody>
          <a:bodyPr/>
          <a:lstStyle/>
          <a:p>
            <a:r>
              <a:rPr lang="en-GB" b="1" u="sng" dirty="0"/>
              <a:t>Resources</a:t>
            </a:r>
          </a:p>
        </p:txBody>
      </p:sp>
      <p:sp>
        <p:nvSpPr>
          <p:cNvPr id="3" name="Content Placeholder 2">
            <a:extLst>
              <a:ext uri="{FF2B5EF4-FFF2-40B4-BE49-F238E27FC236}">
                <a16:creationId xmlns:a16="http://schemas.microsoft.com/office/drawing/2014/main" id="{3C9111F6-F948-B703-39C2-1A1FDBD1E400}"/>
              </a:ext>
            </a:extLst>
          </p:cNvPr>
          <p:cNvSpPr>
            <a:spLocks noGrp="1"/>
          </p:cNvSpPr>
          <p:nvPr>
            <p:ph idx="1"/>
          </p:nvPr>
        </p:nvSpPr>
        <p:spPr/>
        <p:txBody>
          <a:bodyPr/>
          <a:lstStyle/>
          <a:p>
            <a:r>
              <a:rPr lang="en-GB" dirty="0">
                <a:hlinkClick r:id="rId2"/>
              </a:rPr>
              <a:t>How to Write a Press Release [Free Press Release Template + 2024 Examples] (hubspot.com)</a:t>
            </a:r>
            <a:endParaRPr lang="en-GB" dirty="0"/>
          </a:p>
        </p:txBody>
      </p:sp>
    </p:spTree>
    <p:extLst>
      <p:ext uri="{BB962C8B-B14F-4D97-AF65-F5344CB8AC3E}">
        <p14:creationId xmlns:p14="http://schemas.microsoft.com/office/powerpoint/2010/main" val="3471605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591" y="365125"/>
            <a:ext cx="10797209" cy="668545"/>
          </a:xfrm>
        </p:spPr>
        <p:txBody>
          <a:bodyPr>
            <a:normAutofit fontScale="90000"/>
          </a:bodyPr>
          <a:lstStyle/>
          <a:p>
            <a:r>
              <a:rPr lang="en-GB" b="1" dirty="0">
                <a:latin typeface="+mn-lt"/>
              </a:rPr>
              <a:t>Now Your Turn</a:t>
            </a:r>
          </a:p>
        </p:txBody>
      </p:sp>
      <p:sp>
        <p:nvSpPr>
          <p:cNvPr id="3" name="Content Placeholder 2"/>
          <p:cNvSpPr>
            <a:spLocks noGrp="1"/>
          </p:cNvSpPr>
          <p:nvPr>
            <p:ph idx="1"/>
          </p:nvPr>
        </p:nvSpPr>
        <p:spPr>
          <a:xfrm>
            <a:off x="344556" y="1232452"/>
            <a:ext cx="11410121" cy="5380383"/>
          </a:xfrm>
        </p:spPr>
        <p:txBody>
          <a:bodyPr>
            <a:normAutofit fontScale="70000" lnSpcReduction="20000"/>
          </a:bodyPr>
          <a:lstStyle/>
          <a:p>
            <a:pPr marL="0" indent="0">
              <a:buNone/>
            </a:pPr>
            <a:r>
              <a:rPr lang="en-US" b="1" dirty="0"/>
              <a:t>You are going to create a Press Release for ‘</a:t>
            </a:r>
            <a:r>
              <a:rPr lang="en-US" b="1" dirty="0" err="1"/>
              <a:t>Barafest</a:t>
            </a:r>
            <a:r>
              <a:rPr lang="en-US" b="1" dirty="0"/>
              <a:t>’. You must also identify who the press release will be sent to.</a:t>
            </a:r>
          </a:p>
          <a:p>
            <a:pPr marL="0" indent="0">
              <a:buNone/>
            </a:pPr>
            <a:endParaRPr lang="en-US" dirty="0"/>
          </a:p>
          <a:p>
            <a:r>
              <a:rPr lang="en-US" dirty="0"/>
              <a:t>The festival will take place in Pembrokeshire on 4</a:t>
            </a:r>
            <a:r>
              <a:rPr lang="en-US" baseline="30000" dirty="0"/>
              <a:t>th</a:t>
            </a:r>
            <a:r>
              <a:rPr lang="en-US" dirty="0"/>
              <a:t>, 5</a:t>
            </a:r>
            <a:r>
              <a:rPr lang="en-US" baseline="30000" dirty="0"/>
              <a:t>th</a:t>
            </a:r>
            <a:r>
              <a:rPr lang="en-US" dirty="0"/>
              <a:t> and 6</a:t>
            </a:r>
            <a:r>
              <a:rPr lang="en-US" baseline="30000" dirty="0"/>
              <a:t>th</a:t>
            </a:r>
            <a:r>
              <a:rPr lang="en-US" dirty="0"/>
              <a:t> August 2024, It will held on </a:t>
            </a:r>
            <a:r>
              <a:rPr lang="en-US" dirty="0" err="1"/>
              <a:t>Barthundle</a:t>
            </a:r>
            <a:r>
              <a:rPr lang="en-US" dirty="0"/>
              <a:t> beach and costs £200</a:t>
            </a:r>
          </a:p>
          <a:p>
            <a:endParaRPr lang="en-US" sz="1600" dirty="0"/>
          </a:p>
          <a:p>
            <a:r>
              <a:rPr lang="en-US" dirty="0"/>
              <a:t>The festival aims to be a haven for families. It offers a safe and creative environment for under 16s as well as a great event for parents to let their hair down.  There will be music from 90s indie bands, and comedy from award winning standups. There will be boutique food stands, including vegan, world cuisine and award-winning chefs.  Unlike any other festival </a:t>
            </a:r>
            <a:r>
              <a:rPr lang="en-US" dirty="0" err="1"/>
              <a:t>Barafest</a:t>
            </a:r>
            <a:r>
              <a:rPr lang="en-US" dirty="0"/>
              <a:t> offers child minding services. </a:t>
            </a:r>
          </a:p>
          <a:p>
            <a:pPr marL="0" indent="0">
              <a:buNone/>
            </a:pPr>
            <a:endParaRPr lang="en-US" sz="1400" dirty="0"/>
          </a:p>
          <a:p>
            <a:r>
              <a:rPr lang="en-US" dirty="0"/>
              <a:t>The festival’s audience are affluent families, adults tend to be  30-40  with kids 10 and under. Their favorite bands were from their youth, where they enjoyed Britpop and Indie music ( Oasis, Blur, Suede). </a:t>
            </a:r>
          </a:p>
          <a:p>
            <a:endParaRPr lang="en-US" sz="1600" dirty="0"/>
          </a:p>
          <a:p>
            <a:r>
              <a:rPr lang="en-US" dirty="0"/>
              <a:t>The vast majority of customers will not travel more than 200 miles for a festival. Cost is not important to them, they would expect to pay £200. </a:t>
            </a:r>
          </a:p>
          <a:p>
            <a:pPr marL="0" indent="0">
              <a:buNone/>
            </a:pPr>
            <a:endParaRPr lang="en-US" dirty="0"/>
          </a:p>
          <a:p>
            <a:r>
              <a:rPr lang="en-US" dirty="0"/>
              <a:t>The festival supports local food traders and will donate to local charities in the area</a:t>
            </a:r>
          </a:p>
        </p:txBody>
      </p:sp>
    </p:spTree>
    <p:extLst>
      <p:ext uri="{BB962C8B-B14F-4D97-AF65-F5344CB8AC3E}">
        <p14:creationId xmlns:p14="http://schemas.microsoft.com/office/powerpoint/2010/main" val="25871319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Think Box – Case Study</a:t>
            </a:r>
          </a:p>
        </p:txBody>
      </p:sp>
      <p:sp>
        <p:nvSpPr>
          <p:cNvPr id="3" name="Content Placeholder 2"/>
          <p:cNvSpPr>
            <a:spLocks noGrp="1"/>
          </p:cNvSpPr>
          <p:nvPr>
            <p:ph idx="1"/>
          </p:nvPr>
        </p:nvSpPr>
        <p:spPr/>
        <p:txBody>
          <a:bodyPr/>
          <a:lstStyle/>
          <a:p>
            <a:r>
              <a:rPr lang="en-GB" dirty="0">
                <a:hlinkClick r:id="rId2"/>
              </a:rPr>
              <a:t>https://www.thinkbox.tv/case-studies/</a:t>
            </a:r>
            <a:endParaRPr lang="en-GB" dirty="0"/>
          </a:p>
          <a:p>
            <a:endParaRPr lang="en-GB" dirty="0"/>
          </a:p>
          <a:p>
            <a:r>
              <a:rPr lang="en-GB" dirty="0">
                <a:hlinkClick r:id="rId3"/>
              </a:rPr>
              <a:t>https://prlab.co/blog/examples-of-press-release-by-type/</a:t>
            </a:r>
            <a:endParaRPr lang="en-GB" dirty="0"/>
          </a:p>
          <a:p>
            <a:endParaRPr lang="en-GB" dirty="0"/>
          </a:p>
          <a:p>
            <a:endParaRPr lang="en-GB" dirty="0"/>
          </a:p>
        </p:txBody>
      </p:sp>
    </p:spTree>
    <p:extLst>
      <p:ext uri="{BB962C8B-B14F-4D97-AF65-F5344CB8AC3E}">
        <p14:creationId xmlns:p14="http://schemas.microsoft.com/office/powerpoint/2010/main" val="2406013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CA9FD-423D-4448-4E83-76DEAA8CB29F}"/>
              </a:ext>
            </a:extLst>
          </p:cNvPr>
          <p:cNvSpPr>
            <a:spLocks noGrp="1"/>
          </p:cNvSpPr>
          <p:nvPr>
            <p:ph type="title"/>
          </p:nvPr>
        </p:nvSpPr>
        <p:spPr>
          <a:xfrm>
            <a:off x="838200" y="365125"/>
            <a:ext cx="10515600" cy="708301"/>
          </a:xfrm>
        </p:spPr>
        <p:txBody>
          <a:bodyPr/>
          <a:lstStyle/>
          <a:p>
            <a:r>
              <a:rPr lang="en-GB" b="1" dirty="0">
                <a:latin typeface="+mn-lt"/>
              </a:rPr>
              <a:t>“Happy Ever Aldi” – win a wedding in Aldi</a:t>
            </a:r>
          </a:p>
        </p:txBody>
      </p:sp>
      <p:pic>
        <p:nvPicPr>
          <p:cNvPr id="7170" name="Picture 2" descr="Couple Poses in Aldi supermarket after winning wedding contest">
            <a:extLst>
              <a:ext uri="{FF2B5EF4-FFF2-40B4-BE49-F238E27FC236}">
                <a16:creationId xmlns:a16="http://schemas.microsoft.com/office/drawing/2014/main" id="{5B1C1F84-94A2-0D45-306F-B743CE824F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5729" y="1073426"/>
            <a:ext cx="10417727" cy="5784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236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2A103-5DDC-951E-DE78-10F5DAE63D39}"/>
              </a:ext>
            </a:extLst>
          </p:cNvPr>
          <p:cNvSpPr>
            <a:spLocks noGrp="1"/>
          </p:cNvSpPr>
          <p:nvPr>
            <p:ph type="title"/>
          </p:nvPr>
        </p:nvSpPr>
        <p:spPr/>
        <p:txBody>
          <a:bodyPr/>
          <a:lstStyle/>
          <a:p>
            <a:endParaRPr lang="en-GB"/>
          </a:p>
        </p:txBody>
      </p:sp>
      <p:pic>
        <p:nvPicPr>
          <p:cNvPr id="8194" name="Picture 2" descr="Newlywed couple kisses in Aldi store after winning wedding contest">
            <a:extLst>
              <a:ext uri="{FF2B5EF4-FFF2-40B4-BE49-F238E27FC236}">
                <a16:creationId xmlns:a16="http://schemas.microsoft.com/office/drawing/2014/main" id="{D29A911F-9B7C-C9E9-3758-0B7601ABDA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81534"/>
            <a:ext cx="11979965" cy="6762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326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20934-4620-BE3E-F274-202882DAA2D4}"/>
              </a:ext>
            </a:extLst>
          </p:cNvPr>
          <p:cNvSpPr>
            <a:spLocks noGrp="1"/>
          </p:cNvSpPr>
          <p:nvPr>
            <p:ph type="title"/>
          </p:nvPr>
        </p:nvSpPr>
        <p:spPr/>
        <p:txBody>
          <a:bodyPr/>
          <a:lstStyle/>
          <a:p>
            <a:r>
              <a:rPr lang="en-GB" b="1" u="sng" dirty="0"/>
              <a:t>Happy Ever Aldi</a:t>
            </a:r>
          </a:p>
        </p:txBody>
      </p:sp>
      <p:sp>
        <p:nvSpPr>
          <p:cNvPr id="3" name="Content Placeholder 2">
            <a:extLst>
              <a:ext uri="{FF2B5EF4-FFF2-40B4-BE49-F238E27FC236}">
                <a16:creationId xmlns:a16="http://schemas.microsoft.com/office/drawing/2014/main" id="{BF1A3BCF-EC2A-6602-0047-D13CAB0E72D9}"/>
              </a:ext>
            </a:extLst>
          </p:cNvPr>
          <p:cNvSpPr>
            <a:spLocks noGrp="1"/>
          </p:cNvSpPr>
          <p:nvPr>
            <p:ph idx="1"/>
          </p:nvPr>
        </p:nvSpPr>
        <p:spPr/>
        <p:txBody>
          <a:bodyPr/>
          <a:lstStyle/>
          <a:p>
            <a:r>
              <a:rPr lang="en-GB" dirty="0">
                <a:hlinkClick r:id="rId2"/>
              </a:rPr>
              <a:t>More than 500 apply to win wedding at an Aldi store | PR Week</a:t>
            </a:r>
            <a:endParaRPr lang="en-GB" dirty="0"/>
          </a:p>
        </p:txBody>
      </p:sp>
    </p:spTree>
    <p:extLst>
      <p:ext uri="{BB962C8B-B14F-4D97-AF65-F5344CB8AC3E}">
        <p14:creationId xmlns:p14="http://schemas.microsoft.com/office/powerpoint/2010/main" val="3893913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CFAA-29D8-3373-96CE-1BD488157C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BB509A-3C20-F93D-785E-22173A327C54}"/>
              </a:ext>
            </a:extLst>
          </p:cNvPr>
          <p:cNvSpPr>
            <a:spLocks noGrp="1"/>
          </p:cNvSpPr>
          <p:nvPr>
            <p:ph idx="1"/>
          </p:nvPr>
        </p:nvSpPr>
        <p:spPr/>
        <p:txBody>
          <a:bodyPr/>
          <a:lstStyle/>
          <a:p>
            <a:r>
              <a:rPr lang="en-GB" dirty="0">
                <a:hlinkClick r:id="rId2"/>
              </a:rPr>
              <a:t>https://corporate.aldi.us/fileadmin/fm-dam/Press_Releases/Updated/FINAL_Version_Happily_Ever_ALDI_Press_Release.pdf</a:t>
            </a:r>
          </a:p>
          <a:p>
            <a:endParaRPr lang="en-GB" dirty="0">
              <a:hlinkClick r:id="rId2"/>
            </a:endParaRPr>
          </a:p>
          <a:p>
            <a:r>
              <a:rPr lang="en-GB" dirty="0">
                <a:hlinkClick r:id="rId3"/>
              </a:rPr>
              <a:t>What Is Direct Marketing? Definition, Examples, and Guide (2023) - Shopify UK</a:t>
            </a:r>
            <a:endParaRPr lang="en-GB" dirty="0">
              <a:hlinkClick r:id="rId2"/>
            </a:endParaRPr>
          </a:p>
          <a:p>
            <a:endParaRPr lang="en-GB" dirty="0">
              <a:hlinkClick r:id="rId2"/>
            </a:endParaRPr>
          </a:p>
          <a:p>
            <a:r>
              <a:rPr lang="en-GB" dirty="0">
                <a:hlinkClick r:id="rId2"/>
              </a:rPr>
              <a:t>https://www.thedrum.com/tv/video/the-drums-world-creative-rankings-2023-top-5-editors-picks</a:t>
            </a:r>
            <a:endParaRPr lang="en-GB" dirty="0"/>
          </a:p>
          <a:p>
            <a:endParaRPr lang="en-GB" dirty="0"/>
          </a:p>
        </p:txBody>
      </p:sp>
    </p:spTree>
    <p:extLst>
      <p:ext uri="{BB962C8B-B14F-4D97-AF65-F5344CB8AC3E}">
        <p14:creationId xmlns:p14="http://schemas.microsoft.com/office/powerpoint/2010/main" val="1899886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1715</Words>
  <Application>Microsoft Office PowerPoint</Application>
  <PresentationFormat>Widescreen</PresentationFormat>
  <Paragraphs>144</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Below the Line Promotional Tools</vt:lpstr>
      <vt:lpstr>Other Promotional Mix Tools</vt:lpstr>
      <vt:lpstr>Sales Promotions</vt:lpstr>
      <vt:lpstr>Examples of Sales Promotions</vt:lpstr>
      <vt:lpstr>PowerPoint Presentation</vt:lpstr>
      <vt:lpstr>Benefits of Sales Promotions</vt:lpstr>
      <vt:lpstr>Drawbacks of Sales Promotions</vt:lpstr>
      <vt:lpstr>Effect of Sales Promotions on Sales</vt:lpstr>
      <vt:lpstr>Task</vt:lpstr>
      <vt:lpstr>Direct Marketing</vt:lpstr>
      <vt:lpstr>Direct Mail Case Studies</vt:lpstr>
      <vt:lpstr>Case Study - Ikea Direct Mail Campaign </vt:lpstr>
      <vt:lpstr>Personal Selling</vt:lpstr>
      <vt:lpstr>PowerPoint Presentation</vt:lpstr>
      <vt:lpstr>PowerPoint Presentation</vt:lpstr>
      <vt:lpstr>Public Relations</vt:lpstr>
      <vt:lpstr>PR</vt:lpstr>
      <vt:lpstr>Why is Public Relations Important?</vt:lpstr>
      <vt:lpstr>Public Relations Activity</vt:lpstr>
      <vt:lpstr>The Role of P.R.</vt:lpstr>
      <vt:lpstr>Editorial and Advertising</vt:lpstr>
      <vt:lpstr>Press Release Example</vt:lpstr>
      <vt:lpstr>Resources</vt:lpstr>
      <vt:lpstr>Now Your Turn</vt:lpstr>
      <vt:lpstr>Think Box – Case Study</vt:lpstr>
      <vt:lpstr>“Happy Ever Aldi” – win a wedding in Aldi</vt:lpstr>
      <vt:lpstr>PowerPoint Presentation</vt:lpstr>
      <vt:lpstr>Happy Ever Aldi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Offline Communication Channels</dc:title>
  <dc:creator>Shahida Sofan</dc:creator>
  <cp:lastModifiedBy>Gwyneth Jones</cp:lastModifiedBy>
  <cp:revision>54</cp:revision>
  <dcterms:created xsi:type="dcterms:W3CDTF">2021-02-15T13:48:55Z</dcterms:created>
  <dcterms:modified xsi:type="dcterms:W3CDTF">2024-03-13T01:15:09Z</dcterms:modified>
</cp:coreProperties>
</file>