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9"/>
  </p:notesMasterIdLst>
  <p:sldIdLst>
    <p:sldId id="1881" r:id="rId2"/>
    <p:sldId id="263" r:id="rId3"/>
    <p:sldId id="257" r:id="rId4"/>
    <p:sldId id="267" r:id="rId5"/>
    <p:sldId id="256" r:id="rId6"/>
    <p:sldId id="260" r:id="rId7"/>
    <p:sldId id="264" r:id="rId8"/>
    <p:sldId id="268" r:id="rId9"/>
    <p:sldId id="261" r:id="rId10"/>
    <p:sldId id="277" r:id="rId11"/>
    <p:sldId id="262" r:id="rId12"/>
    <p:sldId id="266" r:id="rId13"/>
    <p:sldId id="287" r:id="rId14"/>
    <p:sldId id="259" r:id="rId15"/>
    <p:sldId id="274" r:id="rId16"/>
    <p:sldId id="265" r:id="rId17"/>
    <p:sldId id="269" r:id="rId18"/>
    <p:sldId id="270" r:id="rId19"/>
    <p:sldId id="288" r:id="rId20"/>
    <p:sldId id="271" r:id="rId21"/>
    <p:sldId id="272" r:id="rId22"/>
    <p:sldId id="276" r:id="rId23"/>
    <p:sldId id="279" r:id="rId24"/>
    <p:sldId id="278" r:id="rId25"/>
    <p:sldId id="289" r:id="rId26"/>
    <p:sldId id="1883" r:id="rId27"/>
    <p:sldId id="1882" r:id="rId28"/>
  </p:sldIdLst>
  <p:sldSz cx="18288000" cy="10287000"/>
  <p:notesSz cx="6858000" cy="9144000"/>
  <p:embeddedFontLst>
    <p:embeddedFont>
      <p:font typeface="DM Sans Bold" panose="020B0604020202020204" charset="0"/>
      <p:regular r:id="rId30"/>
    </p:embeddedFont>
    <p:embeddedFont>
      <p:font typeface="Calibri" panose="020F0502020204030204" pitchFamily="34" charset="0"/>
      <p:regular r:id="rId31"/>
      <p:bold r:id="rId32"/>
      <p:italic r:id="rId33"/>
      <p:boldItalic r:id="rId34"/>
    </p:embeddedFont>
    <p:embeddedFont>
      <p:font typeface="Poppins Bold" panose="020B0604020202020204" charset="0"/>
      <p:regular r:id="rId35"/>
    </p:embeddedFont>
    <p:embeddedFont>
      <p:font typeface="Poppins Ultra-Bold" panose="020B0604020202020204" charset="0"/>
      <p:regular r:id="rId36"/>
    </p:embeddedFont>
    <p:embeddedFont>
      <p:font typeface="League Spartan" panose="020B0604020202020204" charset="0"/>
      <p:regular r:id="rId37"/>
    </p:embeddedFont>
    <p:embeddedFont>
      <p:font typeface="Brick Sans" panose="020B0604020202020204" charset="0"/>
      <p:regular r:id="rId38"/>
    </p:embeddedFont>
    <p:embeddedFont>
      <p:font typeface="Oswald Bold" panose="020B0604020202020204" charset="0"/>
      <p:regular r:id="rId39"/>
    </p:embeddedFont>
    <p:embeddedFont>
      <p:font typeface="Aileron" panose="020B0604020202020204" charset="0"/>
      <p:regular r:id="rId40"/>
    </p:embeddedFont>
    <p:embeddedFont>
      <p:font typeface="TT Drugs Bold" panose="020B0604020202020204" charset="0"/>
      <p:regular r:id="rId41"/>
    </p:embeddedFont>
    <p:embeddedFont>
      <p:font typeface="Poppins" panose="020B0604020202020204" charset="0"/>
      <p:regular r:id="rId42"/>
      <p:bold r:id="rId43"/>
      <p:italic r:id="rId44"/>
      <p:boldItalic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1429" autoAdjust="0"/>
  </p:normalViewPr>
  <p:slideViewPr>
    <p:cSldViewPr>
      <p:cViewPr varScale="1">
        <p:scale>
          <a:sx n="33" d="100"/>
          <a:sy n="33" d="100"/>
        </p:scale>
        <p:origin x="130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0.fntdata"/><Relationship Id="rId21" Type="http://schemas.openxmlformats.org/officeDocument/2006/relationships/slide" Target="slides/slide20.xml"/><Relationship Id="rId34" Type="http://schemas.openxmlformats.org/officeDocument/2006/relationships/font" Target="fonts/font5.fntdata"/><Relationship Id="rId42" Type="http://schemas.openxmlformats.org/officeDocument/2006/relationships/font" Target="fonts/font13.fntdata"/><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notesMaster" Target="notesMasters/notesMaster1.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font" Target="fonts/font11.fntdata"/><Relationship Id="rId45" Type="http://schemas.openxmlformats.org/officeDocument/2006/relationships/font" Target="fonts/font1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4"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43" Type="http://schemas.openxmlformats.org/officeDocument/2006/relationships/font" Target="fonts/font14.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font" Target="fonts/font9.fntdata"/><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him Uddin" userId="76445bb28c884b4a" providerId="LiveId" clId="{13E93DBA-40D1-44EC-A685-C7F0C51530AD}"/>
    <pc:docChg chg="undo custSel addSld delSld modSld sldOrd">
      <pc:chgData name="Jashim Uddin" userId="76445bb28c884b4a" providerId="LiveId" clId="{13E93DBA-40D1-44EC-A685-C7F0C51530AD}" dt="2025-10-30T13:27:01.936" v="1596" actId="123"/>
      <pc:docMkLst>
        <pc:docMk/>
      </pc:docMkLst>
      <pc:sldChg chg="addSp delSp modSp mod modNotesTx">
        <pc:chgData name="Jashim Uddin" userId="76445bb28c884b4a" providerId="LiveId" clId="{13E93DBA-40D1-44EC-A685-C7F0C51530AD}" dt="2025-10-26T12:33:39.708" v="1502" actId="478"/>
        <pc:sldMkLst>
          <pc:docMk/>
          <pc:sldMk cId="0" sldId="256"/>
        </pc:sldMkLst>
        <pc:spChg chg="mod">
          <ac:chgData name="Jashim Uddin" userId="76445bb28c884b4a" providerId="LiveId" clId="{13E93DBA-40D1-44EC-A685-C7F0C51530AD}" dt="2025-10-25T16:00:06.594" v="445" actId="1076"/>
          <ac:spMkLst>
            <pc:docMk/>
            <pc:sldMk cId="0" sldId="256"/>
            <ac:spMk id="7" creationId="{00000000-0000-0000-0000-000000000000}"/>
          </ac:spMkLst>
        </pc:spChg>
        <pc:spChg chg="mod">
          <ac:chgData name="Jashim Uddin" userId="76445bb28c884b4a" providerId="LiveId" clId="{13E93DBA-40D1-44EC-A685-C7F0C51530AD}" dt="2025-10-25T15:51:24.821" v="423" actId="1076"/>
          <ac:spMkLst>
            <pc:docMk/>
            <pc:sldMk cId="0" sldId="256"/>
            <ac:spMk id="8" creationId="{00000000-0000-0000-0000-000000000000}"/>
          </ac:spMkLst>
        </pc:spChg>
        <pc:spChg chg="add mod">
          <ac:chgData name="Jashim Uddin" userId="76445bb28c884b4a" providerId="LiveId" clId="{13E93DBA-40D1-44EC-A685-C7F0C51530AD}" dt="2025-10-26T12:33:21.529" v="1499"/>
          <ac:spMkLst>
            <pc:docMk/>
            <pc:sldMk cId="0" sldId="256"/>
            <ac:spMk id="9" creationId="{DA4A5F7A-C760-48AD-BB68-7F36E2E345CD}"/>
          </ac:spMkLst>
        </pc:spChg>
        <pc:spChg chg="add mod">
          <ac:chgData name="Jashim Uddin" userId="76445bb28c884b4a" providerId="LiveId" clId="{13E93DBA-40D1-44EC-A685-C7F0C51530AD}" dt="2025-10-25T16:02:46.644" v="466" actId="6549"/>
          <ac:spMkLst>
            <pc:docMk/>
            <pc:sldMk cId="0" sldId="256"/>
            <ac:spMk id="13" creationId="{53CB389A-FDD1-6AF0-AD2D-088176738CC1}"/>
          </ac:spMkLst>
        </pc:spChg>
      </pc:sldChg>
      <pc:sldChg chg="addSp delSp modSp mod ord modNotesTx">
        <pc:chgData name="Jashim Uddin" userId="76445bb28c884b4a" providerId="LiveId" clId="{13E93DBA-40D1-44EC-A685-C7F0C51530AD}" dt="2025-10-26T12:33:14.608" v="1497"/>
        <pc:sldMkLst>
          <pc:docMk/>
          <pc:sldMk cId="0" sldId="257"/>
        </pc:sldMkLst>
        <pc:spChg chg="mod">
          <ac:chgData name="Jashim Uddin" userId="76445bb28c884b4a" providerId="LiveId" clId="{13E93DBA-40D1-44EC-A685-C7F0C51530AD}" dt="2025-10-25T15:28:27.464" v="139" actId="1076"/>
          <ac:spMkLst>
            <pc:docMk/>
            <pc:sldMk cId="0" sldId="257"/>
            <ac:spMk id="2" creationId="{00000000-0000-0000-0000-000000000000}"/>
          </ac:spMkLst>
        </pc:spChg>
        <pc:spChg chg="mod">
          <ac:chgData name="Jashim Uddin" userId="76445bb28c884b4a" providerId="LiveId" clId="{13E93DBA-40D1-44EC-A685-C7F0C51530AD}" dt="2025-10-25T15:28:22.296" v="137" actId="1076"/>
          <ac:spMkLst>
            <pc:docMk/>
            <pc:sldMk cId="0" sldId="257"/>
            <ac:spMk id="13" creationId="{00000000-0000-0000-0000-000000000000}"/>
          </ac:spMkLst>
        </pc:spChg>
        <pc:spChg chg="mod">
          <ac:chgData name="Jashim Uddin" userId="76445bb28c884b4a" providerId="LiveId" clId="{13E93DBA-40D1-44EC-A685-C7F0C51530AD}" dt="2025-10-25T15:28:44.902" v="144" actId="14100"/>
          <ac:spMkLst>
            <pc:docMk/>
            <pc:sldMk cId="0" sldId="257"/>
            <ac:spMk id="16" creationId="{00000000-0000-0000-0000-000000000000}"/>
          </ac:spMkLst>
        </pc:spChg>
        <pc:spChg chg="add mod">
          <ac:chgData name="Jashim Uddin" userId="76445bb28c884b4a" providerId="LiveId" clId="{13E93DBA-40D1-44EC-A685-C7F0C51530AD}" dt="2025-10-26T12:33:14.608" v="1497"/>
          <ac:spMkLst>
            <pc:docMk/>
            <pc:sldMk cId="0" sldId="257"/>
            <ac:spMk id="17" creationId="{BD51FD55-0DEE-6770-457B-A3824BFA3785}"/>
          </ac:spMkLst>
        </pc:spChg>
        <pc:spChg chg="add mod">
          <ac:chgData name="Jashim Uddin" userId="76445bb28c884b4a" providerId="LiveId" clId="{13E93DBA-40D1-44EC-A685-C7F0C51530AD}" dt="2025-10-25T15:30:46.536" v="149"/>
          <ac:spMkLst>
            <pc:docMk/>
            <pc:sldMk cId="0" sldId="257"/>
            <ac:spMk id="19" creationId="{3822AB8D-6E52-F6AE-1A30-64956C117D81}"/>
          </ac:spMkLst>
        </pc:spChg>
        <pc:spChg chg="add mod">
          <ac:chgData name="Jashim Uddin" userId="76445bb28c884b4a" providerId="LiveId" clId="{13E93DBA-40D1-44EC-A685-C7F0C51530AD}" dt="2025-10-25T15:31:56.832" v="204" actId="113"/>
          <ac:spMkLst>
            <pc:docMk/>
            <pc:sldMk cId="0" sldId="257"/>
            <ac:spMk id="20" creationId="{9234CEEB-24D6-3018-5723-7CBB535ED2B6}"/>
          </ac:spMkLst>
        </pc:spChg>
        <pc:grpChg chg="mod">
          <ac:chgData name="Jashim Uddin" userId="76445bb28c884b4a" providerId="LiveId" clId="{13E93DBA-40D1-44EC-A685-C7F0C51530AD}" dt="2025-10-25T15:28:33.863" v="141" actId="14100"/>
          <ac:grpSpMkLst>
            <pc:docMk/>
            <pc:sldMk cId="0" sldId="257"/>
            <ac:grpSpMk id="9" creationId="{00000000-0000-0000-0000-000000000000}"/>
          </ac:grpSpMkLst>
        </pc:grpChg>
        <pc:grpChg chg="mod">
          <ac:chgData name="Jashim Uddin" userId="76445bb28c884b4a" providerId="LiveId" clId="{13E93DBA-40D1-44EC-A685-C7F0C51530AD}" dt="2025-10-25T15:28:29.902" v="140" actId="1076"/>
          <ac:grpSpMkLst>
            <pc:docMk/>
            <pc:sldMk cId="0" sldId="257"/>
            <ac:grpSpMk id="14" creationId="{00000000-0000-0000-0000-000000000000}"/>
          </ac:grpSpMkLst>
        </pc:grpChg>
      </pc:sldChg>
      <pc:sldChg chg="del">
        <pc:chgData name="Jashim Uddin" userId="76445bb28c884b4a" providerId="LiveId" clId="{13E93DBA-40D1-44EC-A685-C7F0C51530AD}" dt="2025-10-25T16:05:11.648" v="480" actId="47"/>
        <pc:sldMkLst>
          <pc:docMk/>
          <pc:sldMk cId="0" sldId="258"/>
        </pc:sldMkLst>
      </pc:sldChg>
      <pc:sldChg chg="addSp delSp modSp mod modNotesTx">
        <pc:chgData name="Jashim Uddin" userId="76445bb28c884b4a" providerId="LiveId" clId="{13E93DBA-40D1-44EC-A685-C7F0C51530AD}" dt="2025-10-26T12:34:19.224" v="1512"/>
        <pc:sldMkLst>
          <pc:docMk/>
          <pc:sldMk cId="0" sldId="259"/>
        </pc:sldMkLst>
        <pc:spChg chg="mod">
          <ac:chgData name="Jashim Uddin" userId="76445bb28c884b4a" providerId="LiveId" clId="{13E93DBA-40D1-44EC-A685-C7F0C51530AD}" dt="2025-10-25T17:25:52.909" v="915" actId="1076"/>
          <ac:spMkLst>
            <pc:docMk/>
            <pc:sldMk cId="0" sldId="259"/>
            <ac:spMk id="17" creationId="{00000000-0000-0000-0000-000000000000}"/>
          </ac:spMkLst>
        </pc:spChg>
        <pc:spChg chg="mod">
          <ac:chgData name="Jashim Uddin" userId="76445bb28c884b4a" providerId="LiveId" clId="{13E93DBA-40D1-44EC-A685-C7F0C51530AD}" dt="2025-10-25T17:30:14.663" v="968" actId="404"/>
          <ac:spMkLst>
            <pc:docMk/>
            <pc:sldMk cId="0" sldId="259"/>
            <ac:spMk id="18" creationId="{00000000-0000-0000-0000-000000000000}"/>
          </ac:spMkLst>
        </pc:spChg>
        <pc:spChg chg="mod">
          <ac:chgData name="Jashim Uddin" userId="76445bb28c884b4a" providerId="LiveId" clId="{13E93DBA-40D1-44EC-A685-C7F0C51530AD}" dt="2025-10-25T17:30:17.231" v="969" actId="404"/>
          <ac:spMkLst>
            <pc:docMk/>
            <pc:sldMk cId="0" sldId="259"/>
            <ac:spMk id="19" creationId="{00000000-0000-0000-0000-000000000000}"/>
          </ac:spMkLst>
        </pc:spChg>
        <pc:spChg chg="mod">
          <ac:chgData name="Jashim Uddin" userId="76445bb28c884b4a" providerId="LiveId" clId="{13E93DBA-40D1-44EC-A685-C7F0C51530AD}" dt="2025-10-25T17:30:24.825" v="973" actId="1035"/>
          <ac:spMkLst>
            <pc:docMk/>
            <pc:sldMk cId="0" sldId="259"/>
            <ac:spMk id="20" creationId="{00000000-0000-0000-0000-000000000000}"/>
          </ac:spMkLst>
        </pc:spChg>
        <pc:spChg chg="add mod">
          <ac:chgData name="Jashim Uddin" userId="76445bb28c884b4a" providerId="LiveId" clId="{13E93DBA-40D1-44EC-A685-C7F0C51530AD}" dt="2025-10-26T12:34:19.224" v="1512"/>
          <ac:spMkLst>
            <pc:docMk/>
            <pc:sldMk cId="0" sldId="259"/>
            <ac:spMk id="21" creationId="{8E7C11F6-BACB-E899-69D4-4F46273E2C6E}"/>
          </ac:spMkLst>
        </pc:spChg>
        <pc:grpChg chg="mod">
          <ac:chgData name="Jashim Uddin" userId="76445bb28c884b4a" providerId="LiveId" clId="{13E93DBA-40D1-44EC-A685-C7F0C51530AD}" dt="2025-10-25T17:25:40.208" v="907" actId="14100"/>
          <ac:grpSpMkLst>
            <pc:docMk/>
            <pc:sldMk cId="0" sldId="259"/>
            <ac:grpSpMk id="9" creationId="{00000000-0000-0000-0000-000000000000}"/>
          </ac:grpSpMkLst>
        </pc:grpChg>
      </pc:sldChg>
      <pc:sldChg chg="addSp delSp modSp mod ord modNotesTx">
        <pc:chgData name="Jashim Uddin" userId="76445bb28c884b4a" providerId="LiveId" clId="{13E93DBA-40D1-44EC-A685-C7F0C51530AD}" dt="2025-10-26T12:33:45.557" v="1503"/>
        <pc:sldMkLst>
          <pc:docMk/>
          <pc:sldMk cId="0" sldId="260"/>
        </pc:sldMkLst>
        <pc:spChg chg="add mod">
          <ac:chgData name="Jashim Uddin" userId="76445bb28c884b4a" providerId="LiveId" clId="{13E93DBA-40D1-44EC-A685-C7F0C51530AD}" dt="2025-10-26T12:33:45.557" v="1503"/>
          <ac:spMkLst>
            <pc:docMk/>
            <pc:sldMk cId="0" sldId="260"/>
            <ac:spMk id="2" creationId="{065B85A7-B59D-7469-CB5B-59B463C2CB78}"/>
          </ac:spMkLst>
        </pc:spChg>
        <pc:spChg chg="mod">
          <ac:chgData name="Jashim Uddin" userId="76445bb28c884b4a" providerId="LiveId" clId="{13E93DBA-40D1-44EC-A685-C7F0C51530AD}" dt="2025-10-25T16:09:32.440" v="517" actId="1076"/>
          <ac:spMkLst>
            <pc:docMk/>
            <pc:sldMk cId="0" sldId="260"/>
            <ac:spMk id="13" creationId="{00000000-0000-0000-0000-000000000000}"/>
          </ac:spMkLst>
        </pc:spChg>
        <pc:spChg chg="mod">
          <ac:chgData name="Jashim Uddin" userId="76445bb28c884b4a" providerId="LiveId" clId="{13E93DBA-40D1-44EC-A685-C7F0C51530AD}" dt="2025-10-25T16:09:28.406" v="516" actId="1076"/>
          <ac:spMkLst>
            <pc:docMk/>
            <pc:sldMk cId="0" sldId="260"/>
            <ac:spMk id="14" creationId="{00000000-0000-0000-0000-000000000000}"/>
          </ac:spMkLst>
        </pc:spChg>
        <pc:spChg chg="add mod">
          <ac:chgData name="Jashim Uddin" userId="76445bb28c884b4a" providerId="LiveId" clId="{13E93DBA-40D1-44EC-A685-C7F0C51530AD}" dt="2025-10-25T16:13:16.998" v="557" actId="14100"/>
          <ac:spMkLst>
            <pc:docMk/>
            <pc:sldMk cId="0" sldId="260"/>
            <ac:spMk id="20" creationId="{8229F0E2-694F-6691-E98B-FD8E7743DD87}"/>
          </ac:spMkLst>
        </pc:spChg>
        <pc:grpChg chg="add del">
          <ac:chgData name="Jashim Uddin" userId="76445bb28c884b4a" providerId="LiveId" clId="{13E93DBA-40D1-44EC-A685-C7F0C51530AD}" dt="2025-10-25T16:09:14.668" v="513" actId="478"/>
          <ac:grpSpMkLst>
            <pc:docMk/>
            <pc:sldMk cId="0" sldId="260"/>
            <ac:grpSpMk id="3" creationId="{00000000-0000-0000-0000-000000000000}"/>
          </ac:grpSpMkLst>
        </pc:grpChg>
        <pc:grpChg chg="mod">
          <ac:chgData name="Jashim Uddin" userId="76445bb28c884b4a" providerId="LiveId" clId="{13E93DBA-40D1-44EC-A685-C7F0C51530AD}" dt="2025-10-25T16:09:26.248" v="515" actId="1076"/>
          <ac:grpSpMkLst>
            <pc:docMk/>
            <pc:sldMk cId="0" sldId="260"/>
            <ac:grpSpMk id="9" creationId="{00000000-0000-0000-0000-000000000000}"/>
          </ac:grpSpMkLst>
        </pc:grpChg>
      </pc:sldChg>
      <pc:sldChg chg="addSp delSp modSp mod ord modNotesTx">
        <pc:chgData name="Jashim Uddin" userId="76445bb28c884b4a" providerId="LiveId" clId="{13E93DBA-40D1-44EC-A685-C7F0C51530AD}" dt="2025-10-26T12:33:59.849" v="1507" actId="478"/>
        <pc:sldMkLst>
          <pc:docMk/>
          <pc:sldMk cId="0" sldId="261"/>
        </pc:sldMkLst>
        <pc:spChg chg="mod">
          <ac:chgData name="Jashim Uddin" userId="76445bb28c884b4a" providerId="LiveId" clId="{13E93DBA-40D1-44EC-A685-C7F0C51530AD}" dt="2025-10-25T16:35:50.075" v="663" actId="14100"/>
          <ac:spMkLst>
            <pc:docMk/>
            <pc:sldMk cId="0" sldId="261"/>
            <ac:spMk id="17" creationId="{00000000-0000-0000-0000-000000000000}"/>
          </ac:spMkLst>
        </pc:spChg>
        <pc:spChg chg="mod">
          <ac:chgData name="Jashim Uddin" userId="76445bb28c884b4a" providerId="LiveId" clId="{13E93DBA-40D1-44EC-A685-C7F0C51530AD}" dt="2025-10-25T16:33:52.151" v="651" actId="255"/>
          <ac:spMkLst>
            <pc:docMk/>
            <pc:sldMk cId="0" sldId="261"/>
            <ac:spMk id="18" creationId="{00000000-0000-0000-0000-000000000000}"/>
          </ac:spMkLst>
        </pc:spChg>
        <pc:spChg chg="mod">
          <ac:chgData name="Jashim Uddin" userId="76445bb28c884b4a" providerId="LiveId" clId="{13E93DBA-40D1-44EC-A685-C7F0C51530AD}" dt="2025-10-25T16:36:20.917" v="668" actId="113"/>
          <ac:spMkLst>
            <pc:docMk/>
            <pc:sldMk cId="0" sldId="261"/>
            <ac:spMk id="19" creationId="{00000000-0000-0000-0000-000000000000}"/>
          </ac:spMkLst>
        </pc:spChg>
        <pc:spChg chg="add mod">
          <ac:chgData name="Jashim Uddin" userId="76445bb28c884b4a" providerId="LiveId" clId="{13E93DBA-40D1-44EC-A685-C7F0C51530AD}" dt="2025-10-26T12:33:56.447" v="1506"/>
          <ac:spMkLst>
            <pc:docMk/>
            <pc:sldMk cId="0" sldId="261"/>
            <ac:spMk id="20" creationId="{0A3DA6A3-13D0-8F14-0E11-3E58FD22E691}"/>
          </ac:spMkLst>
        </pc:spChg>
        <pc:spChg chg="mod">
          <ac:chgData name="Jashim Uddin" userId="76445bb28c884b4a" providerId="LiveId" clId="{13E93DBA-40D1-44EC-A685-C7F0C51530AD}" dt="2025-10-25T16:36:55.067" v="675" actId="113"/>
          <ac:spMkLst>
            <pc:docMk/>
            <pc:sldMk cId="0" sldId="261"/>
            <ac:spMk id="21" creationId="{00000000-0000-0000-0000-000000000000}"/>
          </ac:spMkLst>
        </pc:spChg>
        <pc:grpChg chg="mod">
          <ac:chgData name="Jashim Uddin" userId="76445bb28c884b4a" providerId="LiveId" clId="{13E93DBA-40D1-44EC-A685-C7F0C51530AD}" dt="2025-10-25T16:35:53.529" v="664" actId="14100"/>
          <ac:grpSpMkLst>
            <pc:docMk/>
            <pc:sldMk cId="0" sldId="261"/>
            <ac:grpSpMk id="9" creationId="{00000000-0000-0000-0000-000000000000}"/>
          </ac:grpSpMkLst>
        </pc:grpChg>
      </pc:sldChg>
      <pc:sldChg chg="addSp delSp modSp mod ord modNotesTx">
        <pc:chgData name="Jashim Uddin" userId="76445bb28c884b4a" providerId="LiveId" clId="{13E93DBA-40D1-44EC-A685-C7F0C51530AD}" dt="2025-10-26T12:34:09.223" v="1509"/>
        <pc:sldMkLst>
          <pc:docMk/>
          <pc:sldMk cId="0" sldId="262"/>
        </pc:sldMkLst>
        <pc:spChg chg="add mod">
          <ac:chgData name="Jashim Uddin" userId="76445bb28c884b4a" providerId="LiveId" clId="{13E93DBA-40D1-44EC-A685-C7F0C51530AD}" dt="2025-10-26T12:34:09.223" v="1509"/>
          <ac:spMkLst>
            <pc:docMk/>
            <pc:sldMk cId="0" sldId="262"/>
            <ac:spMk id="2" creationId="{8FB0EA4E-0EF6-EB76-863F-FB2AFAE03580}"/>
          </ac:spMkLst>
        </pc:spChg>
        <pc:spChg chg="mod">
          <ac:chgData name="Jashim Uddin" userId="76445bb28c884b4a" providerId="LiveId" clId="{13E93DBA-40D1-44EC-A685-C7F0C51530AD}" dt="2025-10-25T17:00:02.542" v="783" actId="1076"/>
          <ac:spMkLst>
            <pc:docMk/>
            <pc:sldMk cId="0" sldId="262"/>
            <ac:spMk id="7" creationId="{00000000-0000-0000-0000-000000000000}"/>
          </ac:spMkLst>
        </pc:spChg>
        <pc:spChg chg="mod">
          <ac:chgData name="Jashim Uddin" userId="76445bb28c884b4a" providerId="LiveId" clId="{13E93DBA-40D1-44EC-A685-C7F0C51530AD}" dt="2025-10-25T16:57:02.353" v="765" actId="1076"/>
          <ac:spMkLst>
            <pc:docMk/>
            <pc:sldMk cId="0" sldId="262"/>
            <ac:spMk id="8" creationId="{00000000-0000-0000-0000-000000000000}"/>
          </ac:spMkLst>
        </pc:spChg>
        <pc:spChg chg="mod">
          <ac:chgData name="Jashim Uddin" userId="76445bb28c884b4a" providerId="LiveId" clId="{13E93DBA-40D1-44EC-A685-C7F0C51530AD}" dt="2025-10-25T17:02:14.287" v="800" actId="1076"/>
          <ac:spMkLst>
            <pc:docMk/>
            <pc:sldMk cId="0" sldId="262"/>
            <ac:spMk id="12" creationId="{00000000-0000-0000-0000-000000000000}"/>
          </ac:spMkLst>
        </pc:spChg>
        <pc:spChg chg="add mod">
          <ac:chgData name="Jashim Uddin" userId="76445bb28c884b4a" providerId="LiveId" clId="{13E93DBA-40D1-44EC-A685-C7F0C51530AD}" dt="2025-10-25T17:02:57.227" v="821" actId="1076"/>
          <ac:spMkLst>
            <pc:docMk/>
            <pc:sldMk cId="0" sldId="262"/>
            <ac:spMk id="13" creationId="{756A0778-ACFA-CD06-A654-8E614DCE8E0A}"/>
          </ac:spMkLst>
        </pc:spChg>
        <pc:picChg chg="add mod">
          <ac:chgData name="Jashim Uddin" userId="76445bb28c884b4a" providerId="LiveId" clId="{13E93DBA-40D1-44EC-A685-C7F0C51530AD}" dt="2025-10-25T17:03:40.288" v="825" actId="1076"/>
          <ac:picMkLst>
            <pc:docMk/>
            <pc:sldMk cId="0" sldId="262"/>
            <ac:picMk id="14" creationId="{90BFE65A-7A2E-2F7F-232E-C171938F59A5}"/>
          </ac:picMkLst>
        </pc:picChg>
      </pc:sldChg>
      <pc:sldChg chg="addSp delSp modSp mod ord modNotesTx">
        <pc:chgData name="Jashim Uddin" userId="76445bb28c884b4a" providerId="LiveId" clId="{13E93DBA-40D1-44EC-A685-C7F0C51530AD}" dt="2025-10-26T12:33:09.093" v="1496"/>
        <pc:sldMkLst>
          <pc:docMk/>
          <pc:sldMk cId="0" sldId="263"/>
        </pc:sldMkLst>
        <pc:spChg chg="add mod">
          <ac:chgData name="Jashim Uddin" userId="76445bb28c884b4a" providerId="LiveId" clId="{13E93DBA-40D1-44EC-A685-C7F0C51530AD}" dt="2025-10-26T12:33:09.093" v="1496"/>
          <ac:spMkLst>
            <pc:docMk/>
            <pc:sldMk cId="0" sldId="263"/>
            <ac:spMk id="2" creationId="{783A3FA7-8BBA-4C70-3306-A01039BC392D}"/>
          </ac:spMkLst>
        </pc:spChg>
        <pc:spChg chg="mod">
          <ac:chgData name="Jashim Uddin" userId="76445bb28c884b4a" providerId="LiveId" clId="{13E93DBA-40D1-44EC-A685-C7F0C51530AD}" dt="2025-10-25T15:17:00.035" v="28" actId="122"/>
          <ac:spMkLst>
            <pc:docMk/>
            <pc:sldMk cId="0" sldId="263"/>
            <ac:spMk id="14" creationId="{00000000-0000-0000-0000-000000000000}"/>
          </ac:spMkLst>
        </pc:spChg>
        <pc:spChg chg="add mod">
          <ac:chgData name="Jashim Uddin" userId="76445bb28c884b4a" providerId="LiveId" clId="{13E93DBA-40D1-44EC-A685-C7F0C51530AD}" dt="2025-10-25T15:21:32.492" v="126" actId="20577"/>
          <ac:spMkLst>
            <pc:docMk/>
            <pc:sldMk cId="0" sldId="263"/>
            <ac:spMk id="19" creationId="{B0A0DBE2-C7F5-A449-DC83-974C3686C8AA}"/>
          </ac:spMkLst>
        </pc:spChg>
        <pc:spChg chg="add mod">
          <ac:chgData name="Jashim Uddin" userId="76445bb28c884b4a" providerId="LiveId" clId="{13E93DBA-40D1-44EC-A685-C7F0C51530AD}" dt="2025-10-25T15:21:13.739" v="80" actId="20577"/>
          <ac:spMkLst>
            <pc:docMk/>
            <pc:sldMk cId="0" sldId="263"/>
            <ac:spMk id="20" creationId="{80872CBC-976E-EFBA-FFF7-B72F1AA0B1AF}"/>
          </ac:spMkLst>
        </pc:spChg>
        <pc:picChg chg="add mod">
          <ac:chgData name="Jashim Uddin" userId="76445bb28c884b4a" providerId="LiveId" clId="{13E93DBA-40D1-44EC-A685-C7F0C51530AD}" dt="2025-10-25T15:17:51.106" v="32" actId="1076"/>
          <ac:picMkLst>
            <pc:docMk/>
            <pc:sldMk cId="0" sldId="263"/>
            <ac:picMk id="18" creationId="{B09DDDA9-0890-EE23-3B18-C84E41FDD127}"/>
          </ac:picMkLst>
        </pc:picChg>
      </pc:sldChg>
      <pc:sldChg chg="addSp delSp modSp mod ord">
        <pc:chgData name="Jashim Uddin" userId="76445bb28c884b4a" providerId="LiveId" clId="{13E93DBA-40D1-44EC-A685-C7F0C51530AD}" dt="2025-10-26T12:33:49.088" v="1504"/>
        <pc:sldMkLst>
          <pc:docMk/>
          <pc:sldMk cId="0" sldId="264"/>
        </pc:sldMkLst>
        <pc:spChg chg="add mod">
          <ac:chgData name="Jashim Uddin" userId="76445bb28c884b4a" providerId="LiveId" clId="{13E93DBA-40D1-44EC-A685-C7F0C51530AD}" dt="2025-10-26T12:33:49.088" v="1504"/>
          <ac:spMkLst>
            <pc:docMk/>
            <pc:sldMk cId="0" sldId="264"/>
            <ac:spMk id="6" creationId="{FC570A1A-BBC3-A904-CDBC-9D41605C8F66}"/>
          </ac:spMkLst>
        </pc:spChg>
        <pc:spChg chg="mod">
          <ac:chgData name="Jashim Uddin" userId="76445bb28c884b4a" providerId="LiveId" clId="{13E93DBA-40D1-44EC-A685-C7F0C51530AD}" dt="2025-10-25T16:14:39.005" v="587" actId="115"/>
          <ac:spMkLst>
            <pc:docMk/>
            <pc:sldMk cId="0" sldId="264"/>
            <ac:spMk id="16" creationId="{00000000-0000-0000-0000-000000000000}"/>
          </ac:spMkLst>
        </pc:spChg>
        <pc:spChg chg="add mod">
          <ac:chgData name="Jashim Uddin" userId="76445bb28c884b4a" providerId="LiveId" clId="{13E93DBA-40D1-44EC-A685-C7F0C51530AD}" dt="2025-10-25T16:16:57.281" v="600" actId="14100"/>
          <ac:spMkLst>
            <pc:docMk/>
            <pc:sldMk cId="0" sldId="264"/>
            <ac:spMk id="19" creationId="{042CDD43-4C67-FE21-E372-309A8D57B7CE}"/>
          </ac:spMkLst>
        </pc:spChg>
      </pc:sldChg>
      <pc:sldChg chg="addSp delSp modSp mod modNotesTx">
        <pc:chgData name="Jashim Uddin" userId="76445bb28c884b4a" providerId="LiveId" clId="{13E93DBA-40D1-44EC-A685-C7F0C51530AD}" dt="2025-10-26T12:34:26.751" v="1514"/>
        <pc:sldMkLst>
          <pc:docMk/>
          <pc:sldMk cId="0" sldId="265"/>
        </pc:sldMkLst>
        <pc:spChg chg="add mod">
          <ac:chgData name="Jashim Uddin" userId="76445bb28c884b4a" providerId="LiveId" clId="{13E93DBA-40D1-44EC-A685-C7F0C51530AD}" dt="2025-10-26T12:34:26.751" v="1514"/>
          <ac:spMkLst>
            <pc:docMk/>
            <pc:sldMk cId="0" sldId="265"/>
            <ac:spMk id="12" creationId="{400FBDE3-3FB3-ACAF-DB64-C727D15FC4E2}"/>
          </ac:spMkLst>
        </pc:spChg>
        <pc:spChg chg="mod">
          <ac:chgData name="Jashim Uddin" userId="76445bb28c884b4a" providerId="LiveId" clId="{13E93DBA-40D1-44EC-A685-C7F0C51530AD}" dt="2025-10-25T18:11:26.841" v="1049" actId="1076"/>
          <ac:spMkLst>
            <pc:docMk/>
            <pc:sldMk cId="0" sldId="265"/>
            <ac:spMk id="18" creationId="{00000000-0000-0000-0000-000000000000}"/>
          </ac:spMkLst>
        </pc:spChg>
        <pc:spChg chg="add mod">
          <ac:chgData name="Jashim Uddin" userId="76445bb28c884b4a" providerId="LiveId" clId="{13E93DBA-40D1-44EC-A685-C7F0C51530AD}" dt="2025-10-25T18:11:51.468" v="1056" actId="1076"/>
          <ac:spMkLst>
            <pc:docMk/>
            <pc:sldMk cId="0" sldId="265"/>
            <ac:spMk id="26" creationId="{A6737923-F5DB-158C-B913-9BC63D388632}"/>
          </ac:spMkLst>
        </pc:spChg>
        <pc:spChg chg="add mod">
          <ac:chgData name="Jashim Uddin" userId="76445bb28c884b4a" providerId="LiveId" clId="{13E93DBA-40D1-44EC-A685-C7F0C51530AD}" dt="2025-10-25T18:12:47.100" v="1058" actId="14100"/>
          <ac:spMkLst>
            <pc:docMk/>
            <pc:sldMk cId="0" sldId="265"/>
            <ac:spMk id="27" creationId="{949D0959-7572-7269-3887-114F1347B31C}"/>
          </ac:spMkLst>
        </pc:spChg>
        <pc:picChg chg="add mod">
          <ac:chgData name="Jashim Uddin" userId="76445bb28c884b4a" providerId="LiveId" clId="{13E93DBA-40D1-44EC-A685-C7F0C51530AD}" dt="2025-10-25T18:13:03.579" v="1063"/>
          <ac:picMkLst>
            <pc:docMk/>
            <pc:sldMk cId="0" sldId="265"/>
            <ac:picMk id="29" creationId="{C82068D9-DB5A-0586-48BE-A8FA2193BADE}"/>
          </ac:picMkLst>
        </pc:picChg>
      </pc:sldChg>
      <pc:sldChg chg="addSp delSp modSp mod ord modNotesTx">
        <pc:chgData name="Jashim Uddin" userId="76445bb28c884b4a" providerId="LiveId" clId="{13E93DBA-40D1-44EC-A685-C7F0C51530AD}" dt="2025-10-26T12:34:13.280" v="1510"/>
        <pc:sldMkLst>
          <pc:docMk/>
          <pc:sldMk cId="0" sldId="266"/>
        </pc:sldMkLst>
        <pc:spChg chg="add mod">
          <ac:chgData name="Jashim Uddin" userId="76445bb28c884b4a" providerId="LiveId" clId="{13E93DBA-40D1-44EC-A685-C7F0C51530AD}" dt="2025-10-26T12:34:13.280" v="1510"/>
          <ac:spMkLst>
            <pc:docMk/>
            <pc:sldMk cId="0" sldId="266"/>
            <ac:spMk id="11" creationId="{FE118527-8DCF-9F67-5699-5479030014B3}"/>
          </ac:spMkLst>
        </pc:spChg>
        <pc:spChg chg="mod">
          <ac:chgData name="Jashim Uddin" userId="76445bb28c884b4a" providerId="LiveId" clId="{13E93DBA-40D1-44EC-A685-C7F0C51530AD}" dt="2025-10-25T17:08:26.494" v="853" actId="1076"/>
          <ac:spMkLst>
            <pc:docMk/>
            <pc:sldMk cId="0" sldId="266"/>
            <ac:spMk id="12" creationId="{00000000-0000-0000-0000-000000000000}"/>
          </ac:spMkLst>
        </pc:spChg>
        <pc:spChg chg="add mod">
          <ac:chgData name="Jashim Uddin" userId="76445bb28c884b4a" providerId="LiveId" clId="{13E93DBA-40D1-44EC-A685-C7F0C51530AD}" dt="2025-10-25T17:10:27.147" v="888" actId="12"/>
          <ac:spMkLst>
            <pc:docMk/>
            <pc:sldMk cId="0" sldId="266"/>
            <ac:spMk id="22" creationId="{016303B1-0959-A1F8-CDD3-7B676524C7EA}"/>
          </ac:spMkLst>
        </pc:spChg>
      </pc:sldChg>
      <pc:sldChg chg="addSp delSp modSp mod ord modNotesTx">
        <pc:chgData name="Jashim Uddin" userId="76445bb28c884b4a" providerId="LiveId" clId="{13E93DBA-40D1-44EC-A685-C7F0C51530AD}" dt="2025-10-26T12:33:17.829" v="1498"/>
        <pc:sldMkLst>
          <pc:docMk/>
          <pc:sldMk cId="0" sldId="267"/>
        </pc:sldMkLst>
        <pc:spChg chg="mod">
          <ac:chgData name="Jashim Uddin" userId="76445bb28c884b4a" providerId="LiveId" clId="{13E93DBA-40D1-44EC-A685-C7F0C51530AD}" dt="2025-10-25T15:33:42.872" v="240" actId="1037"/>
          <ac:spMkLst>
            <pc:docMk/>
            <pc:sldMk cId="0" sldId="267"/>
            <ac:spMk id="2" creationId="{00000000-0000-0000-0000-000000000000}"/>
          </ac:spMkLst>
        </pc:spChg>
        <pc:spChg chg="add mod">
          <ac:chgData name="Jashim Uddin" userId="76445bb28c884b4a" providerId="LiveId" clId="{13E93DBA-40D1-44EC-A685-C7F0C51530AD}" dt="2025-10-26T12:33:17.829" v="1498"/>
          <ac:spMkLst>
            <pc:docMk/>
            <pc:sldMk cId="0" sldId="267"/>
            <ac:spMk id="6" creationId="{C0748CCA-DA57-B22C-FBDC-83430EF27B49}"/>
          </ac:spMkLst>
        </pc:spChg>
        <pc:spChg chg="mod">
          <ac:chgData name="Jashim Uddin" userId="76445bb28c884b4a" providerId="LiveId" clId="{13E93DBA-40D1-44EC-A685-C7F0C51530AD}" dt="2025-10-25T15:34:31.615" v="274" actId="1038"/>
          <ac:spMkLst>
            <pc:docMk/>
            <pc:sldMk cId="0" sldId="267"/>
            <ac:spMk id="7" creationId="{00000000-0000-0000-0000-000000000000}"/>
          </ac:spMkLst>
        </pc:spChg>
        <pc:spChg chg="mod">
          <ac:chgData name="Jashim Uddin" userId="76445bb28c884b4a" providerId="LiveId" clId="{13E93DBA-40D1-44EC-A685-C7F0C51530AD}" dt="2025-10-25T15:50:00.088" v="408" actId="14100"/>
          <ac:spMkLst>
            <pc:docMk/>
            <pc:sldMk cId="0" sldId="267"/>
            <ac:spMk id="30" creationId="{00000000-0000-0000-0000-000000000000}"/>
          </ac:spMkLst>
        </pc:spChg>
        <pc:spChg chg="mod">
          <ac:chgData name="Jashim Uddin" userId="76445bb28c884b4a" providerId="LiveId" clId="{13E93DBA-40D1-44EC-A685-C7F0C51530AD}" dt="2025-10-25T15:34:40.970" v="278" actId="1076"/>
          <ac:spMkLst>
            <pc:docMk/>
            <pc:sldMk cId="0" sldId="267"/>
            <ac:spMk id="32" creationId="{00000000-0000-0000-0000-000000000000}"/>
          </ac:spMkLst>
        </pc:spChg>
        <pc:spChg chg="mod">
          <ac:chgData name="Jashim Uddin" userId="76445bb28c884b4a" providerId="LiveId" clId="{13E93DBA-40D1-44EC-A685-C7F0C51530AD}" dt="2025-10-25T15:49:55.071" v="407" actId="14100"/>
          <ac:spMkLst>
            <pc:docMk/>
            <pc:sldMk cId="0" sldId="267"/>
            <ac:spMk id="34" creationId="{00000000-0000-0000-0000-000000000000}"/>
          </ac:spMkLst>
        </pc:spChg>
        <pc:spChg chg="add mod">
          <ac:chgData name="Jashim Uddin" userId="76445bb28c884b4a" providerId="LiveId" clId="{13E93DBA-40D1-44EC-A685-C7F0C51530AD}" dt="2025-10-25T15:50:54.207" v="421" actId="403"/>
          <ac:spMkLst>
            <pc:docMk/>
            <pc:sldMk cId="0" sldId="267"/>
            <ac:spMk id="39" creationId="{E6E4640A-9721-AE4A-4A34-CE694BB2C9E0}"/>
          </ac:spMkLst>
        </pc:spChg>
        <pc:grpChg chg="mod">
          <ac:chgData name="Jashim Uddin" userId="76445bb28c884b4a" providerId="LiveId" clId="{13E93DBA-40D1-44EC-A685-C7F0C51530AD}" dt="2025-10-25T15:34:19.587" v="266" actId="1037"/>
          <ac:grpSpMkLst>
            <pc:docMk/>
            <pc:sldMk cId="0" sldId="267"/>
            <ac:grpSpMk id="3" creationId="{00000000-0000-0000-0000-000000000000}"/>
          </ac:grpSpMkLst>
        </pc:grpChg>
        <pc:grpChg chg="mod">
          <ac:chgData name="Jashim Uddin" userId="76445bb28c884b4a" providerId="LiveId" clId="{13E93DBA-40D1-44EC-A685-C7F0C51530AD}" dt="2025-10-25T15:33:42.872" v="240" actId="1037"/>
          <ac:grpSpMkLst>
            <pc:docMk/>
            <pc:sldMk cId="0" sldId="267"/>
            <ac:grpSpMk id="8" creationId="{00000000-0000-0000-0000-000000000000}"/>
          </ac:grpSpMkLst>
        </pc:grpChg>
      </pc:sldChg>
      <pc:sldChg chg="addSp delSp modSp mod ord modNotesTx">
        <pc:chgData name="Jashim Uddin" userId="76445bb28c884b4a" providerId="LiveId" clId="{13E93DBA-40D1-44EC-A685-C7F0C51530AD}" dt="2025-10-26T12:33:52.234" v="1505"/>
        <pc:sldMkLst>
          <pc:docMk/>
          <pc:sldMk cId="0" sldId="268"/>
        </pc:sldMkLst>
        <pc:spChg chg="mod">
          <ac:chgData name="Jashim Uddin" userId="76445bb28c884b4a" providerId="LiveId" clId="{13E93DBA-40D1-44EC-A685-C7F0C51530AD}" dt="2025-10-25T16:23:00.820" v="630" actId="1076"/>
          <ac:spMkLst>
            <pc:docMk/>
            <pc:sldMk cId="0" sldId="268"/>
            <ac:spMk id="10" creationId="{00000000-0000-0000-0000-000000000000}"/>
          </ac:spMkLst>
        </pc:spChg>
        <pc:spChg chg="mod">
          <ac:chgData name="Jashim Uddin" userId="76445bb28c884b4a" providerId="LiveId" clId="{13E93DBA-40D1-44EC-A685-C7F0C51530AD}" dt="2025-10-25T16:23:04.371" v="631" actId="1076"/>
          <ac:spMkLst>
            <pc:docMk/>
            <pc:sldMk cId="0" sldId="268"/>
            <ac:spMk id="11" creationId="{00000000-0000-0000-0000-000000000000}"/>
          </ac:spMkLst>
        </pc:spChg>
        <pc:spChg chg="add mod">
          <ac:chgData name="Jashim Uddin" userId="76445bb28c884b4a" providerId="LiveId" clId="{13E93DBA-40D1-44EC-A685-C7F0C51530AD}" dt="2025-10-26T12:33:52.234" v="1505"/>
          <ac:spMkLst>
            <pc:docMk/>
            <pc:sldMk cId="0" sldId="268"/>
            <ac:spMk id="12" creationId="{0BC0D777-4FDB-41C9-DDB3-CF49F0FACBEE}"/>
          </ac:spMkLst>
        </pc:spChg>
        <pc:spChg chg="add mod">
          <ac:chgData name="Jashim Uddin" userId="76445bb28c884b4a" providerId="LiveId" clId="{13E93DBA-40D1-44EC-A685-C7F0C51530AD}" dt="2025-10-25T16:24:44.667" v="643" actId="1076"/>
          <ac:spMkLst>
            <pc:docMk/>
            <pc:sldMk cId="0" sldId="268"/>
            <ac:spMk id="16" creationId="{98217EC8-4E21-6DB0-778C-F2DC5BD329FF}"/>
          </ac:spMkLst>
        </pc:spChg>
      </pc:sldChg>
      <pc:sldChg chg="addSp delSp modSp mod modNotesTx">
        <pc:chgData name="Jashim Uddin" userId="76445bb28c884b4a" providerId="LiveId" clId="{13E93DBA-40D1-44EC-A685-C7F0C51530AD}" dt="2025-10-26T12:34:29.524" v="1515"/>
        <pc:sldMkLst>
          <pc:docMk/>
          <pc:sldMk cId="0" sldId="269"/>
        </pc:sldMkLst>
        <pc:spChg chg="mod">
          <ac:chgData name="Jashim Uddin" userId="76445bb28c884b4a" providerId="LiveId" clId="{13E93DBA-40D1-44EC-A685-C7F0C51530AD}" dt="2025-10-25T18:18:47.332" v="1078" actId="2710"/>
          <ac:spMkLst>
            <pc:docMk/>
            <pc:sldMk cId="0" sldId="269"/>
            <ac:spMk id="6" creationId="{00000000-0000-0000-0000-000000000000}"/>
          </ac:spMkLst>
        </pc:spChg>
        <pc:spChg chg="mod">
          <ac:chgData name="Jashim Uddin" userId="76445bb28c884b4a" providerId="LiveId" clId="{13E93DBA-40D1-44EC-A685-C7F0C51530AD}" dt="2025-10-25T18:19:40.424" v="1085" actId="1076"/>
          <ac:spMkLst>
            <pc:docMk/>
            <pc:sldMk cId="0" sldId="269"/>
            <ac:spMk id="7" creationId="{00000000-0000-0000-0000-000000000000}"/>
          </ac:spMkLst>
        </pc:spChg>
        <pc:spChg chg="add mod">
          <ac:chgData name="Jashim Uddin" userId="76445bb28c884b4a" providerId="LiveId" clId="{13E93DBA-40D1-44EC-A685-C7F0C51530AD}" dt="2025-10-26T12:34:29.524" v="1515"/>
          <ac:spMkLst>
            <pc:docMk/>
            <pc:sldMk cId="0" sldId="269"/>
            <ac:spMk id="8" creationId="{0CC023B4-690F-4284-A327-087C6C53627C}"/>
          </ac:spMkLst>
        </pc:spChg>
      </pc:sldChg>
      <pc:sldChg chg="addSp delSp modSp mod modNotesTx">
        <pc:chgData name="Jashim Uddin" userId="76445bb28c884b4a" providerId="LiveId" clId="{13E93DBA-40D1-44EC-A685-C7F0C51530AD}" dt="2025-10-26T12:34:32.017" v="1516"/>
        <pc:sldMkLst>
          <pc:docMk/>
          <pc:sldMk cId="0" sldId="270"/>
        </pc:sldMkLst>
        <pc:spChg chg="add mod">
          <ac:chgData name="Jashim Uddin" userId="76445bb28c884b4a" providerId="LiveId" clId="{13E93DBA-40D1-44EC-A685-C7F0C51530AD}" dt="2025-10-26T12:34:32.017" v="1516"/>
          <ac:spMkLst>
            <pc:docMk/>
            <pc:sldMk cId="0" sldId="270"/>
            <ac:spMk id="11" creationId="{3AFF6E43-378C-FB58-597B-7CB6AC04F569}"/>
          </ac:spMkLst>
        </pc:spChg>
        <pc:spChg chg="mod">
          <ac:chgData name="Jashim Uddin" userId="76445bb28c884b4a" providerId="LiveId" clId="{13E93DBA-40D1-44EC-A685-C7F0C51530AD}" dt="2025-10-25T18:21:50.884" v="1121" actId="20577"/>
          <ac:spMkLst>
            <pc:docMk/>
            <pc:sldMk cId="0" sldId="270"/>
            <ac:spMk id="20" creationId="{00000000-0000-0000-0000-000000000000}"/>
          </ac:spMkLst>
        </pc:spChg>
        <pc:spChg chg="mod">
          <ac:chgData name="Jashim Uddin" userId="76445bb28c884b4a" providerId="LiveId" clId="{13E93DBA-40D1-44EC-A685-C7F0C51530AD}" dt="2025-10-25T18:24:45.527" v="1152" actId="404"/>
          <ac:spMkLst>
            <pc:docMk/>
            <pc:sldMk cId="0" sldId="270"/>
            <ac:spMk id="21" creationId="{00000000-0000-0000-0000-000000000000}"/>
          </ac:spMkLst>
        </pc:spChg>
        <pc:spChg chg="mod">
          <ac:chgData name="Jashim Uddin" userId="76445bb28c884b4a" providerId="LiveId" clId="{13E93DBA-40D1-44EC-A685-C7F0C51530AD}" dt="2025-10-25T18:25:07.438" v="1155" actId="403"/>
          <ac:spMkLst>
            <pc:docMk/>
            <pc:sldMk cId="0" sldId="270"/>
            <ac:spMk id="22" creationId="{00000000-0000-0000-0000-000000000000}"/>
          </ac:spMkLst>
        </pc:spChg>
        <pc:spChg chg="mod">
          <ac:chgData name="Jashim Uddin" userId="76445bb28c884b4a" providerId="LiveId" clId="{13E93DBA-40D1-44EC-A685-C7F0C51530AD}" dt="2025-10-25T18:25:28.743" v="1157"/>
          <ac:spMkLst>
            <pc:docMk/>
            <pc:sldMk cId="0" sldId="270"/>
            <ac:spMk id="23" creationId="{00000000-0000-0000-0000-000000000000}"/>
          </ac:spMkLst>
        </pc:spChg>
        <pc:spChg chg="mod">
          <ac:chgData name="Jashim Uddin" userId="76445bb28c884b4a" providerId="LiveId" clId="{13E93DBA-40D1-44EC-A685-C7F0C51530AD}" dt="2025-10-25T18:25:52.692" v="1159"/>
          <ac:spMkLst>
            <pc:docMk/>
            <pc:sldMk cId="0" sldId="270"/>
            <ac:spMk id="24" creationId="{00000000-0000-0000-0000-000000000000}"/>
          </ac:spMkLst>
        </pc:spChg>
        <pc:spChg chg="mod">
          <ac:chgData name="Jashim Uddin" userId="76445bb28c884b4a" providerId="LiveId" clId="{13E93DBA-40D1-44EC-A685-C7F0C51530AD}" dt="2025-10-25T18:26:09.751" v="1161" actId="403"/>
          <ac:spMkLst>
            <pc:docMk/>
            <pc:sldMk cId="0" sldId="270"/>
            <ac:spMk id="26" creationId="{00000000-0000-0000-0000-000000000000}"/>
          </ac:spMkLst>
        </pc:spChg>
        <pc:spChg chg="mod">
          <ac:chgData name="Jashim Uddin" userId="76445bb28c884b4a" providerId="LiveId" clId="{13E93DBA-40D1-44EC-A685-C7F0C51530AD}" dt="2025-10-25T18:26:13.869" v="1162" actId="403"/>
          <ac:spMkLst>
            <pc:docMk/>
            <pc:sldMk cId="0" sldId="270"/>
            <ac:spMk id="27" creationId="{00000000-0000-0000-0000-000000000000}"/>
          </ac:spMkLst>
        </pc:spChg>
        <pc:spChg chg="mod">
          <ac:chgData name="Jashim Uddin" userId="76445bb28c884b4a" providerId="LiveId" clId="{13E93DBA-40D1-44EC-A685-C7F0C51530AD}" dt="2025-10-25T18:26:16.531" v="1163" actId="403"/>
          <ac:spMkLst>
            <pc:docMk/>
            <pc:sldMk cId="0" sldId="270"/>
            <ac:spMk id="28" creationId="{00000000-0000-0000-0000-000000000000}"/>
          </ac:spMkLst>
        </pc:spChg>
        <pc:spChg chg="mod">
          <ac:chgData name="Jashim Uddin" userId="76445bb28c884b4a" providerId="LiveId" clId="{13E93DBA-40D1-44EC-A685-C7F0C51530AD}" dt="2025-10-25T18:26:22.083" v="1164" actId="403"/>
          <ac:spMkLst>
            <pc:docMk/>
            <pc:sldMk cId="0" sldId="270"/>
            <ac:spMk id="29" creationId="{00000000-0000-0000-0000-000000000000}"/>
          </ac:spMkLst>
        </pc:spChg>
      </pc:sldChg>
      <pc:sldChg chg="addSp modSp mod modNotesTx">
        <pc:chgData name="Jashim Uddin" userId="76445bb28c884b4a" providerId="LiveId" clId="{13E93DBA-40D1-44EC-A685-C7F0C51530AD}" dt="2025-10-26T12:34:40.200" v="1518"/>
        <pc:sldMkLst>
          <pc:docMk/>
          <pc:sldMk cId="0" sldId="271"/>
        </pc:sldMkLst>
        <pc:spChg chg="mod">
          <ac:chgData name="Jashim Uddin" userId="76445bb28c884b4a" providerId="LiveId" clId="{13E93DBA-40D1-44EC-A685-C7F0C51530AD}" dt="2025-10-25T18:35:43.265" v="1219" actId="122"/>
          <ac:spMkLst>
            <pc:docMk/>
            <pc:sldMk cId="0" sldId="271"/>
            <ac:spMk id="8" creationId="{00000000-0000-0000-0000-000000000000}"/>
          </ac:spMkLst>
        </pc:spChg>
        <pc:spChg chg="mod">
          <ac:chgData name="Jashim Uddin" userId="76445bb28c884b4a" providerId="LiveId" clId="{13E93DBA-40D1-44EC-A685-C7F0C51530AD}" dt="2025-10-25T18:30:39.759" v="1180" actId="123"/>
          <ac:spMkLst>
            <pc:docMk/>
            <pc:sldMk cId="0" sldId="271"/>
            <ac:spMk id="9" creationId="{00000000-0000-0000-0000-000000000000}"/>
          </ac:spMkLst>
        </pc:spChg>
        <pc:spChg chg="mod">
          <ac:chgData name="Jashim Uddin" userId="76445bb28c884b4a" providerId="LiveId" clId="{13E93DBA-40D1-44EC-A685-C7F0C51530AD}" dt="2025-10-25T18:33:31.943" v="1194" actId="404"/>
          <ac:spMkLst>
            <pc:docMk/>
            <pc:sldMk cId="0" sldId="271"/>
            <ac:spMk id="10" creationId="{00000000-0000-0000-0000-000000000000}"/>
          </ac:spMkLst>
        </pc:spChg>
        <pc:spChg chg="mod">
          <ac:chgData name="Jashim Uddin" userId="76445bb28c884b4a" providerId="LiveId" clId="{13E93DBA-40D1-44EC-A685-C7F0C51530AD}" dt="2025-10-25T18:31:23.874" v="1185" actId="2711"/>
          <ac:spMkLst>
            <pc:docMk/>
            <pc:sldMk cId="0" sldId="271"/>
            <ac:spMk id="11" creationId="{00000000-0000-0000-0000-000000000000}"/>
          </ac:spMkLst>
        </pc:spChg>
        <pc:spChg chg="mod">
          <ac:chgData name="Jashim Uddin" userId="76445bb28c884b4a" providerId="LiveId" clId="{13E93DBA-40D1-44EC-A685-C7F0C51530AD}" dt="2025-10-25T18:33:35.573" v="1195" actId="404"/>
          <ac:spMkLst>
            <pc:docMk/>
            <pc:sldMk cId="0" sldId="271"/>
            <ac:spMk id="12" creationId="{00000000-0000-0000-0000-000000000000}"/>
          </ac:spMkLst>
        </pc:spChg>
        <pc:spChg chg="mod">
          <ac:chgData name="Jashim Uddin" userId="76445bb28c884b4a" providerId="LiveId" clId="{13E93DBA-40D1-44EC-A685-C7F0C51530AD}" dt="2025-10-25T18:38:03.934" v="1233" actId="2711"/>
          <ac:spMkLst>
            <pc:docMk/>
            <pc:sldMk cId="0" sldId="271"/>
            <ac:spMk id="13" creationId="{00000000-0000-0000-0000-000000000000}"/>
          </ac:spMkLst>
        </pc:spChg>
        <pc:spChg chg="mod">
          <ac:chgData name="Jashim Uddin" userId="76445bb28c884b4a" providerId="LiveId" clId="{13E93DBA-40D1-44EC-A685-C7F0C51530AD}" dt="2025-10-25T18:33:57.588" v="1206" actId="14100"/>
          <ac:spMkLst>
            <pc:docMk/>
            <pc:sldMk cId="0" sldId="271"/>
            <ac:spMk id="14" creationId="{00000000-0000-0000-0000-000000000000}"/>
          </ac:spMkLst>
        </pc:spChg>
        <pc:spChg chg="mod">
          <ac:chgData name="Jashim Uddin" userId="76445bb28c884b4a" providerId="LiveId" clId="{13E93DBA-40D1-44EC-A685-C7F0C51530AD}" dt="2025-10-25T18:37:43.651" v="1230" actId="404"/>
          <ac:spMkLst>
            <pc:docMk/>
            <pc:sldMk cId="0" sldId="271"/>
            <ac:spMk id="15" creationId="{00000000-0000-0000-0000-000000000000}"/>
          </ac:spMkLst>
        </pc:spChg>
        <pc:spChg chg="add mod">
          <ac:chgData name="Jashim Uddin" userId="76445bb28c884b4a" providerId="LiveId" clId="{13E93DBA-40D1-44EC-A685-C7F0C51530AD}" dt="2025-10-26T12:34:40.200" v="1518"/>
          <ac:spMkLst>
            <pc:docMk/>
            <pc:sldMk cId="0" sldId="271"/>
            <ac:spMk id="16" creationId="{8B67270C-9215-2A68-E15F-0399B6ACDF74}"/>
          </ac:spMkLst>
        </pc:spChg>
      </pc:sldChg>
      <pc:sldChg chg="addSp delSp modSp mod modNotesTx">
        <pc:chgData name="Jashim Uddin" userId="76445bb28c884b4a" providerId="LiveId" clId="{13E93DBA-40D1-44EC-A685-C7F0C51530AD}" dt="2025-10-26T12:34:49.010" v="1519"/>
        <pc:sldMkLst>
          <pc:docMk/>
          <pc:sldMk cId="0" sldId="272"/>
        </pc:sldMkLst>
        <pc:spChg chg="add mod">
          <ac:chgData name="Jashim Uddin" userId="76445bb28c884b4a" providerId="LiveId" clId="{13E93DBA-40D1-44EC-A685-C7F0C51530AD}" dt="2025-10-26T12:34:49.010" v="1519"/>
          <ac:spMkLst>
            <pc:docMk/>
            <pc:sldMk cId="0" sldId="272"/>
            <ac:spMk id="9" creationId="{31F7B4D9-AE23-F249-256D-B22BF79DCAFE}"/>
          </ac:spMkLst>
        </pc:spChg>
        <pc:spChg chg="mod">
          <ac:chgData name="Jashim Uddin" userId="76445bb28c884b4a" providerId="LiveId" clId="{13E93DBA-40D1-44EC-A685-C7F0C51530AD}" dt="2025-10-25T18:41:05.220" v="1247" actId="14100"/>
          <ac:spMkLst>
            <pc:docMk/>
            <pc:sldMk cId="0" sldId="272"/>
            <ac:spMk id="29" creationId="{00000000-0000-0000-0000-000000000000}"/>
          </ac:spMkLst>
        </pc:spChg>
        <pc:spChg chg="mod">
          <ac:chgData name="Jashim Uddin" userId="76445bb28c884b4a" providerId="LiveId" clId="{13E93DBA-40D1-44EC-A685-C7F0C51530AD}" dt="2025-10-25T18:41:26.754" v="1249" actId="14100"/>
          <ac:spMkLst>
            <pc:docMk/>
            <pc:sldMk cId="0" sldId="272"/>
            <ac:spMk id="30" creationId="{00000000-0000-0000-0000-000000000000}"/>
          </ac:spMkLst>
        </pc:spChg>
        <pc:spChg chg="mod">
          <ac:chgData name="Jashim Uddin" userId="76445bb28c884b4a" providerId="LiveId" clId="{13E93DBA-40D1-44EC-A685-C7F0C51530AD}" dt="2025-10-25T18:41:45.843" v="1253" actId="404"/>
          <ac:spMkLst>
            <pc:docMk/>
            <pc:sldMk cId="0" sldId="272"/>
            <ac:spMk id="31" creationId="{00000000-0000-0000-0000-000000000000}"/>
          </ac:spMkLst>
        </pc:spChg>
        <pc:spChg chg="mod">
          <ac:chgData name="Jashim Uddin" userId="76445bb28c884b4a" providerId="LiveId" clId="{13E93DBA-40D1-44EC-A685-C7F0C51530AD}" dt="2025-10-25T18:42:06.136" v="1255" actId="14100"/>
          <ac:spMkLst>
            <pc:docMk/>
            <pc:sldMk cId="0" sldId="272"/>
            <ac:spMk id="32" creationId="{00000000-0000-0000-0000-000000000000}"/>
          </ac:spMkLst>
        </pc:spChg>
        <pc:spChg chg="mod">
          <ac:chgData name="Jashim Uddin" userId="76445bb28c884b4a" providerId="LiveId" clId="{13E93DBA-40D1-44EC-A685-C7F0C51530AD}" dt="2025-10-25T18:42:32.057" v="1259" actId="20577"/>
          <ac:spMkLst>
            <pc:docMk/>
            <pc:sldMk cId="0" sldId="272"/>
            <ac:spMk id="33" creationId="{00000000-0000-0000-0000-000000000000}"/>
          </ac:spMkLst>
        </pc:spChg>
        <pc:picChg chg="add mod">
          <ac:chgData name="Jashim Uddin" userId="76445bb28c884b4a" providerId="LiveId" clId="{13E93DBA-40D1-44EC-A685-C7F0C51530AD}" dt="2025-10-25T19:00:24.495" v="1380" actId="14100"/>
          <ac:picMkLst>
            <pc:docMk/>
            <pc:sldMk cId="0" sldId="272"/>
            <ac:picMk id="34" creationId="{BB72A972-3A72-97E2-D2DB-9582D2F21F5B}"/>
          </ac:picMkLst>
        </pc:picChg>
      </pc:sldChg>
      <pc:sldChg chg="del">
        <pc:chgData name="Jashim Uddin" userId="76445bb28c884b4a" providerId="LiveId" clId="{13E93DBA-40D1-44EC-A685-C7F0C51530AD}" dt="2025-10-25T18:44:44.057" v="1268" actId="47"/>
        <pc:sldMkLst>
          <pc:docMk/>
          <pc:sldMk cId="0" sldId="273"/>
        </pc:sldMkLst>
      </pc:sldChg>
      <pc:sldChg chg="addSp delSp modSp mod ord modNotesTx">
        <pc:chgData name="Jashim Uddin" userId="76445bb28c884b4a" providerId="LiveId" clId="{13E93DBA-40D1-44EC-A685-C7F0C51530AD}" dt="2025-10-26T12:34:22.525" v="1513"/>
        <pc:sldMkLst>
          <pc:docMk/>
          <pc:sldMk cId="0" sldId="274"/>
        </pc:sldMkLst>
        <pc:spChg chg="add mod">
          <ac:chgData name="Jashim Uddin" userId="76445bb28c884b4a" providerId="LiveId" clId="{13E93DBA-40D1-44EC-A685-C7F0C51530AD}" dt="2025-10-26T12:34:22.525" v="1513"/>
          <ac:spMkLst>
            <pc:docMk/>
            <pc:sldMk cId="0" sldId="274"/>
            <ac:spMk id="2" creationId="{B96AF94A-6B3C-5293-56FA-6F36D0CBE2F5}"/>
          </ac:spMkLst>
        </pc:spChg>
        <pc:spChg chg="mod">
          <ac:chgData name="Jashim Uddin" userId="76445bb28c884b4a" providerId="LiveId" clId="{13E93DBA-40D1-44EC-A685-C7F0C51530AD}" dt="2025-10-25T18:01:10.514" v="996" actId="1076"/>
          <ac:spMkLst>
            <pc:docMk/>
            <pc:sldMk cId="0" sldId="274"/>
            <ac:spMk id="6" creationId="{00000000-0000-0000-0000-000000000000}"/>
          </ac:spMkLst>
        </pc:spChg>
        <pc:spChg chg="mod">
          <ac:chgData name="Jashim Uddin" userId="76445bb28c884b4a" providerId="LiveId" clId="{13E93DBA-40D1-44EC-A685-C7F0C51530AD}" dt="2025-10-25T18:02:38.291" v="1016" actId="113"/>
          <ac:spMkLst>
            <pc:docMk/>
            <pc:sldMk cId="0" sldId="274"/>
            <ac:spMk id="7" creationId="{00000000-0000-0000-0000-000000000000}"/>
          </ac:spMkLst>
        </pc:spChg>
        <pc:grpChg chg="mod">
          <ac:chgData name="Jashim Uddin" userId="76445bb28c884b4a" providerId="LiveId" clId="{13E93DBA-40D1-44EC-A685-C7F0C51530AD}" dt="2025-10-25T18:06:40.551" v="1033" actId="14100"/>
          <ac:grpSpMkLst>
            <pc:docMk/>
            <pc:sldMk cId="0" sldId="274"/>
            <ac:grpSpMk id="3" creationId="{00000000-0000-0000-0000-000000000000}"/>
          </ac:grpSpMkLst>
        </pc:grpChg>
        <pc:picChg chg="add mod">
          <ac:chgData name="Jashim Uddin" userId="76445bb28c884b4a" providerId="LiveId" clId="{13E93DBA-40D1-44EC-A685-C7F0C51530AD}" dt="2025-10-25T18:06:45.910" v="1035" actId="1076"/>
          <ac:picMkLst>
            <pc:docMk/>
            <pc:sldMk cId="0" sldId="274"/>
            <ac:picMk id="2050" creationId="{510253FC-994E-023F-BF92-75AF5FAD13B1}"/>
          </ac:picMkLst>
        </pc:picChg>
      </pc:sldChg>
      <pc:sldChg chg="del">
        <pc:chgData name="Jashim Uddin" userId="76445bb28c884b4a" providerId="LiveId" clId="{13E93DBA-40D1-44EC-A685-C7F0C51530AD}" dt="2025-10-25T18:44:52.141" v="1269" actId="47"/>
        <pc:sldMkLst>
          <pc:docMk/>
          <pc:sldMk cId="0" sldId="275"/>
        </pc:sldMkLst>
      </pc:sldChg>
      <pc:sldChg chg="addSp delSp modSp mod modNotesTx">
        <pc:chgData name="Jashim Uddin" userId="76445bb28c884b4a" providerId="LiveId" clId="{13E93DBA-40D1-44EC-A685-C7F0C51530AD}" dt="2025-10-26T12:34:51.683" v="1520"/>
        <pc:sldMkLst>
          <pc:docMk/>
          <pc:sldMk cId="0" sldId="276"/>
        </pc:sldMkLst>
        <pc:spChg chg="mod">
          <ac:chgData name="Jashim Uddin" userId="76445bb28c884b4a" providerId="LiveId" clId="{13E93DBA-40D1-44EC-A685-C7F0C51530AD}" dt="2025-10-25T18:46:32.193" v="1280" actId="2710"/>
          <ac:spMkLst>
            <pc:docMk/>
            <pc:sldMk cId="0" sldId="276"/>
            <ac:spMk id="8" creationId="{00000000-0000-0000-0000-000000000000}"/>
          </ac:spMkLst>
        </pc:spChg>
        <pc:spChg chg="mod">
          <ac:chgData name="Jashim Uddin" userId="76445bb28c884b4a" providerId="LiveId" clId="{13E93DBA-40D1-44EC-A685-C7F0C51530AD}" dt="2025-10-25T18:48:31.847" v="1306" actId="12"/>
          <ac:spMkLst>
            <pc:docMk/>
            <pc:sldMk cId="0" sldId="276"/>
            <ac:spMk id="9" creationId="{00000000-0000-0000-0000-000000000000}"/>
          </ac:spMkLst>
        </pc:spChg>
        <pc:spChg chg="add mod">
          <ac:chgData name="Jashim Uddin" userId="76445bb28c884b4a" providerId="LiveId" clId="{13E93DBA-40D1-44EC-A685-C7F0C51530AD}" dt="2025-10-26T12:34:51.683" v="1520"/>
          <ac:spMkLst>
            <pc:docMk/>
            <pc:sldMk cId="0" sldId="276"/>
            <ac:spMk id="10" creationId="{148CA97E-0766-4E5E-0AC3-B254FBC17E1E}"/>
          </ac:spMkLst>
        </pc:spChg>
        <pc:grpChg chg="add del">
          <ac:chgData name="Jashim Uddin" userId="76445bb28c884b4a" providerId="LiveId" clId="{13E93DBA-40D1-44EC-A685-C7F0C51530AD}" dt="2025-10-25T19:00:09.702" v="1373" actId="478"/>
          <ac:grpSpMkLst>
            <pc:docMk/>
            <pc:sldMk cId="0" sldId="276"/>
            <ac:grpSpMk id="2" creationId="{00000000-0000-0000-0000-000000000000}"/>
          </ac:grpSpMkLst>
        </pc:grpChg>
      </pc:sldChg>
      <pc:sldChg chg="addSp modSp mod ord modNotesTx">
        <pc:chgData name="Jashim Uddin" userId="76445bb28c884b4a" providerId="LiveId" clId="{13E93DBA-40D1-44EC-A685-C7F0C51530AD}" dt="2025-10-26T12:34:05.899" v="1508"/>
        <pc:sldMkLst>
          <pc:docMk/>
          <pc:sldMk cId="0" sldId="277"/>
        </pc:sldMkLst>
        <pc:spChg chg="mod">
          <ac:chgData name="Jashim Uddin" userId="76445bb28c884b4a" providerId="LiveId" clId="{13E93DBA-40D1-44EC-A685-C7F0C51530AD}" dt="2025-10-25T16:46:37.870" v="707" actId="1076"/>
          <ac:spMkLst>
            <pc:docMk/>
            <pc:sldMk cId="0" sldId="277"/>
            <ac:spMk id="5" creationId="{00000000-0000-0000-0000-000000000000}"/>
          </ac:spMkLst>
        </pc:spChg>
        <pc:spChg chg="mod">
          <ac:chgData name="Jashim Uddin" userId="76445bb28c884b4a" providerId="LiveId" clId="{13E93DBA-40D1-44EC-A685-C7F0C51530AD}" dt="2025-10-25T17:17:53.562" v="904" actId="1076"/>
          <ac:spMkLst>
            <pc:docMk/>
            <pc:sldMk cId="0" sldId="277"/>
            <ac:spMk id="6" creationId="{00000000-0000-0000-0000-000000000000}"/>
          </ac:spMkLst>
        </pc:spChg>
        <pc:spChg chg="mod">
          <ac:chgData name="Jashim Uddin" userId="76445bb28c884b4a" providerId="LiveId" clId="{13E93DBA-40D1-44EC-A685-C7F0C51530AD}" dt="2025-10-25T16:54:08.500" v="719" actId="20577"/>
          <ac:spMkLst>
            <pc:docMk/>
            <pc:sldMk cId="0" sldId="277"/>
            <ac:spMk id="7" creationId="{00000000-0000-0000-0000-000000000000}"/>
          </ac:spMkLst>
        </pc:spChg>
        <pc:spChg chg="mod">
          <ac:chgData name="Jashim Uddin" userId="76445bb28c884b4a" providerId="LiveId" clId="{13E93DBA-40D1-44EC-A685-C7F0C51530AD}" dt="2025-10-25T16:54:31.547" v="731" actId="2711"/>
          <ac:spMkLst>
            <pc:docMk/>
            <pc:sldMk cId="0" sldId="277"/>
            <ac:spMk id="8" creationId="{00000000-0000-0000-0000-000000000000}"/>
          </ac:spMkLst>
        </pc:spChg>
        <pc:spChg chg="mod">
          <ac:chgData name="Jashim Uddin" userId="76445bb28c884b4a" providerId="LiveId" clId="{13E93DBA-40D1-44EC-A685-C7F0C51530AD}" dt="2025-10-25T16:55:36.147" v="757" actId="12"/>
          <ac:spMkLst>
            <pc:docMk/>
            <pc:sldMk cId="0" sldId="277"/>
            <ac:spMk id="9" creationId="{00000000-0000-0000-0000-000000000000}"/>
          </ac:spMkLst>
        </pc:spChg>
        <pc:spChg chg="add mod">
          <ac:chgData name="Jashim Uddin" userId="76445bb28c884b4a" providerId="LiveId" clId="{13E93DBA-40D1-44EC-A685-C7F0C51530AD}" dt="2025-10-26T12:34:05.899" v="1508"/>
          <ac:spMkLst>
            <pc:docMk/>
            <pc:sldMk cId="0" sldId="277"/>
            <ac:spMk id="10" creationId="{F6D74E12-03AC-A983-8A49-459063594B4D}"/>
          </ac:spMkLst>
        </pc:spChg>
      </pc:sldChg>
      <pc:sldChg chg="addSp modSp mod modNotesTx">
        <pc:chgData name="Jashim Uddin" userId="76445bb28c884b4a" providerId="LiveId" clId="{13E93DBA-40D1-44EC-A685-C7F0C51530AD}" dt="2025-10-26T12:35:00.147" v="1522"/>
        <pc:sldMkLst>
          <pc:docMk/>
          <pc:sldMk cId="0" sldId="278"/>
        </pc:sldMkLst>
        <pc:spChg chg="mod">
          <ac:chgData name="Jashim Uddin" userId="76445bb28c884b4a" providerId="LiveId" clId="{13E93DBA-40D1-44EC-A685-C7F0C51530AD}" dt="2025-10-25T19:04:24.996" v="1411" actId="122"/>
          <ac:spMkLst>
            <pc:docMk/>
            <pc:sldMk cId="0" sldId="278"/>
            <ac:spMk id="2" creationId="{00000000-0000-0000-0000-000000000000}"/>
          </ac:spMkLst>
        </pc:spChg>
        <pc:spChg chg="mod">
          <ac:chgData name="Jashim Uddin" userId="76445bb28c884b4a" providerId="LiveId" clId="{13E93DBA-40D1-44EC-A685-C7F0C51530AD}" dt="2025-10-25T19:05:41.264" v="1444" actId="6549"/>
          <ac:spMkLst>
            <pc:docMk/>
            <pc:sldMk cId="0" sldId="278"/>
            <ac:spMk id="3" creationId="{00000000-0000-0000-0000-000000000000}"/>
          </ac:spMkLst>
        </pc:spChg>
        <pc:spChg chg="add mod">
          <ac:chgData name="Jashim Uddin" userId="76445bb28c884b4a" providerId="LiveId" clId="{13E93DBA-40D1-44EC-A685-C7F0C51530AD}" dt="2025-10-26T12:35:00.147" v="1522"/>
          <ac:spMkLst>
            <pc:docMk/>
            <pc:sldMk cId="0" sldId="278"/>
            <ac:spMk id="7" creationId="{14B29F0D-DE2C-1086-45E3-BBDAA87755A3}"/>
          </ac:spMkLst>
        </pc:spChg>
      </pc:sldChg>
      <pc:sldChg chg="addSp delSp modSp mod ord modNotesTx">
        <pc:chgData name="Jashim Uddin" userId="76445bb28c884b4a" providerId="LiveId" clId="{13E93DBA-40D1-44EC-A685-C7F0C51530AD}" dt="2025-10-26T12:34:55.231" v="1521"/>
        <pc:sldMkLst>
          <pc:docMk/>
          <pc:sldMk cId="0" sldId="279"/>
        </pc:sldMkLst>
        <pc:spChg chg="mod">
          <ac:chgData name="Jashim Uddin" userId="76445bb28c884b4a" providerId="LiveId" clId="{13E93DBA-40D1-44EC-A685-C7F0C51530AD}" dt="2025-10-25T18:55:32.259" v="1345" actId="1076"/>
          <ac:spMkLst>
            <pc:docMk/>
            <pc:sldMk cId="0" sldId="279"/>
            <ac:spMk id="2" creationId="{00000000-0000-0000-0000-000000000000}"/>
          </ac:spMkLst>
        </pc:spChg>
        <pc:spChg chg="add mod">
          <ac:chgData name="Jashim Uddin" userId="76445bb28c884b4a" providerId="LiveId" clId="{13E93DBA-40D1-44EC-A685-C7F0C51530AD}" dt="2025-10-26T12:34:55.231" v="1521"/>
          <ac:spMkLst>
            <pc:docMk/>
            <pc:sldMk cId="0" sldId="279"/>
            <ac:spMk id="8" creationId="{BB1D4C50-F25E-7F5D-01DF-D9F269D0F58F}"/>
          </ac:spMkLst>
        </pc:spChg>
        <pc:spChg chg="mod">
          <ac:chgData name="Jashim Uddin" userId="76445bb28c884b4a" providerId="LiveId" clId="{13E93DBA-40D1-44EC-A685-C7F0C51530AD}" dt="2025-10-25T18:53:44.308" v="1335" actId="1076"/>
          <ac:spMkLst>
            <pc:docMk/>
            <pc:sldMk cId="0" sldId="279"/>
            <ac:spMk id="16" creationId="{00000000-0000-0000-0000-000000000000}"/>
          </ac:spMkLst>
        </pc:spChg>
        <pc:spChg chg="add mod">
          <ac:chgData name="Jashim Uddin" userId="76445bb28c884b4a" providerId="LiveId" clId="{13E93DBA-40D1-44EC-A685-C7F0C51530AD}" dt="2025-10-25T18:57:46.426" v="1361" actId="6549"/>
          <ac:spMkLst>
            <pc:docMk/>
            <pc:sldMk cId="0" sldId="279"/>
            <ac:spMk id="23" creationId="{DF925B0E-6596-1FC3-D3D7-8DC9C6A96242}"/>
          </ac:spMkLst>
        </pc:spChg>
        <pc:picChg chg="add mod">
          <ac:chgData name="Jashim Uddin" userId="76445bb28c884b4a" providerId="LiveId" clId="{13E93DBA-40D1-44EC-A685-C7F0C51530AD}" dt="2025-10-25T18:55:29.170" v="1344" actId="1076"/>
          <ac:picMkLst>
            <pc:docMk/>
            <pc:sldMk cId="0" sldId="279"/>
            <ac:picMk id="21" creationId="{A94A40FB-4F68-76FC-5277-27FA4C39C0E5}"/>
          </ac:picMkLst>
        </pc:picChg>
      </pc:sldChg>
      <pc:sldChg chg="del">
        <pc:chgData name="Jashim Uddin" userId="76445bb28c884b4a" providerId="LiveId" clId="{13E93DBA-40D1-44EC-A685-C7F0C51530AD}" dt="2025-10-25T19:07:09.921" v="1459" actId="47"/>
        <pc:sldMkLst>
          <pc:docMk/>
          <pc:sldMk cId="0" sldId="280"/>
        </pc:sldMkLst>
      </pc:sldChg>
      <pc:sldChg chg="del">
        <pc:chgData name="Jashim Uddin" userId="76445bb28c884b4a" providerId="LiveId" clId="{13E93DBA-40D1-44EC-A685-C7F0C51530AD}" dt="2025-10-25T19:07:08.835" v="1458" actId="47"/>
        <pc:sldMkLst>
          <pc:docMk/>
          <pc:sldMk cId="0" sldId="281"/>
        </pc:sldMkLst>
      </pc:sldChg>
      <pc:sldChg chg="del">
        <pc:chgData name="Jashim Uddin" userId="76445bb28c884b4a" providerId="LiveId" clId="{13E93DBA-40D1-44EC-A685-C7F0C51530AD}" dt="2025-10-25T19:07:07.468" v="1457" actId="47"/>
        <pc:sldMkLst>
          <pc:docMk/>
          <pc:sldMk cId="0" sldId="282"/>
        </pc:sldMkLst>
      </pc:sldChg>
      <pc:sldChg chg="del">
        <pc:chgData name="Jashim Uddin" userId="76445bb28c884b4a" providerId="LiveId" clId="{13E93DBA-40D1-44EC-A685-C7F0C51530AD}" dt="2025-10-25T19:07:06.197" v="1456" actId="47"/>
        <pc:sldMkLst>
          <pc:docMk/>
          <pc:sldMk cId="0" sldId="283"/>
        </pc:sldMkLst>
      </pc:sldChg>
      <pc:sldChg chg="del">
        <pc:chgData name="Jashim Uddin" userId="76445bb28c884b4a" providerId="LiveId" clId="{13E93DBA-40D1-44EC-A685-C7F0C51530AD}" dt="2025-10-25T19:07:04.802" v="1455" actId="47"/>
        <pc:sldMkLst>
          <pc:docMk/>
          <pc:sldMk cId="0" sldId="284"/>
        </pc:sldMkLst>
      </pc:sldChg>
      <pc:sldChg chg="del">
        <pc:chgData name="Jashim Uddin" userId="76445bb28c884b4a" providerId="LiveId" clId="{13E93DBA-40D1-44EC-A685-C7F0C51530AD}" dt="2025-10-25T19:07:03.292" v="1454" actId="47"/>
        <pc:sldMkLst>
          <pc:docMk/>
          <pc:sldMk cId="0" sldId="285"/>
        </pc:sldMkLst>
      </pc:sldChg>
      <pc:sldChg chg="del">
        <pc:chgData name="Jashim Uddin" userId="76445bb28c884b4a" providerId="LiveId" clId="{13E93DBA-40D1-44EC-A685-C7F0C51530AD}" dt="2025-10-25T19:07:01.188" v="1453" actId="47"/>
        <pc:sldMkLst>
          <pc:docMk/>
          <pc:sldMk cId="0" sldId="286"/>
        </pc:sldMkLst>
      </pc:sldChg>
      <pc:sldChg chg="addSp modSp add mod">
        <pc:chgData name="Jashim Uddin" userId="76445bb28c884b4a" providerId="LiveId" clId="{13E93DBA-40D1-44EC-A685-C7F0C51530AD}" dt="2025-10-26T12:34:16.790" v="1511"/>
        <pc:sldMkLst>
          <pc:docMk/>
          <pc:sldMk cId="2900968634" sldId="287"/>
        </pc:sldMkLst>
        <pc:spChg chg="add mod">
          <ac:chgData name="Jashim Uddin" userId="76445bb28c884b4a" providerId="LiveId" clId="{13E93DBA-40D1-44EC-A685-C7F0C51530AD}" dt="2025-10-26T12:34:16.790" v="1511"/>
          <ac:spMkLst>
            <pc:docMk/>
            <pc:sldMk cId="2900968634" sldId="287"/>
            <ac:spMk id="6" creationId="{BE473A7B-0A46-B175-B3C0-A374E9121572}"/>
          </ac:spMkLst>
        </pc:spChg>
        <pc:spChg chg="mod">
          <ac:chgData name="Jashim Uddin" userId="76445bb28c884b4a" providerId="LiveId" clId="{13E93DBA-40D1-44EC-A685-C7F0C51530AD}" dt="2025-10-25T17:11:50.406" v="901" actId="12"/>
          <ac:spMkLst>
            <pc:docMk/>
            <pc:sldMk cId="2900968634" sldId="287"/>
            <ac:spMk id="19" creationId="{27920DDD-3036-F6F3-4A8C-9E7A3F97A734}"/>
          </ac:spMkLst>
        </pc:spChg>
      </pc:sldChg>
      <pc:sldChg chg="addSp modSp add mod">
        <pc:chgData name="Jashim Uddin" userId="76445bb28c884b4a" providerId="LiveId" clId="{13E93DBA-40D1-44EC-A685-C7F0C51530AD}" dt="2025-10-26T12:34:36.029" v="1517"/>
        <pc:sldMkLst>
          <pc:docMk/>
          <pc:sldMk cId="2992501876" sldId="288"/>
        </pc:sldMkLst>
        <pc:spChg chg="add mod">
          <ac:chgData name="Jashim Uddin" userId="76445bb28c884b4a" providerId="LiveId" clId="{13E93DBA-40D1-44EC-A685-C7F0C51530AD}" dt="2025-10-26T12:34:36.029" v="1517"/>
          <ac:spMkLst>
            <pc:docMk/>
            <pc:sldMk cId="2992501876" sldId="288"/>
            <ac:spMk id="6" creationId="{88DCEE2A-1F19-5CB7-AD9E-9ECEF1F8BA39}"/>
          </ac:spMkLst>
        </pc:spChg>
        <pc:spChg chg="mod">
          <ac:chgData name="Jashim Uddin" userId="76445bb28c884b4a" providerId="LiveId" clId="{13E93DBA-40D1-44EC-A685-C7F0C51530AD}" dt="2025-10-25T18:27:42.238" v="1170" actId="12"/>
          <ac:spMkLst>
            <pc:docMk/>
            <pc:sldMk cId="2992501876" sldId="288"/>
            <ac:spMk id="19" creationId="{BD39799E-AD11-8192-7A5D-047FCC7A8925}"/>
          </ac:spMkLst>
        </pc:spChg>
      </pc:sldChg>
      <pc:sldChg chg="addSp modSp add mod">
        <pc:chgData name="Jashim Uddin" userId="76445bb28c884b4a" providerId="LiveId" clId="{13E93DBA-40D1-44EC-A685-C7F0C51530AD}" dt="2025-10-30T13:25:22.221" v="1565" actId="20577"/>
        <pc:sldMkLst>
          <pc:docMk/>
          <pc:sldMk cId="1478002405" sldId="289"/>
        </pc:sldMkLst>
        <pc:spChg chg="add mod">
          <ac:chgData name="Jashim Uddin" userId="76445bb28c884b4a" providerId="LiveId" clId="{13E93DBA-40D1-44EC-A685-C7F0C51530AD}" dt="2025-10-26T12:35:11.937" v="1523"/>
          <ac:spMkLst>
            <pc:docMk/>
            <pc:sldMk cId="1478002405" sldId="289"/>
            <ac:spMk id="6" creationId="{9617536A-8AE6-081E-96C3-BC533DD8D3C9}"/>
          </ac:spMkLst>
        </pc:spChg>
        <pc:spChg chg="mod">
          <ac:chgData name="Jashim Uddin" userId="76445bb28c884b4a" providerId="LiveId" clId="{13E93DBA-40D1-44EC-A685-C7F0C51530AD}" dt="2025-10-30T13:25:22.221" v="1565" actId="20577"/>
          <ac:spMkLst>
            <pc:docMk/>
            <pc:sldMk cId="1478002405" sldId="289"/>
            <ac:spMk id="16" creationId="{05C69E78-5F4F-59C1-679C-E7F7125C324B}"/>
          </ac:spMkLst>
        </pc:spChg>
        <pc:spChg chg="mod">
          <ac:chgData name="Jashim Uddin" userId="76445bb28c884b4a" providerId="LiveId" clId="{13E93DBA-40D1-44EC-A685-C7F0C51530AD}" dt="2025-10-25T19:06:54.802" v="1452" actId="2711"/>
          <ac:spMkLst>
            <pc:docMk/>
            <pc:sldMk cId="1478002405" sldId="289"/>
            <ac:spMk id="19" creationId="{82C5BF33-3C23-D845-9A22-A1A00C145177}"/>
          </ac:spMkLst>
        </pc:spChg>
      </pc:sldChg>
      <pc:sldChg chg="modSp add mod ord">
        <pc:chgData name="Jashim Uddin" userId="76445bb28c884b4a" providerId="LiveId" clId="{13E93DBA-40D1-44EC-A685-C7F0C51530AD}" dt="2025-10-30T13:02:59.011" v="1550"/>
        <pc:sldMkLst>
          <pc:docMk/>
          <pc:sldMk cId="1458964649" sldId="1881"/>
        </pc:sldMkLst>
        <pc:spChg chg="mod">
          <ac:chgData name="Jashim Uddin" userId="76445bb28c884b4a" providerId="LiveId" clId="{13E93DBA-40D1-44EC-A685-C7F0C51530AD}" dt="2025-10-25T19:08:23.866" v="1477"/>
          <ac:spMkLst>
            <pc:docMk/>
            <pc:sldMk cId="1458964649" sldId="1881"/>
            <ac:spMk id="9" creationId="{A55A57ED-E1D4-3DD5-8158-68A453AFA8D5}"/>
          </ac:spMkLst>
        </pc:spChg>
        <pc:spChg chg="mod">
          <ac:chgData name="Jashim Uddin" userId="76445bb28c884b4a" providerId="LiveId" clId="{13E93DBA-40D1-44EC-A685-C7F0C51530AD}" dt="2025-10-30T13:02:59.011" v="1550"/>
          <ac:spMkLst>
            <pc:docMk/>
            <pc:sldMk cId="1458964649" sldId="1881"/>
            <ac:spMk id="13" creationId="{03AF5E0D-3ECA-EF50-ACE9-0A0C363DFC10}"/>
          </ac:spMkLst>
        </pc:spChg>
        <pc:spChg chg="mod">
          <ac:chgData name="Jashim Uddin" userId="76445bb28c884b4a" providerId="LiveId" clId="{13E93DBA-40D1-44EC-A685-C7F0C51530AD}" dt="2025-10-25T19:09:02.311" v="1485" actId="20577"/>
          <ac:spMkLst>
            <pc:docMk/>
            <pc:sldMk cId="1458964649" sldId="1881"/>
            <ac:spMk id="14" creationId="{D51459DF-C0C0-BA65-F365-1A0627B84513}"/>
          </ac:spMkLst>
        </pc:spChg>
        <pc:graphicFrameChg chg="mod modGraphic">
          <ac:chgData name="Jashim Uddin" userId="76445bb28c884b4a" providerId="LiveId" clId="{13E93DBA-40D1-44EC-A685-C7F0C51530AD}" dt="2025-10-30T13:01:30.417" v="1529" actId="1036"/>
          <ac:graphicFrameMkLst>
            <pc:docMk/>
            <pc:sldMk cId="1458964649" sldId="1881"/>
            <ac:graphicFrameMk id="12" creationId="{7BE845A1-9C41-B92B-D3F6-CC6AA9DF67FD}"/>
          </ac:graphicFrameMkLst>
        </pc:graphicFrameChg>
      </pc:sldChg>
      <pc:sldChg chg="delSp add mod">
        <pc:chgData name="Jashim Uddin" userId="76445bb28c884b4a" providerId="LiveId" clId="{13E93DBA-40D1-44EC-A685-C7F0C51530AD}" dt="2025-10-25T19:09:30.151" v="1487" actId="478"/>
        <pc:sldMkLst>
          <pc:docMk/>
          <pc:sldMk cId="145478655" sldId="1882"/>
        </pc:sldMkLst>
      </pc:sldChg>
      <pc:sldChg chg="add del">
        <pc:chgData name="Jashim Uddin" userId="76445bb28c884b4a" providerId="LiveId" clId="{13E93DBA-40D1-44EC-A685-C7F0C51530AD}" dt="2025-10-30T13:20:23.043" v="1552" actId="47"/>
        <pc:sldMkLst>
          <pc:docMk/>
          <pc:sldMk cId="2281382474" sldId="1883"/>
        </pc:sldMkLst>
      </pc:sldChg>
      <pc:sldChg chg="modSp add mod modNotesTx">
        <pc:chgData name="Jashim Uddin" userId="76445bb28c884b4a" providerId="LiveId" clId="{13E93DBA-40D1-44EC-A685-C7F0C51530AD}" dt="2025-10-30T13:27:01.936" v="1596" actId="123"/>
        <pc:sldMkLst>
          <pc:docMk/>
          <pc:sldMk cId="3500014692" sldId="1883"/>
        </pc:sldMkLst>
        <pc:spChg chg="mod">
          <ac:chgData name="Jashim Uddin" userId="76445bb28c884b4a" providerId="LiveId" clId="{13E93DBA-40D1-44EC-A685-C7F0C51530AD}" dt="2025-10-30T13:25:44.759" v="1577" actId="313"/>
          <ac:spMkLst>
            <pc:docMk/>
            <pc:sldMk cId="3500014692" sldId="1883"/>
            <ac:spMk id="16" creationId="{A38789C9-DE11-4F89-CF94-E010C484D200}"/>
          </ac:spMkLst>
        </pc:spChg>
        <pc:spChg chg="mod">
          <ac:chgData name="Jashim Uddin" userId="76445bb28c884b4a" providerId="LiveId" clId="{13E93DBA-40D1-44EC-A685-C7F0C51530AD}" dt="2025-10-30T13:26:26.063" v="1581" actId="2710"/>
          <ac:spMkLst>
            <pc:docMk/>
            <pc:sldMk cId="3500014692" sldId="1883"/>
            <ac:spMk id="19" creationId="{447A7FAC-9DF0-5130-94F5-4F7F25D3DAB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937673-6AE1-4B7E-9612-3FE3C545B795}" type="datetimeFigureOut">
              <a:rPr lang="en-US" smtClean="0"/>
              <a:t>10/31/2025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33F88E-8FC4-4507-B370-CE7B336D716B}" type="slidenum">
              <a:rPr lang="en-US" smtClean="0"/>
              <a:t>‹#›</a:t>
            </a:fld>
            <a:endParaRPr lang="en-US"/>
          </a:p>
        </p:txBody>
      </p:sp>
    </p:spTree>
    <p:extLst>
      <p:ext uri="{BB962C8B-B14F-4D97-AF65-F5344CB8AC3E}">
        <p14:creationId xmlns:p14="http://schemas.microsoft.com/office/powerpoint/2010/main" val="3796172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40CFEA4-47A4-40A0-AC99-60B15F86C767}" type="slidenum">
              <a:rPr lang="en-US" smtClean="0"/>
              <a:t>1</a:t>
            </a:fld>
            <a:endParaRPr lang="en-US"/>
          </a:p>
        </p:txBody>
      </p:sp>
    </p:spTree>
    <p:extLst>
      <p:ext uri="{BB962C8B-B14F-4D97-AF65-F5344CB8AC3E}">
        <p14:creationId xmlns:p14="http://schemas.microsoft.com/office/powerpoint/2010/main" val="4085656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effectLst/>
            </a:endParaRPr>
          </a:p>
        </p:txBody>
      </p:sp>
      <p:sp>
        <p:nvSpPr>
          <p:cNvPr id="4" name="Slide Number Placeholder 3"/>
          <p:cNvSpPr>
            <a:spLocks noGrp="1"/>
          </p:cNvSpPr>
          <p:nvPr>
            <p:ph type="sldNum" sz="quarter" idx="5"/>
          </p:nvPr>
        </p:nvSpPr>
        <p:spPr/>
        <p:txBody>
          <a:bodyPr/>
          <a:lstStyle/>
          <a:p>
            <a:fld id="{AC33F88E-8FC4-4507-B370-CE7B336D716B}" type="slidenum">
              <a:rPr lang="en-US" smtClean="0"/>
              <a:t>2</a:t>
            </a:fld>
            <a:endParaRPr lang="en-US"/>
          </a:p>
        </p:txBody>
      </p:sp>
    </p:spTree>
    <p:extLst>
      <p:ext uri="{BB962C8B-B14F-4D97-AF65-F5344CB8AC3E}">
        <p14:creationId xmlns:p14="http://schemas.microsoft.com/office/powerpoint/2010/main" val="2221111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3</a:t>
            </a:fld>
            <a:endParaRPr lang="en-US"/>
          </a:p>
        </p:txBody>
      </p:sp>
    </p:spTree>
    <p:extLst>
      <p:ext uri="{BB962C8B-B14F-4D97-AF65-F5344CB8AC3E}">
        <p14:creationId xmlns:p14="http://schemas.microsoft.com/office/powerpoint/2010/main" val="4126470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4</a:t>
            </a:fld>
            <a:endParaRPr lang="en-US"/>
          </a:p>
        </p:txBody>
      </p:sp>
    </p:spTree>
    <p:extLst>
      <p:ext uri="{BB962C8B-B14F-4D97-AF65-F5344CB8AC3E}">
        <p14:creationId xmlns:p14="http://schemas.microsoft.com/office/powerpoint/2010/main" val="266728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5</a:t>
            </a:fld>
            <a:endParaRPr lang="en-US"/>
          </a:p>
        </p:txBody>
      </p:sp>
    </p:spTree>
    <p:extLst>
      <p:ext uri="{BB962C8B-B14F-4D97-AF65-F5344CB8AC3E}">
        <p14:creationId xmlns:p14="http://schemas.microsoft.com/office/powerpoint/2010/main" val="1884215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6</a:t>
            </a:fld>
            <a:endParaRPr lang="en-US"/>
          </a:p>
        </p:txBody>
      </p:sp>
    </p:spTree>
    <p:extLst>
      <p:ext uri="{BB962C8B-B14F-4D97-AF65-F5344CB8AC3E}">
        <p14:creationId xmlns:p14="http://schemas.microsoft.com/office/powerpoint/2010/main" val="3742512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7</a:t>
            </a:fld>
            <a:endParaRPr lang="en-US"/>
          </a:p>
        </p:txBody>
      </p:sp>
    </p:spTree>
    <p:extLst>
      <p:ext uri="{BB962C8B-B14F-4D97-AF65-F5344CB8AC3E}">
        <p14:creationId xmlns:p14="http://schemas.microsoft.com/office/powerpoint/2010/main" val="1153304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8</a:t>
            </a:fld>
            <a:endParaRPr lang="en-US"/>
          </a:p>
        </p:txBody>
      </p:sp>
    </p:spTree>
    <p:extLst>
      <p:ext uri="{BB962C8B-B14F-4D97-AF65-F5344CB8AC3E}">
        <p14:creationId xmlns:p14="http://schemas.microsoft.com/office/powerpoint/2010/main" val="2816259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9</a:t>
            </a:fld>
            <a:endParaRPr lang="en-US"/>
          </a:p>
        </p:txBody>
      </p:sp>
    </p:spTree>
    <p:extLst>
      <p:ext uri="{BB962C8B-B14F-4D97-AF65-F5344CB8AC3E}">
        <p14:creationId xmlns:p14="http://schemas.microsoft.com/office/powerpoint/2010/main" val="3313502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10</a:t>
            </a:fld>
            <a:endParaRPr lang="en-US"/>
          </a:p>
        </p:txBody>
      </p:sp>
    </p:spTree>
    <p:extLst>
      <p:ext uri="{BB962C8B-B14F-4D97-AF65-F5344CB8AC3E}">
        <p14:creationId xmlns:p14="http://schemas.microsoft.com/office/powerpoint/2010/main" val="10420973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11</a:t>
            </a:fld>
            <a:endParaRPr lang="en-US"/>
          </a:p>
        </p:txBody>
      </p:sp>
    </p:spTree>
    <p:extLst>
      <p:ext uri="{BB962C8B-B14F-4D97-AF65-F5344CB8AC3E}">
        <p14:creationId xmlns:p14="http://schemas.microsoft.com/office/powerpoint/2010/main" val="6351997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12</a:t>
            </a:fld>
            <a:endParaRPr lang="en-US"/>
          </a:p>
        </p:txBody>
      </p:sp>
    </p:spTree>
    <p:extLst>
      <p:ext uri="{BB962C8B-B14F-4D97-AF65-F5344CB8AC3E}">
        <p14:creationId xmlns:p14="http://schemas.microsoft.com/office/powerpoint/2010/main" val="33944928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0CEDE2B-F42F-1C5C-3D47-3AF830CD2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E19D517C-B395-EF48-8AD1-8C6C5152B8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E6A827A8-09D4-5F63-3B54-5D1C8796099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29ECF4EE-30C7-FAF8-E8F0-BDAEF5AA4162}"/>
              </a:ext>
            </a:extLst>
          </p:cNvPr>
          <p:cNvSpPr>
            <a:spLocks noGrp="1"/>
          </p:cNvSpPr>
          <p:nvPr>
            <p:ph type="sldNum" sz="quarter" idx="5"/>
          </p:nvPr>
        </p:nvSpPr>
        <p:spPr/>
        <p:txBody>
          <a:bodyPr/>
          <a:lstStyle/>
          <a:p>
            <a:fld id="{AC33F88E-8FC4-4507-B370-CE7B336D716B}" type="slidenum">
              <a:rPr lang="en-US" smtClean="0"/>
              <a:t>13</a:t>
            </a:fld>
            <a:endParaRPr lang="en-US"/>
          </a:p>
        </p:txBody>
      </p:sp>
    </p:spTree>
    <p:extLst>
      <p:ext uri="{BB962C8B-B14F-4D97-AF65-F5344CB8AC3E}">
        <p14:creationId xmlns:p14="http://schemas.microsoft.com/office/powerpoint/2010/main" val="1586388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14</a:t>
            </a:fld>
            <a:endParaRPr lang="en-US"/>
          </a:p>
        </p:txBody>
      </p:sp>
    </p:spTree>
    <p:extLst>
      <p:ext uri="{BB962C8B-B14F-4D97-AF65-F5344CB8AC3E}">
        <p14:creationId xmlns:p14="http://schemas.microsoft.com/office/powerpoint/2010/main" val="2923004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15</a:t>
            </a:fld>
            <a:endParaRPr lang="en-US"/>
          </a:p>
        </p:txBody>
      </p:sp>
    </p:spTree>
    <p:extLst>
      <p:ext uri="{BB962C8B-B14F-4D97-AF65-F5344CB8AC3E}">
        <p14:creationId xmlns:p14="http://schemas.microsoft.com/office/powerpoint/2010/main" val="21825179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16</a:t>
            </a:fld>
            <a:endParaRPr lang="en-US"/>
          </a:p>
        </p:txBody>
      </p:sp>
    </p:spTree>
    <p:extLst>
      <p:ext uri="{BB962C8B-B14F-4D97-AF65-F5344CB8AC3E}">
        <p14:creationId xmlns:p14="http://schemas.microsoft.com/office/powerpoint/2010/main" val="1446172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17</a:t>
            </a:fld>
            <a:endParaRPr lang="en-US"/>
          </a:p>
        </p:txBody>
      </p:sp>
    </p:spTree>
    <p:extLst>
      <p:ext uri="{BB962C8B-B14F-4D97-AF65-F5344CB8AC3E}">
        <p14:creationId xmlns:p14="http://schemas.microsoft.com/office/powerpoint/2010/main" val="16801186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18</a:t>
            </a:fld>
            <a:endParaRPr lang="en-US"/>
          </a:p>
        </p:txBody>
      </p:sp>
    </p:spTree>
    <p:extLst>
      <p:ext uri="{BB962C8B-B14F-4D97-AF65-F5344CB8AC3E}">
        <p14:creationId xmlns:p14="http://schemas.microsoft.com/office/powerpoint/2010/main" val="4052804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5545B94-C6AD-DBED-648D-88163F57D9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F2467A2E-6DFD-CC15-6410-5E63144403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1ED4B447-BB18-972C-EEC3-2D0554B708C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77057B68-EBE2-7F42-FF6A-6381494740A4}"/>
              </a:ext>
            </a:extLst>
          </p:cNvPr>
          <p:cNvSpPr>
            <a:spLocks noGrp="1"/>
          </p:cNvSpPr>
          <p:nvPr>
            <p:ph type="sldNum" sz="quarter" idx="5"/>
          </p:nvPr>
        </p:nvSpPr>
        <p:spPr/>
        <p:txBody>
          <a:bodyPr/>
          <a:lstStyle/>
          <a:p>
            <a:fld id="{AC33F88E-8FC4-4507-B370-CE7B336D716B}" type="slidenum">
              <a:rPr lang="en-US" smtClean="0"/>
              <a:t>19</a:t>
            </a:fld>
            <a:endParaRPr lang="en-US"/>
          </a:p>
        </p:txBody>
      </p:sp>
    </p:spTree>
    <p:extLst>
      <p:ext uri="{BB962C8B-B14F-4D97-AF65-F5344CB8AC3E}">
        <p14:creationId xmlns:p14="http://schemas.microsoft.com/office/powerpoint/2010/main" val="17681052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20</a:t>
            </a:fld>
            <a:endParaRPr lang="en-US"/>
          </a:p>
        </p:txBody>
      </p:sp>
    </p:spTree>
    <p:extLst>
      <p:ext uri="{BB962C8B-B14F-4D97-AF65-F5344CB8AC3E}">
        <p14:creationId xmlns:p14="http://schemas.microsoft.com/office/powerpoint/2010/main" val="18559437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21</a:t>
            </a:fld>
            <a:endParaRPr lang="en-US"/>
          </a:p>
        </p:txBody>
      </p:sp>
    </p:spTree>
    <p:extLst>
      <p:ext uri="{BB962C8B-B14F-4D97-AF65-F5344CB8AC3E}">
        <p14:creationId xmlns:p14="http://schemas.microsoft.com/office/powerpoint/2010/main" val="15527144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22</a:t>
            </a:fld>
            <a:endParaRPr lang="en-US"/>
          </a:p>
        </p:txBody>
      </p:sp>
    </p:spTree>
    <p:extLst>
      <p:ext uri="{BB962C8B-B14F-4D97-AF65-F5344CB8AC3E}">
        <p14:creationId xmlns:p14="http://schemas.microsoft.com/office/powerpoint/2010/main" val="16943193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23</a:t>
            </a:fld>
            <a:endParaRPr lang="en-US"/>
          </a:p>
        </p:txBody>
      </p:sp>
    </p:spTree>
    <p:extLst>
      <p:ext uri="{BB962C8B-B14F-4D97-AF65-F5344CB8AC3E}">
        <p14:creationId xmlns:p14="http://schemas.microsoft.com/office/powerpoint/2010/main" val="3146880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33F88E-8FC4-4507-B370-CE7B336D716B}" type="slidenum">
              <a:rPr lang="en-US" smtClean="0"/>
              <a:t>24</a:t>
            </a:fld>
            <a:endParaRPr lang="en-US"/>
          </a:p>
        </p:txBody>
      </p:sp>
    </p:spTree>
    <p:extLst>
      <p:ext uri="{BB962C8B-B14F-4D97-AF65-F5344CB8AC3E}">
        <p14:creationId xmlns:p14="http://schemas.microsoft.com/office/powerpoint/2010/main" val="21744832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57E9084F-B27D-2660-F100-C729BDE8EA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99ECAD2F-2CD1-5B9A-54CA-50E59AE1EF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939E045D-CD54-49B6-50BB-B79E42B32E7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6E3D9723-C909-45A2-6284-BE89786B9915}"/>
              </a:ext>
            </a:extLst>
          </p:cNvPr>
          <p:cNvSpPr>
            <a:spLocks noGrp="1"/>
          </p:cNvSpPr>
          <p:nvPr>
            <p:ph type="sldNum" sz="quarter" idx="5"/>
          </p:nvPr>
        </p:nvSpPr>
        <p:spPr/>
        <p:txBody>
          <a:bodyPr/>
          <a:lstStyle/>
          <a:p>
            <a:fld id="{AC33F88E-8FC4-4507-B370-CE7B336D716B}" type="slidenum">
              <a:rPr lang="en-US" smtClean="0"/>
              <a:t>25</a:t>
            </a:fld>
            <a:endParaRPr lang="en-US"/>
          </a:p>
        </p:txBody>
      </p:sp>
    </p:spTree>
    <p:extLst>
      <p:ext uri="{BB962C8B-B14F-4D97-AF65-F5344CB8AC3E}">
        <p14:creationId xmlns:p14="http://schemas.microsoft.com/office/powerpoint/2010/main" val="30397668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CCCF175-D83F-0599-73DB-0806BF2059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4F79DDDE-8224-1902-20D3-33EE694EDE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CE1B08FF-5BC8-6490-DDAD-35B535E78EB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CCCE7654-5520-91B1-B603-1F0346333729}"/>
              </a:ext>
            </a:extLst>
          </p:cNvPr>
          <p:cNvSpPr>
            <a:spLocks noGrp="1"/>
          </p:cNvSpPr>
          <p:nvPr>
            <p:ph type="sldNum" sz="quarter" idx="5"/>
          </p:nvPr>
        </p:nvSpPr>
        <p:spPr/>
        <p:txBody>
          <a:bodyPr/>
          <a:lstStyle/>
          <a:p>
            <a:fld id="{AC33F88E-8FC4-4507-B370-CE7B336D716B}" type="slidenum">
              <a:rPr lang="en-US" smtClean="0"/>
              <a:t>26</a:t>
            </a:fld>
            <a:endParaRPr lang="en-US"/>
          </a:p>
        </p:txBody>
      </p:sp>
    </p:spTree>
    <p:extLst>
      <p:ext uri="{BB962C8B-B14F-4D97-AF65-F5344CB8AC3E}">
        <p14:creationId xmlns:p14="http://schemas.microsoft.com/office/powerpoint/2010/main" val="2402675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10/31/2025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10" Type="http://schemas.microsoft.com/office/2007/relationships/hdphoto" Target="../media/hdphoto1.wdp"/><Relationship Id="rId4" Type="http://schemas.openxmlformats.org/officeDocument/2006/relationships/image" Target="../media/image2.svg"/><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6.png"/><Relationship Id="rId4" Type="http://schemas.openxmlformats.org/officeDocument/2006/relationships/image" Target="../media/image9.sv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0.png"/><Relationship Id="rId4" Type="http://schemas.openxmlformats.org/officeDocument/2006/relationships/image" Target="../media/image16.svg"/><Relationship Id="rId9" Type="http://schemas.openxmlformats.org/officeDocument/2006/relationships/image" Target="../media/image12.jpeg"/></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32.svg"/><Relationship Id="rId3" Type="http://schemas.openxmlformats.org/officeDocument/2006/relationships/image" Target="../media/image13.png"/><Relationship Id="rId7" Type="http://schemas.openxmlformats.org/officeDocument/2006/relationships/image" Target="../media/image15.jpeg"/><Relationship Id="rId12"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5.svg"/><Relationship Id="rId11" Type="http://schemas.openxmlformats.org/officeDocument/2006/relationships/image" Target="../media/image30.svg"/><Relationship Id="rId5" Type="http://schemas.openxmlformats.org/officeDocument/2006/relationships/image" Target="../media/image14.png"/><Relationship Id="rId10" Type="http://schemas.openxmlformats.org/officeDocument/2006/relationships/image" Target="../media/image17.png"/><Relationship Id="rId4" Type="http://schemas.openxmlformats.org/officeDocument/2006/relationships/image" Target="../media/image23.svg"/><Relationship Id="rId9" Type="http://schemas.openxmlformats.org/officeDocument/2006/relationships/image" Target="../media/image28.sv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1.png"/><Relationship Id="rId4" Type="http://schemas.openxmlformats.org/officeDocument/2006/relationships/image" Target="../media/image16.sv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1.png"/><Relationship Id="rId4" Type="http://schemas.openxmlformats.org/officeDocument/2006/relationships/image" Target="../media/image18.svg"/></Relationships>
</file>

<file path=ppt/slides/_rels/slide7.xml.rels><?xml version="1.0" encoding="UTF-8" standalone="yes"?>
<Relationships xmlns="http://schemas.openxmlformats.org/package/2006/relationships"><Relationship Id="rId8" Type="http://schemas.openxmlformats.org/officeDocument/2006/relationships/hyperlink" Target="https://www.morrisons.jobs/life-at-morrisons/learning-and-development" TargetMode="External"/><Relationship Id="rId3" Type="http://schemas.openxmlformats.org/officeDocument/2006/relationships/image" Target="../media/image5.png"/><Relationship Id="rId7" Type="http://schemas.openxmlformats.org/officeDocument/2006/relationships/hyperlink" Target="https://www.dissertationhomework.com/samples/assignment-essay-samples/human-resource/human-resource-management-in-morrison" TargetMode="External"/><Relationship Id="rId12" Type="http://schemas.openxmlformats.org/officeDocument/2006/relationships/hyperlink" Target="https://talents.studysmarter.co.uk/companies/morrisons/training-specialist-9446867/"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hyperlink" Target="https://www.morrisons.jobs/early-careers/more-to-know/development" TargetMode="External"/><Relationship Id="rId5" Type="http://schemas.openxmlformats.org/officeDocument/2006/relationships/image" Target="../media/image7.png"/><Relationship Id="rId10" Type="http://schemas.openxmlformats.org/officeDocument/2006/relationships/hyperlink" Target="https://www.cipd.org/en/knowledge/factsheets/line-managers-factsheet/" TargetMode="External"/><Relationship Id="rId4" Type="http://schemas.openxmlformats.org/officeDocument/2006/relationships/image" Target="../media/image9.svg"/><Relationship Id="rId9" Type="http://schemas.openxmlformats.org/officeDocument/2006/relationships/hyperlink" Target="https://www.researchgate.net/publication/376621475_Training_development_career_development_and_organizational_commitment_as_the_predictor_of_work_performanc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1.png"/><Relationship Id="rId4" Type="http://schemas.openxmlformats.org/officeDocument/2006/relationships/image" Target="../media/image18.sv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23.png"/><Relationship Id="rId4" Type="http://schemas.openxmlformats.org/officeDocument/2006/relationships/image" Target="../media/image22.jpe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1.svg"/><Relationship Id="rId5" Type="http://schemas.openxmlformats.org/officeDocument/2006/relationships/image" Target="../media/image25.png"/><Relationship Id="rId4" Type="http://schemas.openxmlformats.org/officeDocument/2006/relationships/image" Target="../media/image11.svg"/></Relationships>
</file>

<file path=ppt/slides/_rels/slide13.xml.rels><?xml version="1.0" encoding="UTF-8" standalone="yes"?>
<Relationships xmlns="http://schemas.openxmlformats.org/package/2006/relationships"><Relationship Id="rId8" Type="http://schemas.openxmlformats.org/officeDocument/2006/relationships/hyperlink" Target="https://www.morrisons-corporate.com/globalassets/corporatesite/investor-centre/financialreports/documents/2022-23/wmsl-updated-30.01.2024-4.pdf" TargetMode="External"/><Relationship Id="rId13" Type="http://schemas.openxmlformats.org/officeDocument/2006/relationships/hyperlink" Target="https://www.youtube.com/watch?v=ZYNBD5iHXQk" TargetMode="External"/><Relationship Id="rId3" Type="http://schemas.openxmlformats.org/officeDocument/2006/relationships/image" Target="../media/image5.png"/><Relationship Id="rId7" Type="http://schemas.openxmlformats.org/officeDocument/2006/relationships/hyperlink" Target="https://www.morrisons-corporate.com/globalassets/corporatesite/about-us/biographies/final-annual-report.pdf" TargetMode="External"/><Relationship Id="rId12" Type="http://schemas.openxmlformats.org/officeDocument/2006/relationships/hyperlink" Target="https://engagingminds.co.uk/case-study-morrisons-introducing-strengths-based-recruitment/"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hyperlink" Target="https://www.davidsonmorris.com/line-manager/" TargetMode="External"/><Relationship Id="rId5" Type="http://schemas.openxmlformats.org/officeDocument/2006/relationships/image" Target="../media/image7.png"/><Relationship Id="rId10" Type="http://schemas.openxmlformats.org/officeDocument/2006/relationships/hyperlink" Target="https://www.google.com/search?q=https://www.researchgate.net/publication/377604817_Role_of_line_managers_in_human_resource_activities_evidence_from_a_case-study/fulltext/65afb0006c7ad06ab42583f6/Role-of-line-managers-in-human-resource-activities-evidence-from-a-case-study.pdf" TargetMode="External"/><Relationship Id="rId4" Type="http://schemas.openxmlformats.org/officeDocument/2006/relationships/image" Target="../media/image9.svg"/><Relationship Id="rId9" Type="http://schemas.openxmlformats.org/officeDocument/2006/relationships/hyperlink" Target="https://www.morrisons.jobs/early-careers/assessment-centre" TargetMode="External"/><Relationship Id="rId14" Type="http://schemas.openxmlformats.org/officeDocument/2006/relationships/hyperlink" Target="https://www.graduatesfirst.com/morrisons-job-tests"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0.png"/><Relationship Id="rId4" Type="http://schemas.openxmlformats.org/officeDocument/2006/relationships/image" Target="../media/image16.svg"/><Relationship Id="rId9"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5.png"/><Relationship Id="rId7"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7.png"/><Relationship Id="rId4" Type="http://schemas.openxmlformats.org/officeDocument/2006/relationships/image" Target="../media/image9.svg"/></Relationships>
</file>

<file path=ppt/slides/_rels/slide17.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48.svg"/><Relationship Id="rId5" Type="http://schemas.openxmlformats.org/officeDocument/2006/relationships/image" Target="../media/image30.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33.png"/><Relationship Id="rId7"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56.svg"/><Relationship Id="rId5" Type="http://schemas.openxmlformats.org/officeDocument/2006/relationships/image" Target="../media/image34.png"/><Relationship Id="rId4" Type="http://schemas.openxmlformats.org/officeDocument/2006/relationships/image" Target="../media/image54.svg"/></Relationships>
</file>

<file path=ppt/slides/_rels/slide19.xml.rels><?xml version="1.0" encoding="UTF-8" standalone="yes"?>
<Relationships xmlns="http://schemas.openxmlformats.org/package/2006/relationships"><Relationship Id="rId8" Type="http://schemas.openxmlformats.org/officeDocument/2006/relationships/hyperlink" Target="https://www.theguardian.com/business/2021/jun/10/morrisons-shareholders-reject-executive-bonuses-amid-falling-profits" TargetMode="External"/><Relationship Id="rId3" Type="http://schemas.openxmlformats.org/officeDocument/2006/relationships/image" Target="../media/image5.png"/><Relationship Id="rId7" Type="http://schemas.openxmlformats.org/officeDocument/2006/relationships/hyperlink" Target="https://www.morrisons.jobs/early-careers/reward-and-benefits" TargetMode="External"/><Relationship Id="rId12" Type="http://schemas.openxmlformats.org/officeDocument/2006/relationships/hyperlink" Target="https://www.morrisons-corporate.com/globalassets/corporatesite/about-us/biographies/final-annual-report.pdf"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hyperlink" Target="https://www.morrisons.jobs/jobs/online-manager.12308" TargetMode="External"/><Relationship Id="rId5" Type="http://schemas.openxmlformats.org/officeDocument/2006/relationships/image" Target="../media/image7.png"/><Relationship Id="rId10" Type="http://schemas.openxmlformats.org/officeDocument/2006/relationships/hyperlink" Target="https://www.huzzle.com/jobs/online-team-leader-862417" TargetMode="External"/><Relationship Id="rId4" Type="http://schemas.openxmlformats.org/officeDocument/2006/relationships/image" Target="../media/image9.svg"/><Relationship Id="rId9" Type="http://schemas.openxmlformats.org/officeDocument/2006/relationships/hyperlink" Target="https://www.morrisons-corporate.com/globalassets/corporatesite/investor-centre/financialreports/documents/2022-23/wmsl-updated-30.01.2024-4.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39.jpeg"/><Relationship Id="rId7"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4.svg"/><Relationship Id="rId5" Type="http://schemas.openxmlformats.org/officeDocument/2006/relationships/image" Target="../media/image40.png"/><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70.svg"/><Relationship Id="rId5" Type="http://schemas.openxmlformats.org/officeDocument/2006/relationships/image" Target="../media/image43.png"/><Relationship Id="rId4" Type="http://schemas.openxmlformats.org/officeDocument/2006/relationships/image" Target="../media/image68.svg"/><Relationship Id="rId9" Type="http://schemas.openxmlformats.org/officeDocument/2006/relationships/image" Target="../media/image45.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75.sv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64.svg"/><Relationship Id="rId4" Type="http://schemas.openxmlformats.org/officeDocument/2006/relationships/image" Target="../media/image40.png"/></Relationships>
</file>

<file path=ppt/slides/_rels/slide25.xml.rels><?xml version="1.0" encoding="UTF-8" standalone="yes"?>
<Relationships xmlns="http://schemas.openxmlformats.org/package/2006/relationships"><Relationship Id="rId8" Type="http://schemas.openxmlformats.org/officeDocument/2006/relationships/hyperlink" Target="https://www.personneltoday.com/hr/morrisons-staff-tracking-retail/" TargetMode="External"/><Relationship Id="rId13" Type="http://schemas.openxmlformats.org/officeDocument/2006/relationships/hyperlink" Target="https://www.youtube.com/watch?v=QVzHHBU0iA8" TargetMode="External"/><Relationship Id="rId3" Type="http://schemas.openxmlformats.org/officeDocument/2006/relationships/image" Target="../media/image5.png"/><Relationship Id="rId7" Type="http://schemas.openxmlformats.org/officeDocument/2006/relationships/hyperlink" Target="https://www.oracle.com/customers/morrisons/" TargetMode="External"/><Relationship Id="rId12" Type="http://schemas.openxmlformats.org/officeDocument/2006/relationships/hyperlink" Target="https://www.morrisons-corporate.com/globalassets/corporatesite/investor-centre/financialreports/documents/2020-21/morrisons_ar20-21_web.pdf"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hyperlink" Target="https://www.morrisons.jobs/jobs/team-manager-production-in-winsford.12179" TargetMode="External"/><Relationship Id="rId5" Type="http://schemas.openxmlformats.org/officeDocument/2006/relationships/image" Target="../media/image7.png"/><Relationship Id="rId10" Type="http://schemas.openxmlformats.org/officeDocument/2006/relationships/hyperlink" Target="https://www.researchgate.net/publication/377604817_Role_of_line_managers_in_human_resource_activities_evidence_from_a_case_study/fulltext/65afb0006c7ad06ab42583f6/Role-of-line-managers-in-human-resource-activities-evidence-from-a-case-study.pdf" TargetMode="External"/><Relationship Id="rId4" Type="http://schemas.openxmlformats.org/officeDocument/2006/relationships/image" Target="../media/image9.svg"/><Relationship Id="rId9" Type="http://schemas.openxmlformats.org/officeDocument/2006/relationships/hyperlink" Target="https://www.tcs.com/what-we-do/services/cognitive-business-operations/case-study/morrisons-supermarkets-hr-operations-employee-experienc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7.png"/><Relationship Id="rId4" Type="http://schemas.openxmlformats.org/officeDocument/2006/relationships/image" Target="../media/image9.sv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3267657" flipH="1">
            <a:off x="8793283" y="-2400600"/>
            <a:ext cx="5989904" cy="6858599"/>
          </a:xfrm>
          <a:custGeom>
            <a:avLst/>
            <a:gdLst/>
            <a:ahLst/>
            <a:cxnLst/>
            <a:rect l="l" t="t" r="r" b="b"/>
            <a:pathLst>
              <a:path w="5989903" h="6858598">
                <a:moveTo>
                  <a:pt x="5989903" y="0"/>
                </a:moveTo>
                <a:lnTo>
                  <a:pt x="0" y="0"/>
                </a:lnTo>
                <a:lnTo>
                  <a:pt x="0" y="6858598"/>
                </a:lnTo>
                <a:lnTo>
                  <a:pt x="5989903" y="6858598"/>
                </a:lnTo>
                <a:lnTo>
                  <a:pt x="5989903" y="0"/>
                </a:lnTo>
                <a:close/>
              </a:path>
            </a:pathLst>
          </a:custGeom>
          <a:blipFill>
            <a:blip r:embed="rId3">
              <a:alphaModFix amt="9999"/>
              <a:extLst>
                <a:ext uri="{96DAC541-7B7A-43D3-8B79-37D633B846F1}">
                  <asvg:svgBlip xmlns:asvg="http://schemas.microsoft.com/office/drawing/2016/SVG/main" xmlns="" r:embed="rId4"/>
                </a:ext>
              </a:extLst>
            </a:blip>
            <a:stretch>
              <a:fillRect/>
            </a:stretch>
          </a:blipFill>
        </p:spPr>
      </p:sp>
      <p:sp>
        <p:nvSpPr>
          <p:cNvPr id="7" name="Freeform 7"/>
          <p:cNvSpPr/>
          <p:nvPr/>
        </p:nvSpPr>
        <p:spPr>
          <a:xfrm rot="2821659">
            <a:off x="-646542" y="7200900"/>
            <a:ext cx="1964837" cy="4114800"/>
          </a:xfrm>
          <a:custGeom>
            <a:avLst/>
            <a:gdLst/>
            <a:ahLst/>
            <a:cxnLst/>
            <a:rect l="l" t="t" r="r" b="b"/>
            <a:pathLst>
              <a:path w="1964836" h="4114800">
                <a:moveTo>
                  <a:pt x="0" y="0"/>
                </a:moveTo>
                <a:lnTo>
                  <a:pt x="1964836" y="0"/>
                </a:lnTo>
                <a:lnTo>
                  <a:pt x="1964836" y="4114800"/>
                </a:lnTo>
                <a:lnTo>
                  <a:pt x="0" y="4114800"/>
                </a:lnTo>
                <a:lnTo>
                  <a:pt x="0" y="0"/>
                </a:lnTo>
                <a:close/>
              </a:path>
            </a:pathLst>
          </a:custGeom>
          <a:blipFill>
            <a:blip r:embed="rId5">
              <a:alphaModFix amt="25000"/>
              <a:extLst>
                <a:ext uri="{96DAC541-7B7A-43D3-8B79-37D633B846F1}">
                  <asvg:svgBlip xmlns:asvg="http://schemas.microsoft.com/office/drawing/2016/SVG/main" xmlns="" r:embed="rId6"/>
                </a:ext>
              </a:extLst>
            </a:blip>
            <a:stretch>
              <a:fillRect/>
            </a:stretch>
          </a:blipFill>
        </p:spPr>
      </p:sp>
      <p:sp>
        <p:nvSpPr>
          <p:cNvPr id="10" name="Freeform 10"/>
          <p:cNvSpPr/>
          <p:nvPr/>
        </p:nvSpPr>
        <p:spPr>
          <a:xfrm rot="8364260" flipH="1">
            <a:off x="-764946" y="-3056064"/>
            <a:ext cx="3587291" cy="6827022"/>
          </a:xfrm>
          <a:custGeom>
            <a:avLst/>
            <a:gdLst/>
            <a:ahLst/>
            <a:cxnLst/>
            <a:rect l="l" t="t" r="r" b="b"/>
            <a:pathLst>
              <a:path w="3587290" h="6827022">
                <a:moveTo>
                  <a:pt x="3587290" y="0"/>
                </a:moveTo>
                <a:lnTo>
                  <a:pt x="0" y="0"/>
                </a:lnTo>
                <a:lnTo>
                  <a:pt x="0" y="6827022"/>
                </a:lnTo>
                <a:lnTo>
                  <a:pt x="3587290" y="6827022"/>
                </a:lnTo>
                <a:lnTo>
                  <a:pt x="3587290" y="0"/>
                </a:lnTo>
                <a:close/>
              </a:path>
            </a:pathLst>
          </a:custGeom>
          <a:blipFill>
            <a:blip r:embed="rId7">
              <a:alphaModFix amt="9999"/>
              <a:extLst>
                <a:ext uri="{96DAC541-7B7A-43D3-8B79-37D633B846F1}">
                  <asvg:svgBlip xmlns:asvg="http://schemas.microsoft.com/office/drawing/2016/SVG/main" xmlns="" r:embed="rId8"/>
                </a:ext>
              </a:extLst>
            </a:blip>
            <a:stretch>
              <a:fillRect/>
            </a:stretch>
          </a:blipFill>
          <a:ln cap="sq">
            <a:noFill/>
            <a:prstDash val="solid"/>
            <a:miter/>
          </a:ln>
        </p:spPr>
      </p:sp>
      <p:sp>
        <p:nvSpPr>
          <p:cNvPr id="11" name="Freeform 11"/>
          <p:cNvSpPr/>
          <p:nvPr/>
        </p:nvSpPr>
        <p:spPr>
          <a:xfrm rot="7667723" flipH="1">
            <a:off x="10520680" y="8116259"/>
            <a:ext cx="3245846" cy="3716579"/>
          </a:xfrm>
          <a:custGeom>
            <a:avLst/>
            <a:gdLst/>
            <a:ahLst/>
            <a:cxnLst/>
            <a:rect l="l" t="t" r="r" b="b"/>
            <a:pathLst>
              <a:path w="3245845" h="3716579">
                <a:moveTo>
                  <a:pt x="3245845" y="0"/>
                </a:moveTo>
                <a:lnTo>
                  <a:pt x="0" y="0"/>
                </a:lnTo>
                <a:lnTo>
                  <a:pt x="0" y="3716579"/>
                </a:lnTo>
                <a:lnTo>
                  <a:pt x="3245845" y="3716579"/>
                </a:lnTo>
                <a:lnTo>
                  <a:pt x="3245845" y="0"/>
                </a:lnTo>
                <a:close/>
              </a:path>
            </a:pathLst>
          </a:custGeom>
          <a:blipFill>
            <a:blip r:embed="rId3">
              <a:alphaModFix amt="9999"/>
              <a:extLst>
                <a:ext uri="{96DAC541-7B7A-43D3-8B79-37D633B846F1}">
                  <asvg:svgBlip xmlns:asvg="http://schemas.microsoft.com/office/drawing/2016/SVG/main" xmlns="" r:embed="rId4"/>
                </a:ext>
              </a:extLst>
            </a:blip>
            <a:stretch>
              <a:fillRect/>
            </a:stretch>
          </a:blipFill>
        </p:spPr>
      </p:sp>
      <p:pic>
        <p:nvPicPr>
          <p:cNvPr id="4" name="Picture 3">
            <a:extLst>
              <a:ext uri="{FF2B5EF4-FFF2-40B4-BE49-F238E27FC236}">
                <a16:creationId xmlns:a16="http://schemas.microsoft.com/office/drawing/2014/main" xmlns="" id="{41E52AAE-765E-8887-230C-442BCB4BAF56}"/>
              </a:ext>
            </a:extLst>
          </p:cNvPr>
          <p:cNvPicPr>
            <a:picLocks noChangeAspect="1"/>
          </p:cNvPicPr>
          <p:nvPr/>
        </p:nvPicPr>
        <p:blipFill>
          <a:blip r:embed="rId9">
            <a:extLst>
              <a:ext uri="{BEBA8EAE-BF5A-486C-A8C5-ECC9F3942E4B}">
                <a14:imgProps xmlns:a14="http://schemas.microsoft.com/office/drawing/2010/main">
                  <a14:imgLayer r:embed="rId10">
                    <a14:imgEffect>
                      <a14:sharpenSoften amount="50000"/>
                    </a14:imgEffect>
                    <a14:imgEffect>
                      <a14:saturation sat="400000"/>
                    </a14:imgEffect>
                  </a14:imgLayer>
                </a14:imgProps>
              </a:ext>
            </a:extLst>
          </a:blip>
          <a:stretch>
            <a:fillRect/>
          </a:stretch>
        </p:blipFill>
        <p:spPr>
          <a:xfrm>
            <a:off x="7351452" y="357447"/>
            <a:ext cx="5172270" cy="1717998"/>
          </a:xfrm>
          <a:prstGeom prst="rect">
            <a:avLst/>
          </a:prstGeom>
        </p:spPr>
      </p:pic>
      <p:sp>
        <p:nvSpPr>
          <p:cNvPr id="5" name="Title 5">
            <a:extLst>
              <a:ext uri="{FF2B5EF4-FFF2-40B4-BE49-F238E27FC236}">
                <a16:creationId xmlns:a16="http://schemas.microsoft.com/office/drawing/2014/main" xmlns="" id="{6CA2E41B-6442-D42C-7650-926E13B882CB}"/>
              </a:ext>
            </a:extLst>
          </p:cNvPr>
          <p:cNvSpPr txBox="1">
            <a:spLocks/>
          </p:cNvSpPr>
          <p:nvPr/>
        </p:nvSpPr>
        <p:spPr>
          <a:xfrm>
            <a:off x="2690028" y="2304746"/>
            <a:ext cx="13981095" cy="1123712"/>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sz="4800" b="1" dirty="0">
                <a:latin typeface="Times New Roman" panose="02020603050405020304" pitchFamily="18" charset="0"/>
                <a:cs typeface="Times New Roman" panose="02020603050405020304" pitchFamily="18" charset="0"/>
              </a:rPr>
              <a:t>Master of Business Administration</a:t>
            </a:r>
          </a:p>
        </p:txBody>
      </p:sp>
      <p:sp>
        <p:nvSpPr>
          <p:cNvPr id="8" name="TextBox 7">
            <a:extLst>
              <a:ext uri="{FF2B5EF4-FFF2-40B4-BE49-F238E27FC236}">
                <a16:creationId xmlns:a16="http://schemas.microsoft.com/office/drawing/2014/main" xmlns="" id="{695FBE97-BC28-B750-47B0-9885FE72F53E}"/>
              </a:ext>
            </a:extLst>
          </p:cNvPr>
          <p:cNvSpPr txBox="1"/>
          <p:nvPr/>
        </p:nvSpPr>
        <p:spPr>
          <a:xfrm>
            <a:off x="7031799" y="3246197"/>
            <a:ext cx="5425440" cy="507831"/>
          </a:xfrm>
          <a:prstGeom prst="rect">
            <a:avLst/>
          </a:prstGeom>
          <a:noFill/>
        </p:spPr>
        <p:txBody>
          <a:bodyPr wrap="square">
            <a:spAutoFit/>
          </a:bodyPr>
          <a:lstStyle/>
          <a:p>
            <a:pPr algn="ctr" defTabSz="685800">
              <a:defRPr/>
            </a:pPr>
            <a:r>
              <a:rPr lang="en-US" sz="2700" b="1" dirty="0">
                <a:solidFill>
                  <a:prstClr val="black"/>
                </a:solidFill>
                <a:latin typeface="Times New Roman" panose="02020603050405020304" pitchFamily="18" charset="0"/>
                <a:cs typeface="Times New Roman" panose="02020603050405020304" pitchFamily="18" charset="0"/>
              </a:rPr>
              <a:t>Module Code: LCMB7023</a:t>
            </a:r>
          </a:p>
        </p:txBody>
      </p:sp>
      <p:sp>
        <p:nvSpPr>
          <p:cNvPr id="9" name="TextBox 8">
            <a:extLst>
              <a:ext uri="{FF2B5EF4-FFF2-40B4-BE49-F238E27FC236}">
                <a16:creationId xmlns:a16="http://schemas.microsoft.com/office/drawing/2014/main" xmlns="" id="{A55A57ED-E1D4-3DD5-8158-68A453AFA8D5}"/>
              </a:ext>
            </a:extLst>
          </p:cNvPr>
          <p:cNvSpPr txBox="1"/>
          <p:nvPr/>
        </p:nvSpPr>
        <p:spPr>
          <a:xfrm>
            <a:off x="7818416" y="3754177"/>
            <a:ext cx="4705307" cy="553998"/>
          </a:xfrm>
          <a:prstGeom prst="rect">
            <a:avLst/>
          </a:prstGeom>
          <a:noFill/>
        </p:spPr>
        <p:txBody>
          <a:bodyPr wrap="square">
            <a:spAutoFit/>
          </a:bodyPr>
          <a:lstStyle/>
          <a:p>
            <a:pPr lvl="0">
              <a:defRPr/>
            </a:pPr>
            <a:r>
              <a:rPr lang="en-US" sz="3000" b="1" dirty="0">
                <a:solidFill>
                  <a:prstClr val="black"/>
                </a:solidFill>
                <a:latin typeface="Times New Roman" panose="02020603050405020304" pitchFamily="18" charset="0"/>
                <a:cs typeface="Times New Roman" panose="02020603050405020304" pitchFamily="18" charset="0"/>
              </a:rPr>
              <a:t>Lecturer: Ejike </a:t>
            </a:r>
            <a:r>
              <a:rPr lang="en-US" sz="3000" b="1" dirty="0" err="1">
                <a:solidFill>
                  <a:prstClr val="black"/>
                </a:solidFill>
                <a:latin typeface="Times New Roman" panose="02020603050405020304" pitchFamily="18" charset="0"/>
                <a:cs typeface="Times New Roman" panose="02020603050405020304" pitchFamily="18" charset="0"/>
              </a:rPr>
              <a:t>Udeogu</a:t>
            </a:r>
            <a:r>
              <a:rPr lang="en-US" sz="3000" b="1" dirty="0">
                <a:solidFill>
                  <a:prstClr val="black"/>
                </a:solidFill>
                <a:latin typeface="Times New Roman" panose="02020603050405020304" pitchFamily="18" charset="0"/>
                <a:cs typeface="Times New Roman" panose="02020603050405020304" pitchFamily="18" charset="0"/>
              </a:rPr>
              <a:t> </a:t>
            </a:r>
          </a:p>
        </p:txBody>
      </p:sp>
      <p:graphicFrame>
        <p:nvGraphicFramePr>
          <p:cNvPr id="12" name="Table 11">
            <a:extLst>
              <a:ext uri="{FF2B5EF4-FFF2-40B4-BE49-F238E27FC236}">
                <a16:creationId xmlns:a16="http://schemas.microsoft.com/office/drawing/2014/main" xmlns="" id="{7BE845A1-9C41-B92B-D3F6-CC6AA9DF67FD}"/>
              </a:ext>
            </a:extLst>
          </p:cNvPr>
          <p:cNvGraphicFramePr>
            <a:graphicFrameLocks noGrp="1"/>
          </p:cNvGraphicFramePr>
          <p:nvPr>
            <p:extLst>
              <p:ext uri="{D42A27DB-BD31-4B8C-83A1-F6EECF244321}">
                <p14:modId xmlns:p14="http://schemas.microsoft.com/office/powerpoint/2010/main" val="5318263"/>
              </p:ext>
            </p:extLst>
          </p:nvPr>
        </p:nvGraphicFramePr>
        <p:xfrm>
          <a:off x="2962583" y="5474790"/>
          <a:ext cx="13356978" cy="3783510"/>
        </p:xfrm>
        <a:graphic>
          <a:graphicData uri="http://schemas.openxmlformats.org/drawingml/2006/table">
            <a:tbl>
              <a:tblPr firstRow="1" bandRow="1">
                <a:tableStyleId>{073A0DAA-6AF3-43AB-8588-CEC1D06C72B9}</a:tableStyleId>
              </a:tblPr>
              <a:tblGrid>
                <a:gridCol w="6678489">
                  <a:extLst>
                    <a:ext uri="{9D8B030D-6E8A-4147-A177-3AD203B41FA5}">
                      <a16:colId xmlns:a16="http://schemas.microsoft.com/office/drawing/2014/main" xmlns="" val="319627994"/>
                    </a:ext>
                  </a:extLst>
                </a:gridCol>
                <a:gridCol w="6678489">
                  <a:extLst>
                    <a:ext uri="{9D8B030D-6E8A-4147-A177-3AD203B41FA5}">
                      <a16:colId xmlns:a16="http://schemas.microsoft.com/office/drawing/2014/main" xmlns="" val="1916085107"/>
                    </a:ext>
                  </a:extLst>
                </a:gridCol>
              </a:tblGrid>
              <a:tr h="905604">
                <a:tc>
                  <a:txBody>
                    <a:bodyPr/>
                    <a:lstStyle/>
                    <a:p>
                      <a:pPr algn="ctr"/>
                      <a:r>
                        <a:rPr lang="en-GB" sz="3000" dirty="0"/>
                        <a:t>Name</a:t>
                      </a:r>
                      <a:endParaRPr lang="en-US" sz="3000" dirty="0">
                        <a:latin typeface="Times New Roman" panose="02020603050405020304" pitchFamily="18" charset="0"/>
                        <a:cs typeface="Times New Roman" panose="02020603050405020304" pitchFamily="18" charset="0"/>
                      </a:endParaRPr>
                    </a:p>
                  </a:txBody>
                  <a:tcPr marL="137160" marR="137160" marT="68580" marB="68580"/>
                </a:tc>
                <a:tc>
                  <a:txBody>
                    <a:bodyPr/>
                    <a:lstStyle/>
                    <a:p>
                      <a:pPr algn="ctr"/>
                      <a:r>
                        <a:rPr lang="en-GB" sz="3000" dirty="0"/>
                        <a:t>I.D.</a:t>
                      </a:r>
                      <a:endParaRPr lang="en-US" sz="3000" dirty="0">
                        <a:latin typeface="Times New Roman" panose="02020603050405020304" pitchFamily="18" charset="0"/>
                        <a:cs typeface="Times New Roman" panose="02020603050405020304" pitchFamily="18" charset="0"/>
                      </a:endParaRPr>
                    </a:p>
                  </a:txBody>
                  <a:tcPr marL="137160" marR="137160" marT="68580" marB="68580"/>
                </a:tc>
                <a:extLst>
                  <a:ext uri="{0D108BD9-81ED-4DB2-BD59-A6C34878D82A}">
                    <a16:rowId xmlns:a16="http://schemas.microsoft.com/office/drawing/2014/main" xmlns="" val="3504085249"/>
                  </a:ext>
                </a:extLst>
              </a:tr>
              <a:tr h="690763">
                <a:tc>
                  <a:txBody>
                    <a:bodyPr/>
                    <a:lstStyle/>
                    <a:p>
                      <a:pPr algn="ctr"/>
                      <a:r>
                        <a:rPr lang="en-US" sz="3000" dirty="0" err="1">
                          <a:latin typeface="Times New Roman" panose="02020603050405020304" pitchFamily="18" charset="0"/>
                          <a:cs typeface="Times New Roman" panose="02020603050405020304" pitchFamily="18" charset="0"/>
                        </a:rPr>
                        <a:t>Mahabub</a:t>
                      </a:r>
                      <a:r>
                        <a:rPr lang="en-US" sz="3000" dirty="0">
                          <a:latin typeface="Times New Roman" panose="02020603050405020304" pitchFamily="18" charset="0"/>
                          <a:cs typeface="Times New Roman" panose="02020603050405020304" pitchFamily="18" charset="0"/>
                        </a:rPr>
                        <a:t> Islam </a:t>
                      </a:r>
                    </a:p>
                  </a:txBody>
                  <a:tcPr marL="137160" marR="137160" marT="68580" marB="68580"/>
                </a:tc>
                <a:tc>
                  <a:txBody>
                    <a:bodyPr/>
                    <a:lstStyle/>
                    <a:p>
                      <a:pPr algn="ctr"/>
                      <a:r>
                        <a:rPr lang="en-US" sz="3000" dirty="0">
                          <a:latin typeface="Times New Roman" panose="02020603050405020304" pitchFamily="18" charset="0"/>
                          <a:cs typeface="Times New Roman" panose="02020603050405020304" pitchFamily="18" charset="0"/>
                        </a:rPr>
                        <a:t>2407067</a:t>
                      </a:r>
                    </a:p>
                  </a:txBody>
                  <a:tcPr marL="137160" marR="137160" marT="68580" marB="68580"/>
                </a:tc>
                <a:extLst>
                  <a:ext uri="{0D108BD9-81ED-4DB2-BD59-A6C34878D82A}">
                    <a16:rowId xmlns:a16="http://schemas.microsoft.com/office/drawing/2014/main" xmlns="" val="121888873"/>
                  </a:ext>
                </a:extLst>
              </a:tr>
              <a:tr h="690763">
                <a:tc>
                  <a:txBody>
                    <a:bodyPr/>
                    <a:lstStyle/>
                    <a:p>
                      <a:pPr algn="ctr"/>
                      <a:r>
                        <a:rPr lang="en-US" sz="3000" dirty="0">
                          <a:latin typeface="Times New Roman" panose="02020603050405020304" pitchFamily="18" charset="0"/>
                          <a:cs typeface="Times New Roman" panose="02020603050405020304" pitchFamily="18" charset="0"/>
                        </a:rPr>
                        <a:t>Rajash Ghosh</a:t>
                      </a:r>
                    </a:p>
                  </a:txBody>
                  <a:tcPr marL="137160" marR="137160" marT="68580" marB="68580"/>
                </a:tc>
                <a:tc>
                  <a:txBody>
                    <a:bodyPr/>
                    <a:lstStyle/>
                    <a:p>
                      <a:pPr algn="ctr"/>
                      <a:r>
                        <a:rPr lang="en-US" sz="3000" dirty="0">
                          <a:latin typeface="Times New Roman" panose="02020603050405020304" pitchFamily="18" charset="0"/>
                          <a:cs typeface="Times New Roman" panose="02020603050405020304" pitchFamily="18" charset="0"/>
                        </a:rPr>
                        <a:t>2428528</a:t>
                      </a:r>
                    </a:p>
                  </a:txBody>
                  <a:tcPr marL="137160" marR="137160" marT="68580" marB="68580"/>
                </a:tc>
                <a:extLst>
                  <a:ext uri="{0D108BD9-81ED-4DB2-BD59-A6C34878D82A}">
                    <a16:rowId xmlns:a16="http://schemas.microsoft.com/office/drawing/2014/main" xmlns="" val="2934343632"/>
                  </a:ext>
                </a:extLst>
              </a:tr>
              <a:tr h="690763">
                <a:tc>
                  <a:txBody>
                    <a:bodyPr/>
                    <a:lstStyle/>
                    <a:p>
                      <a:pPr algn="ctr"/>
                      <a:r>
                        <a:rPr lang="en-US" sz="3000" dirty="0">
                          <a:latin typeface="Times New Roman" panose="02020603050405020304" pitchFamily="18" charset="0"/>
                          <a:cs typeface="Times New Roman" panose="02020603050405020304" pitchFamily="18" charset="0"/>
                        </a:rPr>
                        <a:t>Promi Das Gupta</a:t>
                      </a:r>
                    </a:p>
                  </a:txBody>
                  <a:tcPr marL="137160" marR="137160" marT="68580" marB="68580"/>
                </a:tc>
                <a:tc>
                  <a:txBody>
                    <a:bodyPr/>
                    <a:lstStyle/>
                    <a:p>
                      <a:pPr algn="ctr"/>
                      <a:r>
                        <a:rPr lang="en-US" sz="3000" dirty="0">
                          <a:latin typeface="Times New Roman" panose="02020603050405020304" pitchFamily="18" charset="0"/>
                          <a:cs typeface="Times New Roman" panose="02020603050405020304" pitchFamily="18" charset="0"/>
                        </a:rPr>
                        <a:t>2428537</a:t>
                      </a:r>
                    </a:p>
                  </a:txBody>
                  <a:tcPr marL="137160" marR="137160" marT="68580" marB="68580"/>
                </a:tc>
                <a:extLst>
                  <a:ext uri="{0D108BD9-81ED-4DB2-BD59-A6C34878D82A}">
                    <a16:rowId xmlns:a16="http://schemas.microsoft.com/office/drawing/2014/main" xmlns="" val="1777967719"/>
                  </a:ext>
                </a:extLst>
              </a:tr>
              <a:tr h="805617">
                <a:tc>
                  <a:txBody>
                    <a:bodyPr/>
                    <a:lstStyle/>
                    <a:p>
                      <a:pPr algn="ctr"/>
                      <a:r>
                        <a:rPr lang="en-US" sz="3000" dirty="0">
                          <a:latin typeface="Times New Roman" panose="02020603050405020304" pitchFamily="18" charset="0"/>
                          <a:cs typeface="Times New Roman" panose="02020603050405020304" pitchFamily="18" charset="0"/>
                        </a:rPr>
                        <a:t>Md </a:t>
                      </a:r>
                      <a:r>
                        <a:rPr lang="en-US" sz="3000" dirty="0" err="1">
                          <a:latin typeface="Times New Roman" panose="02020603050405020304" pitchFamily="18" charset="0"/>
                          <a:cs typeface="Times New Roman" panose="02020603050405020304" pitchFamily="18" charset="0"/>
                        </a:rPr>
                        <a:t>Ashrafuzzaman</a:t>
                      </a:r>
                      <a:endParaRPr lang="en-US" sz="3000" dirty="0">
                        <a:latin typeface="Times New Roman" panose="02020603050405020304" pitchFamily="18" charset="0"/>
                        <a:cs typeface="Times New Roman" panose="02020603050405020304" pitchFamily="18" charset="0"/>
                      </a:endParaRPr>
                    </a:p>
                  </a:txBody>
                  <a:tcPr marL="137160" marR="137160" marT="68580" marB="68580"/>
                </a:tc>
                <a:tc>
                  <a:txBody>
                    <a:bodyPr/>
                    <a:lstStyle/>
                    <a:p>
                      <a:pPr algn="ctr"/>
                      <a:r>
                        <a:rPr lang="en-US" sz="3000" dirty="0">
                          <a:latin typeface="Times New Roman" panose="02020603050405020304" pitchFamily="18" charset="0"/>
                          <a:cs typeface="Times New Roman" panose="02020603050405020304" pitchFamily="18" charset="0"/>
                        </a:rPr>
                        <a:t>2504074</a:t>
                      </a:r>
                    </a:p>
                  </a:txBody>
                  <a:tcPr marL="137160" marR="137160" marT="68580" marB="68580"/>
                </a:tc>
                <a:extLst>
                  <a:ext uri="{0D108BD9-81ED-4DB2-BD59-A6C34878D82A}">
                    <a16:rowId xmlns:a16="http://schemas.microsoft.com/office/drawing/2014/main" xmlns="" val="1188393044"/>
                  </a:ext>
                </a:extLst>
              </a:tr>
            </a:tbl>
          </a:graphicData>
        </a:graphic>
      </p:graphicFrame>
      <p:sp>
        <p:nvSpPr>
          <p:cNvPr id="13" name="TextBox 12">
            <a:extLst>
              <a:ext uri="{FF2B5EF4-FFF2-40B4-BE49-F238E27FC236}">
                <a16:creationId xmlns:a16="http://schemas.microsoft.com/office/drawing/2014/main" xmlns="" id="{03AF5E0D-3ECA-EF50-ACE9-0A0C363DFC10}"/>
              </a:ext>
            </a:extLst>
          </p:cNvPr>
          <p:cNvSpPr txBox="1"/>
          <p:nvPr/>
        </p:nvSpPr>
        <p:spPr>
          <a:xfrm>
            <a:off x="6699461" y="4376393"/>
            <a:ext cx="6943214" cy="923330"/>
          </a:xfrm>
          <a:prstGeom prst="rect">
            <a:avLst/>
          </a:prstGeom>
          <a:noFill/>
        </p:spPr>
        <p:txBody>
          <a:bodyPr wrap="square">
            <a:spAutoFit/>
          </a:bodyPr>
          <a:lstStyle/>
          <a:p>
            <a:pPr algn="ctr" defTabSz="685800">
              <a:defRPr/>
            </a:pPr>
            <a:r>
              <a:rPr lang="en-US" sz="2700" b="1" dirty="0">
                <a:solidFill>
                  <a:prstClr val="black"/>
                </a:solidFill>
                <a:latin typeface="Times New Roman" panose="02020603050405020304" pitchFamily="18" charset="0"/>
                <a:cs typeface="Times New Roman" panose="02020603050405020304" pitchFamily="18" charset="0"/>
              </a:rPr>
              <a:t>Assessment: 2  Group Presentation</a:t>
            </a:r>
          </a:p>
          <a:p>
            <a:pPr algn="ctr" defTabSz="685800">
              <a:defRPr/>
            </a:pPr>
            <a:r>
              <a:rPr lang="en-US" sz="2700" b="1" dirty="0" err="1">
                <a:solidFill>
                  <a:prstClr val="black"/>
                </a:solidFill>
                <a:latin typeface="Times New Roman" panose="02020603050405020304" pitchFamily="18" charset="0"/>
                <a:cs typeface="Times New Roman" panose="02020603050405020304" pitchFamily="18" charset="0"/>
              </a:rPr>
              <a:t>Organisation</a:t>
            </a:r>
            <a:r>
              <a:rPr lang="en-US" sz="2700" b="1" dirty="0">
                <a:solidFill>
                  <a:prstClr val="black"/>
                </a:solidFill>
                <a:latin typeface="Times New Roman" panose="02020603050405020304" pitchFamily="18" charset="0"/>
                <a:cs typeface="Times New Roman" panose="02020603050405020304" pitchFamily="18" charset="0"/>
              </a:rPr>
              <a:t>: Morrisons</a:t>
            </a:r>
          </a:p>
        </p:txBody>
      </p:sp>
      <p:sp>
        <p:nvSpPr>
          <p:cNvPr id="14" name="TextBox 13">
            <a:extLst>
              <a:ext uri="{FF2B5EF4-FFF2-40B4-BE49-F238E27FC236}">
                <a16:creationId xmlns:a16="http://schemas.microsoft.com/office/drawing/2014/main" xmlns="" id="{D51459DF-C0C0-BA65-F365-1A0627B84513}"/>
              </a:ext>
            </a:extLst>
          </p:cNvPr>
          <p:cNvSpPr txBox="1"/>
          <p:nvPr/>
        </p:nvSpPr>
        <p:spPr>
          <a:xfrm>
            <a:off x="7256908" y="9323279"/>
            <a:ext cx="5640578" cy="507831"/>
          </a:xfrm>
          <a:prstGeom prst="rect">
            <a:avLst/>
          </a:prstGeom>
          <a:noFill/>
        </p:spPr>
        <p:txBody>
          <a:bodyPr wrap="square">
            <a:spAutoFit/>
          </a:bodyPr>
          <a:lstStyle/>
          <a:p>
            <a:pPr defTabSz="685800">
              <a:defRPr/>
            </a:pPr>
            <a:r>
              <a:rPr lang="en-US" sz="2700" b="1" dirty="0">
                <a:latin typeface="Times New Roman" panose="02020603050405020304" pitchFamily="18" charset="0"/>
                <a:cs typeface="Times New Roman" panose="02020603050405020304" pitchFamily="18" charset="0"/>
              </a:rPr>
              <a:t>Presentation Date: 03/11/25</a:t>
            </a:r>
          </a:p>
        </p:txBody>
      </p:sp>
      <p:sp>
        <p:nvSpPr>
          <p:cNvPr id="17" name="Slide Number Placeholder 15">
            <a:extLst>
              <a:ext uri="{FF2B5EF4-FFF2-40B4-BE49-F238E27FC236}">
                <a16:creationId xmlns:a16="http://schemas.microsoft.com/office/drawing/2014/main" xmlns="" id="{E2CF74D1-8AB9-C20D-8EA6-D81D9222C884}"/>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a:t>
            </a:fld>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8964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275640" y="-721824"/>
            <a:ext cx="2833112" cy="2640447"/>
            <a:chOff x="0" y="0"/>
            <a:chExt cx="746169" cy="695426"/>
          </a:xfrm>
        </p:grpSpPr>
        <p:sp>
          <p:nvSpPr>
            <p:cNvPr id="4" name="Freeform 4"/>
            <p:cNvSpPr/>
            <p:nvPr/>
          </p:nvSpPr>
          <p:spPr>
            <a:xfrm>
              <a:off x="0" y="0"/>
              <a:ext cx="746169" cy="695426"/>
            </a:xfrm>
            <a:custGeom>
              <a:avLst/>
              <a:gdLst/>
              <a:ahLst/>
              <a:cxnLst/>
              <a:rect l="l" t="t" r="r" b="b"/>
              <a:pathLst>
                <a:path w="746169" h="695426">
                  <a:moveTo>
                    <a:pt x="139365" y="0"/>
                  </a:moveTo>
                  <a:lnTo>
                    <a:pt x="606804" y="0"/>
                  </a:lnTo>
                  <a:cubicBezTo>
                    <a:pt x="683773" y="0"/>
                    <a:pt x="746169" y="62396"/>
                    <a:pt x="746169" y="139365"/>
                  </a:cubicBezTo>
                  <a:lnTo>
                    <a:pt x="746169" y="556061"/>
                  </a:lnTo>
                  <a:cubicBezTo>
                    <a:pt x="746169" y="633030"/>
                    <a:pt x="683773" y="695426"/>
                    <a:pt x="606804" y="695426"/>
                  </a:cubicBezTo>
                  <a:lnTo>
                    <a:pt x="139365" y="695426"/>
                  </a:lnTo>
                  <a:cubicBezTo>
                    <a:pt x="62396" y="695426"/>
                    <a:pt x="0" y="633030"/>
                    <a:pt x="0" y="556061"/>
                  </a:cubicBezTo>
                  <a:lnTo>
                    <a:pt x="0" y="139365"/>
                  </a:lnTo>
                  <a:cubicBezTo>
                    <a:pt x="0" y="62396"/>
                    <a:pt x="62396" y="0"/>
                    <a:pt x="139365" y="0"/>
                  </a:cubicBezTo>
                  <a:close/>
                </a:path>
              </a:pathLst>
            </a:custGeom>
            <a:solidFill>
              <a:srgbClr val="143947"/>
            </a:solidFill>
          </p:spPr>
        </p:sp>
        <p:sp>
          <p:nvSpPr>
            <p:cNvPr id="5" name="TextBox 5"/>
            <p:cNvSpPr txBox="1"/>
            <p:nvPr/>
          </p:nvSpPr>
          <p:spPr>
            <a:xfrm>
              <a:off x="0" y="-38100"/>
              <a:ext cx="746169" cy="733526"/>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295057" y="-227743"/>
            <a:ext cx="1124933" cy="1124933"/>
          </a:xfrm>
          <a:custGeom>
            <a:avLst/>
            <a:gdLst/>
            <a:ahLst/>
            <a:cxnLst/>
            <a:rect l="l" t="t" r="r" b="b"/>
            <a:pathLst>
              <a:path w="1124933" h="1124933">
                <a:moveTo>
                  <a:pt x="0" y="0"/>
                </a:moveTo>
                <a:lnTo>
                  <a:pt x="1124934" y="0"/>
                </a:lnTo>
                <a:lnTo>
                  <a:pt x="1124934" y="1124934"/>
                </a:lnTo>
                <a:lnTo>
                  <a:pt x="0" y="112493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7" name="Freeform 7"/>
          <p:cNvSpPr/>
          <p:nvPr/>
        </p:nvSpPr>
        <p:spPr>
          <a:xfrm>
            <a:off x="17725533" y="5390346"/>
            <a:ext cx="1124933" cy="1124933"/>
          </a:xfrm>
          <a:custGeom>
            <a:avLst/>
            <a:gdLst/>
            <a:ahLst/>
            <a:cxnLst/>
            <a:rect l="l" t="t" r="r" b="b"/>
            <a:pathLst>
              <a:path w="1124933" h="1124933">
                <a:moveTo>
                  <a:pt x="0" y="0"/>
                </a:moveTo>
                <a:lnTo>
                  <a:pt x="1124934" y="0"/>
                </a:lnTo>
                <a:lnTo>
                  <a:pt x="1124934" y="1124933"/>
                </a:lnTo>
                <a:lnTo>
                  <a:pt x="0" y="1124933"/>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nvGrpSpPr>
          <p:cNvPr id="8" name="Group 8"/>
          <p:cNvGrpSpPr/>
          <p:nvPr/>
        </p:nvGrpSpPr>
        <p:grpSpPr>
          <a:xfrm>
            <a:off x="11170213" y="9422048"/>
            <a:ext cx="7680254" cy="603589"/>
            <a:chOff x="0" y="0"/>
            <a:chExt cx="2022783" cy="158970"/>
          </a:xfrm>
        </p:grpSpPr>
        <p:sp>
          <p:nvSpPr>
            <p:cNvPr id="9" name="Freeform 9"/>
            <p:cNvSpPr/>
            <p:nvPr/>
          </p:nvSpPr>
          <p:spPr>
            <a:xfrm>
              <a:off x="0" y="0"/>
              <a:ext cx="2022783" cy="158970"/>
            </a:xfrm>
            <a:custGeom>
              <a:avLst/>
              <a:gdLst/>
              <a:ahLst/>
              <a:cxnLst/>
              <a:rect l="l" t="t" r="r" b="b"/>
              <a:pathLst>
                <a:path w="2022783" h="158970">
                  <a:moveTo>
                    <a:pt x="51409" y="0"/>
                  </a:moveTo>
                  <a:lnTo>
                    <a:pt x="1971373" y="0"/>
                  </a:lnTo>
                  <a:cubicBezTo>
                    <a:pt x="1985008" y="0"/>
                    <a:pt x="1998084" y="5416"/>
                    <a:pt x="2007726" y="15057"/>
                  </a:cubicBezTo>
                  <a:cubicBezTo>
                    <a:pt x="2017367" y="24699"/>
                    <a:pt x="2022783" y="37775"/>
                    <a:pt x="2022783" y="51409"/>
                  </a:cubicBezTo>
                  <a:lnTo>
                    <a:pt x="2022783" y="107561"/>
                  </a:lnTo>
                  <a:cubicBezTo>
                    <a:pt x="2022783" y="135953"/>
                    <a:pt x="1999766" y="158970"/>
                    <a:pt x="1971373" y="158970"/>
                  </a:cubicBezTo>
                  <a:lnTo>
                    <a:pt x="51409" y="158970"/>
                  </a:lnTo>
                  <a:cubicBezTo>
                    <a:pt x="37775" y="158970"/>
                    <a:pt x="24699" y="153554"/>
                    <a:pt x="15057" y="143913"/>
                  </a:cubicBezTo>
                  <a:cubicBezTo>
                    <a:pt x="5416" y="134271"/>
                    <a:pt x="0" y="121195"/>
                    <a:pt x="0" y="107561"/>
                  </a:cubicBezTo>
                  <a:lnTo>
                    <a:pt x="0" y="51409"/>
                  </a:lnTo>
                  <a:cubicBezTo>
                    <a:pt x="0" y="23017"/>
                    <a:pt x="23017" y="0"/>
                    <a:pt x="51409" y="0"/>
                  </a:cubicBezTo>
                  <a:close/>
                </a:path>
              </a:pathLst>
            </a:custGeom>
            <a:solidFill>
              <a:srgbClr val="143947"/>
            </a:solidFill>
          </p:spPr>
        </p:sp>
        <p:sp>
          <p:nvSpPr>
            <p:cNvPr id="10" name="TextBox 10"/>
            <p:cNvSpPr txBox="1"/>
            <p:nvPr/>
          </p:nvSpPr>
          <p:spPr>
            <a:xfrm>
              <a:off x="0" y="-38100"/>
              <a:ext cx="2022783" cy="197070"/>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a:off x="15573182" y="-476443"/>
            <a:ext cx="3641502" cy="1992895"/>
          </a:xfrm>
          <a:custGeom>
            <a:avLst/>
            <a:gdLst/>
            <a:ahLst/>
            <a:cxnLst/>
            <a:rect l="l" t="t" r="r" b="b"/>
            <a:pathLst>
              <a:path w="3641502" h="1992895">
                <a:moveTo>
                  <a:pt x="0" y="0"/>
                </a:moveTo>
                <a:lnTo>
                  <a:pt x="3641502" y="0"/>
                </a:lnTo>
                <a:lnTo>
                  <a:pt x="3641502" y="1992895"/>
                </a:lnTo>
                <a:lnTo>
                  <a:pt x="0" y="1992895"/>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2" name="Freeform 12"/>
          <p:cNvSpPr/>
          <p:nvPr/>
        </p:nvSpPr>
        <p:spPr>
          <a:xfrm>
            <a:off x="-955194" y="9422048"/>
            <a:ext cx="2445207" cy="1338195"/>
          </a:xfrm>
          <a:custGeom>
            <a:avLst/>
            <a:gdLst/>
            <a:ahLst/>
            <a:cxnLst/>
            <a:rect l="l" t="t" r="r" b="b"/>
            <a:pathLst>
              <a:path w="2445207" h="1338195">
                <a:moveTo>
                  <a:pt x="0" y="0"/>
                </a:moveTo>
                <a:lnTo>
                  <a:pt x="2445208" y="0"/>
                </a:lnTo>
                <a:lnTo>
                  <a:pt x="2445208" y="1338196"/>
                </a:lnTo>
                <a:lnTo>
                  <a:pt x="0" y="1338196"/>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4" name="TextBox 14"/>
          <p:cNvSpPr txBox="1"/>
          <p:nvPr/>
        </p:nvSpPr>
        <p:spPr>
          <a:xfrm>
            <a:off x="1968150" y="189495"/>
            <a:ext cx="14150097" cy="819391"/>
          </a:xfrm>
          <a:prstGeom prst="rect">
            <a:avLst/>
          </a:prstGeom>
        </p:spPr>
        <p:txBody>
          <a:bodyPr wrap="square" lIns="0" tIns="0" rIns="0" bIns="0" rtlCol="0" anchor="t">
            <a:spAutoFit/>
          </a:bodyPr>
          <a:lstStyle/>
          <a:p>
            <a:pPr algn="ctr">
              <a:lnSpc>
                <a:spcPts val="7295"/>
              </a:lnSpc>
            </a:pPr>
            <a:r>
              <a:rPr lang="en-US" sz="3200" b="1" dirty="0">
                <a:solidFill>
                  <a:srgbClr val="000000"/>
                </a:solidFill>
                <a:latin typeface="DM Sans Bold"/>
                <a:ea typeface="DM Sans Bold"/>
                <a:cs typeface="DM Sans Bold"/>
                <a:sym typeface="DM Sans Bold"/>
              </a:rPr>
              <a:t>Morrisons' Current HR Policies: Training and Development</a:t>
            </a:r>
          </a:p>
        </p:txBody>
      </p:sp>
      <p:pic>
        <p:nvPicPr>
          <p:cNvPr id="18" name="Picture 17">
            <a:extLst>
              <a:ext uri="{FF2B5EF4-FFF2-40B4-BE49-F238E27FC236}">
                <a16:creationId xmlns:a16="http://schemas.microsoft.com/office/drawing/2014/main" xmlns="" id="{B09DDDA9-0890-EE23-3B18-C84E41FDD127}"/>
              </a:ext>
            </a:extLst>
          </p:cNvPr>
          <p:cNvPicPr>
            <a:picLocks noChangeAspect="1"/>
          </p:cNvPicPr>
          <p:nvPr/>
        </p:nvPicPr>
        <p:blipFill>
          <a:blip r:embed="rId9"/>
          <a:stretch>
            <a:fillRect/>
          </a:stretch>
        </p:blipFill>
        <p:spPr>
          <a:xfrm>
            <a:off x="10380552" y="1690818"/>
            <a:ext cx="7344981" cy="4896654"/>
          </a:xfrm>
          <a:prstGeom prst="rect">
            <a:avLst/>
          </a:prstGeom>
        </p:spPr>
      </p:pic>
      <p:sp>
        <p:nvSpPr>
          <p:cNvPr id="19" name="TextBox 18">
            <a:extLst>
              <a:ext uri="{FF2B5EF4-FFF2-40B4-BE49-F238E27FC236}">
                <a16:creationId xmlns:a16="http://schemas.microsoft.com/office/drawing/2014/main" xmlns="" id="{B0A0DBE2-C7F5-A449-DC83-974C3686C8AA}"/>
              </a:ext>
            </a:extLst>
          </p:cNvPr>
          <p:cNvSpPr txBox="1"/>
          <p:nvPr/>
        </p:nvSpPr>
        <p:spPr>
          <a:xfrm>
            <a:off x="1557472" y="2400300"/>
            <a:ext cx="9110528" cy="1883657"/>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Morrisons is a company that seeks to engage in Training and Development (L&amp;D) to enable its colleagues to develop and serve customers more efficiently. Morrisons focusses its policies on internal development and offers a wide range of opportunities for career advancement.</a:t>
            </a:r>
          </a:p>
        </p:txBody>
      </p:sp>
      <p:sp>
        <p:nvSpPr>
          <p:cNvPr id="20" name="TextBox 19">
            <a:extLst>
              <a:ext uri="{FF2B5EF4-FFF2-40B4-BE49-F238E27FC236}">
                <a16:creationId xmlns:a16="http://schemas.microsoft.com/office/drawing/2014/main" xmlns="" id="{80872CBC-976E-EFBA-FFF7-B72F1AA0B1AF}"/>
              </a:ext>
            </a:extLst>
          </p:cNvPr>
          <p:cNvSpPr txBox="1"/>
          <p:nvPr/>
        </p:nvSpPr>
        <p:spPr>
          <a:xfrm>
            <a:off x="1557472" y="4669872"/>
            <a:ext cx="9110528" cy="1883657"/>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The main policies and practices are:</a:t>
            </a:r>
          </a:p>
          <a:p>
            <a:pPr marL="171450" indent="-17145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Sir Ken Morrison Leadership School;</a:t>
            </a:r>
            <a:endParaRPr lang="en-US" sz="2000" dirty="0">
              <a:latin typeface="Times New Roman" panose="02020603050405020304" pitchFamily="18"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Apprenticeships &amp; Graduate Schemes;</a:t>
            </a:r>
            <a:endParaRPr lang="en-US" sz="2000" dirty="0">
              <a:latin typeface="Times New Roman" panose="02020603050405020304" pitchFamily="18"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Digital Learning;</a:t>
            </a:r>
            <a:endParaRPr lang="en-US" sz="2000" dirty="0">
              <a:latin typeface="Times New Roman" panose="02020603050405020304" pitchFamily="18" charset="0"/>
              <a:cs typeface="Times New Roman" panose="02020603050405020304" pitchFamily="18" charset="0"/>
            </a:endParaRPr>
          </a:p>
        </p:txBody>
      </p:sp>
      <p:sp>
        <p:nvSpPr>
          <p:cNvPr id="2" name="Slide Number Placeholder 15">
            <a:extLst>
              <a:ext uri="{FF2B5EF4-FFF2-40B4-BE49-F238E27FC236}">
                <a16:creationId xmlns:a16="http://schemas.microsoft.com/office/drawing/2014/main" xmlns="" id="{783A3FA7-8BBA-4C70-3306-A01039BC392D}"/>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2</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737506" y="4783382"/>
            <a:ext cx="1437407" cy="632459"/>
          </a:xfrm>
          <a:custGeom>
            <a:avLst/>
            <a:gdLst/>
            <a:ahLst/>
            <a:cxnLst/>
            <a:rect l="l" t="t" r="r" b="b"/>
            <a:pathLst>
              <a:path w="1437407" h="632459">
                <a:moveTo>
                  <a:pt x="0" y="0"/>
                </a:moveTo>
                <a:lnTo>
                  <a:pt x="1437407" y="0"/>
                </a:lnTo>
                <a:lnTo>
                  <a:pt x="1437407" y="632459"/>
                </a:lnTo>
                <a:lnTo>
                  <a:pt x="0" y="63245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3" name="Group 3"/>
          <p:cNvGrpSpPr/>
          <p:nvPr/>
        </p:nvGrpSpPr>
        <p:grpSpPr>
          <a:xfrm>
            <a:off x="-810596" y="8539046"/>
            <a:ext cx="19685258" cy="2732001"/>
            <a:chOff x="0" y="0"/>
            <a:chExt cx="5184595" cy="719539"/>
          </a:xfrm>
        </p:grpSpPr>
        <p:sp>
          <p:nvSpPr>
            <p:cNvPr id="4" name="Freeform 4"/>
            <p:cNvSpPr/>
            <p:nvPr/>
          </p:nvSpPr>
          <p:spPr>
            <a:xfrm>
              <a:off x="0" y="0"/>
              <a:ext cx="5184595" cy="719539"/>
            </a:xfrm>
            <a:custGeom>
              <a:avLst/>
              <a:gdLst/>
              <a:ahLst/>
              <a:cxnLst/>
              <a:rect l="l" t="t" r="r" b="b"/>
              <a:pathLst>
                <a:path w="5184595" h="719539">
                  <a:moveTo>
                    <a:pt x="0" y="0"/>
                  </a:moveTo>
                  <a:lnTo>
                    <a:pt x="5184595" y="0"/>
                  </a:lnTo>
                  <a:lnTo>
                    <a:pt x="5184595" y="719539"/>
                  </a:lnTo>
                  <a:lnTo>
                    <a:pt x="0" y="719539"/>
                  </a:lnTo>
                  <a:close/>
                </a:path>
              </a:pathLst>
            </a:custGeom>
            <a:solidFill>
              <a:srgbClr val="B31A1F"/>
            </a:solidFill>
          </p:spPr>
        </p:sp>
        <p:sp>
          <p:nvSpPr>
            <p:cNvPr id="5" name="TextBox 5"/>
            <p:cNvSpPr txBox="1"/>
            <p:nvPr/>
          </p:nvSpPr>
          <p:spPr>
            <a:xfrm>
              <a:off x="0" y="-19050"/>
              <a:ext cx="5184595" cy="738589"/>
            </a:xfrm>
            <a:prstGeom prst="rect">
              <a:avLst/>
            </a:prstGeom>
          </p:spPr>
          <p:txBody>
            <a:bodyPr lIns="50800" tIns="50800" rIns="50800" bIns="50800" rtlCol="0" anchor="ctr"/>
            <a:lstStyle/>
            <a:p>
              <a:pPr algn="ctr">
                <a:lnSpc>
                  <a:spcPts val="3036"/>
                </a:lnSpc>
              </a:pPr>
              <a:endParaRPr/>
            </a:p>
          </p:txBody>
        </p:sp>
      </p:grpSp>
      <p:grpSp>
        <p:nvGrpSpPr>
          <p:cNvPr id="6" name="Group 6"/>
          <p:cNvGrpSpPr/>
          <p:nvPr/>
        </p:nvGrpSpPr>
        <p:grpSpPr>
          <a:xfrm>
            <a:off x="2240514" y="8316232"/>
            <a:ext cx="17165993" cy="632613"/>
            <a:chOff x="0" y="0"/>
            <a:chExt cx="4521085" cy="166614"/>
          </a:xfrm>
        </p:grpSpPr>
        <p:sp>
          <p:nvSpPr>
            <p:cNvPr id="7" name="Freeform 7"/>
            <p:cNvSpPr/>
            <p:nvPr/>
          </p:nvSpPr>
          <p:spPr>
            <a:xfrm>
              <a:off x="0" y="0"/>
              <a:ext cx="4521085" cy="166614"/>
            </a:xfrm>
            <a:custGeom>
              <a:avLst/>
              <a:gdLst/>
              <a:ahLst/>
              <a:cxnLst/>
              <a:rect l="l" t="t" r="r" b="b"/>
              <a:pathLst>
                <a:path w="4521085" h="166614">
                  <a:moveTo>
                    <a:pt x="0" y="0"/>
                  </a:moveTo>
                  <a:lnTo>
                    <a:pt x="4521085" y="0"/>
                  </a:lnTo>
                  <a:lnTo>
                    <a:pt x="4521085" y="166614"/>
                  </a:lnTo>
                  <a:lnTo>
                    <a:pt x="0" y="166614"/>
                  </a:lnTo>
                  <a:close/>
                </a:path>
              </a:pathLst>
            </a:custGeom>
            <a:solidFill>
              <a:srgbClr val="720F13"/>
            </a:solidFill>
          </p:spPr>
        </p:sp>
        <p:sp>
          <p:nvSpPr>
            <p:cNvPr id="8" name="TextBox 8"/>
            <p:cNvSpPr txBox="1"/>
            <p:nvPr/>
          </p:nvSpPr>
          <p:spPr>
            <a:xfrm>
              <a:off x="0" y="-19050"/>
              <a:ext cx="4521085" cy="185664"/>
            </a:xfrm>
            <a:prstGeom prst="rect">
              <a:avLst/>
            </a:prstGeom>
          </p:spPr>
          <p:txBody>
            <a:bodyPr lIns="50800" tIns="50800" rIns="50800" bIns="50800" rtlCol="0" anchor="ctr"/>
            <a:lstStyle/>
            <a:p>
              <a:pPr algn="ctr">
                <a:lnSpc>
                  <a:spcPts val="3036"/>
                </a:lnSpc>
              </a:pPr>
              <a:endParaRPr/>
            </a:p>
          </p:txBody>
        </p:sp>
      </p:grpSp>
      <p:grpSp>
        <p:nvGrpSpPr>
          <p:cNvPr id="9" name="Group 9"/>
          <p:cNvGrpSpPr/>
          <p:nvPr/>
        </p:nvGrpSpPr>
        <p:grpSpPr>
          <a:xfrm>
            <a:off x="524366" y="361857"/>
            <a:ext cx="10372234" cy="2003111"/>
            <a:chOff x="0" y="0"/>
            <a:chExt cx="9921265" cy="2289360"/>
          </a:xfrm>
        </p:grpSpPr>
        <p:sp>
          <p:nvSpPr>
            <p:cNvPr id="10" name="Freeform 10"/>
            <p:cNvSpPr/>
            <p:nvPr/>
          </p:nvSpPr>
          <p:spPr>
            <a:xfrm>
              <a:off x="0" y="0"/>
              <a:ext cx="4696123" cy="2289360"/>
            </a:xfrm>
            <a:custGeom>
              <a:avLst/>
              <a:gdLst/>
              <a:ahLst/>
              <a:cxnLst/>
              <a:rect l="l" t="t" r="r" b="b"/>
              <a:pathLst>
                <a:path w="4696123" h="2289360">
                  <a:moveTo>
                    <a:pt x="0" y="0"/>
                  </a:moveTo>
                  <a:lnTo>
                    <a:pt x="4696123" y="0"/>
                  </a:lnTo>
                  <a:lnTo>
                    <a:pt x="4696123" y="2289360"/>
                  </a:lnTo>
                  <a:lnTo>
                    <a:pt x="0" y="228936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1" name="Freeform 11"/>
            <p:cNvSpPr/>
            <p:nvPr/>
          </p:nvSpPr>
          <p:spPr>
            <a:xfrm>
              <a:off x="3321698" y="0"/>
              <a:ext cx="4696123" cy="2289360"/>
            </a:xfrm>
            <a:custGeom>
              <a:avLst/>
              <a:gdLst/>
              <a:ahLst/>
              <a:cxnLst/>
              <a:rect l="l" t="t" r="r" b="b"/>
              <a:pathLst>
                <a:path w="4696123" h="2289360">
                  <a:moveTo>
                    <a:pt x="0" y="0"/>
                  </a:moveTo>
                  <a:lnTo>
                    <a:pt x="4696123" y="0"/>
                  </a:lnTo>
                  <a:lnTo>
                    <a:pt x="4696123" y="2289360"/>
                  </a:lnTo>
                  <a:lnTo>
                    <a:pt x="0" y="228936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2" name="Freeform 12"/>
            <p:cNvSpPr/>
            <p:nvPr/>
          </p:nvSpPr>
          <p:spPr>
            <a:xfrm>
              <a:off x="5225143" y="0"/>
              <a:ext cx="4696123" cy="2289360"/>
            </a:xfrm>
            <a:custGeom>
              <a:avLst/>
              <a:gdLst/>
              <a:ahLst/>
              <a:cxnLst/>
              <a:rect l="l" t="t" r="r" b="b"/>
              <a:pathLst>
                <a:path w="4696123" h="2289360">
                  <a:moveTo>
                    <a:pt x="0" y="0"/>
                  </a:moveTo>
                  <a:lnTo>
                    <a:pt x="4696122" y="0"/>
                  </a:lnTo>
                  <a:lnTo>
                    <a:pt x="4696122" y="2289360"/>
                  </a:lnTo>
                  <a:lnTo>
                    <a:pt x="0" y="228936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sp>
        <p:nvSpPr>
          <p:cNvPr id="13" name="Freeform 13"/>
          <p:cNvSpPr/>
          <p:nvPr/>
        </p:nvSpPr>
        <p:spPr>
          <a:xfrm>
            <a:off x="10675581" y="536068"/>
            <a:ext cx="910317" cy="1010061"/>
          </a:xfrm>
          <a:custGeom>
            <a:avLst/>
            <a:gdLst/>
            <a:ahLst/>
            <a:cxnLst/>
            <a:rect l="l" t="t" r="r" b="b"/>
            <a:pathLst>
              <a:path w="910317" h="1010061">
                <a:moveTo>
                  <a:pt x="0" y="0"/>
                </a:moveTo>
                <a:lnTo>
                  <a:pt x="910318" y="0"/>
                </a:lnTo>
                <a:lnTo>
                  <a:pt x="910318" y="1010061"/>
                </a:lnTo>
                <a:lnTo>
                  <a:pt x="0" y="1010061"/>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grpSp>
        <p:nvGrpSpPr>
          <p:cNvPr id="14" name="Group 14"/>
          <p:cNvGrpSpPr/>
          <p:nvPr/>
        </p:nvGrpSpPr>
        <p:grpSpPr>
          <a:xfrm>
            <a:off x="10607001" y="874630"/>
            <a:ext cx="7396597" cy="7369271"/>
            <a:chOff x="0" y="0"/>
            <a:chExt cx="764270" cy="761447"/>
          </a:xfrm>
        </p:grpSpPr>
        <p:sp>
          <p:nvSpPr>
            <p:cNvPr id="15" name="Freeform 15"/>
            <p:cNvSpPr/>
            <p:nvPr/>
          </p:nvSpPr>
          <p:spPr>
            <a:xfrm>
              <a:off x="0" y="0"/>
              <a:ext cx="764270" cy="761447"/>
            </a:xfrm>
            <a:custGeom>
              <a:avLst/>
              <a:gdLst/>
              <a:ahLst/>
              <a:cxnLst/>
              <a:rect l="l" t="t" r="r" b="b"/>
              <a:pathLst>
                <a:path w="764270" h="761447">
                  <a:moveTo>
                    <a:pt x="203200" y="0"/>
                  </a:moveTo>
                  <a:lnTo>
                    <a:pt x="764270" y="0"/>
                  </a:lnTo>
                  <a:lnTo>
                    <a:pt x="561070" y="761447"/>
                  </a:lnTo>
                  <a:lnTo>
                    <a:pt x="0" y="761447"/>
                  </a:lnTo>
                  <a:lnTo>
                    <a:pt x="203200" y="0"/>
                  </a:lnTo>
                  <a:close/>
                </a:path>
              </a:pathLst>
            </a:custGeom>
            <a:blipFill>
              <a:blip r:embed="rId9"/>
              <a:stretch>
                <a:fillRect l="-21738" r="-41255"/>
              </a:stretch>
            </a:blipFill>
            <a:ln w="190500" cap="sq">
              <a:solidFill>
                <a:srgbClr val="B31A1F"/>
              </a:solidFill>
              <a:prstDash val="solid"/>
              <a:miter/>
            </a:ln>
          </p:spPr>
        </p:sp>
      </p:grpSp>
      <p:sp>
        <p:nvSpPr>
          <p:cNvPr id="16" name="TextBox 16"/>
          <p:cNvSpPr txBox="1"/>
          <p:nvPr/>
        </p:nvSpPr>
        <p:spPr>
          <a:xfrm>
            <a:off x="1066800" y="544573"/>
            <a:ext cx="9540201" cy="1290097"/>
          </a:xfrm>
          <a:prstGeom prst="rect">
            <a:avLst/>
          </a:prstGeom>
        </p:spPr>
        <p:txBody>
          <a:bodyPr wrap="square" lIns="0" tIns="0" rIns="0" bIns="0" rtlCol="0" anchor="t">
            <a:spAutoFit/>
          </a:bodyPr>
          <a:lstStyle/>
          <a:p>
            <a:pPr algn="l">
              <a:lnSpc>
                <a:spcPts val="5186"/>
              </a:lnSpc>
            </a:pPr>
            <a:r>
              <a:rPr lang="en-US" sz="3200" dirty="0">
                <a:solidFill>
                  <a:srgbClr val="FFFFFF"/>
                </a:solidFill>
                <a:latin typeface="League Spartan"/>
                <a:ea typeface="League Spartan"/>
                <a:cs typeface="League Spartan"/>
                <a:sym typeface="League Spartan"/>
              </a:rPr>
              <a:t>Role of Line Managers in Morrisons Training and Development</a:t>
            </a:r>
          </a:p>
        </p:txBody>
      </p:sp>
      <p:sp>
        <p:nvSpPr>
          <p:cNvPr id="19" name="TextBox 18">
            <a:extLst>
              <a:ext uri="{FF2B5EF4-FFF2-40B4-BE49-F238E27FC236}">
                <a16:creationId xmlns:a16="http://schemas.microsoft.com/office/drawing/2014/main" xmlns="" id="{3822AB8D-6E52-F6AE-1A30-64956C117D81}"/>
              </a:ext>
            </a:extLst>
          </p:cNvPr>
          <p:cNvSpPr txBox="1"/>
          <p:nvPr/>
        </p:nvSpPr>
        <p:spPr>
          <a:xfrm>
            <a:off x="524366" y="2698021"/>
            <a:ext cx="9110528" cy="960328"/>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Line managers at Morrisons are crucial implementers of training and development, acting as the primary link between formal HR policy and on-the-job application</a:t>
            </a:r>
          </a:p>
        </p:txBody>
      </p:sp>
      <p:sp>
        <p:nvSpPr>
          <p:cNvPr id="20" name="TextBox 19">
            <a:extLst>
              <a:ext uri="{FF2B5EF4-FFF2-40B4-BE49-F238E27FC236}">
                <a16:creationId xmlns:a16="http://schemas.microsoft.com/office/drawing/2014/main" xmlns="" id="{9234CEEB-24D6-3018-5723-7CBB535ED2B6}"/>
              </a:ext>
            </a:extLst>
          </p:cNvPr>
          <p:cNvSpPr txBox="1"/>
          <p:nvPr/>
        </p:nvSpPr>
        <p:spPr>
          <a:xfrm>
            <a:off x="524366" y="4096364"/>
            <a:ext cx="9110528" cy="1883657"/>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Key responsibilities include:</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Coaching and Mentoring</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Performance Management</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Ensuring Compliance</a:t>
            </a:r>
          </a:p>
        </p:txBody>
      </p:sp>
      <p:sp>
        <p:nvSpPr>
          <p:cNvPr id="17" name="Slide Number Placeholder 15">
            <a:extLst>
              <a:ext uri="{FF2B5EF4-FFF2-40B4-BE49-F238E27FC236}">
                <a16:creationId xmlns:a16="http://schemas.microsoft.com/office/drawing/2014/main" xmlns="" id="{BD51FD55-0DEE-6770-457B-A3824BFA3785}"/>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3</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66800" y="353850"/>
            <a:ext cx="9579300" cy="9579300"/>
          </a:xfrm>
          <a:custGeom>
            <a:avLst/>
            <a:gdLst/>
            <a:ahLst/>
            <a:cxnLst/>
            <a:rect l="l" t="t" r="r" b="b"/>
            <a:pathLst>
              <a:path w="9579300" h="9579300">
                <a:moveTo>
                  <a:pt x="0" y="0"/>
                </a:moveTo>
                <a:lnTo>
                  <a:pt x="9579300" y="0"/>
                </a:lnTo>
                <a:lnTo>
                  <a:pt x="9579300" y="9579300"/>
                </a:lnTo>
                <a:lnTo>
                  <a:pt x="0" y="9579300"/>
                </a:lnTo>
                <a:lnTo>
                  <a:pt x="0" y="0"/>
                </a:lnTo>
                <a:close/>
              </a:path>
            </a:pathLst>
          </a:custGeom>
          <a:blipFill>
            <a:blip r:embed="rId3">
              <a:alphaModFix amt="37000"/>
              <a:extLst>
                <a:ext uri="{96DAC541-7B7A-43D3-8B79-37D633B846F1}">
                  <asvg:svgBlip xmlns:asvg="http://schemas.microsoft.com/office/drawing/2016/SVG/main" xmlns="" r:embed="rId4"/>
                </a:ext>
              </a:extLst>
            </a:blip>
            <a:stretch>
              <a:fillRect/>
            </a:stretch>
          </a:blipFill>
        </p:spPr>
      </p:sp>
      <p:grpSp>
        <p:nvGrpSpPr>
          <p:cNvPr id="3" name="Group 3"/>
          <p:cNvGrpSpPr/>
          <p:nvPr/>
        </p:nvGrpSpPr>
        <p:grpSpPr>
          <a:xfrm>
            <a:off x="609600" y="1757486"/>
            <a:ext cx="6817181" cy="6817181"/>
            <a:chOff x="0" y="0"/>
            <a:chExt cx="837653" cy="837653"/>
          </a:xfrm>
        </p:grpSpPr>
        <p:sp>
          <p:nvSpPr>
            <p:cNvPr id="4" name="Freeform 4"/>
            <p:cNvSpPr/>
            <p:nvPr/>
          </p:nvSpPr>
          <p:spPr>
            <a:xfrm>
              <a:off x="0" y="0"/>
              <a:ext cx="837653" cy="837653"/>
            </a:xfrm>
            <a:custGeom>
              <a:avLst/>
              <a:gdLst/>
              <a:ahLst/>
              <a:cxnLst/>
              <a:rect l="l" t="t" r="r" b="b"/>
              <a:pathLst>
                <a:path w="837653" h="837653">
                  <a:moveTo>
                    <a:pt x="418826" y="0"/>
                  </a:moveTo>
                  <a:cubicBezTo>
                    <a:pt x="187515" y="0"/>
                    <a:pt x="0" y="187515"/>
                    <a:pt x="0" y="418826"/>
                  </a:cubicBezTo>
                  <a:cubicBezTo>
                    <a:pt x="0" y="650138"/>
                    <a:pt x="187515" y="837653"/>
                    <a:pt x="418826" y="837653"/>
                  </a:cubicBezTo>
                  <a:cubicBezTo>
                    <a:pt x="650138" y="837653"/>
                    <a:pt x="837653" y="650138"/>
                    <a:pt x="837653" y="418826"/>
                  </a:cubicBezTo>
                  <a:cubicBezTo>
                    <a:pt x="837653" y="187515"/>
                    <a:pt x="650138" y="0"/>
                    <a:pt x="418826" y="0"/>
                  </a:cubicBezTo>
                  <a:close/>
                </a:path>
              </a:pathLst>
            </a:custGeom>
            <a:solidFill>
              <a:srgbClr val="F5AF19"/>
            </a:solidFill>
          </p:spPr>
        </p:sp>
        <p:sp>
          <p:nvSpPr>
            <p:cNvPr id="5" name="TextBox 5"/>
            <p:cNvSpPr txBox="1"/>
            <p:nvPr/>
          </p:nvSpPr>
          <p:spPr>
            <a:xfrm>
              <a:off x="78530" y="21380"/>
              <a:ext cx="680593" cy="737743"/>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rot="-10800000">
            <a:off x="3760762" y="750863"/>
            <a:ext cx="4392637" cy="8785274"/>
          </a:xfrm>
          <a:custGeom>
            <a:avLst/>
            <a:gdLst/>
            <a:ahLst/>
            <a:cxnLst/>
            <a:rect l="l" t="t" r="r" b="b"/>
            <a:pathLst>
              <a:path w="4392637" h="8785274">
                <a:moveTo>
                  <a:pt x="0" y="0"/>
                </a:moveTo>
                <a:lnTo>
                  <a:pt x="4392637" y="0"/>
                </a:lnTo>
                <a:lnTo>
                  <a:pt x="4392637" y="8785274"/>
                </a:lnTo>
                <a:lnTo>
                  <a:pt x="0" y="8785274"/>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nvGrpSpPr>
          <p:cNvPr id="8" name="Group 8"/>
          <p:cNvGrpSpPr/>
          <p:nvPr/>
        </p:nvGrpSpPr>
        <p:grpSpPr>
          <a:xfrm>
            <a:off x="1270802" y="2591748"/>
            <a:ext cx="5148678" cy="5148657"/>
            <a:chOff x="0" y="0"/>
            <a:chExt cx="6350000" cy="6349975"/>
          </a:xfrm>
        </p:grpSpPr>
        <p:sp>
          <p:nvSpPr>
            <p:cNvPr id="9" name="Freeform 9"/>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7"/>
              <a:stretch>
                <a:fillRect l="-16666" r="-16666"/>
              </a:stretch>
            </a:blipFill>
          </p:spPr>
        </p:sp>
      </p:grpSp>
      <p:sp>
        <p:nvSpPr>
          <p:cNvPr id="10" name="Freeform 10"/>
          <p:cNvSpPr/>
          <p:nvPr/>
        </p:nvSpPr>
        <p:spPr>
          <a:xfrm rot="-5400000">
            <a:off x="-1802175" y="4393923"/>
            <a:ext cx="5103504" cy="1499154"/>
          </a:xfrm>
          <a:custGeom>
            <a:avLst/>
            <a:gdLst/>
            <a:ahLst/>
            <a:cxnLst/>
            <a:rect l="l" t="t" r="r" b="b"/>
            <a:pathLst>
              <a:path w="5103504" h="1499154">
                <a:moveTo>
                  <a:pt x="0" y="0"/>
                </a:moveTo>
                <a:lnTo>
                  <a:pt x="5103504" y="0"/>
                </a:lnTo>
                <a:lnTo>
                  <a:pt x="5103504" y="1499154"/>
                </a:lnTo>
                <a:lnTo>
                  <a:pt x="0" y="1499154"/>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grpSp>
        <p:nvGrpSpPr>
          <p:cNvPr id="11" name="Group 11"/>
          <p:cNvGrpSpPr/>
          <p:nvPr/>
        </p:nvGrpSpPr>
        <p:grpSpPr>
          <a:xfrm>
            <a:off x="1303801" y="2353149"/>
            <a:ext cx="432044" cy="432044"/>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sp>
        <p:sp>
          <p:nvSpPr>
            <p:cNvPr id="13" name="TextBox 13"/>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246065" y="7456654"/>
            <a:ext cx="432044" cy="43204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03827" y="9089590"/>
            <a:ext cx="2831992" cy="2831992"/>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12711"/>
            </a:solidFill>
          </p:spPr>
        </p:sp>
        <p:sp>
          <p:nvSpPr>
            <p:cNvPr id="19" name="TextBox 1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1823139" y="435103"/>
            <a:ext cx="1187194" cy="1187194"/>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12711"/>
            </a:solidFill>
          </p:spPr>
        </p:sp>
        <p:sp>
          <p:nvSpPr>
            <p:cNvPr id="22" name="TextBox 2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30" name="Freeform 30"/>
          <p:cNvSpPr/>
          <p:nvPr/>
        </p:nvSpPr>
        <p:spPr>
          <a:xfrm>
            <a:off x="7010400" y="571500"/>
            <a:ext cx="10668000" cy="1491656"/>
          </a:xfrm>
          <a:custGeom>
            <a:avLst/>
            <a:gdLst/>
            <a:ahLst/>
            <a:cxnLst/>
            <a:rect l="l" t="t" r="r" b="b"/>
            <a:pathLst>
              <a:path w="9897851" h="1115758">
                <a:moveTo>
                  <a:pt x="0" y="0"/>
                </a:moveTo>
                <a:lnTo>
                  <a:pt x="9897851" y="0"/>
                </a:lnTo>
                <a:lnTo>
                  <a:pt x="9897851" y="1115757"/>
                </a:lnTo>
                <a:lnTo>
                  <a:pt x="0" y="1115757"/>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32" name="Freeform 32"/>
          <p:cNvSpPr/>
          <p:nvPr/>
        </p:nvSpPr>
        <p:spPr>
          <a:xfrm>
            <a:off x="1572390" y="966505"/>
            <a:ext cx="900115" cy="900115"/>
          </a:xfrm>
          <a:custGeom>
            <a:avLst/>
            <a:gdLst/>
            <a:ahLst/>
            <a:cxnLst/>
            <a:rect l="l" t="t" r="r" b="b"/>
            <a:pathLst>
              <a:path w="900115" h="900115">
                <a:moveTo>
                  <a:pt x="0" y="0"/>
                </a:moveTo>
                <a:lnTo>
                  <a:pt x="900115" y="0"/>
                </a:lnTo>
                <a:lnTo>
                  <a:pt x="900115" y="900116"/>
                </a:lnTo>
                <a:lnTo>
                  <a:pt x="0" y="900116"/>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34" name="TextBox 34"/>
          <p:cNvSpPr txBox="1"/>
          <p:nvPr/>
        </p:nvSpPr>
        <p:spPr>
          <a:xfrm>
            <a:off x="7426781" y="803709"/>
            <a:ext cx="9992477" cy="1259447"/>
          </a:xfrm>
          <a:prstGeom prst="rect">
            <a:avLst/>
          </a:prstGeom>
        </p:spPr>
        <p:txBody>
          <a:bodyPr wrap="square" lIns="0" tIns="0" rIns="0" bIns="0" rtlCol="0" anchor="t">
            <a:spAutoFit/>
          </a:bodyPr>
          <a:lstStyle/>
          <a:p>
            <a:pPr>
              <a:lnSpc>
                <a:spcPts val="5147"/>
              </a:lnSpc>
            </a:pPr>
            <a:r>
              <a:rPr lang="en-US" sz="3200" b="1" dirty="0">
                <a:solidFill>
                  <a:srgbClr val="FFFFFF"/>
                </a:solidFill>
                <a:latin typeface="Poppins Bold"/>
                <a:ea typeface="Poppins Bold"/>
                <a:cs typeface="Poppins Bold"/>
                <a:sym typeface="Poppins Bold"/>
              </a:rPr>
              <a:t>Strategic Alignment of Morrisons' Training and Development</a:t>
            </a:r>
          </a:p>
        </p:txBody>
      </p:sp>
      <p:sp>
        <p:nvSpPr>
          <p:cNvPr id="39" name="TextBox 38">
            <a:extLst>
              <a:ext uri="{FF2B5EF4-FFF2-40B4-BE49-F238E27FC236}">
                <a16:creationId xmlns:a16="http://schemas.microsoft.com/office/drawing/2014/main" xmlns="" id="{E6E4640A-9721-AE4A-4A34-CE694BB2C9E0}"/>
              </a:ext>
            </a:extLst>
          </p:cNvPr>
          <p:cNvSpPr txBox="1"/>
          <p:nvPr/>
        </p:nvSpPr>
        <p:spPr>
          <a:xfrm>
            <a:off x="8444398" y="3457989"/>
            <a:ext cx="8594891" cy="3268652"/>
          </a:xfrm>
          <a:prstGeom prst="rect">
            <a:avLst/>
          </a:prstGeom>
          <a:noFill/>
        </p:spPr>
        <p:txBody>
          <a:bodyPr wrap="square" rtlCol="0">
            <a:spAutoFit/>
          </a:bodyPr>
          <a:lstStyle/>
          <a:p>
            <a:pPr algn="just">
              <a:lnSpc>
                <a:spcPct val="150000"/>
              </a:lnSpc>
            </a:pPr>
            <a:r>
              <a:rPr lang="en-US" sz="2000" b="1" dirty="0">
                <a:latin typeface="Times New Roman" panose="02020603050405020304" pitchFamily="18" charset="0"/>
                <a:cs typeface="Times New Roman" panose="02020603050405020304" pitchFamily="18" charset="0"/>
              </a:rPr>
              <a:t>The major strategic L&amp;D goals are:</a:t>
            </a:r>
          </a:p>
          <a:p>
            <a:pPr marL="171450" indent="-1714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Developing a strong pool of future managers through the Sir Ken Morrison Leadership School.</a:t>
            </a:r>
          </a:p>
          <a:p>
            <a:pPr marL="171450" indent="-1714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Developing capacity in areas of </a:t>
            </a:r>
            <a:r>
              <a:rPr lang="en-US" sz="2000" dirty="0" err="1">
                <a:latin typeface="Times New Roman" panose="02020603050405020304" pitchFamily="18" charset="0"/>
                <a:cs typeface="Times New Roman" panose="02020603050405020304" pitchFamily="18" charset="0"/>
              </a:rPr>
              <a:t>specialisation</a:t>
            </a:r>
            <a:r>
              <a:rPr lang="en-US" sz="2000" dirty="0">
                <a:latin typeface="Times New Roman" panose="02020603050405020304" pitchFamily="18" charset="0"/>
                <a:cs typeface="Times New Roman" panose="02020603050405020304" pitchFamily="18" charset="0"/>
              </a:rPr>
              <a:t> like butchery and baking to help it focus on the food makers.</a:t>
            </a:r>
          </a:p>
          <a:p>
            <a:pPr algn="just">
              <a:lnSpc>
                <a:spcPct val="150000"/>
              </a:lnSpc>
            </a:pPr>
            <a:r>
              <a:rPr lang="en-US" sz="2000" dirty="0">
                <a:latin typeface="Times New Roman" panose="02020603050405020304" pitchFamily="18" charset="0"/>
                <a:cs typeface="Times New Roman" panose="02020603050405020304" pitchFamily="18" charset="0"/>
              </a:rPr>
              <a:t>This specific investment is geared towards the objective of streamlining and accelerating the </a:t>
            </a:r>
            <a:r>
              <a:rPr lang="en-US" sz="2000" dirty="0" err="1">
                <a:latin typeface="Times New Roman" panose="02020603050405020304" pitchFamily="18" charset="0"/>
                <a:cs typeface="Times New Roman" panose="02020603050405020304" pitchFamily="18" charset="0"/>
              </a:rPr>
              <a:t>organisation</a:t>
            </a:r>
            <a:r>
              <a:rPr lang="en-US" sz="2000" dirty="0">
                <a:latin typeface="Times New Roman" panose="02020603050405020304" pitchFamily="18" charset="0"/>
                <a:cs typeface="Times New Roman" panose="02020603050405020304" pitchFamily="18" charset="0"/>
              </a:rPr>
              <a:t> by enhancing quicker internal advancement.</a:t>
            </a:r>
          </a:p>
        </p:txBody>
      </p:sp>
      <p:sp>
        <p:nvSpPr>
          <p:cNvPr id="6" name="Slide Number Placeholder 15">
            <a:extLst>
              <a:ext uri="{FF2B5EF4-FFF2-40B4-BE49-F238E27FC236}">
                <a16:creationId xmlns:a16="http://schemas.microsoft.com/office/drawing/2014/main" xmlns="" id="{C0748CCA-DA57-B22C-FBDC-83430EF27B49}"/>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4</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821893" y="1028700"/>
            <a:ext cx="1437407" cy="632459"/>
          </a:xfrm>
          <a:custGeom>
            <a:avLst/>
            <a:gdLst/>
            <a:ahLst/>
            <a:cxnLst/>
            <a:rect l="l" t="t" r="r" b="b"/>
            <a:pathLst>
              <a:path w="1437407" h="632459">
                <a:moveTo>
                  <a:pt x="0" y="0"/>
                </a:moveTo>
                <a:lnTo>
                  <a:pt x="1437407" y="0"/>
                </a:lnTo>
                <a:lnTo>
                  <a:pt x="1437407" y="632459"/>
                </a:lnTo>
                <a:lnTo>
                  <a:pt x="0" y="63245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3" name="Group 3"/>
          <p:cNvGrpSpPr/>
          <p:nvPr/>
        </p:nvGrpSpPr>
        <p:grpSpPr>
          <a:xfrm>
            <a:off x="-810596" y="8539046"/>
            <a:ext cx="19685258" cy="2732001"/>
            <a:chOff x="0" y="0"/>
            <a:chExt cx="5184595" cy="719539"/>
          </a:xfrm>
        </p:grpSpPr>
        <p:sp>
          <p:nvSpPr>
            <p:cNvPr id="4" name="Freeform 4"/>
            <p:cNvSpPr/>
            <p:nvPr/>
          </p:nvSpPr>
          <p:spPr>
            <a:xfrm>
              <a:off x="0" y="0"/>
              <a:ext cx="5184595" cy="719539"/>
            </a:xfrm>
            <a:custGeom>
              <a:avLst/>
              <a:gdLst/>
              <a:ahLst/>
              <a:cxnLst/>
              <a:rect l="l" t="t" r="r" b="b"/>
              <a:pathLst>
                <a:path w="5184595" h="719539">
                  <a:moveTo>
                    <a:pt x="0" y="0"/>
                  </a:moveTo>
                  <a:lnTo>
                    <a:pt x="5184595" y="0"/>
                  </a:lnTo>
                  <a:lnTo>
                    <a:pt x="5184595" y="719539"/>
                  </a:lnTo>
                  <a:lnTo>
                    <a:pt x="0" y="719539"/>
                  </a:lnTo>
                  <a:close/>
                </a:path>
              </a:pathLst>
            </a:custGeom>
            <a:solidFill>
              <a:srgbClr val="B31A1F"/>
            </a:solidFill>
          </p:spPr>
        </p:sp>
        <p:sp>
          <p:nvSpPr>
            <p:cNvPr id="5" name="TextBox 5"/>
            <p:cNvSpPr txBox="1"/>
            <p:nvPr/>
          </p:nvSpPr>
          <p:spPr>
            <a:xfrm>
              <a:off x="0" y="-19050"/>
              <a:ext cx="5184595" cy="738589"/>
            </a:xfrm>
            <a:prstGeom prst="rect">
              <a:avLst/>
            </a:prstGeom>
          </p:spPr>
          <p:txBody>
            <a:bodyPr lIns="50800" tIns="50800" rIns="50800" bIns="50800" rtlCol="0" anchor="ctr"/>
            <a:lstStyle/>
            <a:p>
              <a:pPr algn="ctr">
                <a:lnSpc>
                  <a:spcPts val="3036"/>
                </a:lnSpc>
              </a:pPr>
              <a:endParaRPr/>
            </a:p>
          </p:txBody>
        </p:sp>
      </p:grpSp>
      <p:sp>
        <p:nvSpPr>
          <p:cNvPr id="7" name="TextBox 7"/>
          <p:cNvSpPr txBox="1"/>
          <p:nvPr/>
        </p:nvSpPr>
        <p:spPr>
          <a:xfrm>
            <a:off x="3376780" y="877998"/>
            <a:ext cx="11310505" cy="1415772"/>
          </a:xfrm>
          <a:prstGeom prst="rect">
            <a:avLst/>
          </a:prstGeom>
        </p:spPr>
        <p:txBody>
          <a:bodyPr wrap="square" lIns="0" tIns="0" rIns="0" bIns="0" rtlCol="0" anchor="t">
            <a:spAutoFit/>
          </a:bodyPr>
          <a:lstStyle/>
          <a:p>
            <a:pPr algn="ctr">
              <a:lnSpc>
                <a:spcPct val="150000"/>
              </a:lnSpc>
            </a:pPr>
            <a:r>
              <a:rPr lang="en-US" sz="3200" dirty="0">
                <a:solidFill>
                  <a:srgbClr val="000000"/>
                </a:solidFill>
                <a:latin typeface="League Spartan"/>
                <a:ea typeface="League Spartan"/>
                <a:cs typeface="League Spartan"/>
                <a:sym typeface="League Spartan"/>
              </a:rPr>
              <a:t>Navigating HR Challenges in Morrisons' Training and Development</a:t>
            </a:r>
          </a:p>
        </p:txBody>
      </p:sp>
      <p:sp>
        <p:nvSpPr>
          <p:cNvPr id="8" name="Freeform 8"/>
          <p:cNvSpPr/>
          <p:nvPr/>
        </p:nvSpPr>
        <p:spPr>
          <a:xfrm>
            <a:off x="118383" y="839898"/>
            <a:ext cx="910317" cy="1010061"/>
          </a:xfrm>
          <a:custGeom>
            <a:avLst/>
            <a:gdLst/>
            <a:ahLst/>
            <a:cxnLst/>
            <a:rect l="l" t="t" r="r" b="b"/>
            <a:pathLst>
              <a:path w="910317" h="1010061">
                <a:moveTo>
                  <a:pt x="0" y="0"/>
                </a:moveTo>
                <a:lnTo>
                  <a:pt x="910318" y="0"/>
                </a:lnTo>
                <a:lnTo>
                  <a:pt x="910318" y="1010061"/>
                </a:lnTo>
                <a:lnTo>
                  <a:pt x="0" y="101006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3" name="TextBox 12">
            <a:extLst>
              <a:ext uri="{FF2B5EF4-FFF2-40B4-BE49-F238E27FC236}">
                <a16:creationId xmlns:a16="http://schemas.microsoft.com/office/drawing/2014/main" xmlns="" id="{53CB389A-FDD1-6AF0-AD2D-088176738CC1}"/>
              </a:ext>
            </a:extLst>
          </p:cNvPr>
          <p:cNvSpPr txBox="1"/>
          <p:nvPr/>
        </p:nvSpPr>
        <p:spPr>
          <a:xfrm>
            <a:off x="2590800" y="2594589"/>
            <a:ext cx="12573000" cy="3730317"/>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Key challenges include:</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Technological Upskilling:</a:t>
            </a:r>
            <a:r>
              <a:rPr lang="en-US" sz="2000" dirty="0">
                <a:latin typeface="Times New Roman" panose="02020603050405020304" pitchFamily="18" charset="0"/>
                <a:cs typeface="Times New Roman" panose="02020603050405020304" pitchFamily="18" charset="0"/>
              </a:rPr>
              <a:t> The necessity of training existing staff for adaptation to new AI-driven platforms, such as inventory management systems.</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High Turnover:</a:t>
            </a:r>
            <a:r>
              <a:rPr lang="en-US" sz="2000" dirty="0">
                <a:latin typeface="Times New Roman" panose="02020603050405020304" pitchFamily="18" charset="0"/>
                <a:cs typeface="Times New Roman" panose="02020603050405020304" pitchFamily="18" charset="0"/>
              </a:rPr>
              <a:t> Managing persistent employee turnover, which continually increases training costs and diminishes Return on Investment (ROI).</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Cultural Complexity:</a:t>
            </a:r>
            <a:r>
              <a:rPr lang="en-US" sz="2000" dirty="0">
                <a:latin typeface="Times New Roman" panose="02020603050405020304" pitchFamily="18" charset="0"/>
                <a:cs typeface="Times New Roman" panose="02020603050405020304" pitchFamily="18" charset="0"/>
              </a:rPr>
              <a:t> Overcoming internal communication barriers and cultural differences among a diverse, large workforce.</a:t>
            </a:r>
          </a:p>
          <a:p>
            <a:pPr algn="just">
              <a:lnSpc>
                <a:spcPct val="150000"/>
              </a:lnSpc>
            </a:pPr>
            <a:r>
              <a:rPr lang="en-US" sz="2000" dirty="0">
                <a:latin typeface="Times New Roman" panose="02020603050405020304" pitchFamily="18" charset="0"/>
                <a:cs typeface="Times New Roman" panose="02020603050405020304" pitchFamily="18" charset="0"/>
              </a:rPr>
              <a:t>Addressing these complexities requires strategic investment in focused, continuous, and accessible learning resources.</a:t>
            </a:r>
          </a:p>
        </p:txBody>
      </p:sp>
      <p:sp>
        <p:nvSpPr>
          <p:cNvPr id="9" name="Slide Number Placeholder 15">
            <a:extLst>
              <a:ext uri="{FF2B5EF4-FFF2-40B4-BE49-F238E27FC236}">
                <a16:creationId xmlns:a16="http://schemas.microsoft.com/office/drawing/2014/main" xmlns="" id="{DA4A5F7A-C760-48AD-BB68-7F36E2E345CD}"/>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5</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810596" y="8539046"/>
            <a:ext cx="19685258" cy="2732001"/>
            <a:chOff x="0" y="0"/>
            <a:chExt cx="5184595" cy="719539"/>
          </a:xfrm>
        </p:grpSpPr>
        <p:sp>
          <p:nvSpPr>
            <p:cNvPr id="4" name="Freeform 4"/>
            <p:cNvSpPr/>
            <p:nvPr/>
          </p:nvSpPr>
          <p:spPr>
            <a:xfrm>
              <a:off x="0" y="0"/>
              <a:ext cx="5184595" cy="719539"/>
            </a:xfrm>
            <a:custGeom>
              <a:avLst/>
              <a:gdLst/>
              <a:ahLst/>
              <a:cxnLst/>
              <a:rect l="l" t="t" r="r" b="b"/>
              <a:pathLst>
                <a:path w="5184595" h="719539">
                  <a:moveTo>
                    <a:pt x="0" y="0"/>
                  </a:moveTo>
                  <a:lnTo>
                    <a:pt x="5184595" y="0"/>
                  </a:lnTo>
                  <a:lnTo>
                    <a:pt x="5184595" y="719539"/>
                  </a:lnTo>
                  <a:lnTo>
                    <a:pt x="0" y="719539"/>
                  </a:lnTo>
                  <a:close/>
                </a:path>
              </a:pathLst>
            </a:custGeom>
            <a:solidFill>
              <a:srgbClr val="B31A1F"/>
            </a:solidFill>
          </p:spPr>
        </p:sp>
        <p:sp>
          <p:nvSpPr>
            <p:cNvPr id="5" name="TextBox 5"/>
            <p:cNvSpPr txBox="1"/>
            <p:nvPr/>
          </p:nvSpPr>
          <p:spPr>
            <a:xfrm>
              <a:off x="0" y="-19050"/>
              <a:ext cx="5184595" cy="738589"/>
            </a:xfrm>
            <a:prstGeom prst="rect">
              <a:avLst/>
            </a:prstGeom>
          </p:spPr>
          <p:txBody>
            <a:bodyPr lIns="50800" tIns="50800" rIns="50800" bIns="50800" rtlCol="0" anchor="ctr"/>
            <a:lstStyle/>
            <a:p>
              <a:pPr algn="ctr">
                <a:lnSpc>
                  <a:spcPts val="3036"/>
                </a:lnSpc>
              </a:pPr>
              <a:endParaRPr/>
            </a:p>
          </p:txBody>
        </p:sp>
      </p:grpSp>
      <p:grpSp>
        <p:nvGrpSpPr>
          <p:cNvPr id="6" name="Group 6"/>
          <p:cNvGrpSpPr/>
          <p:nvPr/>
        </p:nvGrpSpPr>
        <p:grpSpPr>
          <a:xfrm>
            <a:off x="7586954" y="8316232"/>
            <a:ext cx="11819553" cy="632613"/>
            <a:chOff x="0" y="0"/>
            <a:chExt cx="3112969" cy="166614"/>
          </a:xfrm>
        </p:grpSpPr>
        <p:sp>
          <p:nvSpPr>
            <p:cNvPr id="7" name="Freeform 7"/>
            <p:cNvSpPr/>
            <p:nvPr/>
          </p:nvSpPr>
          <p:spPr>
            <a:xfrm>
              <a:off x="0" y="0"/>
              <a:ext cx="3112969" cy="166614"/>
            </a:xfrm>
            <a:custGeom>
              <a:avLst/>
              <a:gdLst/>
              <a:ahLst/>
              <a:cxnLst/>
              <a:rect l="l" t="t" r="r" b="b"/>
              <a:pathLst>
                <a:path w="3112969" h="166614">
                  <a:moveTo>
                    <a:pt x="0" y="0"/>
                  </a:moveTo>
                  <a:lnTo>
                    <a:pt x="3112969" y="0"/>
                  </a:lnTo>
                  <a:lnTo>
                    <a:pt x="3112969" y="166614"/>
                  </a:lnTo>
                  <a:lnTo>
                    <a:pt x="0" y="166614"/>
                  </a:lnTo>
                  <a:close/>
                </a:path>
              </a:pathLst>
            </a:custGeom>
            <a:solidFill>
              <a:srgbClr val="720F13"/>
            </a:solidFill>
          </p:spPr>
        </p:sp>
        <p:sp>
          <p:nvSpPr>
            <p:cNvPr id="8" name="TextBox 8"/>
            <p:cNvSpPr txBox="1"/>
            <p:nvPr/>
          </p:nvSpPr>
          <p:spPr>
            <a:xfrm>
              <a:off x="0" y="-19050"/>
              <a:ext cx="3112969" cy="185664"/>
            </a:xfrm>
            <a:prstGeom prst="rect">
              <a:avLst/>
            </a:prstGeom>
          </p:spPr>
          <p:txBody>
            <a:bodyPr lIns="50800" tIns="50800" rIns="50800" bIns="50800" rtlCol="0" anchor="ctr"/>
            <a:lstStyle/>
            <a:p>
              <a:pPr algn="ctr">
                <a:lnSpc>
                  <a:spcPts val="3036"/>
                </a:lnSpc>
              </a:pPr>
              <a:endParaRPr/>
            </a:p>
          </p:txBody>
        </p:sp>
      </p:grpSp>
      <p:grpSp>
        <p:nvGrpSpPr>
          <p:cNvPr id="9" name="Group 9"/>
          <p:cNvGrpSpPr/>
          <p:nvPr/>
        </p:nvGrpSpPr>
        <p:grpSpPr>
          <a:xfrm>
            <a:off x="5443284" y="397392"/>
            <a:ext cx="7440949" cy="1717020"/>
            <a:chOff x="0" y="0"/>
            <a:chExt cx="9921265" cy="2289360"/>
          </a:xfrm>
        </p:grpSpPr>
        <p:sp>
          <p:nvSpPr>
            <p:cNvPr id="10" name="Freeform 10"/>
            <p:cNvSpPr/>
            <p:nvPr/>
          </p:nvSpPr>
          <p:spPr>
            <a:xfrm>
              <a:off x="0" y="0"/>
              <a:ext cx="4696123" cy="2289360"/>
            </a:xfrm>
            <a:custGeom>
              <a:avLst/>
              <a:gdLst/>
              <a:ahLst/>
              <a:cxnLst/>
              <a:rect l="l" t="t" r="r" b="b"/>
              <a:pathLst>
                <a:path w="4696123" h="2289360">
                  <a:moveTo>
                    <a:pt x="0" y="0"/>
                  </a:moveTo>
                  <a:lnTo>
                    <a:pt x="4696123" y="0"/>
                  </a:lnTo>
                  <a:lnTo>
                    <a:pt x="4696123" y="2289360"/>
                  </a:lnTo>
                  <a:lnTo>
                    <a:pt x="0" y="228936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1" name="Freeform 11"/>
            <p:cNvSpPr/>
            <p:nvPr/>
          </p:nvSpPr>
          <p:spPr>
            <a:xfrm>
              <a:off x="3321698" y="0"/>
              <a:ext cx="4696123" cy="2289360"/>
            </a:xfrm>
            <a:custGeom>
              <a:avLst/>
              <a:gdLst/>
              <a:ahLst/>
              <a:cxnLst/>
              <a:rect l="l" t="t" r="r" b="b"/>
              <a:pathLst>
                <a:path w="4696123" h="2289360">
                  <a:moveTo>
                    <a:pt x="0" y="0"/>
                  </a:moveTo>
                  <a:lnTo>
                    <a:pt x="4696123" y="0"/>
                  </a:lnTo>
                  <a:lnTo>
                    <a:pt x="4696123" y="2289360"/>
                  </a:lnTo>
                  <a:lnTo>
                    <a:pt x="0" y="228936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2" name="Freeform 12"/>
            <p:cNvSpPr/>
            <p:nvPr/>
          </p:nvSpPr>
          <p:spPr>
            <a:xfrm>
              <a:off x="5225143" y="0"/>
              <a:ext cx="4696123" cy="2289360"/>
            </a:xfrm>
            <a:custGeom>
              <a:avLst/>
              <a:gdLst/>
              <a:ahLst/>
              <a:cxnLst/>
              <a:rect l="l" t="t" r="r" b="b"/>
              <a:pathLst>
                <a:path w="4696123" h="2289360">
                  <a:moveTo>
                    <a:pt x="0" y="0"/>
                  </a:moveTo>
                  <a:lnTo>
                    <a:pt x="4696122" y="0"/>
                  </a:lnTo>
                  <a:lnTo>
                    <a:pt x="4696122" y="2289360"/>
                  </a:lnTo>
                  <a:lnTo>
                    <a:pt x="0" y="228936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sp>
        <p:nvSpPr>
          <p:cNvPr id="13" name="Freeform 13"/>
          <p:cNvSpPr/>
          <p:nvPr/>
        </p:nvSpPr>
        <p:spPr>
          <a:xfrm>
            <a:off x="5733689" y="750871"/>
            <a:ext cx="910317" cy="1010061"/>
          </a:xfrm>
          <a:custGeom>
            <a:avLst/>
            <a:gdLst/>
            <a:ahLst/>
            <a:cxnLst/>
            <a:rect l="l" t="t" r="r" b="b"/>
            <a:pathLst>
              <a:path w="910317" h="1010061">
                <a:moveTo>
                  <a:pt x="0" y="0"/>
                </a:moveTo>
                <a:lnTo>
                  <a:pt x="910317" y="0"/>
                </a:lnTo>
                <a:lnTo>
                  <a:pt x="910317" y="1010061"/>
                </a:lnTo>
                <a:lnTo>
                  <a:pt x="0" y="101006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4" name="TextBox 14"/>
          <p:cNvSpPr txBox="1"/>
          <p:nvPr/>
        </p:nvSpPr>
        <p:spPr>
          <a:xfrm>
            <a:off x="5703209" y="824315"/>
            <a:ext cx="6445301" cy="1290097"/>
          </a:xfrm>
          <a:prstGeom prst="rect">
            <a:avLst/>
          </a:prstGeom>
        </p:spPr>
        <p:txBody>
          <a:bodyPr lIns="0" tIns="0" rIns="0" bIns="0" rtlCol="0" anchor="t">
            <a:spAutoFit/>
          </a:bodyPr>
          <a:lstStyle/>
          <a:p>
            <a:pPr algn="ctr">
              <a:lnSpc>
                <a:spcPts val="5186"/>
              </a:lnSpc>
            </a:pPr>
            <a:r>
              <a:rPr lang="en-US" sz="3200" dirty="0">
                <a:solidFill>
                  <a:srgbClr val="FFFFFF"/>
                </a:solidFill>
                <a:latin typeface="League Spartan"/>
                <a:ea typeface="League Spartan"/>
                <a:cs typeface="League Spartan"/>
                <a:sym typeface="League Spartan"/>
              </a:rPr>
              <a:t>Recommendations</a:t>
            </a:r>
          </a:p>
          <a:p>
            <a:pPr algn="l">
              <a:lnSpc>
                <a:spcPts val="5186"/>
              </a:lnSpc>
            </a:pPr>
            <a:endParaRPr lang="en-US" sz="3200" dirty="0">
              <a:solidFill>
                <a:srgbClr val="FFFFFF"/>
              </a:solidFill>
              <a:latin typeface="League Spartan"/>
              <a:ea typeface="League Spartan"/>
              <a:cs typeface="League Spartan"/>
              <a:sym typeface="League Spartan"/>
            </a:endParaRPr>
          </a:p>
        </p:txBody>
      </p:sp>
      <p:sp>
        <p:nvSpPr>
          <p:cNvPr id="20" name="TextBox 19">
            <a:extLst>
              <a:ext uri="{FF2B5EF4-FFF2-40B4-BE49-F238E27FC236}">
                <a16:creationId xmlns:a16="http://schemas.microsoft.com/office/drawing/2014/main" xmlns="" id="{8229F0E2-694F-6691-E98B-FD8E7743DD87}"/>
              </a:ext>
            </a:extLst>
          </p:cNvPr>
          <p:cNvSpPr txBox="1"/>
          <p:nvPr/>
        </p:nvSpPr>
        <p:spPr>
          <a:xfrm>
            <a:off x="3015122" y="2264895"/>
            <a:ext cx="12834478" cy="5576976"/>
          </a:xfrm>
          <a:prstGeom prst="rect">
            <a:avLst/>
          </a:prstGeom>
          <a:noFill/>
        </p:spPr>
        <p:txBody>
          <a:bodyPr wrap="square" rtlCol="0">
            <a:spAutoFit/>
          </a:bodyPr>
          <a:lstStyle/>
          <a:p>
            <a:pPr marL="457200" indent="-457200" algn="just">
              <a:lnSpc>
                <a:spcPct val="150000"/>
              </a:lnSpc>
              <a:buFont typeface="+mj-lt"/>
              <a:buAutoNum type="arabicPeriod"/>
            </a:pPr>
            <a:r>
              <a:rPr lang="en-US" sz="2000" b="1" dirty="0">
                <a:latin typeface="Times New Roman" panose="02020603050405020304" pitchFamily="18" charset="0"/>
                <a:cs typeface="Times New Roman" panose="02020603050405020304" pitchFamily="18" charset="0"/>
              </a:rPr>
              <a:t>Mobile Microlearning: </a:t>
            </a:r>
            <a:r>
              <a:rPr lang="en-US" sz="2000" dirty="0">
                <a:latin typeface="Times New Roman" panose="02020603050405020304" pitchFamily="18" charset="0"/>
                <a:cs typeface="Times New Roman" panose="02020603050405020304" pitchFamily="18" charset="0"/>
              </a:rPr>
              <a:t>Have training modules converted into short (3-5 min), mobile-readable pieces of video content to allow learning on the shop floor.</a:t>
            </a:r>
          </a:p>
          <a:p>
            <a:pPr marL="457200" indent="-457200" algn="just">
              <a:lnSpc>
                <a:spcPct val="150000"/>
              </a:lnSpc>
              <a:buFont typeface="+mj-lt"/>
              <a:buAutoNum type="arabicPeriod"/>
            </a:pPr>
            <a:r>
              <a:rPr lang="en-US" sz="2000" b="1" dirty="0">
                <a:latin typeface="Times New Roman" panose="02020603050405020304" pitchFamily="18" charset="0"/>
                <a:cs typeface="Times New Roman" panose="02020603050405020304" pitchFamily="18" charset="0"/>
              </a:rPr>
              <a:t>Tech Champions: </a:t>
            </a:r>
            <a:r>
              <a:rPr lang="en-US" sz="2000" dirty="0">
                <a:latin typeface="Times New Roman" panose="02020603050405020304" pitchFamily="18" charset="0"/>
                <a:cs typeface="Times New Roman" panose="02020603050405020304" pitchFamily="18" charset="0"/>
              </a:rPr>
              <a:t>Have store-based, peer-to-peer technical ambassadors to offer direct, local support for the new systems.</a:t>
            </a:r>
          </a:p>
          <a:p>
            <a:pPr marL="457200" indent="-457200" algn="just">
              <a:lnSpc>
                <a:spcPct val="150000"/>
              </a:lnSpc>
              <a:buFont typeface="+mj-lt"/>
              <a:buAutoNum type="arabicPeriod"/>
            </a:pPr>
            <a:r>
              <a:rPr lang="en-US" sz="2000" b="1" dirty="0">
                <a:latin typeface="Times New Roman" panose="02020603050405020304" pitchFamily="18" charset="0"/>
                <a:cs typeface="Times New Roman" panose="02020603050405020304" pitchFamily="18" charset="0"/>
              </a:rPr>
              <a:t>Structured Onboarding: </a:t>
            </a:r>
            <a:r>
              <a:rPr lang="en-US" sz="2000" dirty="0">
                <a:latin typeface="Times New Roman" panose="02020603050405020304" pitchFamily="18" charset="0"/>
                <a:cs typeface="Times New Roman" panose="02020603050405020304" pitchFamily="18" charset="0"/>
              </a:rPr>
              <a:t>Introduce a 90-day onboarding </a:t>
            </a:r>
            <a:r>
              <a:rPr lang="en-US" sz="2000" dirty="0" err="1">
                <a:latin typeface="Times New Roman" panose="02020603050405020304" pitchFamily="18" charset="0"/>
                <a:cs typeface="Times New Roman" panose="02020603050405020304" pitchFamily="18" charset="0"/>
              </a:rPr>
              <a:t>programme</a:t>
            </a:r>
            <a:r>
              <a:rPr lang="en-US" sz="2000" dirty="0">
                <a:latin typeface="Times New Roman" panose="02020603050405020304" pitchFamily="18" charset="0"/>
                <a:cs typeface="Times New Roman" panose="02020603050405020304" pitchFamily="18" charset="0"/>
              </a:rPr>
              <a:t> which must be checked in by a manager to drastically increase the confidence and retention of new employees.</a:t>
            </a:r>
          </a:p>
          <a:p>
            <a:pPr marL="457200" indent="-457200" algn="just">
              <a:lnSpc>
                <a:spcPct val="150000"/>
              </a:lnSpc>
              <a:buFont typeface="+mj-lt"/>
              <a:buAutoNum type="arabicPeriod"/>
            </a:pPr>
            <a:r>
              <a:rPr lang="en-US" sz="2000" b="1" dirty="0">
                <a:latin typeface="Times New Roman" panose="02020603050405020304" pitchFamily="18" charset="0"/>
                <a:cs typeface="Times New Roman" panose="02020603050405020304" pitchFamily="18" charset="0"/>
              </a:rPr>
              <a:t>Visible Career Pathing: </a:t>
            </a:r>
            <a:r>
              <a:rPr lang="en-US" sz="2000" dirty="0">
                <a:latin typeface="Times New Roman" panose="02020603050405020304" pitchFamily="18" charset="0"/>
                <a:cs typeface="Times New Roman" panose="02020603050405020304" pitchFamily="18" charset="0"/>
              </a:rPr>
              <a:t>Have managers conduct special discussions about career development to clearly outline the available career paths.</a:t>
            </a:r>
          </a:p>
          <a:p>
            <a:pPr marL="457200" indent="-457200" algn="just">
              <a:lnSpc>
                <a:spcPct val="150000"/>
              </a:lnSpc>
              <a:buFont typeface="+mj-lt"/>
              <a:buAutoNum type="arabicPeriod"/>
            </a:pPr>
            <a:r>
              <a:rPr lang="en-US" sz="2000" b="1" dirty="0">
                <a:latin typeface="Times New Roman" panose="02020603050405020304" pitchFamily="18" charset="0"/>
                <a:cs typeface="Times New Roman" panose="02020603050405020304" pitchFamily="18" charset="0"/>
              </a:rPr>
              <a:t>Scenario Training: </a:t>
            </a:r>
            <a:r>
              <a:rPr lang="en-US" sz="2000" dirty="0">
                <a:latin typeface="Times New Roman" panose="02020603050405020304" pitchFamily="18" charset="0"/>
                <a:cs typeface="Times New Roman" panose="02020603050405020304" pitchFamily="18" charset="0"/>
              </a:rPr>
              <a:t>Technology practice practice-simulations Use common cross-cultural customer interactions for role-playing.</a:t>
            </a:r>
          </a:p>
          <a:p>
            <a:pPr marL="457200" indent="-457200" algn="just">
              <a:lnSpc>
                <a:spcPct val="150000"/>
              </a:lnSpc>
              <a:buFont typeface="+mj-lt"/>
              <a:buAutoNum type="arabicPeriod"/>
            </a:pPr>
            <a:r>
              <a:rPr lang="en-US" sz="2000" b="1" dirty="0">
                <a:latin typeface="Times New Roman" panose="02020603050405020304" pitchFamily="18" charset="0"/>
                <a:cs typeface="Times New Roman" panose="02020603050405020304" pitchFamily="18" charset="0"/>
              </a:rPr>
              <a:t>Inclusive Audit: </a:t>
            </a:r>
            <a:r>
              <a:rPr lang="en-US" sz="2000" dirty="0">
                <a:latin typeface="Times New Roman" panose="02020603050405020304" pitchFamily="18" charset="0"/>
                <a:cs typeface="Times New Roman" panose="02020603050405020304" pitchFamily="18" charset="0"/>
              </a:rPr>
              <a:t>Glance through all training documents to remove jargon and use simple and straightforward language to cover a wide workforce.</a:t>
            </a:r>
            <a:endParaRPr lang="en-US" sz="2000" dirty="0">
              <a:effectLst/>
              <a:latin typeface="Times New Roman" panose="02020603050405020304" pitchFamily="18" charset="0"/>
              <a:cs typeface="Times New Roman" panose="02020603050405020304" pitchFamily="18" charset="0"/>
            </a:endParaRPr>
          </a:p>
        </p:txBody>
      </p:sp>
      <p:sp>
        <p:nvSpPr>
          <p:cNvPr id="2" name="Slide Number Placeholder 15">
            <a:extLst>
              <a:ext uri="{FF2B5EF4-FFF2-40B4-BE49-F238E27FC236}">
                <a16:creationId xmlns:a16="http://schemas.microsoft.com/office/drawing/2014/main" xmlns="" id="{065B85A7-B59D-7469-CB5B-59B463C2CB78}"/>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6</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75640" y="-721824"/>
            <a:ext cx="2833112" cy="2640447"/>
            <a:chOff x="0" y="0"/>
            <a:chExt cx="746169" cy="695426"/>
          </a:xfrm>
        </p:grpSpPr>
        <p:sp>
          <p:nvSpPr>
            <p:cNvPr id="3" name="Freeform 3"/>
            <p:cNvSpPr/>
            <p:nvPr/>
          </p:nvSpPr>
          <p:spPr>
            <a:xfrm>
              <a:off x="0" y="0"/>
              <a:ext cx="746169" cy="695426"/>
            </a:xfrm>
            <a:custGeom>
              <a:avLst/>
              <a:gdLst/>
              <a:ahLst/>
              <a:cxnLst/>
              <a:rect l="l" t="t" r="r" b="b"/>
              <a:pathLst>
                <a:path w="746169" h="695426">
                  <a:moveTo>
                    <a:pt x="139365" y="0"/>
                  </a:moveTo>
                  <a:lnTo>
                    <a:pt x="606804" y="0"/>
                  </a:lnTo>
                  <a:cubicBezTo>
                    <a:pt x="683773" y="0"/>
                    <a:pt x="746169" y="62396"/>
                    <a:pt x="746169" y="139365"/>
                  </a:cubicBezTo>
                  <a:lnTo>
                    <a:pt x="746169" y="556061"/>
                  </a:lnTo>
                  <a:cubicBezTo>
                    <a:pt x="746169" y="633030"/>
                    <a:pt x="683773" y="695426"/>
                    <a:pt x="606804" y="695426"/>
                  </a:cubicBezTo>
                  <a:lnTo>
                    <a:pt x="139365" y="695426"/>
                  </a:lnTo>
                  <a:cubicBezTo>
                    <a:pt x="62396" y="695426"/>
                    <a:pt x="0" y="633030"/>
                    <a:pt x="0" y="556061"/>
                  </a:cubicBezTo>
                  <a:lnTo>
                    <a:pt x="0" y="139365"/>
                  </a:lnTo>
                  <a:cubicBezTo>
                    <a:pt x="0" y="62396"/>
                    <a:pt x="62396" y="0"/>
                    <a:pt x="139365" y="0"/>
                  </a:cubicBezTo>
                  <a:close/>
                </a:path>
              </a:pathLst>
            </a:custGeom>
            <a:solidFill>
              <a:srgbClr val="143947"/>
            </a:solidFill>
          </p:spPr>
        </p:sp>
        <p:sp>
          <p:nvSpPr>
            <p:cNvPr id="4" name="TextBox 4"/>
            <p:cNvSpPr txBox="1"/>
            <p:nvPr/>
          </p:nvSpPr>
          <p:spPr>
            <a:xfrm>
              <a:off x="0" y="-38100"/>
              <a:ext cx="746169" cy="733526"/>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295057" y="-227743"/>
            <a:ext cx="1124933" cy="1124933"/>
          </a:xfrm>
          <a:custGeom>
            <a:avLst/>
            <a:gdLst/>
            <a:ahLst/>
            <a:cxnLst/>
            <a:rect l="l" t="t" r="r" b="b"/>
            <a:pathLst>
              <a:path w="1124933" h="1124933">
                <a:moveTo>
                  <a:pt x="0" y="0"/>
                </a:moveTo>
                <a:lnTo>
                  <a:pt x="1124934" y="0"/>
                </a:lnTo>
                <a:lnTo>
                  <a:pt x="1124934" y="1124934"/>
                </a:lnTo>
                <a:lnTo>
                  <a:pt x="0" y="112493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0" name="Freeform 10"/>
          <p:cNvSpPr/>
          <p:nvPr/>
        </p:nvSpPr>
        <p:spPr>
          <a:xfrm>
            <a:off x="15573182" y="-476443"/>
            <a:ext cx="3641502" cy="1992895"/>
          </a:xfrm>
          <a:custGeom>
            <a:avLst/>
            <a:gdLst/>
            <a:ahLst/>
            <a:cxnLst/>
            <a:rect l="l" t="t" r="r" b="b"/>
            <a:pathLst>
              <a:path w="3641502" h="1992895">
                <a:moveTo>
                  <a:pt x="0" y="0"/>
                </a:moveTo>
                <a:lnTo>
                  <a:pt x="3641502" y="0"/>
                </a:lnTo>
                <a:lnTo>
                  <a:pt x="3641502" y="1992895"/>
                </a:lnTo>
                <a:lnTo>
                  <a:pt x="0" y="199289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1" name="Freeform 11"/>
          <p:cNvSpPr/>
          <p:nvPr/>
        </p:nvSpPr>
        <p:spPr>
          <a:xfrm>
            <a:off x="-955194" y="9422048"/>
            <a:ext cx="2445207" cy="1338195"/>
          </a:xfrm>
          <a:custGeom>
            <a:avLst/>
            <a:gdLst/>
            <a:ahLst/>
            <a:cxnLst/>
            <a:rect l="l" t="t" r="r" b="b"/>
            <a:pathLst>
              <a:path w="2445207" h="1338195">
                <a:moveTo>
                  <a:pt x="0" y="0"/>
                </a:moveTo>
                <a:lnTo>
                  <a:pt x="2445208" y="0"/>
                </a:lnTo>
                <a:lnTo>
                  <a:pt x="2445208" y="1338196"/>
                </a:lnTo>
                <a:lnTo>
                  <a:pt x="0" y="133819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6" name="TextBox 16"/>
          <p:cNvSpPr txBox="1"/>
          <p:nvPr/>
        </p:nvSpPr>
        <p:spPr>
          <a:xfrm>
            <a:off x="6781800" y="598399"/>
            <a:ext cx="5210418" cy="636649"/>
          </a:xfrm>
          <a:prstGeom prst="rect">
            <a:avLst/>
          </a:prstGeom>
        </p:spPr>
        <p:txBody>
          <a:bodyPr lIns="0" tIns="0" rIns="0" bIns="0" rtlCol="0" anchor="t">
            <a:spAutoFit/>
          </a:bodyPr>
          <a:lstStyle/>
          <a:p>
            <a:pPr algn="ctr">
              <a:lnSpc>
                <a:spcPts val="5423"/>
              </a:lnSpc>
            </a:pPr>
            <a:r>
              <a:rPr lang="en-GB" sz="3200" b="1" u="sng" spc="-144" dirty="0">
                <a:solidFill>
                  <a:srgbClr val="000000"/>
                </a:solidFill>
                <a:latin typeface="DM Sans Bold"/>
                <a:ea typeface="DM Sans Bold"/>
                <a:cs typeface="DM Sans Bold"/>
                <a:sym typeface="DM Sans Bold"/>
              </a:rPr>
              <a:t>R</a:t>
            </a:r>
            <a:r>
              <a:rPr lang="en-US" sz="3200" b="1" u="sng" spc="-144" dirty="0">
                <a:solidFill>
                  <a:srgbClr val="000000"/>
                </a:solidFill>
                <a:latin typeface="DM Sans Bold"/>
                <a:ea typeface="DM Sans Bold"/>
                <a:cs typeface="DM Sans Bold"/>
                <a:sym typeface="DM Sans Bold"/>
              </a:rPr>
              <a:t>efferences</a:t>
            </a:r>
          </a:p>
        </p:txBody>
      </p:sp>
      <p:sp>
        <p:nvSpPr>
          <p:cNvPr id="19" name="TextBox 18">
            <a:extLst>
              <a:ext uri="{FF2B5EF4-FFF2-40B4-BE49-F238E27FC236}">
                <a16:creationId xmlns:a16="http://schemas.microsoft.com/office/drawing/2014/main" xmlns="" id="{042CDD43-4C67-FE21-E372-309A8D57B7CE}"/>
              </a:ext>
            </a:extLst>
          </p:cNvPr>
          <p:cNvSpPr txBox="1"/>
          <p:nvPr/>
        </p:nvSpPr>
        <p:spPr>
          <a:xfrm>
            <a:off x="1828800" y="2171700"/>
            <a:ext cx="15697200" cy="7755969"/>
          </a:xfrm>
          <a:prstGeom prst="rect">
            <a:avLst/>
          </a:prstGeom>
          <a:noFill/>
        </p:spPr>
        <p:txBody>
          <a:bodyPr wrap="square" rtlCol="0">
            <a:spAutoFit/>
          </a:bodyPr>
          <a:lstStyle/>
          <a:p>
            <a:pPr marL="342900" indent="-342900">
              <a:buFont typeface="+mj-lt"/>
              <a:buAutoNum type="arabicPeriod"/>
            </a:pPr>
            <a:r>
              <a:rPr lang="en-US" sz="2000" dirty="0">
                <a:latin typeface="Times New Roman" panose="02020603050405020304" pitchFamily="18" charset="0"/>
                <a:cs typeface="Times New Roman" panose="02020603050405020304" pitchFamily="18" charset="0"/>
              </a:rPr>
              <a:t>Home of Dissertations (2020) </a:t>
            </a:r>
            <a:r>
              <a:rPr lang="en-US" sz="2000" i="1" dirty="0">
                <a:latin typeface="Times New Roman" panose="02020603050405020304" pitchFamily="18" charset="0"/>
                <a:cs typeface="Times New Roman" panose="02020603050405020304" pitchFamily="18" charset="0"/>
              </a:rPr>
              <a:t>HRM Practices at Morrison Supermarkets</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7"/>
              </a:rPr>
              <a:t>https://www.dissertationhomework.com/samples/assignment-essay-samples/human-resource/human-resource-management-in-morrison</a:t>
            </a:r>
            <a:r>
              <a:rPr lang="en-US" sz="2000" dirty="0">
                <a:latin typeface="Times New Roman" panose="02020603050405020304" pitchFamily="18" charset="0"/>
                <a:cs typeface="Times New Roman" panose="02020603050405020304" pitchFamily="18" charset="0"/>
              </a:rPr>
              <a:t> (Accessed: 25 October 2025).</a:t>
            </a:r>
          </a:p>
          <a:p>
            <a:pPr marL="342900" indent="-342900">
              <a:buFont typeface="+mj-lt"/>
              <a:buAutoNum type="arabicPeriod"/>
            </a:pPr>
            <a:r>
              <a:rPr lang="en-US" sz="2000" dirty="0">
                <a:latin typeface="Times New Roman" panose="02020603050405020304" pitchFamily="18" charset="0"/>
                <a:cs typeface="Times New Roman" panose="02020603050405020304" pitchFamily="18" charset="0"/>
              </a:rPr>
              <a:t>Morrisons Jobs (n.d.) </a:t>
            </a:r>
            <a:r>
              <a:rPr lang="en-US" sz="2000" i="1" dirty="0">
                <a:latin typeface="Times New Roman" panose="02020603050405020304" pitchFamily="18" charset="0"/>
                <a:cs typeface="Times New Roman" panose="02020603050405020304" pitchFamily="18" charset="0"/>
              </a:rPr>
              <a:t>Learning &amp; Development</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8"/>
              </a:rPr>
              <a:t>https://www.morrisons.jobs/life-at-morrisons/learning-and-development</a:t>
            </a:r>
            <a:r>
              <a:rPr lang="en-US" sz="2000" dirty="0">
                <a:latin typeface="Times New Roman" panose="02020603050405020304" pitchFamily="18" charset="0"/>
                <a:cs typeface="Times New Roman" panose="02020603050405020304" pitchFamily="18" charset="0"/>
              </a:rPr>
              <a:t> (Accessed: 25 October 2025).</a:t>
            </a:r>
          </a:p>
          <a:p>
            <a:pPr marL="342900" indent="-342900">
              <a:buFont typeface="+mj-lt"/>
              <a:buAutoNum type="arabicPeriod"/>
            </a:pPr>
            <a:r>
              <a:rPr lang="en-US" sz="2000" dirty="0">
                <a:latin typeface="Times New Roman" panose="02020603050405020304" pitchFamily="18" charset="0"/>
                <a:cs typeface="Times New Roman" panose="02020603050405020304" pitchFamily="18" charset="0"/>
              </a:rPr>
              <a:t>ResearchGate (2024) </a:t>
            </a:r>
            <a:r>
              <a:rPr lang="en-US" sz="2000" i="1" dirty="0">
                <a:latin typeface="Times New Roman" panose="02020603050405020304" pitchFamily="18" charset="0"/>
                <a:cs typeface="Times New Roman" panose="02020603050405020304" pitchFamily="18" charset="0"/>
              </a:rPr>
              <a:t>Training &amp; development, career development, and organizational commitment as the predictor of work performance</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9"/>
              </a:rPr>
              <a:t>https://www.researchgate.net/publication/376621475_Training_development_career_development_and_organizational_commitment_as_the_predictor_of_work_performance</a:t>
            </a:r>
            <a:r>
              <a:rPr lang="en-US" sz="2000" dirty="0">
                <a:latin typeface="Times New Roman" panose="02020603050405020304" pitchFamily="18" charset="0"/>
                <a:cs typeface="Times New Roman" panose="02020603050405020304" pitchFamily="18" charset="0"/>
              </a:rPr>
              <a:t> (Accessed: 25 October 2025).</a:t>
            </a:r>
          </a:p>
          <a:p>
            <a:pPr marL="342900" indent="-342900">
              <a:buFont typeface="+mj-lt"/>
              <a:buAutoNum type="arabicPeriod"/>
            </a:pPr>
            <a:r>
              <a:rPr lang="en-US" sz="2000" dirty="0">
                <a:latin typeface="Times New Roman" panose="02020603050405020304" pitchFamily="18" charset="0"/>
                <a:cs typeface="Times New Roman" panose="02020603050405020304" pitchFamily="18" charset="0"/>
              </a:rPr>
              <a:t>CIPD (2025) </a:t>
            </a:r>
            <a:r>
              <a:rPr lang="en-US" sz="2000" i="1" dirty="0">
                <a:latin typeface="Times New Roman" panose="02020603050405020304" pitchFamily="18" charset="0"/>
                <a:cs typeface="Times New Roman" panose="02020603050405020304" pitchFamily="18" charset="0"/>
              </a:rPr>
              <a:t>Line Managers' Role in Supporting the People Profession | Factsheets</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10"/>
              </a:rPr>
              <a:t>https://www.cipd.org/en/knowledge/factsheets/line-managers-factsheet/</a:t>
            </a:r>
            <a:r>
              <a:rPr lang="en-US" sz="2000" dirty="0">
                <a:latin typeface="Times New Roman" panose="02020603050405020304" pitchFamily="18" charset="0"/>
                <a:cs typeface="Times New Roman" panose="02020603050405020304" pitchFamily="18" charset="0"/>
              </a:rPr>
              <a:t> (Accessed: 25 October 2025).</a:t>
            </a:r>
          </a:p>
          <a:p>
            <a:pPr marL="342900" indent="-342900">
              <a:buFont typeface="+mj-lt"/>
              <a:buAutoNum type="arabicPeriod"/>
            </a:pPr>
            <a:r>
              <a:rPr lang="en-US" sz="2000" dirty="0">
                <a:latin typeface="Times New Roman" panose="02020603050405020304" pitchFamily="18" charset="0"/>
                <a:cs typeface="Times New Roman" panose="02020603050405020304" pitchFamily="18" charset="0"/>
              </a:rPr>
              <a:t>Morrisons Jobs (n.d.) </a:t>
            </a:r>
            <a:r>
              <a:rPr lang="en-US" sz="2000" i="1" dirty="0">
                <a:latin typeface="Times New Roman" panose="02020603050405020304" pitchFamily="18" charset="0"/>
                <a:cs typeface="Times New Roman" panose="02020603050405020304" pitchFamily="18" charset="0"/>
              </a:rPr>
              <a:t>Development</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11"/>
              </a:rPr>
              <a:t>https://www.morrisons.jobs/early-careers/more-to-know/development</a:t>
            </a:r>
            <a:r>
              <a:rPr lang="en-US" sz="2000" dirty="0">
                <a:latin typeface="Times New Roman" panose="02020603050405020304" pitchFamily="18" charset="0"/>
                <a:cs typeface="Times New Roman" panose="02020603050405020304" pitchFamily="18" charset="0"/>
              </a:rPr>
              <a:t> (Accessed: 25 October 2025).</a:t>
            </a:r>
          </a:p>
          <a:p>
            <a:pPr marL="342900" indent="-342900">
              <a:buFont typeface="+mj-lt"/>
              <a:buAutoNum type="arabicPeriod"/>
            </a:pPr>
            <a:r>
              <a:rPr lang="en-US" sz="2000" dirty="0">
                <a:latin typeface="Times New Roman" panose="02020603050405020304" pitchFamily="18" charset="0"/>
                <a:cs typeface="Times New Roman" panose="02020603050405020304" pitchFamily="18" charset="0"/>
              </a:rPr>
              <a:t>Talents by </a:t>
            </a:r>
            <a:r>
              <a:rPr lang="en-US" sz="2000" dirty="0" err="1">
                <a:latin typeface="Times New Roman" panose="02020603050405020304" pitchFamily="18" charset="0"/>
                <a:cs typeface="Times New Roman" panose="02020603050405020304" pitchFamily="18" charset="0"/>
              </a:rPr>
              <a:t>StudySmarter</a:t>
            </a:r>
            <a:r>
              <a:rPr lang="en-US" sz="2000" dirty="0">
                <a:latin typeface="Times New Roman" panose="02020603050405020304" pitchFamily="18" charset="0"/>
                <a:cs typeface="Times New Roman" panose="02020603050405020304" pitchFamily="18" charset="0"/>
              </a:rPr>
              <a:t> (2024) </a:t>
            </a:r>
            <a:r>
              <a:rPr lang="en-US" sz="2000" i="1" dirty="0">
                <a:latin typeface="Times New Roman" panose="02020603050405020304" pitchFamily="18" charset="0"/>
                <a:cs typeface="Times New Roman" panose="02020603050405020304" pitchFamily="18" charset="0"/>
              </a:rPr>
              <a:t>Training Specialist at Morrisons</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12"/>
              </a:rPr>
              <a:t>https://talents.studysmarter.co.uk/companies/morrisons/training-specialist-9446867/</a:t>
            </a:r>
            <a:r>
              <a:rPr lang="en-US" sz="2000" dirty="0">
                <a:latin typeface="Times New Roman" panose="02020603050405020304" pitchFamily="18" charset="0"/>
                <a:cs typeface="Times New Roman" panose="02020603050405020304" pitchFamily="18" charset="0"/>
              </a:rPr>
              <a:t> (Accessed: 25 October 2025).</a:t>
            </a:r>
          </a:p>
          <a:p>
            <a:pPr marL="342900" indent="-342900">
              <a:buFont typeface="+mj-lt"/>
              <a:buAutoNum type="arabicPeriod"/>
            </a:pPr>
            <a:r>
              <a:rPr lang="en-US" sz="2000" dirty="0">
                <a:latin typeface="Times New Roman" panose="02020603050405020304" pitchFamily="18" charset="0"/>
                <a:cs typeface="Times New Roman" panose="02020603050405020304" pitchFamily="18" charset="0"/>
              </a:rPr>
              <a:t>Level Up LMS (2024) </a:t>
            </a:r>
            <a:r>
              <a:rPr lang="en-US" sz="2000" i="1" dirty="0">
                <a:latin typeface="Times New Roman" panose="02020603050405020304" pitchFamily="18" charset="0"/>
                <a:cs typeface="Times New Roman" panose="02020603050405020304" pitchFamily="18" charset="0"/>
              </a:rPr>
              <a:t>6 Retail Training Challenges and How to Fix Them by Using LMS</a:t>
            </a:r>
            <a:r>
              <a:rPr lang="en-US" sz="2000" dirty="0">
                <a:latin typeface="Times New Roman" panose="02020603050405020304" pitchFamily="18" charset="0"/>
                <a:cs typeface="Times New Roman" panose="02020603050405020304" pitchFamily="18" charset="0"/>
              </a:rPr>
              <a:t>. Available at: https://leveluplms.com/6-retail-training-challenges-of-2024-and-how-to-fix-them-by-using-lms/ (Accessed: 25 October 2025).</a:t>
            </a:r>
          </a:p>
          <a:p>
            <a:pPr marL="342900" indent="-342900">
              <a:buFont typeface="+mj-lt"/>
              <a:buAutoNum type="arabicPeriod"/>
            </a:pPr>
            <a:r>
              <a:rPr lang="en-US" sz="2000" dirty="0">
                <a:latin typeface="Times New Roman" panose="02020603050405020304" pitchFamily="18" charset="0"/>
                <a:cs typeface="Times New Roman" panose="02020603050405020304" pitchFamily="18" charset="0"/>
              </a:rPr>
              <a:t>ResearchGate (2023) </a:t>
            </a:r>
            <a:r>
              <a:rPr lang="en-US" sz="2000" i="1" dirty="0">
                <a:latin typeface="Times New Roman" panose="02020603050405020304" pitchFamily="18" charset="0"/>
                <a:cs typeface="Times New Roman" panose="02020603050405020304" pitchFamily="18" charset="0"/>
              </a:rPr>
              <a:t>Addressing Cultural Differences: Effective Communication Techniques in Complex Organization</a:t>
            </a:r>
            <a:r>
              <a:rPr lang="en-US" sz="2000" dirty="0">
                <a:latin typeface="Times New Roman" panose="02020603050405020304" pitchFamily="18" charset="0"/>
                <a:cs typeface="Times New Roman" panose="02020603050405020304" pitchFamily="18" charset="0"/>
              </a:rPr>
              <a:t>. Available at: https://www.researchgate.net/publication/378362932_Addressing_Cultural_Differences_Effective_Communication_Techniques_in_Complex_Organization (Accessed: 25 October 2025).</a:t>
            </a:r>
          </a:p>
          <a:p>
            <a:pPr marL="342900" indent="-342900">
              <a:buFont typeface="+mj-lt"/>
              <a:buAutoNum type="arabicPeriod"/>
            </a:pPr>
            <a:r>
              <a:rPr lang="en-US" sz="2000" dirty="0">
                <a:latin typeface="Times New Roman" panose="02020603050405020304" pitchFamily="18" charset="0"/>
                <a:cs typeface="Times New Roman" panose="02020603050405020304" pitchFamily="18" charset="0"/>
              </a:rPr>
              <a:t>ResearchGate (2024) </a:t>
            </a:r>
            <a:r>
              <a:rPr lang="en-US" sz="2000" i="1" dirty="0">
                <a:latin typeface="Times New Roman" panose="02020603050405020304" pitchFamily="18" charset="0"/>
                <a:cs typeface="Times New Roman" panose="02020603050405020304" pitchFamily="18" charset="0"/>
              </a:rPr>
              <a:t>The Transformative Role of AI and Machine Learning in Retail: Enhancing Consumer Experience and Engagement - A Case Study of Morrisons</a:t>
            </a:r>
            <a:r>
              <a:rPr lang="en-US" sz="2000" dirty="0">
                <a:latin typeface="Times New Roman" panose="02020603050405020304" pitchFamily="18" charset="0"/>
                <a:cs typeface="Times New Roman" panose="02020603050405020304" pitchFamily="18" charset="0"/>
              </a:rPr>
              <a:t>. Available at: https://www.researchgate.net/publication/381531942_The_Transformative_Role_of_AI_and_Machine_Learning_in_Retail_Enhancing_Consumer_Experience_and_Engagement_-_A_Case_Study_of_Morrisons (Accessed: 25 October 2025).</a:t>
            </a:r>
          </a:p>
          <a:p>
            <a:endParaRPr lang="en-US" sz="2000" dirty="0">
              <a:latin typeface="Times New Roman" panose="02020603050405020304" pitchFamily="18" charset="0"/>
              <a:cs typeface="Times New Roman" panose="02020603050405020304" pitchFamily="18" charset="0"/>
            </a:endParaRPr>
          </a:p>
        </p:txBody>
      </p:sp>
      <p:sp>
        <p:nvSpPr>
          <p:cNvPr id="6" name="Slide Number Placeholder 15">
            <a:extLst>
              <a:ext uri="{FF2B5EF4-FFF2-40B4-BE49-F238E27FC236}">
                <a16:creationId xmlns:a16="http://schemas.microsoft.com/office/drawing/2014/main" xmlns="" id="{FC570A1A-BBC3-A904-CDBC-9D41605C8F66}"/>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7</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536367" y="-5210866"/>
            <a:ext cx="14680367" cy="14680367"/>
            <a:chOff x="0" y="0"/>
            <a:chExt cx="837653" cy="837653"/>
          </a:xfrm>
        </p:grpSpPr>
        <p:sp>
          <p:nvSpPr>
            <p:cNvPr id="3" name="Freeform 3"/>
            <p:cNvSpPr/>
            <p:nvPr/>
          </p:nvSpPr>
          <p:spPr>
            <a:xfrm>
              <a:off x="0" y="0"/>
              <a:ext cx="837653" cy="837653"/>
            </a:xfrm>
            <a:custGeom>
              <a:avLst/>
              <a:gdLst/>
              <a:ahLst/>
              <a:cxnLst/>
              <a:rect l="l" t="t" r="r" b="b"/>
              <a:pathLst>
                <a:path w="837653" h="837653">
                  <a:moveTo>
                    <a:pt x="418826" y="0"/>
                  </a:moveTo>
                  <a:cubicBezTo>
                    <a:pt x="187515" y="0"/>
                    <a:pt x="0" y="187515"/>
                    <a:pt x="0" y="418826"/>
                  </a:cubicBezTo>
                  <a:cubicBezTo>
                    <a:pt x="0" y="650138"/>
                    <a:pt x="187515" y="837653"/>
                    <a:pt x="418826" y="837653"/>
                  </a:cubicBezTo>
                  <a:cubicBezTo>
                    <a:pt x="650138" y="837653"/>
                    <a:pt x="837653" y="650138"/>
                    <a:pt x="837653" y="418826"/>
                  </a:cubicBezTo>
                  <a:cubicBezTo>
                    <a:pt x="837653" y="187515"/>
                    <a:pt x="650138" y="0"/>
                    <a:pt x="418826" y="0"/>
                  </a:cubicBezTo>
                  <a:close/>
                </a:path>
              </a:pathLst>
            </a:custGeom>
            <a:solidFill>
              <a:srgbClr val="EDA711"/>
            </a:solidFill>
          </p:spPr>
        </p:sp>
        <p:sp>
          <p:nvSpPr>
            <p:cNvPr id="4" name="TextBox 4"/>
            <p:cNvSpPr txBox="1"/>
            <p:nvPr/>
          </p:nvSpPr>
          <p:spPr>
            <a:xfrm>
              <a:off x="78530" y="21380"/>
              <a:ext cx="680593" cy="73774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447477" y="-3456726"/>
            <a:ext cx="12502588" cy="11914587"/>
            <a:chOff x="0" y="0"/>
            <a:chExt cx="852913" cy="812800"/>
          </a:xfrm>
        </p:grpSpPr>
        <p:sp>
          <p:nvSpPr>
            <p:cNvPr id="6" name="Freeform 6"/>
            <p:cNvSpPr/>
            <p:nvPr/>
          </p:nvSpPr>
          <p:spPr>
            <a:xfrm>
              <a:off x="0" y="0"/>
              <a:ext cx="852913" cy="812800"/>
            </a:xfrm>
            <a:custGeom>
              <a:avLst/>
              <a:gdLst/>
              <a:ahLst/>
              <a:cxnLst/>
              <a:rect l="l" t="t" r="r" b="b"/>
              <a:pathLst>
                <a:path w="852913" h="812800">
                  <a:moveTo>
                    <a:pt x="426456" y="0"/>
                  </a:moveTo>
                  <a:cubicBezTo>
                    <a:pt x="190931" y="0"/>
                    <a:pt x="0" y="181951"/>
                    <a:pt x="0" y="406400"/>
                  </a:cubicBezTo>
                  <a:cubicBezTo>
                    <a:pt x="0" y="630849"/>
                    <a:pt x="190931" y="812800"/>
                    <a:pt x="426456" y="812800"/>
                  </a:cubicBezTo>
                  <a:cubicBezTo>
                    <a:pt x="661982" y="812800"/>
                    <a:pt x="852913" y="630849"/>
                    <a:pt x="852913" y="406400"/>
                  </a:cubicBezTo>
                  <a:cubicBezTo>
                    <a:pt x="852913" y="181951"/>
                    <a:pt x="661982" y="0"/>
                    <a:pt x="426456" y="0"/>
                  </a:cubicBezTo>
                  <a:close/>
                </a:path>
              </a:pathLst>
            </a:custGeom>
            <a:solidFill>
              <a:srgbClr val="FFBC00"/>
            </a:solidFill>
          </p:spPr>
        </p:sp>
        <p:sp>
          <p:nvSpPr>
            <p:cNvPr id="7" name="TextBox 7"/>
            <p:cNvSpPr txBox="1"/>
            <p:nvPr/>
          </p:nvSpPr>
          <p:spPr>
            <a:xfrm>
              <a:off x="79961" y="19050"/>
              <a:ext cx="692992" cy="71755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3739860" y="-3414336"/>
            <a:ext cx="11087352" cy="11087308"/>
            <a:chOff x="0" y="0"/>
            <a:chExt cx="6350000" cy="6349975"/>
          </a:xfrm>
        </p:grpSpPr>
        <p:sp>
          <p:nvSpPr>
            <p:cNvPr id="9" name="Freeform 9"/>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3"/>
              <a:stretch>
                <a:fillRect l="-24999" r="-24999"/>
              </a:stretch>
            </a:blipFill>
          </p:spPr>
        </p:sp>
      </p:grpSp>
      <p:sp>
        <p:nvSpPr>
          <p:cNvPr id="10" name="TextBox 10"/>
          <p:cNvSpPr txBox="1"/>
          <p:nvPr/>
        </p:nvSpPr>
        <p:spPr>
          <a:xfrm>
            <a:off x="9379274" y="658890"/>
            <a:ext cx="8236124" cy="1407565"/>
          </a:xfrm>
          <a:prstGeom prst="rect">
            <a:avLst/>
          </a:prstGeom>
        </p:spPr>
        <p:txBody>
          <a:bodyPr lIns="0" tIns="0" rIns="0" bIns="0" rtlCol="0" anchor="t">
            <a:spAutoFit/>
          </a:bodyPr>
          <a:lstStyle/>
          <a:p>
            <a:pPr algn="ctr">
              <a:lnSpc>
                <a:spcPct val="150000"/>
              </a:lnSpc>
            </a:pPr>
            <a:r>
              <a:rPr lang="en-US" sz="3200" b="1" dirty="0">
                <a:solidFill>
                  <a:srgbClr val="D6801C"/>
                </a:solidFill>
                <a:latin typeface="Poppins Ultra-Bold"/>
                <a:ea typeface="Poppins Ultra-Bold"/>
                <a:cs typeface="Poppins Ultra-Bold"/>
                <a:sym typeface="Poppins Ultra-Bold"/>
              </a:rPr>
              <a:t>Morrisons' Current Recruitment and Selection Practices</a:t>
            </a:r>
          </a:p>
        </p:txBody>
      </p:sp>
      <p:sp>
        <p:nvSpPr>
          <p:cNvPr id="11" name="TextBox 11"/>
          <p:cNvSpPr txBox="1"/>
          <p:nvPr/>
        </p:nvSpPr>
        <p:spPr>
          <a:xfrm>
            <a:off x="9379274" y="2500567"/>
            <a:ext cx="8367076" cy="2252989"/>
          </a:xfrm>
          <a:prstGeom prst="rect">
            <a:avLst/>
          </a:prstGeom>
        </p:spPr>
        <p:txBody>
          <a:bodyPr lIns="0" tIns="0" rIns="0" bIns="0" rtlCol="0" anchor="t">
            <a:spAutoFit/>
          </a:bodyPr>
          <a:lstStyle/>
          <a:p>
            <a:pPr algn="just">
              <a:lnSpc>
                <a:spcPct val="150000"/>
              </a:lnSpc>
              <a:spcBef>
                <a:spcPct val="0"/>
              </a:spcBef>
            </a:pPr>
            <a:r>
              <a:rPr lang="en-US" sz="2000" dirty="0">
                <a:solidFill>
                  <a:srgbClr val="000000"/>
                </a:solidFill>
                <a:latin typeface="Times New Roman" panose="02020603050405020304" pitchFamily="18" charset="0"/>
                <a:ea typeface="Poppins"/>
                <a:cs typeface="Times New Roman" panose="02020603050405020304" pitchFamily="18" charset="0"/>
                <a:sym typeface="Poppins"/>
              </a:rPr>
              <a:t>Morrisons’ recruitment policy is centered on finding colleagues whose strengths and values align with its commitment to customer service and its unique ‘shopkeeper’ credentials. The company aims to foster a fulfilling work environment, ensuring every employee is welcome, supported, and treated with respect.</a:t>
            </a:r>
          </a:p>
        </p:txBody>
      </p:sp>
      <p:sp>
        <p:nvSpPr>
          <p:cNvPr id="16" name="TextBox 11">
            <a:extLst>
              <a:ext uri="{FF2B5EF4-FFF2-40B4-BE49-F238E27FC236}">
                <a16:creationId xmlns:a16="http://schemas.microsoft.com/office/drawing/2014/main" xmlns="" id="{98217EC8-4E21-6DB0-778C-F2DC5BD329FF}"/>
              </a:ext>
            </a:extLst>
          </p:cNvPr>
          <p:cNvSpPr txBox="1"/>
          <p:nvPr/>
        </p:nvSpPr>
        <p:spPr>
          <a:xfrm>
            <a:off x="9608507" y="5197819"/>
            <a:ext cx="8367076" cy="1791324"/>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000" dirty="0">
                <a:solidFill>
                  <a:srgbClr val="000000"/>
                </a:solidFill>
                <a:latin typeface="Times New Roman" panose="02020603050405020304" pitchFamily="18" charset="0"/>
                <a:ea typeface="Poppins"/>
                <a:cs typeface="Times New Roman" panose="02020603050405020304" pitchFamily="18" charset="0"/>
                <a:sym typeface="Poppins"/>
              </a:rPr>
              <a:t>Strengths-based interviews and assessments.</a:t>
            </a:r>
          </a:p>
          <a:p>
            <a:pPr marL="342900" indent="-342900" algn="just">
              <a:lnSpc>
                <a:spcPct val="150000"/>
              </a:lnSpc>
              <a:spcBef>
                <a:spcPct val="0"/>
              </a:spcBef>
              <a:buFont typeface="Arial" panose="020B0604020202020204" pitchFamily="34" charset="0"/>
              <a:buChar char="•"/>
            </a:pPr>
            <a:r>
              <a:rPr lang="en-US" sz="2000" dirty="0">
                <a:solidFill>
                  <a:srgbClr val="000000"/>
                </a:solidFill>
                <a:latin typeface="Times New Roman" panose="02020603050405020304" pitchFamily="18" charset="0"/>
                <a:ea typeface="Poppins"/>
                <a:cs typeface="Times New Roman" panose="02020603050405020304" pitchFamily="18" charset="0"/>
                <a:sym typeface="Poppins"/>
              </a:rPr>
              <a:t>Mandatory online tests (Numerical, Verbal, Situational Judgement).</a:t>
            </a:r>
          </a:p>
          <a:p>
            <a:pPr marL="342900" indent="-342900" algn="just">
              <a:lnSpc>
                <a:spcPct val="150000"/>
              </a:lnSpc>
              <a:spcBef>
                <a:spcPct val="0"/>
              </a:spcBef>
              <a:buFont typeface="Arial" panose="020B0604020202020204" pitchFamily="34" charset="0"/>
              <a:buChar char="•"/>
            </a:pPr>
            <a:r>
              <a:rPr lang="en-US" sz="2000" dirty="0">
                <a:solidFill>
                  <a:srgbClr val="000000"/>
                </a:solidFill>
                <a:latin typeface="Times New Roman" panose="02020603050405020304" pitchFamily="18" charset="0"/>
                <a:ea typeface="Poppins"/>
                <a:cs typeface="Times New Roman" panose="02020603050405020304" pitchFamily="18" charset="0"/>
                <a:sym typeface="Poppins"/>
              </a:rPr>
              <a:t>Assessment </a:t>
            </a:r>
            <a:r>
              <a:rPr lang="en-US" sz="2000" dirty="0" err="1">
                <a:solidFill>
                  <a:srgbClr val="000000"/>
                </a:solidFill>
                <a:latin typeface="Times New Roman" panose="02020603050405020304" pitchFamily="18" charset="0"/>
                <a:ea typeface="Poppins"/>
                <a:cs typeface="Times New Roman" panose="02020603050405020304" pitchFamily="18" charset="0"/>
                <a:sym typeface="Poppins"/>
              </a:rPr>
              <a:t>Centres</a:t>
            </a:r>
            <a:r>
              <a:rPr lang="en-US" sz="2000" dirty="0">
                <a:solidFill>
                  <a:srgbClr val="000000"/>
                </a:solidFill>
                <a:latin typeface="Times New Roman" panose="02020603050405020304" pitchFamily="18" charset="0"/>
                <a:ea typeface="Poppins"/>
                <a:cs typeface="Times New Roman" panose="02020603050405020304" pitchFamily="18" charset="0"/>
                <a:sym typeface="Poppins"/>
              </a:rPr>
              <a:t> featuring formal interviews, group tasks, and presentations</a:t>
            </a:r>
          </a:p>
        </p:txBody>
      </p:sp>
      <p:sp>
        <p:nvSpPr>
          <p:cNvPr id="12" name="Slide Number Placeholder 15">
            <a:extLst>
              <a:ext uri="{FF2B5EF4-FFF2-40B4-BE49-F238E27FC236}">
                <a16:creationId xmlns:a16="http://schemas.microsoft.com/office/drawing/2014/main" xmlns="" id="{0BC0D777-4FDB-41C9-DDB3-CF49F0FACBEE}"/>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8</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810596" y="8539046"/>
            <a:ext cx="19685258" cy="2732001"/>
            <a:chOff x="0" y="0"/>
            <a:chExt cx="5184595" cy="719539"/>
          </a:xfrm>
        </p:grpSpPr>
        <p:sp>
          <p:nvSpPr>
            <p:cNvPr id="4" name="Freeform 4"/>
            <p:cNvSpPr/>
            <p:nvPr/>
          </p:nvSpPr>
          <p:spPr>
            <a:xfrm>
              <a:off x="0" y="0"/>
              <a:ext cx="5184595" cy="719539"/>
            </a:xfrm>
            <a:custGeom>
              <a:avLst/>
              <a:gdLst/>
              <a:ahLst/>
              <a:cxnLst/>
              <a:rect l="l" t="t" r="r" b="b"/>
              <a:pathLst>
                <a:path w="5184595" h="719539">
                  <a:moveTo>
                    <a:pt x="0" y="0"/>
                  </a:moveTo>
                  <a:lnTo>
                    <a:pt x="5184595" y="0"/>
                  </a:lnTo>
                  <a:lnTo>
                    <a:pt x="5184595" y="719539"/>
                  </a:lnTo>
                  <a:lnTo>
                    <a:pt x="0" y="719539"/>
                  </a:lnTo>
                  <a:close/>
                </a:path>
              </a:pathLst>
            </a:custGeom>
            <a:solidFill>
              <a:srgbClr val="B31A1F"/>
            </a:solidFill>
          </p:spPr>
        </p:sp>
        <p:sp>
          <p:nvSpPr>
            <p:cNvPr id="5" name="TextBox 5"/>
            <p:cNvSpPr txBox="1"/>
            <p:nvPr/>
          </p:nvSpPr>
          <p:spPr>
            <a:xfrm>
              <a:off x="0" y="-19050"/>
              <a:ext cx="5184595" cy="738589"/>
            </a:xfrm>
            <a:prstGeom prst="rect">
              <a:avLst/>
            </a:prstGeom>
          </p:spPr>
          <p:txBody>
            <a:bodyPr lIns="50800" tIns="50800" rIns="50800" bIns="50800" rtlCol="0" anchor="ctr"/>
            <a:lstStyle/>
            <a:p>
              <a:pPr algn="ctr">
                <a:lnSpc>
                  <a:spcPts val="3036"/>
                </a:lnSpc>
              </a:pPr>
              <a:endParaRPr/>
            </a:p>
          </p:txBody>
        </p:sp>
      </p:grpSp>
      <p:grpSp>
        <p:nvGrpSpPr>
          <p:cNvPr id="6" name="Group 6"/>
          <p:cNvGrpSpPr/>
          <p:nvPr/>
        </p:nvGrpSpPr>
        <p:grpSpPr>
          <a:xfrm>
            <a:off x="-8477152" y="8316232"/>
            <a:ext cx="17165993" cy="632613"/>
            <a:chOff x="0" y="0"/>
            <a:chExt cx="4521085" cy="166614"/>
          </a:xfrm>
        </p:grpSpPr>
        <p:sp>
          <p:nvSpPr>
            <p:cNvPr id="7" name="Freeform 7"/>
            <p:cNvSpPr/>
            <p:nvPr/>
          </p:nvSpPr>
          <p:spPr>
            <a:xfrm>
              <a:off x="0" y="0"/>
              <a:ext cx="4521085" cy="166614"/>
            </a:xfrm>
            <a:custGeom>
              <a:avLst/>
              <a:gdLst/>
              <a:ahLst/>
              <a:cxnLst/>
              <a:rect l="l" t="t" r="r" b="b"/>
              <a:pathLst>
                <a:path w="4521085" h="166614">
                  <a:moveTo>
                    <a:pt x="0" y="0"/>
                  </a:moveTo>
                  <a:lnTo>
                    <a:pt x="4521085" y="0"/>
                  </a:lnTo>
                  <a:lnTo>
                    <a:pt x="4521085" y="166614"/>
                  </a:lnTo>
                  <a:lnTo>
                    <a:pt x="0" y="166614"/>
                  </a:lnTo>
                  <a:close/>
                </a:path>
              </a:pathLst>
            </a:custGeom>
            <a:solidFill>
              <a:srgbClr val="720F13"/>
            </a:solidFill>
          </p:spPr>
        </p:sp>
        <p:sp>
          <p:nvSpPr>
            <p:cNvPr id="8" name="TextBox 8"/>
            <p:cNvSpPr txBox="1"/>
            <p:nvPr/>
          </p:nvSpPr>
          <p:spPr>
            <a:xfrm>
              <a:off x="0" y="-19050"/>
              <a:ext cx="4521085" cy="185664"/>
            </a:xfrm>
            <a:prstGeom prst="rect">
              <a:avLst/>
            </a:prstGeom>
          </p:spPr>
          <p:txBody>
            <a:bodyPr lIns="50800" tIns="50800" rIns="50800" bIns="50800" rtlCol="0" anchor="ctr"/>
            <a:lstStyle/>
            <a:p>
              <a:pPr algn="ctr">
                <a:lnSpc>
                  <a:spcPts val="3036"/>
                </a:lnSpc>
              </a:pPr>
              <a:endParaRPr/>
            </a:p>
          </p:txBody>
        </p:sp>
      </p:grpSp>
      <p:grpSp>
        <p:nvGrpSpPr>
          <p:cNvPr id="9" name="Group 9"/>
          <p:cNvGrpSpPr/>
          <p:nvPr/>
        </p:nvGrpSpPr>
        <p:grpSpPr>
          <a:xfrm>
            <a:off x="9197624" y="419031"/>
            <a:ext cx="8369586" cy="2057470"/>
            <a:chOff x="0" y="0"/>
            <a:chExt cx="9335218" cy="2154128"/>
          </a:xfrm>
        </p:grpSpPr>
        <p:sp>
          <p:nvSpPr>
            <p:cNvPr id="10" name="Freeform 10"/>
            <p:cNvSpPr/>
            <p:nvPr/>
          </p:nvSpPr>
          <p:spPr>
            <a:xfrm>
              <a:off x="0" y="0"/>
              <a:ext cx="4418724" cy="2154128"/>
            </a:xfrm>
            <a:custGeom>
              <a:avLst/>
              <a:gdLst/>
              <a:ahLst/>
              <a:cxnLst/>
              <a:rect l="l" t="t" r="r" b="b"/>
              <a:pathLst>
                <a:path w="4418724" h="2154128">
                  <a:moveTo>
                    <a:pt x="0" y="0"/>
                  </a:moveTo>
                  <a:lnTo>
                    <a:pt x="4418724" y="0"/>
                  </a:lnTo>
                  <a:lnTo>
                    <a:pt x="4418724" y="2154128"/>
                  </a:lnTo>
                  <a:lnTo>
                    <a:pt x="0" y="215412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1" name="Freeform 11"/>
            <p:cNvSpPr/>
            <p:nvPr/>
          </p:nvSpPr>
          <p:spPr>
            <a:xfrm>
              <a:off x="3125485" y="0"/>
              <a:ext cx="4418724" cy="2154128"/>
            </a:xfrm>
            <a:custGeom>
              <a:avLst/>
              <a:gdLst/>
              <a:ahLst/>
              <a:cxnLst/>
              <a:rect l="l" t="t" r="r" b="b"/>
              <a:pathLst>
                <a:path w="4418724" h="2154128">
                  <a:moveTo>
                    <a:pt x="0" y="0"/>
                  </a:moveTo>
                  <a:lnTo>
                    <a:pt x="4418724" y="0"/>
                  </a:lnTo>
                  <a:lnTo>
                    <a:pt x="4418724" y="2154128"/>
                  </a:lnTo>
                  <a:lnTo>
                    <a:pt x="0" y="215412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2" name="Freeform 12"/>
            <p:cNvSpPr/>
            <p:nvPr/>
          </p:nvSpPr>
          <p:spPr>
            <a:xfrm>
              <a:off x="4916494" y="0"/>
              <a:ext cx="4418724" cy="2154128"/>
            </a:xfrm>
            <a:custGeom>
              <a:avLst/>
              <a:gdLst/>
              <a:ahLst/>
              <a:cxnLst/>
              <a:rect l="l" t="t" r="r" b="b"/>
              <a:pathLst>
                <a:path w="4418724" h="2154128">
                  <a:moveTo>
                    <a:pt x="0" y="0"/>
                  </a:moveTo>
                  <a:lnTo>
                    <a:pt x="4418724" y="0"/>
                  </a:lnTo>
                  <a:lnTo>
                    <a:pt x="4418724" y="2154128"/>
                  </a:lnTo>
                  <a:lnTo>
                    <a:pt x="0" y="215412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sp>
        <p:nvSpPr>
          <p:cNvPr id="13" name="Freeform 13"/>
          <p:cNvSpPr/>
          <p:nvPr/>
        </p:nvSpPr>
        <p:spPr>
          <a:xfrm>
            <a:off x="8233683" y="563335"/>
            <a:ext cx="910317" cy="1010061"/>
          </a:xfrm>
          <a:custGeom>
            <a:avLst/>
            <a:gdLst/>
            <a:ahLst/>
            <a:cxnLst/>
            <a:rect l="l" t="t" r="r" b="b"/>
            <a:pathLst>
              <a:path w="910317" h="1010061">
                <a:moveTo>
                  <a:pt x="0" y="0"/>
                </a:moveTo>
                <a:lnTo>
                  <a:pt x="910317" y="0"/>
                </a:lnTo>
                <a:lnTo>
                  <a:pt x="910317" y="1010061"/>
                </a:lnTo>
                <a:lnTo>
                  <a:pt x="0" y="101006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4" name="Freeform 14"/>
          <p:cNvSpPr/>
          <p:nvPr/>
        </p:nvSpPr>
        <p:spPr>
          <a:xfrm>
            <a:off x="538083" y="5598361"/>
            <a:ext cx="528701" cy="586631"/>
          </a:xfrm>
          <a:custGeom>
            <a:avLst/>
            <a:gdLst/>
            <a:ahLst/>
            <a:cxnLst/>
            <a:rect l="l" t="t" r="r" b="b"/>
            <a:pathLst>
              <a:path w="528701" h="586631">
                <a:moveTo>
                  <a:pt x="0" y="0"/>
                </a:moveTo>
                <a:lnTo>
                  <a:pt x="528701" y="0"/>
                </a:lnTo>
                <a:lnTo>
                  <a:pt x="528701" y="586631"/>
                </a:lnTo>
                <a:lnTo>
                  <a:pt x="0" y="58663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nvGrpSpPr>
          <p:cNvPr id="15" name="Group 15"/>
          <p:cNvGrpSpPr/>
          <p:nvPr/>
        </p:nvGrpSpPr>
        <p:grpSpPr>
          <a:xfrm>
            <a:off x="802433" y="1263268"/>
            <a:ext cx="7396597" cy="7369271"/>
            <a:chOff x="0" y="0"/>
            <a:chExt cx="764270" cy="761447"/>
          </a:xfrm>
        </p:grpSpPr>
        <p:sp>
          <p:nvSpPr>
            <p:cNvPr id="16" name="Freeform 16"/>
            <p:cNvSpPr/>
            <p:nvPr/>
          </p:nvSpPr>
          <p:spPr>
            <a:xfrm>
              <a:off x="0" y="0"/>
              <a:ext cx="764270" cy="761447"/>
            </a:xfrm>
            <a:custGeom>
              <a:avLst/>
              <a:gdLst/>
              <a:ahLst/>
              <a:cxnLst/>
              <a:rect l="l" t="t" r="r" b="b"/>
              <a:pathLst>
                <a:path w="764270" h="761447">
                  <a:moveTo>
                    <a:pt x="203200" y="0"/>
                  </a:moveTo>
                  <a:lnTo>
                    <a:pt x="764270" y="0"/>
                  </a:lnTo>
                  <a:lnTo>
                    <a:pt x="561070" y="761447"/>
                  </a:lnTo>
                  <a:lnTo>
                    <a:pt x="0" y="761447"/>
                  </a:lnTo>
                  <a:lnTo>
                    <a:pt x="203200" y="0"/>
                  </a:lnTo>
                  <a:close/>
                </a:path>
              </a:pathLst>
            </a:custGeom>
            <a:blipFill>
              <a:blip r:embed="rId7"/>
              <a:stretch>
                <a:fillRect l="-24769" r="-24769"/>
              </a:stretch>
            </a:blipFill>
            <a:ln w="190500" cap="sq">
              <a:solidFill>
                <a:srgbClr val="B31A1F"/>
              </a:solidFill>
              <a:prstDash val="solid"/>
              <a:miter/>
            </a:ln>
          </p:spPr>
        </p:sp>
      </p:grpSp>
      <p:sp>
        <p:nvSpPr>
          <p:cNvPr id="17" name="TextBox 17"/>
          <p:cNvSpPr txBox="1"/>
          <p:nvPr/>
        </p:nvSpPr>
        <p:spPr>
          <a:xfrm>
            <a:off x="9689479" y="873837"/>
            <a:ext cx="7796088" cy="1222771"/>
          </a:xfrm>
          <a:prstGeom prst="rect">
            <a:avLst/>
          </a:prstGeom>
        </p:spPr>
        <p:txBody>
          <a:bodyPr wrap="square" lIns="0" tIns="0" rIns="0" bIns="0" rtlCol="0" anchor="t">
            <a:spAutoFit/>
          </a:bodyPr>
          <a:lstStyle/>
          <a:p>
            <a:pPr algn="l">
              <a:lnSpc>
                <a:spcPts val="4928"/>
              </a:lnSpc>
            </a:pPr>
            <a:r>
              <a:rPr lang="en-US" sz="3200" dirty="0">
                <a:solidFill>
                  <a:srgbClr val="FFFFFF"/>
                </a:solidFill>
                <a:latin typeface="League Spartan"/>
                <a:ea typeface="League Spartan"/>
                <a:cs typeface="League Spartan"/>
                <a:sym typeface="League Spartan"/>
              </a:rPr>
              <a:t>Line Managers' Role in Morrisons' Recruitment and Selection</a:t>
            </a:r>
          </a:p>
        </p:txBody>
      </p:sp>
      <p:sp>
        <p:nvSpPr>
          <p:cNvPr id="18" name="TextBox 18"/>
          <p:cNvSpPr txBox="1"/>
          <p:nvPr/>
        </p:nvSpPr>
        <p:spPr>
          <a:xfrm>
            <a:off x="9635464" y="3432629"/>
            <a:ext cx="5849438" cy="1506053"/>
          </a:xfrm>
          <a:prstGeom prst="rect">
            <a:avLst/>
          </a:prstGeom>
        </p:spPr>
        <p:txBody>
          <a:bodyPr lIns="0" tIns="0" rIns="0" bIns="0" rtlCol="0" anchor="t">
            <a:spAutoFit/>
          </a:bodyPr>
          <a:lstStyle/>
          <a:p>
            <a:pPr marL="455244" lvl="1" indent="-227622" algn="l">
              <a:lnSpc>
                <a:spcPts val="2952"/>
              </a:lnSpc>
              <a:buFont typeface="Arial"/>
              <a:buChar char="•"/>
            </a:pPr>
            <a:r>
              <a:rPr lang="en-US" sz="2000" b="1" spc="-113" dirty="0">
                <a:solidFill>
                  <a:srgbClr val="000000"/>
                </a:solidFill>
                <a:latin typeface="Times New Roman" panose="02020603050405020304" pitchFamily="18" charset="0"/>
                <a:ea typeface="Poppins Light"/>
                <a:cs typeface="Times New Roman" panose="02020603050405020304" pitchFamily="18" charset="0"/>
                <a:sym typeface="Poppins Light"/>
              </a:rPr>
              <a:t>Final Stage Assessment: </a:t>
            </a:r>
            <a:r>
              <a:rPr lang="en-US" sz="2000" spc="-113" dirty="0">
                <a:solidFill>
                  <a:srgbClr val="000000"/>
                </a:solidFill>
                <a:latin typeface="Times New Roman" panose="02020603050405020304" pitchFamily="18" charset="0"/>
                <a:ea typeface="Poppins Light"/>
                <a:cs typeface="Times New Roman" panose="02020603050405020304" pitchFamily="18" charset="0"/>
                <a:sym typeface="Poppins Light"/>
              </a:rPr>
              <a:t>Participating in the later stages of selection, such as the final formal interview and assessment </a:t>
            </a:r>
            <a:r>
              <a:rPr lang="en-US" sz="2000" spc="-113" dirty="0" err="1">
                <a:solidFill>
                  <a:srgbClr val="000000"/>
                </a:solidFill>
                <a:latin typeface="Times New Roman" panose="02020603050405020304" pitchFamily="18" charset="0"/>
                <a:ea typeface="Poppins Light"/>
                <a:cs typeface="Times New Roman" panose="02020603050405020304" pitchFamily="18" charset="0"/>
                <a:sym typeface="Poppins Light"/>
              </a:rPr>
              <a:t>centre</a:t>
            </a:r>
            <a:r>
              <a:rPr lang="en-US" sz="2000" spc="-113" dirty="0">
                <a:solidFill>
                  <a:srgbClr val="000000"/>
                </a:solidFill>
                <a:latin typeface="Times New Roman" panose="02020603050405020304" pitchFamily="18" charset="0"/>
                <a:ea typeface="Poppins Light"/>
                <a:cs typeface="Times New Roman" panose="02020603050405020304" pitchFamily="18" charset="0"/>
                <a:sym typeface="Poppins Light"/>
              </a:rPr>
              <a:t> activities, to evaluate practical skills and cultural alignment</a:t>
            </a:r>
          </a:p>
        </p:txBody>
      </p:sp>
      <p:sp>
        <p:nvSpPr>
          <p:cNvPr id="19" name="TextBox 19"/>
          <p:cNvSpPr txBox="1"/>
          <p:nvPr/>
        </p:nvSpPr>
        <p:spPr>
          <a:xfrm>
            <a:off x="9635464" y="5132700"/>
            <a:ext cx="5849438" cy="1502784"/>
          </a:xfrm>
          <a:prstGeom prst="rect">
            <a:avLst/>
          </a:prstGeom>
        </p:spPr>
        <p:txBody>
          <a:bodyPr lIns="0" tIns="0" rIns="0" bIns="0" rtlCol="0" anchor="t">
            <a:spAutoFit/>
          </a:bodyPr>
          <a:lstStyle/>
          <a:p>
            <a:pPr marL="455244" lvl="1" indent="-227622" algn="l">
              <a:lnSpc>
                <a:spcPts val="2952"/>
              </a:lnSpc>
              <a:buFont typeface="Arial"/>
              <a:buChar char="•"/>
            </a:pPr>
            <a:r>
              <a:rPr lang="en-US" sz="2000" b="1" spc="-113" dirty="0">
                <a:solidFill>
                  <a:srgbClr val="000000"/>
                </a:solidFill>
                <a:latin typeface="Times New Roman" panose="02020603050405020304" pitchFamily="18" charset="0"/>
                <a:ea typeface="Poppins Light"/>
                <a:cs typeface="Times New Roman" panose="02020603050405020304" pitchFamily="18" charset="0"/>
                <a:sym typeface="Poppins Light"/>
              </a:rPr>
              <a:t>Strengths-Based Evaluation: </a:t>
            </a:r>
            <a:r>
              <a:rPr lang="en-US" sz="2000" spc="-113" dirty="0">
                <a:solidFill>
                  <a:srgbClr val="000000"/>
                </a:solidFill>
                <a:latin typeface="Times New Roman" panose="02020603050405020304" pitchFamily="18" charset="0"/>
                <a:ea typeface="Poppins Light"/>
                <a:cs typeface="Times New Roman" panose="02020603050405020304" pitchFamily="18" charset="0"/>
                <a:sym typeface="Poppins Light"/>
              </a:rPr>
              <a:t>Using their expertise to judge if a candidate's strengths match the specific requirements of the role and the company's core values, a key part of Morrisons' approach</a:t>
            </a:r>
          </a:p>
        </p:txBody>
      </p:sp>
      <p:sp>
        <p:nvSpPr>
          <p:cNvPr id="21" name="TextBox 21"/>
          <p:cNvSpPr txBox="1"/>
          <p:nvPr/>
        </p:nvSpPr>
        <p:spPr>
          <a:xfrm>
            <a:off x="9635464" y="6832770"/>
            <a:ext cx="5849438" cy="1502784"/>
          </a:xfrm>
          <a:prstGeom prst="rect">
            <a:avLst/>
          </a:prstGeom>
        </p:spPr>
        <p:txBody>
          <a:bodyPr lIns="0" tIns="0" rIns="0" bIns="0" rtlCol="0" anchor="t">
            <a:spAutoFit/>
          </a:bodyPr>
          <a:lstStyle/>
          <a:p>
            <a:pPr marL="455244" lvl="1" indent="-227622" algn="l">
              <a:lnSpc>
                <a:spcPts val="2952"/>
              </a:lnSpc>
              <a:buFont typeface="Arial"/>
              <a:buChar char="•"/>
            </a:pPr>
            <a:r>
              <a:rPr lang="en-US" sz="2000" b="1" spc="-113" dirty="0">
                <a:solidFill>
                  <a:srgbClr val="000000"/>
                </a:solidFill>
                <a:latin typeface="Times New Roman" panose="02020603050405020304" pitchFamily="18" charset="0"/>
                <a:ea typeface="Poppins Light"/>
                <a:cs typeface="Times New Roman" panose="02020603050405020304" pitchFamily="18" charset="0"/>
                <a:sym typeface="Poppins Light"/>
              </a:rPr>
              <a:t>Onboarding and Retention Input: </a:t>
            </a:r>
            <a:r>
              <a:rPr lang="en-US" sz="2000" spc="-113" dirty="0">
                <a:solidFill>
                  <a:srgbClr val="000000"/>
                </a:solidFill>
                <a:latin typeface="Times New Roman" panose="02020603050405020304" pitchFamily="18" charset="0"/>
                <a:ea typeface="Poppins Light"/>
                <a:cs typeface="Times New Roman" panose="02020603050405020304" pitchFamily="18" charset="0"/>
                <a:sym typeface="Poppins Light"/>
              </a:rPr>
              <a:t>Providing crucial feedback on the recruitment process, which helps HR refine future hiring strategies and improve the onboarding and training of new colleagues</a:t>
            </a:r>
          </a:p>
        </p:txBody>
      </p:sp>
      <p:sp>
        <p:nvSpPr>
          <p:cNvPr id="20" name="Slide Number Placeholder 15">
            <a:extLst>
              <a:ext uri="{FF2B5EF4-FFF2-40B4-BE49-F238E27FC236}">
                <a16:creationId xmlns:a16="http://schemas.microsoft.com/office/drawing/2014/main" xmlns="" id="{0A3DA6A3-13D0-8F14-0E11-3E58FD22E691}"/>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9</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12406542" y="-357524"/>
            <a:ext cx="6197820" cy="11002048"/>
          </a:xfrm>
          <a:custGeom>
            <a:avLst/>
            <a:gdLst/>
            <a:ahLst/>
            <a:cxnLst/>
            <a:rect l="l" t="t" r="r" b="b"/>
            <a:pathLst>
              <a:path w="6197820" h="11002048">
                <a:moveTo>
                  <a:pt x="6197820" y="0"/>
                </a:moveTo>
                <a:lnTo>
                  <a:pt x="0" y="0"/>
                </a:lnTo>
                <a:lnTo>
                  <a:pt x="0" y="11002048"/>
                </a:lnTo>
                <a:lnTo>
                  <a:pt x="6197820" y="11002048"/>
                </a:lnTo>
                <a:lnTo>
                  <a:pt x="6197820" y="0"/>
                </a:lnTo>
                <a:close/>
              </a:path>
            </a:pathLst>
          </a:custGeom>
          <a:blipFill>
            <a:blip r:embed="rId3"/>
            <a:stretch>
              <a:fillRect/>
            </a:stretch>
          </a:blipFill>
        </p:spPr>
      </p:sp>
      <p:grpSp>
        <p:nvGrpSpPr>
          <p:cNvPr id="3" name="Group 3"/>
          <p:cNvGrpSpPr/>
          <p:nvPr/>
        </p:nvGrpSpPr>
        <p:grpSpPr>
          <a:xfrm>
            <a:off x="8861354" y="1848650"/>
            <a:ext cx="8468171" cy="7409650"/>
            <a:chOff x="0" y="0"/>
            <a:chExt cx="812800" cy="711200"/>
          </a:xfrm>
        </p:grpSpPr>
        <p:sp>
          <p:nvSpPr>
            <p:cNvPr id="4" name="Freeform 4"/>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blipFill>
              <a:blip r:embed="rId4"/>
              <a:stretch>
                <a:fillRect l="-15666" r="-15666"/>
              </a:stretch>
            </a:blipFill>
          </p:spPr>
        </p:sp>
      </p:grpSp>
      <p:sp>
        <p:nvSpPr>
          <p:cNvPr id="5" name="TextBox 5"/>
          <p:cNvSpPr txBox="1"/>
          <p:nvPr/>
        </p:nvSpPr>
        <p:spPr>
          <a:xfrm>
            <a:off x="467232" y="1448946"/>
            <a:ext cx="9605248" cy="1387046"/>
          </a:xfrm>
          <a:prstGeom prst="rect">
            <a:avLst/>
          </a:prstGeom>
        </p:spPr>
        <p:txBody>
          <a:bodyPr lIns="0" tIns="0" rIns="0" bIns="0" rtlCol="0" anchor="t">
            <a:spAutoFit/>
          </a:bodyPr>
          <a:lstStyle/>
          <a:p>
            <a:pPr marL="0" lvl="0" indent="0" algn="ctr">
              <a:lnSpc>
                <a:spcPct val="150000"/>
              </a:lnSpc>
              <a:spcBef>
                <a:spcPct val="0"/>
              </a:spcBef>
            </a:pPr>
            <a:r>
              <a:rPr lang="en-US" sz="3200" b="1" dirty="0">
                <a:solidFill>
                  <a:srgbClr val="001D39"/>
                </a:solidFill>
                <a:latin typeface="TT Drugs Bold"/>
                <a:ea typeface="TT Drugs Bold"/>
                <a:cs typeface="TT Drugs Bold"/>
                <a:sym typeface="TT Drugs Bold"/>
              </a:rPr>
              <a:t>Strategic Alignment of Morrisons' Recruitment and Selection</a:t>
            </a:r>
            <a:endParaRPr lang="en-US" sz="3200" b="1" u="none" strike="noStrike" dirty="0">
              <a:solidFill>
                <a:srgbClr val="001D39"/>
              </a:solidFill>
              <a:latin typeface="TT Drugs Bold"/>
              <a:ea typeface="TT Drugs Bold"/>
              <a:cs typeface="TT Drugs Bold"/>
              <a:sym typeface="TT Drugs Bold"/>
            </a:endParaRPr>
          </a:p>
        </p:txBody>
      </p:sp>
      <p:sp>
        <p:nvSpPr>
          <p:cNvPr id="6" name="Freeform 6"/>
          <p:cNvSpPr/>
          <p:nvPr/>
        </p:nvSpPr>
        <p:spPr>
          <a:xfrm flipV="1">
            <a:off x="10562616" y="1385480"/>
            <a:ext cx="1138177" cy="887778"/>
          </a:xfrm>
          <a:custGeom>
            <a:avLst/>
            <a:gdLst/>
            <a:ahLst/>
            <a:cxnLst/>
            <a:rect l="l" t="t" r="r" b="b"/>
            <a:pathLst>
              <a:path w="1138177" h="887778">
                <a:moveTo>
                  <a:pt x="0" y="887778"/>
                </a:moveTo>
                <a:lnTo>
                  <a:pt x="1138176" y="887778"/>
                </a:lnTo>
                <a:lnTo>
                  <a:pt x="1138176" y="0"/>
                </a:lnTo>
                <a:lnTo>
                  <a:pt x="0" y="0"/>
                </a:lnTo>
                <a:lnTo>
                  <a:pt x="0" y="887778"/>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endParaRPr lang="en-US" dirty="0"/>
          </a:p>
        </p:txBody>
      </p:sp>
      <p:sp>
        <p:nvSpPr>
          <p:cNvPr id="7" name="TextBox 7"/>
          <p:cNvSpPr txBox="1"/>
          <p:nvPr/>
        </p:nvSpPr>
        <p:spPr>
          <a:xfrm>
            <a:off x="1028700" y="3715252"/>
            <a:ext cx="9036160" cy="1329659"/>
          </a:xfrm>
          <a:prstGeom prst="rect">
            <a:avLst/>
          </a:prstGeom>
        </p:spPr>
        <p:txBody>
          <a:bodyPr lIns="0" tIns="0" rIns="0" bIns="0" rtlCol="0" anchor="t">
            <a:spAutoFit/>
          </a:bodyPr>
          <a:lstStyle/>
          <a:p>
            <a:pPr algn="just">
              <a:lnSpc>
                <a:spcPct val="150000"/>
              </a:lnSpc>
            </a:pPr>
            <a:r>
              <a:rPr lang="en-US" sz="2000" dirty="0">
                <a:solidFill>
                  <a:srgbClr val="0F121F"/>
                </a:solidFill>
                <a:latin typeface="Times New Roman" panose="02020603050405020304" pitchFamily="18" charset="0"/>
                <a:ea typeface="Proxima Nova"/>
                <a:cs typeface="Times New Roman" panose="02020603050405020304" pitchFamily="18" charset="0"/>
                <a:sym typeface="Proxima Nova"/>
              </a:rPr>
              <a:t>The strategic alignment of Morrisons' recruitment and selection processes is primarily guided by its mission to provide outstanding customer service and uphold its reputation as a food specialist for everyone.</a:t>
            </a:r>
          </a:p>
        </p:txBody>
      </p:sp>
      <p:sp>
        <p:nvSpPr>
          <p:cNvPr id="8" name="TextBox 8"/>
          <p:cNvSpPr txBox="1"/>
          <p:nvPr/>
        </p:nvSpPr>
        <p:spPr>
          <a:xfrm>
            <a:off x="1028700" y="5372100"/>
            <a:ext cx="9036160" cy="393826"/>
          </a:xfrm>
          <a:prstGeom prst="rect">
            <a:avLst/>
          </a:prstGeom>
        </p:spPr>
        <p:txBody>
          <a:bodyPr lIns="0" tIns="0" rIns="0" bIns="0" rtlCol="0" anchor="t">
            <a:spAutoFit/>
          </a:bodyPr>
          <a:lstStyle/>
          <a:p>
            <a:pPr algn="just">
              <a:lnSpc>
                <a:spcPts val="3499"/>
              </a:lnSpc>
            </a:pPr>
            <a:r>
              <a:rPr lang="en-US" sz="2000" b="1" dirty="0">
                <a:solidFill>
                  <a:srgbClr val="0F121F"/>
                </a:solidFill>
                <a:latin typeface="Times New Roman" panose="02020603050405020304" pitchFamily="18" charset="0"/>
                <a:ea typeface="Proxima Nova Bold"/>
                <a:cs typeface="Times New Roman" panose="02020603050405020304" pitchFamily="18" charset="0"/>
                <a:sym typeface="Proxima Nova Bold"/>
              </a:rPr>
              <a:t>The company has identified the following major areas of alignment:</a:t>
            </a:r>
          </a:p>
        </p:txBody>
      </p:sp>
      <p:sp>
        <p:nvSpPr>
          <p:cNvPr id="9" name="TextBox 9"/>
          <p:cNvSpPr txBox="1"/>
          <p:nvPr/>
        </p:nvSpPr>
        <p:spPr>
          <a:xfrm>
            <a:off x="1028700" y="5981700"/>
            <a:ext cx="7673369" cy="1294393"/>
          </a:xfrm>
          <a:prstGeom prst="rect">
            <a:avLst/>
          </a:prstGeom>
        </p:spPr>
        <p:txBody>
          <a:bodyPr lIns="0" tIns="0" rIns="0" bIns="0" rtlCol="0" anchor="t">
            <a:spAutoFit/>
          </a:bodyPr>
          <a:lstStyle/>
          <a:p>
            <a:pPr marL="342900" indent="-342900" algn="just">
              <a:lnSpc>
                <a:spcPts val="3499"/>
              </a:lnSpc>
              <a:buFont typeface="Arial" panose="020B0604020202020204" pitchFamily="34" charset="0"/>
              <a:buChar char="•"/>
            </a:pPr>
            <a:r>
              <a:rPr lang="en-US" sz="2000" dirty="0">
                <a:solidFill>
                  <a:srgbClr val="0F121F"/>
                </a:solidFill>
                <a:latin typeface="Times New Roman" panose="02020603050405020304" pitchFamily="18" charset="0"/>
                <a:ea typeface="Proxima Nova"/>
                <a:cs typeface="Times New Roman" panose="02020603050405020304" pitchFamily="18" charset="0"/>
                <a:sym typeface="Proxima Nova"/>
              </a:rPr>
              <a:t>Values-Based Hiring;</a:t>
            </a:r>
          </a:p>
          <a:p>
            <a:pPr marL="342900" indent="-342900" algn="just">
              <a:lnSpc>
                <a:spcPts val="3499"/>
              </a:lnSpc>
              <a:buFont typeface="Arial" panose="020B0604020202020204" pitchFamily="34" charset="0"/>
              <a:buChar char="•"/>
            </a:pPr>
            <a:r>
              <a:rPr lang="en-US" sz="2000" dirty="0">
                <a:solidFill>
                  <a:srgbClr val="0F121F"/>
                </a:solidFill>
                <a:latin typeface="Times New Roman" panose="02020603050405020304" pitchFamily="18" charset="0"/>
                <a:ea typeface="Proxima Nova"/>
                <a:cs typeface="Times New Roman" panose="02020603050405020304" pitchFamily="18" charset="0"/>
                <a:sym typeface="Proxima Nova"/>
              </a:rPr>
              <a:t>Strengths-Based Approach;</a:t>
            </a:r>
          </a:p>
          <a:p>
            <a:pPr marL="342900" indent="-342900" algn="just">
              <a:lnSpc>
                <a:spcPts val="3499"/>
              </a:lnSpc>
              <a:buFont typeface="Arial" panose="020B0604020202020204" pitchFamily="34" charset="0"/>
              <a:buChar char="•"/>
            </a:pPr>
            <a:r>
              <a:rPr lang="en-US" sz="2000" dirty="0">
                <a:solidFill>
                  <a:srgbClr val="0F121F"/>
                </a:solidFill>
                <a:latin typeface="Times New Roman" panose="02020603050405020304" pitchFamily="18" charset="0"/>
                <a:ea typeface="Proxima Nova"/>
                <a:cs typeface="Times New Roman" panose="02020603050405020304" pitchFamily="18" charset="0"/>
                <a:sym typeface="Proxima Nova"/>
              </a:rPr>
              <a:t>Skill-Specific Sourcing;</a:t>
            </a:r>
          </a:p>
        </p:txBody>
      </p:sp>
      <p:sp>
        <p:nvSpPr>
          <p:cNvPr id="10" name="Slide Number Placeholder 15">
            <a:extLst>
              <a:ext uri="{FF2B5EF4-FFF2-40B4-BE49-F238E27FC236}">
                <a16:creationId xmlns:a16="http://schemas.microsoft.com/office/drawing/2014/main" xmlns="" id="{F6D74E12-03AC-A983-8A49-459063594B4D}"/>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10</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810596" y="8539046"/>
            <a:ext cx="19685258" cy="2732001"/>
            <a:chOff x="0" y="0"/>
            <a:chExt cx="5184595" cy="719539"/>
          </a:xfrm>
        </p:grpSpPr>
        <p:sp>
          <p:nvSpPr>
            <p:cNvPr id="4" name="Freeform 4"/>
            <p:cNvSpPr/>
            <p:nvPr/>
          </p:nvSpPr>
          <p:spPr>
            <a:xfrm>
              <a:off x="0" y="0"/>
              <a:ext cx="5184595" cy="719539"/>
            </a:xfrm>
            <a:custGeom>
              <a:avLst/>
              <a:gdLst/>
              <a:ahLst/>
              <a:cxnLst/>
              <a:rect l="l" t="t" r="r" b="b"/>
              <a:pathLst>
                <a:path w="5184595" h="719539">
                  <a:moveTo>
                    <a:pt x="0" y="0"/>
                  </a:moveTo>
                  <a:lnTo>
                    <a:pt x="5184595" y="0"/>
                  </a:lnTo>
                  <a:lnTo>
                    <a:pt x="5184595" y="719539"/>
                  </a:lnTo>
                  <a:lnTo>
                    <a:pt x="0" y="719539"/>
                  </a:lnTo>
                  <a:close/>
                </a:path>
              </a:pathLst>
            </a:custGeom>
            <a:solidFill>
              <a:srgbClr val="B31A1F"/>
            </a:solidFill>
          </p:spPr>
        </p:sp>
        <p:sp>
          <p:nvSpPr>
            <p:cNvPr id="5" name="TextBox 5"/>
            <p:cNvSpPr txBox="1"/>
            <p:nvPr/>
          </p:nvSpPr>
          <p:spPr>
            <a:xfrm>
              <a:off x="0" y="-19050"/>
              <a:ext cx="5184595" cy="738589"/>
            </a:xfrm>
            <a:prstGeom prst="rect">
              <a:avLst/>
            </a:prstGeom>
          </p:spPr>
          <p:txBody>
            <a:bodyPr lIns="50800" tIns="50800" rIns="50800" bIns="50800" rtlCol="0" anchor="ctr"/>
            <a:lstStyle/>
            <a:p>
              <a:pPr algn="ctr">
                <a:lnSpc>
                  <a:spcPts val="3036"/>
                </a:lnSpc>
              </a:pPr>
              <a:endParaRPr/>
            </a:p>
          </p:txBody>
        </p:sp>
      </p:grpSp>
      <p:sp>
        <p:nvSpPr>
          <p:cNvPr id="7" name="TextBox 7"/>
          <p:cNvSpPr txBox="1"/>
          <p:nvPr/>
        </p:nvSpPr>
        <p:spPr>
          <a:xfrm>
            <a:off x="6324600" y="495300"/>
            <a:ext cx="9531217" cy="1415772"/>
          </a:xfrm>
          <a:prstGeom prst="rect">
            <a:avLst/>
          </a:prstGeom>
        </p:spPr>
        <p:txBody>
          <a:bodyPr wrap="square" lIns="0" tIns="0" rIns="0" bIns="0" rtlCol="0" anchor="t">
            <a:spAutoFit/>
          </a:bodyPr>
          <a:lstStyle/>
          <a:p>
            <a:pPr algn="ctr">
              <a:lnSpc>
                <a:spcPct val="150000"/>
              </a:lnSpc>
            </a:pPr>
            <a:r>
              <a:rPr lang="en-US" sz="3200" dirty="0">
                <a:solidFill>
                  <a:srgbClr val="000000"/>
                </a:solidFill>
                <a:latin typeface="League Spartan"/>
                <a:ea typeface="League Spartan"/>
                <a:cs typeface="League Spartan"/>
                <a:sym typeface="League Spartan"/>
              </a:rPr>
              <a:t>HR Challenges in Morrisons' Recruitment and Selection</a:t>
            </a:r>
          </a:p>
        </p:txBody>
      </p:sp>
      <p:sp>
        <p:nvSpPr>
          <p:cNvPr id="8" name="Freeform 8"/>
          <p:cNvSpPr/>
          <p:nvPr/>
        </p:nvSpPr>
        <p:spPr>
          <a:xfrm>
            <a:off x="4876800" y="495300"/>
            <a:ext cx="910317" cy="1010061"/>
          </a:xfrm>
          <a:custGeom>
            <a:avLst/>
            <a:gdLst/>
            <a:ahLst/>
            <a:cxnLst/>
            <a:rect l="l" t="t" r="r" b="b"/>
            <a:pathLst>
              <a:path w="910317" h="1010061">
                <a:moveTo>
                  <a:pt x="0" y="0"/>
                </a:moveTo>
                <a:lnTo>
                  <a:pt x="910317" y="0"/>
                </a:lnTo>
                <a:lnTo>
                  <a:pt x="910317" y="1010061"/>
                </a:lnTo>
                <a:lnTo>
                  <a:pt x="0" y="101006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2" name="TextBox 12"/>
          <p:cNvSpPr txBox="1"/>
          <p:nvPr/>
        </p:nvSpPr>
        <p:spPr>
          <a:xfrm>
            <a:off x="1905000" y="2324100"/>
            <a:ext cx="14478000" cy="867995"/>
          </a:xfrm>
          <a:prstGeom prst="rect">
            <a:avLst/>
          </a:prstGeom>
        </p:spPr>
        <p:txBody>
          <a:bodyPr wrap="square" lIns="0" tIns="0" rIns="0" bIns="0" rtlCol="0" anchor="t">
            <a:spAutoFit/>
          </a:bodyPr>
          <a:lstStyle/>
          <a:p>
            <a:pPr algn="just">
              <a:lnSpc>
                <a:spcPct val="150000"/>
              </a:lnSpc>
            </a:pPr>
            <a:r>
              <a:rPr lang="en-US" sz="2000" spc="-113" dirty="0">
                <a:solidFill>
                  <a:srgbClr val="000000"/>
                </a:solidFill>
                <a:latin typeface="Times New Roman" panose="02020603050405020304" pitchFamily="18" charset="0"/>
                <a:ea typeface="Poppins Light"/>
                <a:cs typeface="Times New Roman" panose="02020603050405020304" pitchFamily="18" charset="0"/>
                <a:sym typeface="Poppins Light"/>
              </a:rPr>
              <a:t>The human resources issues of recruitment and selection are a major concern for Morrisons, as it must contend with a highly competitive </a:t>
            </a:r>
            <a:r>
              <a:rPr lang="en-US" sz="2000" spc="-113" dirty="0" err="1">
                <a:solidFill>
                  <a:srgbClr val="000000"/>
                </a:solidFill>
                <a:latin typeface="Times New Roman" panose="02020603050405020304" pitchFamily="18" charset="0"/>
                <a:ea typeface="Poppins Light"/>
                <a:cs typeface="Times New Roman" panose="02020603050405020304" pitchFamily="18" charset="0"/>
                <a:sym typeface="Poppins Light"/>
              </a:rPr>
              <a:t>labour</a:t>
            </a:r>
            <a:r>
              <a:rPr lang="en-US" sz="2000" spc="-113" dirty="0">
                <a:solidFill>
                  <a:srgbClr val="000000"/>
                </a:solidFill>
                <a:latin typeface="Times New Roman" panose="02020603050405020304" pitchFamily="18" charset="0"/>
                <a:ea typeface="Poppins Light"/>
                <a:cs typeface="Times New Roman" panose="02020603050405020304" pitchFamily="18" charset="0"/>
                <a:sym typeface="Poppins Light"/>
              </a:rPr>
              <a:t> market in the UK retail sector and the necessity of matching its extensive workforce with its unique customer-focused strategy.</a:t>
            </a:r>
          </a:p>
        </p:txBody>
      </p:sp>
      <p:sp>
        <p:nvSpPr>
          <p:cNvPr id="13" name="TextBox 12">
            <a:extLst>
              <a:ext uri="{FF2B5EF4-FFF2-40B4-BE49-F238E27FC236}">
                <a16:creationId xmlns:a16="http://schemas.microsoft.com/office/drawing/2014/main" xmlns="" id="{756A0778-ACFA-CD06-A654-8E614DCE8E0A}"/>
              </a:ext>
            </a:extLst>
          </p:cNvPr>
          <p:cNvSpPr txBox="1"/>
          <p:nvPr/>
        </p:nvSpPr>
        <p:spPr>
          <a:xfrm>
            <a:off x="5309098" y="4010834"/>
            <a:ext cx="4495800" cy="1791324"/>
          </a:xfrm>
          <a:prstGeom prst="rect">
            <a:avLst/>
          </a:prstGeom>
        </p:spPr>
        <p:txBody>
          <a:bodyPr wrap="square" lIns="0" tIns="0" rIns="0" bIns="0" rtlCol="0" anchor="t">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Key challenges include:</a:t>
            </a:r>
          </a:p>
          <a:p>
            <a:pPr marL="342900" marR="0" lvl="0" indent="-3429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Talent Shortage</a:t>
            </a:r>
          </a:p>
          <a:p>
            <a:pPr marL="342900" marR="0" lvl="0" indent="-3429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Risk of High Turnover</a:t>
            </a:r>
          </a:p>
          <a:p>
            <a:pPr marL="342900" marR="0" lvl="0" indent="-3429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Cultural Fit</a:t>
            </a:r>
            <a:endParaRPr lang="en-US" sz="3600" spc="-113" dirty="0">
              <a:solidFill>
                <a:srgbClr val="000000"/>
              </a:solidFill>
              <a:latin typeface="Times New Roman" panose="02020603050405020304" pitchFamily="18" charset="0"/>
              <a:ea typeface="Poppins Light"/>
              <a:cs typeface="Times New Roman" panose="02020603050405020304" pitchFamily="18" charset="0"/>
              <a:sym typeface="Poppins Light"/>
            </a:endParaRPr>
          </a:p>
        </p:txBody>
      </p:sp>
      <p:pic>
        <p:nvPicPr>
          <p:cNvPr id="14" name="Picture 13">
            <a:extLst>
              <a:ext uri="{FF2B5EF4-FFF2-40B4-BE49-F238E27FC236}">
                <a16:creationId xmlns:a16="http://schemas.microsoft.com/office/drawing/2014/main" xmlns="" id="{90BFE65A-7A2E-2F7F-232E-C171938F59A5}"/>
              </a:ext>
            </a:extLst>
          </p:cNvPr>
          <p:cNvPicPr>
            <a:picLocks noChangeAspect="1"/>
          </p:cNvPicPr>
          <p:nvPr/>
        </p:nvPicPr>
        <p:blipFill>
          <a:blip r:embed="rId5"/>
          <a:stretch>
            <a:fillRect/>
          </a:stretch>
        </p:blipFill>
        <p:spPr>
          <a:xfrm>
            <a:off x="10668000" y="4077291"/>
            <a:ext cx="6800104" cy="3558721"/>
          </a:xfrm>
          <a:prstGeom prst="rect">
            <a:avLst/>
          </a:prstGeom>
        </p:spPr>
      </p:pic>
      <p:sp>
        <p:nvSpPr>
          <p:cNvPr id="2" name="Slide Number Placeholder 15">
            <a:extLst>
              <a:ext uri="{FF2B5EF4-FFF2-40B4-BE49-F238E27FC236}">
                <a16:creationId xmlns:a16="http://schemas.microsoft.com/office/drawing/2014/main" xmlns="" id="{8FB0EA4E-0EF6-EB76-863F-FB2AFAE03580}"/>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11</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04771" y="-188035"/>
            <a:ext cx="2433471" cy="2433471"/>
          </a:xfrm>
          <a:custGeom>
            <a:avLst/>
            <a:gdLst/>
            <a:ahLst/>
            <a:cxnLst/>
            <a:rect l="l" t="t" r="r" b="b"/>
            <a:pathLst>
              <a:path w="2433471" h="2433471">
                <a:moveTo>
                  <a:pt x="0" y="0"/>
                </a:moveTo>
                <a:lnTo>
                  <a:pt x="2433471" y="0"/>
                </a:lnTo>
                <a:lnTo>
                  <a:pt x="2433471" y="2433470"/>
                </a:lnTo>
                <a:lnTo>
                  <a:pt x="0" y="243347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16600600" y="8010413"/>
            <a:ext cx="2945684" cy="2945684"/>
          </a:xfrm>
          <a:custGeom>
            <a:avLst/>
            <a:gdLst/>
            <a:ahLst/>
            <a:cxnLst/>
            <a:rect l="l" t="t" r="r" b="b"/>
            <a:pathLst>
              <a:path w="2945684" h="2945684">
                <a:moveTo>
                  <a:pt x="0" y="0"/>
                </a:moveTo>
                <a:lnTo>
                  <a:pt x="2945684" y="0"/>
                </a:lnTo>
                <a:lnTo>
                  <a:pt x="2945684" y="2945685"/>
                </a:lnTo>
                <a:lnTo>
                  <a:pt x="0" y="294568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4" name="Group 4"/>
          <p:cNvGrpSpPr/>
          <p:nvPr/>
        </p:nvGrpSpPr>
        <p:grpSpPr>
          <a:xfrm>
            <a:off x="15139954" y="-291524"/>
            <a:ext cx="3710513" cy="2159135"/>
            <a:chOff x="0" y="0"/>
            <a:chExt cx="977254" cy="568661"/>
          </a:xfrm>
        </p:grpSpPr>
        <p:sp>
          <p:nvSpPr>
            <p:cNvPr id="5" name="Freeform 5"/>
            <p:cNvSpPr/>
            <p:nvPr/>
          </p:nvSpPr>
          <p:spPr>
            <a:xfrm>
              <a:off x="0" y="0"/>
              <a:ext cx="977254" cy="568661"/>
            </a:xfrm>
            <a:custGeom>
              <a:avLst/>
              <a:gdLst/>
              <a:ahLst/>
              <a:cxnLst/>
              <a:rect l="l" t="t" r="r" b="b"/>
              <a:pathLst>
                <a:path w="977254" h="568661">
                  <a:moveTo>
                    <a:pt x="106411" y="0"/>
                  </a:moveTo>
                  <a:lnTo>
                    <a:pt x="870844" y="0"/>
                  </a:lnTo>
                  <a:cubicBezTo>
                    <a:pt x="929613" y="0"/>
                    <a:pt x="977254" y="47642"/>
                    <a:pt x="977254" y="106411"/>
                  </a:cubicBezTo>
                  <a:lnTo>
                    <a:pt x="977254" y="462250"/>
                  </a:lnTo>
                  <a:cubicBezTo>
                    <a:pt x="977254" y="490472"/>
                    <a:pt x="966043" y="517538"/>
                    <a:pt x="946088" y="537494"/>
                  </a:cubicBezTo>
                  <a:cubicBezTo>
                    <a:pt x="926132" y="557450"/>
                    <a:pt x="899066" y="568661"/>
                    <a:pt x="870844" y="568661"/>
                  </a:cubicBezTo>
                  <a:lnTo>
                    <a:pt x="106411" y="568661"/>
                  </a:lnTo>
                  <a:cubicBezTo>
                    <a:pt x="78189" y="568661"/>
                    <a:pt x="51123" y="557450"/>
                    <a:pt x="31167" y="537494"/>
                  </a:cubicBezTo>
                  <a:cubicBezTo>
                    <a:pt x="11211" y="517538"/>
                    <a:pt x="0" y="490472"/>
                    <a:pt x="0" y="462250"/>
                  </a:cubicBezTo>
                  <a:lnTo>
                    <a:pt x="0" y="106411"/>
                  </a:lnTo>
                  <a:cubicBezTo>
                    <a:pt x="0" y="78189"/>
                    <a:pt x="11211" y="51123"/>
                    <a:pt x="31167" y="31167"/>
                  </a:cubicBezTo>
                  <a:cubicBezTo>
                    <a:pt x="51123" y="11211"/>
                    <a:pt x="78189" y="0"/>
                    <a:pt x="106411" y="0"/>
                  </a:cubicBezTo>
                  <a:close/>
                </a:path>
              </a:pathLst>
            </a:custGeom>
            <a:solidFill>
              <a:srgbClr val="143947"/>
            </a:solidFill>
          </p:spPr>
        </p:sp>
        <p:sp>
          <p:nvSpPr>
            <p:cNvPr id="6" name="TextBox 6"/>
            <p:cNvSpPr txBox="1"/>
            <p:nvPr/>
          </p:nvSpPr>
          <p:spPr>
            <a:xfrm>
              <a:off x="0" y="-38100"/>
              <a:ext cx="977254" cy="606761"/>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5904782" y="-964195"/>
            <a:ext cx="3641502" cy="1992895"/>
          </a:xfrm>
          <a:custGeom>
            <a:avLst/>
            <a:gdLst/>
            <a:ahLst/>
            <a:cxnLst/>
            <a:rect l="l" t="t" r="r" b="b"/>
            <a:pathLst>
              <a:path w="3641502" h="1992895">
                <a:moveTo>
                  <a:pt x="0" y="0"/>
                </a:moveTo>
                <a:lnTo>
                  <a:pt x="3641502" y="0"/>
                </a:lnTo>
                <a:lnTo>
                  <a:pt x="3641502" y="1992895"/>
                </a:lnTo>
                <a:lnTo>
                  <a:pt x="0" y="199289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nvGrpSpPr>
          <p:cNvPr id="8" name="Group 8"/>
          <p:cNvGrpSpPr/>
          <p:nvPr/>
        </p:nvGrpSpPr>
        <p:grpSpPr>
          <a:xfrm>
            <a:off x="-1132440" y="3345776"/>
            <a:ext cx="2161140" cy="5468159"/>
            <a:chOff x="0" y="0"/>
            <a:chExt cx="569189" cy="1440174"/>
          </a:xfrm>
        </p:grpSpPr>
        <p:sp>
          <p:nvSpPr>
            <p:cNvPr id="9" name="Freeform 9"/>
            <p:cNvSpPr/>
            <p:nvPr/>
          </p:nvSpPr>
          <p:spPr>
            <a:xfrm>
              <a:off x="0" y="0"/>
              <a:ext cx="569189" cy="1440174"/>
            </a:xfrm>
            <a:custGeom>
              <a:avLst/>
              <a:gdLst/>
              <a:ahLst/>
              <a:cxnLst/>
              <a:rect l="l" t="t" r="r" b="b"/>
              <a:pathLst>
                <a:path w="569189" h="1440174">
                  <a:moveTo>
                    <a:pt x="182699" y="0"/>
                  </a:moveTo>
                  <a:lnTo>
                    <a:pt x="386490" y="0"/>
                  </a:lnTo>
                  <a:cubicBezTo>
                    <a:pt x="434945" y="0"/>
                    <a:pt x="481415" y="19249"/>
                    <a:pt x="515678" y="53511"/>
                  </a:cubicBezTo>
                  <a:cubicBezTo>
                    <a:pt x="549941" y="87774"/>
                    <a:pt x="569189" y="134244"/>
                    <a:pt x="569189" y="182699"/>
                  </a:cubicBezTo>
                  <a:lnTo>
                    <a:pt x="569189" y="1257475"/>
                  </a:lnTo>
                  <a:cubicBezTo>
                    <a:pt x="569189" y="1305929"/>
                    <a:pt x="549941" y="1352400"/>
                    <a:pt x="515678" y="1386662"/>
                  </a:cubicBezTo>
                  <a:cubicBezTo>
                    <a:pt x="481415" y="1420925"/>
                    <a:pt x="434945" y="1440174"/>
                    <a:pt x="386490" y="1440174"/>
                  </a:cubicBezTo>
                  <a:lnTo>
                    <a:pt x="182699" y="1440174"/>
                  </a:lnTo>
                  <a:cubicBezTo>
                    <a:pt x="134244" y="1440174"/>
                    <a:pt x="87774" y="1420925"/>
                    <a:pt x="53511" y="1386662"/>
                  </a:cubicBezTo>
                  <a:cubicBezTo>
                    <a:pt x="19249" y="1352400"/>
                    <a:pt x="0" y="1305929"/>
                    <a:pt x="0" y="1257475"/>
                  </a:cubicBezTo>
                  <a:lnTo>
                    <a:pt x="0" y="182699"/>
                  </a:lnTo>
                  <a:cubicBezTo>
                    <a:pt x="0" y="134244"/>
                    <a:pt x="19249" y="87774"/>
                    <a:pt x="53511" y="53511"/>
                  </a:cubicBezTo>
                  <a:cubicBezTo>
                    <a:pt x="87774" y="19249"/>
                    <a:pt x="134244" y="0"/>
                    <a:pt x="182699" y="0"/>
                  </a:cubicBezTo>
                  <a:close/>
                </a:path>
              </a:pathLst>
            </a:custGeom>
            <a:solidFill>
              <a:srgbClr val="143947"/>
            </a:solidFill>
          </p:spPr>
        </p:sp>
        <p:sp>
          <p:nvSpPr>
            <p:cNvPr id="10" name="TextBox 10"/>
            <p:cNvSpPr txBox="1"/>
            <p:nvPr/>
          </p:nvSpPr>
          <p:spPr>
            <a:xfrm>
              <a:off x="0" y="-38100"/>
              <a:ext cx="569189" cy="1478274"/>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5487671" y="705566"/>
            <a:ext cx="6689798" cy="646267"/>
          </a:xfrm>
          <a:prstGeom prst="rect">
            <a:avLst/>
          </a:prstGeom>
        </p:spPr>
        <p:txBody>
          <a:bodyPr lIns="0" tIns="0" rIns="0" bIns="0" rtlCol="0" anchor="t">
            <a:spAutoFit/>
          </a:bodyPr>
          <a:lstStyle/>
          <a:p>
            <a:pPr algn="ctr">
              <a:lnSpc>
                <a:spcPts val="5520"/>
              </a:lnSpc>
            </a:pPr>
            <a:r>
              <a:rPr lang="en-US" sz="3200" b="1" dirty="0">
                <a:solidFill>
                  <a:srgbClr val="000000"/>
                </a:solidFill>
                <a:latin typeface="DM Sans Bold"/>
                <a:ea typeface="DM Sans Bold"/>
                <a:cs typeface="DM Sans Bold"/>
                <a:sym typeface="DM Sans Bold"/>
              </a:rPr>
              <a:t>Recommendations</a:t>
            </a:r>
          </a:p>
        </p:txBody>
      </p:sp>
      <p:sp>
        <p:nvSpPr>
          <p:cNvPr id="22" name="TextBox 12">
            <a:extLst>
              <a:ext uri="{FF2B5EF4-FFF2-40B4-BE49-F238E27FC236}">
                <a16:creationId xmlns:a16="http://schemas.microsoft.com/office/drawing/2014/main" xmlns="" id="{016303B1-0959-A1F8-CDD3-7B676524C7EA}"/>
              </a:ext>
            </a:extLst>
          </p:cNvPr>
          <p:cNvSpPr txBox="1"/>
          <p:nvPr/>
        </p:nvSpPr>
        <p:spPr>
          <a:xfrm>
            <a:off x="1905000" y="2324100"/>
            <a:ext cx="14478000" cy="5484643"/>
          </a:xfrm>
          <a:prstGeom prst="rect">
            <a:avLst/>
          </a:prstGeom>
        </p:spPr>
        <p:txBody>
          <a:bodyPr wrap="square" lIns="0" tIns="0" rIns="0" bIns="0" rtlCol="0" anchor="t">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The feasible suggestions to the recruitment and selection issues facing Morrisons, which include a shortage of talent in the competent positions and excessive turnover, are:</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Upskill Internally: </a:t>
            </a:r>
            <a:r>
              <a:rPr lang="en-US" sz="2000" dirty="0">
                <a:latin typeface="Times New Roman" panose="02020603050405020304" pitchFamily="18" charset="0"/>
                <a:cs typeface="Times New Roman" panose="02020603050405020304" pitchFamily="18" charset="0"/>
              </a:rPr>
              <a:t>Institute specific, fast-tracked apprenticeship schemes into skilled jobs (butchers, bakers), establishing an internal talent machine and solving the shortage.</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Improve EVP (Employee Value Proposition): </a:t>
            </a:r>
            <a:r>
              <a:rPr lang="en-US" sz="2000" dirty="0">
                <a:latin typeface="Times New Roman" panose="02020603050405020304" pitchFamily="18" charset="0"/>
                <a:cs typeface="Times New Roman" panose="02020603050405020304" pitchFamily="18" charset="0"/>
              </a:rPr>
              <a:t>Competitive salaries and flexible working will help to stand out in the competitive retail market and attract high-</a:t>
            </a:r>
            <a:r>
              <a:rPr lang="en-US" sz="2000" dirty="0" err="1">
                <a:latin typeface="Times New Roman" panose="02020603050405020304" pitchFamily="18" charset="0"/>
                <a:cs typeface="Times New Roman" panose="02020603050405020304" pitchFamily="18" charset="0"/>
              </a:rPr>
              <a:t>calibre</a:t>
            </a:r>
            <a:r>
              <a:rPr lang="en-US" sz="2000" dirty="0">
                <a:latin typeface="Times New Roman" panose="02020603050405020304" pitchFamily="18" charset="0"/>
                <a:cs typeface="Times New Roman" panose="02020603050405020304" pitchFamily="18" charset="0"/>
              </a:rPr>
              <a:t> candidates.</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Enhance Onboarding: </a:t>
            </a:r>
            <a:r>
              <a:rPr lang="en-US" sz="2000" dirty="0">
                <a:latin typeface="Times New Roman" panose="02020603050405020304" pitchFamily="18" charset="0"/>
                <a:cs typeface="Times New Roman" panose="02020603050405020304" pitchFamily="18" charset="0"/>
              </a:rPr>
              <a:t>Introduce </a:t>
            </a:r>
            <a:r>
              <a:rPr lang="en-US" sz="2000" dirty="0" err="1">
                <a:latin typeface="Times New Roman" panose="02020603050405020304" pitchFamily="18" charset="0"/>
                <a:cs typeface="Times New Roman" panose="02020603050405020304" pitchFamily="18" charset="0"/>
              </a:rPr>
              <a:t>organised</a:t>
            </a:r>
            <a:r>
              <a:rPr lang="en-US" sz="2000" dirty="0">
                <a:latin typeface="Times New Roman" panose="02020603050405020304" pitchFamily="18" charset="0"/>
                <a:cs typeface="Times New Roman" panose="02020603050405020304" pitchFamily="18" charset="0"/>
              </a:rPr>
              <a:t>, interactive induction and mentorship to enhance confidence and bonding among new starters, which is a direct remedy for employee attrition at the beginning of their time in the company.</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Major Direction: </a:t>
            </a:r>
            <a:r>
              <a:rPr lang="en-US" sz="2000" dirty="0" err="1">
                <a:latin typeface="Times New Roman" panose="02020603050405020304" pitchFamily="18" charset="0"/>
                <a:cs typeface="Times New Roman" panose="02020603050405020304" pitchFamily="18" charset="0"/>
              </a:rPr>
              <a:t>Emphasise</a:t>
            </a:r>
            <a:r>
              <a:rPr lang="en-US" sz="2000" dirty="0">
                <a:latin typeface="Times New Roman" panose="02020603050405020304" pitchFamily="18" charset="0"/>
                <a:cs typeface="Times New Roman" panose="02020603050405020304" pitchFamily="18" charset="0"/>
              </a:rPr>
              <a:t> Culture Fit: Employ strengths-based recruitment (SBR) strategies to determine the suitability of candidates to correlate with Morrison's customer-centric culture, which enhances retention in the long term.</a:t>
            </a:r>
          </a:p>
          <a:p>
            <a:pPr marL="342900" indent="-342900" algn="just">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Foster Growth: </a:t>
            </a:r>
            <a:r>
              <a:rPr lang="en-US" sz="2000" dirty="0">
                <a:latin typeface="Times New Roman" panose="02020603050405020304" pitchFamily="18" charset="0"/>
                <a:cs typeface="Times New Roman" panose="02020603050405020304" pitchFamily="18" charset="0"/>
              </a:rPr>
              <a:t>Closely </a:t>
            </a:r>
            <a:r>
              <a:rPr lang="en-US" sz="2000" dirty="0" err="1">
                <a:latin typeface="Times New Roman" panose="02020603050405020304" pitchFamily="18" charset="0"/>
                <a:cs typeface="Times New Roman" panose="02020603050405020304" pitchFamily="18" charset="0"/>
              </a:rPr>
              <a:t>visualise</a:t>
            </a:r>
            <a:r>
              <a:rPr lang="en-US" sz="2000" dirty="0">
                <a:latin typeface="Times New Roman" panose="02020603050405020304" pitchFamily="18" charset="0"/>
                <a:cs typeface="Times New Roman" panose="02020603050405020304" pitchFamily="18" charset="0"/>
              </a:rPr>
              <a:t> internal career growth opportunities from the shop floor to management to demonstrate to employees a workable future, increasing their loyalty and commitment.</a:t>
            </a:r>
            <a:endParaRPr lang="en-US" sz="2000" dirty="0">
              <a:effectLst/>
              <a:latin typeface="Times New Roman" panose="02020603050405020304" pitchFamily="18" charset="0"/>
              <a:cs typeface="Times New Roman" panose="02020603050405020304" pitchFamily="18" charset="0"/>
            </a:endParaRPr>
          </a:p>
        </p:txBody>
      </p:sp>
      <p:sp>
        <p:nvSpPr>
          <p:cNvPr id="11" name="Slide Number Placeholder 15">
            <a:extLst>
              <a:ext uri="{FF2B5EF4-FFF2-40B4-BE49-F238E27FC236}">
                <a16:creationId xmlns:a16="http://schemas.microsoft.com/office/drawing/2014/main" xmlns="" id="{FE118527-8DCF-9F67-5699-5479030014B3}"/>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12</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39F0092-52BD-EC85-2D62-D97A70BBE3F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DA0CA865-5586-D262-914B-6E3482D751EA}"/>
              </a:ext>
            </a:extLst>
          </p:cNvPr>
          <p:cNvGrpSpPr/>
          <p:nvPr/>
        </p:nvGrpSpPr>
        <p:grpSpPr>
          <a:xfrm>
            <a:off x="-1275640" y="-721824"/>
            <a:ext cx="2833112" cy="2640447"/>
            <a:chOff x="0" y="0"/>
            <a:chExt cx="746169" cy="695426"/>
          </a:xfrm>
        </p:grpSpPr>
        <p:sp>
          <p:nvSpPr>
            <p:cNvPr id="3" name="Freeform 3">
              <a:extLst>
                <a:ext uri="{FF2B5EF4-FFF2-40B4-BE49-F238E27FC236}">
                  <a16:creationId xmlns:a16="http://schemas.microsoft.com/office/drawing/2014/main" xmlns="" id="{05733007-1F8E-AE15-2772-713016223DD1}"/>
                </a:ext>
              </a:extLst>
            </p:cNvPr>
            <p:cNvSpPr/>
            <p:nvPr/>
          </p:nvSpPr>
          <p:spPr>
            <a:xfrm>
              <a:off x="0" y="0"/>
              <a:ext cx="746169" cy="695426"/>
            </a:xfrm>
            <a:custGeom>
              <a:avLst/>
              <a:gdLst/>
              <a:ahLst/>
              <a:cxnLst/>
              <a:rect l="l" t="t" r="r" b="b"/>
              <a:pathLst>
                <a:path w="746169" h="695426">
                  <a:moveTo>
                    <a:pt x="139365" y="0"/>
                  </a:moveTo>
                  <a:lnTo>
                    <a:pt x="606804" y="0"/>
                  </a:lnTo>
                  <a:cubicBezTo>
                    <a:pt x="683773" y="0"/>
                    <a:pt x="746169" y="62396"/>
                    <a:pt x="746169" y="139365"/>
                  </a:cubicBezTo>
                  <a:lnTo>
                    <a:pt x="746169" y="556061"/>
                  </a:lnTo>
                  <a:cubicBezTo>
                    <a:pt x="746169" y="633030"/>
                    <a:pt x="683773" y="695426"/>
                    <a:pt x="606804" y="695426"/>
                  </a:cubicBezTo>
                  <a:lnTo>
                    <a:pt x="139365" y="695426"/>
                  </a:lnTo>
                  <a:cubicBezTo>
                    <a:pt x="62396" y="695426"/>
                    <a:pt x="0" y="633030"/>
                    <a:pt x="0" y="556061"/>
                  </a:cubicBezTo>
                  <a:lnTo>
                    <a:pt x="0" y="139365"/>
                  </a:lnTo>
                  <a:cubicBezTo>
                    <a:pt x="0" y="62396"/>
                    <a:pt x="62396" y="0"/>
                    <a:pt x="139365" y="0"/>
                  </a:cubicBezTo>
                  <a:close/>
                </a:path>
              </a:pathLst>
            </a:custGeom>
            <a:solidFill>
              <a:srgbClr val="143947"/>
            </a:solidFill>
          </p:spPr>
        </p:sp>
        <p:sp>
          <p:nvSpPr>
            <p:cNvPr id="4" name="TextBox 4">
              <a:extLst>
                <a:ext uri="{FF2B5EF4-FFF2-40B4-BE49-F238E27FC236}">
                  <a16:creationId xmlns:a16="http://schemas.microsoft.com/office/drawing/2014/main" xmlns="" id="{EA17C7EF-42A9-9FE7-BE40-09AA3DE838D2}"/>
                </a:ext>
              </a:extLst>
            </p:cNvPr>
            <p:cNvSpPr txBox="1"/>
            <p:nvPr/>
          </p:nvSpPr>
          <p:spPr>
            <a:xfrm>
              <a:off x="0" y="-38100"/>
              <a:ext cx="746169" cy="733526"/>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xmlns="" id="{CFBC02BD-D83B-9744-CC31-8E4296086BC3}"/>
              </a:ext>
            </a:extLst>
          </p:cNvPr>
          <p:cNvSpPr/>
          <p:nvPr/>
        </p:nvSpPr>
        <p:spPr>
          <a:xfrm>
            <a:off x="-295057" y="-227743"/>
            <a:ext cx="1124933" cy="1124933"/>
          </a:xfrm>
          <a:custGeom>
            <a:avLst/>
            <a:gdLst/>
            <a:ahLst/>
            <a:cxnLst/>
            <a:rect l="l" t="t" r="r" b="b"/>
            <a:pathLst>
              <a:path w="1124933" h="1124933">
                <a:moveTo>
                  <a:pt x="0" y="0"/>
                </a:moveTo>
                <a:lnTo>
                  <a:pt x="1124934" y="0"/>
                </a:lnTo>
                <a:lnTo>
                  <a:pt x="1124934" y="1124934"/>
                </a:lnTo>
                <a:lnTo>
                  <a:pt x="0" y="112493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0" name="Freeform 10">
            <a:extLst>
              <a:ext uri="{FF2B5EF4-FFF2-40B4-BE49-F238E27FC236}">
                <a16:creationId xmlns:a16="http://schemas.microsoft.com/office/drawing/2014/main" xmlns="" id="{37FD0399-F6A5-1410-4CB8-B51330554318}"/>
              </a:ext>
            </a:extLst>
          </p:cNvPr>
          <p:cNvSpPr/>
          <p:nvPr/>
        </p:nvSpPr>
        <p:spPr>
          <a:xfrm>
            <a:off x="15573182" y="-476443"/>
            <a:ext cx="3641502" cy="1992895"/>
          </a:xfrm>
          <a:custGeom>
            <a:avLst/>
            <a:gdLst/>
            <a:ahLst/>
            <a:cxnLst/>
            <a:rect l="l" t="t" r="r" b="b"/>
            <a:pathLst>
              <a:path w="3641502" h="1992895">
                <a:moveTo>
                  <a:pt x="0" y="0"/>
                </a:moveTo>
                <a:lnTo>
                  <a:pt x="3641502" y="0"/>
                </a:lnTo>
                <a:lnTo>
                  <a:pt x="3641502" y="1992895"/>
                </a:lnTo>
                <a:lnTo>
                  <a:pt x="0" y="199289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1" name="Freeform 11">
            <a:extLst>
              <a:ext uri="{FF2B5EF4-FFF2-40B4-BE49-F238E27FC236}">
                <a16:creationId xmlns:a16="http://schemas.microsoft.com/office/drawing/2014/main" xmlns="" id="{DB281427-804E-7D65-106F-306983D9CA86}"/>
              </a:ext>
            </a:extLst>
          </p:cNvPr>
          <p:cNvSpPr/>
          <p:nvPr/>
        </p:nvSpPr>
        <p:spPr>
          <a:xfrm>
            <a:off x="-955194" y="9422048"/>
            <a:ext cx="2445207" cy="1338195"/>
          </a:xfrm>
          <a:custGeom>
            <a:avLst/>
            <a:gdLst/>
            <a:ahLst/>
            <a:cxnLst/>
            <a:rect l="l" t="t" r="r" b="b"/>
            <a:pathLst>
              <a:path w="2445207" h="1338195">
                <a:moveTo>
                  <a:pt x="0" y="0"/>
                </a:moveTo>
                <a:lnTo>
                  <a:pt x="2445208" y="0"/>
                </a:lnTo>
                <a:lnTo>
                  <a:pt x="2445208" y="1338196"/>
                </a:lnTo>
                <a:lnTo>
                  <a:pt x="0" y="133819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6" name="TextBox 16">
            <a:extLst>
              <a:ext uri="{FF2B5EF4-FFF2-40B4-BE49-F238E27FC236}">
                <a16:creationId xmlns:a16="http://schemas.microsoft.com/office/drawing/2014/main" xmlns="" id="{B9A9409E-2CDA-528E-30B4-7E5E2A11AD26}"/>
              </a:ext>
            </a:extLst>
          </p:cNvPr>
          <p:cNvSpPr txBox="1"/>
          <p:nvPr/>
        </p:nvSpPr>
        <p:spPr>
          <a:xfrm>
            <a:off x="6781800" y="598399"/>
            <a:ext cx="5210418" cy="636649"/>
          </a:xfrm>
          <a:prstGeom prst="rect">
            <a:avLst/>
          </a:prstGeom>
        </p:spPr>
        <p:txBody>
          <a:bodyPr lIns="0" tIns="0" rIns="0" bIns="0" rtlCol="0" anchor="t">
            <a:spAutoFit/>
          </a:bodyPr>
          <a:lstStyle/>
          <a:p>
            <a:pPr algn="ctr">
              <a:lnSpc>
                <a:spcPts val="5423"/>
              </a:lnSpc>
            </a:pPr>
            <a:r>
              <a:rPr lang="en-GB" sz="3200" b="1" u="sng" spc="-144" dirty="0">
                <a:solidFill>
                  <a:srgbClr val="000000"/>
                </a:solidFill>
                <a:latin typeface="DM Sans Bold"/>
                <a:ea typeface="DM Sans Bold"/>
                <a:cs typeface="DM Sans Bold"/>
                <a:sym typeface="DM Sans Bold"/>
              </a:rPr>
              <a:t>R</a:t>
            </a:r>
            <a:r>
              <a:rPr lang="en-US" sz="3200" b="1" u="sng" spc="-144" dirty="0">
                <a:solidFill>
                  <a:srgbClr val="000000"/>
                </a:solidFill>
                <a:latin typeface="DM Sans Bold"/>
                <a:ea typeface="DM Sans Bold"/>
                <a:cs typeface="DM Sans Bold"/>
                <a:sym typeface="DM Sans Bold"/>
              </a:rPr>
              <a:t>efferences</a:t>
            </a:r>
          </a:p>
        </p:txBody>
      </p:sp>
      <p:sp>
        <p:nvSpPr>
          <p:cNvPr id="19" name="TextBox 18">
            <a:extLst>
              <a:ext uri="{FF2B5EF4-FFF2-40B4-BE49-F238E27FC236}">
                <a16:creationId xmlns:a16="http://schemas.microsoft.com/office/drawing/2014/main" xmlns="" id="{27920DDD-3036-F6F3-4A8C-9E7A3F97A734}"/>
              </a:ext>
            </a:extLst>
          </p:cNvPr>
          <p:cNvSpPr txBox="1"/>
          <p:nvPr/>
        </p:nvSpPr>
        <p:spPr>
          <a:xfrm>
            <a:off x="1828800" y="2171700"/>
            <a:ext cx="15697200" cy="6863417"/>
          </a:xfrm>
          <a:prstGeom prst="rect">
            <a:avLst/>
          </a:prstGeom>
          <a:noFill/>
        </p:spPr>
        <p:txBody>
          <a:bodyPr wrap="square" rtlCol="0">
            <a:spAutoFit/>
          </a:bodyPr>
          <a:lstStyle/>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Morrisons, 2023. </a:t>
            </a:r>
            <a:r>
              <a:rPr lang="en-US" sz="2000" i="1" dirty="0">
                <a:latin typeface="Times New Roman" panose="02020603050405020304" pitchFamily="18" charset="0"/>
                <a:cs typeface="Times New Roman" panose="02020603050405020304" pitchFamily="18" charset="0"/>
              </a:rPr>
              <a:t>Wm Morrison Supermarkets Limited Annual Report and Financial Statements 52 weeks ended 30 October 2022</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7"/>
              </a:rPr>
              <a:t>https://www.morrisons-corporate.com/globalassets/corporatesite/about-us/biographies/final-annual-report.pdf</a:t>
            </a:r>
            <a:r>
              <a:rPr lang="en-US" sz="2000" dirty="0">
                <a:latin typeface="Times New Roman" panose="02020603050405020304" pitchFamily="18" charset="0"/>
                <a:cs typeface="Times New Roman" panose="02020603050405020304" pitchFamily="18" charset="0"/>
              </a:rPr>
              <a:t> (Accessed: October 2025).</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Morrisons, 2024. </a:t>
            </a:r>
            <a:r>
              <a:rPr lang="en-US" sz="2000" i="1" dirty="0">
                <a:latin typeface="Times New Roman" panose="02020603050405020304" pitchFamily="18" charset="0"/>
                <a:cs typeface="Times New Roman" panose="02020603050405020304" pitchFamily="18" charset="0"/>
              </a:rPr>
              <a:t>Wm Morrison Supermarkets Limited Annual Report and Financial Statements for the 52 weeks ended 29 October 2023</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8"/>
              </a:rPr>
              <a:t>https://www.morrisons-corporate.com/globalassets/corporatesite/investor-centre/financialreports/documents/2022-23/wmsl-updated-30.01.2024-4.pdf</a:t>
            </a:r>
            <a:r>
              <a:rPr lang="en-US" sz="2000" dirty="0">
                <a:latin typeface="Times New Roman" panose="02020603050405020304" pitchFamily="18" charset="0"/>
                <a:cs typeface="Times New Roman" panose="02020603050405020304" pitchFamily="18" charset="0"/>
              </a:rPr>
              <a:t> (Accessed: October 2025).</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Morrisons Jobs, 2024. </a:t>
            </a:r>
            <a:r>
              <a:rPr lang="en-US" sz="2000" i="1" dirty="0">
                <a:latin typeface="Times New Roman" panose="02020603050405020304" pitchFamily="18" charset="0"/>
                <a:cs typeface="Times New Roman" panose="02020603050405020304" pitchFamily="18" charset="0"/>
              </a:rPr>
              <a:t>Assessment Centre</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9"/>
              </a:rPr>
              <a:t>https://www.morrisons.jobs/early-careers/assessment-centre</a:t>
            </a:r>
            <a:r>
              <a:rPr lang="en-US" sz="2000" dirty="0">
                <a:latin typeface="Times New Roman" panose="02020603050405020304" pitchFamily="18" charset="0"/>
                <a:cs typeface="Times New Roman" panose="02020603050405020304" pitchFamily="18" charset="0"/>
              </a:rPr>
              <a:t> (Accessed: October 2025).</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Anvari, R., </a:t>
            </a:r>
            <a:r>
              <a:rPr lang="en-US" sz="2000" dirty="0" err="1">
                <a:latin typeface="Times New Roman" panose="02020603050405020304" pitchFamily="18" charset="0"/>
                <a:cs typeface="Times New Roman" panose="02020603050405020304" pitchFamily="18" charset="0"/>
              </a:rPr>
              <a:t>Janjaria</a:t>
            </a:r>
            <a:r>
              <a:rPr lang="en-US" sz="2000" dirty="0">
                <a:latin typeface="Times New Roman" panose="02020603050405020304" pitchFamily="18" charset="0"/>
                <a:cs typeface="Times New Roman" panose="02020603050405020304" pitchFamily="18" charset="0"/>
              </a:rPr>
              <a:t>, M. and Shirvani, A., 2024. Role of line managers in human resource activities: Evidence from a case study. </a:t>
            </a:r>
            <a:r>
              <a:rPr lang="en-US" sz="2000" i="1" dirty="0">
                <a:latin typeface="Times New Roman" panose="02020603050405020304" pitchFamily="18" charset="0"/>
                <a:cs typeface="Times New Roman" panose="02020603050405020304" pitchFamily="18" charset="0"/>
              </a:rPr>
              <a:t>Intangible Capital</a:t>
            </a:r>
            <a:r>
              <a:rPr lang="en-US" sz="2000" dirty="0">
                <a:latin typeface="Times New Roman" panose="02020603050405020304" pitchFamily="18" charset="0"/>
                <a:cs typeface="Times New Roman" panose="02020603050405020304" pitchFamily="18" charset="0"/>
              </a:rPr>
              <a:t>, 20(1), pp.43-59. Available at: </a:t>
            </a:r>
            <a:r>
              <a:rPr lang="en-US" sz="2000" dirty="0">
                <a:latin typeface="Times New Roman" panose="02020603050405020304" pitchFamily="18" charset="0"/>
                <a:cs typeface="Times New Roman" panose="02020603050405020304" pitchFamily="18" charset="0"/>
                <a:hlinkClick r:id="rId10"/>
              </a:rPr>
              <a:t>https://www.researchgate.net/publication/377604817_Role_of_line_managers_in_human_resource_activities_evidence_from_a_case_study/fulltext/65afb0006c7ad06ab42583f6/Role-of-line-managers-in-human-resource-activities-evidence-from-a-case-study.pdf</a:t>
            </a:r>
            <a:r>
              <a:rPr lang="en-US" sz="2000" dirty="0">
                <a:latin typeface="Times New Roman" panose="02020603050405020304" pitchFamily="18" charset="0"/>
                <a:cs typeface="Times New Roman" panose="02020603050405020304" pitchFamily="18" charset="0"/>
              </a:rPr>
              <a:t> (Accessed: October 2025).</a:t>
            </a:r>
          </a:p>
          <a:p>
            <a:pPr marL="457200" indent="-457200">
              <a:buFont typeface="+mj-lt"/>
              <a:buAutoNum type="arabicPeriod"/>
            </a:pPr>
            <a:r>
              <a:rPr lang="en-US" sz="2000" dirty="0" err="1">
                <a:latin typeface="Times New Roman" panose="02020603050405020304" pitchFamily="18" charset="0"/>
                <a:cs typeface="Times New Roman" panose="02020603050405020304" pitchFamily="18" charset="0"/>
              </a:rPr>
              <a:t>DavidsonMorris</a:t>
            </a:r>
            <a:r>
              <a:rPr lang="en-US" sz="2000" dirty="0">
                <a:latin typeface="Times New Roman" panose="02020603050405020304" pitchFamily="18" charset="0"/>
                <a:cs typeface="Times New Roman" panose="02020603050405020304" pitchFamily="18" charset="0"/>
              </a:rPr>
              <a:t>, 2025. </a:t>
            </a:r>
            <a:r>
              <a:rPr lang="en-US" sz="2000" i="1" dirty="0">
                <a:latin typeface="Times New Roman" panose="02020603050405020304" pitchFamily="18" charset="0"/>
                <a:cs typeface="Times New Roman" panose="02020603050405020304" pitchFamily="18" charset="0"/>
              </a:rPr>
              <a:t>Line Manager: Key Roles, Skills &amp; Best Practices</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11"/>
              </a:rPr>
              <a:t>https://www.davidsonmorris.com/line-manager/</a:t>
            </a:r>
            <a:r>
              <a:rPr lang="en-US" sz="2000" dirty="0">
                <a:latin typeface="Times New Roman" panose="02020603050405020304" pitchFamily="18" charset="0"/>
                <a:cs typeface="Times New Roman" panose="02020603050405020304" pitchFamily="18" charset="0"/>
              </a:rPr>
              <a:t> (Accessed: October 2025).</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Engaging Minds, 2012. </a:t>
            </a:r>
            <a:r>
              <a:rPr lang="en-US" sz="2000" i="1" dirty="0">
                <a:latin typeface="Times New Roman" panose="02020603050405020304" pitchFamily="18" charset="0"/>
                <a:cs typeface="Times New Roman" panose="02020603050405020304" pitchFamily="18" charset="0"/>
              </a:rPr>
              <a:t>Strengths-based recruitment case study | Morrisons</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12"/>
              </a:rPr>
              <a:t>https://engagingminds.co.uk/case-study-morrisons-introducing-strengths-based-recruitment/</a:t>
            </a:r>
            <a:r>
              <a:rPr lang="en-US" sz="2000" dirty="0">
                <a:latin typeface="Times New Roman" panose="02020603050405020304" pitchFamily="18" charset="0"/>
                <a:cs typeface="Times New Roman" panose="02020603050405020304" pitchFamily="18" charset="0"/>
              </a:rPr>
              <a:t> (Accessed: October 2025).</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Morrisons Jobs, 2025. </a:t>
            </a:r>
            <a:r>
              <a:rPr lang="en-US" sz="2000" i="1" dirty="0">
                <a:latin typeface="Times New Roman" panose="02020603050405020304" pitchFamily="18" charset="0"/>
                <a:cs typeface="Times New Roman" panose="02020603050405020304" pitchFamily="18" charset="0"/>
              </a:rPr>
              <a:t>Assessment Centre</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9"/>
              </a:rPr>
              <a:t>https://www.morrisons.jobs/early-careers/assessment-centre</a:t>
            </a:r>
            <a:r>
              <a:rPr lang="en-US" sz="2000" dirty="0">
                <a:latin typeface="Times New Roman" panose="02020603050405020304" pitchFamily="18" charset="0"/>
                <a:cs typeface="Times New Roman" panose="02020603050405020304" pitchFamily="18" charset="0"/>
              </a:rPr>
              <a:t> (Accessed: October 2025).</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The video </a:t>
            </a:r>
            <a:r>
              <a:rPr lang="en-US" sz="2000" dirty="0">
                <a:latin typeface="Times New Roman" panose="02020603050405020304" pitchFamily="18" charset="0"/>
                <a:cs typeface="Times New Roman" panose="02020603050405020304" pitchFamily="18" charset="0"/>
                <a:hlinkClick r:id="rId13"/>
              </a:rPr>
              <a:t>MORRISONS INTERVIEW QUESTIONS AND ANSWERS! (How to Pass a Morrisons Job Interview!)</a:t>
            </a:r>
            <a:r>
              <a:rPr lang="en-US" sz="2000" dirty="0">
                <a:latin typeface="Times New Roman" panose="02020603050405020304" pitchFamily="18" charset="0"/>
                <a:cs typeface="Times New Roman" panose="02020603050405020304" pitchFamily="18" charset="0"/>
              </a:rPr>
              <a:t> is relevant because it prepares a candidate for the interview stage, which is a key part of the selection process often conducted by the hiring line manager.</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Engaging Minds, 2012. </a:t>
            </a:r>
            <a:r>
              <a:rPr lang="en-US" sz="2000" i="1" dirty="0">
                <a:latin typeface="Times New Roman" panose="02020603050405020304" pitchFamily="18" charset="0"/>
                <a:cs typeface="Times New Roman" panose="02020603050405020304" pitchFamily="18" charset="0"/>
              </a:rPr>
              <a:t>Strengths-based recruitment case study | Morrisons</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12"/>
              </a:rPr>
              <a:t>https://engagingminds.co.uk/case-study-morrisons-introducing-strengths-based-recruitment/</a:t>
            </a:r>
            <a:r>
              <a:rPr lang="en-US" sz="2000" dirty="0">
                <a:latin typeface="Times New Roman" panose="02020603050405020304" pitchFamily="18" charset="0"/>
                <a:cs typeface="Times New Roman" panose="02020603050405020304" pitchFamily="18" charset="0"/>
              </a:rPr>
              <a:t> (Accessed: October 2025).</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Graduates First, 2025. </a:t>
            </a:r>
            <a:r>
              <a:rPr lang="en-US" sz="2000" i="1" dirty="0">
                <a:latin typeface="Times New Roman" panose="02020603050405020304" pitchFamily="18" charset="0"/>
                <a:cs typeface="Times New Roman" panose="02020603050405020304" pitchFamily="18" charset="0"/>
              </a:rPr>
              <a:t>MORRISONS Recruitment 2025/26 Practice Guide | Job Application, Interviews, Assessment Centre</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14"/>
              </a:rPr>
              <a:t>https://www.graduatesfirst.com/morrisons-job-tests</a:t>
            </a:r>
            <a:r>
              <a:rPr lang="en-US" sz="2000" dirty="0">
                <a:latin typeface="Times New Roman" panose="02020603050405020304" pitchFamily="18" charset="0"/>
                <a:cs typeface="Times New Roman" panose="02020603050405020304" pitchFamily="18" charset="0"/>
              </a:rPr>
              <a:t> (Accessed: October 2025).</a:t>
            </a:r>
          </a:p>
          <a:p>
            <a:pPr marL="457200" indent="-457200">
              <a:buFont typeface="+mj-lt"/>
              <a:buAutoNum type="arabicPeriod"/>
            </a:pPr>
            <a:endParaRPr lang="en-US" sz="2000" dirty="0">
              <a:latin typeface="Times New Roman" panose="02020603050405020304" pitchFamily="18" charset="0"/>
              <a:cs typeface="Times New Roman" panose="02020603050405020304" pitchFamily="18" charset="0"/>
            </a:endParaRPr>
          </a:p>
        </p:txBody>
      </p:sp>
      <p:sp>
        <p:nvSpPr>
          <p:cNvPr id="6" name="Slide Number Placeholder 15">
            <a:extLst>
              <a:ext uri="{FF2B5EF4-FFF2-40B4-BE49-F238E27FC236}">
                <a16:creationId xmlns:a16="http://schemas.microsoft.com/office/drawing/2014/main" xmlns="" id="{BE473A7B-0A46-B175-B3C0-A374E9121572}"/>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13</a:t>
            </a:fld>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0968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129803" y="4764775"/>
            <a:ext cx="1437407" cy="632459"/>
          </a:xfrm>
          <a:custGeom>
            <a:avLst/>
            <a:gdLst/>
            <a:ahLst/>
            <a:cxnLst/>
            <a:rect l="l" t="t" r="r" b="b"/>
            <a:pathLst>
              <a:path w="1437407" h="632459">
                <a:moveTo>
                  <a:pt x="0" y="0"/>
                </a:moveTo>
                <a:lnTo>
                  <a:pt x="1437407" y="0"/>
                </a:lnTo>
                <a:lnTo>
                  <a:pt x="1437407" y="632459"/>
                </a:lnTo>
                <a:lnTo>
                  <a:pt x="0" y="63245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3" name="Group 3"/>
          <p:cNvGrpSpPr/>
          <p:nvPr/>
        </p:nvGrpSpPr>
        <p:grpSpPr>
          <a:xfrm>
            <a:off x="-810596" y="8539046"/>
            <a:ext cx="19685258" cy="2732001"/>
            <a:chOff x="0" y="0"/>
            <a:chExt cx="5184595" cy="719539"/>
          </a:xfrm>
        </p:grpSpPr>
        <p:sp>
          <p:nvSpPr>
            <p:cNvPr id="4" name="Freeform 4"/>
            <p:cNvSpPr/>
            <p:nvPr/>
          </p:nvSpPr>
          <p:spPr>
            <a:xfrm>
              <a:off x="0" y="0"/>
              <a:ext cx="5184595" cy="719539"/>
            </a:xfrm>
            <a:custGeom>
              <a:avLst/>
              <a:gdLst/>
              <a:ahLst/>
              <a:cxnLst/>
              <a:rect l="l" t="t" r="r" b="b"/>
              <a:pathLst>
                <a:path w="5184595" h="719539">
                  <a:moveTo>
                    <a:pt x="0" y="0"/>
                  </a:moveTo>
                  <a:lnTo>
                    <a:pt x="5184595" y="0"/>
                  </a:lnTo>
                  <a:lnTo>
                    <a:pt x="5184595" y="719539"/>
                  </a:lnTo>
                  <a:lnTo>
                    <a:pt x="0" y="719539"/>
                  </a:lnTo>
                  <a:close/>
                </a:path>
              </a:pathLst>
            </a:custGeom>
            <a:solidFill>
              <a:srgbClr val="B31A1F"/>
            </a:solidFill>
          </p:spPr>
        </p:sp>
        <p:sp>
          <p:nvSpPr>
            <p:cNvPr id="5" name="TextBox 5"/>
            <p:cNvSpPr txBox="1"/>
            <p:nvPr/>
          </p:nvSpPr>
          <p:spPr>
            <a:xfrm>
              <a:off x="0" y="-19050"/>
              <a:ext cx="5184595" cy="738589"/>
            </a:xfrm>
            <a:prstGeom prst="rect">
              <a:avLst/>
            </a:prstGeom>
          </p:spPr>
          <p:txBody>
            <a:bodyPr lIns="50800" tIns="50800" rIns="50800" bIns="50800" rtlCol="0" anchor="ctr"/>
            <a:lstStyle/>
            <a:p>
              <a:pPr algn="ctr">
                <a:lnSpc>
                  <a:spcPts val="3036"/>
                </a:lnSpc>
              </a:pPr>
              <a:endParaRPr/>
            </a:p>
          </p:txBody>
        </p:sp>
      </p:grpSp>
      <p:grpSp>
        <p:nvGrpSpPr>
          <p:cNvPr id="6" name="Group 6"/>
          <p:cNvGrpSpPr/>
          <p:nvPr/>
        </p:nvGrpSpPr>
        <p:grpSpPr>
          <a:xfrm>
            <a:off x="-8477152" y="8316232"/>
            <a:ext cx="17165993" cy="632613"/>
            <a:chOff x="0" y="0"/>
            <a:chExt cx="4521085" cy="166614"/>
          </a:xfrm>
        </p:grpSpPr>
        <p:sp>
          <p:nvSpPr>
            <p:cNvPr id="7" name="Freeform 7"/>
            <p:cNvSpPr/>
            <p:nvPr/>
          </p:nvSpPr>
          <p:spPr>
            <a:xfrm>
              <a:off x="0" y="0"/>
              <a:ext cx="4521085" cy="166614"/>
            </a:xfrm>
            <a:custGeom>
              <a:avLst/>
              <a:gdLst/>
              <a:ahLst/>
              <a:cxnLst/>
              <a:rect l="l" t="t" r="r" b="b"/>
              <a:pathLst>
                <a:path w="4521085" h="166614">
                  <a:moveTo>
                    <a:pt x="0" y="0"/>
                  </a:moveTo>
                  <a:lnTo>
                    <a:pt x="4521085" y="0"/>
                  </a:lnTo>
                  <a:lnTo>
                    <a:pt x="4521085" y="166614"/>
                  </a:lnTo>
                  <a:lnTo>
                    <a:pt x="0" y="166614"/>
                  </a:lnTo>
                  <a:close/>
                </a:path>
              </a:pathLst>
            </a:custGeom>
            <a:solidFill>
              <a:srgbClr val="720F13"/>
            </a:solidFill>
          </p:spPr>
        </p:sp>
        <p:sp>
          <p:nvSpPr>
            <p:cNvPr id="8" name="TextBox 8"/>
            <p:cNvSpPr txBox="1"/>
            <p:nvPr/>
          </p:nvSpPr>
          <p:spPr>
            <a:xfrm>
              <a:off x="0" y="-19050"/>
              <a:ext cx="4521085" cy="185664"/>
            </a:xfrm>
            <a:prstGeom prst="rect">
              <a:avLst/>
            </a:prstGeom>
          </p:spPr>
          <p:txBody>
            <a:bodyPr lIns="50800" tIns="50800" rIns="50800" bIns="50800" rtlCol="0" anchor="ctr"/>
            <a:lstStyle/>
            <a:p>
              <a:pPr algn="ctr">
                <a:lnSpc>
                  <a:spcPts val="3036"/>
                </a:lnSpc>
              </a:pPr>
              <a:endParaRPr/>
            </a:p>
          </p:txBody>
        </p:sp>
      </p:grpSp>
      <p:grpSp>
        <p:nvGrpSpPr>
          <p:cNvPr id="9" name="Group 9"/>
          <p:cNvGrpSpPr/>
          <p:nvPr/>
        </p:nvGrpSpPr>
        <p:grpSpPr>
          <a:xfrm>
            <a:off x="9346390" y="527262"/>
            <a:ext cx="8220819" cy="1436004"/>
            <a:chOff x="0" y="0"/>
            <a:chExt cx="7765149" cy="1791830"/>
          </a:xfrm>
        </p:grpSpPr>
        <p:sp>
          <p:nvSpPr>
            <p:cNvPr id="10" name="Freeform 10"/>
            <p:cNvSpPr/>
            <p:nvPr/>
          </p:nvSpPr>
          <p:spPr>
            <a:xfrm>
              <a:off x="0" y="0"/>
              <a:ext cx="3675549" cy="1791830"/>
            </a:xfrm>
            <a:custGeom>
              <a:avLst/>
              <a:gdLst/>
              <a:ahLst/>
              <a:cxnLst/>
              <a:rect l="l" t="t" r="r" b="b"/>
              <a:pathLst>
                <a:path w="3675549" h="1791830">
                  <a:moveTo>
                    <a:pt x="0" y="0"/>
                  </a:moveTo>
                  <a:lnTo>
                    <a:pt x="3675549" y="0"/>
                  </a:lnTo>
                  <a:lnTo>
                    <a:pt x="3675549" y="1791830"/>
                  </a:lnTo>
                  <a:lnTo>
                    <a:pt x="0" y="179183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1" name="Freeform 11"/>
            <p:cNvSpPr/>
            <p:nvPr/>
          </p:nvSpPr>
          <p:spPr>
            <a:xfrm>
              <a:off x="2599817" y="0"/>
              <a:ext cx="3675549" cy="1791830"/>
            </a:xfrm>
            <a:custGeom>
              <a:avLst/>
              <a:gdLst/>
              <a:ahLst/>
              <a:cxnLst/>
              <a:rect l="l" t="t" r="r" b="b"/>
              <a:pathLst>
                <a:path w="3675549" h="1791830">
                  <a:moveTo>
                    <a:pt x="0" y="0"/>
                  </a:moveTo>
                  <a:lnTo>
                    <a:pt x="3675549" y="0"/>
                  </a:lnTo>
                  <a:lnTo>
                    <a:pt x="3675549" y="1791830"/>
                  </a:lnTo>
                  <a:lnTo>
                    <a:pt x="0" y="179183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2" name="Freeform 12"/>
            <p:cNvSpPr/>
            <p:nvPr/>
          </p:nvSpPr>
          <p:spPr>
            <a:xfrm>
              <a:off x="4089601" y="0"/>
              <a:ext cx="3675549" cy="1791830"/>
            </a:xfrm>
            <a:custGeom>
              <a:avLst/>
              <a:gdLst/>
              <a:ahLst/>
              <a:cxnLst/>
              <a:rect l="l" t="t" r="r" b="b"/>
              <a:pathLst>
                <a:path w="3675549" h="1791830">
                  <a:moveTo>
                    <a:pt x="0" y="0"/>
                  </a:moveTo>
                  <a:lnTo>
                    <a:pt x="3675548" y="0"/>
                  </a:lnTo>
                  <a:lnTo>
                    <a:pt x="3675548" y="1791830"/>
                  </a:lnTo>
                  <a:lnTo>
                    <a:pt x="0" y="179183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sp>
        <p:nvSpPr>
          <p:cNvPr id="13" name="Freeform 13"/>
          <p:cNvSpPr/>
          <p:nvPr/>
        </p:nvSpPr>
        <p:spPr>
          <a:xfrm>
            <a:off x="8233683" y="758238"/>
            <a:ext cx="910317" cy="1010061"/>
          </a:xfrm>
          <a:custGeom>
            <a:avLst/>
            <a:gdLst/>
            <a:ahLst/>
            <a:cxnLst/>
            <a:rect l="l" t="t" r="r" b="b"/>
            <a:pathLst>
              <a:path w="910317" h="1010061">
                <a:moveTo>
                  <a:pt x="0" y="0"/>
                </a:moveTo>
                <a:lnTo>
                  <a:pt x="910317" y="0"/>
                </a:lnTo>
                <a:lnTo>
                  <a:pt x="910317" y="1010060"/>
                </a:lnTo>
                <a:lnTo>
                  <a:pt x="0" y="1010060"/>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4" name="Freeform 14"/>
          <p:cNvSpPr/>
          <p:nvPr/>
        </p:nvSpPr>
        <p:spPr>
          <a:xfrm>
            <a:off x="538083" y="5598361"/>
            <a:ext cx="528701" cy="586631"/>
          </a:xfrm>
          <a:custGeom>
            <a:avLst/>
            <a:gdLst/>
            <a:ahLst/>
            <a:cxnLst/>
            <a:rect l="l" t="t" r="r" b="b"/>
            <a:pathLst>
              <a:path w="528701" h="586631">
                <a:moveTo>
                  <a:pt x="0" y="0"/>
                </a:moveTo>
                <a:lnTo>
                  <a:pt x="528701" y="0"/>
                </a:lnTo>
                <a:lnTo>
                  <a:pt x="528701" y="586631"/>
                </a:lnTo>
                <a:lnTo>
                  <a:pt x="0" y="586631"/>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grpSp>
        <p:nvGrpSpPr>
          <p:cNvPr id="15" name="Group 15"/>
          <p:cNvGrpSpPr/>
          <p:nvPr/>
        </p:nvGrpSpPr>
        <p:grpSpPr>
          <a:xfrm>
            <a:off x="802433" y="1263268"/>
            <a:ext cx="7396597" cy="7369271"/>
            <a:chOff x="0" y="0"/>
            <a:chExt cx="764270" cy="761447"/>
          </a:xfrm>
        </p:grpSpPr>
        <p:sp>
          <p:nvSpPr>
            <p:cNvPr id="16" name="Freeform 16"/>
            <p:cNvSpPr/>
            <p:nvPr/>
          </p:nvSpPr>
          <p:spPr>
            <a:xfrm>
              <a:off x="0" y="0"/>
              <a:ext cx="764270" cy="761447"/>
            </a:xfrm>
            <a:custGeom>
              <a:avLst/>
              <a:gdLst/>
              <a:ahLst/>
              <a:cxnLst/>
              <a:rect l="l" t="t" r="r" b="b"/>
              <a:pathLst>
                <a:path w="764270" h="761447">
                  <a:moveTo>
                    <a:pt x="203200" y="0"/>
                  </a:moveTo>
                  <a:lnTo>
                    <a:pt x="764270" y="0"/>
                  </a:lnTo>
                  <a:lnTo>
                    <a:pt x="561070" y="761447"/>
                  </a:lnTo>
                  <a:lnTo>
                    <a:pt x="0" y="761447"/>
                  </a:lnTo>
                  <a:lnTo>
                    <a:pt x="203200" y="0"/>
                  </a:lnTo>
                  <a:close/>
                </a:path>
              </a:pathLst>
            </a:custGeom>
            <a:blipFill>
              <a:blip r:embed="rId9"/>
              <a:stretch>
                <a:fillRect t="-25325" b="-25325"/>
              </a:stretch>
            </a:blipFill>
            <a:ln w="190500" cap="sq">
              <a:solidFill>
                <a:srgbClr val="B31A1F"/>
              </a:solidFill>
              <a:prstDash val="solid"/>
              <a:miter/>
            </a:ln>
          </p:spPr>
        </p:sp>
      </p:grpSp>
      <p:sp>
        <p:nvSpPr>
          <p:cNvPr id="17" name="TextBox 17"/>
          <p:cNvSpPr txBox="1"/>
          <p:nvPr/>
        </p:nvSpPr>
        <p:spPr>
          <a:xfrm>
            <a:off x="9917630" y="609488"/>
            <a:ext cx="8355130" cy="1336263"/>
          </a:xfrm>
          <a:prstGeom prst="rect">
            <a:avLst/>
          </a:prstGeom>
        </p:spPr>
        <p:txBody>
          <a:bodyPr wrap="square" lIns="0" tIns="0" rIns="0" bIns="0" rtlCol="0" anchor="t">
            <a:spAutoFit/>
          </a:bodyPr>
          <a:lstStyle/>
          <a:p>
            <a:pPr algn="l">
              <a:lnSpc>
                <a:spcPts val="5186"/>
              </a:lnSpc>
            </a:pPr>
            <a:r>
              <a:rPr lang="en-US" sz="3200" dirty="0">
                <a:solidFill>
                  <a:srgbClr val="FFFFFF"/>
                </a:solidFill>
                <a:latin typeface="League Spartan"/>
                <a:ea typeface="League Spartan"/>
                <a:cs typeface="League Spartan"/>
                <a:sym typeface="League Spartan"/>
              </a:rPr>
              <a:t>Morrisons' Current Reward and Remuneration Practices</a:t>
            </a:r>
          </a:p>
        </p:txBody>
      </p:sp>
      <p:sp>
        <p:nvSpPr>
          <p:cNvPr id="18" name="TextBox 18"/>
          <p:cNvSpPr txBox="1"/>
          <p:nvPr/>
        </p:nvSpPr>
        <p:spPr>
          <a:xfrm>
            <a:off x="9297955" y="3351022"/>
            <a:ext cx="5849438" cy="758285"/>
          </a:xfrm>
          <a:prstGeom prst="rect">
            <a:avLst/>
          </a:prstGeom>
        </p:spPr>
        <p:txBody>
          <a:bodyPr lIns="0" tIns="0" rIns="0" bIns="0" rtlCol="0" anchor="t">
            <a:spAutoFit/>
          </a:bodyPr>
          <a:lstStyle/>
          <a:p>
            <a:pPr marL="455244" lvl="1" indent="-227622">
              <a:lnSpc>
                <a:spcPts val="2952"/>
              </a:lnSpc>
              <a:buFont typeface="Arial"/>
              <a:buChar char="•"/>
            </a:pPr>
            <a:r>
              <a:rPr lang="en-US" sz="2000" b="1" dirty="0">
                <a:latin typeface="Times New Roman" panose="02020603050405020304" pitchFamily="18" charset="0"/>
                <a:cs typeface="Times New Roman" panose="02020603050405020304" pitchFamily="18" charset="0"/>
              </a:rPr>
              <a:t>Pay:</a:t>
            </a:r>
            <a:r>
              <a:rPr lang="en-US" sz="2000" dirty="0">
                <a:latin typeface="Times New Roman" panose="02020603050405020304" pitchFamily="18" charset="0"/>
                <a:cs typeface="Times New Roman" panose="02020603050405020304" pitchFamily="18" charset="0"/>
              </a:rPr>
              <a:t> Competitive salaries in line with the food retail sector.</a:t>
            </a:r>
            <a:endParaRPr lang="en-US" sz="2000" spc="-113" dirty="0">
              <a:solidFill>
                <a:srgbClr val="000000"/>
              </a:solidFill>
              <a:latin typeface="Times New Roman" panose="02020603050405020304" pitchFamily="18" charset="0"/>
              <a:ea typeface="Poppins Light"/>
              <a:cs typeface="Times New Roman" panose="02020603050405020304" pitchFamily="18" charset="0"/>
              <a:sym typeface="Poppins Light"/>
            </a:endParaRPr>
          </a:p>
        </p:txBody>
      </p:sp>
      <p:sp>
        <p:nvSpPr>
          <p:cNvPr id="19" name="TextBox 19"/>
          <p:cNvSpPr txBox="1"/>
          <p:nvPr/>
        </p:nvSpPr>
        <p:spPr>
          <a:xfrm>
            <a:off x="9297955" y="4305300"/>
            <a:ext cx="5849438" cy="1118063"/>
          </a:xfrm>
          <a:prstGeom prst="rect">
            <a:avLst/>
          </a:prstGeom>
        </p:spPr>
        <p:txBody>
          <a:bodyPr lIns="0" tIns="0" rIns="0" bIns="0" rtlCol="0" anchor="t">
            <a:spAutoFit/>
          </a:bodyPr>
          <a:lstStyle/>
          <a:p>
            <a:pPr marL="455244" lvl="1" indent="-227622">
              <a:lnSpc>
                <a:spcPts val="2952"/>
              </a:lnSpc>
              <a:buFont typeface="Arial"/>
              <a:buChar char="•"/>
            </a:pPr>
            <a:r>
              <a:rPr lang="en-US" sz="2000" b="1" dirty="0">
                <a:latin typeface="Times New Roman" panose="02020603050405020304" pitchFamily="18" charset="0"/>
                <a:cs typeface="Times New Roman" panose="02020603050405020304" pitchFamily="18" charset="0"/>
              </a:rPr>
              <a:t>Benefits:</a:t>
            </a:r>
            <a:r>
              <a:rPr lang="en-US" sz="2000" dirty="0">
                <a:latin typeface="Times New Roman" panose="02020603050405020304" pitchFamily="18" charset="0"/>
                <a:cs typeface="Times New Roman" panose="02020603050405020304" pitchFamily="18" charset="0"/>
              </a:rPr>
              <a:t> A generous colleague discount (currently 15%), a competitive pension scheme, life assurance, and a healthcare cash plan.</a:t>
            </a:r>
            <a:endParaRPr lang="en-US" sz="2000" spc="-113" dirty="0">
              <a:solidFill>
                <a:srgbClr val="000000"/>
              </a:solidFill>
              <a:latin typeface="Times New Roman" panose="02020603050405020304" pitchFamily="18" charset="0"/>
              <a:ea typeface="Poppins Light"/>
              <a:cs typeface="Times New Roman" panose="02020603050405020304" pitchFamily="18" charset="0"/>
              <a:sym typeface="Poppins Light"/>
            </a:endParaRPr>
          </a:p>
        </p:txBody>
      </p:sp>
      <p:sp>
        <p:nvSpPr>
          <p:cNvPr id="20" name="TextBox 20"/>
          <p:cNvSpPr txBox="1"/>
          <p:nvPr/>
        </p:nvSpPr>
        <p:spPr>
          <a:xfrm>
            <a:off x="9297955" y="5676900"/>
            <a:ext cx="5849438" cy="1118063"/>
          </a:xfrm>
          <a:prstGeom prst="rect">
            <a:avLst/>
          </a:prstGeom>
        </p:spPr>
        <p:txBody>
          <a:bodyPr lIns="0" tIns="0" rIns="0" bIns="0" rtlCol="0" anchor="t">
            <a:spAutoFit/>
          </a:bodyPr>
          <a:lstStyle/>
          <a:p>
            <a:pPr marL="455244" lvl="1" indent="-227622">
              <a:lnSpc>
                <a:spcPts val="2952"/>
              </a:lnSpc>
              <a:buFont typeface="Arial"/>
              <a:buChar char="•"/>
            </a:pPr>
            <a:r>
              <a:rPr lang="en-US" sz="2000" b="1" dirty="0">
                <a:latin typeface="Times New Roman" panose="02020603050405020304" pitchFamily="18" charset="0"/>
                <a:cs typeface="Times New Roman" panose="02020603050405020304" pitchFamily="18" charset="0"/>
              </a:rPr>
              <a:t>Recognition:</a:t>
            </a:r>
            <a:r>
              <a:rPr lang="en-US" sz="2000" dirty="0">
                <a:latin typeface="Times New Roman" panose="02020603050405020304" pitchFamily="18" charset="0"/>
                <a:cs typeface="Times New Roman" panose="02020603050405020304" pitchFamily="18" charset="0"/>
              </a:rPr>
              <a:t> Both formal recognition awards and informal 'thank </a:t>
            </a:r>
            <a:r>
              <a:rPr lang="en-US" sz="2000" dirty="0" err="1">
                <a:latin typeface="Times New Roman" panose="02020603050405020304" pitchFamily="18" charset="0"/>
                <a:cs typeface="Times New Roman" panose="02020603050405020304" pitchFamily="18" charset="0"/>
              </a:rPr>
              <a:t>yous</a:t>
            </a:r>
            <a:r>
              <a:rPr lang="en-US" sz="2000" dirty="0">
                <a:latin typeface="Times New Roman" panose="02020603050405020304" pitchFamily="18" charset="0"/>
                <a:cs typeface="Times New Roman" panose="02020603050405020304" pitchFamily="18" charset="0"/>
              </a:rPr>
              <a:t>' are promoted to reward success and contributions.</a:t>
            </a:r>
            <a:endParaRPr lang="en-US" sz="2000" spc="-113" dirty="0">
              <a:solidFill>
                <a:srgbClr val="000000"/>
              </a:solidFill>
              <a:latin typeface="Times New Roman" panose="02020603050405020304" pitchFamily="18" charset="0"/>
              <a:ea typeface="Poppins Light"/>
              <a:cs typeface="Times New Roman" panose="02020603050405020304" pitchFamily="18" charset="0"/>
              <a:sym typeface="Poppins Light"/>
            </a:endParaRPr>
          </a:p>
        </p:txBody>
      </p:sp>
      <p:sp>
        <p:nvSpPr>
          <p:cNvPr id="21" name="Slide Number Placeholder 15">
            <a:extLst>
              <a:ext uri="{FF2B5EF4-FFF2-40B4-BE49-F238E27FC236}">
                <a16:creationId xmlns:a16="http://schemas.microsoft.com/office/drawing/2014/main" xmlns="" id="{8E7C11F6-BACB-E899-69D4-4F46273E2C6E}"/>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14</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EEAEA"/>
        </a:solidFill>
        <a:effectLst/>
      </p:bgPr>
    </p:bg>
    <p:spTree>
      <p:nvGrpSpPr>
        <p:cNvPr id="1" name=""/>
        <p:cNvGrpSpPr/>
        <p:nvPr/>
      </p:nvGrpSpPr>
      <p:grpSpPr>
        <a:xfrm>
          <a:off x="0" y="0"/>
          <a:ext cx="0" cy="0"/>
          <a:chOff x="0" y="0"/>
          <a:chExt cx="0" cy="0"/>
        </a:xfrm>
      </p:grpSpPr>
      <p:grpSp>
        <p:nvGrpSpPr>
          <p:cNvPr id="3" name="Group 3"/>
          <p:cNvGrpSpPr/>
          <p:nvPr/>
        </p:nvGrpSpPr>
        <p:grpSpPr>
          <a:xfrm>
            <a:off x="6629400" y="778415"/>
            <a:ext cx="11049000" cy="8730170"/>
            <a:chOff x="0" y="0"/>
            <a:chExt cx="2277847" cy="2299304"/>
          </a:xfrm>
        </p:grpSpPr>
        <p:sp>
          <p:nvSpPr>
            <p:cNvPr id="4" name="Freeform 4"/>
            <p:cNvSpPr/>
            <p:nvPr/>
          </p:nvSpPr>
          <p:spPr>
            <a:xfrm>
              <a:off x="0" y="0"/>
              <a:ext cx="2277847" cy="2299304"/>
            </a:xfrm>
            <a:custGeom>
              <a:avLst/>
              <a:gdLst/>
              <a:ahLst/>
              <a:cxnLst/>
              <a:rect l="l" t="t" r="r" b="b"/>
              <a:pathLst>
                <a:path w="2277847" h="2299304">
                  <a:moveTo>
                    <a:pt x="45653" y="0"/>
                  </a:moveTo>
                  <a:lnTo>
                    <a:pt x="2232194" y="0"/>
                  </a:lnTo>
                  <a:cubicBezTo>
                    <a:pt x="2257408" y="0"/>
                    <a:pt x="2277847" y="20439"/>
                    <a:pt x="2277847" y="45653"/>
                  </a:cubicBezTo>
                  <a:lnTo>
                    <a:pt x="2277847" y="2253651"/>
                  </a:lnTo>
                  <a:cubicBezTo>
                    <a:pt x="2277847" y="2278865"/>
                    <a:pt x="2257408" y="2299304"/>
                    <a:pt x="2232194" y="2299304"/>
                  </a:cubicBezTo>
                  <a:lnTo>
                    <a:pt x="45653" y="2299304"/>
                  </a:lnTo>
                  <a:cubicBezTo>
                    <a:pt x="20439" y="2299304"/>
                    <a:pt x="0" y="2278865"/>
                    <a:pt x="0" y="2253651"/>
                  </a:cubicBezTo>
                  <a:lnTo>
                    <a:pt x="0" y="45653"/>
                  </a:lnTo>
                  <a:cubicBezTo>
                    <a:pt x="0" y="20439"/>
                    <a:pt x="20439" y="0"/>
                    <a:pt x="45653" y="0"/>
                  </a:cubicBezTo>
                  <a:close/>
                </a:path>
              </a:pathLst>
            </a:custGeom>
            <a:solidFill>
              <a:srgbClr val="B7F24A"/>
            </a:solidFill>
            <a:ln w="38100" cap="rnd">
              <a:solidFill>
                <a:srgbClr val="202124"/>
              </a:solidFill>
              <a:prstDash val="solid"/>
              <a:round/>
            </a:ln>
          </p:spPr>
        </p:sp>
        <p:sp>
          <p:nvSpPr>
            <p:cNvPr id="5" name="TextBox 5"/>
            <p:cNvSpPr txBox="1"/>
            <p:nvPr/>
          </p:nvSpPr>
          <p:spPr>
            <a:xfrm>
              <a:off x="0" y="-66675"/>
              <a:ext cx="2277847" cy="2365979"/>
            </a:xfrm>
            <a:prstGeom prst="rect">
              <a:avLst/>
            </a:prstGeom>
          </p:spPr>
          <p:txBody>
            <a:bodyPr lIns="50800" tIns="50800" rIns="50800" bIns="50800" rtlCol="0" anchor="ctr"/>
            <a:lstStyle/>
            <a:p>
              <a:pPr algn="ctr">
                <a:lnSpc>
                  <a:spcPts val="3359"/>
                </a:lnSpc>
              </a:pPr>
              <a:endParaRPr/>
            </a:p>
          </p:txBody>
        </p:sp>
      </p:grpSp>
      <p:sp>
        <p:nvSpPr>
          <p:cNvPr id="6" name="TextBox 6"/>
          <p:cNvSpPr txBox="1"/>
          <p:nvPr/>
        </p:nvSpPr>
        <p:spPr>
          <a:xfrm>
            <a:off x="6629400" y="1008277"/>
            <a:ext cx="10042071" cy="1387046"/>
          </a:xfrm>
          <a:prstGeom prst="rect">
            <a:avLst/>
          </a:prstGeom>
        </p:spPr>
        <p:txBody>
          <a:bodyPr wrap="square" lIns="0" tIns="0" rIns="0" bIns="0" rtlCol="0" anchor="t">
            <a:spAutoFit/>
          </a:bodyPr>
          <a:lstStyle/>
          <a:p>
            <a:pPr algn="ctr">
              <a:lnSpc>
                <a:spcPct val="150000"/>
              </a:lnSpc>
            </a:pPr>
            <a:r>
              <a:rPr lang="en-US" sz="3200" b="1" spc="-177" dirty="0">
                <a:solidFill>
                  <a:srgbClr val="202124"/>
                </a:solidFill>
                <a:latin typeface="Aileron" panose="020B0604020202020204" charset="0"/>
                <a:ea typeface="Formula Bold"/>
                <a:cs typeface="Formula Bold"/>
                <a:sym typeface="Formula Bold"/>
              </a:rPr>
              <a:t>Line Managers' Role In Morrisons' Reward And Remuneration</a:t>
            </a:r>
          </a:p>
        </p:txBody>
      </p:sp>
      <p:sp>
        <p:nvSpPr>
          <p:cNvPr id="7" name="TextBox 7"/>
          <p:cNvSpPr txBox="1"/>
          <p:nvPr/>
        </p:nvSpPr>
        <p:spPr>
          <a:xfrm>
            <a:off x="7086600" y="3009900"/>
            <a:ext cx="9220200" cy="4099648"/>
          </a:xfrm>
          <a:prstGeom prst="rect">
            <a:avLst/>
          </a:prstGeom>
        </p:spPr>
        <p:txBody>
          <a:bodyPr wrap="square" lIns="0" tIns="0" rIns="0" bIns="0" rtlCol="0" anchor="t">
            <a:spAutoFit/>
          </a:bodyPr>
          <a:lstStyle/>
          <a:p>
            <a:pPr>
              <a:lnSpc>
                <a:spcPct val="150000"/>
              </a:lnSpc>
            </a:pPr>
            <a:r>
              <a:rPr lang="en-US" sz="2000" dirty="0">
                <a:latin typeface="Times New Roman" panose="02020603050405020304" pitchFamily="18" charset="0"/>
                <a:cs typeface="Times New Roman" panose="02020603050405020304" pitchFamily="18" charset="0"/>
              </a:rPr>
              <a:t>Key responsibilities include:</a:t>
            </a:r>
          </a:p>
          <a:p>
            <a:pPr marL="342900" indent="-342900">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Performance Management:</a:t>
            </a:r>
            <a:r>
              <a:rPr lang="en-US" sz="2000" dirty="0">
                <a:latin typeface="Times New Roman" panose="02020603050405020304" pitchFamily="18" charset="0"/>
                <a:cs typeface="Times New Roman" panose="02020603050405020304" pitchFamily="18" charset="0"/>
              </a:rPr>
              <a:t> Leading a supportive and performance-driven department, managing performance conversations, and ensuring pay accuracy.</a:t>
            </a:r>
          </a:p>
          <a:p>
            <a:pPr marL="342900" indent="-342900">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Operational Routines:</a:t>
            </a:r>
            <a:r>
              <a:rPr lang="en-US" sz="2000" dirty="0">
                <a:latin typeface="Times New Roman" panose="02020603050405020304" pitchFamily="18" charset="0"/>
                <a:cs typeface="Times New Roman" panose="02020603050405020304" pitchFamily="18" charset="0"/>
              </a:rPr>
              <a:t> Taking accountability for all people routines, including scheduling and absence management, which indirectly affects pay and workload balance.</a:t>
            </a:r>
          </a:p>
          <a:p>
            <a:pPr marL="342900" indent="-342900">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Recognition:</a:t>
            </a:r>
            <a:r>
              <a:rPr lang="en-US" sz="2000" dirty="0">
                <a:latin typeface="Times New Roman" panose="02020603050405020304" pitchFamily="18" charset="0"/>
                <a:cs typeface="Times New Roman" panose="02020603050405020304" pitchFamily="18" charset="0"/>
              </a:rPr>
              <a:t> Building a performance-driven culture where achievements and contributions are </a:t>
            </a:r>
            <a:r>
              <a:rPr lang="en-US" sz="2000" dirty="0" err="1">
                <a:latin typeface="Times New Roman" panose="02020603050405020304" pitchFamily="18" charset="0"/>
                <a:cs typeface="Times New Roman" panose="02020603050405020304" pitchFamily="18" charset="0"/>
              </a:rPr>
              <a:t>recognised</a:t>
            </a:r>
            <a:r>
              <a:rPr lang="en-US" sz="2000" dirty="0">
                <a:latin typeface="Times New Roman" panose="02020603050405020304" pitchFamily="18" charset="0"/>
                <a:cs typeface="Times New Roman" panose="02020603050405020304" pitchFamily="18" charset="0"/>
              </a:rPr>
              <a:t> and rewarded, often through non-monetary and discretionary means.</a:t>
            </a:r>
          </a:p>
        </p:txBody>
      </p:sp>
      <p:pic>
        <p:nvPicPr>
          <p:cNvPr id="2050" name="Picture 2" descr="reward-management-assignment-02">
            <a:extLst>
              <a:ext uri="{FF2B5EF4-FFF2-40B4-BE49-F238E27FC236}">
                <a16:creationId xmlns:a16="http://schemas.microsoft.com/office/drawing/2014/main" xmlns="" id="{510253FC-994E-023F-BF92-75AF5FAD13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333500"/>
            <a:ext cx="6044204" cy="6497423"/>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5">
            <a:extLst>
              <a:ext uri="{FF2B5EF4-FFF2-40B4-BE49-F238E27FC236}">
                <a16:creationId xmlns:a16="http://schemas.microsoft.com/office/drawing/2014/main" xmlns="" id="{B96AF94A-6B3C-5293-56FA-6F36D0CBE2F5}"/>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15</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75640" y="-721824"/>
            <a:ext cx="2833112" cy="2640447"/>
            <a:chOff x="0" y="0"/>
            <a:chExt cx="746169" cy="695426"/>
          </a:xfrm>
        </p:grpSpPr>
        <p:sp>
          <p:nvSpPr>
            <p:cNvPr id="3" name="Freeform 3"/>
            <p:cNvSpPr/>
            <p:nvPr/>
          </p:nvSpPr>
          <p:spPr>
            <a:xfrm>
              <a:off x="0" y="0"/>
              <a:ext cx="746169" cy="695426"/>
            </a:xfrm>
            <a:custGeom>
              <a:avLst/>
              <a:gdLst/>
              <a:ahLst/>
              <a:cxnLst/>
              <a:rect l="l" t="t" r="r" b="b"/>
              <a:pathLst>
                <a:path w="746169" h="695426">
                  <a:moveTo>
                    <a:pt x="139365" y="0"/>
                  </a:moveTo>
                  <a:lnTo>
                    <a:pt x="606804" y="0"/>
                  </a:lnTo>
                  <a:cubicBezTo>
                    <a:pt x="683773" y="0"/>
                    <a:pt x="746169" y="62396"/>
                    <a:pt x="746169" y="139365"/>
                  </a:cubicBezTo>
                  <a:lnTo>
                    <a:pt x="746169" y="556061"/>
                  </a:lnTo>
                  <a:cubicBezTo>
                    <a:pt x="746169" y="633030"/>
                    <a:pt x="683773" y="695426"/>
                    <a:pt x="606804" y="695426"/>
                  </a:cubicBezTo>
                  <a:lnTo>
                    <a:pt x="139365" y="695426"/>
                  </a:lnTo>
                  <a:cubicBezTo>
                    <a:pt x="62396" y="695426"/>
                    <a:pt x="0" y="633030"/>
                    <a:pt x="0" y="556061"/>
                  </a:cubicBezTo>
                  <a:lnTo>
                    <a:pt x="0" y="139365"/>
                  </a:lnTo>
                  <a:cubicBezTo>
                    <a:pt x="0" y="62396"/>
                    <a:pt x="62396" y="0"/>
                    <a:pt x="139365" y="0"/>
                  </a:cubicBezTo>
                  <a:close/>
                </a:path>
              </a:pathLst>
            </a:custGeom>
            <a:solidFill>
              <a:srgbClr val="143947"/>
            </a:solidFill>
          </p:spPr>
        </p:sp>
        <p:sp>
          <p:nvSpPr>
            <p:cNvPr id="4" name="TextBox 4"/>
            <p:cNvSpPr txBox="1"/>
            <p:nvPr/>
          </p:nvSpPr>
          <p:spPr>
            <a:xfrm>
              <a:off x="0" y="-38100"/>
              <a:ext cx="746169" cy="733526"/>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295057" y="-227743"/>
            <a:ext cx="1124933" cy="1124933"/>
          </a:xfrm>
          <a:custGeom>
            <a:avLst/>
            <a:gdLst/>
            <a:ahLst/>
            <a:cxnLst/>
            <a:rect l="l" t="t" r="r" b="b"/>
            <a:pathLst>
              <a:path w="1124933" h="1124933">
                <a:moveTo>
                  <a:pt x="0" y="0"/>
                </a:moveTo>
                <a:lnTo>
                  <a:pt x="1124934" y="0"/>
                </a:lnTo>
                <a:lnTo>
                  <a:pt x="1124934" y="1124934"/>
                </a:lnTo>
                <a:lnTo>
                  <a:pt x="0" y="112493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6" name="Freeform 6"/>
          <p:cNvSpPr/>
          <p:nvPr/>
        </p:nvSpPr>
        <p:spPr>
          <a:xfrm>
            <a:off x="17163067" y="9258300"/>
            <a:ext cx="1124933" cy="1124933"/>
          </a:xfrm>
          <a:custGeom>
            <a:avLst/>
            <a:gdLst/>
            <a:ahLst/>
            <a:cxnLst/>
            <a:rect l="l" t="t" r="r" b="b"/>
            <a:pathLst>
              <a:path w="1124933" h="1124933">
                <a:moveTo>
                  <a:pt x="0" y="0"/>
                </a:moveTo>
                <a:lnTo>
                  <a:pt x="1124933" y="0"/>
                </a:lnTo>
                <a:lnTo>
                  <a:pt x="1124933" y="1124933"/>
                </a:lnTo>
                <a:lnTo>
                  <a:pt x="0" y="112493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7" name="Freeform 7"/>
          <p:cNvSpPr/>
          <p:nvPr/>
        </p:nvSpPr>
        <p:spPr>
          <a:xfrm>
            <a:off x="-2276066" y="8120501"/>
            <a:ext cx="3641502" cy="1992895"/>
          </a:xfrm>
          <a:custGeom>
            <a:avLst/>
            <a:gdLst/>
            <a:ahLst/>
            <a:cxnLst/>
            <a:rect l="l" t="t" r="r" b="b"/>
            <a:pathLst>
              <a:path w="3641502" h="1992895">
                <a:moveTo>
                  <a:pt x="0" y="0"/>
                </a:moveTo>
                <a:lnTo>
                  <a:pt x="3641501" y="0"/>
                </a:lnTo>
                <a:lnTo>
                  <a:pt x="3641501" y="1992894"/>
                </a:lnTo>
                <a:lnTo>
                  <a:pt x="0" y="1992894"/>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8" name="Freeform 8"/>
          <p:cNvSpPr/>
          <p:nvPr/>
        </p:nvSpPr>
        <p:spPr>
          <a:xfrm>
            <a:off x="16331726" y="-23549"/>
            <a:ext cx="2445207" cy="1338195"/>
          </a:xfrm>
          <a:custGeom>
            <a:avLst/>
            <a:gdLst/>
            <a:ahLst/>
            <a:cxnLst/>
            <a:rect l="l" t="t" r="r" b="b"/>
            <a:pathLst>
              <a:path w="2445207" h="1338195">
                <a:moveTo>
                  <a:pt x="0" y="0"/>
                </a:moveTo>
                <a:lnTo>
                  <a:pt x="2445208" y="0"/>
                </a:lnTo>
                <a:lnTo>
                  <a:pt x="2445208" y="1338196"/>
                </a:lnTo>
                <a:lnTo>
                  <a:pt x="0" y="133819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nvGrpSpPr>
          <p:cNvPr id="9" name="Group 9"/>
          <p:cNvGrpSpPr/>
          <p:nvPr/>
        </p:nvGrpSpPr>
        <p:grpSpPr>
          <a:xfrm>
            <a:off x="11287772" y="9749967"/>
            <a:ext cx="7660365" cy="1010277"/>
            <a:chOff x="0" y="0"/>
            <a:chExt cx="2017545" cy="266081"/>
          </a:xfrm>
        </p:grpSpPr>
        <p:sp>
          <p:nvSpPr>
            <p:cNvPr id="10" name="Freeform 10"/>
            <p:cNvSpPr/>
            <p:nvPr/>
          </p:nvSpPr>
          <p:spPr>
            <a:xfrm>
              <a:off x="0" y="0"/>
              <a:ext cx="2017545" cy="266081"/>
            </a:xfrm>
            <a:custGeom>
              <a:avLst/>
              <a:gdLst/>
              <a:ahLst/>
              <a:cxnLst/>
              <a:rect l="l" t="t" r="r" b="b"/>
              <a:pathLst>
                <a:path w="2017545" h="266081">
                  <a:moveTo>
                    <a:pt x="51543" y="0"/>
                  </a:moveTo>
                  <a:lnTo>
                    <a:pt x="1966002" y="0"/>
                  </a:lnTo>
                  <a:cubicBezTo>
                    <a:pt x="1979672" y="0"/>
                    <a:pt x="1992782" y="5430"/>
                    <a:pt x="2002448" y="15097"/>
                  </a:cubicBezTo>
                  <a:cubicBezTo>
                    <a:pt x="2012114" y="24763"/>
                    <a:pt x="2017545" y="37873"/>
                    <a:pt x="2017545" y="51543"/>
                  </a:cubicBezTo>
                  <a:lnTo>
                    <a:pt x="2017545" y="214538"/>
                  </a:lnTo>
                  <a:cubicBezTo>
                    <a:pt x="2017545" y="228208"/>
                    <a:pt x="2012114" y="241318"/>
                    <a:pt x="2002448" y="250985"/>
                  </a:cubicBezTo>
                  <a:cubicBezTo>
                    <a:pt x="1992782" y="260651"/>
                    <a:pt x="1979672" y="266081"/>
                    <a:pt x="1966002" y="266081"/>
                  </a:cubicBezTo>
                  <a:lnTo>
                    <a:pt x="51543" y="266081"/>
                  </a:lnTo>
                  <a:cubicBezTo>
                    <a:pt x="37873" y="266081"/>
                    <a:pt x="24763" y="260651"/>
                    <a:pt x="15097" y="250985"/>
                  </a:cubicBezTo>
                  <a:cubicBezTo>
                    <a:pt x="5430" y="241318"/>
                    <a:pt x="0" y="228208"/>
                    <a:pt x="0" y="214538"/>
                  </a:cubicBezTo>
                  <a:lnTo>
                    <a:pt x="0" y="51543"/>
                  </a:lnTo>
                  <a:cubicBezTo>
                    <a:pt x="0" y="37873"/>
                    <a:pt x="5430" y="24763"/>
                    <a:pt x="15097" y="15097"/>
                  </a:cubicBezTo>
                  <a:cubicBezTo>
                    <a:pt x="24763" y="5430"/>
                    <a:pt x="37873" y="0"/>
                    <a:pt x="51543" y="0"/>
                  </a:cubicBezTo>
                  <a:close/>
                </a:path>
              </a:pathLst>
            </a:custGeom>
            <a:solidFill>
              <a:srgbClr val="143947"/>
            </a:solidFill>
          </p:spPr>
        </p:sp>
        <p:sp>
          <p:nvSpPr>
            <p:cNvPr id="11" name="TextBox 11"/>
            <p:cNvSpPr txBox="1"/>
            <p:nvPr/>
          </p:nvSpPr>
          <p:spPr>
            <a:xfrm>
              <a:off x="0" y="-38100"/>
              <a:ext cx="2017545" cy="304181"/>
            </a:xfrm>
            <a:prstGeom prst="rect">
              <a:avLst/>
            </a:prstGeom>
          </p:spPr>
          <p:txBody>
            <a:bodyPr lIns="50800" tIns="50800" rIns="50800" bIns="50800" rtlCol="0" anchor="ctr"/>
            <a:lstStyle/>
            <a:p>
              <a:pPr algn="ctr">
                <a:lnSpc>
                  <a:spcPts val="2659"/>
                </a:lnSpc>
              </a:pPr>
              <a:endParaRPr/>
            </a:p>
          </p:txBody>
        </p:sp>
      </p:grpSp>
      <p:sp>
        <p:nvSpPr>
          <p:cNvPr id="18" name="TextBox 18"/>
          <p:cNvSpPr txBox="1"/>
          <p:nvPr/>
        </p:nvSpPr>
        <p:spPr>
          <a:xfrm>
            <a:off x="5115777" y="897190"/>
            <a:ext cx="8056445" cy="1409938"/>
          </a:xfrm>
          <a:prstGeom prst="rect">
            <a:avLst/>
          </a:prstGeom>
        </p:spPr>
        <p:txBody>
          <a:bodyPr lIns="0" tIns="0" rIns="0" bIns="0" rtlCol="0" anchor="t">
            <a:spAutoFit/>
          </a:bodyPr>
          <a:lstStyle/>
          <a:p>
            <a:pPr algn="ctr">
              <a:lnSpc>
                <a:spcPct val="150000"/>
              </a:lnSpc>
            </a:pPr>
            <a:r>
              <a:rPr lang="en-US" sz="3200" b="1" dirty="0">
                <a:solidFill>
                  <a:srgbClr val="000000"/>
                </a:solidFill>
                <a:latin typeface="DM Sans Bold"/>
                <a:ea typeface="DM Sans Bold"/>
                <a:cs typeface="DM Sans Bold"/>
                <a:sym typeface="DM Sans Bold"/>
              </a:rPr>
              <a:t>Strategic Alignment of Morrisons' Reward and Remuneration</a:t>
            </a:r>
          </a:p>
        </p:txBody>
      </p:sp>
      <p:sp>
        <p:nvSpPr>
          <p:cNvPr id="26" name="TextBox 25">
            <a:extLst>
              <a:ext uri="{FF2B5EF4-FFF2-40B4-BE49-F238E27FC236}">
                <a16:creationId xmlns:a16="http://schemas.microsoft.com/office/drawing/2014/main" xmlns="" id="{A6737923-F5DB-158C-B913-9BC63D388632}"/>
              </a:ext>
            </a:extLst>
          </p:cNvPr>
          <p:cNvSpPr txBox="1"/>
          <p:nvPr/>
        </p:nvSpPr>
        <p:spPr>
          <a:xfrm>
            <a:off x="4191000" y="3721508"/>
            <a:ext cx="10618470" cy="1421992"/>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Incentives are tied to customer-centricity and service improvement.</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Remuneration reinforces the culture of simplification and efficiency.</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Leadership </a:t>
            </a:r>
            <a:r>
              <a:rPr lang="en-US" sz="2000" dirty="0" err="1">
                <a:latin typeface="Times New Roman" panose="02020603050405020304" pitchFamily="18" charset="0"/>
                <a:cs typeface="Times New Roman" panose="02020603050405020304" pitchFamily="18" charset="0"/>
              </a:rPr>
              <a:t>prioritises</a:t>
            </a:r>
            <a:r>
              <a:rPr lang="en-US" sz="2000" dirty="0">
                <a:latin typeface="Times New Roman" panose="02020603050405020304" pitchFamily="18" charset="0"/>
                <a:cs typeface="Times New Roman" panose="02020603050405020304" pitchFamily="18" charset="0"/>
              </a:rPr>
              <a:t> performance-driven accountability.</a:t>
            </a:r>
          </a:p>
        </p:txBody>
      </p:sp>
      <p:sp>
        <p:nvSpPr>
          <p:cNvPr id="27" name="AutoShape 2" descr="Compensation  Strategy">
            <a:extLst>
              <a:ext uri="{FF2B5EF4-FFF2-40B4-BE49-F238E27FC236}">
                <a16:creationId xmlns:a16="http://schemas.microsoft.com/office/drawing/2014/main" xmlns="" id="{949D0959-7572-7269-3887-114F1347B31C}"/>
              </a:ext>
            </a:extLst>
          </p:cNvPr>
          <p:cNvSpPr>
            <a:spLocks noChangeAspect="1" noChangeArrowheads="1"/>
          </p:cNvSpPr>
          <p:nvPr/>
        </p:nvSpPr>
        <p:spPr bwMode="auto">
          <a:xfrm>
            <a:off x="8991600" y="4991100"/>
            <a:ext cx="4038600" cy="403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9" name="Picture 28">
            <a:extLst>
              <a:ext uri="{FF2B5EF4-FFF2-40B4-BE49-F238E27FC236}">
                <a16:creationId xmlns:a16="http://schemas.microsoft.com/office/drawing/2014/main" xmlns="" id="{C82068D9-DB5A-0586-48BE-A8FA2193BADE}"/>
              </a:ext>
            </a:extLst>
          </p:cNvPr>
          <p:cNvPicPr>
            <a:picLocks noChangeAspect="1"/>
          </p:cNvPicPr>
          <p:nvPr/>
        </p:nvPicPr>
        <p:blipFill>
          <a:blip r:embed="rId7">
            <a:extLst>
              <a:ext uri="{BEBA8EAE-BF5A-486C-A8C5-ECC9F3942E4B}">
                <a14:imgProps xmlns:a14="http://schemas.microsoft.com/office/drawing/2010/main">
                  <a14:imgLayer r:embed="rId8">
                    <a14:imgEffect>
                      <a14:saturation sat="200000"/>
                    </a14:imgEffect>
                  </a14:imgLayer>
                </a14:imgProps>
              </a:ext>
            </a:extLst>
          </a:blip>
          <a:stretch>
            <a:fillRect/>
          </a:stretch>
        </p:blipFill>
        <p:spPr>
          <a:xfrm>
            <a:off x="9780270" y="5239681"/>
            <a:ext cx="8507730" cy="4581085"/>
          </a:xfrm>
          <a:prstGeom prst="rect">
            <a:avLst/>
          </a:prstGeom>
        </p:spPr>
      </p:pic>
      <p:sp>
        <p:nvSpPr>
          <p:cNvPr id="12" name="Slide Number Placeholder 15">
            <a:extLst>
              <a:ext uri="{FF2B5EF4-FFF2-40B4-BE49-F238E27FC236}">
                <a16:creationId xmlns:a16="http://schemas.microsoft.com/office/drawing/2014/main" xmlns="" id="{400FBDE3-3FB3-ACAF-DB64-C727D15FC4E2}"/>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16</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92023" y="3683466"/>
            <a:ext cx="6724105" cy="4463125"/>
          </a:xfrm>
          <a:custGeom>
            <a:avLst/>
            <a:gdLst/>
            <a:ahLst/>
            <a:cxnLst/>
            <a:rect l="l" t="t" r="r" b="b"/>
            <a:pathLst>
              <a:path w="6724105" h="4463125">
                <a:moveTo>
                  <a:pt x="0" y="0"/>
                </a:moveTo>
                <a:lnTo>
                  <a:pt x="6724105" y="0"/>
                </a:lnTo>
                <a:lnTo>
                  <a:pt x="6724105" y="4463124"/>
                </a:lnTo>
                <a:lnTo>
                  <a:pt x="0" y="446312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1409542" y="5763525"/>
            <a:ext cx="1326322" cy="1348230"/>
          </a:xfrm>
          <a:custGeom>
            <a:avLst/>
            <a:gdLst/>
            <a:ahLst/>
            <a:cxnLst/>
            <a:rect l="l" t="t" r="r" b="b"/>
            <a:pathLst>
              <a:path w="1326322" h="1348230">
                <a:moveTo>
                  <a:pt x="0" y="0"/>
                </a:moveTo>
                <a:lnTo>
                  <a:pt x="1326321" y="0"/>
                </a:lnTo>
                <a:lnTo>
                  <a:pt x="1326321" y="1348231"/>
                </a:lnTo>
                <a:lnTo>
                  <a:pt x="0" y="134823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4" name="Freeform 4"/>
          <p:cNvSpPr/>
          <p:nvPr/>
        </p:nvSpPr>
        <p:spPr>
          <a:xfrm>
            <a:off x="3965725" y="6029253"/>
            <a:ext cx="976700" cy="976700"/>
          </a:xfrm>
          <a:custGeom>
            <a:avLst/>
            <a:gdLst/>
            <a:ahLst/>
            <a:cxnLst/>
            <a:rect l="l" t="t" r="r" b="b"/>
            <a:pathLst>
              <a:path w="976700" h="976700">
                <a:moveTo>
                  <a:pt x="0" y="0"/>
                </a:moveTo>
                <a:lnTo>
                  <a:pt x="976700" y="0"/>
                </a:lnTo>
                <a:lnTo>
                  <a:pt x="976700" y="976700"/>
                </a:lnTo>
                <a:lnTo>
                  <a:pt x="0" y="976700"/>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5" name="Freeform 5"/>
          <p:cNvSpPr/>
          <p:nvPr/>
        </p:nvSpPr>
        <p:spPr>
          <a:xfrm>
            <a:off x="6171150" y="5915028"/>
            <a:ext cx="1300503" cy="1285872"/>
          </a:xfrm>
          <a:custGeom>
            <a:avLst/>
            <a:gdLst/>
            <a:ahLst/>
            <a:cxnLst/>
            <a:rect l="l" t="t" r="r" b="b"/>
            <a:pathLst>
              <a:path w="1300503" h="1285872">
                <a:moveTo>
                  <a:pt x="0" y="0"/>
                </a:moveTo>
                <a:lnTo>
                  <a:pt x="1300503" y="0"/>
                </a:lnTo>
                <a:lnTo>
                  <a:pt x="1300503" y="1285872"/>
                </a:lnTo>
                <a:lnTo>
                  <a:pt x="0" y="1285872"/>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6" name="TextBox 6"/>
          <p:cNvSpPr txBox="1"/>
          <p:nvPr/>
        </p:nvSpPr>
        <p:spPr>
          <a:xfrm>
            <a:off x="4454075" y="865500"/>
            <a:ext cx="9379850" cy="1231619"/>
          </a:xfrm>
          <a:prstGeom prst="rect">
            <a:avLst/>
          </a:prstGeom>
        </p:spPr>
        <p:txBody>
          <a:bodyPr lIns="0" tIns="0" rIns="0" bIns="0" rtlCol="0" anchor="t">
            <a:spAutoFit/>
          </a:bodyPr>
          <a:lstStyle/>
          <a:p>
            <a:pPr algn="ctr">
              <a:lnSpc>
                <a:spcPct val="150000"/>
              </a:lnSpc>
            </a:pPr>
            <a:r>
              <a:rPr lang="en-US" sz="2800" b="1" dirty="0">
                <a:solidFill>
                  <a:srgbClr val="D6801C"/>
                </a:solidFill>
                <a:latin typeface="Poppins Bold"/>
                <a:ea typeface="Poppins Bold"/>
                <a:cs typeface="Poppins Bold"/>
                <a:sym typeface="Poppins Bold"/>
              </a:rPr>
              <a:t>HR Challenges in Morrisons’ Reward and Remuneration</a:t>
            </a:r>
          </a:p>
        </p:txBody>
      </p:sp>
      <p:sp>
        <p:nvSpPr>
          <p:cNvPr id="7" name="TextBox 7"/>
          <p:cNvSpPr txBox="1"/>
          <p:nvPr/>
        </p:nvSpPr>
        <p:spPr>
          <a:xfrm>
            <a:off x="8839200" y="3713946"/>
            <a:ext cx="8614350" cy="1791324"/>
          </a:xfrm>
          <a:prstGeom prst="rect">
            <a:avLst/>
          </a:prstGeom>
        </p:spPr>
        <p:txBody>
          <a:bodyPr lIns="0" tIns="0" rIns="0" bIns="0" rtlCol="0" anchor="t">
            <a:spAutoFit/>
          </a:bodyPr>
          <a:lstStyle/>
          <a:p>
            <a:pPr>
              <a:lnSpc>
                <a:spcPct val="150000"/>
              </a:lnSpc>
            </a:pPr>
            <a:r>
              <a:rPr lang="en-US" sz="2000" b="1" dirty="0">
                <a:latin typeface="Times New Roman" panose="02020603050405020304" pitchFamily="18" charset="0"/>
                <a:cs typeface="Times New Roman" panose="02020603050405020304" pitchFamily="18" charset="0"/>
              </a:rPr>
              <a:t>Key Challenges:</a:t>
            </a:r>
            <a:endParaRPr lang="en-US" sz="2000" dirty="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Pay compression eroding loyalty rewards.</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Adoption of a new, post-acquisition long-term incentive structure.</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Structural remuneration imbalance due to persistent equal pay disputes.</a:t>
            </a:r>
          </a:p>
        </p:txBody>
      </p:sp>
      <p:sp>
        <p:nvSpPr>
          <p:cNvPr id="8" name="Slide Number Placeholder 15">
            <a:extLst>
              <a:ext uri="{FF2B5EF4-FFF2-40B4-BE49-F238E27FC236}">
                <a16:creationId xmlns:a16="http://schemas.microsoft.com/office/drawing/2014/main" xmlns="" id="{0CC023B4-690F-4284-A327-087C6C53627C}"/>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17</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607548" y="5264243"/>
            <a:ext cx="1119874" cy="111987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9607548" y="3823949"/>
            <a:ext cx="1119874" cy="1119874"/>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9607548" y="2381710"/>
            <a:ext cx="1119874" cy="1119874"/>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9607548" y="6704334"/>
            <a:ext cx="1119874" cy="111987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264706" y="2522924"/>
            <a:ext cx="7658421" cy="7074467"/>
          </a:xfrm>
          <a:custGeom>
            <a:avLst/>
            <a:gdLst/>
            <a:ahLst/>
            <a:cxnLst/>
            <a:rect l="l" t="t" r="r" b="b"/>
            <a:pathLst>
              <a:path w="7658421" h="7074467">
                <a:moveTo>
                  <a:pt x="0" y="0"/>
                </a:moveTo>
                <a:lnTo>
                  <a:pt x="7658421" y="0"/>
                </a:lnTo>
                <a:lnTo>
                  <a:pt x="7658421" y="7074466"/>
                </a:lnTo>
                <a:lnTo>
                  <a:pt x="0" y="707446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8" name="Freeform 18"/>
          <p:cNvSpPr/>
          <p:nvPr/>
        </p:nvSpPr>
        <p:spPr>
          <a:xfrm>
            <a:off x="3931619" y="5270979"/>
            <a:ext cx="1552115" cy="1538534"/>
          </a:xfrm>
          <a:custGeom>
            <a:avLst/>
            <a:gdLst/>
            <a:ahLst/>
            <a:cxnLst/>
            <a:rect l="l" t="t" r="r" b="b"/>
            <a:pathLst>
              <a:path w="1552115" h="1538534">
                <a:moveTo>
                  <a:pt x="0" y="0"/>
                </a:moveTo>
                <a:lnTo>
                  <a:pt x="1552115" y="0"/>
                </a:lnTo>
                <a:lnTo>
                  <a:pt x="1552115" y="1538534"/>
                </a:lnTo>
                <a:lnTo>
                  <a:pt x="0" y="1538534"/>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9" name="Freeform 19"/>
          <p:cNvSpPr/>
          <p:nvPr/>
        </p:nvSpPr>
        <p:spPr>
          <a:xfrm>
            <a:off x="9885746" y="2693364"/>
            <a:ext cx="563479" cy="496566"/>
          </a:xfrm>
          <a:custGeom>
            <a:avLst/>
            <a:gdLst/>
            <a:ahLst/>
            <a:cxnLst/>
            <a:rect l="l" t="t" r="r" b="b"/>
            <a:pathLst>
              <a:path w="563479" h="496566">
                <a:moveTo>
                  <a:pt x="0" y="0"/>
                </a:moveTo>
                <a:lnTo>
                  <a:pt x="563479" y="0"/>
                </a:lnTo>
                <a:lnTo>
                  <a:pt x="563479" y="496566"/>
                </a:lnTo>
                <a:lnTo>
                  <a:pt x="0" y="496566"/>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20" name="TextBox 20"/>
          <p:cNvSpPr txBox="1"/>
          <p:nvPr/>
        </p:nvSpPr>
        <p:spPr>
          <a:xfrm>
            <a:off x="3015259" y="830991"/>
            <a:ext cx="12257483" cy="894604"/>
          </a:xfrm>
          <a:prstGeom prst="rect">
            <a:avLst/>
          </a:prstGeom>
        </p:spPr>
        <p:txBody>
          <a:bodyPr lIns="0" tIns="0" rIns="0" bIns="0" rtlCol="0" anchor="t">
            <a:spAutoFit/>
          </a:bodyPr>
          <a:lstStyle/>
          <a:p>
            <a:pPr algn="ctr">
              <a:lnSpc>
                <a:spcPts val="7075"/>
              </a:lnSpc>
            </a:pPr>
            <a:r>
              <a:rPr lang="en-US" sz="5896" b="1" dirty="0">
                <a:solidFill>
                  <a:srgbClr val="D6801C"/>
                </a:solidFill>
                <a:latin typeface="Poppins Bold"/>
                <a:ea typeface="Poppins Bold"/>
                <a:cs typeface="Poppins Bold"/>
                <a:sym typeface="Poppins Bold"/>
              </a:rPr>
              <a:t>Recommendations</a:t>
            </a:r>
          </a:p>
        </p:txBody>
      </p:sp>
      <p:sp>
        <p:nvSpPr>
          <p:cNvPr id="21" name="TextBox 21"/>
          <p:cNvSpPr txBox="1"/>
          <p:nvPr/>
        </p:nvSpPr>
        <p:spPr>
          <a:xfrm>
            <a:off x="10909787" y="2691839"/>
            <a:ext cx="6218547" cy="1067343"/>
          </a:xfrm>
          <a:prstGeom prst="rect">
            <a:avLst/>
          </a:prstGeom>
        </p:spPr>
        <p:txBody>
          <a:bodyPr lIns="0" tIns="0" rIns="0" bIns="0" rtlCol="0" anchor="t">
            <a:spAutoFit/>
          </a:bodyPr>
          <a:lstStyle/>
          <a:p>
            <a:pPr algn="l">
              <a:lnSpc>
                <a:spcPts val="2144"/>
              </a:lnSpc>
              <a:spcBef>
                <a:spcPct val="0"/>
              </a:spcBef>
            </a:pPr>
            <a:r>
              <a:rPr lang="en-US" sz="1600" dirty="0">
                <a:solidFill>
                  <a:srgbClr val="292828"/>
                </a:solidFill>
                <a:latin typeface="Poppins"/>
                <a:ea typeface="Poppins"/>
                <a:cs typeface="Poppins"/>
                <a:sym typeface="Poppins"/>
              </a:rPr>
              <a:t>Resolve Equal Pay Claims: Conduct an audit based on a role-based job evaluation (JE) in the comparison of store and distribution jobs to remove pay differences and aggressively settle or </a:t>
            </a:r>
            <a:r>
              <a:rPr lang="en-US" sz="1600" dirty="0" err="1">
                <a:solidFill>
                  <a:srgbClr val="292828"/>
                </a:solidFill>
                <a:latin typeface="Poppins"/>
                <a:ea typeface="Poppins"/>
                <a:cs typeface="Poppins"/>
                <a:sym typeface="Poppins"/>
              </a:rPr>
              <a:t>harmoniseinternal</a:t>
            </a:r>
            <a:r>
              <a:rPr lang="en-US" sz="1600" dirty="0">
                <a:solidFill>
                  <a:srgbClr val="292828"/>
                </a:solidFill>
                <a:latin typeface="Poppins"/>
                <a:ea typeface="Poppins"/>
                <a:cs typeface="Poppins"/>
                <a:sym typeface="Poppins"/>
              </a:rPr>
              <a:t> pay grades</a:t>
            </a:r>
          </a:p>
        </p:txBody>
      </p:sp>
      <p:sp>
        <p:nvSpPr>
          <p:cNvPr id="22" name="TextBox 22"/>
          <p:cNvSpPr txBox="1"/>
          <p:nvPr/>
        </p:nvSpPr>
        <p:spPr>
          <a:xfrm>
            <a:off x="10909787" y="4177412"/>
            <a:ext cx="6218547" cy="1067343"/>
          </a:xfrm>
          <a:prstGeom prst="rect">
            <a:avLst/>
          </a:prstGeom>
        </p:spPr>
        <p:txBody>
          <a:bodyPr lIns="0" tIns="0" rIns="0" bIns="0" rtlCol="0" anchor="t">
            <a:spAutoFit/>
          </a:bodyPr>
          <a:lstStyle/>
          <a:p>
            <a:pPr algn="l">
              <a:lnSpc>
                <a:spcPts val="2144"/>
              </a:lnSpc>
              <a:spcBef>
                <a:spcPct val="0"/>
              </a:spcBef>
            </a:pPr>
            <a:r>
              <a:rPr lang="en-US" sz="1600" dirty="0">
                <a:solidFill>
                  <a:srgbClr val="292828"/>
                </a:solidFill>
                <a:latin typeface="Poppins"/>
                <a:ea typeface="Poppins"/>
                <a:cs typeface="Poppins"/>
                <a:sym typeface="Poppins"/>
              </a:rPr>
              <a:t>Have an explicit, graded, skills-based pay progression system to compensate tenure, acquisition of skills, and high performance, and this directly fixes the compression of salaries</a:t>
            </a:r>
          </a:p>
        </p:txBody>
      </p:sp>
      <p:sp>
        <p:nvSpPr>
          <p:cNvPr id="23" name="TextBox 23"/>
          <p:cNvSpPr txBox="1"/>
          <p:nvPr/>
        </p:nvSpPr>
        <p:spPr>
          <a:xfrm>
            <a:off x="10909787" y="5659538"/>
            <a:ext cx="6218547" cy="809745"/>
          </a:xfrm>
          <a:prstGeom prst="rect">
            <a:avLst/>
          </a:prstGeom>
        </p:spPr>
        <p:txBody>
          <a:bodyPr lIns="0" tIns="0" rIns="0" bIns="0" rtlCol="0" anchor="t">
            <a:spAutoFit/>
          </a:bodyPr>
          <a:lstStyle/>
          <a:p>
            <a:pPr algn="l">
              <a:lnSpc>
                <a:spcPts val="2144"/>
              </a:lnSpc>
              <a:spcBef>
                <a:spcPct val="0"/>
              </a:spcBef>
            </a:pPr>
            <a:r>
              <a:rPr lang="en-US" sz="1531" dirty="0">
                <a:solidFill>
                  <a:srgbClr val="292828"/>
                </a:solidFill>
                <a:latin typeface="Poppins"/>
                <a:ea typeface="Poppins"/>
                <a:cs typeface="Poppins"/>
                <a:sym typeface="Poppins"/>
              </a:rPr>
              <a:t>Add non-monetary rewards through more flexible working arrangements, </a:t>
            </a:r>
            <a:r>
              <a:rPr lang="en-US" sz="1531" dirty="0" err="1">
                <a:solidFill>
                  <a:srgbClr val="292828"/>
                </a:solidFill>
                <a:latin typeface="Poppins"/>
                <a:ea typeface="Poppins"/>
                <a:cs typeface="Poppins"/>
                <a:sym typeface="Poppins"/>
              </a:rPr>
              <a:t>favourable</a:t>
            </a:r>
            <a:r>
              <a:rPr lang="en-US" sz="1531" dirty="0">
                <a:solidFill>
                  <a:srgbClr val="292828"/>
                </a:solidFill>
                <a:latin typeface="Poppins"/>
                <a:ea typeface="Poppins"/>
                <a:cs typeface="Poppins"/>
                <a:sym typeface="Poppins"/>
              </a:rPr>
              <a:t> career growth options, and the implementation of routine, open recognition strategies.</a:t>
            </a:r>
          </a:p>
        </p:txBody>
      </p:sp>
      <p:sp>
        <p:nvSpPr>
          <p:cNvPr id="24" name="TextBox 24"/>
          <p:cNvSpPr txBox="1"/>
          <p:nvPr/>
        </p:nvSpPr>
        <p:spPr>
          <a:xfrm>
            <a:off x="10909787" y="7112007"/>
            <a:ext cx="6218547" cy="809745"/>
          </a:xfrm>
          <a:prstGeom prst="rect">
            <a:avLst/>
          </a:prstGeom>
        </p:spPr>
        <p:txBody>
          <a:bodyPr lIns="0" tIns="0" rIns="0" bIns="0" rtlCol="0" anchor="t">
            <a:spAutoFit/>
          </a:bodyPr>
          <a:lstStyle/>
          <a:p>
            <a:pPr algn="l">
              <a:lnSpc>
                <a:spcPts val="2144"/>
              </a:lnSpc>
              <a:spcBef>
                <a:spcPct val="0"/>
              </a:spcBef>
            </a:pPr>
            <a:r>
              <a:rPr lang="en-US" sz="1531" dirty="0">
                <a:solidFill>
                  <a:srgbClr val="292828"/>
                </a:solidFill>
                <a:latin typeface="Poppins"/>
                <a:ea typeface="Poppins"/>
                <a:cs typeface="Poppins"/>
                <a:sym typeface="Poppins"/>
              </a:rPr>
              <a:t>Explain the updated philosophy of compensation and pay in an open manner to gain confidence and make colleagues comprehend how they should be compensated.</a:t>
            </a:r>
          </a:p>
        </p:txBody>
      </p:sp>
      <p:sp>
        <p:nvSpPr>
          <p:cNvPr id="26" name="TextBox 26"/>
          <p:cNvSpPr txBox="1"/>
          <p:nvPr/>
        </p:nvSpPr>
        <p:spPr>
          <a:xfrm>
            <a:off x="10909787" y="2324560"/>
            <a:ext cx="2864549" cy="321883"/>
          </a:xfrm>
          <a:prstGeom prst="rect">
            <a:avLst/>
          </a:prstGeom>
        </p:spPr>
        <p:txBody>
          <a:bodyPr lIns="0" tIns="0" rIns="0" bIns="0" rtlCol="0" anchor="t">
            <a:spAutoFit/>
          </a:bodyPr>
          <a:lstStyle/>
          <a:p>
            <a:pPr algn="l">
              <a:lnSpc>
                <a:spcPts val="2634"/>
              </a:lnSpc>
              <a:spcBef>
                <a:spcPct val="0"/>
              </a:spcBef>
            </a:pPr>
            <a:r>
              <a:rPr lang="en-US" sz="2000" dirty="0">
                <a:solidFill>
                  <a:srgbClr val="D6801C"/>
                </a:solidFill>
                <a:latin typeface="Poppins"/>
                <a:ea typeface="Poppins"/>
                <a:cs typeface="Poppins"/>
                <a:sym typeface="Poppins"/>
              </a:rPr>
              <a:t>Claim elimination</a:t>
            </a:r>
          </a:p>
        </p:txBody>
      </p:sp>
      <p:sp>
        <p:nvSpPr>
          <p:cNvPr id="27" name="TextBox 27"/>
          <p:cNvSpPr txBox="1"/>
          <p:nvPr/>
        </p:nvSpPr>
        <p:spPr>
          <a:xfrm>
            <a:off x="10909787" y="3786813"/>
            <a:ext cx="2864549" cy="321883"/>
          </a:xfrm>
          <a:prstGeom prst="rect">
            <a:avLst/>
          </a:prstGeom>
        </p:spPr>
        <p:txBody>
          <a:bodyPr lIns="0" tIns="0" rIns="0" bIns="0" rtlCol="0" anchor="t">
            <a:spAutoFit/>
          </a:bodyPr>
          <a:lstStyle/>
          <a:p>
            <a:pPr algn="l">
              <a:lnSpc>
                <a:spcPts val="2634"/>
              </a:lnSpc>
              <a:spcBef>
                <a:spcPct val="0"/>
              </a:spcBef>
            </a:pPr>
            <a:r>
              <a:rPr lang="en-US" sz="2000" dirty="0">
                <a:solidFill>
                  <a:srgbClr val="D6801C"/>
                </a:solidFill>
                <a:latin typeface="Poppins"/>
                <a:ea typeface="Poppins"/>
                <a:cs typeface="Poppins"/>
                <a:sym typeface="Poppins"/>
              </a:rPr>
              <a:t>Fix Pay Progression</a:t>
            </a:r>
          </a:p>
        </p:txBody>
      </p:sp>
      <p:sp>
        <p:nvSpPr>
          <p:cNvPr id="28" name="TextBox 28"/>
          <p:cNvSpPr txBox="1"/>
          <p:nvPr/>
        </p:nvSpPr>
        <p:spPr>
          <a:xfrm>
            <a:off x="10909787" y="5270238"/>
            <a:ext cx="3109274" cy="321883"/>
          </a:xfrm>
          <a:prstGeom prst="rect">
            <a:avLst/>
          </a:prstGeom>
        </p:spPr>
        <p:txBody>
          <a:bodyPr lIns="0" tIns="0" rIns="0" bIns="0" rtlCol="0" anchor="t">
            <a:spAutoFit/>
          </a:bodyPr>
          <a:lstStyle/>
          <a:p>
            <a:pPr algn="l">
              <a:lnSpc>
                <a:spcPts val="2634"/>
              </a:lnSpc>
              <a:spcBef>
                <a:spcPct val="0"/>
              </a:spcBef>
            </a:pPr>
            <a:r>
              <a:rPr lang="en-US" sz="2000" dirty="0">
                <a:solidFill>
                  <a:srgbClr val="D6801C"/>
                </a:solidFill>
                <a:latin typeface="Poppins"/>
                <a:ea typeface="Poppins"/>
                <a:cs typeface="Poppins"/>
                <a:sym typeface="Poppins"/>
              </a:rPr>
              <a:t>Enhance Total Reward</a:t>
            </a:r>
          </a:p>
        </p:txBody>
      </p:sp>
      <p:sp>
        <p:nvSpPr>
          <p:cNvPr id="29" name="TextBox 29"/>
          <p:cNvSpPr txBox="1"/>
          <p:nvPr/>
        </p:nvSpPr>
        <p:spPr>
          <a:xfrm>
            <a:off x="10909787" y="6752363"/>
            <a:ext cx="3109274" cy="321883"/>
          </a:xfrm>
          <a:prstGeom prst="rect">
            <a:avLst/>
          </a:prstGeom>
        </p:spPr>
        <p:txBody>
          <a:bodyPr lIns="0" tIns="0" rIns="0" bIns="0" rtlCol="0" anchor="t">
            <a:spAutoFit/>
          </a:bodyPr>
          <a:lstStyle/>
          <a:p>
            <a:pPr algn="l">
              <a:lnSpc>
                <a:spcPts val="2634"/>
              </a:lnSpc>
              <a:spcBef>
                <a:spcPct val="0"/>
              </a:spcBef>
            </a:pPr>
            <a:r>
              <a:rPr lang="en-US" sz="2000" dirty="0">
                <a:solidFill>
                  <a:srgbClr val="D6801C"/>
                </a:solidFill>
                <a:latin typeface="Poppins"/>
                <a:ea typeface="Poppins"/>
                <a:cs typeface="Poppins"/>
                <a:sym typeface="Poppins"/>
              </a:rPr>
              <a:t>Enhance Transparency</a:t>
            </a:r>
          </a:p>
        </p:txBody>
      </p:sp>
      <p:sp>
        <p:nvSpPr>
          <p:cNvPr id="31" name="Freeform 31"/>
          <p:cNvSpPr/>
          <p:nvPr/>
        </p:nvSpPr>
        <p:spPr>
          <a:xfrm>
            <a:off x="9885746" y="4135604"/>
            <a:ext cx="563479" cy="496566"/>
          </a:xfrm>
          <a:custGeom>
            <a:avLst/>
            <a:gdLst/>
            <a:ahLst/>
            <a:cxnLst/>
            <a:rect l="l" t="t" r="r" b="b"/>
            <a:pathLst>
              <a:path w="563479" h="496566">
                <a:moveTo>
                  <a:pt x="0" y="0"/>
                </a:moveTo>
                <a:lnTo>
                  <a:pt x="563479" y="0"/>
                </a:lnTo>
                <a:lnTo>
                  <a:pt x="563479" y="496565"/>
                </a:lnTo>
                <a:lnTo>
                  <a:pt x="0" y="496565"/>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32" name="Freeform 32"/>
          <p:cNvSpPr/>
          <p:nvPr/>
        </p:nvSpPr>
        <p:spPr>
          <a:xfrm>
            <a:off x="9885746" y="5581999"/>
            <a:ext cx="563479" cy="496566"/>
          </a:xfrm>
          <a:custGeom>
            <a:avLst/>
            <a:gdLst/>
            <a:ahLst/>
            <a:cxnLst/>
            <a:rect l="l" t="t" r="r" b="b"/>
            <a:pathLst>
              <a:path w="563479" h="496566">
                <a:moveTo>
                  <a:pt x="0" y="0"/>
                </a:moveTo>
                <a:lnTo>
                  <a:pt x="563479" y="0"/>
                </a:lnTo>
                <a:lnTo>
                  <a:pt x="563479" y="496565"/>
                </a:lnTo>
                <a:lnTo>
                  <a:pt x="0" y="496565"/>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33" name="Freeform 33"/>
          <p:cNvSpPr/>
          <p:nvPr/>
        </p:nvSpPr>
        <p:spPr>
          <a:xfrm>
            <a:off x="9885746" y="7039364"/>
            <a:ext cx="563479" cy="496566"/>
          </a:xfrm>
          <a:custGeom>
            <a:avLst/>
            <a:gdLst/>
            <a:ahLst/>
            <a:cxnLst/>
            <a:rect l="l" t="t" r="r" b="b"/>
            <a:pathLst>
              <a:path w="563479" h="496566">
                <a:moveTo>
                  <a:pt x="0" y="0"/>
                </a:moveTo>
                <a:lnTo>
                  <a:pt x="563479" y="0"/>
                </a:lnTo>
                <a:lnTo>
                  <a:pt x="563479" y="496565"/>
                </a:lnTo>
                <a:lnTo>
                  <a:pt x="0" y="496565"/>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34" name="Freeform 34"/>
          <p:cNvSpPr/>
          <p:nvPr/>
        </p:nvSpPr>
        <p:spPr>
          <a:xfrm>
            <a:off x="9885746" y="8424284"/>
            <a:ext cx="563479" cy="496566"/>
          </a:xfrm>
          <a:custGeom>
            <a:avLst/>
            <a:gdLst/>
            <a:ahLst/>
            <a:cxnLst/>
            <a:rect l="l" t="t" r="r" b="b"/>
            <a:pathLst>
              <a:path w="563479" h="496566">
                <a:moveTo>
                  <a:pt x="0" y="0"/>
                </a:moveTo>
                <a:lnTo>
                  <a:pt x="563479" y="0"/>
                </a:lnTo>
                <a:lnTo>
                  <a:pt x="563479" y="496565"/>
                </a:lnTo>
                <a:lnTo>
                  <a:pt x="0" y="496565"/>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1" name="Slide Number Placeholder 15">
            <a:extLst>
              <a:ext uri="{FF2B5EF4-FFF2-40B4-BE49-F238E27FC236}">
                <a16:creationId xmlns:a16="http://schemas.microsoft.com/office/drawing/2014/main" xmlns="" id="{3AFF6E43-378C-FB58-597B-7CB6AC04F569}"/>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18</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03DD513-BD6D-3F1B-7E41-19A57803168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83504654-3AA0-3761-7027-8B771CD520A1}"/>
              </a:ext>
            </a:extLst>
          </p:cNvPr>
          <p:cNvGrpSpPr/>
          <p:nvPr/>
        </p:nvGrpSpPr>
        <p:grpSpPr>
          <a:xfrm>
            <a:off x="-1275640" y="-721824"/>
            <a:ext cx="2833112" cy="2640447"/>
            <a:chOff x="0" y="0"/>
            <a:chExt cx="746169" cy="695426"/>
          </a:xfrm>
        </p:grpSpPr>
        <p:sp>
          <p:nvSpPr>
            <p:cNvPr id="3" name="Freeform 3">
              <a:extLst>
                <a:ext uri="{FF2B5EF4-FFF2-40B4-BE49-F238E27FC236}">
                  <a16:creationId xmlns:a16="http://schemas.microsoft.com/office/drawing/2014/main" xmlns="" id="{23DD0D4A-DEDA-6F8D-7865-D555747B9654}"/>
                </a:ext>
              </a:extLst>
            </p:cNvPr>
            <p:cNvSpPr/>
            <p:nvPr/>
          </p:nvSpPr>
          <p:spPr>
            <a:xfrm>
              <a:off x="0" y="0"/>
              <a:ext cx="746169" cy="695426"/>
            </a:xfrm>
            <a:custGeom>
              <a:avLst/>
              <a:gdLst/>
              <a:ahLst/>
              <a:cxnLst/>
              <a:rect l="l" t="t" r="r" b="b"/>
              <a:pathLst>
                <a:path w="746169" h="695426">
                  <a:moveTo>
                    <a:pt x="139365" y="0"/>
                  </a:moveTo>
                  <a:lnTo>
                    <a:pt x="606804" y="0"/>
                  </a:lnTo>
                  <a:cubicBezTo>
                    <a:pt x="683773" y="0"/>
                    <a:pt x="746169" y="62396"/>
                    <a:pt x="746169" y="139365"/>
                  </a:cubicBezTo>
                  <a:lnTo>
                    <a:pt x="746169" y="556061"/>
                  </a:lnTo>
                  <a:cubicBezTo>
                    <a:pt x="746169" y="633030"/>
                    <a:pt x="683773" y="695426"/>
                    <a:pt x="606804" y="695426"/>
                  </a:cubicBezTo>
                  <a:lnTo>
                    <a:pt x="139365" y="695426"/>
                  </a:lnTo>
                  <a:cubicBezTo>
                    <a:pt x="62396" y="695426"/>
                    <a:pt x="0" y="633030"/>
                    <a:pt x="0" y="556061"/>
                  </a:cubicBezTo>
                  <a:lnTo>
                    <a:pt x="0" y="139365"/>
                  </a:lnTo>
                  <a:cubicBezTo>
                    <a:pt x="0" y="62396"/>
                    <a:pt x="62396" y="0"/>
                    <a:pt x="139365" y="0"/>
                  </a:cubicBezTo>
                  <a:close/>
                </a:path>
              </a:pathLst>
            </a:custGeom>
            <a:solidFill>
              <a:srgbClr val="143947"/>
            </a:solidFill>
          </p:spPr>
        </p:sp>
        <p:sp>
          <p:nvSpPr>
            <p:cNvPr id="4" name="TextBox 4">
              <a:extLst>
                <a:ext uri="{FF2B5EF4-FFF2-40B4-BE49-F238E27FC236}">
                  <a16:creationId xmlns:a16="http://schemas.microsoft.com/office/drawing/2014/main" xmlns="" id="{7B167450-5422-E9D2-F959-EEBAA514A5C2}"/>
                </a:ext>
              </a:extLst>
            </p:cNvPr>
            <p:cNvSpPr txBox="1"/>
            <p:nvPr/>
          </p:nvSpPr>
          <p:spPr>
            <a:xfrm>
              <a:off x="0" y="-38100"/>
              <a:ext cx="746169" cy="733526"/>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xmlns="" id="{7848F7A2-3361-3CAB-7B5B-AF62785C9DAB}"/>
              </a:ext>
            </a:extLst>
          </p:cNvPr>
          <p:cNvSpPr/>
          <p:nvPr/>
        </p:nvSpPr>
        <p:spPr>
          <a:xfrm>
            <a:off x="-295057" y="-227743"/>
            <a:ext cx="1124933" cy="1124933"/>
          </a:xfrm>
          <a:custGeom>
            <a:avLst/>
            <a:gdLst/>
            <a:ahLst/>
            <a:cxnLst/>
            <a:rect l="l" t="t" r="r" b="b"/>
            <a:pathLst>
              <a:path w="1124933" h="1124933">
                <a:moveTo>
                  <a:pt x="0" y="0"/>
                </a:moveTo>
                <a:lnTo>
                  <a:pt x="1124934" y="0"/>
                </a:lnTo>
                <a:lnTo>
                  <a:pt x="1124934" y="1124934"/>
                </a:lnTo>
                <a:lnTo>
                  <a:pt x="0" y="112493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0" name="Freeform 10">
            <a:extLst>
              <a:ext uri="{FF2B5EF4-FFF2-40B4-BE49-F238E27FC236}">
                <a16:creationId xmlns:a16="http://schemas.microsoft.com/office/drawing/2014/main" xmlns="" id="{5D20E5D9-1256-1E08-7935-5D7E6FF07224}"/>
              </a:ext>
            </a:extLst>
          </p:cNvPr>
          <p:cNvSpPr/>
          <p:nvPr/>
        </p:nvSpPr>
        <p:spPr>
          <a:xfrm>
            <a:off x="15573182" y="-476443"/>
            <a:ext cx="3641502" cy="1992895"/>
          </a:xfrm>
          <a:custGeom>
            <a:avLst/>
            <a:gdLst/>
            <a:ahLst/>
            <a:cxnLst/>
            <a:rect l="l" t="t" r="r" b="b"/>
            <a:pathLst>
              <a:path w="3641502" h="1992895">
                <a:moveTo>
                  <a:pt x="0" y="0"/>
                </a:moveTo>
                <a:lnTo>
                  <a:pt x="3641502" y="0"/>
                </a:lnTo>
                <a:lnTo>
                  <a:pt x="3641502" y="1992895"/>
                </a:lnTo>
                <a:lnTo>
                  <a:pt x="0" y="199289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1" name="Freeform 11">
            <a:extLst>
              <a:ext uri="{FF2B5EF4-FFF2-40B4-BE49-F238E27FC236}">
                <a16:creationId xmlns:a16="http://schemas.microsoft.com/office/drawing/2014/main" xmlns="" id="{6DD44D9E-3E09-8ABC-C396-1529EE702D30}"/>
              </a:ext>
            </a:extLst>
          </p:cNvPr>
          <p:cNvSpPr/>
          <p:nvPr/>
        </p:nvSpPr>
        <p:spPr>
          <a:xfrm>
            <a:off x="-955194" y="9422048"/>
            <a:ext cx="2445207" cy="1338195"/>
          </a:xfrm>
          <a:custGeom>
            <a:avLst/>
            <a:gdLst/>
            <a:ahLst/>
            <a:cxnLst/>
            <a:rect l="l" t="t" r="r" b="b"/>
            <a:pathLst>
              <a:path w="2445207" h="1338195">
                <a:moveTo>
                  <a:pt x="0" y="0"/>
                </a:moveTo>
                <a:lnTo>
                  <a:pt x="2445208" y="0"/>
                </a:lnTo>
                <a:lnTo>
                  <a:pt x="2445208" y="1338196"/>
                </a:lnTo>
                <a:lnTo>
                  <a:pt x="0" y="133819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6" name="TextBox 16">
            <a:extLst>
              <a:ext uri="{FF2B5EF4-FFF2-40B4-BE49-F238E27FC236}">
                <a16:creationId xmlns:a16="http://schemas.microsoft.com/office/drawing/2014/main" xmlns="" id="{776F4124-7EC7-FE5C-C6CF-5D0CEA5706B1}"/>
              </a:ext>
            </a:extLst>
          </p:cNvPr>
          <p:cNvSpPr txBox="1"/>
          <p:nvPr/>
        </p:nvSpPr>
        <p:spPr>
          <a:xfrm>
            <a:off x="6781800" y="598399"/>
            <a:ext cx="5210418" cy="636649"/>
          </a:xfrm>
          <a:prstGeom prst="rect">
            <a:avLst/>
          </a:prstGeom>
        </p:spPr>
        <p:txBody>
          <a:bodyPr lIns="0" tIns="0" rIns="0" bIns="0" rtlCol="0" anchor="t">
            <a:spAutoFit/>
          </a:bodyPr>
          <a:lstStyle/>
          <a:p>
            <a:pPr algn="ctr">
              <a:lnSpc>
                <a:spcPts val="5423"/>
              </a:lnSpc>
            </a:pPr>
            <a:r>
              <a:rPr lang="en-GB" sz="3200" b="1" u="sng" spc="-144" dirty="0">
                <a:solidFill>
                  <a:srgbClr val="000000"/>
                </a:solidFill>
                <a:latin typeface="DM Sans Bold"/>
                <a:ea typeface="DM Sans Bold"/>
                <a:cs typeface="DM Sans Bold"/>
                <a:sym typeface="DM Sans Bold"/>
              </a:rPr>
              <a:t>R</a:t>
            </a:r>
            <a:r>
              <a:rPr lang="en-US" sz="3200" b="1" u="sng" spc="-144" dirty="0">
                <a:solidFill>
                  <a:srgbClr val="000000"/>
                </a:solidFill>
                <a:latin typeface="DM Sans Bold"/>
                <a:ea typeface="DM Sans Bold"/>
                <a:cs typeface="DM Sans Bold"/>
                <a:sym typeface="DM Sans Bold"/>
              </a:rPr>
              <a:t>efferences</a:t>
            </a:r>
          </a:p>
        </p:txBody>
      </p:sp>
      <p:sp>
        <p:nvSpPr>
          <p:cNvPr id="19" name="TextBox 18">
            <a:extLst>
              <a:ext uri="{FF2B5EF4-FFF2-40B4-BE49-F238E27FC236}">
                <a16:creationId xmlns:a16="http://schemas.microsoft.com/office/drawing/2014/main" xmlns="" id="{BD39799E-AD11-8192-7A5D-047FCC7A8925}"/>
              </a:ext>
            </a:extLst>
          </p:cNvPr>
          <p:cNvSpPr txBox="1"/>
          <p:nvPr/>
        </p:nvSpPr>
        <p:spPr>
          <a:xfrm>
            <a:off x="1828800" y="2171700"/>
            <a:ext cx="15697200" cy="6555641"/>
          </a:xfrm>
          <a:prstGeom prst="rect">
            <a:avLst/>
          </a:prstGeom>
          <a:noFill/>
        </p:spPr>
        <p:txBody>
          <a:bodyPr wrap="square" rtlCol="0">
            <a:spAutoFit/>
          </a:bodyPr>
          <a:lstStyle/>
          <a:p>
            <a:pPr marL="457200" indent="-457200">
              <a:buFont typeface="+mj-lt"/>
              <a:buAutoNum type="arabicPeriod"/>
            </a:pPr>
            <a:r>
              <a:rPr lang="en-US" sz="2000" dirty="0"/>
              <a:t>Morrisons Jobs (2024) </a:t>
            </a:r>
            <a:r>
              <a:rPr lang="en-US" sz="2000" i="1" dirty="0"/>
              <a:t>Early Careers Rewards &amp; Benefits</a:t>
            </a:r>
            <a:r>
              <a:rPr lang="en-US" sz="2000" dirty="0"/>
              <a:t>. Available at: </a:t>
            </a:r>
            <a:r>
              <a:rPr lang="en-US" sz="2000" dirty="0">
                <a:hlinkClick r:id="rId7"/>
              </a:rPr>
              <a:t>https://www.morrisons.jobs/early-careers/reward-and-benefits</a:t>
            </a:r>
            <a:r>
              <a:rPr lang="en-US" sz="2000" dirty="0"/>
              <a:t> (Accessed: 25 October 2025).</a:t>
            </a:r>
          </a:p>
          <a:p>
            <a:pPr marL="457200" indent="-457200">
              <a:buFont typeface="+mj-lt"/>
              <a:buAutoNum type="arabicPeriod"/>
            </a:pPr>
            <a:r>
              <a:rPr lang="en-US" sz="2000" dirty="0"/>
              <a:t>The Guardian (2021) </a:t>
            </a:r>
            <a:r>
              <a:rPr lang="en-US" sz="2000" i="1" dirty="0"/>
              <a:t>Morrisons shareholders reject executive bonuses amid falling profits</a:t>
            </a:r>
            <a:r>
              <a:rPr lang="en-US" sz="2000" dirty="0"/>
              <a:t>. Available at: </a:t>
            </a:r>
            <a:r>
              <a:rPr lang="en-US" sz="2000" dirty="0">
                <a:hlinkClick r:id="rId8"/>
              </a:rPr>
              <a:t>https://www.theguardian.com/business/2021/jun/10/morrisons-shareholders-reject-executive-bonuses-amid-falling-profits</a:t>
            </a:r>
            <a:r>
              <a:rPr lang="en-US" sz="2000" dirty="0"/>
              <a:t> (Accessed: 25 October 2025).</a:t>
            </a:r>
          </a:p>
          <a:p>
            <a:pPr marL="457200" indent="-457200">
              <a:buFont typeface="+mj-lt"/>
              <a:buAutoNum type="arabicPeriod"/>
            </a:pPr>
            <a:r>
              <a:rPr lang="en-US" sz="2000" dirty="0"/>
              <a:t>Wm Morrison Supermarkets Limited (2023) </a:t>
            </a:r>
            <a:r>
              <a:rPr lang="en-US" sz="2000" i="1" dirty="0"/>
              <a:t>Annual Report and Financial Statements for the 52 weeks ended 29 October 2023</a:t>
            </a:r>
            <a:r>
              <a:rPr lang="en-US" sz="2000" dirty="0"/>
              <a:t>. Available at: </a:t>
            </a:r>
            <a:r>
              <a:rPr lang="en-US" sz="2000" dirty="0">
                <a:hlinkClick r:id="rId9"/>
              </a:rPr>
              <a:t>https://www.morrisons-corporate.com/globalassets/corporatesite/investor-centre/financialreports/documents/2022-23/wmsl-updated-30.01.2024-4.pdf</a:t>
            </a:r>
            <a:r>
              <a:rPr lang="en-US" sz="2000" dirty="0"/>
              <a:t> (Accessed: 25 October 2025).</a:t>
            </a:r>
          </a:p>
          <a:p>
            <a:pPr marL="457200" indent="-457200">
              <a:buFont typeface="+mj-lt"/>
              <a:buAutoNum type="arabicPeriod"/>
            </a:pPr>
            <a:r>
              <a:rPr lang="en-US" sz="2000" dirty="0" err="1"/>
              <a:t>Huzzle</a:t>
            </a:r>
            <a:r>
              <a:rPr lang="en-US" sz="2000" dirty="0"/>
              <a:t> (2024) </a:t>
            </a:r>
            <a:r>
              <a:rPr lang="en-US" sz="2000" i="1" dirty="0"/>
              <a:t>Online Team Leader | Morrisons</a:t>
            </a:r>
            <a:r>
              <a:rPr lang="en-US" sz="2000" dirty="0"/>
              <a:t>. Available at: </a:t>
            </a:r>
            <a:r>
              <a:rPr lang="en-US" sz="2000" dirty="0">
                <a:hlinkClick r:id="rId10"/>
              </a:rPr>
              <a:t>https://www.huzzle.com/jobs/online-team-leader-862417</a:t>
            </a:r>
            <a:r>
              <a:rPr lang="en-US" sz="2000" dirty="0"/>
              <a:t> (Accessed: 25 October 2025).</a:t>
            </a:r>
          </a:p>
          <a:p>
            <a:pPr marL="457200" indent="-457200">
              <a:buFont typeface="+mj-lt"/>
              <a:buAutoNum type="arabicPeriod"/>
            </a:pPr>
            <a:r>
              <a:rPr lang="en-US" sz="2000" dirty="0"/>
              <a:t>Morrisons Jobs (2024) </a:t>
            </a:r>
            <a:r>
              <a:rPr lang="en-US" sz="2000" i="1" dirty="0"/>
              <a:t>Vacancy: Online Manager</a:t>
            </a:r>
            <a:r>
              <a:rPr lang="en-US" sz="2000" dirty="0"/>
              <a:t>. Available at: </a:t>
            </a:r>
            <a:r>
              <a:rPr lang="en-US" sz="2000" dirty="0">
                <a:hlinkClick r:id="rId11"/>
              </a:rPr>
              <a:t>https://www.morrisons.jobs/jobs/online-manager.12308</a:t>
            </a:r>
            <a:r>
              <a:rPr lang="en-US" sz="2000" dirty="0"/>
              <a:t> (Accessed: 25 October 2025).</a:t>
            </a:r>
          </a:p>
          <a:p>
            <a:pPr marL="457200" indent="-457200">
              <a:buFont typeface="+mj-lt"/>
              <a:buAutoNum type="arabicPeriod"/>
            </a:pPr>
            <a:r>
              <a:rPr lang="en-US" sz="2000" dirty="0"/>
              <a:t>Wm Morrison Supermarkets Limited (2023) </a:t>
            </a:r>
            <a:r>
              <a:rPr lang="en-US" sz="2000" i="1" dirty="0"/>
              <a:t>Annual Report and Financial Statements 52 weeks ended 30 October 2022</a:t>
            </a:r>
            <a:r>
              <a:rPr lang="en-US" sz="2000" dirty="0"/>
              <a:t>. Available at: </a:t>
            </a:r>
            <a:r>
              <a:rPr lang="en-US" sz="2000" dirty="0">
                <a:hlinkClick r:id="rId12"/>
              </a:rPr>
              <a:t>https://www.morrisons-corporate.com/globalassets/corporatesite/about-us/biographies/final-annual-report.pdf</a:t>
            </a:r>
            <a:r>
              <a:rPr lang="en-US" sz="2000" dirty="0"/>
              <a:t> (Accessed: 25 October 2025).</a:t>
            </a:r>
          </a:p>
          <a:p>
            <a:pPr marL="457200" indent="-457200">
              <a:buFont typeface="+mj-lt"/>
              <a:buAutoNum type="arabicPeriod"/>
            </a:pPr>
            <a:r>
              <a:rPr lang="en-US" sz="2000" dirty="0"/>
              <a:t>Morrisons Corporate (2023) </a:t>
            </a:r>
            <a:r>
              <a:rPr lang="en-US" sz="2000" i="1" dirty="0"/>
              <a:t>Strategy | Morrisons Corporate</a:t>
            </a:r>
            <a:r>
              <a:rPr lang="en-US" sz="2000" dirty="0"/>
              <a:t>. Available at: https://www.morrisons-corporate.com/about-us/strategy/ (Accessed: 26 October 2025).</a:t>
            </a:r>
          </a:p>
          <a:p>
            <a:pPr marL="457200" indent="-457200">
              <a:buFont typeface="+mj-lt"/>
              <a:buAutoNum type="arabicPeriod"/>
            </a:pPr>
            <a:r>
              <a:rPr lang="en-US" sz="2000" dirty="0"/>
              <a:t>Quarterdeck (2025) </a:t>
            </a:r>
            <a:r>
              <a:rPr lang="en-US" sz="2000" i="1" dirty="0"/>
              <a:t>What Leadership Style Does Morrisons Use? A Strategic Analysis</a:t>
            </a:r>
            <a:r>
              <a:rPr lang="en-US" sz="2000" dirty="0"/>
              <a:t>. Available at: https://quarterdeck.co.uk/articles/what-leadership-style-does-morrisons-use (Accessed: 26 October 2025).</a:t>
            </a:r>
          </a:p>
          <a:p>
            <a:pPr marL="457200" indent="-457200">
              <a:buFont typeface="+mj-lt"/>
              <a:buAutoNum type="arabicPeriod"/>
            </a:pPr>
            <a:r>
              <a:rPr lang="en-US" sz="2000" dirty="0"/>
              <a:t>Wm Morrison Supermarkets Limited (2022) </a:t>
            </a:r>
            <a:r>
              <a:rPr lang="en-US" sz="2000" i="1" dirty="0"/>
              <a:t>Annual Report and Financial Statements 52 weeks ended 30 October 2022</a:t>
            </a:r>
            <a:r>
              <a:rPr lang="en-US" sz="2000" dirty="0"/>
              <a:t>. Available at: https://www.morrisons-corporate.com/globalassets/corporatesite/about-us/biographies/final-annual-report.pdf (Accessed: 26 October 2025).</a:t>
            </a:r>
          </a:p>
          <a:p>
            <a:pPr marL="457200" indent="-457200">
              <a:buFont typeface="+mj-lt"/>
              <a:buAutoNum type="arabicPeriod"/>
            </a:pPr>
            <a:endParaRPr lang="en-US" sz="2000" dirty="0"/>
          </a:p>
        </p:txBody>
      </p:sp>
      <p:sp>
        <p:nvSpPr>
          <p:cNvPr id="6" name="Slide Number Placeholder 15">
            <a:extLst>
              <a:ext uri="{FF2B5EF4-FFF2-40B4-BE49-F238E27FC236}">
                <a16:creationId xmlns:a16="http://schemas.microsoft.com/office/drawing/2014/main" xmlns="" id="{88DCEE2A-1F19-5CB7-AD9E-9ECEF1F8BA39}"/>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19</a:t>
            </a:fld>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92501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1028700" y="1028700"/>
            <a:ext cx="4187553" cy="4866431"/>
            <a:chOff x="0" y="0"/>
            <a:chExt cx="648762" cy="753938"/>
          </a:xfrm>
        </p:grpSpPr>
        <p:sp>
          <p:nvSpPr>
            <p:cNvPr id="4" name="Freeform 4"/>
            <p:cNvSpPr/>
            <p:nvPr/>
          </p:nvSpPr>
          <p:spPr>
            <a:xfrm>
              <a:off x="0" y="0"/>
              <a:ext cx="648762" cy="753938"/>
            </a:xfrm>
            <a:custGeom>
              <a:avLst/>
              <a:gdLst/>
              <a:ahLst/>
              <a:cxnLst/>
              <a:rect l="l" t="t" r="r" b="b"/>
              <a:pathLst>
                <a:path w="648762" h="753938">
                  <a:moveTo>
                    <a:pt x="0" y="0"/>
                  </a:moveTo>
                  <a:lnTo>
                    <a:pt x="648762" y="0"/>
                  </a:lnTo>
                  <a:lnTo>
                    <a:pt x="648762" y="753938"/>
                  </a:lnTo>
                  <a:lnTo>
                    <a:pt x="0" y="753938"/>
                  </a:lnTo>
                  <a:close/>
                </a:path>
              </a:pathLst>
            </a:custGeom>
            <a:blipFill>
              <a:blip r:embed="rId4"/>
              <a:stretch>
                <a:fillRect l="-8105" r="-8105"/>
              </a:stretch>
            </a:blipFill>
          </p:spPr>
        </p:sp>
      </p:grpSp>
      <p:grpSp>
        <p:nvGrpSpPr>
          <p:cNvPr id="5" name="Group 5"/>
          <p:cNvGrpSpPr/>
          <p:nvPr/>
        </p:nvGrpSpPr>
        <p:grpSpPr>
          <a:xfrm>
            <a:off x="6227738" y="2928510"/>
            <a:ext cx="10616173" cy="1767703"/>
            <a:chOff x="0" y="0"/>
            <a:chExt cx="2796029" cy="465568"/>
          </a:xfrm>
        </p:grpSpPr>
        <p:sp>
          <p:nvSpPr>
            <p:cNvPr id="6" name="Freeform 6"/>
            <p:cNvSpPr/>
            <p:nvPr/>
          </p:nvSpPr>
          <p:spPr>
            <a:xfrm>
              <a:off x="0" y="0"/>
              <a:ext cx="2796029" cy="465568"/>
            </a:xfrm>
            <a:custGeom>
              <a:avLst/>
              <a:gdLst/>
              <a:ahLst/>
              <a:cxnLst/>
              <a:rect l="l" t="t" r="r" b="b"/>
              <a:pathLst>
                <a:path w="2796029" h="465568">
                  <a:moveTo>
                    <a:pt x="0" y="0"/>
                  </a:moveTo>
                  <a:lnTo>
                    <a:pt x="2796029" y="0"/>
                  </a:lnTo>
                  <a:lnTo>
                    <a:pt x="2796029" y="465568"/>
                  </a:lnTo>
                  <a:lnTo>
                    <a:pt x="0" y="465568"/>
                  </a:lnTo>
                  <a:close/>
                </a:path>
              </a:pathLst>
            </a:custGeom>
            <a:solidFill>
              <a:srgbClr val="7C3212"/>
            </a:solidFill>
          </p:spPr>
        </p:sp>
        <p:sp>
          <p:nvSpPr>
            <p:cNvPr id="7" name="TextBox 7"/>
            <p:cNvSpPr txBox="1"/>
            <p:nvPr/>
          </p:nvSpPr>
          <p:spPr>
            <a:xfrm>
              <a:off x="0" y="-66675"/>
              <a:ext cx="2796029" cy="532243"/>
            </a:xfrm>
            <a:prstGeom prst="rect">
              <a:avLst/>
            </a:prstGeom>
          </p:spPr>
          <p:txBody>
            <a:bodyPr lIns="50800" tIns="50800" rIns="50800" bIns="50800" rtlCol="0" anchor="ctr"/>
            <a:lstStyle/>
            <a:p>
              <a:pPr algn="ctr">
                <a:lnSpc>
                  <a:spcPts val="3359"/>
                </a:lnSpc>
              </a:pPr>
              <a:endParaRPr/>
            </a:p>
          </p:txBody>
        </p:sp>
      </p:grpSp>
      <p:sp>
        <p:nvSpPr>
          <p:cNvPr id="8" name="TextBox 8"/>
          <p:cNvSpPr txBox="1"/>
          <p:nvPr/>
        </p:nvSpPr>
        <p:spPr>
          <a:xfrm>
            <a:off x="6227738" y="800100"/>
            <a:ext cx="11031562" cy="1371145"/>
          </a:xfrm>
          <a:prstGeom prst="rect">
            <a:avLst/>
          </a:prstGeom>
        </p:spPr>
        <p:txBody>
          <a:bodyPr lIns="0" tIns="0" rIns="0" bIns="0" rtlCol="0" anchor="t">
            <a:spAutoFit/>
          </a:bodyPr>
          <a:lstStyle/>
          <a:p>
            <a:pPr algn="ctr">
              <a:lnSpc>
                <a:spcPct val="150000"/>
              </a:lnSpc>
            </a:pPr>
            <a:r>
              <a:rPr lang="en-US" sz="3200" dirty="0">
                <a:solidFill>
                  <a:srgbClr val="0A0A0A"/>
                </a:solidFill>
                <a:latin typeface="Brick Sans"/>
                <a:ea typeface="Brick Sans"/>
                <a:cs typeface="Brick Sans"/>
                <a:sym typeface="Brick Sans"/>
              </a:rPr>
              <a:t>Morrisons' HR Technology And Digital Transformation Practices</a:t>
            </a:r>
          </a:p>
        </p:txBody>
      </p:sp>
      <p:sp>
        <p:nvSpPr>
          <p:cNvPr id="9" name="TextBox 9"/>
          <p:cNvSpPr txBox="1"/>
          <p:nvPr/>
        </p:nvSpPr>
        <p:spPr>
          <a:xfrm>
            <a:off x="6943148" y="3175298"/>
            <a:ext cx="9600742" cy="941733"/>
          </a:xfrm>
          <a:prstGeom prst="rect">
            <a:avLst/>
          </a:prstGeom>
        </p:spPr>
        <p:txBody>
          <a:bodyPr lIns="0" tIns="0" rIns="0" bIns="0" rtlCol="0" anchor="t">
            <a:spAutoFit/>
          </a:bodyPr>
          <a:lstStyle/>
          <a:p>
            <a:pPr algn="just">
              <a:lnSpc>
                <a:spcPts val="2456"/>
              </a:lnSpc>
            </a:pPr>
            <a:r>
              <a:rPr lang="en-US" sz="2000" dirty="0">
                <a:solidFill>
                  <a:srgbClr val="EEEEEE"/>
                </a:solidFill>
                <a:latin typeface="Times New Roman" panose="02020603050405020304" pitchFamily="18" charset="0"/>
                <a:ea typeface="Poppins"/>
                <a:cs typeface="Times New Roman" panose="02020603050405020304" pitchFamily="18" charset="0"/>
                <a:sym typeface="Poppins"/>
              </a:rPr>
              <a:t>Morrisons' current HR technology and digital transformation focus on improving colleague experience and operational efficiency. The retailer has moved away from outdated, paper-based HR systems to modern, digital solutions, with partners like TCS and Oracle playing.</a:t>
            </a:r>
          </a:p>
        </p:txBody>
      </p:sp>
      <p:sp>
        <p:nvSpPr>
          <p:cNvPr id="10" name="TextBox 10"/>
          <p:cNvSpPr txBox="1"/>
          <p:nvPr/>
        </p:nvSpPr>
        <p:spPr>
          <a:xfrm>
            <a:off x="1028699" y="6712968"/>
            <a:ext cx="4243281" cy="547714"/>
          </a:xfrm>
          <a:prstGeom prst="rect">
            <a:avLst/>
          </a:prstGeom>
        </p:spPr>
        <p:txBody>
          <a:bodyPr wrap="square" lIns="0" tIns="0" rIns="0" bIns="0" rtlCol="0" anchor="t">
            <a:spAutoFit/>
          </a:bodyPr>
          <a:lstStyle/>
          <a:p>
            <a:pPr algn="l">
              <a:lnSpc>
                <a:spcPts val="4536"/>
              </a:lnSpc>
            </a:pPr>
            <a:r>
              <a:rPr lang="en-US" sz="2800" b="1" spc="-84" dirty="0">
                <a:solidFill>
                  <a:srgbClr val="D55B27"/>
                </a:solidFill>
                <a:latin typeface="Poppins Bold"/>
                <a:ea typeface="Poppins Bold"/>
                <a:cs typeface="Poppins Bold"/>
                <a:sym typeface="Poppins Bold"/>
              </a:rPr>
              <a:t>Integrated HRIS</a:t>
            </a:r>
          </a:p>
        </p:txBody>
      </p:sp>
      <p:sp>
        <p:nvSpPr>
          <p:cNvPr id="11" name="TextBox 11"/>
          <p:cNvSpPr txBox="1"/>
          <p:nvPr/>
        </p:nvSpPr>
        <p:spPr>
          <a:xfrm>
            <a:off x="1028700" y="7397115"/>
            <a:ext cx="4756728" cy="1457707"/>
          </a:xfrm>
          <a:prstGeom prst="rect">
            <a:avLst/>
          </a:prstGeom>
        </p:spPr>
        <p:txBody>
          <a:bodyPr lIns="0" tIns="0" rIns="0" bIns="0" rtlCol="0" anchor="t">
            <a:spAutoFit/>
          </a:bodyPr>
          <a:lstStyle/>
          <a:p>
            <a:pPr algn="l">
              <a:lnSpc>
                <a:spcPts val="2940"/>
              </a:lnSpc>
            </a:pPr>
            <a:r>
              <a:rPr lang="en-US" sz="2100" dirty="0">
                <a:solidFill>
                  <a:srgbClr val="202124"/>
                </a:solidFill>
                <a:latin typeface="Times New Roman" panose="02020603050405020304" pitchFamily="18" charset="0"/>
                <a:ea typeface="Poppins"/>
                <a:cs typeface="Times New Roman" panose="02020603050405020304" pitchFamily="18" charset="0"/>
                <a:sym typeface="Poppins"/>
              </a:rPr>
              <a:t>The company implemented Oracle Fusion Cloud HCM to offer employees self-service capabilities for common HR tasks like managing payroll.</a:t>
            </a:r>
          </a:p>
        </p:txBody>
      </p:sp>
      <p:sp>
        <p:nvSpPr>
          <p:cNvPr id="12" name="TextBox 12"/>
          <p:cNvSpPr txBox="1"/>
          <p:nvPr/>
        </p:nvSpPr>
        <p:spPr>
          <a:xfrm>
            <a:off x="7279083" y="6712968"/>
            <a:ext cx="6250384" cy="547714"/>
          </a:xfrm>
          <a:prstGeom prst="rect">
            <a:avLst/>
          </a:prstGeom>
        </p:spPr>
        <p:txBody>
          <a:bodyPr wrap="square" lIns="0" tIns="0" rIns="0" bIns="0" rtlCol="0" anchor="t">
            <a:spAutoFit/>
          </a:bodyPr>
          <a:lstStyle/>
          <a:p>
            <a:pPr algn="l">
              <a:lnSpc>
                <a:spcPts val="4535"/>
              </a:lnSpc>
            </a:pPr>
            <a:r>
              <a:rPr lang="en-US" sz="2800" b="1" spc="-83" dirty="0">
                <a:solidFill>
                  <a:srgbClr val="D55B27"/>
                </a:solidFill>
                <a:latin typeface="Poppins Bold"/>
                <a:ea typeface="Poppins Bold"/>
                <a:cs typeface="Poppins Bold"/>
                <a:sym typeface="Poppins Bold"/>
              </a:rPr>
              <a:t>Performance Monitoring</a:t>
            </a:r>
          </a:p>
        </p:txBody>
      </p:sp>
      <p:sp>
        <p:nvSpPr>
          <p:cNvPr id="13" name="TextBox 13"/>
          <p:cNvSpPr txBox="1"/>
          <p:nvPr/>
        </p:nvSpPr>
        <p:spPr>
          <a:xfrm>
            <a:off x="7279083" y="7454602"/>
            <a:ext cx="4243281" cy="1826590"/>
          </a:xfrm>
          <a:prstGeom prst="rect">
            <a:avLst/>
          </a:prstGeom>
        </p:spPr>
        <p:txBody>
          <a:bodyPr lIns="0" tIns="0" rIns="0" bIns="0" rtlCol="0" anchor="t">
            <a:spAutoFit/>
          </a:bodyPr>
          <a:lstStyle/>
          <a:p>
            <a:pPr algn="l">
              <a:lnSpc>
                <a:spcPts val="2940"/>
              </a:lnSpc>
            </a:pPr>
            <a:r>
              <a:rPr lang="en-US" sz="2000" dirty="0">
                <a:solidFill>
                  <a:srgbClr val="202124"/>
                </a:solidFill>
                <a:latin typeface="Times New Roman" panose="02020603050405020304" pitchFamily="18" charset="0"/>
                <a:ea typeface="Poppins"/>
                <a:cs typeface="Times New Roman" panose="02020603050405020304" pitchFamily="18" charset="0"/>
                <a:sym typeface="Poppins"/>
              </a:rPr>
              <a:t>Morrisons has rolled out a staff monitoring app to track productivity, such as shelf-stacking speed, using real-time data for coaching and efficiency drives</a:t>
            </a:r>
          </a:p>
        </p:txBody>
      </p:sp>
      <p:sp>
        <p:nvSpPr>
          <p:cNvPr id="14" name="TextBox 14"/>
          <p:cNvSpPr txBox="1"/>
          <p:nvPr/>
        </p:nvSpPr>
        <p:spPr>
          <a:xfrm>
            <a:off x="13016019" y="6712968"/>
            <a:ext cx="3827892" cy="533351"/>
          </a:xfrm>
          <a:prstGeom prst="rect">
            <a:avLst/>
          </a:prstGeom>
        </p:spPr>
        <p:txBody>
          <a:bodyPr wrap="square" lIns="0" tIns="0" rIns="0" bIns="0" rtlCol="0" anchor="t">
            <a:spAutoFit/>
          </a:bodyPr>
          <a:lstStyle/>
          <a:p>
            <a:pPr algn="l">
              <a:lnSpc>
                <a:spcPts val="4535"/>
              </a:lnSpc>
            </a:pPr>
            <a:r>
              <a:rPr lang="en-US" sz="2800" b="1" spc="-83" dirty="0">
                <a:solidFill>
                  <a:srgbClr val="D55B27"/>
                </a:solidFill>
                <a:latin typeface="Poppins Bold"/>
                <a:ea typeface="Poppins Bold"/>
                <a:cs typeface="Poppins Bold"/>
                <a:sym typeface="Poppins Bold"/>
              </a:rPr>
              <a:t>Automated Payroll</a:t>
            </a:r>
          </a:p>
        </p:txBody>
      </p:sp>
      <p:sp>
        <p:nvSpPr>
          <p:cNvPr id="15" name="TextBox 15"/>
          <p:cNvSpPr txBox="1"/>
          <p:nvPr/>
        </p:nvSpPr>
        <p:spPr>
          <a:xfrm>
            <a:off x="13016019" y="7397115"/>
            <a:ext cx="4243281" cy="1829603"/>
          </a:xfrm>
          <a:prstGeom prst="rect">
            <a:avLst/>
          </a:prstGeom>
        </p:spPr>
        <p:txBody>
          <a:bodyPr lIns="0" tIns="0" rIns="0" bIns="0" rtlCol="0" anchor="t">
            <a:spAutoFit/>
          </a:bodyPr>
          <a:lstStyle/>
          <a:p>
            <a:pPr algn="l">
              <a:lnSpc>
                <a:spcPts val="2940"/>
              </a:lnSpc>
            </a:pPr>
            <a:r>
              <a:rPr lang="en-US" sz="2000" dirty="0">
                <a:solidFill>
                  <a:srgbClr val="202124"/>
                </a:solidFill>
                <a:latin typeface="Times New Roman" panose="02020603050405020304" pitchFamily="18" charset="0"/>
                <a:ea typeface="Poppins"/>
                <a:cs typeface="Times New Roman" panose="02020603050405020304" pitchFamily="18" charset="0"/>
                <a:sym typeface="Poppins"/>
              </a:rPr>
              <a:t>hey partnered with TCS, leveraging its </a:t>
            </a:r>
            <a:r>
              <a:rPr lang="en-US" sz="2000" dirty="0" err="1">
                <a:solidFill>
                  <a:srgbClr val="202124"/>
                </a:solidFill>
                <a:latin typeface="Times New Roman" panose="02020603050405020304" pitchFamily="18" charset="0"/>
                <a:ea typeface="Poppins"/>
                <a:cs typeface="Times New Roman" panose="02020603050405020304" pitchFamily="18" charset="0"/>
                <a:sym typeface="Poppins"/>
              </a:rPr>
              <a:t>Cognix</a:t>
            </a:r>
            <a:r>
              <a:rPr lang="en-US" sz="2000" dirty="0">
                <a:solidFill>
                  <a:srgbClr val="202124"/>
                </a:solidFill>
                <a:latin typeface="Times New Roman" panose="02020603050405020304" pitchFamily="18" charset="0"/>
                <a:ea typeface="Poppins"/>
                <a:cs typeface="Times New Roman" panose="02020603050405020304" pitchFamily="18" charset="0"/>
                <a:sym typeface="Poppins"/>
              </a:rPr>
              <a:t>™ suite to automate and reimagine HR and payroll operations, aiming for a more effective and user-friendly experience</a:t>
            </a:r>
          </a:p>
        </p:txBody>
      </p:sp>
      <p:sp>
        <p:nvSpPr>
          <p:cNvPr id="16" name="Slide Number Placeholder 15">
            <a:extLst>
              <a:ext uri="{FF2B5EF4-FFF2-40B4-BE49-F238E27FC236}">
                <a16:creationId xmlns:a16="http://schemas.microsoft.com/office/drawing/2014/main" xmlns="" id="{8B67270C-9215-2A68-E15F-0399B6ACDF74}"/>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20</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8594817" y="2830630"/>
            <a:ext cx="8664483" cy="3042396"/>
            <a:chOff x="0" y="0"/>
            <a:chExt cx="2282004" cy="801289"/>
          </a:xfrm>
        </p:grpSpPr>
        <p:sp>
          <p:nvSpPr>
            <p:cNvPr id="4" name="Freeform 4"/>
            <p:cNvSpPr/>
            <p:nvPr/>
          </p:nvSpPr>
          <p:spPr>
            <a:xfrm>
              <a:off x="0" y="0"/>
              <a:ext cx="2282004" cy="801289"/>
            </a:xfrm>
            <a:custGeom>
              <a:avLst/>
              <a:gdLst/>
              <a:ahLst/>
              <a:cxnLst/>
              <a:rect l="l" t="t" r="r" b="b"/>
              <a:pathLst>
                <a:path w="2282004" h="801289">
                  <a:moveTo>
                    <a:pt x="0" y="0"/>
                  </a:moveTo>
                  <a:lnTo>
                    <a:pt x="2282004" y="0"/>
                  </a:lnTo>
                  <a:lnTo>
                    <a:pt x="2282004" y="801289"/>
                  </a:lnTo>
                  <a:lnTo>
                    <a:pt x="0" y="801289"/>
                  </a:lnTo>
                  <a:close/>
                </a:path>
              </a:pathLst>
            </a:custGeom>
            <a:solidFill>
              <a:srgbClr val="7C3212"/>
            </a:solidFill>
          </p:spPr>
        </p:sp>
        <p:sp>
          <p:nvSpPr>
            <p:cNvPr id="5" name="TextBox 5"/>
            <p:cNvSpPr txBox="1"/>
            <p:nvPr/>
          </p:nvSpPr>
          <p:spPr>
            <a:xfrm>
              <a:off x="0" y="-66675"/>
              <a:ext cx="2282004" cy="867964"/>
            </a:xfrm>
            <a:prstGeom prst="rect">
              <a:avLst/>
            </a:prstGeom>
          </p:spPr>
          <p:txBody>
            <a:bodyPr lIns="50800" tIns="50800" rIns="50800" bIns="50800" rtlCol="0" anchor="ctr"/>
            <a:lstStyle/>
            <a:p>
              <a:pPr algn="ctr">
                <a:lnSpc>
                  <a:spcPts val="3359"/>
                </a:lnSpc>
              </a:pPr>
              <a:endParaRPr/>
            </a:p>
          </p:txBody>
        </p:sp>
      </p:grpSp>
      <p:grpSp>
        <p:nvGrpSpPr>
          <p:cNvPr id="6" name="Group 6"/>
          <p:cNvGrpSpPr/>
          <p:nvPr/>
        </p:nvGrpSpPr>
        <p:grpSpPr>
          <a:xfrm>
            <a:off x="8594817" y="6215904"/>
            <a:ext cx="8655695" cy="3042396"/>
            <a:chOff x="0" y="0"/>
            <a:chExt cx="2279689" cy="801289"/>
          </a:xfrm>
        </p:grpSpPr>
        <p:sp>
          <p:nvSpPr>
            <p:cNvPr id="7" name="Freeform 7"/>
            <p:cNvSpPr/>
            <p:nvPr/>
          </p:nvSpPr>
          <p:spPr>
            <a:xfrm>
              <a:off x="0" y="0"/>
              <a:ext cx="2279689" cy="801289"/>
            </a:xfrm>
            <a:custGeom>
              <a:avLst/>
              <a:gdLst/>
              <a:ahLst/>
              <a:cxnLst/>
              <a:rect l="l" t="t" r="r" b="b"/>
              <a:pathLst>
                <a:path w="2279689" h="801289">
                  <a:moveTo>
                    <a:pt x="0" y="0"/>
                  </a:moveTo>
                  <a:lnTo>
                    <a:pt x="2279689" y="0"/>
                  </a:lnTo>
                  <a:lnTo>
                    <a:pt x="2279689" y="801289"/>
                  </a:lnTo>
                  <a:lnTo>
                    <a:pt x="0" y="801289"/>
                  </a:lnTo>
                  <a:close/>
                </a:path>
              </a:pathLst>
            </a:custGeom>
            <a:solidFill>
              <a:srgbClr val="7C3212"/>
            </a:solidFill>
          </p:spPr>
        </p:sp>
        <p:sp>
          <p:nvSpPr>
            <p:cNvPr id="8" name="TextBox 8"/>
            <p:cNvSpPr txBox="1"/>
            <p:nvPr/>
          </p:nvSpPr>
          <p:spPr>
            <a:xfrm>
              <a:off x="0" y="-66675"/>
              <a:ext cx="2279689" cy="867964"/>
            </a:xfrm>
            <a:prstGeom prst="rect">
              <a:avLst/>
            </a:prstGeom>
          </p:spPr>
          <p:txBody>
            <a:bodyPr lIns="50800" tIns="50800" rIns="50800" bIns="50800" rtlCol="0" anchor="ctr"/>
            <a:lstStyle/>
            <a:p>
              <a:pPr algn="ctr">
                <a:lnSpc>
                  <a:spcPts val="3359"/>
                </a:lnSpc>
              </a:pPr>
              <a:endParaRPr/>
            </a:p>
          </p:txBody>
        </p:sp>
      </p:grpSp>
      <p:sp>
        <p:nvSpPr>
          <p:cNvPr id="29" name="TextBox 29"/>
          <p:cNvSpPr txBox="1"/>
          <p:nvPr/>
        </p:nvSpPr>
        <p:spPr>
          <a:xfrm>
            <a:off x="7197590" y="781050"/>
            <a:ext cx="9868337" cy="1371145"/>
          </a:xfrm>
          <a:prstGeom prst="rect">
            <a:avLst/>
          </a:prstGeom>
        </p:spPr>
        <p:txBody>
          <a:bodyPr wrap="square" lIns="0" tIns="0" rIns="0" bIns="0" rtlCol="0" anchor="t">
            <a:spAutoFit/>
          </a:bodyPr>
          <a:lstStyle/>
          <a:p>
            <a:pPr algn="ctr">
              <a:lnSpc>
                <a:spcPct val="150000"/>
              </a:lnSpc>
            </a:pPr>
            <a:r>
              <a:rPr lang="en-US" sz="3200" dirty="0">
                <a:solidFill>
                  <a:srgbClr val="0A0A0A"/>
                </a:solidFill>
                <a:latin typeface="Brick Sans"/>
                <a:ea typeface="Brick Sans"/>
                <a:cs typeface="Brick Sans"/>
                <a:sym typeface="Brick Sans"/>
              </a:rPr>
              <a:t>Line Managers’ Role in Morrisons’ HR Technology Implementation</a:t>
            </a:r>
          </a:p>
        </p:txBody>
      </p:sp>
      <p:sp>
        <p:nvSpPr>
          <p:cNvPr id="30" name="TextBox 30"/>
          <p:cNvSpPr txBox="1"/>
          <p:nvPr/>
        </p:nvSpPr>
        <p:spPr>
          <a:xfrm>
            <a:off x="9154242" y="3401699"/>
            <a:ext cx="5496456" cy="443776"/>
          </a:xfrm>
          <a:prstGeom prst="rect">
            <a:avLst/>
          </a:prstGeom>
        </p:spPr>
        <p:txBody>
          <a:bodyPr wrap="square" lIns="0" tIns="0" rIns="0" bIns="0" rtlCol="0" anchor="t">
            <a:spAutoFit/>
          </a:bodyPr>
          <a:lstStyle/>
          <a:p>
            <a:pPr algn="l">
              <a:lnSpc>
                <a:spcPts val="3919"/>
              </a:lnSpc>
            </a:pPr>
            <a:r>
              <a:rPr lang="en-US" sz="2799" dirty="0">
                <a:solidFill>
                  <a:srgbClr val="EEEEEE"/>
                </a:solidFill>
                <a:latin typeface="Brick Sans"/>
                <a:ea typeface="Brick Sans"/>
                <a:cs typeface="Brick Sans"/>
                <a:sym typeface="Brick Sans"/>
              </a:rPr>
              <a:t>Coaching and Training</a:t>
            </a:r>
          </a:p>
        </p:txBody>
      </p:sp>
      <p:sp>
        <p:nvSpPr>
          <p:cNvPr id="31" name="TextBox 31"/>
          <p:cNvSpPr txBox="1"/>
          <p:nvPr/>
        </p:nvSpPr>
        <p:spPr>
          <a:xfrm>
            <a:off x="9154242" y="4027286"/>
            <a:ext cx="7637399" cy="1118235"/>
          </a:xfrm>
          <a:prstGeom prst="rect">
            <a:avLst/>
          </a:prstGeom>
        </p:spPr>
        <p:txBody>
          <a:bodyPr lIns="0" tIns="0" rIns="0" bIns="0" rtlCol="0" anchor="t">
            <a:spAutoFit/>
          </a:bodyPr>
          <a:lstStyle/>
          <a:p>
            <a:pPr algn="l">
              <a:lnSpc>
                <a:spcPts val="2940"/>
              </a:lnSpc>
            </a:pPr>
            <a:r>
              <a:rPr lang="en-US" sz="2000" dirty="0">
                <a:solidFill>
                  <a:srgbClr val="EEEEEE"/>
                </a:solidFill>
                <a:latin typeface="Times New Roman" panose="02020603050405020304" pitchFamily="18" charset="0"/>
                <a:ea typeface="Poppins"/>
                <a:cs typeface="Times New Roman" panose="02020603050405020304" pitchFamily="18" charset="0"/>
                <a:sym typeface="Poppins"/>
              </a:rPr>
              <a:t>They use real-time data from new performance monitoring applications to coach underperforming staff and identify where additional training is required.</a:t>
            </a:r>
          </a:p>
        </p:txBody>
      </p:sp>
      <p:sp>
        <p:nvSpPr>
          <p:cNvPr id="32" name="TextBox 32"/>
          <p:cNvSpPr txBox="1"/>
          <p:nvPr/>
        </p:nvSpPr>
        <p:spPr>
          <a:xfrm>
            <a:off x="9153675" y="6786973"/>
            <a:ext cx="6888736" cy="443776"/>
          </a:xfrm>
          <a:prstGeom prst="rect">
            <a:avLst/>
          </a:prstGeom>
        </p:spPr>
        <p:txBody>
          <a:bodyPr wrap="square" lIns="0" tIns="0" rIns="0" bIns="0" rtlCol="0" anchor="t">
            <a:spAutoFit/>
          </a:bodyPr>
          <a:lstStyle/>
          <a:p>
            <a:pPr algn="l">
              <a:lnSpc>
                <a:spcPts val="3919"/>
              </a:lnSpc>
            </a:pPr>
            <a:r>
              <a:rPr lang="en-US" sz="2799" dirty="0">
                <a:solidFill>
                  <a:srgbClr val="EEEEEE"/>
                </a:solidFill>
                <a:latin typeface="Brick Sans"/>
                <a:ea typeface="Brick Sans"/>
                <a:cs typeface="Brick Sans"/>
                <a:sym typeface="Brick Sans"/>
              </a:rPr>
              <a:t>Performance Accountability</a:t>
            </a:r>
          </a:p>
        </p:txBody>
      </p:sp>
      <p:sp>
        <p:nvSpPr>
          <p:cNvPr id="33" name="TextBox 33"/>
          <p:cNvSpPr txBox="1"/>
          <p:nvPr/>
        </p:nvSpPr>
        <p:spPr>
          <a:xfrm>
            <a:off x="9153675" y="7412560"/>
            <a:ext cx="7629654" cy="710900"/>
          </a:xfrm>
          <a:prstGeom prst="rect">
            <a:avLst/>
          </a:prstGeom>
        </p:spPr>
        <p:txBody>
          <a:bodyPr lIns="0" tIns="0" rIns="0" bIns="0" rtlCol="0" anchor="t">
            <a:spAutoFit/>
          </a:bodyPr>
          <a:lstStyle/>
          <a:p>
            <a:pPr algn="l">
              <a:lnSpc>
                <a:spcPts val="2940"/>
              </a:lnSpc>
            </a:pPr>
            <a:r>
              <a:rPr lang="en-US" sz="2000" dirty="0">
                <a:solidFill>
                  <a:srgbClr val="EEEEEE"/>
                </a:solidFill>
                <a:latin typeface="Times New Roman" panose="02020603050405020304" pitchFamily="18" charset="0"/>
                <a:ea typeface="Poppins"/>
                <a:cs typeface="Times New Roman" panose="02020603050405020304" pitchFamily="18" charset="0"/>
                <a:sym typeface="Poppins"/>
              </a:rPr>
              <a:t>Managers are tasked with setting and reviewing performance targets using the technology, driving both accountability and continuous improvement.</a:t>
            </a:r>
          </a:p>
        </p:txBody>
      </p:sp>
      <p:pic>
        <p:nvPicPr>
          <p:cNvPr id="34" name="Picture 33">
            <a:extLst>
              <a:ext uri="{FF2B5EF4-FFF2-40B4-BE49-F238E27FC236}">
                <a16:creationId xmlns:a16="http://schemas.microsoft.com/office/drawing/2014/main" xmlns="" id="{BB72A972-3A72-97E2-D2DB-9582D2F21F5B}"/>
              </a:ext>
            </a:extLst>
          </p:cNvPr>
          <p:cNvPicPr>
            <a:picLocks noChangeAspect="1"/>
          </p:cNvPicPr>
          <p:nvPr/>
        </p:nvPicPr>
        <p:blipFill>
          <a:blip r:embed="rId4"/>
          <a:stretch>
            <a:fillRect/>
          </a:stretch>
        </p:blipFill>
        <p:spPr>
          <a:xfrm>
            <a:off x="357561" y="2681937"/>
            <a:ext cx="7588014" cy="5441523"/>
          </a:xfrm>
          <a:prstGeom prst="rect">
            <a:avLst/>
          </a:prstGeom>
        </p:spPr>
      </p:pic>
      <p:sp>
        <p:nvSpPr>
          <p:cNvPr id="9" name="Slide Number Placeholder 15">
            <a:extLst>
              <a:ext uri="{FF2B5EF4-FFF2-40B4-BE49-F238E27FC236}">
                <a16:creationId xmlns:a16="http://schemas.microsoft.com/office/drawing/2014/main" xmlns="" id="{31F7B4D9-AE23-F249-256D-B22BF79DCAFE}"/>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21</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7014255" y="0"/>
            <a:ext cx="11273745" cy="6341482"/>
            <a:chOff x="0" y="0"/>
            <a:chExt cx="6089457" cy="3425320"/>
          </a:xfrm>
        </p:grpSpPr>
        <p:sp>
          <p:nvSpPr>
            <p:cNvPr id="3" name="Freeform 3"/>
            <p:cNvSpPr/>
            <p:nvPr/>
          </p:nvSpPr>
          <p:spPr>
            <a:xfrm>
              <a:off x="0" y="0"/>
              <a:ext cx="6089457" cy="3425320"/>
            </a:xfrm>
            <a:custGeom>
              <a:avLst/>
              <a:gdLst/>
              <a:ahLst/>
              <a:cxnLst/>
              <a:rect l="l" t="t" r="r" b="b"/>
              <a:pathLst>
                <a:path w="6089457" h="3425320">
                  <a:moveTo>
                    <a:pt x="6089457" y="3425320"/>
                  </a:moveTo>
                  <a:lnTo>
                    <a:pt x="6089457" y="0"/>
                  </a:lnTo>
                  <a:lnTo>
                    <a:pt x="0" y="0"/>
                  </a:lnTo>
                  <a:cubicBezTo>
                    <a:pt x="2029819" y="1141773"/>
                    <a:pt x="4059638" y="2283546"/>
                    <a:pt x="6089457" y="3425320"/>
                  </a:cubicBezTo>
                  <a:close/>
                </a:path>
              </a:pathLst>
            </a:custGeom>
            <a:solidFill>
              <a:srgbClr val="539BE0"/>
            </a:solidFill>
          </p:spPr>
        </p:sp>
        <p:sp>
          <p:nvSpPr>
            <p:cNvPr id="4" name="Freeform 4"/>
            <p:cNvSpPr/>
            <p:nvPr/>
          </p:nvSpPr>
          <p:spPr>
            <a:xfrm>
              <a:off x="0" y="0"/>
              <a:ext cx="6089457" cy="3425320"/>
            </a:xfrm>
            <a:custGeom>
              <a:avLst/>
              <a:gdLst/>
              <a:ahLst/>
              <a:cxnLst/>
              <a:rect l="l" t="t" r="r" b="b"/>
              <a:pathLst>
                <a:path w="6089457" h="3425320">
                  <a:moveTo>
                    <a:pt x="6089457" y="3425320"/>
                  </a:moveTo>
                  <a:lnTo>
                    <a:pt x="6089457" y="0"/>
                  </a:lnTo>
                  <a:lnTo>
                    <a:pt x="0" y="0"/>
                  </a:lnTo>
                  <a:cubicBezTo>
                    <a:pt x="2029819" y="1141773"/>
                    <a:pt x="4059638" y="2283546"/>
                    <a:pt x="6089457" y="3425320"/>
                  </a:cubicBezTo>
                  <a:close/>
                </a:path>
              </a:pathLst>
            </a:custGeom>
            <a:blipFill>
              <a:blip r:embed="rId3"/>
              <a:stretch>
                <a:fillRect t="-1888" b="-1888"/>
              </a:stretch>
            </a:blipFill>
          </p:spPr>
        </p:sp>
      </p:grpSp>
      <p:sp>
        <p:nvSpPr>
          <p:cNvPr id="5" name="Freeform 5"/>
          <p:cNvSpPr/>
          <p:nvPr/>
        </p:nvSpPr>
        <p:spPr>
          <a:xfrm flipH="1" flipV="1">
            <a:off x="14160390" y="0"/>
            <a:ext cx="6197820" cy="11002048"/>
          </a:xfrm>
          <a:custGeom>
            <a:avLst/>
            <a:gdLst/>
            <a:ahLst/>
            <a:cxnLst/>
            <a:rect l="l" t="t" r="r" b="b"/>
            <a:pathLst>
              <a:path w="6197820" h="11002048">
                <a:moveTo>
                  <a:pt x="6197820" y="11002048"/>
                </a:moveTo>
                <a:lnTo>
                  <a:pt x="0" y="11002048"/>
                </a:lnTo>
                <a:lnTo>
                  <a:pt x="0" y="0"/>
                </a:lnTo>
                <a:lnTo>
                  <a:pt x="6197820" y="0"/>
                </a:lnTo>
                <a:lnTo>
                  <a:pt x="6197820" y="11002048"/>
                </a:lnTo>
                <a:close/>
              </a:path>
            </a:pathLst>
          </a:custGeom>
          <a:blipFill>
            <a:blip r:embed="rId4"/>
            <a:stretch>
              <a:fillRect/>
            </a:stretch>
          </a:blipFill>
        </p:spPr>
      </p:sp>
      <p:sp>
        <p:nvSpPr>
          <p:cNvPr id="6" name="Freeform 6"/>
          <p:cNvSpPr/>
          <p:nvPr/>
        </p:nvSpPr>
        <p:spPr>
          <a:xfrm>
            <a:off x="-1347778" y="7849861"/>
            <a:ext cx="7315200" cy="3152186"/>
          </a:xfrm>
          <a:custGeom>
            <a:avLst/>
            <a:gdLst/>
            <a:ahLst/>
            <a:cxnLst/>
            <a:rect l="l" t="t" r="r" b="b"/>
            <a:pathLst>
              <a:path w="7315200" h="3152186">
                <a:moveTo>
                  <a:pt x="0" y="0"/>
                </a:moveTo>
                <a:lnTo>
                  <a:pt x="7315200" y="0"/>
                </a:lnTo>
                <a:lnTo>
                  <a:pt x="7315200" y="3152187"/>
                </a:lnTo>
                <a:lnTo>
                  <a:pt x="0" y="3152187"/>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7" name="Freeform 7"/>
          <p:cNvSpPr/>
          <p:nvPr/>
        </p:nvSpPr>
        <p:spPr>
          <a:xfrm>
            <a:off x="11577339" y="9067800"/>
            <a:ext cx="2583051" cy="190500"/>
          </a:xfrm>
          <a:custGeom>
            <a:avLst/>
            <a:gdLst/>
            <a:ahLst/>
            <a:cxnLst/>
            <a:rect l="l" t="t" r="r" b="b"/>
            <a:pathLst>
              <a:path w="2583051" h="190500">
                <a:moveTo>
                  <a:pt x="0" y="0"/>
                </a:moveTo>
                <a:lnTo>
                  <a:pt x="2583051" y="0"/>
                </a:lnTo>
                <a:lnTo>
                  <a:pt x="2583051" y="190500"/>
                </a:lnTo>
                <a:lnTo>
                  <a:pt x="0" y="190500"/>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TextBox 8"/>
          <p:cNvSpPr txBox="1"/>
          <p:nvPr/>
        </p:nvSpPr>
        <p:spPr>
          <a:xfrm>
            <a:off x="1028700" y="1165476"/>
            <a:ext cx="7948596" cy="1387046"/>
          </a:xfrm>
          <a:prstGeom prst="rect">
            <a:avLst/>
          </a:prstGeom>
        </p:spPr>
        <p:txBody>
          <a:bodyPr lIns="0" tIns="0" rIns="0" bIns="0" rtlCol="0" anchor="t">
            <a:spAutoFit/>
          </a:bodyPr>
          <a:lstStyle/>
          <a:p>
            <a:pPr marL="0" lvl="0" indent="0" algn="l">
              <a:lnSpc>
                <a:spcPct val="150000"/>
              </a:lnSpc>
              <a:spcBef>
                <a:spcPct val="0"/>
              </a:spcBef>
            </a:pPr>
            <a:r>
              <a:rPr lang="en-US" sz="3200" b="1" dirty="0">
                <a:solidFill>
                  <a:srgbClr val="001D39"/>
                </a:solidFill>
                <a:latin typeface="TT Drugs Bold"/>
                <a:ea typeface="TT Drugs Bold"/>
                <a:cs typeface="TT Drugs Bold"/>
                <a:sym typeface="TT Drugs Bold"/>
              </a:rPr>
              <a:t>Strategic Alignment of HR Technology and Digital Transformation: Morrisons</a:t>
            </a:r>
            <a:endParaRPr lang="en-US" sz="3200" b="1" u="none" strike="noStrike" dirty="0">
              <a:solidFill>
                <a:srgbClr val="001D39"/>
              </a:solidFill>
              <a:latin typeface="TT Drugs Bold"/>
              <a:ea typeface="TT Drugs Bold"/>
              <a:cs typeface="TT Drugs Bold"/>
              <a:sym typeface="TT Drugs Bold"/>
            </a:endParaRPr>
          </a:p>
        </p:txBody>
      </p:sp>
      <p:sp>
        <p:nvSpPr>
          <p:cNvPr id="9" name="TextBox 9"/>
          <p:cNvSpPr txBox="1"/>
          <p:nvPr/>
        </p:nvSpPr>
        <p:spPr>
          <a:xfrm>
            <a:off x="1028700" y="3867248"/>
            <a:ext cx="12741635" cy="3176319"/>
          </a:xfrm>
          <a:prstGeom prst="rect">
            <a:avLst/>
          </a:prstGeom>
        </p:spPr>
        <p:txBody>
          <a:bodyPr lIns="0" tIns="0" rIns="0" bIns="0" rtlCol="0" anchor="t">
            <a:spAutoFit/>
          </a:bodyPr>
          <a:lstStyle/>
          <a:p>
            <a:pPr>
              <a:lnSpc>
                <a:spcPct val="150000"/>
              </a:lnSpc>
            </a:pPr>
            <a:r>
              <a:rPr lang="en-US" sz="2000" b="1" dirty="0">
                <a:latin typeface="Times New Roman" panose="02020603050405020304" pitchFamily="18" charset="0"/>
                <a:cs typeface="Times New Roman" panose="02020603050405020304" pitchFamily="18" charset="0"/>
              </a:rPr>
              <a:t>Strategic HR Technology Alignment</a:t>
            </a:r>
          </a:p>
          <a:p>
            <a:pPr marL="342900" indent="-342900">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Process Simplification:</a:t>
            </a:r>
            <a:r>
              <a:rPr lang="en-US" sz="2000" dirty="0">
                <a:latin typeface="Times New Roman" panose="02020603050405020304" pitchFamily="18" charset="0"/>
                <a:cs typeface="Times New Roman" panose="02020603050405020304" pitchFamily="18" charset="0"/>
              </a:rPr>
              <a:t> Replacing old, </a:t>
            </a:r>
            <a:r>
              <a:rPr lang="en-US" sz="2000" dirty="0" err="1">
                <a:latin typeface="Times New Roman" panose="02020603050405020304" pitchFamily="18" charset="0"/>
                <a:cs typeface="Times New Roman" panose="02020603050405020304" pitchFamily="18" charset="0"/>
              </a:rPr>
              <a:t>customised</a:t>
            </a:r>
            <a:r>
              <a:rPr lang="en-US" sz="2000" dirty="0">
                <a:latin typeface="Times New Roman" panose="02020603050405020304" pitchFamily="18" charset="0"/>
                <a:cs typeface="Times New Roman" panose="02020603050405020304" pitchFamily="18" charset="0"/>
              </a:rPr>
              <a:t> on-premises systems with modern solutions like Oracle Fusion Cloud HCM allows for easy, self-service HR tasks, removing friction from the colleague workday.</a:t>
            </a:r>
          </a:p>
          <a:p>
            <a:pPr marL="342900" indent="-342900">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Talent and Productivity:</a:t>
            </a:r>
            <a:r>
              <a:rPr lang="en-US" sz="2000" dirty="0">
                <a:latin typeface="Times New Roman" panose="02020603050405020304" pitchFamily="18" charset="0"/>
                <a:cs typeface="Times New Roman" panose="02020603050405020304" pitchFamily="18" charset="0"/>
              </a:rPr>
              <a:t> By providing managers with data and modern talent management capabilities, the technology supports the strategic priority of attracting, developing, and retaining high-performing employees.</a:t>
            </a:r>
          </a:p>
          <a:p>
            <a:pPr marL="342900" indent="-342900">
              <a:lnSpc>
                <a:spcPct val="150000"/>
              </a:lnSpc>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Cost Efficiency:</a:t>
            </a:r>
            <a:r>
              <a:rPr lang="en-US" sz="2000" dirty="0">
                <a:latin typeface="Times New Roman" panose="02020603050405020304" pitchFamily="18" charset="0"/>
                <a:cs typeface="Times New Roman" panose="02020603050405020304" pitchFamily="18" charset="0"/>
              </a:rPr>
              <a:t> Automating transactional activities such as payroll and using AI to handle employee queries directly supports the strategic imperative to be tough on costs and drive sales.</a:t>
            </a:r>
          </a:p>
        </p:txBody>
      </p:sp>
      <p:sp>
        <p:nvSpPr>
          <p:cNvPr id="10" name="Slide Number Placeholder 15">
            <a:extLst>
              <a:ext uri="{FF2B5EF4-FFF2-40B4-BE49-F238E27FC236}">
                <a16:creationId xmlns:a16="http://schemas.microsoft.com/office/drawing/2014/main" xmlns="" id="{148CA97E-0766-4E5E-0AC3-B254FBC17E1E}"/>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22</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77484" y="1956092"/>
            <a:ext cx="12919896" cy="8656330"/>
          </a:xfrm>
          <a:custGeom>
            <a:avLst/>
            <a:gdLst/>
            <a:ahLst/>
            <a:cxnLst/>
            <a:rect l="l" t="t" r="r" b="b"/>
            <a:pathLst>
              <a:path w="12919896" h="8656330">
                <a:moveTo>
                  <a:pt x="0" y="0"/>
                </a:moveTo>
                <a:lnTo>
                  <a:pt x="12919896" y="0"/>
                </a:lnTo>
                <a:lnTo>
                  <a:pt x="12919896" y="8656331"/>
                </a:lnTo>
                <a:lnTo>
                  <a:pt x="0" y="8656331"/>
                </a:lnTo>
                <a:lnTo>
                  <a:pt x="0" y="0"/>
                </a:lnTo>
                <a:close/>
              </a:path>
            </a:pathLst>
          </a:custGeom>
          <a:blipFill>
            <a:blip r:embed="rId3">
              <a:alphaModFix amt="19999"/>
              <a:extLst>
                <a:ext uri="{96DAC541-7B7A-43D3-8B79-37D633B846F1}">
                  <asvg:svgBlip xmlns:asvg="http://schemas.microsoft.com/office/drawing/2016/SVG/main" xmlns="" r:embed="rId4"/>
                </a:ext>
              </a:extLst>
            </a:blip>
            <a:stretch>
              <a:fillRect/>
            </a:stretch>
          </a:blipFill>
        </p:spPr>
      </p:sp>
      <p:grpSp>
        <p:nvGrpSpPr>
          <p:cNvPr id="3" name="Group 3"/>
          <p:cNvGrpSpPr/>
          <p:nvPr/>
        </p:nvGrpSpPr>
        <p:grpSpPr>
          <a:xfrm>
            <a:off x="-976124" y="5974960"/>
            <a:ext cx="19788547" cy="4753801"/>
            <a:chOff x="0" y="0"/>
            <a:chExt cx="3406841" cy="818425"/>
          </a:xfrm>
        </p:grpSpPr>
        <p:sp>
          <p:nvSpPr>
            <p:cNvPr id="4" name="Freeform 4"/>
            <p:cNvSpPr/>
            <p:nvPr/>
          </p:nvSpPr>
          <p:spPr>
            <a:xfrm>
              <a:off x="0" y="0"/>
              <a:ext cx="3406841" cy="818425"/>
            </a:xfrm>
            <a:custGeom>
              <a:avLst/>
              <a:gdLst/>
              <a:ahLst/>
              <a:cxnLst/>
              <a:rect l="l" t="t" r="r" b="b"/>
              <a:pathLst>
                <a:path w="3406841" h="818425">
                  <a:moveTo>
                    <a:pt x="19953" y="0"/>
                  </a:moveTo>
                  <a:lnTo>
                    <a:pt x="3386888" y="0"/>
                  </a:lnTo>
                  <a:cubicBezTo>
                    <a:pt x="3392180" y="0"/>
                    <a:pt x="3397255" y="2102"/>
                    <a:pt x="3400997" y="5844"/>
                  </a:cubicBezTo>
                  <a:cubicBezTo>
                    <a:pt x="3404739" y="9586"/>
                    <a:pt x="3406841" y="14661"/>
                    <a:pt x="3406841" y="19953"/>
                  </a:cubicBezTo>
                  <a:lnTo>
                    <a:pt x="3406841" y="798472"/>
                  </a:lnTo>
                  <a:cubicBezTo>
                    <a:pt x="3406841" y="809492"/>
                    <a:pt x="3397908" y="818425"/>
                    <a:pt x="3386888" y="818425"/>
                  </a:cubicBezTo>
                  <a:lnTo>
                    <a:pt x="19953" y="818425"/>
                  </a:lnTo>
                  <a:cubicBezTo>
                    <a:pt x="14661" y="818425"/>
                    <a:pt x="9586" y="816323"/>
                    <a:pt x="5844" y="812581"/>
                  </a:cubicBezTo>
                  <a:cubicBezTo>
                    <a:pt x="2102" y="808839"/>
                    <a:pt x="0" y="803764"/>
                    <a:pt x="0" y="798472"/>
                  </a:cubicBezTo>
                  <a:lnTo>
                    <a:pt x="0" y="19953"/>
                  </a:lnTo>
                  <a:cubicBezTo>
                    <a:pt x="0" y="14661"/>
                    <a:pt x="2102" y="9586"/>
                    <a:pt x="5844" y="5844"/>
                  </a:cubicBezTo>
                  <a:cubicBezTo>
                    <a:pt x="9586" y="2102"/>
                    <a:pt x="14661" y="0"/>
                    <a:pt x="19953" y="0"/>
                  </a:cubicBezTo>
                  <a:close/>
                </a:path>
              </a:pathLst>
            </a:custGeom>
            <a:gradFill rotWithShape="1">
              <a:gsLst>
                <a:gs pos="0">
                  <a:srgbClr val="FFFFFF">
                    <a:alpha val="0"/>
                  </a:srgbClr>
                </a:gs>
                <a:gs pos="100000">
                  <a:srgbClr val="FFFFFF">
                    <a:alpha val="100000"/>
                  </a:srgbClr>
                </a:gs>
              </a:gsLst>
              <a:lin ang="5400000"/>
            </a:gradFill>
          </p:spPr>
        </p:sp>
        <p:sp>
          <p:nvSpPr>
            <p:cNvPr id="5" name="TextBox 5"/>
            <p:cNvSpPr txBox="1"/>
            <p:nvPr/>
          </p:nvSpPr>
          <p:spPr>
            <a:xfrm>
              <a:off x="0" y="19050"/>
              <a:ext cx="3406841" cy="799375"/>
            </a:xfrm>
            <a:prstGeom prst="rect">
              <a:avLst/>
            </a:prstGeom>
          </p:spPr>
          <p:txBody>
            <a:bodyPr lIns="50800" tIns="50800" rIns="50800" bIns="50800" rtlCol="0" anchor="ctr"/>
            <a:lstStyle/>
            <a:p>
              <a:pPr algn="ctr">
                <a:lnSpc>
                  <a:spcPts val="2352"/>
                </a:lnSpc>
              </a:pPr>
              <a:endParaRPr/>
            </a:p>
          </p:txBody>
        </p:sp>
      </p:grpSp>
      <p:sp>
        <p:nvSpPr>
          <p:cNvPr id="6" name="Freeform 6"/>
          <p:cNvSpPr/>
          <p:nvPr/>
        </p:nvSpPr>
        <p:spPr>
          <a:xfrm rot="-337146" flipH="1">
            <a:off x="5429895" y="6026106"/>
            <a:ext cx="14119856" cy="5294946"/>
          </a:xfrm>
          <a:custGeom>
            <a:avLst/>
            <a:gdLst/>
            <a:ahLst/>
            <a:cxnLst/>
            <a:rect l="l" t="t" r="r" b="b"/>
            <a:pathLst>
              <a:path w="14119856" h="5294946">
                <a:moveTo>
                  <a:pt x="14119857" y="0"/>
                </a:moveTo>
                <a:lnTo>
                  <a:pt x="0" y="0"/>
                </a:lnTo>
                <a:lnTo>
                  <a:pt x="0" y="5294946"/>
                </a:lnTo>
                <a:lnTo>
                  <a:pt x="14119857" y="5294946"/>
                </a:lnTo>
                <a:lnTo>
                  <a:pt x="14119857"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7" name="Freeform 7"/>
          <p:cNvSpPr/>
          <p:nvPr/>
        </p:nvSpPr>
        <p:spPr>
          <a:xfrm flipV="1">
            <a:off x="6691647" y="0"/>
            <a:ext cx="11596353" cy="4638541"/>
          </a:xfrm>
          <a:custGeom>
            <a:avLst/>
            <a:gdLst/>
            <a:ahLst/>
            <a:cxnLst/>
            <a:rect l="l" t="t" r="r" b="b"/>
            <a:pathLst>
              <a:path w="11596353" h="4638541">
                <a:moveTo>
                  <a:pt x="0" y="4638541"/>
                </a:moveTo>
                <a:lnTo>
                  <a:pt x="11596353" y="4638541"/>
                </a:lnTo>
                <a:lnTo>
                  <a:pt x="11596353" y="0"/>
                </a:lnTo>
                <a:lnTo>
                  <a:pt x="0" y="0"/>
                </a:lnTo>
                <a:lnTo>
                  <a:pt x="0" y="4638541"/>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6" name="TextBox 16"/>
          <p:cNvSpPr txBox="1"/>
          <p:nvPr/>
        </p:nvSpPr>
        <p:spPr>
          <a:xfrm>
            <a:off x="-460553" y="1004415"/>
            <a:ext cx="10595467" cy="650050"/>
          </a:xfrm>
          <a:prstGeom prst="rect">
            <a:avLst/>
          </a:prstGeom>
        </p:spPr>
        <p:txBody>
          <a:bodyPr lIns="0" tIns="0" rIns="0" bIns="0" rtlCol="0" anchor="t">
            <a:spAutoFit/>
          </a:bodyPr>
          <a:lstStyle/>
          <a:p>
            <a:pPr algn="ctr">
              <a:lnSpc>
                <a:spcPct val="150000"/>
              </a:lnSpc>
            </a:pPr>
            <a:r>
              <a:rPr lang="en-US" sz="3200" b="1" dirty="0">
                <a:solidFill>
                  <a:srgbClr val="214098"/>
                </a:solidFill>
                <a:latin typeface="Oswald Bold"/>
                <a:ea typeface="Oswald Bold"/>
                <a:cs typeface="Oswald Bold"/>
                <a:sym typeface="Oswald Bold"/>
              </a:rPr>
              <a:t>HR Challenges in Morrisons’ HR Digital Transformation</a:t>
            </a:r>
          </a:p>
        </p:txBody>
      </p:sp>
      <p:pic>
        <p:nvPicPr>
          <p:cNvPr id="21" name="Picture 20">
            <a:extLst>
              <a:ext uri="{FF2B5EF4-FFF2-40B4-BE49-F238E27FC236}">
                <a16:creationId xmlns:a16="http://schemas.microsoft.com/office/drawing/2014/main" xmlns="" id="{A94A40FB-4F68-76FC-5277-27FA4C39C0E5}"/>
              </a:ext>
            </a:extLst>
          </p:cNvPr>
          <p:cNvPicPr>
            <a:picLocks noChangeAspect="1"/>
          </p:cNvPicPr>
          <p:nvPr/>
        </p:nvPicPr>
        <p:blipFill>
          <a:blip r:embed="rId9"/>
          <a:stretch>
            <a:fillRect/>
          </a:stretch>
        </p:blipFill>
        <p:spPr>
          <a:xfrm>
            <a:off x="9860280" y="2307987"/>
            <a:ext cx="8442960" cy="6624931"/>
          </a:xfrm>
          <a:prstGeom prst="rect">
            <a:avLst/>
          </a:prstGeom>
        </p:spPr>
      </p:pic>
      <p:sp>
        <p:nvSpPr>
          <p:cNvPr id="23" name="TextBox 22">
            <a:extLst>
              <a:ext uri="{FF2B5EF4-FFF2-40B4-BE49-F238E27FC236}">
                <a16:creationId xmlns:a16="http://schemas.microsoft.com/office/drawing/2014/main" xmlns="" id="{DF925B0E-6596-1FC3-D3D7-8DC9C6A96242}"/>
              </a:ext>
            </a:extLst>
          </p:cNvPr>
          <p:cNvSpPr txBox="1"/>
          <p:nvPr/>
        </p:nvSpPr>
        <p:spPr>
          <a:xfrm>
            <a:off x="142613" y="3019378"/>
            <a:ext cx="9208484" cy="4191981"/>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US" sz="2000" b="1" dirty="0">
                <a:effectLst/>
                <a:latin typeface="Times New Roman" panose="02020603050405020304" pitchFamily="18" charset="0"/>
                <a:cs typeface="Times New Roman" panose="02020603050405020304" pitchFamily="18" charset="0"/>
              </a:rPr>
              <a:t>Resistance and Morale: </a:t>
            </a:r>
            <a:r>
              <a:rPr lang="en-US" sz="2000" dirty="0">
                <a:effectLst/>
                <a:latin typeface="Times New Roman" panose="02020603050405020304" pitchFamily="18" charset="0"/>
                <a:cs typeface="Times New Roman" panose="02020603050405020304" pitchFamily="18" charset="0"/>
              </a:rPr>
              <a:t>Some staff have been fearful and distrustful of the introduction of a real-time staff monitoring app, which is used to track the speed of shelf-stacking, that they refer to as '</a:t>
            </a:r>
            <a:r>
              <a:rPr lang="en-US" sz="2000" dirty="0" err="1">
                <a:effectLst/>
                <a:latin typeface="Times New Roman" panose="02020603050405020304" pitchFamily="18" charset="0"/>
                <a:cs typeface="Times New Roman" panose="02020603050405020304" pitchFamily="18" charset="0"/>
              </a:rPr>
              <a:t>stopwatching</a:t>
            </a:r>
            <a:r>
              <a:rPr lang="en-US" sz="2000" dirty="0">
                <a:effectLst/>
                <a:latin typeface="Times New Roman" panose="02020603050405020304" pitchFamily="18" charset="0"/>
                <a:cs typeface="Times New Roman" panose="02020603050405020304" pitchFamily="18" charset="0"/>
              </a:rPr>
              <a:t>'.</a:t>
            </a:r>
          </a:p>
          <a:p>
            <a:pPr marL="171450" indent="-171450">
              <a:lnSpc>
                <a:spcPct val="150000"/>
              </a:lnSpc>
              <a:buFont typeface="Arial" panose="020B0604020202020204" pitchFamily="34" charset="0"/>
              <a:buChar char="•"/>
            </a:pPr>
            <a:r>
              <a:rPr lang="en-US" sz="2000" b="1" dirty="0">
                <a:effectLst/>
                <a:latin typeface="Times New Roman" panose="02020603050405020304" pitchFamily="18" charset="0"/>
                <a:cs typeface="Times New Roman" panose="02020603050405020304" pitchFamily="18" charset="0"/>
              </a:rPr>
              <a:t>Change Management: </a:t>
            </a:r>
            <a:r>
              <a:rPr lang="en-US" sz="2000" dirty="0">
                <a:effectLst/>
                <a:latin typeface="Times New Roman" panose="02020603050405020304" pitchFamily="18" charset="0"/>
                <a:cs typeface="Times New Roman" panose="02020603050405020304" pitchFamily="18" charset="0"/>
              </a:rPr>
              <a:t>The HR should communicate the intent of digital tools to employees in a way that they </a:t>
            </a:r>
            <a:r>
              <a:rPr lang="en-US" sz="2000" dirty="0" err="1">
                <a:effectLst/>
                <a:latin typeface="Times New Roman" panose="02020603050405020304" pitchFamily="18" charset="0"/>
                <a:cs typeface="Times New Roman" panose="02020603050405020304" pitchFamily="18" charset="0"/>
              </a:rPr>
              <a:t>recognise</a:t>
            </a:r>
            <a:r>
              <a:rPr lang="en-US" sz="2000" dirty="0">
                <a:effectLst/>
                <a:latin typeface="Times New Roman" panose="02020603050405020304" pitchFamily="18" charset="0"/>
                <a:cs typeface="Times New Roman" panose="02020603050405020304" pitchFamily="18" charset="0"/>
              </a:rPr>
              <a:t> that digital tools are meant to coach and support and not to punish in order to create a positive digital culture.</a:t>
            </a:r>
          </a:p>
          <a:p>
            <a:pPr marL="171450" indent="-171450">
              <a:lnSpc>
                <a:spcPct val="150000"/>
              </a:lnSpc>
              <a:buFont typeface="Arial" panose="020B0604020202020204" pitchFamily="34" charset="0"/>
              <a:buChar char="•"/>
            </a:pPr>
            <a:r>
              <a:rPr lang="en-US" sz="2000" b="1" dirty="0">
                <a:effectLst/>
                <a:latin typeface="Times New Roman" panose="02020603050405020304" pitchFamily="18" charset="0"/>
                <a:cs typeface="Times New Roman" panose="02020603050405020304" pitchFamily="18" charset="0"/>
              </a:rPr>
              <a:t>Skill Gaps: </a:t>
            </a:r>
            <a:r>
              <a:rPr lang="en-US" sz="2000" dirty="0">
                <a:effectLst/>
                <a:latin typeface="Times New Roman" panose="02020603050405020304" pitchFamily="18" charset="0"/>
                <a:cs typeface="Times New Roman" panose="02020603050405020304" pitchFamily="18" charset="0"/>
              </a:rPr>
              <a:t>Continuous upskilling of the workforce, especially the managers, is a requirement as well, as they need to be able to make decisions using and interpreting data of the new technology to bring about real performance improvement.</a:t>
            </a:r>
          </a:p>
        </p:txBody>
      </p:sp>
      <p:sp>
        <p:nvSpPr>
          <p:cNvPr id="8" name="Slide Number Placeholder 15">
            <a:extLst>
              <a:ext uri="{FF2B5EF4-FFF2-40B4-BE49-F238E27FC236}">
                <a16:creationId xmlns:a16="http://schemas.microsoft.com/office/drawing/2014/main" xmlns="" id="{BB1D4C50-F25E-7F5D-01DF-D9F269D0F58F}"/>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23</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411939"/>
            <a:ext cx="15661512" cy="846770"/>
          </a:xfrm>
          <a:prstGeom prst="rect">
            <a:avLst/>
          </a:prstGeom>
        </p:spPr>
        <p:txBody>
          <a:bodyPr lIns="0" tIns="0" rIns="0" bIns="0" rtlCol="0" anchor="t">
            <a:spAutoFit/>
          </a:bodyPr>
          <a:lstStyle/>
          <a:p>
            <a:pPr marL="0" lvl="0" indent="0" algn="ctr">
              <a:lnSpc>
                <a:spcPts val="7700"/>
              </a:lnSpc>
              <a:spcBef>
                <a:spcPct val="0"/>
              </a:spcBef>
            </a:pPr>
            <a:r>
              <a:rPr lang="en-US" sz="3200" b="1" dirty="0">
                <a:solidFill>
                  <a:srgbClr val="001D39"/>
                </a:solidFill>
                <a:latin typeface="TT Drugs Bold"/>
                <a:ea typeface="TT Drugs Bold"/>
                <a:cs typeface="TT Drugs Bold"/>
                <a:sym typeface="TT Drugs Bold"/>
              </a:rPr>
              <a:t>Recommendations</a:t>
            </a:r>
            <a:endParaRPr lang="en-US" sz="3200" b="1" u="none" strike="noStrike" dirty="0">
              <a:solidFill>
                <a:srgbClr val="001D39"/>
              </a:solidFill>
              <a:latin typeface="TT Drugs Bold"/>
              <a:ea typeface="TT Drugs Bold"/>
              <a:cs typeface="TT Drugs Bold"/>
              <a:sym typeface="TT Drugs Bold"/>
            </a:endParaRPr>
          </a:p>
        </p:txBody>
      </p:sp>
      <p:sp>
        <p:nvSpPr>
          <p:cNvPr id="3" name="TextBox 3"/>
          <p:cNvSpPr txBox="1"/>
          <p:nvPr/>
        </p:nvSpPr>
        <p:spPr>
          <a:xfrm>
            <a:off x="1028700" y="2681122"/>
            <a:ext cx="16084587" cy="4739759"/>
          </a:xfrm>
          <a:prstGeom prst="rect">
            <a:avLst/>
          </a:prstGeom>
        </p:spPr>
        <p:txBody>
          <a:bodyPr lIns="0" tIns="0" rIns="0" bIns="0" rtlCol="0" anchor="t">
            <a:spAutoFit/>
          </a:bodyPr>
          <a:lstStyle/>
          <a:p>
            <a:r>
              <a:rPr lang="en-US" sz="2800" dirty="0">
                <a:latin typeface="Times New Roman" panose="02020603050405020304" pitchFamily="18" charset="0"/>
                <a:cs typeface="Times New Roman" panose="02020603050405020304" pitchFamily="18" charset="0"/>
              </a:rPr>
              <a:t>The trick lies in having effective change management and focusing on employee trust as a way to achieve the successful adoption of technology.</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Enhance Transparency and Trust: </a:t>
            </a:r>
            <a:r>
              <a:rPr lang="en-US" sz="2800" dirty="0">
                <a:latin typeface="Times New Roman" panose="02020603050405020304" pitchFamily="18" charset="0"/>
                <a:cs typeface="Times New Roman" panose="02020603050405020304" pitchFamily="18" charset="0"/>
              </a:rPr>
              <a:t>Indicatively clarify the monitoring app as a coaching mechanism, rather than a penalty mechanism. Provide share data to the staff so that they can assess themselves before including managers.</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Improve Communication: </a:t>
            </a:r>
            <a:r>
              <a:rPr lang="en-US" sz="2800" dirty="0">
                <a:latin typeface="Times New Roman" panose="02020603050405020304" pitchFamily="18" charset="0"/>
                <a:cs typeface="Times New Roman" panose="02020603050405020304" pitchFamily="18" charset="0"/>
              </a:rPr>
              <a:t>Have a good feedback line (e.g., special forum, weekly manager meeting) to discuss issues of employee </a:t>
            </a:r>
            <a:r>
              <a:rPr lang="en-US" sz="2800" dirty="0" err="1">
                <a:latin typeface="Times New Roman" panose="02020603050405020304" pitchFamily="18" charset="0"/>
                <a:cs typeface="Times New Roman" panose="02020603050405020304" pitchFamily="18" charset="0"/>
              </a:rPr>
              <a:t>stopwatching</a:t>
            </a:r>
            <a:r>
              <a:rPr lang="en-US" sz="2800" dirty="0">
                <a:latin typeface="Times New Roman" panose="02020603050405020304" pitchFamily="18" charset="0"/>
                <a:cs typeface="Times New Roman" panose="02020603050405020304" pitchFamily="18" charset="0"/>
              </a:rPr>
              <a:t> and perceived injustice and have them resolved as soon as possible.</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Targeted Upskilling: </a:t>
            </a:r>
            <a:r>
              <a:rPr lang="en-US" sz="2800" dirty="0">
                <a:latin typeface="Times New Roman" panose="02020603050405020304" pitchFamily="18" charset="0"/>
                <a:cs typeface="Times New Roman" panose="02020603050405020304" pitchFamily="18" charset="0"/>
              </a:rPr>
              <a:t>Digital training of store workers and, most importantly, management on </a:t>
            </a:r>
            <a:r>
              <a:rPr lang="en-US" sz="2800" dirty="0" err="1">
                <a:latin typeface="Times New Roman" panose="02020603050405020304" pitchFamily="18" charset="0"/>
                <a:cs typeface="Times New Roman" panose="02020603050405020304" pitchFamily="18" charset="0"/>
              </a:rPr>
              <a:t>utilising</a:t>
            </a:r>
            <a:r>
              <a:rPr lang="en-US" sz="2800" dirty="0">
                <a:latin typeface="Times New Roman" panose="02020603050405020304" pitchFamily="18" charset="0"/>
                <a:cs typeface="Times New Roman" panose="02020603050405020304" pitchFamily="18" charset="0"/>
              </a:rPr>
              <a:t> technology data to deliver more empathetic coaching, rather than monitor performance.</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Phased Rollout: </a:t>
            </a:r>
            <a:r>
              <a:rPr lang="en-US" sz="2800" dirty="0">
                <a:latin typeface="Times New Roman" panose="02020603050405020304" pitchFamily="18" charset="0"/>
                <a:cs typeface="Times New Roman" panose="02020603050405020304" pitchFamily="18" charset="0"/>
              </a:rPr>
              <a:t>Adopt new HR functionality in small bites to reduce disruption and give staff time to </a:t>
            </a:r>
            <a:r>
              <a:rPr lang="en-US" sz="2800" dirty="0" err="1">
                <a:latin typeface="Times New Roman" panose="02020603050405020304" pitchFamily="18" charset="0"/>
                <a:cs typeface="Times New Roman" panose="02020603050405020304" pitchFamily="18" charset="0"/>
              </a:rPr>
              <a:t>acclimatise</a:t>
            </a:r>
            <a:r>
              <a:rPr lang="en-US" sz="2800" dirty="0">
                <a:latin typeface="Times New Roman" panose="02020603050405020304" pitchFamily="18" charset="0"/>
                <a:cs typeface="Times New Roman" panose="02020603050405020304" pitchFamily="18" charset="0"/>
              </a:rPr>
              <a:t>, and identify and fix problems early.</a:t>
            </a:r>
            <a:endParaRPr lang="en-US" sz="2800" dirty="0">
              <a:effectLst/>
              <a:latin typeface="Times New Roman" panose="02020603050405020304" pitchFamily="18" charset="0"/>
              <a:cs typeface="Times New Roman" panose="02020603050405020304" pitchFamily="18" charset="0"/>
            </a:endParaRPr>
          </a:p>
        </p:txBody>
      </p:sp>
      <p:sp>
        <p:nvSpPr>
          <p:cNvPr id="4" name="Freeform 4"/>
          <p:cNvSpPr/>
          <p:nvPr/>
        </p:nvSpPr>
        <p:spPr>
          <a:xfrm rot="5301520" flipH="1" flipV="1">
            <a:off x="1078317" y="4983544"/>
            <a:ext cx="6197820" cy="11002048"/>
          </a:xfrm>
          <a:custGeom>
            <a:avLst/>
            <a:gdLst/>
            <a:ahLst/>
            <a:cxnLst/>
            <a:rect l="l" t="t" r="r" b="b"/>
            <a:pathLst>
              <a:path w="6197820" h="11002048">
                <a:moveTo>
                  <a:pt x="6197821" y="11002047"/>
                </a:moveTo>
                <a:lnTo>
                  <a:pt x="0" y="11002047"/>
                </a:lnTo>
                <a:lnTo>
                  <a:pt x="0" y="0"/>
                </a:lnTo>
                <a:lnTo>
                  <a:pt x="6197821" y="0"/>
                </a:lnTo>
                <a:lnTo>
                  <a:pt x="6197821" y="11002047"/>
                </a:lnTo>
                <a:close/>
              </a:path>
            </a:pathLst>
          </a:custGeom>
          <a:blipFill>
            <a:blip r:embed="rId3"/>
            <a:stretch>
              <a:fillRect/>
            </a:stretch>
          </a:blipFill>
        </p:spPr>
      </p:sp>
      <p:sp>
        <p:nvSpPr>
          <p:cNvPr id="5" name="Freeform 5"/>
          <p:cNvSpPr/>
          <p:nvPr/>
        </p:nvSpPr>
        <p:spPr>
          <a:xfrm flipH="1">
            <a:off x="10972800" y="8429487"/>
            <a:ext cx="7315200" cy="3152186"/>
          </a:xfrm>
          <a:custGeom>
            <a:avLst/>
            <a:gdLst/>
            <a:ahLst/>
            <a:cxnLst/>
            <a:rect l="l" t="t" r="r" b="b"/>
            <a:pathLst>
              <a:path w="7315200" h="3152186">
                <a:moveTo>
                  <a:pt x="7315200" y="0"/>
                </a:moveTo>
                <a:lnTo>
                  <a:pt x="0" y="0"/>
                </a:lnTo>
                <a:lnTo>
                  <a:pt x="0" y="3152186"/>
                </a:lnTo>
                <a:lnTo>
                  <a:pt x="7315200" y="3152186"/>
                </a:lnTo>
                <a:lnTo>
                  <a:pt x="731520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6" name="Freeform 6"/>
          <p:cNvSpPr/>
          <p:nvPr/>
        </p:nvSpPr>
        <p:spPr>
          <a:xfrm>
            <a:off x="16121123" y="8370522"/>
            <a:ext cx="1138177" cy="887778"/>
          </a:xfrm>
          <a:custGeom>
            <a:avLst/>
            <a:gdLst/>
            <a:ahLst/>
            <a:cxnLst/>
            <a:rect l="l" t="t" r="r" b="b"/>
            <a:pathLst>
              <a:path w="1138177" h="887778">
                <a:moveTo>
                  <a:pt x="0" y="0"/>
                </a:moveTo>
                <a:lnTo>
                  <a:pt x="1138177" y="0"/>
                </a:lnTo>
                <a:lnTo>
                  <a:pt x="1138177" y="887778"/>
                </a:lnTo>
                <a:lnTo>
                  <a:pt x="0" y="887778"/>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7" name="Slide Number Placeholder 15">
            <a:extLst>
              <a:ext uri="{FF2B5EF4-FFF2-40B4-BE49-F238E27FC236}">
                <a16:creationId xmlns:a16="http://schemas.microsoft.com/office/drawing/2014/main" xmlns="" id="{14B29F0D-DE2C-1086-45E3-BBDAA87755A3}"/>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24</a:t>
            </a:fld>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868EA46-7255-55D6-7E1A-479F79DCE05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6F380011-F893-B5BB-013F-EF31C52B1051}"/>
              </a:ext>
            </a:extLst>
          </p:cNvPr>
          <p:cNvGrpSpPr/>
          <p:nvPr/>
        </p:nvGrpSpPr>
        <p:grpSpPr>
          <a:xfrm>
            <a:off x="-1275640" y="-721824"/>
            <a:ext cx="2833112" cy="2640447"/>
            <a:chOff x="0" y="0"/>
            <a:chExt cx="746169" cy="695426"/>
          </a:xfrm>
        </p:grpSpPr>
        <p:sp>
          <p:nvSpPr>
            <p:cNvPr id="3" name="Freeform 3">
              <a:extLst>
                <a:ext uri="{FF2B5EF4-FFF2-40B4-BE49-F238E27FC236}">
                  <a16:creationId xmlns:a16="http://schemas.microsoft.com/office/drawing/2014/main" xmlns="" id="{89636C50-BE03-42D8-FE93-A5D1FB8B8FD5}"/>
                </a:ext>
              </a:extLst>
            </p:cNvPr>
            <p:cNvSpPr/>
            <p:nvPr/>
          </p:nvSpPr>
          <p:spPr>
            <a:xfrm>
              <a:off x="0" y="0"/>
              <a:ext cx="746169" cy="695426"/>
            </a:xfrm>
            <a:custGeom>
              <a:avLst/>
              <a:gdLst/>
              <a:ahLst/>
              <a:cxnLst/>
              <a:rect l="l" t="t" r="r" b="b"/>
              <a:pathLst>
                <a:path w="746169" h="695426">
                  <a:moveTo>
                    <a:pt x="139365" y="0"/>
                  </a:moveTo>
                  <a:lnTo>
                    <a:pt x="606804" y="0"/>
                  </a:lnTo>
                  <a:cubicBezTo>
                    <a:pt x="683773" y="0"/>
                    <a:pt x="746169" y="62396"/>
                    <a:pt x="746169" y="139365"/>
                  </a:cubicBezTo>
                  <a:lnTo>
                    <a:pt x="746169" y="556061"/>
                  </a:lnTo>
                  <a:cubicBezTo>
                    <a:pt x="746169" y="633030"/>
                    <a:pt x="683773" y="695426"/>
                    <a:pt x="606804" y="695426"/>
                  </a:cubicBezTo>
                  <a:lnTo>
                    <a:pt x="139365" y="695426"/>
                  </a:lnTo>
                  <a:cubicBezTo>
                    <a:pt x="62396" y="695426"/>
                    <a:pt x="0" y="633030"/>
                    <a:pt x="0" y="556061"/>
                  </a:cubicBezTo>
                  <a:lnTo>
                    <a:pt x="0" y="139365"/>
                  </a:lnTo>
                  <a:cubicBezTo>
                    <a:pt x="0" y="62396"/>
                    <a:pt x="62396" y="0"/>
                    <a:pt x="139365" y="0"/>
                  </a:cubicBezTo>
                  <a:close/>
                </a:path>
              </a:pathLst>
            </a:custGeom>
            <a:solidFill>
              <a:srgbClr val="143947"/>
            </a:solidFill>
          </p:spPr>
        </p:sp>
        <p:sp>
          <p:nvSpPr>
            <p:cNvPr id="4" name="TextBox 4">
              <a:extLst>
                <a:ext uri="{FF2B5EF4-FFF2-40B4-BE49-F238E27FC236}">
                  <a16:creationId xmlns:a16="http://schemas.microsoft.com/office/drawing/2014/main" xmlns="" id="{B93A8D3C-BE2B-E317-FBC6-4E0FBF3A18D1}"/>
                </a:ext>
              </a:extLst>
            </p:cNvPr>
            <p:cNvSpPr txBox="1"/>
            <p:nvPr/>
          </p:nvSpPr>
          <p:spPr>
            <a:xfrm>
              <a:off x="0" y="-38100"/>
              <a:ext cx="746169" cy="733526"/>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xmlns="" id="{85AFD031-0B3C-C719-7896-93E0CFA7B877}"/>
              </a:ext>
            </a:extLst>
          </p:cNvPr>
          <p:cNvSpPr/>
          <p:nvPr/>
        </p:nvSpPr>
        <p:spPr>
          <a:xfrm>
            <a:off x="-295057" y="-227743"/>
            <a:ext cx="1124933" cy="1124933"/>
          </a:xfrm>
          <a:custGeom>
            <a:avLst/>
            <a:gdLst/>
            <a:ahLst/>
            <a:cxnLst/>
            <a:rect l="l" t="t" r="r" b="b"/>
            <a:pathLst>
              <a:path w="1124933" h="1124933">
                <a:moveTo>
                  <a:pt x="0" y="0"/>
                </a:moveTo>
                <a:lnTo>
                  <a:pt x="1124934" y="0"/>
                </a:lnTo>
                <a:lnTo>
                  <a:pt x="1124934" y="1124934"/>
                </a:lnTo>
                <a:lnTo>
                  <a:pt x="0" y="112493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0" name="Freeform 10">
            <a:extLst>
              <a:ext uri="{FF2B5EF4-FFF2-40B4-BE49-F238E27FC236}">
                <a16:creationId xmlns:a16="http://schemas.microsoft.com/office/drawing/2014/main" xmlns="" id="{E6F3F6F1-C2D1-02E1-F29E-7910A94F7605}"/>
              </a:ext>
            </a:extLst>
          </p:cNvPr>
          <p:cNvSpPr/>
          <p:nvPr/>
        </p:nvSpPr>
        <p:spPr>
          <a:xfrm>
            <a:off x="15573182" y="-476443"/>
            <a:ext cx="3641502" cy="1992895"/>
          </a:xfrm>
          <a:custGeom>
            <a:avLst/>
            <a:gdLst/>
            <a:ahLst/>
            <a:cxnLst/>
            <a:rect l="l" t="t" r="r" b="b"/>
            <a:pathLst>
              <a:path w="3641502" h="1992895">
                <a:moveTo>
                  <a:pt x="0" y="0"/>
                </a:moveTo>
                <a:lnTo>
                  <a:pt x="3641502" y="0"/>
                </a:lnTo>
                <a:lnTo>
                  <a:pt x="3641502" y="1992895"/>
                </a:lnTo>
                <a:lnTo>
                  <a:pt x="0" y="199289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1" name="Freeform 11">
            <a:extLst>
              <a:ext uri="{FF2B5EF4-FFF2-40B4-BE49-F238E27FC236}">
                <a16:creationId xmlns:a16="http://schemas.microsoft.com/office/drawing/2014/main" xmlns="" id="{241FB604-C8F4-15EB-3143-47ABC91CDFE0}"/>
              </a:ext>
            </a:extLst>
          </p:cNvPr>
          <p:cNvSpPr/>
          <p:nvPr/>
        </p:nvSpPr>
        <p:spPr>
          <a:xfrm>
            <a:off x="-955194" y="9422048"/>
            <a:ext cx="2445207" cy="1338195"/>
          </a:xfrm>
          <a:custGeom>
            <a:avLst/>
            <a:gdLst/>
            <a:ahLst/>
            <a:cxnLst/>
            <a:rect l="l" t="t" r="r" b="b"/>
            <a:pathLst>
              <a:path w="2445207" h="1338195">
                <a:moveTo>
                  <a:pt x="0" y="0"/>
                </a:moveTo>
                <a:lnTo>
                  <a:pt x="2445208" y="0"/>
                </a:lnTo>
                <a:lnTo>
                  <a:pt x="2445208" y="1338196"/>
                </a:lnTo>
                <a:lnTo>
                  <a:pt x="0" y="133819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6" name="TextBox 16">
            <a:extLst>
              <a:ext uri="{FF2B5EF4-FFF2-40B4-BE49-F238E27FC236}">
                <a16:creationId xmlns:a16="http://schemas.microsoft.com/office/drawing/2014/main" xmlns="" id="{05C69E78-5F4F-59C1-679C-E7F7125C324B}"/>
              </a:ext>
            </a:extLst>
          </p:cNvPr>
          <p:cNvSpPr txBox="1"/>
          <p:nvPr/>
        </p:nvSpPr>
        <p:spPr>
          <a:xfrm>
            <a:off x="6781800" y="598399"/>
            <a:ext cx="5210418" cy="636649"/>
          </a:xfrm>
          <a:prstGeom prst="rect">
            <a:avLst/>
          </a:prstGeom>
        </p:spPr>
        <p:txBody>
          <a:bodyPr lIns="0" tIns="0" rIns="0" bIns="0" rtlCol="0" anchor="t">
            <a:spAutoFit/>
          </a:bodyPr>
          <a:lstStyle/>
          <a:p>
            <a:pPr algn="ctr">
              <a:lnSpc>
                <a:spcPts val="5423"/>
              </a:lnSpc>
            </a:pPr>
            <a:r>
              <a:rPr lang="en-GB" sz="3200" b="1" u="sng" spc="-144" dirty="0">
                <a:solidFill>
                  <a:srgbClr val="000000"/>
                </a:solidFill>
                <a:latin typeface="DM Sans Bold"/>
                <a:ea typeface="DM Sans Bold"/>
                <a:cs typeface="DM Sans Bold"/>
                <a:sym typeface="DM Sans Bold"/>
              </a:rPr>
              <a:t>R</a:t>
            </a:r>
            <a:r>
              <a:rPr lang="en-US" sz="3200" b="1" u="sng" spc="-144" dirty="0">
                <a:solidFill>
                  <a:srgbClr val="000000"/>
                </a:solidFill>
                <a:latin typeface="DM Sans Bold"/>
                <a:ea typeface="DM Sans Bold"/>
                <a:cs typeface="DM Sans Bold"/>
                <a:sym typeface="DM Sans Bold"/>
              </a:rPr>
              <a:t>efferences</a:t>
            </a:r>
          </a:p>
        </p:txBody>
      </p:sp>
      <p:sp>
        <p:nvSpPr>
          <p:cNvPr id="19" name="TextBox 18">
            <a:extLst>
              <a:ext uri="{FF2B5EF4-FFF2-40B4-BE49-F238E27FC236}">
                <a16:creationId xmlns:a16="http://schemas.microsoft.com/office/drawing/2014/main" xmlns="" id="{82C5BF33-3C23-D845-9A22-A1A00C145177}"/>
              </a:ext>
            </a:extLst>
          </p:cNvPr>
          <p:cNvSpPr txBox="1"/>
          <p:nvPr/>
        </p:nvSpPr>
        <p:spPr>
          <a:xfrm>
            <a:off x="1490013" y="2171700"/>
            <a:ext cx="16035987" cy="7786747"/>
          </a:xfrm>
          <a:prstGeom prst="rect">
            <a:avLst/>
          </a:prstGeom>
          <a:noFill/>
        </p:spPr>
        <p:txBody>
          <a:bodyPr wrap="square" rtlCol="0">
            <a:spAutoFit/>
          </a:bodyPr>
          <a:lstStyle/>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Morrisons (2025) </a:t>
            </a:r>
            <a:r>
              <a:rPr lang="en-US" sz="2000" i="1" dirty="0">
                <a:latin typeface="Times New Roman" panose="02020603050405020304" pitchFamily="18" charset="0"/>
                <a:cs typeface="Times New Roman" panose="02020603050405020304" pitchFamily="18" charset="0"/>
              </a:rPr>
              <a:t>Morrisons supports 100,000-person retail workforce using Oracle Fusion Cloud HCM</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7"/>
              </a:rPr>
              <a:t>https://www.oracle.com/customers/morrisons/</a:t>
            </a:r>
            <a:r>
              <a:rPr lang="en-US" sz="2000" dirty="0">
                <a:latin typeface="Times New Roman" panose="02020603050405020304" pitchFamily="18" charset="0"/>
                <a:cs typeface="Times New Roman" panose="02020603050405020304" pitchFamily="18" charset="0"/>
              </a:rPr>
              <a:t> (Accessed: 25 October 2025).</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Personnel Today (2025) </a:t>
            </a:r>
            <a:r>
              <a:rPr lang="en-US" sz="2000" i="1" dirty="0">
                <a:latin typeface="Times New Roman" panose="02020603050405020304" pitchFamily="18" charset="0"/>
                <a:cs typeface="Times New Roman" panose="02020603050405020304" pitchFamily="18" charset="0"/>
              </a:rPr>
              <a:t>Morrisons rolls out staff monitoring system</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8"/>
              </a:rPr>
              <a:t>https://www.personneltoday.com/hr/morrisons-staff-tracking-retail/</a:t>
            </a:r>
            <a:r>
              <a:rPr lang="en-US" sz="2000" dirty="0">
                <a:latin typeface="Times New Roman" panose="02020603050405020304" pitchFamily="18" charset="0"/>
                <a:cs typeface="Times New Roman" panose="02020603050405020304" pitchFamily="18" charset="0"/>
              </a:rPr>
              <a:t> (Accessed: 25 October 2025).</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TCS (2024) </a:t>
            </a:r>
            <a:r>
              <a:rPr lang="en-US" sz="2000" i="1" dirty="0">
                <a:latin typeface="Times New Roman" panose="02020603050405020304" pitchFamily="18" charset="0"/>
                <a:cs typeface="Times New Roman" panose="02020603050405020304" pitchFamily="18" charset="0"/>
              </a:rPr>
              <a:t>Morrisons Partners with TCS to Transform HR and Payroll Operations</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9"/>
              </a:rPr>
              <a:t>https://www.tcs.com/what-we-do/services/cognitive-business-operations/case-study/morrisons-supermarkets-hr-operations-employee-experience</a:t>
            </a:r>
            <a:r>
              <a:rPr lang="en-US" sz="2000" dirty="0">
                <a:latin typeface="Times New Roman" panose="02020603050405020304" pitchFamily="18" charset="0"/>
                <a:cs typeface="Times New Roman" panose="02020603050405020304" pitchFamily="18" charset="0"/>
              </a:rPr>
              <a:t> (Accessed: 25 October 2025).</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Anvari, R., </a:t>
            </a:r>
            <a:r>
              <a:rPr lang="en-US" sz="2000" dirty="0" err="1">
                <a:latin typeface="Times New Roman" panose="02020603050405020304" pitchFamily="18" charset="0"/>
                <a:cs typeface="Times New Roman" panose="02020603050405020304" pitchFamily="18" charset="0"/>
              </a:rPr>
              <a:t>Janjaria</a:t>
            </a:r>
            <a:r>
              <a:rPr lang="en-US" sz="2000" dirty="0">
                <a:latin typeface="Times New Roman" panose="02020603050405020304" pitchFamily="18" charset="0"/>
                <a:cs typeface="Times New Roman" panose="02020603050405020304" pitchFamily="18" charset="0"/>
              </a:rPr>
              <a:t>, M. and Shirvani, A. (2024) ‘Role of line managers in human resource activities: Evidence from a case study’, </a:t>
            </a:r>
            <a:r>
              <a:rPr lang="en-US" sz="2000" i="1" dirty="0">
                <a:latin typeface="Times New Roman" panose="02020603050405020304" pitchFamily="18" charset="0"/>
                <a:cs typeface="Times New Roman" panose="02020603050405020304" pitchFamily="18" charset="0"/>
              </a:rPr>
              <a:t>Intangible Capital</a:t>
            </a:r>
            <a:r>
              <a:rPr lang="en-US" sz="2000" dirty="0">
                <a:latin typeface="Times New Roman" panose="02020603050405020304" pitchFamily="18" charset="0"/>
                <a:cs typeface="Times New Roman" panose="02020603050405020304" pitchFamily="18" charset="0"/>
              </a:rPr>
              <a:t>, 20(1), pp. 43–59. Available at: </a:t>
            </a:r>
            <a:r>
              <a:rPr lang="en-US" sz="2000" dirty="0">
                <a:latin typeface="Times New Roman" panose="02020603050405020304" pitchFamily="18" charset="0"/>
                <a:cs typeface="Times New Roman" panose="02020603050405020304" pitchFamily="18" charset="0"/>
                <a:hlinkClick r:id="rId10"/>
              </a:rPr>
              <a:t>https://www.researchgate.net/publication/377604817_Role_of_line_managers_in_human_resource_activities_evidence_from_a_case_study/fulltext/65afb0006c7ad06ab42583f6/Role-of-line-managers-in-human-resource-activities-evidence-from-a-case-study.pdf</a:t>
            </a:r>
            <a:r>
              <a:rPr lang="en-US" sz="2000" dirty="0">
                <a:latin typeface="Times New Roman" panose="02020603050405020304" pitchFamily="18" charset="0"/>
                <a:cs typeface="Times New Roman" panose="02020603050405020304" pitchFamily="18" charset="0"/>
              </a:rPr>
              <a:t> (Accessed: 26 October 2025).</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Morrisons (2025) </a:t>
            </a:r>
            <a:r>
              <a:rPr lang="en-US" sz="2000" i="1" dirty="0">
                <a:latin typeface="Times New Roman" panose="02020603050405020304" pitchFamily="18" charset="0"/>
                <a:cs typeface="Times New Roman" panose="02020603050405020304" pitchFamily="18" charset="0"/>
              </a:rPr>
              <a:t>Morrisons supports 100,000-person retail workforce using Oracle Fusion Cloud HCM</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7"/>
              </a:rPr>
              <a:t>https://www.oracle.com/customers/morrisons/</a:t>
            </a:r>
            <a:r>
              <a:rPr lang="en-US" sz="2000" dirty="0">
                <a:latin typeface="Times New Roman" panose="02020603050405020304" pitchFamily="18" charset="0"/>
                <a:cs typeface="Times New Roman" panose="02020603050405020304" pitchFamily="18" charset="0"/>
              </a:rPr>
              <a:t> (Accessed: 26 October 2025).</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Morrisons Jobs (2025) </a:t>
            </a:r>
            <a:r>
              <a:rPr lang="en-US" sz="2000" i="1" dirty="0">
                <a:latin typeface="Times New Roman" panose="02020603050405020304" pitchFamily="18" charset="0"/>
                <a:cs typeface="Times New Roman" panose="02020603050405020304" pitchFamily="18" charset="0"/>
              </a:rPr>
              <a:t>Vacancy: Team Manager - Production, Winsford</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11"/>
              </a:rPr>
              <a:t>https://www.morrisons.jobs/jobs/team-manager-production-in-winsford.12179</a:t>
            </a:r>
            <a:r>
              <a:rPr lang="en-US" sz="2000" dirty="0">
                <a:latin typeface="Times New Roman" panose="02020603050405020304" pitchFamily="18" charset="0"/>
                <a:cs typeface="Times New Roman" panose="02020603050405020304" pitchFamily="18" charset="0"/>
              </a:rPr>
              <a:t> (Accessed: 26 October 2025).</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Personnel Today (2025) </a:t>
            </a:r>
            <a:r>
              <a:rPr lang="en-US" sz="2000" i="1" dirty="0">
                <a:latin typeface="Times New Roman" panose="02020603050405020304" pitchFamily="18" charset="0"/>
                <a:cs typeface="Times New Roman" panose="02020603050405020304" pitchFamily="18" charset="0"/>
              </a:rPr>
              <a:t>Morrisons rolls out staff monitoring system</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8"/>
              </a:rPr>
              <a:t>https://www.personneltoday.com/hr/morrisons-staff-tracking-retail/</a:t>
            </a:r>
            <a:r>
              <a:rPr lang="en-US" sz="2000" dirty="0">
                <a:latin typeface="Times New Roman" panose="02020603050405020304" pitchFamily="18" charset="0"/>
                <a:cs typeface="Times New Roman" panose="02020603050405020304" pitchFamily="18" charset="0"/>
              </a:rPr>
              <a:t> (Accessed: 26 October 2025).</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Morrisons Corporate (2021) </a:t>
            </a:r>
            <a:r>
              <a:rPr lang="en-US" sz="2000" i="1" dirty="0">
                <a:latin typeface="Times New Roman" panose="02020603050405020304" pitchFamily="18" charset="0"/>
                <a:cs typeface="Times New Roman" panose="02020603050405020304" pitchFamily="18" charset="0"/>
              </a:rPr>
              <a:t>Sustainability Report 2020/21</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12"/>
              </a:rPr>
              <a:t>https://www.morrisons-corporate.com/globalassets/corporatesite/investor-centre/financialreports/documents/2020-21/morrisons_ar20-21_web.pdf</a:t>
            </a:r>
            <a:r>
              <a:rPr lang="en-US" sz="2000" dirty="0">
                <a:latin typeface="Times New Roman" panose="02020603050405020304" pitchFamily="18" charset="0"/>
                <a:cs typeface="Times New Roman" panose="02020603050405020304" pitchFamily="18" charset="0"/>
              </a:rPr>
              <a:t> (Accessed: 26 October 2025).</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Oracle (2025) </a:t>
            </a:r>
            <a:r>
              <a:rPr lang="en-US" sz="2000" i="1" dirty="0">
                <a:latin typeface="Times New Roman" panose="02020603050405020304" pitchFamily="18" charset="0"/>
                <a:cs typeface="Times New Roman" panose="02020603050405020304" pitchFamily="18" charset="0"/>
              </a:rPr>
              <a:t>Morrisons supports 100,000-person retail workforce using Oracle Fusion Cloud HCM</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7"/>
              </a:rPr>
              <a:t>https://www.oracle.com/customers/morrisons/</a:t>
            </a:r>
            <a:r>
              <a:rPr lang="en-US" sz="2000" dirty="0">
                <a:latin typeface="Times New Roman" panose="02020603050405020304" pitchFamily="18" charset="0"/>
                <a:cs typeface="Times New Roman" panose="02020603050405020304" pitchFamily="18" charset="0"/>
              </a:rPr>
              <a:t> (Accessed: 26 October 2025).</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TCS (2023) </a:t>
            </a:r>
            <a:r>
              <a:rPr lang="en-US" sz="2000" i="1" dirty="0">
                <a:latin typeface="Times New Roman" panose="02020603050405020304" pitchFamily="18" charset="0"/>
                <a:cs typeface="Times New Roman" panose="02020603050405020304" pitchFamily="18" charset="0"/>
              </a:rPr>
              <a:t>Morrisons Partners with TCS to Transform HR and Payroll Operations</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9"/>
              </a:rPr>
              <a:t>https://www.tcs.com/what-we-do/services/cognitive-business-operations/case-study/morrisons-supermarkets-hr-operations-employee-experience</a:t>
            </a:r>
            <a:r>
              <a:rPr lang="en-US" sz="2000" dirty="0">
                <a:latin typeface="Times New Roman" panose="02020603050405020304" pitchFamily="18" charset="0"/>
                <a:cs typeface="Times New Roman" panose="02020603050405020304" pitchFamily="18" charset="0"/>
              </a:rPr>
              <a:t> (Accessed: 26 October 2025).</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This video gives insight into a major digital transformation project at Morrisons, which is directly relevant to its strategic shift toward a "naturally digital" business model. </a:t>
            </a:r>
            <a:r>
              <a:rPr lang="en-US" sz="2000" dirty="0">
                <a:latin typeface="Times New Roman" panose="02020603050405020304" pitchFamily="18" charset="0"/>
                <a:cs typeface="Times New Roman" panose="02020603050405020304" pitchFamily="18" charset="0"/>
                <a:hlinkClick r:id="rId13"/>
              </a:rPr>
              <a:t>Morrisons secures growth with supply chain transformation</a:t>
            </a:r>
            <a:r>
              <a:rPr lang="en-US" sz="2000" dirty="0">
                <a:latin typeface="Times New Roman" panose="02020603050405020304" pitchFamily="18" charset="0"/>
                <a:cs typeface="Times New Roman" panose="02020603050405020304" pitchFamily="18" charset="0"/>
              </a:rPr>
              <a:t>.</a:t>
            </a:r>
          </a:p>
          <a:p>
            <a:endParaRPr lang="en-US" sz="2000" dirty="0">
              <a:latin typeface="Times New Roman" panose="02020603050405020304" pitchFamily="18" charset="0"/>
              <a:cs typeface="Times New Roman" panose="02020603050405020304" pitchFamily="18" charset="0"/>
            </a:endParaRPr>
          </a:p>
        </p:txBody>
      </p:sp>
      <p:sp>
        <p:nvSpPr>
          <p:cNvPr id="6" name="Slide Number Placeholder 15">
            <a:extLst>
              <a:ext uri="{FF2B5EF4-FFF2-40B4-BE49-F238E27FC236}">
                <a16:creationId xmlns:a16="http://schemas.microsoft.com/office/drawing/2014/main" xmlns="" id="{9617536A-8AE6-081E-96C3-BC533DD8D3C9}"/>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25</a:t>
            </a:fld>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80024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1A44A3A-10D6-27F7-4BA2-3D228780033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70CA71B2-CF1F-9261-2794-FFF13DCB4481}"/>
              </a:ext>
            </a:extLst>
          </p:cNvPr>
          <p:cNvGrpSpPr/>
          <p:nvPr/>
        </p:nvGrpSpPr>
        <p:grpSpPr>
          <a:xfrm>
            <a:off x="-1275640" y="-721824"/>
            <a:ext cx="2833112" cy="2640447"/>
            <a:chOff x="0" y="0"/>
            <a:chExt cx="746169" cy="695426"/>
          </a:xfrm>
        </p:grpSpPr>
        <p:sp>
          <p:nvSpPr>
            <p:cNvPr id="3" name="Freeform 3">
              <a:extLst>
                <a:ext uri="{FF2B5EF4-FFF2-40B4-BE49-F238E27FC236}">
                  <a16:creationId xmlns:a16="http://schemas.microsoft.com/office/drawing/2014/main" xmlns="" id="{B8E35942-EDA4-653D-66B6-E8471D664484}"/>
                </a:ext>
              </a:extLst>
            </p:cNvPr>
            <p:cNvSpPr/>
            <p:nvPr/>
          </p:nvSpPr>
          <p:spPr>
            <a:xfrm>
              <a:off x="0" y="0"/>
              <a:ext cx="746169" cy="695426"/>
            </a:xfrm>
            <a:custGeom>
              <a:avLst/>
              <a:gdLst/>
              <a:ahLst/>
              <a:cxnLst/>
              <a:rect l="l" t="t" r="r" b="b"/>
              <a:pathLst>
                <a:path w="746169" h="695426">
                  <a:moveTo>
                    <a:pt x="139365" y="0"/>
                  </a:moveTo>
                  <a:lnTo>
                    <a:pt x="606804" y="0"/>
                  </a:lnTo>
                  <a:cubicBezTo>
                    <a:pt x="683773" y="0"/>
                    <a:pt x="746169" y="62396"/>
                    <a:pt x="746169" y="139365"/>
                  </a:cubicBezTo>
                  <a:lnTo>
                    <a:pt x="746169" y="556061"/>
                  </a:lnTo>
                  <a:cubicBezTo>
                    <a:pt x="746169" y="633030"/>
                    <a:pt x="683773" y="695426"/>
                    <a:pt x="606804" y="695426"/>
                  </a:cubicBezTo>
                  <a:lnTo>
                    <a:pt x="139365" y="695426"/>
                  </a:lnTo>
                  <a:cubicBezTo>
                    <a:pt x="62396" y="695426"/>
                    <a:pt x="0" y="633030"/>
                    <a:pt x="0" y="556061"/>
                  </a:cubicBezTo>
                  <a:lnTo>
                    <a:pt x="0" y="139365"/>
                  </a:lnTo>
                  <a:cubicBezTo>
                    <a:pt x="0" y="62396"/>
                    <a:pt x="62396" y="0"/>
                    <a:pt x="139365" y="0"/>
                  </a:cubicBezTo>
                  <a:close/>
                </a:path>
              </a:pathLst>
            </a:custGeom>
            <a:solidFill>
              <a:srgbClr val="143947"/>
            </a:solidFill>
          </p:spPr>
        </p:sp>
        <p:sp>
          <p:nvSpPr>
            <p:cNvPr id="4" name="TextBox 4">
              <a:extLst>
                <a:ext uri="{FF2B5EF4-FFF2-40B4-BE49-F238E27FC236}">
                  <a16:creationId xmlns:a16="http://schemas.microsoft.com/office/drawing/2014/main" xmlns="" id="{4DEF16F0-0009-A44B-DEF3-A6D43AF70BAD}"/>
                </a:ext>
              </a:extLst>
            </p:cNvPr>
            <p:cNvSpPr txBox="1"/>
            <p:nvPr/>
          </p:nvSpPr>
          <p:spPr>
            <a:xfrm>
              <a:off x="0" y="-38100"/>
              <a:ext cx="746169" cy="733526"/>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xmlns="" id="{02565CDA-3106-50EA-EB17-9AA67D7F1672}"/>
              </a:ext>
            </a:extLst>
          </p:cNvPr>
          <p:cNvSpPr/>
          <p:nvPr/>
        </p:nvSpPr>
        <p:spPr>
          <a:xfrm>
            <a:off x="-295057" y="-227743"/>
            <a:ext cx="1124933" cy="1124933"/>
          </a:xfrm>
          <a:custGeom>
            <a:avLst/>
            <a:gdLst/>
            <a:ahLst/>
            <a:cxnLst/>
            <a:rect l="l" t="t" r="r" b="b"/>
            <a:pathLst>
              <a:path w="1124933" h="1124933">
                <a:moveTo>
                  <a:pt x="0" y="0"/>
                </a:moveTo>
                <a:lnTo>
                  <a:pt x="1124934" y="0"/>
                </a:lnTo>
                <a:lnTo>
                  <a:pt x="1124934" y="1124934"/>
                </a:lnTo>
                <a:lnTo>
                  <a:pt x="0" y="112493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0" name="Freeform 10">
            <a:extLst>
              <a:ext uri="{FF2B5EF4-FFF2-40B4-BE49-F238E27FC236}">
                <a16:creationId xmlns:a16="http://schemas.microsoft.com/office/drawing/2014/main" xmlns="" id="{9BFF0EDA-2B04-F836-475A-F3465E0E4672}"/>
              </a:ext>
            </a:extLst>
          </p:cNvPr>
          <p:cNvSpPr/>
          <p:nvPr/>
        </p:nvSpPr>
        <p:spPr>
          <a:xfrm>
            <a:off x="15573182" y="-476443"/>
            <a:ext cx="3641502" cy="1992895"/>
          </a:xfrm>
          <a:custGeom>
            <a:avLst/>
            <a:gdLst/>
            <a:ahLst/>
            <a:cxnLst/>
            <a:rect l="l" t="t" r="r" b="b"/>
            <a:pathLst>
              <a:path w="3641502" h="1992895">
                <a:moveTo>
                  <a:pt x="0" y="0"/>
                </a:moveTo>
                <a:lnTo>
                  <a:pt x="3641502" y="0"/>
                </a:lnTo>
                <a:lnTo>
                  <a:pt x="3641502" y="1992895"/>
                </a:lnTo>
                <a:lnTo>
                  <a:pt x="0" y="199289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1" name="Freeform 11">
            <a:extLst>
              <a:ext uri="{FF2B5EF4-FFF2-40B4-BE49-F238E27FC236}">
                <a16:creationId xmlns:a16="http://schemas.microsoft.com/office/drawing/2014/main" xmlns="" id="{B2F80061-CFFF-52AE-0C4F-F453C5D059CB}"/>
              </a:ext>
            </a:extLst>
          </p:cNvPr>
          <p:cNvSpPr/>
          <p:nvPr/>
        </p:nvSpPr>
        <p:spPr>
          <a:xfrm>
            <a:off x="-955194" y="9422048"/>
            <a:ext cx="2445207" cy="1338195"/>
          </a:xfrm>
          <a:custGeom>
            <a:avLst/>
            <a:gdLst/>
            <a:ahLst/>
            <a:cxnLst/>
            <a:rect l="l" t="t" r="r" b="b"/>
            <a:pathLst>
              <a:path w="2445207" h="1338195">
                <a:moveTo>
                  <a:pt x="0" y="0"/>
                </a:moveTo>
                <a:lnTo>
                  <a:pt x="2445208" y="0"/>
                </a:lnTo>
                <a:lnTo>
                  <a:pt x="2445208" y="1338196"/>
                </a:lnTo>
                <a:lnTo>
                  <a:pt x="0" y="133819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6" name="TextBox 16">
            <a:extLst>
              <a:ext uri="{FF2B5EF4-FFF2-40B4-BE49-F238E27FC236}">
                <a16:creationId xmlns:a16="http://schemas.microsoft.com/office/drawing/2014/main" xmlns="" id="{A38789C9-DE11-4F89-CF94-E010C484D200}"/>
              </a:ext>
            </a:extLst>
          </p:cNvPr>
          <p:cNvSpPr txBox="1"/>
          <p:nvPr/>
        </p:nvSpPr>
        <p:spPr>
          <a:xfrm>
            <a:off x="6781800" y="598399"/>
            <a:ext cx="5210418" cy="636649"/>
          </a:xfrm>
          <a:prstGeom prst="rect">
            <a:avLst/>
          </a:prstGeom>
        </p:spPr>
        <p:txBody>
          <a:bodyPr lIns="0" tIns="0" rIns="0" bIns="0" rtlCol="0" anchor="t">
            <a:spAutoFit/>
          </a:bodyPr>
          <a:lstStyle/>
          <a:p>
            <a:pPr algn="ctr">
              <a:lnSpc>
                <a:spcPts val="5423"/>
              </a:lnSpc>
            </a:pPr>
            <a:r>
              <a:rPr lang="en-GB" sz="3200" b="1" spc="-144" dirty="0">
                <a:solidFill>
                  <a:srgbClr val="000000"/>
                </a:solidFill>
                <a:latin typeface="DM Sans Bold"/>
                <a:ea typeface="DM Sans Bold"/>
                <a:cs typeface="DM Sans Bold"/>
                <a:sym typeface="DM Sans Bold"/>
              </a:rPr>
              <a:t>Conclusion</a:t>
            </a:r>
            <a:endParaRPr lang="en-US" sz="3200" b="1" spc="-144" dirty="0">
              <a:solidFill>
                <a:srgbClr val="000000"/>
              </a:solidFill>
              <a:latin typeface="DM Sans Bold"/>
              <a:ea typeface="DM Sans Bold"/>
              <a:cs typeface="DM Sans Bold"/>
              <a:sym typeface="DM Sans Bold"/>
            </a:endParaRPr>
          </a:p>
        </p:txBody>
      </p:sp>
      <p:sp>
        <p:nvSpPr>
          <p:cNvPr id="19" name="TextBox 18">
            <a:extLst>
              <a:ext uri="{FF2B5EF4-FFF2-40B4-BE49-F238E27FC236}">
                <a16:creationId xmlns:a16="http://schemas.microsoft.com/office/drawing/2014/main" xmlns="" id="{447A7FAC-9DF0-5130-94F5-4F7F25D3DAB0}"/>
              </a:ext>
            </a:extLst>
          </p:cNvPr>
          <p:cNvSpPr txBox="1"/>
          <p:nvPr/>
        </p:nvSpPr>
        <p:spPr>
          <a:xfrm>
            <a:off x="1490013" y="2171700"/>
            <a:ext cx="16035987" cy="3268652"/>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The human resource strategy of Morrisons accomplishes the actual strategic fitment by maintaining that all pillars of the core business complement and reinforce the business agenda of Fix, Rebuild, Grow, and Sustain. The customer-focused talent is acquired through recruitment and selection and honed through training and development to contribute to the operational efficiency and high skills of service delivery, sometimes with the help of smooth digital learning. More importantly, the reward and remuneration system connects the financial incentives and the direct accountability to the customer satisfaction and cost-saving indicators, making the strategic goals become the action of the day. HR technology and digital transformation – all these functions enable and streamline them by ensuring the required information and systems are in place to empower colleagues, measure performance openly, and have a strong and cohesive employee lifecycle that aims to achieve sustainable commercial deliverables.</a:t>
            </a:r>
            <a:endParaRPr lang="en-US" sz="2000" dirty="0">
              <a:effectLst/>
              <a:latin typeface="Times New Roman" panose="02020603050405020304" pitchFamily="18" charset="0"/>
              <a:cs typeface="Times New Roman" panose="02020603050405020304" pitchFamily="18" charset="0"/>
            </a:endParaRPr>
          </a:p>
        </p:txBody>
      </p:sp>
      <p:sp>
        <p:nvSpPr>
          <p:cNvPr id="6" name="Slide Number Placeholder 15">
            <a:extLst>
              <a:ext uri="{FF2B5EF4-FFF2-40B4-BE49-F238E27FC236}">
                <a16:creationId xmlns:a16="http://schemas.microsoft.com/office/drawing/2014/main" xmlns="" id="{25DEDEB5-5096-DE30-C0A2-B27BE4DF747D}"/>
              </a:ext>
            </a:extLst>
          </p:cNvPr>
          <p:cNvSpPr>
            <a:spLocks noGrp="1"/>
          </p:cNvSpPr>
          <p:nvPr>
            <p:ph type="sldNum" sz="quarter" idx="12"/>
          </p:nvPr>
        </p:nvSpPr>
        <p:spPr>
          <a:xfrm>
            <a:off x="16319561" y="9446510"/>
            <a:ext cx="1146323" cy="547688"/>
          </a:xfrm>
        </p:spPr>
        <p:txBody>
          <a:bodyPr/>
          <a:lstStyle/>
          <a:p>
            <a:fld id="{EB9A0EE8-5742-443F-8CC9-A70602DE118C}" type="slidenum">
              <a:rPr lang="en-US" sz="2400" b="1">
                <a:latin typeface="Times New Roman" panose="02020603050405020304" pitchFamily="18" charset="0"/>
                <a:cs typeface="Times New Roman" panose="02020603050405020304" pitchFamily="18" charset="0"/>
              </a:rPr>
              <a:t>26</a:t>
            </a:fld>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000146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439949" y="4362957"/>
            <a:ext cx="16769751" cy="1441292"/>
          </a:xfrm>
          <a:prstGeom prst="rect">
            <a:avLst/>
          </a:prstGeom>
        </p:spPr>
        <p:txBody>
          <a:bodyPr wrap="square" lIns="0" tIns="0" rIns="0" bIns="0" rtlCol="0" anchor="t">
            <a:spAutoFit/>
          </a:bodyPr>
          <a:lstStyle/>
          <a:p>
            <a:pPr algn="ctr">
              <a:lnSpc>
                <a:spcPts val="9012"/>
              </a:lnSpc>
            </a:pPr>
            <a:r>
              <a:rPr lang="en-GB" sz="17004" b="1" dirty="0">
                <a:latin typeface="Moontime"/>
              </a:rPr>
              <a:t>Thank you</a:t>
            </a:r>
            <a:endParaRPr lang="en-US" sz="17004" b="1" dirty="0">
              <a:latin typeface="Moontime"/>
            </a:endParaRPr>
          </a:p>
        </p:txBody>
      </p:sp>
    </p:spTree>
    <p:extLst>
      <p:ext uri="{BB962C8B-B14F-4D97-AF65-F5344CB8AC3E}">
        <p14:creationId xmlns:p14="http://schemas.microsoft.com/office/powerpoint/2010/main" val="1454786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305</TotalTime>
  <Words>3223</Words>
  <Application>Microsoft Office PowerPoint</Application>
  <PresentationFormat>Custom</PresentationFormat>
  <Paragraphs>227</Paragraphs>
  <Slides>27</Slides>
  <Notes>26</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27</vt:i4>
      </vt:variant>
    </vt:vector>
  </HeadingPairs>
  <TitlesOfParts>
    <vt:vector size="45" baseType="lpstr">
      <vt:lpstr>DM Sans Bold</vt:lpstr>
      <vt:lpstr>Calibri</vt:lpstr>
      <vt:lpstr>Times New Roman</vt:lpstr>
      <vt:lpstr>Moontime</vt:lpstr>
      <vt:lpstr>Poppins Bold</vt:lpstr>
      <vt:lpstr>Poppins Ultra-Bold</vt:lpstr>
      <vt:lpstr>League Spartan</vt:lpstr>
      <vt:lpstr>Brick Sans</vt:lpstr>
      <vt:lpstr>Oswald Bold</vt:lpstr>
      <vt:lpstr>Aileron</vt:lpstr>
      <vt:lpstr>TT Drugs Bold</vt:lpstr>
      <vt:lpstr>Proxima Nova Bold</vt:lpstr>
      <vt:lpstr>Proxima Nova</vt:lpstr>
      <vt:lpstr>Arial</vt:lpstr>
      <vt:lpstr>Poppins Light</vt:lpstr>
      <vt:lpstr>Poppins</vt:lpstr>
      <vt:lpstr>Formula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Khan Gadget</cp:lastModifiedBy>
  <cp:revision>2</cp:revision>
  <dcterms:created xsi:type="dcterms:W3CDTF">2006-08-16T00:00:00Z</dcterms:created>
  <dcterms:modified xsi:type="dcterms:W3CDTF">2025-10-31T16:11:38Z</dcterms:modified>
  <dc:identifier>DAG2t1gY8yI</dc:identifier>
</cp:coreProperties>
</file>