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49"/>
  </p:notesMasterIdLst>
  <p:sldIdLst>
    <p:sldId id="306" r:id="rId2"/>
    <p:sldId id="307" r:id="rId3"/>
    <p:sldId id="308" r:id="rId4"/>
    <p:sldId id="356" r:id="rId5"/>
    <p:sldId id="310" r:id="rId6"/>
    <p:sldId id="311" r:id="rId7"/>
    <p:sldId id="312" r:id="rId8"/>
    <p:sldId id="313" r:id="rId9"/>
    <p:sldId id="314" r:id="rId10"/>
    <p:sldId id="315" r:id="rId11"/>
    <p:sldId id="354" r:id="rId12"/>
    <p:sldId id="316" r:id="rId13"/>
    <p:sldId id="319" r:id="rId14"/>
    <p:sldId id="320" r:id="rId15"/>
    <p:sldId id="355" r:id="rId16"/>
    <p:sldId id="321" r:id="rId17"/>
    <p:sldId id="323" r:id="rId18"/>
    <p:sldId id="357" r:id="rId19"/>
    <p:sldId id="326" r:id="rId20"/>
    <p:sldId id="327" r:id="rId21"/>
    <p:sldId id="328" r:id="rId22"/>
    <p:sldId id="329" r:id="rId23"/>
    <p:sldId id="330" r:id="rId24"/>
    <p:sldId id="331" r:id="rId25"/>
    <p:sldId id="332" r:id="rId26"/>
    <p:sldId id="333" r:id="rId27"/>
    <p:sldId id="334" r:id="rId28"/>
    <p:sldId id="335" r:id="rId29"/>
    <p:sldId id="336" r:id="rId30"/>
    <p:sldId id="337" r:id="rId31"/>
    <p:sldId id="338" r:id="rId32"/>
    <p:sldId id="339" r:id="rId33"/>
    <p:sldId id="340" r:id="rId34"/>
    <p:sldId id="341" r:id="rId35"/>
    <p:sldId id="342" r:id="rId36"/>
    <p:sldId id="343" r:id="rId37"/>
    <p:sldId id="344" r:id="rId38"/>
    <p:sldId id="345" r:id="rId39"/>
    <p:sldId id="346" r:id="rId40"/>
    <p:sldId id="358" r:id="rId41"/>
    <p:sldId id="348" r:id="rId42"/>
    <p:sldId id="349" r:id="rId43"/>
    <p:sldId id="350" r:id="rId44"/>
    <p:sldId id="351" r:id="rId45"/>
    <p:sldId id="352" r:id="rId46"/>
    <p:sldId id="353" r:id="rId47"/>
    <p:sldId id="303" r:id="rId48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5153"/>
    <a:srgbClr val="8A8A8A"/>
    <a:srgbClr val="6B6B6B"/>
    <a:srgbClr val="264DAE"/>
    <a:srgbClr val="4ADAD7"/>
    <a:srgbClr val="90A3A6"/>
    <a:srgbClr val="EDDFF5"/>
    <a:srgbClr val="493B93"/>
    <a:srgbClr val="808080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6" autoAdjust="0"/>
    <p:restoredTop sz="76174" autoAdjust="0"/>
  </p:normalViewPr>
  <p:slideViewPr>
    <p:cSldViewPr snapToGrid="0">
      <p:cViewPr varScale="1">
        <p:scale>
          <a:sx n="67" d="100"/>
          <a:sy n="67" d="100"/>
        </p:scale>
        <p:origin x="1987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3/9/2016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83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0EE284-7961-42D5-9E4B-29540E276A78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3</a:t>
            </a:r>
          </a:p>
        </p:txBody>
      </p:sp>
    </p:spTree>
    <p:extLst>
      <p:ext uri="{BB962C8B-B14F-4D97-AF65-F5344CB8AC3E}">
        <p14:creationId xmlns:p14="http://schemas.microsoft.com/office/powerpoint/2010/main" val="4210664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3 Objectives</a:t>
            </a:r>
          </a:p>
        </p:txBody>
      </p:sp>
    </p:spTree>
    <p:extLst>
      <p:ext uri="{BB962C8B-B14F-4D97-AF65-F5344CB8AC3E}">
        <p14:creationId xmlns:p14="http://schemas.microsoft.com/office/powerpoint/2010/main" val="2458970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139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3.1.1.1 VLAN Definitions</a:t>
            </a:r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282936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3.1.1.1 VLAN Definitions</a:t>
            </a:r>
          </a:p>
          <a:p>
            <a:pPr>
              <a:buFontTx/>
              <a:buNone/>
            </a:pPr>
            <a:endParaRPr lang="en-US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baseline="0" dirty="0" smtClean="0"/>
              <a:t>Notice the different </a:t>
            </a:r>
            <a:r>
              <a:rPr lang="en-US" b="1" baseline="0" dirty="0" smtClean="0"/>
              <a:t>*NETWROK ADDRESSES</a:t>
            </a:r>
            <a:r>
              <a:rPr lang="en-US" b="0" baseline="0" dirty="0" smtClean="0"/>
              <a:t>.</a:t>
            </a:r>
            <a:endParaRPr lang="en-US" b="0" dirty="0" smtClean="0"/>
          </a:p>
          <a:p>
            <a:pPr>
              <a:buFontTx/>
              <a:buNone/>
            </a:pPr>
            <a:r>
              <a:rPr lang="en-US" b="0" dirty="0" smtClean="0"/>
              <a:t>All</a:t>
            </a:r>
            <a:r>
              <a:rPr lang="en-US" b="0" baseline="0" dirty="0" smtClean="0"/>
              <a:t> floors in the same switched network, but separated by VLANs.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US" b="0" baseline="0" dirty="0" smtClean="0"/>
              <a:t>See how </a:t>
            </a:r>
            <a:r>
              <a:rPr lang="en-US" b="1" baseline="0" dirty="0" smtClean="0"/>
              <a:t>*ONE VLANs can span multiple physical LAN segments</a:t>
            </a:r>
            <a:r>
              <a:rPr lang="en-US" b="0" baseline="0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98150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3.1.1.2 </a:t>
            </a:r>
            <a:r>
              <a:rPr lang="en-US" b="1" dirty="0" smtClean="0">
                <a:ea typeface="ＭＳ Ｐゴシック" pitchFamily="34" charset="-128"/>
              </a:rPr>
              <a:t>Benefits of VLANs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859602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3.1.1.3 </a:t>
            </a:r>
            <a:r>
              <a:rPr lang="en-US" b="1" dirty="0" smtClean="0">
                <a:ea typeface="ＭＳ Ｐゴシック" pitchFamily="34" charset="-128"/>
              </a:rPr>
              <a:t>Types of VLANs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5886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3.1.1.3 </a:t>
            </a:r>
            <a:r>
              <a:rPr lang="en-US" b="1" dirty="0" smtClean="0">
                <a:ea typeface="ＭＳ Ｐゴシック" pitchFamily="34" charset="-128"/>
              </a:rPr>
              <a:t>Types of VLANs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r>
              <a:rPr lang="en-US" b="0" dirty="0" smtClean="0"/>
              <a:t>#show</a:t>
            </a:r>
            <a:r>
              <a:rPr lang="en-US" b="0" baseline="0" dirty="0" smtClean="0"/>
              <a:t> </a:t>
            </a:r>
            <a:r>
              <a:rPr lang="en-US" b="0" baseline="0" dirty="0" err="1" smtClean="0"/>
              <a:t>vlan</a:t>
            </a:r>
            <a:r>
              <a:rPr lang="en-US" b="0" baseline="0" dirty="0" smtClean="0"/>
              <a:t> brief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2849777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3.1.1.4 </a:t>
            </a:r>
            <a:r>
              <a:rPr lang="en-US" b="1" dirty="0" smtClean="0">
                <a:ea typeface="ＭＳ Ｐゴシック" pitchFamily="34" charset="-128"/>
              </a:rPr>
              <a:t>Voice VLANs</a:t>
            </a:r>
          </a:p>
          <a:p>
            <a:pPr>
              <a:buFontTx/>
              <a:buNone/>
            </a:pPr>
            <a:r>
              <a:rPr lang="en-US" b="0" dirty="0" smtClean="0">
                <a:ea typeface="ＭＳ Ｐゴシック" pitchFamily="34" charset="-128"/>
              </a:rPr>
              <a:t>Why do we need</a:t>
            </a:r>
            <a:r>
              <a:rPr lang="en-US" b="0" baseline="0" dirty="0" smtClean="0">
                <a:ea typeface="ＭＳ Ｐゴシック" pitchFamily="34" charset="-128"/>
              </a:rPr>
              <a:t> a separate VLAN to support Voice?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706283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3.1.1.4 </a:t>
            </a:r>
            <a:r>
              <a:rPr lang="en-US" b="1" dirty="0" smtClean="0">
                <a:ea typeface="ＭＳ Ｐゴシック" pitchFamily="34" charset="-128"/>
              </a:rPr>
              <a:t>Voice VLANs</a:t>
            </a:r>
          </a:p>
          <a:p>
            <a:r>
              <a:rPr lang="en-US" sz="1200" dirty="0" smtClean="0"/>
              <a:t>Details of configuring VoIP is not covered in CCNA. But we can summarize how a </a:t>
            </a:r>
            <a:r>
              <a:rPr lang="en-US" sz="1200" b="1" dirty="0" smtClean="0"/>
              <a:t>VOICE VLAN</a:t>
            </a:r>
            <a:r>
              <a:rPr lang="en-US" sz="1200" dirty="0" smtClean="0"/>
              <a:t> works between a </a:t>
            </a:r>
            <a:r>
              <a:rPr lang="en-US" sz="1200" b="1" dirty="0" smtClean="0"/>
              <a:t>PC</a:t>
            </a:r>
            <a:r>
              <a:rPr lang="en-US" sz="1200" dirty="0" smtClean="0"/>
              <a:t>, </a:t>
            </a:r>
            <a:r>
              <a:rPr lang="en-US" sz="1200" b="1" dirty="0" smtClean="0"/>
              <a:t>IP</a:t>
            </a:r>
            <a:r>
              <a:rPr lang="en-US" sz="1200" dirty="0" smtClean="0"/>
              <a:t> </a:t>
            </a:r>
            <a:r>
              <a:rPr lang="en-US" sz="1200" b="1" dirty="0" smtClean="0"/>
              <a:t>PHONE</a:t>
            </a:r>
            <a:r>
              <a:rPr lang="en-US" sz="1200" dirty="0" smtClean="0"/>
              <a:t> and</a:t>
            </a:r>
            <a:r>
              <a:rPr lang="en-US" sz="1200" baseline="0" dirty="0" smtClean="0"/>
              <a:t> </a:t>
            </a:r>
            <a:r>
              <a:rPr lang="en-US" sz="1200" b="1" baseline="0" dirty="0" smtClean="0"/>
              <a:t>SWITCH</a:t>
            </a:r>
            <a:r>
              <a:rPr lang="en-US" sz="1200" baseline="0" dirty="0" smtClean="0"/>
              <a:t>.</a:t>
            </a:r>
            <a:endParaRPr lang="en-US" sz="1200" dirty="0" smtClean="0"/>
          </a:p>
        </p:txBody>
      </p:sp>
    </p:spTree>
    <p:extLst>
      <p:ext uri="{BB962C8B-B14F-4D97-AF65-F5344CB8AC3E}">
        <p14:creationId xmlns:p14="http://schemas.microsoft.com/office/powerpoint/2010/main" val="4131133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3.1.1.4 </a:t>
            </a:r>
            <a:r>
              <a:rPr lang="en-US" b="1" dirty="0" smtClean="0">
                <a:ea typeface="ＭＳ Ｐゴシック" pitchFamily="34" charset="-128"/>
              </a:rPr>
              <a:t>Voice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4168023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3.1.2.1 </a:t>
            </a:r>
            <a:r>
              <a:rPr lang="en-US" b="1" dirty="0" smtClean="0">
                <a:ea typeface="ＭＳ Ｐゴシック" pitchFamily="34" charset="-128"/>
              </a:rPr>
              <a:t>VLAN Trunks</a:t>
            </a:r>
          </a:p>
          <a:p>
            <a:r>
              <a:rPr lang="en-US" sz="1200" dirty="0" smtClean="0"/>
              <a:t>Carries more than one VLAN&gt;&gt;&gt;&gt;&gt;</a:t>
            </a:r>
          </a:p>
          <a:p>
            <a:r>
              <a:rPr lang="en-US" sz="1200" dirty="0" smtClean="0"/>
              <a:t>Established between switches&gt;&gt;&gt;&gt;&gt;</a:t>
            </a:r>
          </a:p>
          <a:p>
            <a:r>
              <a:rPr lang="en-US" sz="1200" dirty="0" smtClean="0"/>
              <a:t>Not associated to any VLANs&gt;&gt;&gt;&gt;&gt;</a:t>
            </a:r>
          </a:p>
          <a:p>
            <a:r>
              <a:rPr lang="en-US" sz="1200" dirty="0" smtClean="0"/>
              <a:t>VLAN trunk protocol supported by Cisco IOS: </a:t>
            </a:r>
            <a:r>
              <a:rPr lang="en-US" sz="12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IEEE802.1Q</a:t>
            </a:r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1994471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3.1.2.2 </a:t>
            </a:r>
            <a:r>
              <a:rPr lang="en-US" sz="1200" b="1" dirty="0" smtClean="0">
                <a:ea typeface="ＭＳ Ｐゴシック" pitchFamily="34" charset="-128"/>
              </a:rPr>
              <a:t>Controlling Broadcast Domains with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3552813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3.1.2.2 </a:t>
            </a:r>
            <a:r>
              <a:rPr lang="en-US" sz="1200" b="1" dirty="0" smtClean="0">
                <a:ea typeface="ＭＳ Ｐゴシック" pitchFamily="34" charset="-128"/>
              </a:rPr>
              <a:t>Controlling Broadcast Domains with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799544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3.1.2.3 </a:t>
            </a:r>
            <a:r>
              <a:rPr lang="en-US" sz="1200" b="1" dirty="0" smtClean="0">
                <a:ea typeface="ＭＳ Ｐゴシック" pitchFamily="34" charset="-128"/>
              </a:rPr>
              <a:t>Tagging Ethernet Frames for VLAN Identification</a:t>
            </a:r>
          </a:p>
          <a:p>
            <a:pPr>
              <a:buFontTx/>
              <a:buNone/>
            </a:pPr>
            <a:endParaRPr lang="en-US" sz="1200" b="1" dirty="0" smtClean="0">
              <a:ea typeface="ＭＳ Ｐゴシック" pitchFamily="34" charset="-128"/>
            </a:endParaRPr>
          </a:p>
          <a:p>
            <a:pPr>
              <a:buFontTx/>
              <a:buNone/>
            </a:pPr>
            <a:r>
              <a:rPr lang="en-US" sz="1200" b="0" dirty="0" smtClean="0">
                <a:ea typeface="ＭＳ Ｐゴシック" pitchFamily="34" charset="-128"/>
              </a:rPr>
              <a:t>For</a:t>
            </a:r>
            <a:r>
              <a:rPr lang="en-US" sz="1200" b="0" baseline="0" dirty="0" smtClean="0">
                <a:ea typeface="ＭＳ Ｐゴシック" pitchFamily="34" charset="-128"/>
              </a:rPr>
              <a:t> trunks to carry frames from multiple VLANs, &gt;&gt;&gt;&gt;&gt; they need a method to identify the VLANs &gt;&gt;&gt;&gt;</a:t>
            </a:r>
          </a:p>
          <a:p>
            <a:pPr>
              <a:buFontTx/>
              <a:buNone/>
            </a:pPr>
            <a:r>
              <a:rPr lang="en-US" sz="1200" b="0" baseline="0" dirty="0" smtClean="0">
                <a:ea typeface="ＭＳ Ｐゴシック" pitchFamily="34" charset="-128"/>
              </a:rPr>
              <a:t>IEEE802.1Q inserts a VLAN TAG field in the Ethernet Frame.</a:t>
            </a:r>
          </a:p>
          <a:p>
            <a:pPr>
              <a:buFontTx/>
              <a:buNone/>
            </a:pPr>
            <a:endParaRPr lang="en-US" sz="1200" b="0" baseline="0" dirty="0" smtClean="0">
              <a:ea typeface="ＭＳ Ｐゴシック" pitchFamily="34" charset="-128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A 2-byte = tag protocol ID (TPID) value. 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hexadecimal 0x8100.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User priority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A 3-bit value that supports level or service implementation.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Canonical Format Identifier (CFI)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A 1-bit identifier that enables Token Ring frames to be carried across Ethernet links.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VLAN ID (VID)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A 12-bit VLAN identification number that supports up to 4096 VLAN IDs.</a:t>
            </a:r>
          </a:p>
          <a:p>
            <a:pPr>
              <a:buFontTx/>
              <a:buNone/>
            </a:pP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32383568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3.1.2.4 </a:t>
            </a:r>
            <a:r>
              <a:rPr lang="en-US" sz="1200" b="1" dirty="0" smtClean="0">
                <a:ea typeface="ＭＳ Ｐゴシック" pitchFamily="34" charset="-128"/>
              </a:rPr>
              <a:t>Native VLANs and 802.1Q Tagging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716920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800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3.2.1.1 VLAN </a:t>
            </a:r>
            <a:r>
              <a:rPr lang="en-US" b="1" dirty="0" smtClean="0">
                <a:ea typeface="ＭＳ Ｐゴシック" pitchFamily="34" charset="-128"/>
              </a:rPr>
              <a:t>Ranges On Catalyst Switches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016556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3.2.1.2 </a:t>
            </a:r>
            <a:r>
              <a:rPr lang="en-US" b="1" dirty="0" smtClean="0">
                <a:ea typeface="ＭＳ Ｐゴシック" pitchFamily="34" charset="-128"/>
              </a:rPr>
              <a:t>Creating a VLAN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674249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3.2.1.3 </a:t>
            </a:r>
            <a:r>
              <a:rPr lang="en-US" b="1" dirty="0" smtClean="0">
                <a:ea typeface="ＭＳ Ｐゴシック" pitchFamily="34" charset="-128"/>
              </a:rPr>
              <a:t>Assigning Ports To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484978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3.2.1.3 </a:t>
            </a:r>
            <a:r>
              <a:rPr lang="en-US" b="1" dirty="0" smtClean="0">
                <a:ea typeface="ＭＳ Ｐゴシック" pitchFamily="34" charset="-128"/>
              </a:rPr>
              <a:t>Assigning Ports To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8434457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3.2.1.4 </a:t>
            </a:r>
            <a:r>
              <a:rPr lang="en-US" b="1" dirty="0" smtClean="0">
                <a:ea typeface="ＭＳ Ｐゴシック" pitchFamily="34" charset="-128"/>
              </a:rPr>
              <a:t>Changing VLAN Port Membership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590246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3.2.1.4 </a:t>
            </a:r>
            <a:r>
              <a:rPr lang="en-US" b="1" dirty="0" smtClean="0">
                <a:ea typeface="ＭＳ Ｐゴシック" pitchFamily="34" charset="-128"/>
              </a:rPr>
              <a:t>Changing VLAN Port Membership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8128731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3.2.1.5 </a:t>
            </a:r>
            <a:r>
              <a:rPr lang="en-US" b="1" dirty="0" smtClean="0">
                <a:ea typeface="ＭＳ Ｐゴシック" pitchFamily="34" charset="-128"/>
              </a:rPr>
              <a:t>Deleting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480214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3.2.1.6 </a:t>
            </a:r>
            <a:r>
              <a:rPr lang="en-US" b="1" dirty="0" smtClean="0">
                <a:ea typeface="ＭＳ Ｐゴシック" pitchFamily="34" charset="-128"/>
              </a:rPr>
              <a:t>Verifying VLAN Information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343065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3.2.1.6 </a:t>
            </a:r>
            <a:r>
              <a:rPr lang="en-US" b="1" dirty="0" smtClean="0">
                <a:ea typeface="ＭＳ Ｐゴシック" pitchFamily="34" charset="-128"/>
              </a:rPr>
              <a:t>Verifying VLAN Information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1641243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3.2.2.1 </a:t>
            </a:r>
            <a:r>
              <a:rPr lang="en-US" b="1" dirty="0" smtClean="0">
                <a:ea typeface="ＭＳ Ｐゴシック" pitchFamily="34" charset="-128"/>
              </a:rPr>
              <a:t>Configuring IEEE 802.1q Trunk Links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7406307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3.2.2.2 </a:t>
            </a:r>
            <a:r>
              <a:rPr lang="en-US" b="1" dirty="0" smtClean="0">
                <a:ea typeface="ＭＳ Ｐゴシック" pitchFamily="34" charset="-128"/>
              </a:rPr>
              <a:t>Resetting the Trunk To Default State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841383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3.2.2.2 </a:t>
            </a:r>
            <a:r>
              <a:rPr lang="en-US" b="1" dirty="0" smtClean="0">
                <a:ea typeface="ＭＳ Ｐゴシック" pitchFamily="34" charset="-128"/>
              </a:rPr>
              <a:t>Resetting the Trunk To Default State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9392722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3.2.2.3 </a:t>
            </a:r>
            <a:r>
              <a:rPr lang="en-US" b="1" dirty="0" smtClean="0">
                <a:ea typeface="ＭＳ Ｐゴシック" pitchFamily="34" charset="-128"/>
              </a:rPr>
              <a:t>Verifying Trunk Configuration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2915920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3.2.3.1 </a:t>
            </a:r>
            <a:r>
              <a:rPr lang="en-US" sz="1200" b="1" dirty="0" smtClean="0">
                <a:ea typeface="ＭＳ Ｐゴシック" pitchFamily="34" charset="-128"/>
              </a:rPr>
              <a:t>Introduction to DTP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926184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3.2.3.2 </a:t>
            </a:r>
            <a:r>
              <a:rPr lang="en-US" sz="1200" b="1" dirty="0" smtClean="0">
                <a:ea typeface="ＭＳ Ｐゴシック" pitchFamily="34" charset="-128"/>
              </a:rPr>
              <a:t>Introduction to DTP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77509162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3.2.4.1 IP </a:t>
            </a:r>
            <a:r>
              <a:rPr lang="en-US" sz="1200" b="1" dirty="0" smtClean="0">
                <a:ea typeface="ＭＳ Ｐゴシック" pitchFamily="34" charset="-128"/>
              </a:rPr>
              <a:t>Addressing Issues with VLAN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428430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3.2.4.2 </a:t>
            </a:r>
            <a:r>
              <a:rPr lang="en-US" sz="1200" b="1" dirty="0" smtClean="0">
                <a:ea typeface="ＭＳ Ｐゴシック" pitchFamily="34" charset="-128"/>
              </a:rPr>
              <a:t>Missing 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42691476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3.2.4.3 </a:t>
            </a:r>
            <a:r>
              <a:rPr lang="en-US" sz="1200" b="1" dirty="0" smtClean="0">
                <a:ea typeface="ＭＳ Ｐゴシック" pitchFamily="34" charset="-128"/>
              </a:rPr>
              <a:t>Introduction to Troubleshooting Trunks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228136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3.2.4.4 </a:t>
            </a:r>
            <a:r>
              <a:rPr lang="en-US" sz="1200" b="1" dirty="0" smtClean="0">
                <a:ea typeface="ＭＳ Ｐゴシック" pitchFamily="34" charset="-128"/>
              </a:rPr>
              <a:t>Common Problems With Trunks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49473041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3.2.4.5 </a:t>
            </a:r>
            <a:r>
              <a:rPr lang="en-US" sz="1200" b="1" dirty="0" smtClean="0">
                <a:ea typeface="ＭＳ Ｐゴシック" pitchFamily="34" charset="-128"/>
              </a:rPr>
              <a:t>Trunk Mode Mismatches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77416896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3.2.4.6 </a:t>
            </a:r>
            <a:r>
              <a:rPr lang="en-US" sz="1200" b="1" dirty="0" smtClean="0">
                <a:ea typeface="ＭＳ Ｐゴシック" pitchFamily="34" charset="-128"/>
              </a:rPr>
              <a:t>Incorrect VLAN List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4980630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72021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3.3.1.1 </a:t>
            </a:r>
            <a:r>
              <a:rPr lang="en-US" sz="1200" b="1" dirty="0" smtClean="0">
                <a:ea typeface="ＭＳ Ｐゴシック" pitchFamily="34" charset="-128"/>
              </a:rPr>
              <a:t>Switch Spoofing Attack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20596835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3.3.1.2 </a:t>
            </a:r>
            <a:r>
              <a:rPr lang="en-US" sz="1200" b="1" dirty="0" smtClean="0">
                <a:ea typeface="ＭＳ Ｐゴシック" pitchFamily="34" charset="-128"/>
              </a:rPr>
              <a:t>Double-Tagging Attack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1749371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3.3.1.2 </a:t>
            </a:r>
            <a:r>
              <a:rPr lang="en-US" sz="1200" b="1" dirty="0" smtClean="0">
                <a:ea typeface="ＭＳ Ｐゴシック" pitchFamily="34" charset="-128"/>
              </a:rPr>
              <a:t>Double-Tagging Attack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63136764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3.3.1.3 </a:t>
            </a:r>
            <a:r>
              <a:rPr lang="en-US" sz="1200" b="1" dirty="0" smtClean="0">
                <a:ea typeface="ＭＳ Ｐゴシック" pitchFamily="34" charset="-128"/>
              </a:rPr>
              <a:t>PVLAN Edge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07837803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3.3.2.1 </a:t>
            </a:r>
            <a:r>
              <a:rPr lang="en-US" sz="1200" b="1" dirty="0" smtClean="0">
                <a:ea typeface="ＭＳ Ｐゴシック" pitchFamily="34" charset="-128"/>
              </a:rPr>
              <a:t>VLAN Design Guidelines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07699236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46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3 Summary</a:t>
            </a:r>
          </a:p>
        </p:txBody>
      </p:sp>
    </p:spTree>
    <p:extLst>
      <p:ext uri="{BB962C8B-B14F-4D97-AF65-F5344CB8AC3E}">
        <p14:creationId xmlns:p14="http://schemas.microsoft.com/office/powerpoint/2010/main" val="1531732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870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8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114800"/>
            <a:ext cx="3954619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Chapter 2:</a:t>
            </a:r>
            <a:br>
              <a:rPr lang="en-US" sz="4000" dirty="0" smtClean="0"/>
            </a:br>
            <a:r>
              <a:rPr lang="en-US" sz="4000" dirty="0" smtClean="0"/>
              <a:t>VLANs</a:t>
            </a:r>
            <a:endParaRPr lang="en-US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10/03/2016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765" y="363085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3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03762" y="1520042"/>
            <a:ext cx="8392000" cy="4506933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3.1 VLAN Segmentation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3.2 VLAN Implementation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3.3 VLAN Security and Design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3.4 Summary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622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0893" y="339334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3: 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1263" y="1401288"/>
            <a:ext cx="8312728" cy="4519262"/>
          </a:xfrm>
        </p:spPr>
        <p:txBody>
          <a:bodyPr/>
          <a:lstStyle/>
          <a:p>
            <a:r>
              <a:rPr lang="en-US" sz="2000" dirty="0" smtClean="0"/>
              <a:t>Purpose of VLANs</a:t>
            </a:r>
          </a:p>
          <a:p>
            <a:r>
              <a:rPr lang="en-US" sz="2000" dirty="0" smtClean="0"/>
              <a:t>How switches forward frames in a VLAN-segmented environment</a:t>
            </a:r>
            <a:endParaRPr lang="en-US" sz="2000" dirty="0"/>
          </a:p>
          <a:p>
            <a:r>
              <a:rPr lang="en-US" sz="2000" dirty="0" smtClean="0"/>
              <a:t>Configure access ports and trunk ports</a:t>
            </a:r>
            <a:endParaRPr lang="en-US" sz="2000" dirty="0"/>
          </a:p>
          <a:p>
            <a:r>
              <a:rPr lang="en-US" sz="2000" dirty="0" smtClean="0"/>
              <a:t>Configure Dynamic </a:t>
            </a:r>
            <a:r>
              <a:rPr lang="en-US" sz="2000" dirty="0"/>
              <a:t>Trunk Protocol (DTP</a:t>
            </a:r>
            <a:r>
              <a:rPr lang="en-US" sz="2000" dirty="0" smtClean="0"/>
              <a:t>)</a:t>
            </a:r>
            <a:endParaRPr lang="en-US" sz="2000" dirty="0"/>
          </a:p>
          <a:p>
            <a:r>
              <a:rPr lang="en-US" sz="2000" dirty="0"/>
              <a:t>Troubleshoot </a:t>
            </a:r>
            <a:r>
              <a:rPr lang="en-US" sz="2000" dirty="0" smtClean="0"/>
              <a:t>configurations.</a:t>
            </a:r>
            <a:endParaRPr lang="en-US" sz="2000" dirty="0"/>
          </a:p>
          <a:p>
            <a:r>
              <a:rPr lang="en-US" sz="2000" dirty="0" smtClean="0"/>
              <a:t>Security features</a:t>
            </a:r>
            <a:endParaRPr lang="en-US" sz="2000" dirty="0"/>
          </a:p>
          <a:p>
            <a:r>
              <a:rPr lang="en-US" sz="2000" dirty="0" smtClean="0"/>
              <a:t>Best practices in a VLAN-segmented environment</a:t>
            </a:r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97126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3.1:</a:t>
            </a:r>
            <a:br>
              <a:rPr lang="en-US" sz="2800" dirty="0" smtClean="0"/>
            </a:br>
            <a:r>
              <a:rPr lang="en-US" sz="2800" dirty="0" smtClean="0"/>
              <a:t>VLAN Segmentation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7622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282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</a:t>
            </a: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619" y="1530859"/>
            <a:ext cx="7940675" cy="4850719"/>
          </a:xfrm>
        </p:spPr>
        <p:txBody>
          <a:bodyPr/>
          <a:lstStyle/>
          <a:p>
            <a:r>
              <a:rPr lang="en-US" sz="2000" dirty="0" smtClean="0"/>
              <a:t>A logical partition of a Layer 2 network.</a:t>
            </a:r>
          </a:p>
          <a:p>
            <a:r>
              <a:rPr lang="en-US" sz="2000" dirty="0" smtClean="0"/>
              <a:t>Multiple partitions can be created</a:t>
            </a:r>
          </a:p>
          <a:p>
            <a:pPr lvl="1"/>
            <a:r>
              <a:rPr lang="en-US" sz="1600" dirty="0" smtClean="0"/>
              <a:t>Multiple VLANs can coexist</a:t>
            </a:r>
          </a:p>
          <a:p>
            <a:pPr lvl="1"/>
            <a:r>
              <a:rPr lang="en-US" sz="1600" dirty="0" smtClean="0"/>
              <a:t>Implemented in layer 2 devices</a:t>
            </a:r>
          </a:p>
          <a:p>
            <a:r>
              <a:rPr lang="en-US" sz="2000" dirty="0" smtClean="0"/>
              <a:t>Each VLAN = broadcast domain</a:t>
            </a:r>
          </a:p>
          <a:p>
            <a:pPr lvl="1"/>
            <a:r>
              <a:rPr lang="en-US" sz="1600" dirty="0" smtClean="0"/>
              <a:t>With its own IP network.</a:t>
            </a:r>
          </a:p>
          <a:p>
            <a:r>
              <a:rPr lang="en-US" sz="2000" dirty="0" smtClean="0"/>
              <a:t>Mutually isolated </a:t>
            </a:r>
          </a:p>
          <a:p>
            <a:pPr lvl="1"/>
            <a:r>
              <a:rPr lang="en-US" sz="1600" dirty="0" smtClean="0"/>
              <a:t>Need layer 3 devices to route packets</a:t>
            </a:r>
          </a:p>
          <a:p>
            <a:endParaRPr lang="en-US" sz="20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44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Definitions (cont.)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858" y="1477963"/>
            <a:ext cx="6175659" cy="4849812"/>
          </a:xfrm>
          <a:ln>
            <a:noFill/>
            <a:bevel/>
          </a:ln>
        </p:spPr>
      </p:pic>
      <p:sp>
        <p:nvSpPr>
          <p:cNvPr id="2" name="Cloud 1"/>
          <p:cNvSpPr/>
          <p:nvPr/>
        </p:nvSpPr>
        <p:spPr>
          <a:xfrm>
            <a:off x="4606730" y="4495195"/>
            <a:ext cx="972684" cy="347738"/>
          </a:xfrm>
          <a:prstGeom prst="cloud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5" name="Cloud 4"/>
          <p:cNvSpPr/>
          <p:nvPr/>
        </p:nvSpPr>
        <p:spPr>
          <a:xfrm>
            <a:off x="5625963" y="4495195"/>
            <a:ext cx="972684" cy="347738"/>
          </a:xfrm>
          <a:prstGeom prst="cloud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6" name="Cloud 5"/>
          <p:cNvSpPr/>
          <p:nvPr/>
        </p:nvSpPr>
        <p:spPr>
          <a:xfrm>
            <a:off x="6662740" y="4495195"/>
            <a:ext cx="972684" cy="347738"/>
          </a:xfrm>
          <a:prstGeom prst="cloud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3359426" y="2017642"/>
            <a:ext cx="2087217" cy="611128"/>
          </a:xfrm>
          <a:prstGeom prst="rect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3359426" y="2781418"/>
            <a:ext cx="2087217" cy="611128"/>
          </a:xfrm>
          <a:prstGeom prst="rect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3359425" y="3545194"/>
            <a:ext cx="2087217" cy="611128"/>
          </a:xfrm>
          <a:prstGeom prst="rect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6956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4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5254" y="522741"/>
            <a:ext cx="5009537" cy="2635941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Benefits</a:t>
            </a:r>
            <a:r>
              <a:rPr lang="en-US" dirty="0" smtClean="0">
                <a:ea typeface="ＭＳ Ｐゴシック" pitchFamily="34" charset="-128"/>
              </a:rPr>
              <a:t> of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3139" y="1472540"/>
            <a:ext cx="8091364" cy="4951223"/>
          </a:xfrm>
        </p:spPr>
        <p:txBody>
          <a:bodyPr/>
          <a:lstStyle/>
          <a:p>
            <a:r>
              <a:rPr lang="en-US" sz="2000" dirty="0" smtClean="0"/>
              <a:t>Security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Policies according to user groupings.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Access ports &gt; One VLAN only</a:t>
            </a:r>
          </a:p>
          <a:p>
            <a:r>
              <a:rPr lang="en-US" sz="2000" dirty="0" smtClean="0"/>
              <a:t>Cost reduction 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Use of existing bandwidth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Reduced need for expensive net. upgrades</a:t>
            </a:r>
          </a:p>
          <a:p>
            <a:r>
              <a:rPr lang="en-US" sz="2000" dirty="0" smtClean="0"/>
              <a:t>Better performance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Minimizing broadcast domains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/>
              <a:t>Improved </a:t>
            </a:r>
            <a:r>
              <a:rPr lang="en-US" sz="2000" dirty="0"/>
              <a:t>IT staff </a:t>
            </a:r>
            <a:r>
              <a:rPr lang="en-US" sz="2000" dirty="0" smtClean="0"/>
              <a:t>efficiency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Access policies based on VLANs </a:t>
            </a:r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  <a:sym typeface="Wingdings" panose="05000000000000000000" pitchFamily="2" charset="2"/>
              </a:rPr>
              <a:t> Ease of installation of new devices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  <a:sym typeface="Wingdings" panose="05000000000000000000" pitchFamily="2" charset="2"/>
              </a:rPr>
              <a:t>VLAN names  Logical overview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/>
              <a:t>Simpler project and application </a:t>
            </a:r>
            <a:r>
              <a:rPr lang="en-US" sz="2000" dirty="0" smtClean="0"/>
              <a:t>management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I.e. deploying an application only used by the Faculty staff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2449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Types</a:t>
            </a:r>
            <a:r>
              <a:rPr lang="en-US" dirty="0" smtClean="0">
                <a:ea typeface="ＭＳ Ｐゴシック" pitchFamily="34" charset="-128"/>
              </a:rPr>
              <a:t> of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1263" y="1543793"/>
            <a:ext cx="8059284" cy="4866324"/>
          </a:xfrm>
        </p:spPr>
        <p:txBody>
          <a:bodyPr/>
          <a:lstStyle/>
          <a:p>
            <a:r>
              <a:rPr lang="en-US" sz="2000" dirty="0"/>
              <a:t>Data </a:t>
            </a:r>
            <a:r>
              <a:rPr lang="en-US" sz="2000" dirty="0" smtClean="0"/>
              <a:t>VLAN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Carries user-generated traffic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Common practice to separate voice and data traffic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/>
              <a:t>Default VLAN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All ports become a member of default VLAN after boot up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(devices connected to same switch can communicate within broadcast domain)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VLAN1 cannot be renamed or deleted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/>
              <a:t>Native VLAN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Assigned to 802.1Q trunk port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Trunks: Between switches supporting transmission of multiple VLAN traffic.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/>
              <a:t>Management VLAN</a:t>
            </a:r>
            <a:endParaRPr lang="en-US" sz="2000" dirty="0"/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Configured to access management capabilities of the switch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lvl="1"/>
            <a:r>
              <a:rPr lang="en-GB" sz="16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(SVI) of that VLAN is assigned an IP address and subnet mask</a:t>
            </a:r>
            <a:endParaRPr lang="en-US" sz="1600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4498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8049" y="46123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Types of VLANs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179" y="1299431"/>
            <a:ext cx="6869201" cy="503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63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3499" y="319152"/>
            <a:ext cx="3489552" cy="3096650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1262" y="1389414"/>
            <a:ext cx="8201789" cy="4938816"/>
          </a:xfrm>
        </p:spPr>
        <p:txBody>
          <a:bodyPr/>
          <a:lstStyle/>
          <a:p>
            <a:r>
              <a:rPr lang="en-US" sz="2000" dirty="0"/>
              <a:t>VoIP </a:t>
            </a:r>
            <a:r>
              <a:rPr lang="en-US" sz="2000" dirty="0" smtClean="0"/>
              <a:t>traffic = </a:t>
            </a:r>
            <a:r>
              <a:rPr lang="en-US" sz="2000" u="sng" dirty="0" smtClean="0"/>
              <a:t>time-sensitive</a:t>
            </a:r>
            <a:r>
              <a:rPr lang="en-US" sz="2000" dirty="0" smtClean="0"/>
              <a:t>:</a:t>
            </a:r>
            <a:endParaRPr lang="en-US" sz="20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Assured bandwidth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en-US" dirty="0" smtClean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Transmission priority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en-US" dirty="0" smtClean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To </a:t>
            </a: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be routed around congested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areas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en-US" dirty="0" smtClean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Less than 150ms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en-US" dirty="0" smtClean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/>
              <a:t>The entire network must be configured to support VoIP.</a:t>
            </a:r>
          </a:p>
        </p:txBody>
      </p:sp>
    </p:spTree>
    <p:extLst>
      <p:ext uri="{BB962C8B-B14F-4D97-AF65-F5344CB8AC3E}">
        <p14:creationId xmlns:p14="http://schemas.microsoft.com/office/powerpoint/2010/main" val="200254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47845" y="1389063"/>
            <a:ext cx="6808622" cy="493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88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5148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765" y="1401288"/>
            <a:ext cx="8083034" cy="4926941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Cisco 7960 IP </a:t>
            </a:r>
            <a:r>
              <a:rPr lang="en-US" dirty="0" smtClean="0"/>
              <a:t>phone has </a:t>
            </a:r>
            <a:r>
              <a:rPr lang="en-US" dirty="0"/>
              <a:t>two RJ-45 ports that each support </a:t>
            </a:r>
            <a:r>
              <a:rPr lang="en-US" dirty="0" smtClean="0"/>
              <a:t>connections to </a:t>
            </a:r>
            <a:r>
              <a:rPr lang="en-US" dirty="0"/>
              <a:t>external </a:t>
            </a:r>
            <a:r>
              <a:rPr lang="en-US" dirty="0" smtClean="0"/>
              <a:t>devices.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Network </a:t>
            </a:r>
            <a:r>
              <a:rPr lang="en-US" b="1" dirty="0"/>
              <a:t>Port (10/100 </a:t>
            </a:r>
            <a:r>
              <a:rPr lang="en-US" b="1" dirty="0" smtClean="0"/>
              <a:t>SW) - </a:t>
            </a:r>
            <a:r>
              <a:rPr lang="en-US" dirty="0" smtClean="0"/>
              <a:t>connect </a:t>
            </a:r>
            <a:r>
              <a:rPr lang="en-US" dirty="0"/>
              <a:t>the phone to the network. </a:t>
            </a:r>
            <a:r>
              <a:rPr lang="en-US" dirty="0" smtClean="0"/>
              <a:t>(</a:t>
            </a:r>
            <a:r>
              <a:rPr lang="en-US" dirty="0" err="1" smtClean="0"/>
              <a:t>PoE</a:t>
            </a:r>
            <a:r>
              <a:rPr lang="en-US" dirty="0" smtClean="0"/>
              <a:t>)</a:t>
            </a:r>
            <a:endParaRPr lang="en-US" dirty="0"/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b="1" dirty="0"/>
              <a:t>Access Port (10/100 </a:t>
            </a:r>
            <a:r>
              <a:rPr lang="en-US" b="1" dirty="0" smtClean="0"/>
              <a:t>PC) - </a:t>
            </a:r>
            <a:r>
              <a:rPr lang="en-US" dirty="0" smtClean="0"/>
              <a:t>connect </a:t>
            </a:r>
            <a:r>
              <a:rPr lang="en-US" dirty="0"/>
              <a:t>a network </a:t>
            </a:r>
            <a:r>
              <a:rPr lang="en-US" dirty="0" smtClean="0"/>
              <a:t>device (PC).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506" y="2869069"/>
            <a:ext cx="5084012" cy="3327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064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1086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Trunks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223" y="1349066"/>
            <a:ext cx="7362825" cy="479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11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29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3000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Controlling Broadcast Domains</a:t>
            </a:r>
            <a:r>
              <a:rPr lang="en-US" sz="3000" dirty="0" smtClean="0">
                <a:ea typeface="ＭＳ Ｐゴシック" pitchFamily="34" charset="-128"/>
              </a:rPr>
              <a:t> with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11275" y="1840706"/>
            <a:ext cx="6362700" cy="4000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96029" y="1471374"/>
            <a:ext cx="1824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Without</a:t>
            </a:r>
            <a:r>
              <a:rPr lang="en-GB" dirty="0" smtClean="0"/>
              <a:t> VLANs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39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29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3000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Controlling Broadcast Domains </a:t>
            </a:r>
            <a:r>
              <a:rPr lang="en-US" sz="3000" dirty="0" smtClean="0">
                <a:ea typeface="ＭＳ Ｐゴシック" pitchFamily="34" charset="-128"/>
              </a:rPr>
              <a:t>with VLANs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6029" y="1471374"/>
            <a:ext cx="1465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With</a:t>
            </a:r>
            <a:r>
              <a:rPr lang="en-GB" dirty="0" smtClean="0"/>
              <a:t> VLANs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56506" y="2189162"/>
            <a:ext cx="6524625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90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6" y="49899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</a:t>
            </a:r>
            <a:r>
              <a:rPr lang="en-US" sz="1800" dirty="0">
                <a:ea typeface="ＭＳ Ｐゴシック" pitchFamily="34" charset="-128"/>
              </a:rPr>
              <a:t>S</a:t>
            </a:r>
            <a:r>
              <a:rPr lang="en-US" sz="1800" dirty="0" smtClean="0">
                <a:ea typeface="ＭＳ Ｐゴシック" pitchFamily="34" charset="-128"/>
              </a:rPr>
              <a:t>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Tagging</a:t>
            </a:r>
            <a:r>
              <a:rPr lang="en-US" sz="2700" dirty="0" smtClean="0">
                <a:ea typeface="ＭＳ Ｐゴシック" pitchFamily="34" charset="-128"/>
              </a:rPr>
              <a:t> Ethernet Frames for VLAN Identification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6374" y="1453304"/>
            <a:ext cx="7248525" cy="47529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1412" y="5350052"/>
            <a:ext cx="2581956" cy="856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2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2280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ea typeface="ＭＳ Ｐゴシック" pitchFamily="34" charset="-128"/>
              </a:rPr>
              <a:t>Native VLANs and 802.1Q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6259" y="1436914"/>
            <a:ext cx="8065883" cy="4876800"/>
          </a:xfrm>
        </p:spPr>
        <p:txBody>
          <a:bodyPr/>
          <a:lstStyle/>
          <a:p>
            <a:r>
              <a:rPr lang="en-US" sz="2000" dirty="0" smtClean="0"/>
              <a:t>Native VLAN frames are not tagged</a:t>
            </a:r>
          </a:p>
          <a:p>
            <a:r>
              <a:rPr lang="en-US" sz="2000" dirty="0" smtClean="0"/>
              <a:t>Frames received untagged remain untagged and are placed in the native VLAN when forwarded.</a:t>
            </a:r>
          </a:p>
          <a:p>
            <a:r>
              <a:rPr lang="en-US" sz="2000" dirty="0" smtClean="0"/>
              <a:t>If there are no ports associated to the native VLAN and no other trunk links, an untagged frame is dropped.</a:t>
            </a:r>
          </a:p>
          <a:p>
            <a:r>
              <a:rPr lang="en-US" sz="2000" dirty="0" smtClean="0"/>
              <a:t>In Cisco switches, the native VLAN is VLAN 1, by default.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88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3.2:</a:t>
            </a:r>
            <a:br>
              <a:rPr lang="en-US" sz="2800" dirty="0" smtClean="0"/>
            </a:br>
            <a:r>
              <a:rPr lang="en-US" sz="2800" dirty="0" smtClean="0"/>
              <a:t>VLAN Implementations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4279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Ranges on Catalyst Switches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889" y="1436914"/>
            <a:ext cx="8094910" cy="4891315"/>
          </a:xfrm>
        </p:spPr>
        <p:txBody>
          <a:bodyPr/>
          <a:lstStyle/>
          <a:p>
            <a:r>
              <a:rPr lang="en-US" sz="2000" dirty="0" smtClean="0"/>
              <a:t>Cisco Catalyst </a:t>
            </a:r>
            <a:r>
              <a:rPr lang="en-US" sz="2000" dirty="0"/>
              <a:t>2960 and 3560 Series switches support over 4,000 </a:t>
            </a:r>
            <a:r>
              <a:rPr lang="en-US" sz="2000" dirty="0" smtClean="0"/>
              <a:t>VLANs.</a:t>
            </a:r>
          </a:p>
          <a:p>
            <a:r>
              <a:rPr lang="en-US" sz="2000" dirty="0" smtClean="0"/>
              <a:t>VLANs are split into two categories: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Normal range VLANs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VLAN numbers from 1 to 1,005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Configurations stored </a:t>
            </a:r>
            <a:r>
              <a:rPr lang="en-US" dirty="0"/>
              <a:t>in </a:t>
            </a:r>
            <a:r>
              <a:rPr lang="en-US" dirty="0" smtClean="0"/>
              <a:t>the vlan.dat (in the flash memory)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VTP can </a:t>
            </a:r>
            <a:r>
              <a:rPr lang="en-US" dirty="0"/>
              <a:t>only learn and store normal range VLANs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Extended Range VLANs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VLAN </a:t>
            </a:r>
            <a:r>
              <a:rPr lang="en-US" dirty="0"/>
              <a:t>numbers from </a:t>
            </a:r>
            <a:r>
              <a:rPr lang="en-US" dirty="0" smtClean="0"/>
              <a:t>1,006 to 4,096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Configurations stored </a:t>
            </a:r>
            <a:r>
              <a:rPr lang="en-US" dirty="0"/>
              <a:t>in </a:t>
            </a:r>
            <a:r>
              <a:rPr lang="en-US" dirty="0" smtClean="0"/>
              <a:t>the running configuration (NVRAM)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/>
              <a:t>VTP does not learn extended range VLANs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6311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5" y="49899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Creating a VLAN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55" y="1337190"/>
            <a:ext cx="8457257" cy="2269638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9221" y="3606828"/>
            <a:ext cx="4715329" cy="250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8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Assigning Ports to VLANs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0051" y="1640113"/>
            <a:ext cx="7593926" cy="439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7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5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Assigning Ports to VLANs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935" y="1301565"/>
            <a:ext cx="6805902" cy="4756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26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4" y="45148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Changing VLAN Port Membership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184" y="1289689"/>
            <a:ext cx="6727401" cy="470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15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3961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Changing VLAN Port Membership (cont.)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795" y="1277814"/>
            <a:ext cx="5891682" cy="4861729"/>
          </a:xfrm>
        </p:spPr>
      </p:pic>
    </p:spTree>
    <p:extLst>
      <p:ext uri="{BB962C8B-B14F-4D97-AF65-F5344CB8AC3E}">
        <p14:creationId xmlns:p14="http://schemas.microsoft.com/office/powerpoint/2010/main" val="390637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6" y="4633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Deleting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385" y="1301564"/>
            <a:ext cx="6778504" cy="4851569"/>
          </a:xfrm>
        </p:spPr>
      </p:pic>
    </p:spTree>
    <p:extLst>
      <p:ext uri="{BB962C8B-B14F-4D97-AF65-F5344CB8AC3E}">
        <p14:creationId xmlns:p14="http://schemas.microsoft.com/office/powerpoint/2010/main" val="416815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VLAN Information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179" y="1301565"/>
            <a:ext cx="6308913" cy="4694132"/>
          </a:xfrm>
        </p:spPr>
      </p:pic>
    </p:spTree>
    <p:extLst>
      <p:ext uri="{BB962C8B-B14F-4D97-AF65-F5344CB8AC3E}">
        <p14:creationId xmlns:p14="http://schemas.microsoft.com/office/powerpoint/2010/main" val="8785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VLAN Information (cont.)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780" y="1301565"/>
            <a:ext cx="6523711" cy="4948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796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83" y="1301564"/>
            <a:ext cx="7722011" cy="3481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7692" y="4633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Configuring IEEE 802.1q Trunk Links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2" y="4625635"/>
            <a:ext cx="7572812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04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2280" y="45148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Resetting the Trunk To Default State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33"/>
          <a:stretch/>
        </p:blipFill>
        <p:spPr bwMode="auto">
          <a:xfrm>
            <a:off x="1107156" y="1289689"/>
            <a:ext cx="6675709" cy="4928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36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4673" y="463365"/>
            <a:ext cx="8585908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Resetting the Trunk To Default State (cont.)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73" y="1301565"/>
            <a:ext cx="8354654" cy="502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82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3531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Trunk Configuration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7"/>
          <a:stretch/>
        </p:blipFill>
        <p:spPr bwMode="auto">
          <a:xfrm>
            <a:off x="1553041" y="1325315"/>
            <a:ext cx="5631530" cy="499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91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Dynamic </a:t>
            </a:r>
            <a:r>
              <a:rPr lang="en-US" sz="1800" dirty="0" err="1" smtClean="0">
                <a:ea typeface="ＭＳ Ｐゴシック" pitchFamily="34" charset="-128"/>
              </a:rPr>
              <a:t>Trunking</a:t>
            </a:r>
            <a:r>
              <a:rPr lang="en-US" sz="1800" dirty="0" smtClean="0">
                <a:ea typeface="ＭＳ Ｐゴシック" pitchFamily="34" charset="-128"/>
              </a:rPr>
              <a:t> Protocol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Introduction to </a:t>
            </a:r>
            <a:r>
              <a:rPr lang="en-US" b="1" u="sng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DTP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9388" y="1448790"/>
            <a:ext cx="8106786" cy="4792355"/>
          </a:xfrm>
        </p:spPr>
        <p:txBody>
          <a:bodyPr/>
          <a:lstStyle/>
          <a:p>
            <a:r>
              <a:rPr lang="en-US" sz="2000" dirty="0" smtClean="0"/>
              <a:t>Configuring trunks: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Manually</a:t>
            </a:r>
          </a:p>
          <a:p>
            <a:pPr lvl="1"/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Dynamically</a:t>
            </a:r>
            <a:r>
              <a:rPr lang="en-US" sz="1600" dirty="0" smtClean="0"/>
              <a:t>: Switch ports can also be configured to </a:t>
            </a:r>
            <a:r>
              <a:rPr lang="en-US" sz="16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negotiate and establish a trunk </a:t>
            </a:r>
            <a:r>
              <a:rPr lang="en-US" sz="1600" dirty="0" smtClean="0"/>
              <a:t>link with a connected peer.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DTP</a:t>
            </a:r>
            <a:r>
              <a:rPr lang="en-US" sz="2000" dirty="0" smtClean="0"/>
              <a:t> manages trunk negotiation.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Cisco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proprietary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protocol 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Enabled, by default</a:t>
            </a:r>
            <a:r>
              <a:rPr lang="en-US" sz="2000" dirty="0" smtClean="0"/>
              <a:t>, in Cisco Catalyst 2960 and 3560 switches.</a:t>
            </a:r>
          </a:p>
          <a:p>
            <a:endParaRPr lang="en-US" sz="2000" dirty="0" smtClean="0"/>
          </a:p>
          <a:p>
            <a:r>
              <a:rPr lang="en-US" sz="2000" dirty="0" smtClean="0"/>
              <a:t>The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default</a:t>
            </a:r>
            <a:r>
              <a:rPr lang="en-US" sz="2000" dirty="0" smtClean="0"/>
              <a:t> </a:t>
            </a:r>
            <a:r>
              <a:rPr lang="en-US" sz="2000" dirty="0"/>
              <a:t>DTP configuration for Cisco Catalyst 2960 and 3560 switches is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</a:t>
            </a:r>
            <a:r>
              <a:rPr lang="en-US" sz="2000" dirty="0"/>
              <a:t>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auto</a:t>
            </a:r>
            <a:r>
              <a:rPr lang="en-US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743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018" y="3496964"/>
            <a:ext cx="6569393" cy="265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6697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Dynamic Trunking Protocol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Negotiated Interface Modes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1260" y="1472540"/>
            <a:ext cx="8094911" cy="2507014"/>
          </a:xfrm>
        </p:spPr>
        <p:txBody>
          <a:bodyPr/>
          <a:lstStyle/>
          <a:p>
            <a:r>
              <a:rPr lang="en-US" sz="2000" dirty="0" smtClean="0"/>
              <a:t>Cisco Catalyst 2960 and 3560 support the following trunk modes: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mode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 auto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</a:t>
            </a:r>
            <a:r>
              <a:rPr lang="en-US" dirty="0"/>
              <a:t>mode </a:t>
            </a: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</a:t>
            </a:r>
            <a:r>
              <a:rPr lang="en-US" dirty="0"/>
              <a:t>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desirable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</a:t>
            </a:r>
            <a:r>
              <a:rPr lang="en-US" dirty="0"/>
              <a:t>mode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nonegotiate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7514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8715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IP Addressing Issues with VLAN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512" y="1401289"/>
            <a:ext cx="8142413" cy="2530764"/>
          </a:xfrm>
        </p:spPr>
        <p:txBody>
          <a:bodyPr/>
          <a:lstStyle/>
          <a:p>
            <a:r>
              <a:rPr lang="en-US" sz="2000" dirty="0" smtClean="0"/>
              <a:t>It is a common practice to associate a VLAN with an IP network.</a:t>
            </a:r>
          </a:p>
          <a:p>
            <a:r>
              <a:rPr lang="en-US" sz="2000" dirty="0" smtClean="0"/>
              <a:t>Because different IP networks only communicate through a router, </a:t>
            </a:r>
            <a:r>
              <a:rPr lang="en-US" sz="2000" dirty="0" smtClean="0">
                <a:solidFill>
                  <a:srgbClr val="FF0000"/>
                </a:solidFill>
              </a:rPr>
              <a:t>all devices within a VLAN must be part of the same IP network </a:t>
            </a:r>
            <a:r>
              <a:rPr lang="en-US" sz="2000" dirty="0" smtClean="0"/>
              <a:t>to communicate.</a:t>
            </a:r>
          </a:p>
          <a:p>
            <a:r>
              <a:rPr lang="en-US" sz="2000" dirty="0" smtClean="0"/>
              <a:t>The figure displays that PC1 cannot communicate to the server because it has a wrong IP address configured.</a:t>
            </a:r>
          </a:p>
          <a:p>
            <a:endParaRPr lang="en-US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774" y="3679319"/>
            <a:ext cx="4821345" cy="293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86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0252" y="49899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Missing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19518" y="1399661"/>
            <a:ext cx="7940675" cy="2484889"/>
          </a:xfrm>
        </p:spPr>
        <p:txBody>
          <a:bodyPr/>
          <a:lstStyle/>
          <a:p>
            <a:r>
              <a:rPr lang="en-US" sz="2000" dirty="0" smtClean="0"/>
              <a:t>If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all the IP addresses mismatches have been solved</a:t>
            </a:r>
            <a:r>
              <a:rPr lang="en-US" sz="2000" dirty="0" smtClean="0"/>
              <a:t>, but the device still cannot connect,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check if the VLAN exists </a:t>
            </a:r>
            <a:r>
              <a:rPr lang="en-US" sz="2000" dirty="0" smtClean="0"/>
              <a:t>in the switch.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"/>
          <a:stretch/>
        </p:blipFill>
        <p:spPr bwMode="auto">
          <a:xfrm>
            <a:off x="1465729" y="2199714"/>
            <a:ext cx="6014509" cy="4053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887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35002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Introduction to Troubleshooting Trunks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5"/>
          <a:stretch/>
        </p:blipFill>
        <p:spPr bwMode="auto">
          <a:xfrm>
            <a:off x="446136" y="1401289"/>
            <a:ext cx="7843680" cy="490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07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0404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Common Problems with Trunks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1886" y="1413164"/>
            <a:ext cx="8189913" cy="3880592"/>
          </a:xfrm>
        </p:spPr>
        <p:txBody>
          <a:bodyPr/>
          <a:lstStyle/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Trunking issues </a:t>
            </a:r>
            <a:r>
              <a:rPr lang="en-US" sz="2000" dirty="0"/>
              <a:t>are usually associated with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incorrect configurations</a:t>
            </a:r>
            <a:r>
              <a:rPr lang="en-US" sz="2000" dirty="0"/>
              <a:t>. </a:t>
            </a:r>
            <a:endParaRPr lang="en-US" sz="2000" dirty="0" smtClean="0"/>
          </a:p>
          <a:p>
            <a:r>
              <a:rPr lang="en-US" sz="2000" dirty="0" smtClean="0"/>
              <a:t>The most common type of trunk configuration errors are:</a:t>
            </a:r>
            <a:endParaRPr lang="en-US" sz="2000" dirty="0"/>
          </a:p>
          <a:p>
            <a:pPr marL="914400" lvl="1" indent="-457200">
              <a:buFont typeface="+mj-lt"/>
              <a:buAutoNum type="arabicPeriod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Native VLAN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mismatches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 </a:t>
            </a: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mode mismatches 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Allowed VLANs on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trunks</a:t>
            </a:r>
            <a:endParaRPr lang="en-US" dirty="0">
              <a:gradFill>
                <a:gsLst>
                  <a:gs pos="16000">
                    <a:srgbClr val="FF0000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/>
              <a:t>If a trunk problem is detected, the best practice guidelines recommend to troubleshoot in the order shown </a:t>
            </a:r>
            <a:r>
              <a:rPr lang="en-US" sz="2000" dirty="0" smtClean="0"/>
              <a:t>above.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7721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407" y="43961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Trunk Mode Mismatches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639" y="1425039"/>
            <a:ext cx="8071161" cy="2802576"/>
          </a:xfrm>
        </p:spPr>
        <p:txBody>
          <a:bodyPr/>
          <a:lstStyle/>
          <a:p>
            <a:r>
              <a:rPr lang="en-US" sz="2000" dirty="0" smtClean="0"/>
              <a:t>If </a:t>
            </a:r>
            <a:r>
              <a:rPr lang="en-US" sz="2000" dirty="0"/>
              <a:t>a port on a trunk link is configured with a trunk mode that is incompatible with the neighboring trunk port, a trunk </a:t>
            </a:r>
            <a:r>
              <a:rPr lang="en-US" sz="2000" dirty="0" smtClean="0"/>
              <a:t>link </a:t>
            </a:r>
            <a:r>
              <a:rPr lang="en-US" sz="2000" dirty="0"/>
              <a:t>fails to form between the two </a:t>
            </a:r>
            <a:r>
              <a:rPr lang="en-US" sz="2000" dirty="0" smtClean="0"/>
              <a:t>switches.</a:t>
            </a:r>
          </a:p>
          <a:p>
            <a:r>
              <a:rPr lang="en-US" sz="2000" dirty="0" smtClean="0"/>
              <a:t>Use </a:t>
            </a:r>
            <a:r>
              <a:rPr lang="en-US" sz="2000" dirty="0"/>
              <a:t>the</a:t>
            </a:r>
            <a:r>
              <a:rPr lang="en-US" sz="2000" b="1" dirty="0"/>
              <a:t> </a:t>
            </a:r>
            <a:r>
              <a:rPr lang="en-US" sz="2000" b="1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show interfaces trunk </a:t>
            </a:r>
            <a:r>
              <a:rPr lang="en-US" sz="2000" dirty="0" smtClean="0"/>
              <a:t>command to check </a:t>
            </a:r>
            <a:r>
              <a:rPr lang="en-US" sz="2000" dirty="0"/>
              <a:t>the status of the trunk ports on </a:t>
            </a:r>
            <a:r>
              <a:rPr lang="en-US" sz="2000" dirty="0" smtClean="0"/>
              <a:t>the switches.</a:t>
            </a:r>
          </a:p>
          <a:p>
            <a:r>
              <a:rPr lang="en-US" sz="2000" dirty="0" smtClean="0"/>
              <a:t>To fix the problem, configure the interfaces with proper trunk modes.</a:t>
            </a: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202" y="3541488"/>
            <a:ext cx="6843871" cy="276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817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Incorrect VLAN List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3762" y="1472540"/>
            <a:ext cx="8149010" cy="2881747"/>
          </a:xfrm>
        </p:spPr>
        <p:txBody>
          <a:bodyPr/>
          <a:lstStyle/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VLANs must be allowed in the trunk </a:t>
            </a:r>
            <a:r>
              <a:rPr lang="en-US" sz="2000" dirty="0" smtClean="0"/>
              <a:t>before their frames can be transmitted across the link.</a:t>
            </a:r>
          </a:p>
          <a:p>
            <a:r>
              <a:rPr lang="en-US" sz="2000" dirty="0" smtClean="0"/>
              <a:t>Use the </a:t>
            </a:r>
            <a:r>
              <a:rPr lang="en-US" sz="2000" b="1" dirty="0">
                <a:solidFill>
                  <a:srgbClr val="FF0000"/>
                </a:solidFill>
              </a:rPr>
              <a:t>switchport trunk allowed </a:t>
            </a:r>
            <a:r>
              <a:rPr lang="en-US" sz="2000" b="1" dirty="0" smtClean="0">
                <a:solidFill>
                  <a:srgbClr val="FF0000"/>
                </a:solidFill>
              </a:rPr>
              <a:t>vlan </a:t>
            </a:r>
            <a:r>
              <a:rPr lang="en-US" sz="2000" dirty="0" smtClean="0"/>
              <a:t>command to specify which VLANs are allowed in a trunk link.</a:t>
            </a:r>
          </a:p>
          <a:p>
            <a:r>
              <a:rPr lang="en-US" sz="2000" dirty="0" smtClean="0"/>
              <a:t>Use </a:t>
            </a:r>
            <a:r>
              <a:rPr lang="en-US" sz="2000" dirty="0"/>
              <a:t>the </a:t>
            </a:r>
            <a:r>
              <a:rPr lang="en-US" sz="2000" b="1" dirty="0">
                <a:solidFill>
                  <a:srgbClr val="FF0000"/>
                </a:solidFill>
              </a:rPr>
              <a:t>show interfaces trunk </a:t>
            </a:r>
            <a:r>
              <a:rPr lang="en-US" sz="2000" dirty="0" smtClean="0"/>
              <a:t>command to ensure the correct VLANs are permitted in a trunk</a:t>
            </a:r>
            <a:r>
              <a:rPr lang="en-US" sz="2000" dirty="0"/>
              <a:t>.</a:t>
            </a:r>
            <a:endParaRPr lang="en-US" sz="2000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0968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3.3:</a:t>
            </a:r>
            <a:br>
              <a:rPr lang="en-US" sz="2800" dirty="0" smtClean="0"/>
            </a:br>
            <a:r>
              <a:rPr lang="en-US" sz="2800" dirty="0" smtClean="0"/>
              <a:t>VLAN Security and Design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8942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407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solidFill>
                  <a:srgbClr val="FF0000"/>
                </a:solidFill>
                <a:ea typeface="ＭＳ Ｐゴシック" pitchFamily="34" charset="-128"/>
              </a:rPr>
              <a:t>Attacks</a:t>
            </a:r>
            <a:r>
              <a:rPr lang="en-US" sz="1800" dirty="0" smtClean="0">
                <a:ea typeface="ＭＳ Ｐゴシック" pitchFamily="34" charset="-128"/>
              </a:rPr>
              <a:t> on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Switch Spoofing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3138" y="1448790"/>
            <a:ext cx="8118661" cy="5229802"/>
          </a:xfrm>
        </p:spPr>
        <p:txBody>
          <a:bodyPr/>
          <a:lstStyle/>
          <a:p>
            <a:r>
              <a:rPr lang="en-US" sz="2000" dirty="0"/>
              <a:t>There are a number of different types of VLAN attacks in modern switched </a:t>
            </a:r>
            <a:r>
              <a:rPr lang="en-US" sz="2000" dirty="0" smtClean="0"/>
              <a:t>networks;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VLAN hopping </a:t>
            </a:r>
            <a:r>
              <a:rPr lang="en-US" sz="2000" dirty="0" smtClean="0"/>
              <a:t>is one example. </a:t>
            </a:r>
          </a:p>
          <a:p>
            <a:r>
              <a:rPr lang="en-US" sz="2000" dirty="0" smtClean="0"/>
              <a:t>The default configuration </a:t>
            </a:r>
            <a:r>
              <a:rPr lang="en-US" sz="2000" dirty="0"/>
              <a:t>of the switch port is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auto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Attacker could pretend to be a switch and form a trunk with the switch.</a:t>
            </a:r>
          </a:p>
          <a:p>
            <a:pPr lvl="1"/>
            <a:r>
              <a:rPr lang="en-US" sz="1600" dirty="0" smtClean="0"/>
              <a:t>Trunks have access to all VLANs’ traffic.</a:t>
            </a:r>
          </a:p>
          <a:p>
            <a:r>
              <a:rPr lang="en-US" sz="2000" dirty="0" smtClean="0"/>
              <a:t>To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prevent </a:t>
            </a:r>
            <a:r>
              <a:rPr lang="en-US" sz="2000" dirty="0"/>
              <a:t>a basic switch spoofing </a:t>
            </a:r>
            <a:r>
              <a:rPr lang="en-US" sz="2000" dirty="0" smtClean="0"/>
              <a:t>attack,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turn off </a:t>
            </a:r>
            <a:r>
              <a:rPr lang="en-US" sz="2000" dirty="0" err="1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trunking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 </a:t>
            </a:r>
            <a:r>
              <a:rPr lang="en-US" sz="2000" dirty="0"/>
              <a:t>on all ports,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except the ones that specifically require </a:t>
            </a:r>
            <a:r>
              <a:rPr lang="en-US" sz="2000" dirty="0" err="1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trunking</a:t>
            </a:r>
            <a:r>
              <a:rPr lang="en-US" sz="2000" dirty="0" smtClean="0"/>
              <a:t>.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3237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</a:t>
            </a:r>
            <a:r>
              <a:rPr lang="en-US" sz="1800" dirty="0" err="1" smtClean="0">
                <a:ea typeface="ＭＳ Ｐゴシック" pitchFamily="34" charset="-128"/>
              </a:rPr>
              <a:t>VLANs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Double-Tagging</a:t>
            </a:r>
            <a:r>
              <a:rPr lang="en-US" dirty="0" smtClean="0">
                <a:ea typeface="ＭＳ Ｐゴシック" pitchFamily="34" charset="-128"/>
              </a:rPr>
              <a:t>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1887" y="1425039"/>
            <a:ext cx="8142412" cy="5051671"/>
          </a:xfrm>
        </p:spPr>
        <p:txBody>
          <a:bodyPr/>
          <a:lstStyle/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Takes advantage of how 802.1Q is de-encapsulated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Most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switches perform only one level of 802.1Q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de-encapsulation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A</a:t>
            </a:r>
            <a:r>
              <a:rPr lang="en-US" sz="2000" dirty="0" smtClean="0"/>
              <a:t>ttacker could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embed a second, unauthorized attack header </a:t>
            </a:r>
            <a:r>
              <a:rPr lang="en-US" sz="2000" dirty="0" smtClean="0"/>
              <a:t>in the frame.</a:t>
            </a:r>
          </a:p>
          <a:p>
            <a:r>
              <a:rPr lang="en-US" sz="2000" dirty="0" smtClean="0"/>
              <a:t>After removing the first and legit 802.1Q header, the switch forwards the frame to the VLAN specified in the unauthorized 802.1Q header.</a:t>
            </a:r>
          </a:p>
          <a:p>
            <a:r>
              <a:rPr lang="en-US" sz="2000" dirty="0" smtClean="0"/>
              <a:t>The best approach </a:t>
            </a:r>
            <a:r>
              <a:rPr lang="en-US" sz="2000" dirty="0"/>
              <a:t>to </a:t>
            </a:r>
            <a:r>
              <a:rPr lang="en-US" sz="2000" dirty="0">
                <a:solidFill>
                  <a:srgbClr val="FF0000"/>
                </a:solidFill>
              </a:rPr>
              <a:t>mitigating</a:t>
            </a:r>
            <a:r>
              <a:rPr lang="en-US" sz="2000" dirty="0"/>
              <a:t> double-tagging attacks is to ensure that the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native VLAN of the trunk ports is different from the VLAN of any user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ports</a:t>
            </a:r>
            <a:r>
              <a:rPr lang="en-US" sz="2000" dirty="0" smtClean="0"/>
              <a:t>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9254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9899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Double-Tagging Attack (cont.)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88" y="1337191"/>
            <a:ext cx="6471895" cy="4934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781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</a:t>
            </a:r>
            <a:r>
              <a:rPr lang="en-US" sz="1800" dirty="0" err="1" smtClean="0">
                <a:ea typeface="ＭＳ Ｐゴシック" pitchFamily="34" charset="-128"/>
              </a:rPr>
              <a:t>VLANs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err="1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PVLAN</a:t>
            </a: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 Edge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3761" y="1465729"/>
            <a:ext cx="4574640" cy="5051184"/>
          </a:xfrm>
        </p:spPr>
        <p:txBody>
          <a:bodyPr/>
          <a:lstStyle/>
          <a:p>
            <a:r>
              <a:rPr lang="en-US" sz="2000" dirty="0" smtClean="0"/>
              <a:t>The Private </a:t>
            </a:r>
            <a:r>
              <a:rPr lang="en-US" sz="2000" dirty="0"/>
              <a:t>VLAN (PVLAN) Edge feature, also known as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protected ports</a:t>
            </a:r>
            <a:r>
              <a:rPr lang="en-US" sz="2000" dirty="0"/>
              <a:t>, ensures that there is no exchange of unicast, broadcast, or multicast traffic between </a:t>
            </a:r>
            <a:r>
              <a:rPr lang="en-US" sz="2000" dirty="0" smtClean="0"/>
              <a:t>protected </a:t>
            </a:r>
            <a:r>
              <a:rPr lang="en-US" sz="2000" dirty="0"/>
              <a:t>ports on the </a:t>
            </a:r>
            <a:r>
              <a:rPr lang="en-US" sz="2000" dirty="0" smtClean="0"/>
              <a:t>switch.</a:t>
            </a:r>
          </a:p>
          <a:p>
            <a:r>
              <a:rPr lang="en-US" sz="2000" dirty="0" smtClean="0"/>
              <a:t>Local relevancy only.</a:t>
            </a:r>
          </a:p>
          <a:p>
            <a:r>
              <a:rPr lang="en-US" sz="2000" dirty="0" smtClean="0"/>
              <a:t>A protected port only exchanges traffic with unprotected ports.</a:t>
            </a:r>
          </a:p>
          <a:p>
            <a:r>
              <a:rPr lang="en-US" sz="2000" dirty="0" smtClean="0"/>
              <a:t>A protected port does not exchange traffic with another protected port.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070" y="1465729"/>
            <a:ext cx="4128702" cy="382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715" y="5250514"/>
            <a:ext cx="3171825" cy="40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9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633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Design </a:t>
            </a:r>
            <a:r>
              <a:rPr lang="en-US" sz="1800" dirty="0">
                <a:ea typeface="ＭＳ Ｐゴシック" pitchFamily="34" charset="-128"/>
              </a:rPr>
              <a:t>Best Practices </a:t>
            </a:r>
            <a:r>
              <a:rPr lang="en-US" sz="1800" dirty="0" smtClean="0">
                <a:ea typeface="ＭＳ Ｐゴシック" pitchFamily="34" charset="-128"/>
              </a:rPr>
              <a:t>for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</a:t>
            </a: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Design Guidelines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5014" y="1425039"/>
            <a:ext cx="7928758" cy="5047013"/>
          </a:xfrm>
        </p:spPr>
        <p:txBody>
          <a:bodyPr/>
          <a:lstStyle/>
          <a:p>
            <a:r>
              <a:rPr lang="en-US" sz="2000" dirty="0" smtClean="0"/>
              <a:t>Move all ports from VLAN 1 and assign them to a not-in-use VLAN</a:t>
            </a:r>
          </a:p>
          <a:p>
            <a:r>
              <a:rPr lang="en-US" sz="2000" dirty="0" smtClean="0"/>
              <a:t>Shut down all unused switch ports.</a:t>
            </a:r>
          </a:p>
          <a:p>
            <a:r>
              <a:rPr lang="en-US" sz="2000" dirty="0" smtClean="0"/>
              <a:t>Separate management and user data traffic.</a:t>
            </a:r>
          </a:p>
          <a:p>
            <a:r>
              <a:rPr lang="en-US" sz="2000" dirty="0" smtClean="0"/>
              <a:t>Change the management VLAN to a VLAN other than VLAN 1. (The same goes to the native VLAN.)</a:t>
            </a:r>
          </a:p>
          <a:p>
            <a:r>
              <a:rPr lang="en-US" sz="2000" dirty="0" smtClean="0"/>
              <a:t>Ensure that only devices in the management VLAN can connect to the switches.</a:t>
            </a:r>
          </a:p>
          <a:p>
            <a:r>
              <a:rPr lang="en-US" sz="2000" dirty="0" smtClean="0"/>
              <a:t>The switch should only accept SSH connections.</a:t>
            </a:r>
          </a:p>
          <a:p>
            <a:r>
              <a:rPr lang="en-US" sz="2000" dirty="0" smtClean="0"/>
              <a:t>Disable autonegotiation on trunk ports.</a:t>
            </a:r>
          </a:p>
          <a:p>
            <a:r>
              <a:rPr lang="en-US" sz="2000" dirty="0"/>
              <a:t>D</a:t>
            </a:r>
            <a:r>
              <a:rPr lang="en-US" sz="2000" dirty="0" smtClean="0"/>
              <a:t>o </a:t>
            </a:r>
            <a:r>
              <a:rPr lang="en-US" sz="2000" dirty="0"/>
              <a:t>not use </a:t>
            </a:r>
            <a:r>
              <a:rPr lang="en-US" sz="2000" dirty="0" smtClean="0"/>
              <a:t>the auto </a:t>
            </a:r>
            <a:r>
              <a:rPr lang="en-US" sz="2000" dirty="0"/>
              <a:t>or </a:t>
            </a:r>
            <a:r>
              <a:rPr lang="en-US" sz="2000" dirty="0" smtClean="0"/>
              <a:t>desirable </a:t>
            </a:r>
            <a:r>
              <a:rPr lang="en-US" sz="2000" dirty="0"/>
              <a:t>switch port </a:t>
            </a:r>
            <a:r>
              <a:rPr lang="en-US" sz="2000" dirty="0" smtClean="0"/>
              <a:t>modes.</a:t>
            </a:r>
            <a:endParaRPr lang="en-US" sz="2000" dirty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6999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17142" y="48183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3: 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22514" y="1436914"/>
            <a:ext cx="8327799" cy="4471761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This </a:t>
            </a:r>
            <a:r>
              <a:rPr lang="en-US" sz="2000" dirty="0" smtClean="0"/>
              <a:t>chapter:</a:t>
            </a:r>
          </a:p>
          <a:p>
            <a:r>
              <a:rPr lang="en-US" sz="2000" dirty="0" smtClean="0"/>
              <a:t>Introduced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VLANs</a:t>
            </a:r>
            <a:r>
              <a:rPr lang="en-US" sz="2000" dirty="0" smtClean="0"/>
              <a:t> and their types</a:t>
            </a:r>
          </a:p>
          <a:p>
            <a:r>
              <a:rPr lang="en-US" sz="2000" dirty="0" smtClean="0"/>
              <a:t>Described the connection between VLANs and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broadcast domains</a:t>
            </a:r>
          </a:p>
          <a:p>
            <a:r>
              <a:rPr lang="en-US" sz="2000" dirty="0" smtClean="0"/>
              <a:t>Discussed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IEEE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802.1Q frame tagging </a:t>
            </a:r>
            <a:r>
              <a:rPr lang="en-US" sz="2000" dirty="0" smtClean="0"/>
              <a:t>and how it enables </a:t>
            </a:r>
            <a:r>
              <a:rPr lang="en-US" sz="2000" dirty="0"/>
              <a:t>differentiation between Ethernet frames associated with distinct VLANs as they traverse common trunk links.</a:t>
            </a:r>
          </a:p>
          <a:p>
            <a:r>
              <a:rPr lang="en-US" sz="2000" dirty="0" smtClean="0"/>
              <a:t>Examined </a:t>
            </a:r>
            <a:r>
              <a:rPr lang="en-US" sz="2000" dirty="0"/>
              <a:t>the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configuration</a:t>
            </a:r>
            <a:r>
              <a:rPr lang="en-US" sz="2000" dirty="0"/>
              <a:t>,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verification</a:t>
            </a:r>
            <a:r>
              <a:rPr lang="en-US" sz="2000" dirty="0"/>
              <a:t>, and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troubleshooting</a:t>
            </a:r>
            <a:r>
              <a:rPr lang="en-US" sz="2000" dirty="0"/>
              <a:t> of VLANs and trunks using the Cisco IOS </a:t>
            </a:r>
            <a:r>
              <a:rPr lang="en-US" sz="2000" dirty="0" smtClean="0"/>
              <a:t>CLI </a:t>
            </a:r>
            <a:r>
              <a:rPr lang="en-US" sz="2000" dirty="0"/>
              <a:t>and explored basic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security</a:t>
            </a:r>
            <a:r>
              <a:rPr lang="en-US" sz="2000" dirty="0"/>
              <a:t> and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design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considerations</a:t>
            </a:r>
            <a:r>
              <a:rPr lang="en-US" sz="2000" dirty="0" smtClean="0"/>
              <a:t>.</a:t>
            </a:r>
            <a:endParaRPr lang="en-US" sz="20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17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12560</TotalTime>
  <Words>1603</Words>
  <Application>Microsoft Office PowerPoint</Application>
  <PresentationFormat>On-screen Show (4:3)</PresentationFormat>
  <Paragraphs>297</Paragraphs>
  <Slides>47</Slides>
  <Notes>46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ＭＳ Ｐゴシック</vt:lpstr>
      <vt:lpstr>Arial</vt:lpstr>
      <vt:lpstr>Calibri</vt:lpstr>
      <vt:lpstr>Ciscolight</vt:lpstr>
      <vt:lpstr>Wingdings</vt:lpstr>
      <vt:lpstr>NetAcad_White_PPT_Template 05Oct12</vt:lpstr>
      <vt:lpstr>Chapter 2: VLANs</vt:lpstr>
      <vt:lpstr>Chapter 3</vt:lpstr>
      <vt:lpstr>Chapter 3: Objectives</vt:lpstr>
      <vt:lpstr>Topic 3.1: VLAN Segmentation</vt:lpstr>
      <vt:lpstr>Overview of VLANs VLAN Definitions</vt:lpstr>
      <vt:lpstr>Overview of VLANs VLAN Definitions (cont.)</vt:lpstr>
      <vt:lpstr>Overview of VLANs Benefits of VLANs</vt:lpstr>
      <vt:lpstr>Overview of VLANs Types of VLANs</vt:lpstr>
      <vt:lpstr>Overview of VLANs Types of VLANs (cont.)</vt:lpstr>
      <vt:lpstr>Overview of VLANs Voice VLANs</vt:lpstr>
      <vt:lpstr>Overview of VLANs Voice VLANs</vt:lpstr>
      <vt:lpstr>Overview of VLANs Voice VLANs (cont.)</vt:lpstr>
      <vt:lpstr>VLANs in a Multi-Switched Environment VLAN Trunks (cont.)</vt:lpstr>
      <vt:lpstr>VLANs in a Multi-Switched Environment Controlling Broadcast Domains with VLANs</vt:lpstr>
      <vt:lpstr>VLANs in a Multi-Switched Environment Controlling Broadcast Domains with VLANs</vt:lpstr>
      <vt:lpstr>VLANs in a Multi-Switched Environment Tagging Ethernet Frames for VLAN Identification</vt:lpstr>
      <vt:lpstr>VLANs in a Multi-Switched Environment Native VLANs and 802.1Q Tagging</vt:lpstr>
      <vt:lpstr>Topic 3.2: VLAN Implementations</vt:lpstr>
      <vt:lpstr>VLAN Assignment VLAN Ranges on Catalyst Switches</vt:lpstr>
      <vt:lpstr>VLAN Assignment Creating a VLAN</vt:lpstr>
      <vt:lpstr>VLAN Assignment Assigning Ports to VLANs</vt:lpstr>
      <vt:lpstr>VLAN Assignment Assigning Ports to VLANs (cont.)</vt:lpstr>
      <vt:lpstr>VLAN Assignment Changing VLAN Port Membership</vt:lpstr>
      <vt:lpstr>VLAN Assignment Changing VLAN Port Membership (cont.)</vt:lpstr>
      <vt:lpstr>VLAN Assignment Deleting VLANs</vt:lpstr>
      <vt:lpstr>VLAN Assignment Verifying VLAN Information</vt:lpstr>
      <vt:lpstr>VLAN Assignment Verifying VLAN Information (cont.)</vt:lpstr>
      <vt:lpstr>VLAN Assignment Configuring IEEE 802.1q Trunk Links</vt:lpstr>
      <vt:lpstr>VLAN Assignment Resetting the Trunk To Default State</vt:lpstr>
      <vt:lpstr>VLAN Assignment Resetting the Trunk To Default State (cont.)</vt:lpstr>
      <vt:lpstr>VLAN Assignment Verifying Trunk Configuration</vt:lpstr>
      <vt:lpstr>Dynamic Trunking Protocol Introduction to DTP</vt:lpstr>
      <vt:lpstr>Dynamic Trunking Protocol Negotiated Interface Modes</vt:lpstr>
      <vt:lpstr>Troubleshooting VLANs and Trunks IP Addressing Issues with VLAN</vt:lpstr>
      <vt:lpstr>Troubleshooting VLANs and Trunks Missing VLANs</vt:lpstr>
      <vt:lpstr>Troubleshooting VLANs and Trunks Introduction to Troubleshooting Trunks</vt:lpstr>
      <vt:lpstr>Troubleshooting VLANs and Trunks Common Problems with Trunks</vt:lpstr>
      <vt:lpstr>Troubleshooting VLANs and Trunks Trunk Mode Mismatches</vt:lpstr>
      <vt:lpstr>Troubleshooting VLANs and Trunks Incorrect VLAN List</vt:lpstr>
      <vt:lpstr>Topic 3.3: VLAN Security and Design</vt:lpstr>
      <vt:lpstr>Attacks on VLANs Switch Spoofing Attack</vt:lpstr>
      <vt:lpstr>Attacks on VLANs Double-Tagging Attack</vt:lpstr>
      <vt:lpstr>Attacks on VLANs Double-Tagging Attack (cont.)</vt:lpstr>
      <vt:lpstr>Attacks on VLANs PVLAN Edge</vt:lpstr>
      <vt:lpstr>Design Best Practices for VLANs VLAN Design Guidelines</vt:lpstr>
      <vt:lpstr>Chapter 3: Summary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316</cp:revision>
  <dcterms:created xsi:type="dcterms:W3CDTF">2012-10-09T16:58:47Z</dcterms:created>
  <dcterms:modified xsi:type="dcterms:W3CDTF">2016-03-09T17:01:21Z</dcterms:modified>
</cp:coreProperties>
</file>