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7" r:id="rId3"/>
  </p:sldMasterIdLst>
  <p:notesMasterIdLst>
    <p:notesMasterId r:id="rId19"/>
  </p:notesMasterIdLst>
  <p:sldIdLst>
    <p:sldId id="351" r:id="rId4"/>
    <p:sldId id="301" r:id="rId5"/>
    <p:sldId id="286" r:id="rId6"/>
    <p:sldId id="258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3" r:id="rId15"/>
    <p:sldId id="285" r:id="rId16"/>
    <p:sldId id="284" r:id="rId17"/>
    <p:sldId id="30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2695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An example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Let’s look at an example problem and try to describe it using the 5 Ws. 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Who is experiencing the problem?-  </a:t>
            </a:r>
            <a:r>
              <a:rPr lang="en-GB" altLang="en-US" i="1"/>
              <a:t>Everyone in the room with the computer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What are the effects/symptoms - </a:t>
            </a:r>
            <a:r>
              <a:rPr lang="en-GB" altLang="en-US" i="1"/>
              <a:t>Loud high pitched whining noise even when the speakers are muted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When does the problem occur or when did it start happening? - </a:t>
            </a:r>
            <a:r>
              <a:rPr lang="en-GB" altLang="en-US" i="1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Where does the problem occur? - </a:t>
            </a:r>
            <a:r>
              <a:rPr lang="en-GB" altLang="en-US" i="1"/>
              <a:t>The sound seems to be loudest above the left touchpad of the laptop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Why did the error happen? - </a:t>
            </a:r>
            <a:r>
              <a:rPr lang="en-GB" altLang="en-US" i="1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887929-ADC6-4800-B471-35F9CD8AFC76}" type="slidenum">
              <a:rPr lang="en-GB" altLang="en-US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332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67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8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721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315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75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757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2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728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340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56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312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9965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708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3400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918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113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1513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8442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2301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1233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3500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4892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5956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2276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2742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3689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9689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3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114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752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238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7117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4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dirty="0"/>
              <a:t>Module: BMSK4014 </a:t>
            </a:r>
            <a:br>
              <a:rPr lang="en-GB" altLang="en-US" sz="2400" dirty="0"/>
            </a:br>
            <a:r>
              <a:rPr lang="en-GB" sz="2400" dirty="0"/>
              <a:t>Problem Solving and Decision Making</a:t>
            </a:r>
            <a:br>
              <a:rPr lang="en-GB" sz="2400" dirty="0"/>
            </a:b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3116"/>
            <a:ext cx="9144000" cy="1449125"/>
          </a:xfrm>
        </p:spPr>
        <p:txBody>
          <a:bodyPr/>
          <a:lstStyle/>
          <a:p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Blended Learning 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Session 4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026E-9132-486E-B90C-E67BFD546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8466667" cy="1143000"/>
          </a:xfrm>
        </p:spPr>
        <p:txBody>
          <a:bodyPr/>
          <a:lstStyle/>
          <a:p>
            <a:pPr algn="l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82F9F-94FB-4A0B-A967-642445822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Gathering and analysing data to help generate potential solutions to a problem</a:t>
            </a:r>
          </a:p>
          <a:p>
            <a:r>
              <a:rPr lang="en-GB" sz="3600" dirty="0"/>
              <a:t>Models and tools that aid idea generation </a:t>
            </a:r>
          </a:p>
          <a:p>
            <a:r>
              <a:rPr lang="en-GB" sz="3600" dirty="0"/>
              <a:t>Identifying Root causes of a problem</a:t>
            </a:r>
          </a:p>
        </p:txBody>
      </p:sp>
    </p:spTree>
    <p:extLst>
      <p:ext uri="{BB962C8B-B14F-4D97-AF65-F5344CB8AC3E}">
        <p14:creationId xmlns:p14="http://schemas.microsoft.com/office/powerpoint/2010/main" val="3952965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270933" y="1393825"/>
            <a:ext cx="11430000" cy="42386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3600" dirty="0">
                <a:latin typeface="Arial" charset="0"/>
                <a:cs typeface="Arial" charset="0"/>
              </a:rPr>
              <a:t>Identify a complex problem in your workplace for your assignment. </a:t>
            </a:r>
          </a:p>
          <a:p>
            <a:pPr marL="0" indent="0">
              <a:buNone/>
            </a:pPr>
            <a:r>
              <a:rPr lang="en-GB" altLang="en-US" sz="3600" dirty="0">
                <a:latin typeface="Arial" charset="0"/>
                <a:cs typeface="Arial" charset="0"/>
              </a:rPr>
              <a:t>If you are not working-</a:t>
            </a:r>
          </a:p>
          <a:p>
            <a:pPr>
              <a:buFontTx/>
              <a:buChar char="-"/>
            </a:pPr>
            <a:r>
              <a:rPr lang="en-GB" altLang="en-US" sz="3600" dirty="0">
                <a:latin typeface="Arial" charset="0"/>
                <a:cs typeface="Arial" charset="0"/>
              </a:rPr>
              <a:t>speak to one of the group who are and look at another of their problems</a:t>
            </a:r>
          </a:p>
          <a:p>
            <a:pPr marL="0" indent="0">
              <a:buNone/>
            </a:pPr>
            <a:r>
              <a:rPr lang="en-GB" altLang="en-US" sz="3600" dirty="0">
                <a:latin typeface="Arial" charset="0"/>
                <a:cs typeface="Arial" charset="0"/>
              </a:rPr>
              <a:t>- think of the past employment</a:t>
            </a:r>
          </a:p>
          <a:p>
            <a:pPr marL="0" indent="0">
              <a:buNone/>
            </a:pPr>
            <a:endParaRPr lang="en-GB" altLang="en-US" sz="3600" b="1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1D90C9-E443-40DD-8DAC-A5E71C3FC66B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defRPr/>
              </a:pPr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993DD90-D559-4839-B981-42EE27AAC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 this session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- Discussion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9284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2878667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Five Whys?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92832C-B1A4-49F6-A5B6-E4FF4715E6E7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70" name="Picture 2" descr="http://market-inc.com/wp-content/uploads/2013/05/five-why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732" y="546100"/>
            <a:ext cx="5155144" cy="515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7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6" descr="http://marketing-works.net/wp-content/uploads/2013/05/5-why-examp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932" y="73022"/>
            <a:ext cx="9753601" cy="6752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E826C0-8F8A-4E36-B1F9-8402D5D1E42A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138" y="5805488"/>
            <a:ext cx="1312862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935414" y="115888"/>
            <a:ext cx="4752975" cy="647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Whys in action</a:t>
            </a:r>
          </a:p>
        </p:txBody>
      </p:sp>
    </p:spTree>
    <p:extLst>
      <p:ext uri="{BB962C8B-B14F-4D97-AF65-F5344CB8AC3E}">
        <p14:creationId xmlns:p14="http://schemas.microsoft.com/office/powerpoint/2010/main" val="3818981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Benjamin Franklin's 5-Why Analysis:</a:t>
            </a:r>
            <a:r>
              <a:rPr lang="en-GB" sz="3600" dirty="0"/>
              <a:t> 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067" y="836713"/>
            <a:ext cx="11785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want of a nail a shoe was lost, </a:t>
            </a:r>
            <a:br>
              <a:rPr lang="en-GB" dirty="0"/>
            </a:br>
            <a:r>
              <a:rPr lang="en-GB" dirty="0"/>
              <a:t>for want of a shoe a horse was lost, </a:t>
            </a:r>
            <a:br>
              <a:rPr lang="en-GB" dirty="0"/>
            </a:br>
            <a:r>
              <a:rPr lang="en-GB" dirty="0"/>
              <a:t>for want of a horse a rider was lost, </a:t>
            </a:r>
            <a:br>
              <a:rPr lang="en-GB" dirty="0"/>
            </a:br>
            <a:r>
              <a:rPr lang="en-GB" dirty="0"/>
              <a:t>for want of a rider an army was lost, </a:t>
            </a:r>
            <a:br>
              <a:rPr lang="en-GB" dirty="0"/>
            </a:br>
            <a:r>
              <a:rPr lang="en-GB" dirty="0"/>
              <a:t>for want of an army a battle was lost, </a:t>
            </a:r>
            <a:br>
              <a:rPr lang="en-GB" dirty="0"/>
            </a:br>
            <a:r>
              <a:rPr lang="en-GB" dirty="0"/>
              <a:t>for want of a battle the war was lost, </a:t>
            </a:r>
            <a:br>
              <a:rPr lang="en-GB" dirty="0"/>
            </a:br>
            <a:r>
              <a:rPr lang="en-GB" dirty="0"/>
              <a:t>for want of the war the kingdom was lost, </a:t>
            </a:r>
            <a:br>
              <a:rPr lang="en-GB" dirty="0"/>
            </a:br>
            <a:r>
              <a:rPr lang="en-GB" dirty="0"/>
              <a:t>and all for the want of a little horseshoe nail. </a:t>
            </a:r>
          </a:p>
          <a:p>
            <a:r>
              <a:rPr lang="en-GB" sz="2400" i="1" dirty="0"/>
              <a:t>The text above is a common extension of the original theme from Poor Richard's Almanac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359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461" y="152400"/>
            <a:ext cx="9854339" cy="1133959"/>
          </a:xfrm>
        </p:spPr>
        <p:txBody>
          <a:bodyPr/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Five W’s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7867" y="1123949"/>
            <a:ext cx="10372196" cy="715963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You can use the following questions to describe almost any problem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742" y="1998134"/>
            <a:ext cx="11952925" cy="3620002"/>
          </a:xfrm>
        </p:spPr>
        <p:txBody>
          <a:bodyPr rtlCol="0">
            <a:normAutofit/>
          </a:bodyPr>
          <a:lstStyle/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is experiencing the problem?</a:t>
            </a:r>
          </a:p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are the impacts /effects/symptoms – errors / defects or something you expected doesn’t happen? </a:t>
            </a:r>
          </a:p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does the problem occur or when did it start happening?</a:t>
            </a:r>
          </a:p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does the problem occur?</a:t>
            </a:r>
          </a:p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did the error happen?</a:t>
            </a:r>
          </a:p>
          <a:p>
            <a:pPr marL="118872" indent="0">
              <a:spcBef>
                <a:spcPts val="0"/>
              </a:spcBef>
              <a:buNone/>
              <a:defRPr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41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8890000" cy="1029229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Cause &amp; Effect Diagram?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A6ACA7-0D75-4EAC-9BC0-BFDD6F62F786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4" descr="http://avatar0909.wikispaces.com/file/view/Ishikawa_Fishbone_Diagram.GIF/144670937/Ishikawa_Fishbone_Diagram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914" y="1100668"/>
            <a:ext cx="9394825" cy="443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68790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067" y="152400"/>
            <a:ext cx="9973733" cy="12509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Basic Layout of a Cause &amp; Effect Diagram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9" y="1738841"/>
            <a:ext cx="10971211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670A7E-6E71-43B3-8086-447FBD3733EB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20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52400"/>
            <a:ext cx="8229600" cy="1250950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 &amp; Effect Diagram</a:t>
            </a:r>
          </a:p>
        </p:txBody>
      </p:sp>
      <p:grpSp>
        <p:nvGrpSpPr>
          <p:cNvPr id="44" name="Group 43"/>
          <p:cNvGrpSpPr>
            <a:grpSpLocks/>
          </p:cNvGrpSpPr>
          <p:nvPr/>
        </p:nvGrpSpPr>
        <p:grpSpPr bwMode="auto">
          <a:xfrm>
            <a:off x="660399" y="1100667"/>
            <a:ext cx="10481733" cy="4538134"/>
            <a:chOff x="262703" y="1645367"/>
            <a:chExt cx="8326544" cy="4919143"/>
          </a:xfrm>
        </p:grpSpPr>
        <p:sp>
          <p:nvSpPr>
            <p:cNvPr id="4" name="Line 50"/>
            <p:cNvSpPr>
              <a:spLocks noChangeShapeType="1"/>
            </p:cNvSpPr>
            <p:nvPr/>
          </p:nvSpPr>
          <p:spPr bwMode="auto">
            <a:xfrm>
              <a:off x="1167417" y="4034908"/>
              <a:ext cx="5998095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 type="arrow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5" name="Line 52"/>
            <p:cNvSpPr>
              <a:spLocks noChangeShapeType="1"/>
            </p:cNvSpPr>
            <p:nvPr/>
          </p:nvSpPr>
          <p:spPr bwMode="auto">
            <a:xfrm>
              <a:off x="1243604" y="2001888"/>
              <a:ext cx="1745939" cy="20330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6" name="Line 53"/>
            <p:cNvSpPr>
              <a:spLocks noChangeShapeType="1"/>
            </p:cNvSpPr>
            <p:nvPr/>
          </p:nvSpPr>
          <p:spPr bwMode="auto">
            <a:xfrm>
              <a:off x="4684691" y="2001888"/>
              <a:ext cx="1742765" cy="202877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7" name="Line 55"/>
            <p:cNvSpPr>
              <a:spLocks noChangeShapeType="1"/>
            </p:cNvSpPr>
            <p:nvPr/>
          </p:nvSpPr>
          <p:spPr bwMode="auto">
            <a:xfrm flipH="1">
              <a:off x="1834049" y="4036322"/>
              <a:ext cx="1769747" cy="208678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8" name="Line 56"/>
            <p:cNvSpPr>
              <a:spLocks noChangeShapeType="1"/>
            </p:cNvSpPr>
            <p:nvPr/>
          </p:nvSpPr>
          <p:spPr bwMode="auto">
            <a:xfrm flipH="1">
              <a:off x="5078321" y="4039152"/>
              <a:ext cx="1790382" cy="20839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9" name="Text Box 57"/>
            <p:cNvSpPr txBox="1">
              <a:spLocks noChangeArrowheads="1"/>
            </p:cNvSpPr>
            <p:nvPr/>
          </p:nvSpPr>
          <p:spPr bwMode="auto">
            <a:xfrm>
              <a:off x="7114721" y="3484563"/>
              <a:ext cx="1474526" cy="106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b="1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LETTER NOT POSTED</a:t>
              </a:r>
            </a:p>
          </p:txBody>
        </p:sp>
        <p:sp>
          <p:nvSpPr>
            <p:cNvPr id="10" name="Text Box 59"/>
            <p:cNvSpPr txBox="1">
              <a:spLocks noChangeArrowheads="1"/>
            </p:cNvSpPr>
            <p:nvPr/>
          </p:nvSpPr>
          <p:spPr bwMode="auto">
            <a:xfrm>
              <a:off x="4472004" y="6152813"/>
              <a:ext cx="2168139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MATERIAL</a:t>
              </a:r>
            </a:p>
          </p:txBody>
        </p:sp>
        <p:sp>
          <p:nvSpPr>
            <p:cNvPr id="11" name="Text Box 60"/>
            <p:cNvSpPr txBox="1">
              <a:spLocks noChangeArrowheads="1"/>
            </p:cNvSpPr>
            <p:nvPr/>
          </p:nvSpPr>
          <p:spPr bwMode="auto">
            <a:xfrm>
              <a:off x="802357" y="6106126"/>
              <a:ext cx="2604624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</a:rPr>
                <a:t>ENVIRONMENT</a:t>
              </a:r>
            </a:p>
          </p:txBody>
        </p:sp>
        <p:sp>
          <p:nvSpPr>
            <p:cNvPr id="12" name="Text Box 61"/>
            <p:cNvSpPr txBox="1">
              <a:spLocks noChangeArrowheads="1"/>
            </p:cNvSpPr>
            <p:nvPr/>
          </p:nvSpPr>
          <p:spPr bwMode="auto">
            <a:xfrm>
              <a:off x="3910129" y="1662344"/>
              <a:ext cx="1442780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PEOPLE</a:t>
              </a:r>
            </a:p>
          </p:txBody>
        </p:sp>
        <p:sp>
          <p:nvSpPr>
            <p:cNvPr id="13" name="Text Box 62"/>
            <p:cNvSpPr txBox="1">
              <a:spLocks noChangeArrowheads="1"/>
            </p:cNvSpPr>
            <p:nvPr/>
          </p:nvSpPr>
          <p:spPr bwMode="auto">
            <a:xfrm>
              <a:off x="262703" y="1645367"/>
              <a:ext cx="231416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</a:rPr>
                <a:t>EQUIPMENT</a:t>
              </a:r>
            </a:p>
          </p:txBody>
        </p:sp>
        <p:sp>
          <p:nvSpPr>
            <p:cNvPr id="14" name="Line 63"/>
            <p:cNvSpPr>
              <a:spLocks noChangeShapeType="1"/>
            </p:cNvSpPr>
            <p:nvPr/>
          </p:nvSpPr>
          <p:spPr bwMode="auto">
            <a:xfrm>
              <a:off x="4783099" y="2116485"/>
              <a:ext cx="117930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5" name="Line 64"/>
            <p:cNvSpPr>
              <a:spLocks noChangeShapeType="1"/>
            </p:cNvSpPr>
            <p:nvPr/>
          </p:nvSpPr>
          <p:spPr bwMode="auto">
            <a:xfrm>
              <a:off x="5471951" y="2918657"/>
              <a:ext cx="117930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6" name="Line 65"/>
            <p:cNvSpPr>
              <a:spLocks noChangeShapeType="1"/>
            </p:cNvSpPr>
            <p:nvPr/>
          </p:nvSpPr>
          <p:spPr bwMode="auto">
            <a:xfrm flipH="1">
              <a:off x="4881506" y="2573454"/>
              <a:ext cx="29522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7" name="Line 66"/>
            <p:cNvSpPr>
              <a:spLocks noChangeShapeType="1"/>
            </p:cNvSpPr>
            <p:nvPr/>
          </p:nvSpPr>
          <p:spPr bwMode="auto">
            <a:xfrm>
              <a:off x="1538826" y="2345677"/>
              <a:ext cx="124437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8" name="Line 67"/>
            <p:cNvSpPr>
              <a:spLocks noChangeShapeType="1"/>
            </p:cNvSpPr>
            <p:nvPr/>
          </p:nvSpPr>
          <p:spPr bwMode="auto">
            <a:xfrm flipV="1">
              <a:off x="2132445" y="2074042"/>
              <a:ext cx="393630" cy="26456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9" name="Line 68"/>
            <p:cNvSpPr>
              <a:spLocks noChangeShapeType="1"/>
            </p:cNvSpPr>
            <p:nvPr/>
          </p:nvSpPr>
          <p:spPr bwMode="auto">
            <a:xfrm>
              <a:off x="2526075" y="2079701"/>
              <a:ext cx="26189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0" name="Line 69"/>
            <p:cNvSpPr>
              <a:spLocks noChangeShapeType="1"/>
            </p:cNvSpPr>
            <p:nvPr/>
          </p:nvSpPr>
          <p:spPr bwMode="auto">
            <a:xfrm flipH="1">
              <a:off x="1538826" y="3146435"/>
              <a:ext cx="68726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1" name="Line 70"/>
            <p:cNvSpPr>
              <a:spLocks noChangeShapeType="1"/>
            </p:cNvSpPr>
            <p:nvPr/>
          </p:nvSpPr>
          <p:spPr bwMode="auto">
            <a:xfrm>
              <a:off x="976951" y="5780729"/>
              <a:ext cx="115073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2" name="Line 71"/>
            <p:cNvSpPr>
              <a:spLocks noChangeShapeType="1"/>
            </p:cNvSpPr>
            <p:nvPr/>
          </p:nvSpPr>
          <p:spPr bwMode="auto">
            <a:xfrm flipH="1" flipV="1">
              <a:off x="1195987" y="5093153"/>
              <a:ext cx="342839" cy="6875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3" name="Line 72"/>
            <p:cNvSpPr>
              <a:spLocks noChangeShapeType="1"/>
            </p:cNvSpPr>
            <p:nvPr/>
          </p:nvSpPr>
          <p:spPr bwMode="auto">
            <a:xfrm>
              <a:off x="1199161" y="5093153"/>
              <a:ext cx="28728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4" name="Line 73"/>
            <p:cNvSpPr>
              <a:spLocks noChangeShapeType="1"/>
            </p:cNvSpPr>
            <p:nvPr/>
          </p:nvSpPr>
          <p:spPr bwMode="auto">
            <a:xfrm>
              <a:off x="1305505" y="5320930"/>
              <a:ext cx="18411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5" name="Line 74"/>
            <p:cNvSpPr>
              <a:spLocks noChangeShapeType="1"/>
            </p:cNvSpPr>
            <p:nvPr/>
          </p:nvSpPr>
          <p:spPr bwMode="auto">
            <a:xfrm>
              <a:off x="2422906" y="5435526"/>
              <a:ext cx="168086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6" name="Line 75"/>
            <p:cNvSpPr>
              <a:spLocks noChangeShapeType="1"/>
            </p:cNvSpPr>
            <p:nvPr/>
          </p:nvSpPr>
          <p:spPr bwMode="auto">
            <a:xfrm flipV="1">
              <a:off x="2914943" y="4863961"/>
              <a:ext cx="492037" cy="5715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7" name="Line 76"/>
            <p:cNvSpPr>
              <a:spLocks noChangeShapeType="1"/>
            </p:cNvSpPr>
            <p:nvPr/>
          </p:nvSpPr>
          <p:spPr bwMode="auto">
            <a:xfrm>
              <a:off x="4964042" y="5913717"/>
              <a:ext cx="29363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8" name="Line 77"/>
            <p:cNvSpPr>
              <a:spLocks noChangeShapeType="1"/>
            </p:cNvSpPr>
            <p:nvPr/>
          </p:nvSpPr>
          <p:spPr bwMode="auto">
            <a:xfrm>
              <a:off x="5668766" y="5435526"/>
              <a:ext cx="123326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9" name="Line 78"/>
            <p:cNvSpPr>
              <a:spLocks noChangeShapeType="1"/>
            </p:cNvSpPr>
            <p:nvPr/>
          </p:nvSpPr>
          <p:spPr bwMode="auto">
            <a:xfrm>
              <a:off x="6070332" y="4978556"/>
              <a:ext cx="82217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30" name="Text Box 79"/>
            <p:cNvSpPr txBox="1">
              <a:spLocks noChangeArrowheads="1"/>
            </p:cNvSpPr>
            <p:nvPr/>
          </p:nvSpPr>
          <p:spPr bwMode="auto">
            <a:xfrm>
              <a:off x="5925896" y="1915588"/>
              <a:ext cx="1572932" cy="7413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</a:rPr>
                <a:t>Cannot read</a:t>
              </a:r>
            </a:p>
          </p:txBody>
        </p:sp>
        <p:sp>
          <p:nvSpPr>
            <p:cNvPr id="31" name="Text Box 80"/>
            <p:cNvSpPr txBox="1">
              <a:spLocks noChangeArrowheads="1"/>
            </p:cNvSpPr>
            <p:nvPr/>
          </p:nvSpPr>
          <p:spPr bwMode="auto">
            <a:xfrm>
              <a:off x="6622684" y="2607408"/>
              <a:ext cx="1572933" cy="106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Person </a:t>
              </a:r>
              <a:b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</a:b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forgot to post</a:t>
              </a:r>
            </a:p>
          </p:txBody>
        </p:sp>
        <p:sp>
          <p:nvSpPr>
            <p:cNvPr id="32" name="Text Box 81"/>
            <p:cNvSpPr txBox="1">
              <a:spLocks noChangeArrowheads="1"/>
            </p:cNvSpPr>
            <p:nvPr/>
          </p:nvSpPr>
          <p:spPr bwMode="auto">
            <a:xfrm>
              <a:off x="6848069" y="4780489"/>
              <a:ext cx="157293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No stamp</a:t>
              </a:r>
            </a:p>
          </p:txBody>
        </p:sp>
        <p:sp>
          <p:nvSpPr>
            <p:cNvPr id="33" name="Text Box 82"/>
            <p:cNvSpPr txBox="1">
              <a:spLocks noChangeArrowheads="1"/>
            </p:cNvSpPr>
            <p:nvPr/>
          </p:nvSpPr>
          <p:spPr bwMode="auto">
            <a:xfrm>
              <a:off x="6846482" y="5250192"/>
              <a:ext cx="1572932" cy="7413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No envelope</a:t>
              </a:r>
            </a:p>
          </p:txBody>
        </p:sp>
        <p:sp>
          <p:nvSpPr>
            <p:cNvPr id="34" name="Text Box 85"/>
            <p:cNvSpPr txBox="1">
              <a:spLocks noChangeArrowheads="1"/>
            </p:cNvSpPr>
            <p:nvPr/>
          </p:nvSpPr>
          <p:spPr bwMode="auto">
            <a:xfrm>
              <a:off x="4043456" y="5134181"/>
              <a:ext cx="1572932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Muddy</a:t>
              </a:r>
            </a:p>
          </p:txBody>
        </p:sp>
        <p:sp>
          <p:nvSpPr>
            <p:cNvPr id="35" name="Text Box 86"/>
            <p:cNvSpPr txBox="1">
              <a:spLocks noChangeArrowheads="1"/>
            </p:cNvSpPr>
            <p:nvPr/>
          </p:nvSpPr>
          <p:spPr bwMode="auto">
            <a:xfrm>
              <a:off x="3465708" y="4064617"/>
              <a:ext cx="1572932" cy="106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Closed: </a:t>
              </a:r>
              <a:b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</a:b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bomb scare</a:t>
              </a:r>
            </a:p>
          </p:txBody>
        </p:sp>
        <p:sp>
          <p:nvSpPr>
            <p:cNvPr id="36" name="Text Box 87"/>
            <p:cNvSpPr txBox="1">
              <a:spLocks noChangeArrowheads="1"/>
            </p:cNvSpPr>
            <p:nvPr/>
          </p:nvSpPr>
          <p:spPr bwMode="auto">
            <a:xfrm>
              <a:off x="2334022" y="5410061"/>
              <a:ext cx="2055447" cy="5758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kern="0" dirty="0">
                  <a:solidFill>
                    <a:srgbClr val="000000"/>
                  </a:solidFill>
                </a:rPr>
                <a:t>ROAD TO POSTBOX</a:t>
              </a:r>
            </a:p>
          </p:txBody>
        </p:sp>
        <p:sp>
          <p:nvSpPr>
            <p:cNvPr id="37" name="Text Box 91"/>
            <p:cNvSpPr txBox="1">
              <a:spLocks noChangeArrowheads="1"/>
            </p:cNvSpPr>
            <p:nvPr/>
          </p:nvSpPr>
          <p:spPr bwMode="auto">
            <a:xfrm>
              <a:off x="1419784" y="5134181"/>
              <a:ext cx="157293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Snow</a:t>
              </a:r>
            </a:p>
          </p:txBody>
        </p:sp>
        <p:sp>
          <p:nvSpPr>
            <p:cNvPr id="38" name="Text Box 94"/>
            <p:cNvSpPr txBox="1">
              <a:spLocks noChangeArrowheads="1"/>
            </p:cNvSpPr>
            <p:nvPr/>
          </p:nvSpPr>
          <p:spPr bwMode="auto">
            <a:xfrm>
              <a:off x="2337196" y="1880218"/>
              <a:ext cx="157293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No ink</a:t>
              </a:r>
            </a:p>
          </p:txBody>
        </p:sp>
        <p:sp>
          <p:nvSpPr>
            <p:cNvPr id="39" name="Text Box 95"/>
            <p:cNvSpPr txBox="1">
              <a:spLocks noChangeArrowheads="1"/>
            </p:cNvSpPr>
            <p:nvPr/>
          </p:nvSpPr>
          <p:spPr bwMode="auto">
            <a:xfrm>
              <a:off x="2772094" y="2151853"/>
              <a:ext cx="157293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Lost</a:t>
              </a:r>
            </a:p>
          </p:txBody>
        </p:sp>
        <p:sp>
          <p:nvSpPr>
            <p:cNvPr id="40" name="Text Box 96"/>
            <p:cNvSpPr txBox="1">
              <a:spLocks noChangeArrowheads="1"/>
            </p:cNvSpPr>
            <p:nvPr/>
          </p:nvSpPr>
          <p:spPr bwMode="auto">
            <a:xfrm>
              <a:off x="3386347" y="2431977"/>
              <a:ext cx="2006243" cy="106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Did not know where post box is</a:t>
              </a:r>
            </a:p>
          </p:txBody>
        </p:sp>
      </p:grp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6223" y="836613"/>
            <a:ext cx="2643168" cy="1681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5C5A2B-F02A-42AF-B9F9-C2460B6DD148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53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186267" y="1600201"/>
            <a:ext cx="11887200" cy="45259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For each major branch identify other factors that may be the cause of the effect/problem.</a:t>
            </a:r>
          </a:p>
          <a:p>
            <a:pPr marL="0" indent="0"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Add detailed levels sub-branches (minor causes)</a:t>
            </a:r>
          </a:p>
          <a:p>
            <a:pPr marL="0" indent="0"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Analyse the diagram</a:t>
            </a:r>
          </a:p>
          <a:p>
            <a:pPr marL="0" indent="0"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Look for a balance of the level of detail in each branch</a:t>
            </a:r>
          </a:p>
          <a:p>
            <a:pPr marL="0" indent="0"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Circle the causes that you can take action on</a:t>
            </a:r>
          </a:p>
          <a:p>
            <a:pPr marL="0" indent="0"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00FEEC-A49C-4681-8D2D-52354D1AB471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56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Benefits of using a Cause &amp; Effect Diagram?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237067" y="1777999"/>
            <a:ext cx="9962621" cy="4232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Help determine the root cause of the problem</a:t>
            </a:r>
          </a:p>
          <a:p>
            <a:pPr marL="0" indent="0"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Uses an easy to read format</a:t>
            </a:r>
          </a:p>
          <a:p>
            <a:pPr marL="0" indent="0"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Indicate possible causes of the problem or variations</a:t>
            </a:r>
          </a:p>
          <a:p>
            <a:pPr marL="0" indent="0"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Increases knowledge by breakdown the process</a:t>
            </a:r>
          </a:p>
          <a:p>
            <a:pPr marL="0" indent="0"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Identifies area for collecting data</a:t>
            </a:r>
          </a:p>
        </p:txBody>
      </p:sp>
      <p:pic>
        <p:nvPicPr>
          <p:cNvPr id="2867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906709-A637-4FD8-8E18-5639E1E08E40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94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399" y="111125"/>
            <a:ext cx="8229600" cy="1143000"/>
          </a:xfrm>
        </p:spPr>
        <p:txBody>
          <a:bodyPr/>
          <a:lstStyle/>
          <a:p>
            <a:pPr algn="l" eaLnBrk="1" hangingPunct="1">
              <a:defRPr/>
            </a:pPr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Further research</a:t>
            </a:r>
          </a:p>
        </p:txBody>
      </p:sp>
      <p:sp>
        <p:nvSpPr>
          <p:cNvPr id="27651" name="Text Placeholder 2"/>
          <p:cNvSpPr>
            <a:spLocks noGrp="1"/>
          </p:cNvSpPr>
          <p:nvPr>
            <p:ph type="body" idx="1"/>
          </p:nvPr>
        </p:nvSpPr>
        <p:spPr>
          <a:xfrm>
            <a:off x="152400" y="2202572"/>
            <a:ext cx="12039600" cy="7159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>
                <a:latin typeface="Arial" charset="0"/>
                <a:cs typeface="Arial" charset="0"/>
              </a:rPr>
              <a:t>Produce a cause &amp; effect diagram for your problem</a:t>
            </a:r>
          </a:p>
        </p:txBody>
      </p:sp>
      <p:pic>
        <p:nvPicPr>
          <p:cNvPr id="2765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5C75E5-479F-4C9F-9673-0BDFFD4958E3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3049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C22B4-281F-4A8A-9854-7839C837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4204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5C468-54D0-45B6-A8B7-B7D4E371A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99143"/>
            <a:ext cx="10972800" cy="3418089"/>
          </a:xfrm>
        </p:spPr>
        <p:txBody>
          <a:bodyPr/>
          <a:lstStyle/>
          <a:p>
            <a:r>
              <a:rPr lang="en-GB" dirty="0"/>
              <a:t>Please take a few minutes to review the session and complete your learning log</a:t>
            </a:r>
          </a:p>
        </p:txBody>
      </p:sp>
    </p:spTree>
    <p:extLst>
      <p:ext uri="{BB962C8B-B14F-4D97-AF65-F5344CB8AC3E}">
        <p14:creationId xmlns:p14="http://schemas.microsoft.com/office/powerpoint/2010/main" val="38932225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621</Words>
  <Application>Microsoft Office PowerPoint</Application>
  <PresentationFormat>Widescreen</PresentationFormat>
  <Paragraphs>90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Myriad Pro</vt:lpstr>
      <vt:lpstr>Arial</vt:lpstr>
      <vt:lpstr>Arial Rounded MT Bold</vt:lpstr>
      <vt:lpstr>Calibri</vt:lpstr>
      <vt:lpstr>Calibri Light</vt:lpstr>
      <vt:lpstr>Tahoma</vt:lpstr>
      <vt:lpstr>Wingdings 2</vt:lpstr>
      <vt:lpstr>20140311PresentationUWTSDTemplate</vt:lpstr>
      <vt:lpstr>3_Title Slide 1</vt:lpstr>
      <vt:lpstr>ALAMO Theme</vt:lpstr>
      <vt:lpstr>CertHE Applied Leadership and Management in the Workplace    Module: BMSK4014  Problem Solving and Decision Making   </vt:lpstr>
      <vt:lpstr>PowerPoint Presentation</vt:lpstr>
      <vt:lpstr>Today’s Session</vt:lpstr>
      <vt:lpstr>For this session - Discussion</vt:lpstr>
      <vt:lpstr>Five Whys?</vt:lpstr>
      <vt:lpstr>PowerPoint Presentation</vt:lpstr>
      <vt:lpstr>Benjamin Franklin's 5-Why Analysis:  </vt:lpstr>
      <vt:lpstr>Five W’s</vt:lpstr>
      <vt:lpstr>Cause &amp; Effect Diagram?</vt:lpstr>
      <vt:lpstr>Basic Layout of a Cause &amp; Effect Diagram</vt:lpstr>
      <vt:lpstr>Cause &amp; Effect Diagram</vt:lpstr>
      <vt:lpstr>Process</vt:lpstr>
      <vt:lpstr>Benefits of using a Cause &amp; Effect Diagram?</vt:lpstr>
      <vt:lpstr>Further research</vt:lpstr>
      <vt:lpstr>Reflect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Michaela Schriek</dc:creator>
  <cp:lastModifiedBy>Michaela Schriek</cp:lastModifiedBy>
  <cp:revision>12</cp:revision>
  <dcterms:created xsi:type="dcterms:W3CDTF">2017-12-11T18:00:04Z</dcterms:created>
  <dcterms:modified xsi:type="dcterms:W3CDTF">2022-09-20T09:53:20Z</dcterms:modified>
</cp:coreProperties>
</file>