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8610B833-9D8F-459B-B790-D73B884B1A50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B3170A-13BD-42A2-9D51-BAAB12968A50}" v="8" dt="2026-06-04T19:47:03.0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48" autoAdjust="0"/>
    <p:restoredTop sz="94660"/>
  </p:normalViewPr>
  <p:slideViewPr>
    <p:cSldViewPr snapToGrid="0">
      <p:cViewPr varScale="1">
        <p:scale>
          <a:sx n="65" d="100"/>
          <a:sy n="65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heorghe Robu (2440088)" userId="4ccfc23e-1255-43d1-868a-c2b28afd11fa" providerId="ADAL" clId="{D984C572-3FBA-4CBD-BA25-27D7798DE2C7}"/>
    <pc:docChg chg="custSel modSld">
      <pc:chgData name="Gheorghe Robu (2440088)" userId="4ccfc23e-1255-43d1-868a-c2b28afd11fa" providerId="ADAL" clId="{D984C572-3FBA-4CBD-BA25-27D7798DE2C7}" dt="2026-06-04T19:50:40.715" v="234" actId="20577"/>
      <pc:docMkLst>
        <pc:docMk/>
      </pc:docMkLst>
      <pc:sldChg chg="modSp mod">
        <pc:chgData name="Gheorghe Robu (2440088)" userId="4ccfc23e-1255-43d1-868a-c2b28afd11fa" providerId="ADAL" clId="{D984C572-3FBA-4CBD-BA25-27D7798DE2C7}" dt="2026-06-04T19:49:11.455" v="221" actId="313"/>
        <pc:sldMkLst>
          <pc:docMk/>
          <pc:sldMk cId="3319422300" sldId="259"/>
        </pc:sldMkLst>
        <pc:spChg chg="mod">
          <ac:chgData name="Gheorghe Robu (2440088)" userId="4ccfc23e-1255-43d1-868a-c2b28afd11fa" providerId="ADAL" clId="{D984C572-3FBA-4CBD-BA25-27D7798DE2C7}" dt="2026-06-04T19:49:11.455" v="221" actId="313"/>
          <ac:spMkLst>
            <pc:docMk/>
            <pc:sldMk cId="3319422300" sldId="259"/>
            <ac:spMk id="5" creationId="{0B857A96-70D4-AC62-BBD3-BA5E5327B965}"/>
          </ac:spMkLst>
        </pc:spChg>
      </pc:sldChg>
      <pc:sldChg chg="addSp modSp mod">
        <pc:chgData name="Gheorghe Robu (2440088)" userId="4ccfc23e-1255-43d1-868a-c2b28afd11fa" providerId="ADAL" clId="{D984C572-3FBA-4CBD-BA25-27D7798DE2C7}" dt="2026-06-04T19:47:33.240" v="165" actId="1076"/>
        <pc:sldMkLst>
          <pc:docMk/>
          <pc:sldMk cId="3022901976" sldId="261"/>
        </pc:sldMkLst>
        <pc:spChg chg="add mod">
          <ac:chgData name="Gheorghe Robu (2440088)" userId="4ccfc23e-1255-43d1-868a-c2b28afd11fa" providerId="ADAL" clId="{D984C572-3FBA-4CBD-BA25-27D7798DE2C7}" dt="2026-06-04T19:47:08.882" v="161" actId="1076"/>
          <ac:spMkLst>
            <pc:docMk/>
            <pc:sldMk cId="3022901976" sldId="261"/>
            <ac:spMk id="2" creationId="{E2E76222-5653-9A38-00D7-6C6707155177}"/>
          </ac:spMkLst>
        </pc:spChg>
        <pc:spChg chg="mod">
          <ac:chgData name="Gheorghe Robu (2440088)" userId="4ccfc23e-1255-43d1-868a-c2b28afd11fa" providerId="ADAL" clId="{D984C572-3FBA-4CBD-BA25-27D7798DE2C7}" dt="2026-06-04T19:47:12.062" v="162" actId="1076"/>
          <ac:spMkLst>
            <pc:docMk/>
            <pc:sldMk cId="3022901976" sldId="261"/>
            <ac:spMk id="4" creationId="{0FAB82F2-1AB4-C614-A4FB-5F2767EB4407}"/>
          </ac:spMkLst>
        </pc:spChg>
        <pc:spChg chg="mod">
          <ac:chgData name="Gheorghe Robu (2440088)" userId="4ccfc23e-1255-43d1-868a-c2b28afd11fa" providerId="ADAL" clId="{D984C572-3FBA-4CBD-BA25-27D7798DE2C7}" dt="2026-06-04T19:47:33.240" v="165" actId="1076"/>
          <ac:spMkLst>
            <pc:docMk/>
            <pc:sldMk cId="3022901976" sldId="261"/>
            <ac:spMk id="7" creationId="{03BBAA20-3FB2-FF33-0C37-E2BC0575D7DF}"/>
          </ac:spMkLst>
        </pc:spChg>
        <pc:graphicFrameChg chg="mod">
          <ac:chgData name="Gheorghe Robu (2440088)" userId="4ccfc23e-1255-43d1-868a-c2b28afd11fa" providerId="ADAL" clId="{D984C572-3FBA-4CBD-BA25-27D7798DE2C7}" dt="2026-06-04T19:47:28.633" v="164" actId="1076"/>
          <ac:graphicFrameMkLst>
            <pc:docMk/>
            <pc:sldMk cId="3022901976" sldId="261"/>
            <ac:graphicFrameMk id="6" creationId="{4ADB36D2-D549-36A8-77B6-4E5CB77BAF04}"/>
          </ac:graphicFrameMkLst>
        </pc:graphicFrameChg>
      </pc:sldChg>
      <pc:sldChg chg="modSp mod">
        <pc:chgData name="Gheorghe Robu (2440088)" userId="4ccfc23e-1255-43d1-868a-c2b28afd11fa" providerId="ADAL" clId="{D984C572-3FBA-4CBD-BA25-27D7798DE2C7}" dt="2026-06-04T19:49:38.958" v="224" actId="1076"/>
        <pc:sldMkLst>
          <pc:docMk/>
          <pc:sldMk cId="1923842876" sldId="263"/>
        </pc:sldMkLst>
        <pc:spChg chg="mod">
          <ac:chgData name="Gheorghe Robu (2440088)" userId="4ccfc23e-1255-43d1-868a-c2b28afd11fa" providerId="ADAL" clId="{D984C572-3FBA-4CBD-BA25-27D7798DE2C7}" dt="2026-06-04T19:49:28.509" v="222" actId="255"/>
          <ac:spMkLst>
            <pc:docMk/>
            <pc:sldMk cId="1923842876" sldId="263"/>
            <ac:spMk id="4" creationId="{54BC6481-AA93-7D6B-B684-83CBAA107E9F}"/>
          </ac:spMkLst>
        </pc:spChg>
        <pc:spChg chg="mod">
          <ac:chgData name="Gheorghe Robu (2440088)" userId="4ccfc23e-1255-43d1-868a-c2b28afd11fa" providerId="ADAL" clId="{D984C572-3FBA-4CBD-BA25-27D7798DE2C7}" dt="2026-06-04T19:49:38.958" v="224" actId="1076"/>
          <ac:spMkLst>
            <pc:docMk/>
            <pc:sldMk cId="1923842876" sldId="263"/>
            <ac:spMk id="5" creationId="{0569E2E8-42F9-CE48-A6C5-23119FAA8419}"/>
          </ac:spMkLst>
        </pc:spChg>
      </pc:sldChg>
      <pc:sldChg chg="modSp mod">
        <pc:chgData name="Gheorghe Robu (2440088)" userId="4ccfc23e-1255-43d1-868a-c2b28afd11fa" providerId="ADAL" clId="{D984C572-3FBA-4CBD-BA25-27D7798DE2C7}" dt="2026-06-04T19:50:40.715" v="234" actId="20577"/>
        <pc:sldMkLst>
          <pc:docMk/>
          <pc:sldMk cId="1286561261" sldId="264"/>
        </pc:sldMkLst>
        <pc:spChg chg="mod">
          <ac:chgData name="Gheorghe Robu (2440088)" userId="4ccfc23e-1255-43d1-868a-c2b28afd11fa" providerId="ADAL" clId="{D984C572-3FBA-4CBD-BA25-27D7798DE2C7}" dt="2026-06-04T19:50:40.715" v="234" actId="20577"/>
          <ac:spMkLst>
            <pc:docMk/>
            <pc:sldMk cId="1286561261" sldId="264"/>
            <ac:spMk id="4" creationId="{D6E22B69-676C-44E1-BC42-E87AA8038230}"/>
          </ac:spMkLst>
        </pc:spChg>
        <pc:spChg chg="mod">
          <ac:chgData name="Gheorghe Robu (2440088)" userId="4ccfc23e-1255-43d1-868a-c2b28afd11fa" providerId="ADAL" clId="{D984C572-3FBA-4CBD-BA25-27D7798DE2C7}" dt="2026-06-04T19:49:56.295" v="226" actId="1076"/>
          <ac:spMkLst>
            <pc:docMk/>
            <pc:sldMk cId="1286561261" sldId="264"/>
            <ac:spMk id="5" creationId="{34E95D83-BBAA-190D-978C-1BC0F354AA9C}"/>
          </ac:spMkLst>
        </pc:spChg>
      </pc:sldChg>
      <pc:sldChg chg="modSp mod">
        <pc:chgData name="Gheorghe Robu (2440088)" userId="4ccfc23e-1255-43d1-868a-c2b28afd11fa" providerId="ADAL" clId="{D984C572-3FBA-4CBD-BA25-27D7798DE2C7}" dt="2026-06-04T19:48:47.212" v="220" actId="313"/>
        <pc:sldMkLst>
          <pc:docMk/>
          <pc:sldMk cId="1748534966" sldId="266"/>
        </pc:sldMkLst>
        <pc:spChg chg="mod">
          <ac:chgData name="Gheorghe Robu (2440088)" userId="4ccfc23e-1255-43d1-868a-c2b28afd11fa" providerId="ADAL" clId="{D984C572-3FBA-4CBD-BA25-27D7798DE2C7}" dt="2026-06-04T19:48:47.212" v="220" actId="313"/>
          <ac:spMkLst>
            <pc:docMk/>
            <pc:sldMk cId="1748534966" sldId="266"/>
            <ac:spMk id="4" creationId="{0E99D0C3-E32D-0CDA-035C-2213B6CDD55D}"/>
          </ac:spMkLst>
        </pc:spChg>
      </pc:sldChg>
      <pc:sldChg chg="modSp mod">
        <pc:chgData name="Gheorghe Robu (2440088)" userId="4ccfc23e-1255-43d1-868a-c2b28afd11fa" providerId="ADAL" clId="{D984C572-3FBA-4CBD-BA25-27D7798DE2C7}" dt="2026-06-04T19:42:36.461" v="154" actId="255"/>
        <pc:sldMkLst>
          <pc:docMk/>
          <pc:sldMk cId="2575537480" sldId="269"/>
        </pc:sldMkLst>
        <pc:spChg chg="mod">
          <ac:chgData name="Gheorghe Robu (2440088)" userId="4ccfc23e-1255-43d1-868a-c2b28afd11fa" providerId="ADAL" clId="{D984C572-3FBA-4CBD-BA25-27D7798DE2C7}" dt="2026-06-04T19:42:36.461" v="154" actId="255"/>
          <ac:spMkLst>
            <pc:docMk/>
            <pc:sldMk cId="2575537480" sldId="269"/>
            <ac:spMk id="3" creationId="{50E81F09-DBC0-0908-993F-830420639DE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C8D3-F73C-4EBE-BDE3-24926B39269C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C16E2D-0C10-46B3-8735-100F94FF6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082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C16E2D-0C10-46B3-8735-100F94FF6D0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25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380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246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90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46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04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327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404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956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37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911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534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5560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66" r:id="rId6"/>
    <p:sldLayoutId id="2147483871" r:id="rId7"/>
    <p:sldLayoutId id="2147483867" r:id="rId8"/>
    <p:sldLayoutId id="2147483868" r:id="rId9"/>
    <p:sldLayoutId id="2147483869" r:id="rId10"/>
    <p:sldLayoutId id="21474838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?utm_source=chatgpt.com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s://www.linkedin.com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www.reed.co.uk/?utm_source=chatgpt.com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Bratton,%20J.%20&amp;%20Gold,%20J.%20(2022)%20Human%20Resource%20Management:%20Theory%20and%20Practice.%208th%20ed.%20London:%20Palgrave." TargetMode="External"/><Relationship Id="rId7" Type="http://schemas.openxmlformats.org/officeDocument/2006/relationships/hyperlink" Target="Torrington,%20D.,%20Hall,%20L.,%20Taylor,%20S.%20and%20Atkinson,%20C.%20(2020)%20Human%20Resource%20Management.%2011th%20ed.%20Harlow:%20Pearson." TargetMode="External"/><Relationship Id="rId2" Type="http://schemas.openxmlformats.org/officeDocument/2006/relationships/hyperlink" Target="Armstrong,%20M.%20&amp;%20Taylor,%20S.%20(2023)%20Armstrong's%20Handbook%20of%20Human%20Resource%20Management%20Practice.%2016th%20ed.%20London:%20Kogan%20Pa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Cook,%20M.%20(2021)%20Personnel%20Selection:%20Adding%20Value%20Through%20People.%207th%20ed.%20Chichester:%20Wiley." TargetMode="External"/><Relationship Id="rId5" Type="http://schemas.openxmlformats.org/officeDocument/2006/relationships/hyperlink" Target="https://www.cipd.org.uk/" TargetMode="External"/><Relationship Id="rId4" Type="http://schemas.openxmlformats.org/officeDocument/2006/relationships/hyperlink" Target="CIPD%20(2024)%20Recruitment%20and%20Selection%20Factsheet.%20Available%20at:%20https:/www.cipd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F51101-1342-260C-C598-814E314447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01498" y="914402"/>
            <a:ext cx="7344696" cy="423563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Name: Developing and Managing Individuals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Teams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Code: LCLM5002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Lecture’s Name: Samson Oladejo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Gheorghe Robu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ID: 2440088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1-Idividul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Presentation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CB2BB4-D067-5041-460D-89DD023802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781" y="2327565"/>
            <a:ext cx="4572000" cy="311727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888401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9764B-662E-2933-35F6-5D213C842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98206"/>
            <a:ext cx="10668000" cy="619432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dirty="0"/>
              <a:t>Introduction to M&amp;S Transformation </a:t>
            </a:r>
          </a:p>
          <a:p>
            <a:pPr>
              <a:buFont typeface="+mj-lt"/>
              <a:buAutoNum type="arabicPeriod"/>
            </a:pPr>
            <a:r>
              <a:rPr lang="en-US" dirty="0"/>
              <a:t>Recruitment Process Overview </a:t>
            </a:r>
          </a:p>
          <a:p>
            <a:pPr>
              <a:buFont typeface="+mj-lt"/>
              <a:buAutoNum type="arabicPeriod"/>
            </a:pPr>
            <a:r>
              <a:rPr lang="en-US" dirty="0"/>
              <a:t>Job Analysis </a:t>
            </a:r>
          </a:p>
          <a:p>
            <a:pPr>
              <a:buFont typeface="+mj-lt"/>
              <a:buAutoNum type="arabicPeriod"/>
            </a:pPr>
            <a:r>
              <a:rPr lang="en-US" dirty="0"/>
              <a:t>Job Description </a:t>
            </a:r>
          </a:p>
          <a:p>
            <a:pPr>
              <a:buFont typeface="+mj-lt"/>
              <a:buAutoNum type="arabicPeriod"/>
            </a:pPr>
            <a:r>
              <a:rPr lang="en-US" dirty="0"/>
              <a:t>Person Specification </a:t>
            </a:r>
          </a:p>
          <a:p>
            <a:pPr>
              <a:buFont typeface="+mj-lt"/>
              <a:buAutoNum type="arabicPeriod"/>
            </a:pPr>
            <a:r>
              <a:rPr lang="en-US" dirty="0"/>
              <a:t>Advertisement Platforms </a:t>
            </a:r>
          </a:p>
          <a:p>
            <a:pPr>
              <a:buFont typeface="+mj-lt"/>
              <a:buAutoNum type="arabicPeriod"/>
            </a:pPr>
            <a:r>
              <a:rPr lang="en-US" dirty="0"/>
              <a:t>Interview Type 1: Structured Interview </a:t>
            </a:r>
          </a:p>
          <a:p>
            <a:pPr>
              <a:buFont typeface="+mj-lt"/>
              <a:buAutoNum type="arabicPeriod"/>
            </a:pPr>
            <a:r>
              <a:rPr lang="en-US" dirty="0"/>
              <a:t>Interview Type 2: Competency-Based Interview </a:t>
            </a:r>
          </a:p>
          <a:p>
            <a:pPr>
              <a:buFont typeface="+mj-lt"/>
              <a:buAutoNum type="arabicPeriod"/>
            </a:pPr>
            <a:r>
              <a:rPr lang="en-US" dirty="0"/>
              <a:t>Interview Type 3: Assessment Centre Interview </a:t>
            </a:r>
          </a:p>
          <a:p>
            <a:pPr>
              <a:buFont typeface="+mj-lt"/>
              <a:buAutoNum type="arabicPeriod"/>
            </a:pPr>
            <a:r>
              <a:rPr lang="en-US" dirty="0"/>
              <a:t>Questioning Techniques </a:t>
            </a:r>
          </a:p>
          <a:p>
            <a:pPr>
              <a:buFont typeface="+mj-lt"/>
              <a:buAutoNum type="arabicPeriod"/>
            </a:pPr>
            <a:r>
              <a:rPr lang="en-US" dirty="0"/>
              <a:t>Face-to-Face vs Virtual Interviews </a:t>
            </a:r>
          </a:p>
          <a:p>
            <a:pPr>
              <a:buFont typeface="+mj-lt"/>
              <a:buAutoNum type="arabicPeriod"/>
            </a:pPr>
            <a:r>
              <a:rPr lang="en-US" dirty="0"/>
              <a:t>Recommendations </a:t>
            </a:r>
          </a:p>
          <a:p>
            <a:pPr>
              <a:buFont typeface="+mj-lt"/>
              <a:buAutoNum type="arabicPeriod"/>
            </a:pPr>
            <a:r>
              <a:rPr lang="en-US" dirty="0"/>
              <a:t>Conclusion </a:t>
            </a:r>
          </a:p>
          <a:p>
            <a:pPr>
              <a:buFont typeface="+mj-lt"/>
              <a:buAutoNum type="arabicPeriod"/>
            </a:pPr>
            <a:r>
              <a:rPr lang="en-US" dirty="0"/>
              <a:t>References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590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69102-19D7-A5CD-DC0E-23B1C2DBE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285" y="516194"/>
            <a:ext cx="10048567" cy="16665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Introduction to the Company and Transformation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Marks &amp; Spencer Transformation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CA78F-9A76-36FE-9845-54A9E2722D1A}"/>
              </a:ext>
            </a:extLst>
          </p:cNvPr>
          <p:cNvSpPr txBox="1"/>
          <p:nvPr/>
        </p:nvSpPr>
        <p:spPr>
          <a:xfrm>
            <a:off x="6346722" y="3789932"/>
            <a:ext cx="535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Transformation Programmer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Digitalization of operations.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Expansion of online retailing.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Store modernization.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Supply chain optimization.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Cultural change towards innovation and customer-centricity.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D13808-5CF9-559D-196F-3AE411C1410E}"/>
              </a:ext>
            </a:extLst>
          </p:cNvPr>
          <p:cNvSpPr txBox="1"/>
          <p:nvPr/>
        </p:nvSpPr>
        <p:spPr>
          <a:xfrm>
            <a:off x="816080" y="3871250"/>
            <a:ext cx="43065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Roles Required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Project Manager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Specialist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Operations Manager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Financial Analyst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AF8107-6F98-12EE-92D0-A35A3E87D4C0}"/>
              </a:ext>
            </a:extLst>
          </p:cNvPr>
          <p:cNvSpPr txBox="1"/>
          <p:nvPr/>
        </p:nvSpPr>
        <p:spPr>
          <a:xfrm>
            <a:off x="816080" y="2228671"/>
            <a:ext cx="7447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Established UK retailer with clothing, food, and home divisions.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Employs over 60,000 people across the UK.</a:t>
            </a:r>
          </a:p>
        </p:txBody>
      </p:sp>
    </p:spTree>
    <p:extLst>
      <p:ext uri="{BB962C8B-B14F-4D97-AF65-F5344CB8AC3E}">
        <p14:creationId xmlns:p14="http://schemas.microsoft.com/office/powerpoint/2010/main" val="2303627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122F6-264E-2208-EFB5-0D351F194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78541"/>
            <a:ext cx="10668000" cy="1597742"/>
          </a:xfrm>
        </p:spPr>
        <p:txBody>
          <a:bodyPr/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  <a:p>
            <a:pPr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Recruiting the Right Candidate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801B4-0014-D2D9-E248-48159D9D8D9D}"/>
              </a:ext>
            </a:extLst>
          </p:cNvPr>
          <p:cNvSpPr txBox="1"/>
          <p:nvPr/>
        </p:nvSpPr>
        <p:spPr>
          <a:xfrm>
            <a:off x="762000" y="2094272"/>
            <a:ext cx="702023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Workforce Planning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2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Job Analysis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Job Description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Person Specification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5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Advertising Vacancies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6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Screening Applications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7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Interviewing Candidates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8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Selection Decision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 9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Offer and Onboarding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857A96-70D4-AC62-BBD3-BA5E5327B965}"/>
              </a:ext>
            </a:extLst>
          </p:cNvPr>
          <p:cNvSpPr txBox="1"/>
          <p:nvPr/>
        </p:nvSpPr>
        <p:spPr>
          <a:xfrm>
            <a:off x="6346725" y="3768014"/>
            <a:ext cx="5304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Important?</a:t>
            </a:r>
          </a:p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Ensures the organization hires individuals capable of supporting change objectives.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422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5FCDF-933F-3191-2822-A3680773D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5516" y="366252"/>
            <a:ext cx="2580968" cy="754626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EFBC36-5B2B-57A6-5B76-205067FEBCCA}"/>
              </a:ext>
            </a:extLst>
          </p:cNvPr>
          <p:cNvSpPr txBox="1"/>
          <p:nvPr/>
        </p:nvSpPr>
        <p:spPr>
          <a:xfrm>
            <a:off x="752167" y="1637071"/>
            <a:ext cx="423278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Job Analysis?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Systematic process of identifying: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Duties and responsibilities </a:t>
            </a:r>
          </a:p>
          <a:p>
            <a:pPr marL="400050" indent="-4000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Required skills </a:t>
            </a:r>
          </a:p>
          <a:p>
            <a:pPr marL="400050" indent="-4000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Knowledge requirements </a:t>
            </a:r>
          </a:p>
          <a:p>
            <a:pPr marL="400050" indent="-4000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Competencies needed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EDEAE9-A47F-E5D6-C350-09FD6AEC3376}"/>
              </a:ext>
            </a:extLst>
          </p:cNvPr>
          <p:cNvSpPr txBox="1"/>
          <p:nvPr/>
        </p:nvSpPr>
        <p:spPr>
          <a:xfrm>
            <a:off x="6440130" y="1120878"/>
            <a:ext cx="533891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 Change Manager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Responsibilities: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 organisational change initiatives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 stakeholder engagement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Monitor transformation outcomes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Required Skills: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Change management expertise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8C0EC7-8646-7A8B-6603-37FAC011992D}"/>
              </a:ext>
            </a:extLst>
          </p:cNvPr>
          <p:cNvSpPr txBox="1"/>
          <p:nvPr/>
        </p:nvSpPr>
        <p:spPr>
          <a:xfrm>
            <a:off x="648928" y="5275457"/>
            <a:ext cx="615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Importance</a:t>
            </a:r>
          </a:p>
          <a:p>
            <a:br>
              <a:rPr lang="en-US" dirty="0"/>
            </a:br>
            <a:r>
              <a:rPr lang="en-US" dirty="0"/>
              <a:t>Reduces hiring errors and improves person-job fit.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744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1C95C-E839-9C84-853B-C7F52C00E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026" y="410497"/>
            <a:ext cx="6567948" cy="90211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Description &amp; Person Specification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AB82F2-1AB4-C614-A4FB-5F2767EB4407}"/>
              </a:ext>
            </a:extLst>
          </p:cNvPr>
          <p:cNvSpPr txBox="1"/>
          <p:nvPr/>
        </p:nvSpPr>
        <p:spPr>
          <a:xfrm>
            <a:off x="786581" y="1476132"/>
            <a:ext cx="4463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Description (Change Manager)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Job Title: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Change Manager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ADB36D2-D549-36A8-77B6-4E5CB77BAF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926400"/>
              </p:ext>
            </p:extLst>
          </p:nvPr>
        </p:nvGraphicFramePr>
        <p:xfrm>
          <a:off x="1705899" y="3837167"/>
          <a:ext cx="8205018" cy="2308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6270">
                  <a:extLst>
                    <a:ext uri="{9D8B030D-6E8A-4147-A177-3AD203B41FA5}">
                      <a16:colId xmlns:a16="http://schemas.microsoft.com/office/drawing/2014/main" val="1062670788"/>
                    </a:ext>
                  </a:extLst>
                </a:gridCol>
                <a:gridCol w="4468748">
                  <a:extLst>
                    <a:ext uri="{9D8B030D-6E8A-4147-A177-3AD203B41FA5}">
                      <a16:colId xmlns:a16="http://schemas.microsoft.com/office/drawing/2014/main" val="1107649803"/>
                    </a:ext>
                  </a:extLst>
                </a:gridCol>
              </a:tblGrid>
              <a:tr h="386314">
                <a:tc>
                  <a:txBody>
                    <a:bodyPr/>
                    <a:lstStyle/>
                    <a:p>
                      <a:r>
                        <a:rPr lang="en-GB" dirty="0"/>
                        <a:t>Essential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Desirable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512143"/>
                  </a:ext>
                </a:extLst>
              </a:tr>
              <a:tr h="482594">
                <a:tc>
                  <a:txBody>
                    <a:bodyPr/>
                    <a:lstStyle/>
                    <a:p>
                      <a:r>
                        <a:rPr lang="en-GB" dirty="0"/>
                        <a:t>Degree qualification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Master's degree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364661"/>
                  </a:ext>
                </a:extLst>
              </a:tr>
              <a:tr h="666789">
                <a:tc>
                  <a:txBody>
                    <a:bodyPr/>
                    <a:lstStyle/>
                    <a:p>
                      <a:r>
                        <a:rPr lang="en-GB" dirty="0"/>
                        <a:t>Change management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Agile certification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1164323"/>
                  </a:ext>
                </a:extLst>
              </a:tr>
              <a:tr h="386314">
                <a:tc>
                  <a:txBody>
                    <a:bodyPr/>
                    <a:lstStyle/>
                    <a:p>
                      <a:r>
                        <a:rPr lang="en-GB" dirty="0"/>
                        <a:t>Leadership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Retail sector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044677"/>
                  </a:ext>
                </a:extLst>
              </a:tr>
              <a:tr h="386314">
                <a:tc>
                  <a:txBody>
                    <a:bodyPr/>
                    <a:lstStyle/>
                    <a:p>
                      <a:r>
                        <a:rPr lang="en-GB" dirty="0"/>
                        <a:t>Stakeholder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transformation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563768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3BBAA20-3FB2-FF33-0C37-E2BC0575D7DF}"/>
              </a:ext>
            </a:extLst>
          </p:cNvPr>
          <p:cNvSpPr txBox="1"/>
          <p:nvPr/>
        </p:nvSpPr>
        <p:spPr>
          <a:xfrm>
            <a:off x="4429434" y="3364565"/>
            <a:ext cx="2757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Person Specification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E76222-5653-9A38-00D7-6C6707155177}"/>
              </a:ext>
            </a:extLst>
          </p:cNvPr>
          <p:cNvSpPr txBox="1"/>
          <p:nvPr/>
        </p:nvSpPr>
        <p:spPr>
          <a:xfrm>
            <a:off x="6169743" y="1148867"/>
            <a:ext cx="51029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Main Duties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transformation strategies </a:t>
            </a:r>
          </a:p>
          <a:p>
            <a:pPr marL="400050" indent="-400050">
              <a:buFont typeface="+mj-lt"/>
              <a:buAutoNum type="romanL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Manage resistance to change </a:t>
            </a:r>
          </a:p>
          <a:p>
            <a:pPr marL="400050" indent="-400050">
              <a:buFont typeface="+mj-lt"/>
              <a:buAutoNum type="romanL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Coordinate project teams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901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826B1-0BD7-7AA9-50CB-60AAE9671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77" y="395748"/>
            <a:ext cx="10712245" cy="130031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Advertisement Platforms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Recruitment Channels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212B88-4A2F-2B02-58F1-9E821F4CD513}"/>
              </a:ext>
            </a:extLst>
          </p:cNvPr>
          <p:cNvSpPr txBox="1"/>
          <p:nvPr/>
        </p:nvSpPr>
        <p:spPr>
          <a:xfrm>
            <a:off x="1342102" y="2258994"/>
            <a:ext cx="299146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Internal Recruitment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promotion </a:t>
            </a: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job boards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External Recruitment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LinkedIn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Indeed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Reed.co.uk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Careers Website </a:t>
            </a:r>
          </a:p>
          <a:p>
            <a:pPr marL="400050" indent="-400050">
              <a:buFont typeface="+mj-lt"/>
              <a:buAutoNum type="romanL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Networks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FA2096-2D79-BAB1-D649-F1AF69836EAE}"/>
              </a:ext>
            </a:extLst>
          </p:cNvPr>
          <p:cNvSpPr txBox="1"/>
          <p:nvPr/>
        </p:nvSpPr>
        <p:spPr>
          <a:xfrm>
            <a:off x="7388942" y="1238865"/>
            <a:ext cx="34953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Multiple Platforms?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Wider talent pool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Diversity enhancement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Faster recruitment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3719D7-9607-DA68-0036-20CFA13F9F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2153" y="3559310"/>
            <a:ext cx="2159969" cy="13003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65AC50-BFC5-B7C8-EF5E-245C6A63E4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8894" y="5455711"/>
            <a:ext cx="3124200" cy="76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B053C3C-B427-CD06-7C16-5C4478CBC3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7453" y="3230801"/>
            <a:ext cx="2840982" cy="174970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3080757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D5AE8-DB30-8355-B7B8-2E70D643D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0690" y="329473"/>
            <a:ext cx="7290619" cy="902111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Interview Type 1 – Structured Interview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BC6481-AA93-7D6B-B684-83CBAA107E9F}"/>
              </a:ext>
            </a:extLst>
          </p:cNvPr>
          <p:cNvSpPr txBox="1"/>
          <p:nvPr/>
        </p:nvSpPr>
        <p:spPr>
          <a:xfrm>
            <a:off x="796412" y="1425561"/>
            <a:ext cx="612058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candidates receive identical questions.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High reliability</a:t>
            </a:r>
          </a:p>
          <a:p>
            <a:pPr marL="514350" indent="-514350">
              <a:buFont typeface="+mj-lt"/>
              <a:buAutoNum type="romanL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Reduced bias</a:t>
            </a:r>
          </a:p>
          <a:p>
            <a:pPr marL="514350" indent="-514350">
              <a:buFont typeface="+mj-lt"/>
              <a:buAutoNum type="romanL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Easier comparison</a:t>
            </a:r>
          </a:p>
          <a:p>
            <a:pPr marL="514350" indent="-514350">
              <a:buFont typeface="+mj-lt"/>
              <a:buAutoNum type="romanL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Legally defensible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9E2E8-42F9-CE48-A6C5-23119FAA8419}"/>
              </a:ext>
            </a:extLst>
          </p:cNvPr>
          <p:cNvSpPr txBox="1"/>
          <p:nvPr/>
        </p:nvSpPr>
        <p:spPr>
          <a:xfrm>
            <a:off x="6400801" y="2835878"/>
            <a:ext cx="499478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Suitable Roles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Financial Analyst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Operations Manager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Limited flexibility</a:t>
            </a:r>
          </a:p>
        </p:txBody>
      </p:sp>
    </p:spTree>
    <p:extLst>
      <p:ext uri="{BB962C8B-B14F-4D97-AF65-F5344CB8AC3E}">
        <p14:creationId xmlns:p14="http://schemas.microsoft.com/office/powerpoint/2010/main" val="1923842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2657F-1D8B-49B7-8B60-8423CA5E9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03123"/>
            <a:ext cx="9144000" cy="1263649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Interview Type 2 – Competency-Based Interview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E22B69-676C-44E1-BC42-E87AA8038230}"/>
              </a:ext>
            </a:extLst>
          </p:cNvPr>
          <p:cNvSpPr txBox="1"/>
          <p:nvPr/>
        </p:nvSpPr>
        <p:spPr>
          <a:xfrm>
            <a:off x="496530" y="1038009"/>
            <a:ext cx="5958349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Assess behaviors demonstrated in previous situations.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STAR Method: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Situation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Example Question: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"Describe a time you successfully led organizational change."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E95D83-BBAA-190D-978C-1BC0F354AA9C}"/>
              </a:ext>
            </a:extLst>
          </p:cNvPr>
          <p:cNvSpPr txBox="1"/>
          <p:nvPr/>
        </p:nvSpPr>
        <p:spPr>
          <a:xfrm>
            <a:off x="7093974" y="2167998"/>
            <a:ext cx="46014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Suitable Roles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</a:p>
          <a:p>
            <a:pPr marL="514350" indent="-514350">
              <a:buFont typeface="+mj-lt"/>
              <a:buAutoNum type="romanL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Manager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Predicts future performance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Evaluates leadership competencies</a:t>
            </a:r>
          </a:p>
        </p:txBody>
      </p:sp>
    </p:spTree>
    <p:extLst>
      <p:ext uri="{BB962C8B-B14F-4D97-AF65-F5344CB8AC3E}">
        <p14:creationId xmlns:p14="http://schemas.microsoft.com/office/powerpoint/2010/main" val="1286561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533A1-99B9-4DF5-8136-EF1EBB219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4038" y="358879"/>
            <a:ext cx="6803923" cy="85049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Interview Type 3 – Assessment Centre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2459C5-B1A6-8838-F9E5-FFA00D7A27B5}"/>
              </a:ext>
            </a:extLst>
          </p:cNvPr>
          <p:cNvSpPr txBox="1"/>
          <p:nvPr/>
        </p:nvSpPr>
        <p:spPr>
          <a:xfrm>
            <a:off x="924232" y="1489587"/>
            <a:ext cx="470473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Assessment Centre Interviews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Combination of:</a:t>
            </a: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Group exercises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Presentations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Case studies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Role plays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Interviews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Suitable Roles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Specialist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Senior Project Manager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1A37F8-D116-5071-A37D-894DE893E997}"/>
              </a:ext>
            </a:extLst>
          </p:cNvPr>
          <p:cNvSpPr txBox="1"/>
          <p:nvPr/>
        </p:nvSpPr>
        <p:spPr>
          <a:xfrm>
            <a:off x="6843252" y="2094271"/>
            <a:ext cx="44245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assessment methods</a:t>
            </a:r>
          </a:p>
          <a:p>
            <a:pPr marL="514350" indent="-5143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Realistic job simulation</a:t>
            </a:r>
          </a:p>
          <a:p>
            <a:pPr marL="514350" indent="-514350">
              <a:buFont typeface="+mj-lt"/>
              <a:buAutoNum type="romanL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Improved selection accuracy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Expensive and time-consuming</a:t>
            </a:r>
          </a:p>
        </p:txBody>
      </p:sp>
    </p:spTree>
    <p:extLst>
      <p:ext uri="{BB962C8B-B14F-4D97-AF65-F5344CB8AC3E}">
        <p14:creationId xmlns:p14="http://schemas.microsoft.com/office/powerpoint/2010/main" val="363735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58009-1F35-3E29-DD8D-098E19280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1916" y="344130"/>
            <a:ext cx="6848168" cy="540774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Appropriate Questioning Techniques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99D0C3-E32D-0CDA-035C-2213B6CDD55D}"/>
              </a:ext>
            </a:extLst>
          </p:cNvPr>
          <p:cNvSpPr txBox="1"/>
          <p:nvPr/>
        </p:nvSpPr>
        <p:spPr>
          <a:xfrm>
            <a:off x="353961" y="1166842"/>
            <a:ext cx="862780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Recommended Techniques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Behavioral Questions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Past behavior predicts future behavior.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"Tell us about a time you overcame resistance to change.“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Situational Questions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Hypothetical scenarios.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"What would you do if employees resisted a new digital system?“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Questions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 specific skills.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"How have you managed stakeholders during a major project?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A691BC-FE42-71F5-6103-C00ACBB54562}"/>
              </a:ext>
            </a:extLst>
          </p:cNvPr>
          <p:cNvSpPr txBox="1"/>
          <p:nvPr/>
        </p:nvSpPr>
        <p:spPr>
          <a:xfrm>
            <a:off x="7993625" y="1720839"/>
            <a:ext cx="51471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Gain deeper insights.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"What challenges did you face?“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Justification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Transformation roles require: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Problem-solving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Adaptability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Strategic thinking</a:t>
            </a:r>
          </a:p>
        </p:txBody>
      </p:sp>
    </p:spTree>
    <p:extLst>
      <p:ext uri="{BB962C8B-B14F-4D97-AF65-F5344CB8AC3E}">
        <p14:creationId xmlns:p14="http://schemas.microsoft.com/office/powerpoint/2010/main" val="1748534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7B7E4-882B-68E6-F8FB-0CB6EEC01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4142" y="403122"/>
            <a:ext cx="5643716" cy="87998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Face-to-Face vs Virtual Interviews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221DCD-4A81-55AE-AEA4-4838845D58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5599356"/>
              </p:ext>
            </p:extLst>
          </p:nvPr>
        </p:nvGraphicFramePr>
        <p:xfrm>
          <a:off x="1279012" y="1283109"/>
          <a:ext cx="9633975" cy="22250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211325">
                  <a:extLst>
                    <a:ext uri="{9D8B030D-6E8A-4147-A177-3AD203B41FA5}">
                      <a16:colId xmlns:a16="http://schemas.microsoft.com/office/drawing/2014/main" val="2399335255"/>
                    </a:ext>
                  </a:extLst>
                </a:gridCol>
                <a:gridCol w="3211325">
                  <a:extLst>
                    <a:ext uri="{9D8B030D-6E8A-4147-A177-3AD203B41FA5}">
                      <a16:colId xmlns:a16="http://schemas.microsoft.com/office/drawing/2014/main" val="737548605"/>
                    </a:ext>
                  </a:extLst>
                </a:gridCol>
                <a:gridCol w="3211325">
                  <a:extLst>
                    <a:ext uri="{9D8B030D-6E8A-4147-A177-3AD203B41FA5}">
                      <a16:colId xmlns:a16="http://schemas.microsoft.com/office/drawing/2014/main" val="2831985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Criteria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Face-to-Face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Virtual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91111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400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Travel required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2066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Non-verbal assessment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strong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1652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Candidate 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global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8680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Scheduling Flexibility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771219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C96D268-BD9C-452C-395D-8AD12C4204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558412"/>
              </p:ext>
            </p:extLst>
          </p:nvPr>
        </p:nvGraphicFramePr>
        <p:xfrm>
          <a:off x="1279013" y="3508149"/>
          <a:ext cx="9633975" cy="3708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211325">
                  <a:extLst>
                    <a:ext uri="{9D8B030D-6E8A-4147-A177-3AD203B41FA5}">
                      <a16:colId xmlns:a16="http://schemas.microsoft.com/office/drawing/2014/main" val="2828485964"/>
                    </a:ext>
                  </a:extLst>
                </a:gridCol>
                <a:gridCol w="3211325">
                  <a:extLst>
                    <a:ext uri="{9D8B030D-6E8A-4147-A177-3AD203B41FA5}">
                      <a16:colId xmlns:a16="http://schemas.microsoft.com/office/drawing/2014/main" val="3024388976"/>
                    </a:ext>
                  </a:extLst>
                </a:gridCol>
                <a:gridCol w="3211325">
                  <a:extLst>
                    <a:ext uri="{9D8B030D-6E8A-4147-A177-3AD203B41FA5}">
                      <a16:colId xmlns:a16="http://schemas.microsoft.com/office/drawing/2014/main" val="13860670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Dependence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/>
                        <a:t>low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/>
                        <a:t>high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01459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0CC8C4A-6021-D034-1BBD-818470209A78}"/>
              </a:ext>
            </a:extLst>
          </p:cNvPr>
          <p:cNvSpPr txBox="1"/>
          <p:nvPr/>
        </p:nvSpPr>
        <p:spPr>
          <a:xfrm>
            <a:off x="619432" y="4675239"/>
            <a:ext cx="48079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Face-to-Face Advantages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Better relationship building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More accurate behavioral observation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4918E7-F634-47C6-7D7C-78D255A5E08B}"/>
              </a:ext>
            </a:extLst>
          </p:cNvPr>
          <p:cNvSpPr txBox="1"/>
          <p:nvPr/>
        </p:nvSpPr>
        <p:spPr>
          <a:xfrm>
            <a:off x="6867832" y="4536739"/>
            <a:ext cx="41000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Virtual Advantages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Faster recruitment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Larger talent pool </a:t>
            </a:r>
          </a:p>
          <a:p>
            <a:pPr marL="400050" indent="-400050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costs</a:t>
            </a:r>
          </a:p>
        </p:txBody>
      </p:sp>
    </p:spTree>
    <p:extLst>
      <p:ext uri="{BB962C8B-B14F-4D97-AF65-F5344CB8AC3E}">
        <p14:creationId xmlns:p14="http://schemas.microsoft.com/office/powerpoint/2010/main" val="211014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E0B52E-74AC-B382-1F6F-B564A57100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9858" y="285135"/>
            <a:ext cx="8072284" cy="437536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9A7CF65-F914-2B01-C31D-1A227E18E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1" y="1061884"/>
            <a:ext cx="10667998" cy="5117689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  <a:p>
            <a:pPr algn="l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supports successful transformation.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Job analysis provides recruitment foundations.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Structured, competency-based, and assessment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interviews offer complementary strengths.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Behavioral and competency-based questioning best assess transformation capabilities.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Hybrid interviewing combines efficiency and quality. </a:t>
            </a:r>
          </a:p>
          <a:p>
            <a:pPr algn="l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algn="l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l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Conduct detailed job analysis</a:t>
            </a:r>
          </a:p>
          <a:p>
            <a:pPr marL="514350" indent="-514350" algn="l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Use competency-based selection</a:t>
            </a:r>
          </a:p>
          <a:p>
            <a:pPr marL="514350" indent="-514350" algn="l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Implement structured interviews</a:t>
            </a:r>
          </a:p>
          <a:p>
            <a:pPr marL="514350" indent="-514350" algn="l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Adopt hybrid interview methods</a:t>
            </a:r>
          </a:p>
          <a:p>
            <a:pPr marL="514350" indent="-514350" algn="l">
              <a:buFont typeface="+mj-lt"/>
              <a:buAutoNum type="romanL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Ensure fair and unbiased selection processes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585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81F09-DBC0-0908-993F-830420639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723" y="663676"/>
            <a:ext cx="11941277" cy="595834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>
                <a:latin typeface="Abadi" panose="020F0502020204030204" pitchFamily="34" charset="0"/>
              </a:rPr>
              <a:t>                                                             </a:t>
            </a:r>
            <a:r>
              <a:rPr lang="en-US" sz="3300" b="1" dirty="0">
                <a:latin typeface="Abadi" panose="020F0502020204030204" pitchFamily="34" charset="0"/>
              </a:rPr>
              <a:t>Reference List</a:t>
            </a:r>
          </a:p>
          <a:p>
            <a:pPr marL="0" indent="0">
              <a:buNone/>
            </a:pP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badi" panose="020F0502020204030204" pitchFamily="34" charset="0"/>
                <a:hlinkClick r:id="rId2"/>
              </a:rPr>
              <a:t>Armstrong, M. &amp; Taylor, S. (2023) Armstrong's Handbook of Human Resource Management Practice. 16th ed. London: Kogan Page</a:t>
            </a: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badi" panose="020F0502020204030204" pitchFamily="34" charset="0"/>
                <a:hlinkClick r:id="rId3"/>
              </a:rPr>
              <a:t>Bratton, J. &amp; Gold, J. (2022) Human Resource Management: Theory and Practice. 8th ed. London: Palgrave.</a:t>
            </a: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badi" panose="020F0502020204030204" pitchFamily="34" charset="0"/>
                <a:hlinkClick r:id="rId4"/>
              </a:rPr>
              <a:t>CIPD (2024) Recruitment and Selection Factsheet. Available at: </a:t>
            </a:r>
            <a:r>
              <a:rPr lang="en-US" b="1" dirty="0">
                <a:latin typeface="Abadi" panose="020F0502020204030204" pitchFamily="34" charset="0"/>
                <a:hlinkClick r:id="rId5"/>
              </a:rPr>
              <a:t>https://www.cipd.org.uk</a:t>
            </a: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badi" panose="020F0502020204030204" pitchFamily="34" charset="0"/>
                <a:hlinkClick r:id="rId6"/>
              </a:rPr>
              <a:t>Cook, M. (2021) Personnel Selection: Adding Value Through People. 7th ed. Chichester: Wiley.</a:t>
            </a: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badi" panose="020F0502020204030204" pitchFamily="34" charset="0"/>
                <a:hlinkClick r:id="rId7"/>
              </a:rPr>
              <a:t>Torrington, D., Hall, L., Taylor, S. and Atkinson, C. (2020) Human Resource Management. 11th ed. Harlow: Pearson.</a:t>
            </a: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endParaRPr lang="en-US" b="1" dirty="0">
              <a:latin typeface="Abad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latin typeface="Abad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537480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9" ma:contentTypeDescription="Create a new document." ma:contentTypeScope="" ma:versionID="4c2bb7d31077ff2cdcccbc099e868572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cd0963f8e971dfc7c8f8c9879b9b45d8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D6C9BF-E300-4763-8D49-CE2B12908A57}">
  <ds:schemaRefs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1db24759-c936-4417-b43c-e7856b46dbfa"/>
    <ds:schemaRef ds:uri="http://schemas.microsoft.com/office/2006/metadata/properties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657ED562-CAAD-474F-8608-6B6C94C94F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D9C55D-96EC-46F4-B104-5D13192576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840</Words>
  <Application>Microsoft Office PowerPoint</Application>
  <PresentationFormat>Widescreen</PresentationFormat>
  <Paragraphs>271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Abadi</vt:lpstr>
      <vt:lpstr>Aptos</vt:lpstr>
      <vt:lpstr>Arial</vt:lpstr>
      <vt:lpstr>Verdana Pro</vt:lpstr>
      <vt:lpstr>Verdana Pro Cond SemiBold</vt:lpstr>
      <vt:lpstr>TornVTI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Interview Type 2 – Competency-Based Interview</vt:lpstr>
      <vt:lpstr>Interview Type 3 – Assessment Centre</vt:lpstr>
      <vt:lpstr>Appropriate Questioning Techniques</vt:lpstr>
      <vt:lpstr>Face-to-Face vs Virtual Interviews</vt:lpstr>
      <vt:lpstr>Conclusion and Recommendations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Gheorghe Robu (2440088)</dc:creator>
  <cp:lastModifiedBy>Gheorghe Robu (2440088)</cp:lastModifiedBy>
  <cp:revision>1</cp:revision>
  <dcterms:created xsi:type="dcterms:W3CDTF">2026-06-01T20:51:56Z</dcterms:created>
  <dcterms:modified xsi:type="dcterms:W3CDTF">2026-06-04T19:50:49Z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