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9" r:id="rId1"/>
    <p:sldMasterId id="2147483735" r:id="rId2"/>
  </p:sldMasterIdLst>
  <p:sldIdLst>
    <p:sldId id="264" r:id="rId3"/>
    <p:sldId id="256" r:id="rId4"/>
    <p:sldId id="260" r:id="rId5"/>
    <p:sldId id="258" r:id="rId6"/>
    <p:sldId id="259" r:id="rId7"/>
    <p:sldId id="261" r:id="rId8"/>
    <p:sldId id="263" r:id="rId9"/>
    <p:sldId id="262"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16C16-175D-7F30-97F9-AE7A2E28AA6A}" v="15" dt="2025-11-16T20:20:48.222"/>
    <p1510:client id="{0B853892-7FA5-D270-7658-BD8E3009F8D2}" v="13" dt="2025-11-16T20:45:56.335"/>
    <p1510:client id="{366F04BE-8192-40B8-2CEC-69EA2BC3CB06}" v="113" dt="2025-11-17T16:37:16.804"/>
    <p1510:client id="{3AF05B5C-0316-2F20-CC2A-2D7D299AE950}" v="1" dt="2025-11-16T20:13:18.981"/>
    <p1510:client id="{95DE7372-8A75-C1C8-A240-A5E283AB29CF}" v="456" dt="2025-11-17T16:10:39.097"/>
    <p1510:client id="{98C30D03-2D98-61DE-9F1A-FF41AB924D6F}" v="9" dt="2025-11-16T20:44:00.641"/>
    <p1510:client id="{BA10EF00-2E55-504B-D539-C1AF694F91F7}" v="850" dt="2025-11-16T20:12:11.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5/10/relationships/revisionInfo" Target="revisionInfo.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11/17/2025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6327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11/17/2025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166093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11/17/2025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32689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11/17/2025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47594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11/17/2025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24695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11/17/2025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74766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11/17/2025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313109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11/17/2025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1309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11/17/2025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868197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11/17/2025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38674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11/17/2025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847237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7767144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458601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873301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2755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01323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001033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084225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83046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708293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234854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2647310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158037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11/17/2025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710891682"/>
      </p:ext>
    </p:extLst>
  </p:cSld>
  <p:clrMap bg1="dk1" tx1="lt1" bg2="dk2" tx2="lt2" accent1="accent1" accent2="accent2" accent3="accent3" accent4="accent4" accent5="accent5" accent6="accent6" hlink="hlink" folHlink="folHlink"/>
  <p:sldLayoutIdLst>
    <p:sldLayoutId id="2147483800" r:id="rId1"/>
    <p:sldLayoutId id="2147483801" r:id="rId2"/>
    <p:sldLayoutId id="2147483802" r:id="rId3"/>
    <p:sldLayoutId id="2147483803" r:id="rId4"/>
    <p:sldLayoutId id="2147483804" r:id="rId5"/>
    <p:sldLayoutId id="2147483805" r:id="rId6"/>
    <p:sldLayoutId id="2147483806" r:id="rId7"/>
    <p:sldLayoutId id="2147483807" r:id="rId8"/>
    <p:sldLayoutId id="2147483808" r:id="rId9"/>
    <p:sldLayoutId id="2147483809" r:id="rId10"/>
    <p:sldLayoutId id="2147483810"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11/17/2025</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281177168"/>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28" r:id="rId6"/>
    <p:sldLayoutId id="2147483723" r:id="rId7"/>
    <p:sldLayoutId id="2147483724" r:id="rId8"/>
    <p:sldLayoutId id="2147483725" r:id="rId9"/>
    <p:sldLayoutId id="2147483726" r:id="rId10"/>
    <p:sldLayoutId id="2147483727" r:id="rId11"/>
    <p:sldLayoutId id="2147483729"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5" Type="http://schemas.openxmlformats.org/officeDocument/2006/relationships/image" Target="../media/image8.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bbc.co.uk/news/world-us-canada-14564182" TargetMode="External"/><Relationship Id="rId7" Type="http://schemas.openxmlformats.org/officeDocument/2006/relationships/hyperlink" Target="https://www.buzzfeed.com/elfyscott/heres-why-we-need-to-rethink-everything-we-know-about-the" TargetMode="External"/><Relationship Id="rId2" Type="http://schemas.openxmlformats.org/officeDocument/2006/relationships/hyperlink" Target="https://www.verywellmind.com/the-stanford-prison-experiment-2794995#toc-impact-of-the-zimbardo-prison-experiment" TargetMode="External"/><Relationship Id="rId1" Type="http://schemas.openxmlformats.org/officeDocument/2006/relationships/slideLayout" Target="../slideLayouts/slideLayout2.xml"/><Relationship Id="rId6" Type="http://schemas.openxmlformats.org/officeDocument/2006/relationships/hyperlink" Target="https://mindsitenews.org/2024/11/22/new-documentary-stanford-prison-experiment/" TargetMode="External"/><Relationship Id="rId5" Type="http://schemas.openxmlformats.org/officeDocument/2006/relationships/hyperlink" Target="https://www.bbc.co.uk/programmes/w3ct1x8t" TargetMode="External"/><Relationship Id="rId4" Type="http://schemas.openxmlformats.org/officeDocument/2006/relationships/hyperlink" Target="https://stanfordmag.org/contents/the-menace-with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B978-C9A1-593C-D8CB-A73FEE414448}"/>
              </a:ext>
            </a:extLst>
          </p:cNvPr>
          <p:cNvSpPr>
            <a:spLocks noGrp="1"/>
          </p:cNvSpPr>
          <p:nvPr>
            <p:ph type="title"/>
          </p:nvPr>
        </p:nvSpPr>
        <p:spPr>
          <a:xfrm>
            <a:off x="-855" y="-224555"/>
            <a:ext cx="9238434" cy="857559"/>
          </a:xfrm>
        </p:spPr>
        <p:txBody>
          <a:bodyPr/>
          <a:lstStyle/>
          <a:p>
            <a:r>
              <a:rPr lang="en-GB" dirty="0">
                <a:latin typeface="Times New Roman"/>
                <a:cs typeface="Times New Roman"/>
              </a:rPr>
              <a:t>AI acknowledgement</a:t>
            </a:r>
          </a:p>
        </p:txBody>
      </p:sp>
      <p:sp>
        <p:nvSpPr>
          <p:cNvPr id="3" name="Content Placeholder 2">
            <a:extLst>
              <a:ext uri="{FF2B5EF4-FFF2-40B4-BE49-F238E27FC236}">
                <a16:creationId xmlns:a16="http://schemas.microsoft.com/office/drawing/2014/main" id="{EF7744AE-A70B-E81C-2E19-44E5038CB29B}"/>
              </a:ext>
            </a:extLst>
          </p:cNvPr>
          <p:cNvSpPr>
            <a:spLocks noGrp="1"/>
          </p:cNvSpPr>
          <p:nvPr>
            <p:ph idx="1"/>
          </p:nvPr>
        </p:nvSpPr>
        <p:spPr>
          <a:xfrm>
            <a:off x="-855" y="815474"/>
            <a:ext cx="9238434" cy="3810000"/>
          </a:xfrm>
        </p:spPr>
        <p:txBody>
          <a:bodyPr vert="horz" lIns="91440" tIns="45720" rIns="91440" bIns="45720" rtlCol="0" anchor="t">
            <a:normAutofit/>
          </a:bodyPr>
          <a:lstStyle/>
          <a:p>
            <a:pPr marL="0" indent="0">
              <a:buNone/>
            </a:pPr>
            <a:r>
              <a:rPr lang="en-GB" sz="1200" dirty="0">
                <a:solidFill>
                  <a:srgbClr val="E8E8E8"/>
                </a:solidFill>
                <a:latin typeface="Times New Roman"/>
                <a:cs typeface="Times New Roman"/>
              </a:rPr>
              <a:t>I confirm that I have not used any AI tools in the research and creation of this assignment. I confirm that </a:t>
            </a:r>
            <a:r>
              <a:rPr lang="en-GB" sz="1200" dirty="0" err="1">
                <a:solidFill>
                  <a:srgbClr val="E8E8E8"/>
                </a:solidFill>
                <a:latin typeface="Times New Roman"/>
                <a:cs typeface="Times New Roman"/>
              </a:rPr>
              <a:t>i</a:t>
            </a:r>
            <a:r>
              <a:rPr lang="en-GB" sz="1200" dirty="0">
                <a:solidFill>
                  <a:srgbClr val="E8E8E8"/>
                </a:solidFill>
                <a:latin typeface="Times New Roman"/>
                <a:cs typeface="Times New Roman"/>
              </a:rPr>
              <a:t> have not presented any AI generated materials as my own work. I confirm that </a:t>
            </a:r>
            <a:r>
              <a:rPr lang="en-GB" sz="1200" dirty="0" err="1">
                <a:solidFill>
                  <a:srgbClr val="E8E8E8"/>
                </a:solidFill>
                <a:latin typeface="Times New Roman"/>
                <a:cs typeface="Times New Roman"/>
              </a:rPr>
              <a:t>i</a:t>
            </a:r>
            <a:r>
              <a:rPr lang="en-GB" sz="1200" dirty="0">
                <a:solidFill>
                  <a:srgbClr val="E8E8E8"/>
                </a:solidFill>
                <a:latin typeface="Times New Roman"/>
                <a:cs typeface="Times New Roman"/>
              </a:rPr>
              <a:t> have copies of my drafts, notes, and other resources I used, which I may be asked to provide in evidence.</a:t>
            </a:r>
          </a:p>
        </p:txBody>
      </p:sp>
      <p:sp>
        <p:nvSpPr>
          <p:cNvPr id="4" name="Date Placeholder 3">
            <a:extLst>
              <a:ext uri="{FF2B5EF4-FFF2-40B4-BE49-F238E27FC236}">
                <a16:creationId xmlns:a16="http://schemas.microsoft.com/office/drawing/2014/main" id="{96C70083-9B1F-BAC1-4C7E-46393BA84125}"/>
              </a:ext>
            </a:extLst>
          </p:cNvPr>
          <p:cNvSpPr>
            <a:spLocks noGrp="1"/>
          </p:cNvSpPr>
          <p:nvPr>
            <p:ph type="dt" sz="half" idx="10"/>
          </p:nvPr>
        </p:nvSpPr>
        <p:spPr/>
        <p:txBody>
          <a:bodyPr/>
          <a:lstStyle/>
          <a:p>
            <a:fld id="{DD5C3FDF-D607-4B15-A0BA-3D13488D2B16}" type="datetime1">
              <a:t>11/17/2025</a:t>
            </a:fld>
            <a:endParaRPr lang="en-US" dirty="0"/>
          </a:p>
        </p:txBody>
      </p:sp>
      <p:sp>
        <p:nvSpPr>
          <p:cNvPr id="5" name="Footer Placeholder 4">
            <a:extLst>
              <a:ext uri="{FF2B5EF4-FFF2-40B4-BE49-F238E27FC236}">
                <a16:creationId xmlns:a16="http://schemas.microsoft.com/office/drawing/2014/main" id="{AB57119C-CCE2-2181-8D35-26A6905E3856}"/>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468FDB0-B7F4-1604-4CA3-D10EB41A814F}"/>
              </a:ext>
            </a:extLst>
          </p:cNvPr>
          <p:cNvSpPr>
            <a:spLocks noGrp="1"/>
          </p:cNvSpPr>
          <p:nvPr>
            <p:ph type="sldNum" sz="quarter" idx="12"/>
          </p:nvPr>
        </p:nvSpPr>
        <p:spPr/>
        <p:txBody>
          <a:bodyPr/>
          <a:lstStyle/>
          <a:p>
            <a:fld id="{196A61CA-0502-4EE4-9724-96EA822543E5}" type="slidenum">
              <a:rPr lang="en-US" dirty="0"/>
              <a:t>1</a:t>
            </a:fld>
            <a:endParaRPr lang="en-US" dirty="0"/>
          </a:p>
        </p:txBody>
      </p:sp>
    </p:spTree>
    <p:extLst>
      <p:ext uri="{BB962C8B-B14F-4D97-AF65-F5344CB8AC3E}">
        <p14:creationId xmlns:p14="http://schemas.microsoft.com/office/powerpoint/2010/main" val="1124986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56EEB-604C-E943-3223-7BECEDDFBE39}"/>
              </a:ext>
            </a:extLst>
          </p:cNvPr>
          <p:cNvSpPr>
            <a:spLocks noGrp="1"/>
          </p:cNvSpPr>
          <p:nvPr>
            <p:ph type="ctrTitle"/>
          </p:nvPr>
        </p:nvSpPr>
        <p:spPr>
          <a:xfrm>
            <a:off x="729620" y="1597224"/>
            <a:ext cx="3939362" cy="1841435"/>
          </a:xfrm>
          <a:noFill/>
        </p:spPr>
        <p:txBody>
          <a:bodyPr anchor="ctr">
            <a:normAutofit/>
          </a:bodyPr>
          <a:lstStyle/>
          <a:p>
            <a:r>
              <a:rPr lang="en-GB" dirty="0">
                <a:latin typeface="Times New Roman"/>
                <a:cs typeface="Times New Roman"/>
              </a:rPr>
              <a:t>Ethics</a:t>
            </a:r>
          </a:p>
        </p:txBody>
      </p:sp>
      <p:sp>
        <p:nvSpPr>
          <p:cNvPr id="3" name="Subtitle 2">
            <a:extLst>
              <a:ext uri="{FF2B5EF4-FFF2-40B4-BE49-F238E27FC236}">
                <a16:creationId xmlns:a16="http://schemas.microsoft.com/office/drawing/2014/main" id="{82E1D7A6-FF90-711B-6EF0-B3E709C3D6E4}"/>
              </a:ext>
            </a:extLst>
          </p:cNvPr>
          <p:cNvSpPr>
            <a:spLocks noGrp="1"/>
          </p:cNvSpPr>
          <p:nvPr>
            <p:ph type="subTitle" idx="1"/>
          </p:nvPr>
        </p:nvSpPr>
        <p:spPr>
          <a:xfrm>
            <a:off x="1477929" y="4101844"/>
            <a:ext cx="3043621" cy="1319184"/>
          </a:xfrm>
          <a:noFill/>
        </p:spPr>
        <p:txBody>
          <a:bodyPr vert="horz" lIns="91440" tIns="45720" rIns="91440" bIns="45720" rtlCol="0" anchor="b">
            <a:normAutofit/>
          </a:bodyPr>
          <a:lstStyle/>
          <a:p>
            <a:r>
              <a:rPr lang="en-GB" dirty="0">
                <a:latin typeface="Times New Roman"/>
                <a:cs typeface="Times New Roman"/>
              </a:rPr>
              <a:t>Of the Stanford prison experiment</a:t>
            </a:r>
          </a:p>
        </p:txBody>
      </p:sp>
      <p:pic>
        <p:nvPicPr>
          <p:cNvPr id="5" name="trim.6B0A3392-8EF1-4A2A-A7B6-A164AEAF2D6D.MOV">
            <a:hlinkClick r:id="" action="ppaction://media"/>
            <a:extLst>
              <a:ext uri="{FF2B5EF4-FFF2-40B4-BE49-F238E27FC236}">
                <a16:creationId xmlns:a16="http://schemas.microsoft.com/office/drawing/2014/main" id="{020F4248-E1A7-7CAD-3591-66AC9C5A969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875342" y="4429880"/>
            <a:ext cx="4316657" cy="2428119"/>
          </a:xfrm>
          <a:prstGeom prst="rect">
            <a:avLst/>
          </a:prstGeom>
        </p:spPr>
      </p:pic>
    </p:spTree>
    <p:extLst>
      <p:ext uri="{BB962C8B-B14F-4D97-AF65-F5344CB8AC3E}">
        <p14:creationId xmlns:p14="http://schemas.microsoft.com/office/powerpoint/2010/main" val="132593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03BBA-24C6-8714-9861-7748B9C88328}"/>
              </a:ext>
            </a:extLst>
          </p:cNvPr>
          <p:cNvSpPr>
            <a:spLocks noGrp="1"/>
          </p:cNvSpPr>
          <p:nvPr>
            <p:ph type="title"/>
          </p:nvPr>
        </p:nvSpPr>
        <p:spPr>
          <a:xfrm>
            <a:off x="390475" y="1087009"/>
            <a:ext cx="9238434" cy="857559"/>
          </a:xfrm>
        </p:spPr>
        <p:txBody>
          <a:bodyPr/>
          <a:lstStyle/>
          <a:p>
            <a:r>
              <a:rPr lang="en-GB" dirty="0">
                <a:latin typeface="Times New Roman"/>
                <a:cs typeface="Times New Roman"/>
              </a:rPr>
              <a:t>What was ethically wrong?</a:t>
            </a:r>
          </a:p>
        </p:txBody>
      </p:sp>
      <p:sp>
        <p:nvSpPr>
          <p:cNvPr id="3" name="Content Placeholder 2">
            <a:extLst>
              <a:ext uri="{FF2B5EF4-FFF2-40B4-BE49-F238E27FC236}">
                <a16:creationId xmlns:a16="http://schemas.microsoft.com/office/drawing/2014/main" id="{831594A4-D3C4-C3EA-418C-5A73F2F205BC}"/>
              </a:ext>
            </a:extLst>
          </p:cNvPr>
          <p:cNvSpPr>
            <a:spLocks noGrp="1"/>
          </p:cNvSpPr>
          <p:nvPr>
            <p:ph idx="1"/>
          </p:nvPr>
        </p:nvSpPr>
        <p:spPr>
          <a:xfrm>
            <a:off x="390475" y="2244436"/>
            <a:ext cx="7470401" cy="4358106"/>
          </a:xfrm>
        </p:spPr>
        <p:txBody>
          <a:bodyPr vert="horz" lIns="91440" tIns="45720" rIns="91440" bIns="45720" rtlCol="0" anchor="t">
            <a:normAutofit/>
          </a:bodyPr>
          <a:lstStyle/>
          <a:p>
            <a:r>
              <a:rPr lang="en-GB" dirty="0">
                <a:latin typeface="Times New Roman"/>
                <a:cs typeface="Times New Roman"/>
              </a:rPr>
              <a:t>This was just meant to be a research experiment, but it was far from that.</a:t>
            </a:r>
            <a:endParaRPr lang="en-US">
              <a:latin typeface="Times New Roman"/>
              <a:cs typeface="Times New Roman"/>
            </a:endParaRPr>
          </a:p>
          <a:p>
            <a:endParaRPr lang="en-GB" dirty="0">
              <a:latin typeface="Times New Roman"/>
              <a:cs typeface="Times New Roman"/>
            </a:endParaRPr>
          </a:p>
          <a:p>
            <a:pPr marL="0" indent="0">
              <a:buNone/>
            </a:pPr>
            <a:endParaRPr lang="en-GB" dirty="0">
              <a:latin typeface="Times New Roman"/>
              <a:cs typeface="Times New Roman"/>
            </a:endParaRPr>
          </a:p>
          <a:p>
            <a:r>
              <a:rPr lang="en-GB" dirty="0">
                <a:latin typeface="Times New Roman"/>
                <a:cs typeface="Times New Roman"/>
              </a:rPr>
              <a:t>In 2011 an article from Stanford Magazine called 'The Menace Within' was written from the interviews with the mean who played the role of the guards and prisoners, they even interviewed one of the researchers Craig Haney.</a:t>
            </a:r>
          </a:p>
        </p:txBody>
      </p:sp>
      <p:sp>
        <p:nvSpPr>
          <p:cNvPr id="4" name="Date Placeholder 3">
            <a:extLst>
              <a:ext uri="{FF2B5EF4-FFF2-40B4-BE49-F238E27FC236}">
                <a16:creationId xmlns:a16="http://schemas.microsoft.com/office/drawing/2014/main" id="{D933FEF4-58F3-C778-4AA6-BC455CB203F4}"/>
              </a:ext>
            </a:extLst>
          </p:cNvPr>
          <p:cNvSpPr>
            <a:spLocks noGrp="1"/>
          </p:cNvSpPr>
          <p:nvPr>
            <p:ph type="dt" sz="half" idx="10"/>
          </p:nvPr>
        </p:nvSpPr>
        <p:spPr/>
        <p:txBody>
          <a:bodyPr/>
          <a:lstStyle/>
          <a:p>
            <a:fld id="{D434A61E-D694-49FB-A662-C7364E99D7B1}" type="datetime1">
              <a:t>11/17/2025</a:t>
            </a:fld>
            <a:endParaRPr lang="en-US" dirty="0"/>
          </a:p>
        </p:txBody>
      </p:sp>
      <p:sp>
        <p:nvSpPr>
          <p:cNvPr id="5" name="Footer Placeholder 4">
            <a:extLst>
              <a:ext uri="{FF2B5EF4-FFF2-40B4-BE49-F238E27FC236}">
                <a16:creationId xmlns:a16="http://schemas.microsoft.com/office/drawing/2014/main" id="{C55D40C8-1C7D-9C00-F166-EB237A82A14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684FB44-8FB8-B6C2-6C8D-79C879119B54}"/>
              </a:ext>
            </a:extLst>
          </p:cNvPr>
          <p:cNvSpPr>
            <a:spLocks noGrp="1"/>
          </p:cNvSpPr>
          <p:nvPr>
            <p:ph type="sldNum" sz="quarter" idx="12"/>
          </p:nvPr>
        </p:nvSpPr>
        <p:spPr/>
        <p:txBody>
          <a:bodyPr/>
          <a:lstStyle/>
          <a:p>
            <a:fld id="{196A61CA-0502-4EE4-9724-96EA822543E5}" type="slidenum">
              <a:rPr lang="en-US" dirty="0"/>
              <a:t>3</a:t>
            </a:fld>
            <a:endParaRPr lang="en-US" dirty="0"/>
          </a:p>
        </p:txBody>
      </p:sp>
      <p:pic>
        <p:nvPicPr>
          <p:cNvPr id="8" name="trim.442B36B9-6CDC-401C-8281-6B73A1C64E57.MOV">
            <a:hlinkClick r:id="" action="ppaction://media"/>
            <a:extLst>
              <a:ext uri="{FF2B5EF4-FFF2-40B4-BE49-F238E27FC236}">
                <a16:creationId xmlns:a16="http://schemas.microsoft.com/office/drawing/2014/main" id="{BAFCE763-A2C8-343E-E900-B488E1E157B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179404" y="4600914"/>
            <a:ext cx="4012595" cy="2257085"/>
          </a:xfrm>
          <a:prstGeom prst="rect">
            <a:avLst/>
          </a:prstGeom>
        </p:spPr>
      </p:pic>
    </p:spTree>
    <p:extLst>
      <p:ext uri="{BB962C8B-B14F-4D97-AF65-F5344CB8AC3E}">
        <p14:creationId xmlns:p14="http://schemas.microsoft.com/office/powerpoint/2010/main" val="33393190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89BC88-C496-E55A-66D0-1992FF9B56A0}"/>
              </a:ext>
            </a:extLst>
          </p:cNvPr>
          <p:cNvSpPr>
            <a:spLocks noGrp="1"/>
          </p:cNvSpPr>
          <p:nvPr>
            <p:ph idx="1"/>
          </p:nvPr>
        </p:nvSpPr>
        <p:spPr>
          <a:xfrm>
            <a:off x="141093" y="189782"/>
            <a:ext cx="9639486" cy="5542596"/>
          </a:xfrm>
        </p:spPr>
        <p:txBody>
          <a:bodyPr vert="horz" lIns="91440" tIns="45720" rIns="91440" bIns="45720" rtlCol="0" anchor="t">
            <a:normAutofit/>
          </a:bodyPr>
          <a:lstStyle/>
          <a:p>
            <a:r>
              <a:rPr lang="en-GB" dirty="0">
                <a:latin typeface="Times New Roman"/>
                <a:cs typeface="Times New Roman"/>
              </a:rPr>
              <a:t> "he made clear that the prisoners could not be physically harmed" this was going from what Zimbardo had said to the boys playing the guards (</a:t>
            </a:r>
            <a:r>
              <a:rPr lang="en-GB" dirty="0" err="1">
                <a:latin typeface="Times New Roman"/>
                <a:cs typeface="Times New Roman"/>
              </a:rPr>
              <a:t>Ratnesar</a:t>
            </a:r>
            <a:r>
              <a:rPr lang="en-GB" dirty="0">
                <a:latin typeface="Times New Roman"/>
                <a:cs typeface="Times New Roman"/>
              </a:rPr>
              <a:t>. R, 2011).</a:t>
            </a:r>
          </a:p>
          <a:p>
            <a:endParaRPr lang="en-GB" dirty="0">
              <a:latin typeface="Times New Roman"/>
              <a:cs typeface="Times New Roman"/>
            </a:endParaRPr>
          </a:p>
          <a:p>
            <a:r>
              <a:rPr lang="en-GB" dirty="0">
                <a:latin typeface="Times New Roman"/>
                <a:cs typeface="Times New Roman"/>
              </a:rPr>
              <a:t>But the "prisoners" were taunted, stripped naked and deprived of sleep (Ratnesar. R, 2011) which could be seen as physical harm and dehumanisation. </a:t>
            </a:r>
          </a:p>
          <a:p>
            <a:endParaRPr lang="en-GB" dirty="0">
              <a:latin typeface="Times New Roman"/>
              <a:cs typeface="Times New Roman"/>
            </a:endParaRPr>
          </a:p>
          <a:p>
            <a:r>
              <a:rPr lang="en-GB" dirty="0">
                <a:latin typeface="Times New Roman"/>
                <a:cs typeface="Times New Roman"/>
              </a:rPr>
              <a:t>The guards were told to make the prisoner to feel powerless (Ratnesar. R, 2011)</a:t>
            </a:r>
            <a:endParaRPr lang="en-GB" dirty="0">
              <a:solidFill>
                <a:srgbClr val="000000"/>
              </a:solidFill>
              <a:latin typeface="Times New Roman"/>
              <a:cs typeface="Times New Roman"/>
            </a:endParaRPr>
          </a:p>
        </p:txBody>
      </p:sp>
      <p:sp>
        <p:nvSpPr>
          <p:cNvPr id="4" name="Date Placeholder 3">
            <a:extLst>
              <a:ext uri="{FF2B5EF4-FFF2-40B4-BE49-F238E27FC236}">
                <a16:creationId xmlns:a16="http://schemas.microsoft.com/office/drawing/2014/main" id="{FBF3A747-4A13-7CE2-048F-DD5F04AF06C3}"/>
              </a:ext>
            </a:extLst>
          </p:cNvPr>
          <p:cNvSpPr>
            <a:spLocks noGrp="1"/>
          </p:cNvSpPr>
          <p:nvPr>
            <p:ph type="dt" sz="half" idx="10"/>
          </p:nvPr>
        </p:nvSpPr>
        <p:spPr/>
        <p:txBody>
          <a:bodyPr/>
          <a:lstStyle/>
          <a:p>
            <a:fld id="{3CC1271C-C7C9-46C5-9648-2FF75286068B}" type="datetime1">
              <a:t>11/17/2025</a:t>
            </a:fld>
            <a:endParaRPr lang="en-US" dirty="0"/>
          </a:p>
        </p:txBody>
      </p:sp>
      <p:sp>
        <p:nvSpPr>
          <p:cNvPr id="5" name="Footer Placeholder 4">
            <a:extLst>
              <a:ext uri="{FF2B5EF4-FFF2-40B4-BE49-F238E27FC236}">
                <a16:creationId xmlns:a16="http://schemas.microsoft.com/office/drawing/2014/main" id="{AAB08483-91B0-28C9-0AA7-D1E1C7C8FFA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59D8227-86A7-43E7-D005-9A034D6F38D0}"/>
              </a:ext>
            </a:extLst>
          </p:cNvPr>
          <p:cNvSpPr>
            <a:spLocks noGrp="1"/>
          </p:cNvSpPr>
          <p:nvPr>
            <p:ph type="sldNum" sz="quarter" idx="12"/>
          </p:nvPr>
        </p:nvSpPr>
        <p:spPr/>
        <p:txBody>
          <a:bodyPr/>
          <a:lstStyle/>
          <a:p>
            <a:fld id="{196A61CA-0502-4EE4-9724-96EA822543E5}" type="slidenum">
              <a:rPr lang="en-US" dirty="0"/>
              <a:t>4</a:t>
            </a:fld>
            <a:endParaRPr lang="en-US" dirty="0"/>
          </a:p>
        </p:txBody>
      </p:sp>
      <p:pic>
        <p:nvPicPr>
          <p:cNvPr id="7" name="trim.7F2C0FF1-AE79-4073-98C8-874707BC26D3.MOV">
            <a:hlinkClick r:id="" action="ppaction://media"/>
            <a:extLst>
              <a:ext uri="{FF2B5EF4-FFF2-40B4-BE49-F238E27FC236}">
                <a16:creationId xmlns:a16="http://schemas.microsoft.com/office/drawing/2014/main" id="{DA6E9213-E8B0-8DE5-6497-EB41C4F5FD4B}"/>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35118" y="4294753"/>
            <a:ext cx="4556881" cy="2563246"/>
          </a:xfrm>
          <a:prstGeom prst="rect">
            <a:avLst/>
          </a:prstGeom>
        </p:spPr>
      </p:pic>
      <p:pic>
        <p:nvPicPr>
          <p:cNvPr id="2" name="Picture 1" descr="BBC World Service - Witness History, The Stanford Prison Experiment">
            <a:extLst>
              <a:ext uri="{FF2B5EF4-FFF2-40B4-BE49-F238E27FC236}">
                <a16:creationId xmlns:a16="http://schemas.microsoft.com/office/drawing/2014/main" id="{E179B210-CD69-E4D2-B3CA-2F80D037A909}"/>
              </a:ext>
            </a:extLst>
          </p:cNvPr>
          <p:cNvPicPr>
            <a:picLocks noChangeAspect="1"/>
          </p:cNvPicPr>
          <p:nvPr/>
        </p:nvPicPr>
        <p:blipFill>
          <a:blip r:embed="rId5"/>
          <a:stretch>
            <a:fillRect/>
          </a:stretch>
        </p:blipFill>
        <p:spPr>
          <a:xfrm>
            <a:off x="1866900" y="3647209"/>
            <a:ext cx="3581400" cy="3304309"/>
          </a:xfrm>
          <a:prstGeom prst="rect">
            <a:avLst/>
          </a:prstGeom>
        </p:spPr>
      </p:pic>
      <p:sp>
        <p:nvSpPr>
          <p:cNvPr id="8" name="TextBox 7">
            <a:extLst>
              <a:ext uri="{FF2B5EF4-FFF2-40B4-BE49-F238E27FC236}">
                <a16:creationId xmlns:a16="http://schemas.microsoft.com/office/drawing/2014/main" id="{DB00E780-FA30-B75A-1898-F3F8D6C98F68}"/>
              </a:ext>
            </a:extLst>
          </p:cNvPr>
          <p:cNvSpPr txBox="1"/>
          <p:nvPr/>
        </p:nvSpPr>
        <p:spPr>
          <a:xfrm>
            <a:off x="1872276" y="5905554"/>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BBC World Service, January 2024</a:t>
            </a:r>
          </a:p>
        </p:txBody>
      </p:sp>
    </p:spTree>
    <p:extLst>
      <p:ext uri="{BB962C8B-B14F-4D97-AF65-F5344CB8AC3E}">
        <p14:creationId xmlns:p14="http://schemas.microsoft.com/office/powerpoint/2010/main" val="312953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2"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3E3D48-C9E0-D414-E8C7-D748CF63036C}"/>
              </a:ext>
            </a:extLst>
          </p:cNvPr>
          <p:cNvSpPr>
            <a:spLocks noGrp="1"/>
          </p:cNvSpPr>
          <p:nvPr>
            <p:ph idx="1"/>
          </p:nvPr>
        </p:nvSpPr>
        <p:spPr>
          <a:xfrm>
            <a:off x="-5046" y="629313"/>
            <a:ext cx="11470078" cy="3914807"/>
          </a:xfrm>
        </p:spPr>
        <p:txBody>
          <a:bodyPr vert="horz" lIns="91440" tIns="45720" rIns="91440" bIns="45720" rtlCol="0" anchor="t">
            <a:normAutofit/>
          </a:bodyPr>
          <a:lstStyle/>
          <a:p>
            <a:r>
              <a:rPr lang="en-GB" dirty="0">
                <a:latin typeface="Times New Roman"/>
                <a:cs typeface="Times New Roman"/>
              </a:rPr>
              <a:t>One of the prisoners asked if they would be allowed to leave the experiment at any time, and he was told that he was not allowed to leave, and he agreed to be there for the full experiment. This made him feel like he had now made himself a prisoner (</a:t>
            </a:r>
            <a:r>
              <a:rPr lang="en-GB" dirty="0" err="1">
                <a:latin typeface="Times New Roman"/>
                <a:cs typeface="Times New Roman"/>
              </a:rPr>
              <a:t>Ratnesar</a:t>
            </a:r>
            <a:r>
              <a:rPr lang="en-GB" dirty="0">
                <a:latin typeface="Times New Roman"/>
                <a:cs typeface="Times New Roman"/>
              </a:rPr>
              <a:t>. R, 2011).</a:t>
            </a:r>
          </a:p>
          <a:p>
            <a:r>
              <a:rPr lang="en-GB" dirty="0">
                <a:latin typeface="Times New Roman"/>
                <a:cs typeface="Times New Roman"/>
              </a:rPr>
              <a:t>Interview from BBC News mentions that there was a list of prisoners who had breakdowns in the ongoing experiment and "one even developed a psychosomatic all-over body rash" (</a:t>
            </a:r>
            <a:r>
              <a:rPr lang="en-GB" dirty="0" err="1">
                <a:latin typeface="Times New Roman"/>
                <a:cs typeface="Times New Roman"/>
              </a:rPr>
              <a:t>Lethead</a:t>
            </a:r>
            <a:r>
              <a:rPr lang="en-GB" dirty="0">
                <a:latin typeface="Times New Roman"/>
                <a:cs typeface="Times New Roman"/>
              </a:rPr>
              <a:t>. A, 2011).</a:t>
            </a:r>
          </a:p>
          <a:p>
            <a:endParaRPr lang="en-GB" dirty="0"/>
          </a:p>
        </p:txBody>
      </p:sp>
      <p:sp>
        <p:nvSpPr>
          <p:cNvPr id="4" name="Date Placeholder 3">
            <a:extLst>
              <a:ext uri="{FF2B5EF4-FFF2-40B4-BE49-F238E27FC236}">
                <a16:creationId xmlns:a16="http://schemas.microsoft.com/office/drawing/2014/main" id="{203B1AA0-0F2A-DD69-92A2-C52917F5C9F4}"/>
              </a:ext>
            </a:extLst>
          </p:cNvPr>
          <p:cNvSpPr>
            <a:spLocks noGrp="1"/>
          </p:cNvSpPr>
          <p:nvPr>
            <p:ph type="dt" sz="half" idx="10"/>
          </p:nvPr>
        </p:nvSpPr>
        <p:spPr/>
        <p:txBody>
          <a:bodyPr/>
          <a:lstStyle/>
          <a:p>
            <a:fld id="{6501EE29-81F1-40A4-9A50-AA0ECEC1475C}" type="datetime1">
              <a:t>11/17/2025</a:t>
            </a:fld>
            <a:endParaRPr lang="en-US" dirty="0"/>
          </a:p>
        </p:txBody>
      </p:sp>
      <p:sp>
        <p:nvSpPr>
          <p:cNvPr id="5" name="Footer Placeholder 4">
            <a:extLst>
              <a:ext uri="{FF2B5EF4-FFF2-40B4-BE49-F238E27FC236}">
                <a16:creationId xmlns:a16="http://schemas.microsoft.com/office/drawing/2014/main" id="{9018843E-E748-2A55-AA83-8A0329D590F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D1FE315-5A79-C5D2-6C94-2D980257FFEA}"/>
              </a:ext>
            </a:extLst>
          </p:cNvPr>
          <p:cNvSpPr>
            <a:spLocks noGrp="1"/>
          </p:cNvSpPr>
          <p:nvPr>
            <p:ph type="sldNum" sz="quarter" idx="12"/>
          </p:nvPr>
        </p:nvSpPr>
        <p:spPr/>
        <p:txBody>
          <a:bodyPr/>
          <a:lstStyle/>
          <a:p>
            <a:fld id="{196A61CA-0502-4EE4-9724-96EA822543E5}" type="slidenum">
              <a:rPr lang="en-US" dirty="0"/>
              <a:t>5</a:t>
            </a:fld>
            <a:endParaRPr lang="en-US" dirty="0"/>
          </a:p>
        </p:txBody>
      </p:sp>
      <p:pic>
        <p:nvPicPr>
          <p:cNvPr id="8" name="trim.3ACD6D02-7195-4918-B9C3-318D8BDE929C.MOV">
            <a:hlinkClick r:id="" action="ppaction://media"/>
            <a:extLst>
              <a:ext uri="{FF2B5EF4-FFF2-40B4-BE49-F238E27FC236}">
                <a16:creationId xmlns:a16="http://schemas.microsoft.com/office/drawing/2014/main" id="{A81CC60C-C5C7-F257-E4B1-916DDF6B57F1}"/>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453690" y="4192700"/>
            <a:ext cx="4738310" cy="2665299"/>
          </a:xfrm>
          <a:prstGeom prst="rect">
            <a:avLst/>
          </a:prstGeom>
        </p:spPr>
      </p:pic>
      <p:pic>
        <p:nvPicPr>
          <p:cNvPr id="2" name="Picture 1" descr="A New Documentary Explores the Truth Behind the Infamous Stanford Prison  Experiment – MindSite News">
            <a:extLst>
              <a:ext uri="{FF2B5EF4-FFF2-40B4-BE49-F238E27FC236}">
                <a16:creationId xmlns:a16="http://schemas.microsoft.com/office/drawing/2014/main" id="{0654C09C-F2C5-14C1-647F-46BF8E342895}"/>
              </a:ext>
            </a:extLst>
          </p:cNvPr>
          <p:cNvPicPr>
            <a:picLocks noChangeAspect="1"/>
          </p:cNvPicPr>
          <p:nvPr/>
        </p:nvPicPr>
        <p:blipFill>
          <a:blip r:embed="rId5"/>
          <a:stretch>
            <a:fillRect/>
          </a:stretch>
        </p:blipFill>
        <p:spPr>
          <a:xfrm>
            <a:off x="432088" y="2951885"/>
            <a:ext cx="4275858" cy="3198667"/>
          </a:xfrm>
          <a:prstGeom prst="rect">
            <a:avLst/>
          </a:prstGeom>
        </p:spPr>
      </p:pic>
      <p:sp>
        <p:nvSpPr>
          <p:cNvPr id="9" name="TextBox 8">
            <a:extLst>
              <a:ext uri="{FF2B5EF4-FFF2-40B4-BE49-F238E27FC236}">
                <a16:creationId xmlns:a16="http://schemas.microsoft.com/office/drawing/2014/main" id="{43FAD690-632F-4D94-1321-4E86F0C33BE6}"/>
              </a:ext>
            </a:extLst>
          </p:cNvPr>
          <p:cNvSpPr txBox="1"/>
          <p:nvPr/>
        </p:nvSpPr>
        <p:spPr>
          <a:xfrm>
            <a:off x="305201" y="6390605"/>
            <a:ext cx="2743200"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Mind Site News, November 2024</a:t>
            </a:r>
          </a:p>
        </p:txBody>
      </p:sp>
    </p:spTree>
    <p:extLst>
      <p:ext uri="{BB962C8B-B14F-4D97-AF65-F5344CB8AC3E}">
        <p14:creationId xmlns:p14="http://schemas.microsoft.com/office/powerpoint/2010/main" val="111284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15"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799F31-8243-BEE0-6399-F7604242C939}"/>
              </a:ext>
            </a:extLst>
          </p:cNvPr>
          <p:cNvSpPr>
            <a:spLocks noGrp="1"/>
          </p:cNvSpPr>
          <p:nvPr>
            <p:ph idx="1"/>
          </p:nvPr>
        </p:nvSpPr>
        <p:spPr>
          <a:xfrm>
            <a:off x="193113" y="230037"/>
            <a:ext cx="10859416" cy="3810000"/>
          </a:xfrm>
        </p:spPr>
        <p:txBody>
          <a:bodyPr vert="horz" lIns="91440" tIns="45720" rIns="91440" bIns="45720" rtlCol="0" anchor="t">
            <a:normAutofit/>
          </a:bodyPr>
          <a:lstStyle/>
          <a:p>
            <a:r>
              <a:rPr lang="en-GB" dirty="0">
                <a:latin typeface="Times New Roman"/>
                <a:cs typeface="Times New Roman"/>
              </a:rPr>
              <a:t>BBC News states that one of the "prisoners" stated that he felt like nobody with any empathy was monitoring the experiment, so he took action and went on a hunger strike (Leithead. A, 2011). </a:t>
            </a:r>
          </a:p>
          <a:p>
            <a:endParaRPr lang="en-GB" dirty="0">
              <a:latin typeface="Times New Roman"/>
              <a:cs typeface="Times New Roman"/>
            </a:endParaRPr>
          </a:p>
          <a:p>
            <a:r>
              <a:rPr lang="en-GB" dirty="0">
                <a:latin typeface="Times New Roman"/>
                <a:cs typeface="Times New Roman"/>
              </a:rPr>
              <a:t>"The Stanford Prison Experiment is frequently cited as an example of unethical research" (Cherry. K, 2024). This experiment also fails to meet the standards of multiple ethical codes  "including the Code Of Ethics of the American Psychology Association“ (Cherry. K, 2024)</a:t>
            </a:r>
          </a:p>
          <a:p>
            <a:endParaRPr lang="en-GB" dirty="0">
              <a:latin typeface="Times New Roman"/>
              <a:cs typeface="Times New Roman"/>
            </a:endParaRPr>
          </a:p>
          <a:p>
            <a:r>
              <a:rPr lang="en-GB" dirty="0">
                <a:latin typeface="Times New Roman"/>
                <a:cs typeface="Times New Roman"/>
              </a:rPr>
              <a:t>Some may say that this was one of the worst and the most ethically wrong experimentations in history.</a:t>
            </a:r>
          </a:p>
        </p:txBody>
      </p:sp>
      <p:sp>
        <p:nvSpPr>
          <p:cNvPr id="4" name="Date Placeholder 3">
            <a:extLst>
              <a:ext uri="{FF2B5EF4-FFF2-40B4-BE49-F238E27FC236}">
                <a16:creationId xmlns:a16="http://schemas.microsoft.com/office/drawing/2014/main" id="{7CF9A5EB-5F56-C1A8-1E6A-F5BD1D810E6B}"/>
              </a:ext>
            </a:extLst>
          </p:cNvPr>
          <p:cNvSpPr>
            <a:spLocks noGrp="1"/>
          </p:cNvSpPr>
          <p:nvPr>
            <p:ph type="dt" sz="half" idx="10"/>
          </p:nvPr>
        </p:nvSpPr>
        <p:spPr/>
        <p:txBody>
          <a:bodyPr/>
          <a:lstStyle/>
          <a:p>
            <a:fld id="{FC5E819C-57F1-4E92-9D09-BFFC260A4C18}" type="datetime1">
              <a:t>11/17/2025</a:t>
            </a:fld>
            <a:endParaRPr lang="en-US" dirty="0"/>
          </a:p>
        </p:txBody>
      </p:sp>
      <p:sp>
        <p:nvSpPr>
          <p:cNvPr id="5" name="Footer Placeholder 4">
            <a:extLst>
              <a:ext uri="{FF2B5EF4-FFF2-40B4-BE49-F238E27FC236}">
                <a16:creationId xmlns:a16="http://schemas.microsoft.com/office/drawing/2014/main" id="{4A7DF94C-2AA3-D341-D49D-34E820C984A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3797A67-30F1-C5C4-03EC-EDBCF5F53FA5}"/>
              </a:ext>
            </a:extLst>
          </p:cNvPr>
          <p:cNvSpPr>
            <a:spLocks noGrp="1"/>
          </p:cNvSpPr>
          <p:nvPr>
            <p:ph type="sldNum" sz="quarter" idx="12"/>
          </p:nvPr>
        </p:nvSpPr>
        <p:spPr/>
        <p:txBody>
          <a:bodyPr/>
          <a:lstStyle/>
          <a:p>
            <a:fld id="{196A61CA-0502-4EE4-9724-96EA822543E5}" type="slidenum">
              <a:rPr lang="en-US" dirty="0"/>
              <a:t>6</a:t>
            </a:fld>
            <a:endParaRPr lang="en-US" dirty="0"/>
          </a:p>
        </p:txBody>
      </p:sp>
      <p:pic>
        <p:nvPicPr>
          <p:cNvPr id="7" name="trim.B476E547-1215-430E-9EBE-B3048621D39B.MOV">
            <a:hlinkClick r:id="" action="ppaction://media"/>
            <a:extLst>
              <a:ext uri="{FF2B5EF4-FFF2-40B4-BE49-F238E27FC236}">
                <a16:creationId xmlns:a16="http://schemas.microsoft.com/office/drawing/2014/main" id="{FF4A2282-BD4E-8AEE-7081-3B1F86B34EBA}"/>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620000" y="4286250"/>
            <a:ext cx="4572000" cy="2571750"/>
          </a:xfrm>
          <a:prstGeom prst="rect">
            <a:avLst/>
          </a:prstGeom>
        </p:spPr>
      </p:pic>
      <p:pic>
        <p:nvPicPr>
          <p:cNvPr id="2" name="Picture 1" descr="Here's Why We Need To Rethink Everything We Know About The Stanford Prison  Experiment">
            <a:extLst>
              <a:ext uri="{FF2B5EF4-FFF2-40B4-BE49-F238E27FC236}">
                <a16:creationId xmlns:a16="http://schemas.microsoft.com/office/drawing/2014/main" id="{E2FD8396-42DA-62B9-1331-1F14D29D555C}"/>
              </a:ext>
            </a:extLst>
          </p:cNvPr>
          <p:cNvPicPr>
            <a:picLocks noChangeAspect="1"/>
          </p:cNvPicPr>
          <p:nvPr/>
        </p:nvPicPr>
        <p:blipFill>
          <a:blip r:embed="rId5"/>
          <a:stretch>
            <a:fillRect/>
          </a:stretch>
        </p:blipFill>
        <p:spPr>
          <a:xfrm>
            <a:off x="1956136" y="3876842"/>
            <a:ext cx="3854781" cy="2566737"/>
          </a:xfrm>
          <a:prstGeom prst="rect">
            <a:avLst/>
          </a:prstGeom>
        </p:spPr>
      </p:pic>
      <p:sp>
        <p:nvSpPr>
          <p:cNvPr id="8" name="TextBox 7">
            <a:extLst>
              <a:ext uri="{FF2B5EF4-FFF2-40B4-BE49-F238E27FC236}">
                <a16:creationId xmlns:a16="http://schemas.microsoft.com/office/drawing/2014/main" id="{B2342BFB-FA8B-1226-616F-6F976CE4E17A}"/>
              </a:ext>
            </a:extLst>
          </p:cNvPr>
          <p:cNvSpPr txBox="1"/>
          <p:nvPr/>
        </p:nvSpPr>
        <p:spPr>
          <a:xfrm>
            <a:off x="1960498" y="6492056"/>
            <a:ext cx="6325935"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dirty="0"/>
              <a:t>Image from Buzz Feed, august 2018</a:t>
            </a:r>
          </a:p>
        </p:txBody>
      </p:sp>
    </p:spTree>
    <p:extLst>
      <p:ext uri="{BB962C8B-B14F-4D97-AF65-F5344CB8AC3E}">
        <p14:creationId xmlns:p14="http://schemas.microsoft.com/office/powerpoint/2010/main" val="1941739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mediacall" presetSubtype="0" fill="hold" nodeType="clickEffect">
                                  <p:stCondLst>
                                    <p:cond delay="0"/>
                                  </p:stCondLst>
                                  <p:childTnLst>
                                    <p:cmd type="call" cmd="playFrom(0.0)">
                                      <p:cBhvr>
                                        <p:cTn id="21"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22" fill="hold" display="0">
                  <p:stCondLst>
                    <p:cond delay="indefinite"/>
                  </p:stCondLst>
                </p:cTn>
                <p:tgtEl>
                  <p:spTgt spid="7"/>
                </p:tgtEl>
              </p:cMediaNode>
            </p:video>
            <p:seq concurrent="1" nextAc="seek">
              <p:cTn id="23" restart="whenNotActive" fill="hold" evtFilter="cancelBubble" nodeType="interactiveSeq">
                <p:stCondLst>
                  <p:cond evt="onClick" delay="0">
                    <p:tgtEl>
                      <p:spTgt spid="7"/>
                    </p:tgtEl>
                  </p:cond>
                </p:stCondLst>
                <p:endSync evt="end" delay="0">
                  <p:rtn val="all"/>
                </p:endSync>
                <p:childTnLst>
                  <p:par>
                    <p:cTn id="24" fill="hold">
                      <p:stCondLst>
                        <p:cond delay="0"/>
                      </p:stCondLst>
                      <p:childTnLst>
                        <p:par>
                          <p:cTn id="25" fill="hold">
                            <p:stCondLst>
                              <p:cond delay="0"/>
                            </p:stCondLst>
                            <p:childTnLst>
                              <p:par>
                                <p:cTn id="26" presetID="2" presetClass="mediacall" presetSubtype="0" fill="hold" nodeType="clickEffect">
                                  <p:stCondLst>
                                    <p:cond delay="0"/>
                                  </p:stCondLst>
                                  <p:childTnLst>
                                    <p:cmd type="call" cmd="togglePause">
                                      <p:cBhvr>
                                        <p:cTn id="27" dur="1" fill="hold"/>
                                        <p:tgtEl>
                                          <p:spTgt spid="7"/>
                                        </p:tgtEl>
                                      </p:cBhvr>
                                    </p:cmd>
                                  </p:childTnLst>
                                </p:cTn>
                              </p:par>
                            </p:childTnLst>
                          </p:cTn>
                        </p:par>
                      </p:childTnLst>
                    </p:cTn>
                  </p:par>
                </p:childTnLst>
              </p:cTn>
              <p:nextCondLst>
                <p:cond evt="onClick" delay="0">
                  <p:tgtEl>
                    <p:spTgt spid="7"/>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4CB3-4FA1-538E-B218-F140CF746738}"/>
              </a:ext>
            </a:extLst>
          </p:cNvPr>
          <p:cNvSpPr>
            <a:spLocks noGrp="1"/>
          </p:cNvSpPr>
          <p:nvPr>
            <p:ph type="title"/>
          </p:nvPr>
        </p:nvSpPr>
        <p:spPr>
          <a:xfrm>
            <a:off x="-855" y="-237923"/>
            <a:ext cx="9238434" cy="857559"/>
          </a:xfrm>
        </p:spPr>
        <p:txBody>
          <a:bodyPr/>
          <a:lstStyle/>
          <a:p>
            <a:r>
              <a:rPr lang="en-GB" dirty="0">
                <a:latin typeface="Times New Roman"/>
                <a:cs typeface="Times New Roman"/>
              </a:rPr>
              <a:t>Script for presentation</a:t>
            </a:r>
          </a:p>
        </p:txBody>
      </p:sp>
      <p:sp>
        <p:nvSpPr>
          <p:cNvPr id="4" name="Date Placeholder 3">
            <a:extLst>
              <a:ext uri="{FF2B5EF4-FFF2-40B4-BE49-F238E27FC236}">
                <a16:creationId xmlns:a16="http://schemas.microsoft.com/office/drawing/2014/main" id="{41CA3A50-4C18-9436-6CBE-BEFAD44E6684}"/>
              </a:ext>
            </a:extLst>
          </p:cNvPr>
          <p:cNvSpPr>
            <a:spLocks noGrp="1"/>
          </p:cNvSpPr>
          <p:nvPr>
            <p:ph type="dt" sz="half" idx="10"/>
          </p:nvPr>
        </p:nvSpPr>
        <p:spPr/>
        <p:txBody>
          <a:bodyPr/>
          <a:lstStyle/>
          <a:p>
            <a:fld id="{7637635B-4F1D-4668-A3CE-884903216963}" type="datetime1">
              <a:t>11/17/2025</a:t>
            </a:fld>
            <a:endParaRPr lang="en-US" dirty="0"/>
          </a:p>
        </p:txBody>
      </p:sp>
      <p:sp>
        <p:nvSpPr>
          <p:cNvPr id="5" name="Footer Placeholder 4">
            <a:extLst>
              <a:ext uri="{FF2B5EF4-FFF2-40B4-BE49-F238E27FC236}">
                <a16:creationId xmlns:a16="http://schemas.microsoft.com/office/drawing/2014/main" id="{9AD88C85-33B5-5931-1A57-54768538DA5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94CC87B-B0DB-F91B-AAB0-5597F79B45A2}"/>
              </a:ext>
            </a:extLst>
          </p:cNvPr>
          <p:cNvSpPr>
            <a:spLocks noGrp="1"/>
          </p:cNvSpPr>
          <p:nvPr>
            <p:ph type="sldNum" sz="quarter" idx="12"/>
          </p:nvPr>
        </p:nvSpPr>
        <p:spPr/>
        <p:txBody>
          <a:bodyPr/>
          <a:lstStyle/>
          <a:p>
            <a:fld id="{196A61CA-0502-4EE4-9724-96EA822543E5}" type="slidenum">
              <a:rPr lang="en-US" dirty="0"/>
              <a:t>7</a:t>
            </a:fld>
            <a:endParaRPr lang="en-US" dirty="0"/>
          </a:p>
        </p:txBody>
      </p:sp>
      <p:pic>
        <p:nvPicPr>
          <p:cNvPr id="7" name="Picture 6" descr="A black and white page with white text&#10;&#10;AI-generated content may be incorrect.">
            <a:extLst>
              <a:ext uri="{FF2B5EF4-FFF2-40B4-BE49-F238E27FC236}">
                <a16:creationId xmlns:a16="http://schemas.microsoft.com/office/drawing/2014/main" id="{FC350AA0-9BF0-163A-9065-E52074CFFCF2}"/>
              </a:ext>
            </a:extLst>
          </p:cNvPr>
          <p:cNvPicPr>
            <a:picLocks noChangeAspect="1"/>
          </p:cNvPicPr>
          <p:nvPr/>
        </p:nvPicPr>
        <p:blipFill>
          <a:blip r:embed="rId2"/>
          <a:stretch>
            <a:fillRect/>
          </a:stretch>
        </p:blipFill>
        <p:spPr>
          <a:xfrm>
            <a:off x="307139" y="619125"/>
            <a:ext cx="4305300" cy="5619750"/>
          </a:xfrm>
          <a:prstGeom prst="rect">
            <a:avLst/>
          </a:prstGeom>
        </p:spPr>
      </p:pic>
      <p:pic>
        <p:nvPicPr>
          <p:cNvPr id="8" name="Picture 7" descr="A screenshot of a black background&#10;&#10;AI-generated content may be incorrect.">
            <a:extLst>
              <a:ext uri="{FF2B5EF4-FFF2-40B4-BE49-F238E27FC236}">
                <a16:creationId xmlns:a16="http://schemas.microsoft.com/office/drawing/2014/main" id="{E16FC027-C44C-A66D-4221-E6C08A72F60B}"/>
              </a:ext>
            </a:extLst>
          </p:cNvPr>
          <p:cNvPicPr>
            <a:picLocks noChangeAspect="1"/>
          </p:cNvPicPr>
          <p:nvPr/>
        </p:nvPicPr>
        <p:blipFill>
          <a:blip r:embed="rId3"/>
          <a:stretch>
            <a:fillRect/>
          </a:stretch>
        </p:blipFill>
        <p:spPr>
          <a:xfrm>
            <a:off x="5069221" y="620629"/>
            <a:ext cx="5475872" cy="2836110"/>
          </a:xfrm>
          <a:prstGeom prst="rect">
            <a:avLst/>
          </a:prstGeom>
        </p:spPr>
      </p:pic>
    </p:spTree>
    <p:extLst>
      <p:ext uri="{BB962C8B-B14F-4D97-AF65-F5344CB8AC3E}">
        <p14:creationId xmlns:p14="http://schemas.microsoft.com/office/powerpoint/2010/main" val="2801988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25EAC-99BF-62E9-7B66-3A2D38F55840}"/>
              </a:ext>
            </a:extLst>
          </p:cNvPr>
          <p:cNvSpPr>
            <a:spLocks noGrp="1"/>
          </p:cNvSpPr>
          <p:nvPr>
            <p:ph type="title"/>
          </p:nvPr>
        </p:nvSpPr>
        <p:spPr>
          <a:xfrm>
            <a:off x="-855" y="2708"/>
            <a:ext cx="9238434" cy="857559"/>
          </a:xfrm>
        </p:spPr>
        <p:txBody>
          <a:bodyPr/>
          <a:lstStyle/>
          <a:p>
            <a:r>
              <a:rPr lang="en-GB" dirty="0">
                <a:latin typeface="Times New Roman"/>
                <a:cs typeface="Times New Roman"/>
              </a:rPr>
              <a:t>References</a:t>
            </a:r>
          </a:p>
        </p:txBody>
      </p:sp>
      <p:sp>
        <p:nvSpPr>
          <p:cNvPr id="3" name="Content Placeholder 2">
            <a:extLst>
              <a:ext uri="{FF2B5EF4-FFF2-40B4-BE49-F238E27FC236}">
                <a16:creationId xmlns:a16="http://schemas.microsoft.com/office/drawing/2014/main" id="{E9378239-FCE4-F6DC-20B6-9794455EB684}"/>
              </a:ext>
            </a:extLst>
          </p:cNvPr>
          <p:cNvSpPr>
            <a:spLocks noGrp="1"/>
          </p:cNvSpPr>
          <p:nvPr>
            <p:ph idx="1"/>
          </p:nvPr>
        </p:nvSpPr>
        <p:spPr>
          <a:xfrm>
            <a:off x="39250" y="855579"/>
            <a:ext cx="12072537" cy="5801894"/>
          </a:xfrm>
        </p:spPr>
        <p:txBody>
          <a:bodyPr vert="horz" lIns="91440" tIns="45720" rIns="91440" bIns="45720" rtlCol="0" anchor="t">
            <a:normAutofit/>
          </a:bodyPr>
          <a:lstStyle/>
          <a:p>
            <a:pPr marL="0" indent="0">
              <a:lnSpc>
                <a:spcPct val="200000"/>
              </a:lnSpc>
              <a:buNone/>
            </a:pPr>
            <a:r>
              <a:rPr lang="en-GB" sz="1200" dirty="0">
                <a:latin typeface="Times New Roman"/>
                <a:cs typeface="Times New Roman"/>
              </a:rPr>
              <a:t>Cherry, K. (2024, N.A). T</a:t>
            </a:r>
            <a:r>
              <a:rPr lang="en-GB" sz="1200" i="1" dirty="0">
                <a:latin typeface="Times New Roman"/>
                <a:cs typeface="Times New Roman"/>
              </a:rPr>
              <a:t>he Stanford Prison Experiment. </a:t>
            </a:r>
            <a:r>
              <a:rPr lang="en-GB" sz="1200" dirty="0">
                <a:latin typeface="Times New Roman"/>
                <a:cs typeface="Times New Roman"/>
              </a:rPr>
              <a:t>Very Well Mind. </a:t>
            </a:r>
            <a:r>
              <a:rPr lang="en-GB" sz="1200" u="sng" dirty="0">
                <a:latin typeface="Times New Roman"/>
                <a:cs typeface="Times New Roman"/>
                <a:hlinkClick r:id="rId2"/>
              </a:rPr>
              <a:t>https://www.verywellmind.com/the-stanford-prison-experiment-2794995#toc-impact-of-the-zimbardo-prison-experiment</a:t>
            </a:r>
            <a:r>
              <a:rPr lang="en-GB" sz="1200" dirty="0">
                <a:latin typeface="Times New Roman"/>
                <a:cs typeface="Times New Roman"/>
              </a:rPr>
              <a:t> </a:t>
            </a:r>
            <a:endParaRPr lang="en-US" sz="1200">
              <a:latin typeface="Times New Roman"/>
              <a:cs typeface="Times New Roman"/>
            </a:endParaRPr>
          </a:p>
          <a:p>
            <a:pPr marL="0" indent="0">
              <a:lnSpc>
                <a:spcPct val="200000"/>
              </a:lnSpc>
              <a:buNone/>
            </a:pPr>
            <a:r>
              <a:rPr lang="en-GB" sz="1200" dirty="0">
                <a:latin typeface="Times New Roman"/>
                <a:cs typeface="Times New Roman"/>
              </a:rPr>
              <a:t>Leithead, A. (2011, August 17). </a:t>
            </a:r>
            <a:r>
              <a:rPr lang="en-GB" sz="1200" i="1" dirty="0">
                <a:latin typeface="Times New Roman"/>
                <a:cs typeface="Times New Roman"/>
              </a:rPr>
              <a:t>Stanford prison experiment continues to shock. </a:t>
            </a:r>
            <a:r>
              <a:rPr lang="en-GB" sz="1200" dirty="0">
                <a:latin typeface="Times New Roman"/>
                <a:cs typeface="Times New Roman"/>
              </a:rPr>
              <a:t>BBC News. </a:t>
            </a:r>
            <a:r>
              <a:rPr lang="en-GB" sz="1200" u="sng" dirty="0">
                <a:latin typeface="Times New Roman"/>
                <a:cs typeface="Times New Roman"/>
                <a:hlinkClick r:id="rId3"/>
              </a:rPr>
              <a:t>https://www.bbc.co.uk/news/world-us-canada-14564182</a:t>
            </a:r>
            <a:r>
              <a:rPr lang="en-GB" sz="1200" dirty="0">
                <a:latin typeface="Times New Roman"/>
                <a:cs typeface="Times New Roman"/>
              </a:rPr>
              <a:t> </a:t>
            </a:r>
          </a:p>
          <a:p>
            <a:pPr marL="0" indent="0">
              <a:lnSpc>
                <a:spcPct val="200000"/>
              </a:lnSpc>
              <a:buNone/>
            </a:pPr>
            <a:r>
              <a:rPr lang="en-GB" sz="1200" dirty="0">
                <a:latin typeface="Times New Roman"/>
                <a:cs typeface="Times New Roman"/>
              </a:rPr>
              <a:t>Ratnesar, R. (2011, July/August). </a:t>
            </a:r>
            <a:r>
              <a:rPr lang="en-GB" sz="1200" i="1" dirty="0">
                <a:latin typeface="Times New Roman"/>
                <a:cs typeface="Times New Roman"/>
              </a:rPr>
              <a:t>The Menace Within. </a:t>
            </a:r>
            <a:r>
              <a:rPr lang="en-GB" sz="1200" dirty="0">
                <a:latin typeface="Times New Roman"/>
                <a:cs typeface="Times New Roman"/>
              </a:rPr>
              <a:t>Stanford Magazine. </a:t>
            </a:r>
            <a:r>
              <a:rPr lang="en-GB" sz="1200" u="sng" dirty="0">
                <a:latin typeface="Times New Roman"/>
                <a:cs typeface="Times New Roman"/>
                <a:hlinkClick r:id="rId4"/>
              </a:rPr>
              <a:t>https://stanfordmag.org/contents/the-menace-within</a:t>
            </a:r>
          </a:p>
          <a:p>
            <a:pPr marL="0" indent="0">
              <a:lnSpc>
                <a:spcPct val="200000"/>
              </a:lnSpc>
              <a:buNone/>
            </a:pPr>
            <a:endParaRPr lang="en-GB"/>
          </a:p>
          <a:p>
            <a:pPr marL="0" indent="0">
              <a:buNone/>
            </a:pPr>
            <a:r>
              <a:rPr lang="en-GB" sz="2800" b="1" cap="all" dirty="0">
                <a:latin typeface="Times New Roman"/>
                <a:cs typeface="Times New Roman"/>
              </a:rPr>
              <a:t>image references</a:t>
            </a:r>
            <a:endParaRPr lang="en-GB" dirty="0"/>
          </a:p>
          <a:p>
            <a:pPr>
              <a:lnSpc>
                <a:spcPct val="200000"/>
              </a:lnSpc>
              <a:buNone/>
            </a:pPr>
            <a:endParaRPr lang="en-GB" sz="1200" cap="all" dirty="0">
              <a:latin typeface="Times New Roman"/>
              <a:cs typeface="Times New Roman"/>
            </a:endParaRPr>
          </a:p>
          <a:p>
            <a:pPr marL="0" indent="0">
              <a:buNone/>
            </a:pPr>
            <a:endParaRPr lang="en-GB" sz="1200" cap="all" dirty="0"/>
          </a:p>
          <a:p>
            <a:endParaRPr lang="en-GB" dirty="0"/>
          </a:p>
        </p:txBody>
      </p:sp>
      <p:sp>
        <p:nvSpPr>
          <p:cNvPr id="4" name="Date Placeholder 3">
            <a:extLst>
              <a:ext uri="{FF2B5EF4-FFF2-40B4-BE49-F238E27FC236}">
                <a16:creationId xmlns:a16="http://schemas.microsoft.com/office/drawing/2014/main" id="{D379FBCD-5B2F-B07C-EACB-625C2E08A53F}"/>
              </a:ext>
            </a:extLst>
          </p:cNvPr>
          <p:cNvSpPr>
            <a:spLocks noGrp="1"/>
          </p:cNvSpPr>
          <p:nvPr>
            <p:ph type="dt" sz="half" idx="10"/>
          </p:nvPr>
        </p:nvSpPr>
        <p:spPr/>
        <p:txBody>
          <a:bodyPr/>
          <a:lstStyle/>
          <a:p>
            <a:fld id="{283E2D58-B42F-48D4-AB79-107509865FFB}" type="datetime1">
              <a:t>11/17/2025</a:t>
            </a:fld>
            <a:endParaRPr lang="en-US" dirty="0"/>
          </a:p>
        </p:txBody>
      </p:sp>
      <p:sp>
        <p:nvSpPr>
          <p:cNvPr id="5" name="Footer Placeholder 4">
            <a:extLst>
              <a:ext uri="{FF2B5EF4-FFF2-40B4-BE49-F238E27FC236}">
                <a16:creationId xmlns:a16="http://schemas.microsoft.com/office/drawing/2014/main" id="{C3D33160-D6BA-0CDB-A08D-FF6B0884579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E155D0B-D05F-D146-7D44-6FD15451104E}"/>
              </a:ext>
            </a:extLst>
          </p:cNvPr>
          <p:cNvSpPr>
            <a:spLocks noGrp="1"/>
          </p:cNvSpPr>
          <p:nvPr>
            <p:ph type="sldNum" sz="quarter" idx="12"/>
          </p:nvPr>
        </p:nvSpPr>
        <p:spPr/>
        <p:txBody>
          <a:bodyPr/>
          <a:lstStyle/>
          <a:p>
            <a:fld id="{196A61CA-0502-4EE4-9724-96EA822543E5}" type="slidenum">
              <a:rPr lang="en-US" dirty="0"/>
              <a:t>8</a:t>
            </a:fld>
            <a:endParaRPr lang="en-US" dirty="0"/>
          </a:p>
        </p:txBody>
      </p:sp>
      <p:sp>
        <p:nvSpPr>
          <p:cNvPr id="7" name="TextBox 6">
            <a:extLst>
              <a:ext uri="{FF2B5EF4-FFF2-40B4-BE49-F238E27FC236}">
                <a16:creationId xmlns:a16="http://schemas.microsoft.com/office/drawing/2014/main" id="{2DD45A50-FC45-580B-6137-65BBFD1EE4E3}"/>
              </a:ext>
            </a:extLst>
          </p:cNvPr>
          <p:cNvSpPr txBox="1"/>
          <p:nvPr/>
        </p:nvSpPr>
        <p:spPr>
          <a:xfrm>
            <a:off x="228730" y="4593658"/>
            <a:ext cx="11531798"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200000"/>
              </a:lnSpc>
            </a:pPr>
            <a:r>
              <a:rPr lang="en-GB" sz="1200" dirty="0">
                <a:latin typeface="Times New Roman"/>
                <a:cs typeface="Times New Roman"/>
              </a:rPr>
              <a:t>(Image 1) BBC World Service. (2022, January 20). The Stanford Prison Experiment. </a:t>
            </a:r>
            <a:r>
              <a:rPr lang="en-GB" sz="1200" u="sng" dirty="0">
                <a:latin typeface="Times New Roman"/>
                <a:cs typeface="Times New Roman"/>
                <a:hlinkClick r:id="rId5"/>
              </a:rPr>
              <a:t>https://www.bbc.co.uk/programmes/w3ct1x8t</a:t>
            </a:r>
            <a:r>
              <a:rPr lang="en-GB" sz="1200" dirty="0">
                <a:latin typeface="Times New Roman"/>
                <a:cs typeface="Times New Roman"/>
              </a:rPr>
              <a:t> </a:t>
            </a:r>
            <a:endParaRPr lang="en-US" dirty="0"/>
          </a:p>
          <a:p>
            <a:pPr>
              <a:lnSpc>
                <a:spcPct val="200000"/>
              </a:lnSpc>
            </a:pPr>
            <a:r>
              <a:rPr lang="en-GB" sz="1200" dirty="0">
                <a:latin typeface="Times New Roman"/>
                <a:cs typeface="Times New Roman"/>
              </a:rPr>
              <a:t>(Image 2) McGhee, J. (2024, November 22). </a:t>
            </a:r>
            <a:r>
              <a:rPr lang="en-GB" sz="1200" i="1" dirty="0">
                <a:latin typeface="Times New Roman"/>
                <a:cs typeface="Times New Roman"/>
              </a:rPr>
              <a:t>A New Documentary Explores the Truth Behind the Infamous Stanford Prison. Experiment. </a:t>
            </a:r>
            <a:r>
              <a:rPr lang="en-GB" sz="1200" dirty="0">
                <a:latin typeface="Times New Roman"/>
                <a:cs typeface="Times New Roman"/>
              </a:rPr>
              <a:t>Mind Site News </a:t>
            </a:r>
            <a:r>
              <a:rPr lang="en-GB" sz="1200" i="1" dirty="0">
                <a:latin typeface="Times New Roman"/>
                <a:cs typeface="Times New Roman"/>
              </a:rPr>
              <a:t> </a:t>
            </a:r>
            <a:r>
              <a:rPr lang="en-GB" sz="1200" u="sng" dirty="0">
                <a:latin typeface="Times New Roman"/>
                <a:cs typeface="Times New Roman"/>
                <a:hlinkClick r:id="rId6"/>
              </a:rPr>
              <a:t>https://mindsitenews.org/2024/11/22/new-documentary-stanford-prison-experiment/</a:t>
            </a:r>
            <a:r>
              <a:rPr lang="en-GB" sz="1200" dirty="0">
                <a:latin typeface="Times New Roman"/>
                <a:cs typeface="Times New Roman"/>
              </a:rPr>
              <a:t> </a:t>
            </a:r>
          </a:p>
          <a:p>
            <a:pPr>
              <a:lnSpc>
                <a:spcPct val="200000"/>
              </a:lnSpc>
            </a:pPr>
            <a:r>
              <a:rPr lang="en-GB" sz="1200" dirty="0">
                <a:latin typeface="Times New Roman"/>
                <a:cs typeface="Times New Roman"/>
              </a:rPr>
              <a:t>(Image 3) Scott, E. (2018, August 31). </a:t>
            </a:r>
            <a:r>
              <a:rPr lang="en-GB" sz="1200" i="1" dirty="0">
                <a:latin typeface="Times New Roman"/>
                <a:cs typeface="Times New Roman"/>
              </a:rPr>
              <a:t>Here’s Why We Need to Rethink Everything We Know About the Stanford Prison Experiment. </a:t>
            </a:r>
            <a:r>
              <a:rPr lang="en-GB" sz="1200" dirty="0">
                <a:latin typeface="Times New Roman"/>
                <a:cs typeface="Times New Roman"/>
              </a:rPr>
              <a:t>Buzz Feed </a:t>
            </a:r>
            <a:r>
              <a:rPr lang="en-GB" sz="1200">
                <a:latin typeface="Times New Roman"/>
                <a:cs typeface="Times New Roman"/>
              </a:rPr>
              <a:t>News </a:t>
            </a:r>
            <a:r>
              <a:rPr lang="en-GB" sz="1200" i="1" dirty="0">
                <a:latin typeface="Times New Roman"/>
                <a:cs typeface="Times New Roman"/>
              </a:rPr>
              <a:t> </a:t>
            </a:r>
            <a:r>
              <a:rPr lang="en-GB" sz="1200" u="sng" dirty="0">
                <a:latin typeface="Times New Roman"/>
                <a:cs typeface="Times New Roman"/>
                <a:hlinkClick r:id="rId7"/>
              </a:rPr>
              <a:t>https://www.buzzfeed.com/elfyscott/heres-why-we-need-to-rethink-everything-we-know-about-the</a:t>
            </a:r>
            <a:r>
              <a:rPr lang="en-GB" sz="1200" dirty="0">
                <a:latin typeface="Times New Roman"/>
                <a:cs typeface="Times New Roman"/>
              </a:rPr>
              <a:t> </a:t>
            </a:r>
          </a:p>
          <a:p>
            <a:pPr algn="l"/>
            <a:endParaRPr lang="en-GB" dirty="0"/>
          </a:p>
        </p:txBody>
      </p:sp>
    </p:spTree>
    <p:extLst>
      <p:ext uri="{BB962C8B-B14F-4D97-AF65-F5344CB8AC3E}">
        <p14:creationId xmlns:p14="http://schemas.microsoft.com/office/powerpoint/2010/main" val="3846634800"/>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PortalVTI</vt:lpstr>
      <vt:lpstr>BrushVTI</vt:lpstr>
      <vt:lpstr>AI acknowledgement</vt:lpstr>
      <vt:lpstr>Ethics</vt:lpstr>
      <vt:lpstr>What was ethically wrong?</vt:lpstr>
      <vt:lpstr>PowerPoint Presentation</vt:lpstr>
      <vt:lpstr>PowerPoint Presentation</vt:lpstr>
      <vt:lpstr>PowerPoint Presentation</vt:lpstr>
      <vt:lpstr>Script for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Ethics</dc:title>
  <dc:creator/>
  <cp:lastModifiedBy>Tyler Davies (2501184)</cp:lastModifiedBy>
  <cp:revision>476</cp:revision>
  <dcterms:created xsi:type="dcterms:W3CDTF">2025-11-07T15:05:19Z</dcterms:created>
  <dcterms:modified xsi:type="dcterms:W3CDTF">2025-11-17T16:38:16Z</dcterms:modified>
</cp:coreProperties>
</file>