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0693400" cy="15113000"/>
  <p:notesSz cx="6858000" cy="9144000"/>
  <p:embeddedFontLst>
    <p:embeddedFont>
      <p:font typeface="Canva Sans" panose="020B0604020202020204" charset="0"/>
      <p:regular r:id="rId6"/>
    </p:embeddedFont>
    <p:embeddedFont>
      <p:font typeface="Canva Sans Bold" panose="020B0604020202020204" charset="0"/>
      <p:regular r:id="rId7"/>
    </p:embeddedFont>
    <p:embeddedFont>
      <p:font typeface="MiCracker TH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0" d="100"/>
          <a:sy n="30" d="100"/>
        </p:scale>
        <p:origin x="240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A1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43808" y="775422"/>
            <a:ext cx="7804383" cy="3746104"/>
          </a:xfrm>
          <a:custGeom>
            <a:avLst/>
            <a:gdLst/>
            <a:ahLst/>
            <a:cxnLst/>
            <a:rect l="l" t="t" r="r" b="b"/>
            <a:pathLst>
              <a:path w="7804383" h="3746104">
                <a:moveTo>
                  <a:pt x="0" y="0"/>
                </a:moveTo>
                <a:lnTo>
                  <a:pt x="7804384" y="0"/>
                </a:lnTo>
                <a:lnTo>
                  <a:pt x="7804384" y="3746104"/>
                </a:lnTo>
                <a:lnTo>
                  <a:pt x="0" y="37461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742261" y="6337150"/>
            <a:ext cx="9207479" cy="1523373"/>
            <a:chOff x="0" y="0"/>
            <a:chExt cx="2333158" cy="38602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33158" cy="386020"/>
            </a:xfrm>
            <a:custGeom>
              <a:avLst/>
              <a:gdLst/>
              <a:ahLst/>
              <a:cxnLst/>
              <a:rect l="l" t="t" r="r" b="b"/>
              <a:pathLst>
                <a:path w="2333158" h="386020">
                  <a:moveTo>
                    <a:pt x="2129958" y="0"/>
                  </a:moveTo>
                  <a:cubicBezTo>
                    <a:pt x="2242183" y="0"/>
                    <a:pt x="2333158" y="86414"/>
                    <a:pt x="2333158" y="193010"/>
                  </a:cubicBezTo>
                  <a:cubicBezTo>
                    <a:pt x="2333158" y="299606"/>
                    <a:pt x="2242183" y="386020"/>
                    <a:pt x="2129958" y="386020"/>
                  </a:cubicBezTo>
                  <a:lnTo>
                    <a:pt x="203200" y="386020"/>
                  </a:lnTo>
                  <a:cubicBezTo>
                    <a:pt x="90976" y="386020"/>
                    <a:pt x="0" y="299606"/>
                    <a:pt x="0" y="193010"/>
                  </a:cubicBezTo>
                  <a:cubicBezTo>
                    <a:pt x="0" y="864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333158" cy="433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42261" y="5011956"/>
            <a:ext cx="9207479" cy="1523373"/>
            <a:chOff x="0" y="0"/>
            <a:chExt cx="2333158" cy="38602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33158" cy="386020"/>
            </a:xfrm>
            <a:custGeom>
              <a:avLst/>
              <a:gdLst/>
              <a:ahLst/>
              <a:cxnLst/>
              <a:rect l="l" t="t" r="r" b="b"/>
              <a:pathLst>
                <a:path w="2333158" h="386020">
                  <a:moveTo>
                    <a:pt x="2129958" y="0"/>
                  </a:moveTo>
                  <a:cubicBezTo>
                    <a:pt x="2242183" y="0"/>
                    <a:pt x="2333158" y="86414"/>
                    <a:pt x="2333158" y="193010"/>
                  </a:cubicBezTo>
                  <a:cubicBezTo>
                    <a:pt x="2333158" y="299606"/>
                    <a:pt x="2242183" y="386020"/>
                    <a:pt x="2129958" y="386020"/>
                  </a:cubicBezTo>
                  <a:lnTo>
                    <a:pt x="203200" y="386020"/>
                  </a:lnTo>
                  <a:cubicBezTo>
                    <a:pt x="90976" y="386020"/>
                    <a:pt x="0" y="299606"/>
                    <a:pt x="0" y="193010"/>
                  </a:cubicBezTo>
                  <a:cubicBezTo>
                    <a:pt x="0" y="864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333158" cy="433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42261" y="10312732"/>
            <a:ext cx="9207479" cy="1523373"/>
            <a:chOff x="0" y="0"/>
            <a:chExt cx="2333158" cy="3860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33158" cy="386020"/>
            </a:xfrm>
            <a:custGeom>
              <a:avLst/>
              <a:gdLst/>
              <a:ahLst/>
              <a:cxnLst/>
              <a:rect l="l" t="t" r="r" b="b"/>
              <a:pathLst>
                <a:path w="2333158" h="386020">
                  <a:moveTo>
                    <a:pt x="2129958" y="0"/>
                  </a:moveTo>
                  <a:cubicBezTo>
                    <a:pt x="2242183" y="0"/>
                    <a:pt x="2333158" y="86414"/>
                    <a:pt x="2333158" y="193010"/>
                  </a:cubicBezTo>
                  <a:cubicBezTo>
                    <a:pt x="2333158" y="299606"/>
                    <a:pt x="2242183" y="386020"/>
                    <a:pt x="2129958" y="386020"/>
                  </a:cubicBezTo>
                  <a:lnTo>
                    <a:pt x="203200" y="386020"/>
                  </a:lnTo>
                  <a:cubicBezTo>
                    <a:pt x="90976" y="386020"/>
                    <a:pt x="0" y="299606"/>
                    <a:pt x="0" y="193010"/>
                  </a:cubicBezTo>
                  <a:cubicBezTo>
                    <a:pt x="0" y="864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2333158" cy="433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42261" y="8987538"/>
            <a:ext cx="9207479" cy="1523373"/>
            <a:chOff x="0" y="0"/>
            <a:chExt cx="2333158" cy="3860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333158" cy="386020"/>
            </a:xfrm>
            <a:custGeom>
              <a:avLst/>
              <a:gdLst/>
              <a:ahLst/>
              <a:cxnLst/>
              <a:rect l="l" t="t" r="r" b="b"/>
              <a:pathLst>
                <a:path w="2333158" h="386020">
                  <a:moveTo>
                    <a:pt x="2129958" y="0"/>
                  </a:moveTo>
                  <a:cubicBezTo>
                    <a:pt x="2242183" y="0"/>
                    <a:pt x="2333158" y="86414"/>
                    <a:pt x="2333158" y="193010"/>
                  </a:cubicBezTo>
                  <a:cubicBezTo>
                    <a:pt x="2333158" y="299606"/>
                    <a:pt x="2242183" y="386020"/>
                    <a:pt x="2129958" y="386020"/>
                  </a:cubicBezTo>
                  <a:lnTo>
                    <a:pt x="203200" y="386020"/>
                  </a:lnTo>
                  <a:cubicBezTo>
                    <a:pt x="90976" y="386020"/>
                    <a:pt x="0" y="299606"/>
                    <a:pt x="0" y="193010"/>
                  </a:cubicBezTo>
                  <a:cubicBezTo>
                    <a:pt x="0" y="864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2333158" cy="433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42261" y="11637926"/>
            <a:ext cx="9207479" cy="1523373"/>
            <a:chOff x="0" y="0"/>
            <a:chExt cx="2333158" cy="38602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33158" cy="386020"/>
            </a:xfrm>
            <a:custGeom>
              <a:avLst/>
              <a:gdLst/>
              <a:ahLst/>
              <a:cxnLst/>
              <a:rect l="l" t="t" r="r" b="b"/>
              <a:pathLst>
                <a:path w="2333158" h="386020">
                  <a:moveTo>
                    <a:pt x="2129958" y="0"/>
                  </a:moveTo>
                  <a:cubicBezTo>
                    <a:pt x="2242183" y="0"/>
                    <a:pt x="2333158" y="86414"/>
                    <a:pt x="2333158" y="193010"/>
                  </a:cubicBezTo>
                  <a:cubicBezTo>
                    <a:pt x="2333158" y="299606"/>
                    <a:pt x="2242183" y="386020"/>
                    <a:pt x="2129958" y="386020"/>
                  </a:cubicBezTo>
                  <a:lnTo>
                    <a:pt x="203200" y="386020"/>
                  </a:lnTo>
                  <a:cubicBezTo>
                    <a:pt x="90976" y="386020"/>
                    <a:pt x="0" y="299606"/>
                    <a:pt x="0" y="193010"/>
                  </a:cubicBezTo>
                  <a:cubicBezTo>
                    <a:pt x="0" y="864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2333158" cy="433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42261" y="6535329"/>
            <a:ext cx="9207479" cy="7515471"/>
            <a:chOff x="0" y="0"/>
            <a:chExt cx="2333158" cy="190440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333158" cy="1904407"/>
            </a:xfrm>
            <a:custGeom>
              <a:avLst/>
              <a:gdLst/>
              <a:ahLst/>
              <a:cxnLst/>
              <a:rect l="l" t="t" r="r" b="b"/>
              <a:pathLst>
                <a:path w="2333158" h="1904407">
                  <a:moveTo>
                    <a:pt x="2129958" y="0"/>
                  </a:moveTo>
                  <a:cubicBezTo>
                    <a:pt x="2242183" y="0"/>
                    <a:pt x="2333158" y="426316"/>
                    <a:pt x="2333158" y="952203"/>
                  </a:cubicBezTo>
                  <a:cubicBezTo>
                    <a:pt x="2333158" y="1478091"/>
                    <a:pt x="2242183" y="1904407"/>
                    <a:pt x="2129958" y="1904407"/>
                  </a:cubicBezTo>
                  <a:lnTo>
                    <a:pt x="203200" y="1904407"/>
                  </a:lnTo>
                  <a:cubicBezTo>
                    <a:pt x="90976" y="1904407"/>
                    <a:pt x="0" y="1478091"/>
                    <a:pt x="0" y="952203"/>
                  </a:cubicBezTo>
                  <a:cubicBezTo>
                    <a:pt x="0" y="42631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76200"/>
              <a:ext cx="2333158" cy="1980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299"/>
                </a:lnSpc>
              </a:pPr>
              <a:r>
                <a:rPr lang="en-US" sz="4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Name: ​Ehis Tessy Masadey</a:t>
              </a:r>
            </a:p>
            <a:p>
              <a:pPr algn="ctr">
                <a:lnSpc>
                  <a:spcPts val="6299"/>
                </a:lnSpc>
              </a:pPr>
              <a:r>
                <a:rPr lang="en-US" sz="4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Student Number: 2244813</a:t>
              </a:r>
            </a:p>
            <a:p>
              <a:pPr algn="ctr">
                <a:lnSpc>
                  <a:spcPts val="6299"/>
                </a:lnSpc>
              </a:pPr>
              <a:r>
                <a:rPr lang="en-US" sz="4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Module Code: BMHP6029</a:t>
              </a:r>
            </a:p>
            <a:p>
              <a:pPr algn="ctr">
                <a:lnSpc>
                  <a:spcPts val="6299"/>
                </a:lnSpc>
              </a:pPr>
              <a:r>
                <a:rPr lang="en-US" sz="4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Module Title: Psychological Classifications and Provisions </a:t>
              </a:r>
            </a:p>
            <a:p>
              <a:pPr algn="ctr">
                <a:lnSpc>
                  <a:spcPts val="6299"/>
                </a:lnSpc>
              </a:pPr>
              <a:r>
                <a:rPr lang="en-US" sz="4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Assignment Title: Component 1 (Academic Poster)</a:t>
              </a:r>
            </a:p>
            <a:p>
              <a:pPr algn="ctr">
                <a:lnSpc>
                  <a:spcPts val="6299"/>
                </a:lnSpc>
              </a:pPr>
              <a:r>
                <a:rPr lang="en-US" sz="4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Lecturer Name: Neale Haddon</a:t>
              </a:r>
            </a:p>
            <a:p>
              <a:pPr algn="ctr">
                <a:lnSpc>
                  <a:spcPts val="6299"/>
                </a:lnSpc>
              </a:pPr>
              <a:endParaRPr lang="en-US" sz="44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endParaRP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742261" y="12963120"/>
            <a:ext cx="9207479" cy="1523373"/>
            <a:chOff x="0" y="0"/>
            <a:chExt cx="2333158" cy="38602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333158" cy="386020"/>
            </a:xfrm>
            <a:custGeom>
              <a:avLst/>
              <a:gdLst/>
              <a:ahLst/>
              <a:cxnLst/>
              <a:rect l="l" t="t" r="r" b="b"/>
              <a:pathLst>
                <a:path w="2333158" h="386020">
                  <a:moveTo>
                    <a:pt x="2129958" y="0"/>
                  </a:moveTo>
                  <a:cubicBezTo>
                    <a:pt x="2242183" y="0"/>
                    <a:pt x="2333158" y="86414"/>
                    <a:pt x="2333158" y="193010"/>
                  </a:cubicBezTo>
                  <a:cubicBezTo>
                    <a:pt x="2333158" y="299606"/>
                    <a:pt x="2242183" y="386020"/>
                    <a:pt x="2129958" y="386020"/>
                  </a:cubicBezTo>
                  <a:lnTo>
                    <a:pt x="203200" y="386020"/>
                  </a:lnTo>
                  <a:cubicBezTo>
                    <a:pt x="90976" y="386020"/>
                    <a:pt x="0" y="299606"/>
                    <a:pt x="0" y="193010"/>
                  </a:cubicBezTo>
                  <a:cubicBezTo>
                    <a:pt x="0" y="864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F2E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2333158" cy="433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 rot="-10800000">
            <a:off x="-608928" y="2177712"/>
            <a:ext cx="11909857" cy="3892738"/>
          </a:xfrm>
          <a:custGeom>
            <a:avLst/>
            <a:gdLst/>
            <a:ahLst/>
            <a:cxnLst/>
            <a:rect l="l" t="t" r="r" b="b"/>
            <a:pathLst>
              <a:path w="11909857" h="3892738">
                <a:moveTo>
                  <a:pt x="0" y="0"/>
                </a:moveTo>
                <a:lnTo>
                  <a:pt x="11909856" y="0"/>
                </a:lnTo>
                <a:lnTo>
                  <a:pt x="11909856" y="3892738"/>
                </a:lnTo>
                <a:lnTo>
                  <a:pt x="0" y="38927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787180" y="4578077"/>
            <a:ext cx="9117637" cy="1913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 dirty="0">
                <a:solidFill>
                  <a:srgbClr val="1F929A"/>
                </a:solidFill>
                <a:latin typeface="MiCracker TH"/>
                <a:ea typeface="MiCracker TH"/>
                <a:cs typeface="MiCracker TH"/>
                <a:sym typeface="MiCracker TH"/>
              </a:rPr>
              <a:t>MAJOR DEPRESSIVE DISORDER</a:t>
            </a:r>
          </a:p>
          <a:p>
            <a:pPr algn="ctr">
              <a:lnSpc>
                <a:spcPts val="5320"/>
              </a:lnSpc>
              <a:spcBef>
                <a:spcPct val="0"/>
              </a:spcBef>
            </a:pPr>
            <a:r>
              <a:rPr lang="en-US" sz="3800" dirty="0">
                <a:solidFill>
                  <a:srgbClr val="1F929A"/>
                </a:solidFill>
                <a:latin typeface="MiCracker TH"/>
                <a:ea typeface="MiCracker TH"/>
                <a:cs typeface="MiCracker TH"/>
                <a:sym typeface="MiCracker TH"/>
              </a:rPr>
              <a:t>(MDD)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A1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7100" y="271330"/>
            <a:ext cx="9914704" cy="14399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84"/>
              </a:lnSpc>
              <a:spcBef>
                <a:spcPct val="0"/>
              </a:spcBef>
            </a:pPr>
            <a:r>
              <a:rPr lang="en-US" sz="3846" b="1">
                <a:solidFill>
                  <a:srgbClr val="FDF2E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INTRODUCTION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Major Depressive Disorder, also known as MDD, is a mental illness affecting millions of people from all walks of life in the UK. It’s diagnosed by having a persistently low mood and loss of interest in daily activities (National Institute for Health and Care Excellence, 20 22).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ctr">
              <a:lnSpc>
                <a:spcPts val="4978"/>
              </a:lnSpc>
              <a:spcBef>
                <a:spcPct val="0"/>
              </a:spcBef>
            </a:pPr>
            <a:r>
              <a:rPr lang="en-US" sz="3556" b="1">
                <a:solidFill>
                  <a:srgbClr val="FDF2E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LITERATURE REVIEW ON MAJOR DEPRESSIVE DISORDER (MDD)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 Past views on MDD were limited. Doctors thought it was caused by a moral defect, and patients were assumed to be weak. (Paykel, 2008) 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2. Doctors started using diagnoses like the DSM &amp; ICD systems. This led to improvements in the management of MDD and helped ensure everyone was treated similarly in the UK. (Kendler, 2016) 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3. Modern-day views consider biological, psychological and social aspects of MDD’s aetiology and treatment.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4. Views have progressed significantly, but there is still stigma. Awareness is growing through campaigns and NHS programs.</a:t>
            </a:r>
          </a:p>
          <a:p>
            <a:pPr algn="l">
              <a:lnSpc>
                <a:spcPts val="4278"/>
              </a:lnSpc>
              <a:spcBef>
                <a:spcPct val="0"/>
              </a:spcBef>
            </a:pPr>
            <a:r>
              <a:rPr lang="en-US" sz="30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5. New studies are highlighting the importance of tailored interventions and catching things early using a multidisciplinary approach. (Kendler, 2016)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A1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15549" y="331160"/>
            <a:ext cx="9856151" cy="14461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94"/>
              </a:lnSpc>
              <a:spcBef>
                <a:spcPct val="0"/>
              </a:spcBef>
            </a:pPr>
            <a:r>
              <a:rPr lang="en-US" sz="2710" b="1">
                <a:solidFill>
                  <a:srgbClr val="FDF2E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ANALYSIS OF ATTITUDES, PRACTICES, AND POLICIES OF MDD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Treatment and care of depression have traditionally followed a biomedical approach in the UK and elsewhere, whereby service users were placed in institutional care and treated with medication. 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This attitude has changed over time, and now care for depression is framed as complex and necessitating recovery-focused, person-centred care. 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UK policy currently advocates for early intervention in MDD through timely access to evidence-based psychological therapies, choice and personalised care, and effective mental health care in the community. 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However, the enduring stigma around depression and the obstacles to obtaining care persistently undermine both the fairness of treatment and the effectiveness of interventions (Paykel, 2008; Cuijpers et al., 2020; National Institute for Health and Care Excellence, 2022).</a:t>
            </a:r>
          </a:p>
          <a:p>
            <a:pPr algn="ctr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FDF2E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RECOMMENDATIONS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 There should be increased funding for early intervention programmes (Smith, 2020).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2. There should be an implemented routine for mental health screening in primary care (Jones &amp; Patel, 2019).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3. There should be wider access to evidence-based psychotherapy (Brown, 2018).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4. There should be prioritised training for healthcare professionals in MDD management (Evans, 2021).</a:t>
            </a:r>
          </a:p>
          <a:p>
            <a:pPr algn="ctr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FDF2E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CONCLUSION</a:t>
            </a:r>
          </a:p>
          <a:p>
            <a:pPr algn="l">
              <a:lnSpc>
                <a:spcPts val="3253"/>
              </a:lnSpc>
              <a:spcBef>
                <a:spcPct val="0"/>
              </a:spcBef>
            </a:pPr>
            <a:r>
              <a:rPr lang="en-US" sz="232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Major Depressive Disorder (MDD) remains a significant challenge in the UK, affecting well-being and societal productivity. Effective interventions are essential to reduce stigma, improve early diagnosis, and enhance treatment outcomes (McIntyre, 2021; Cooper &amp; Goswami, 2020; Andrews et al., 2018).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A1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26544" y="424082"/>
            <a:ext cx="9630856" cy="14180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4"/>
              </a:lnSpc>
              <a:spcBef>
                <a:spcPct val="0"/>
              </a:spcBef>
            </a:pPr>
            <a:r>
              <a:rPr lang="en-US" sz="3374">
                <a:solidFill>
                  <a:srgbClr val="FDF2E0"/>
                </a:solidFill>
                <a:latin typeface="Canva Sans"/>
                <a:ea typeface="Canva Sans"/>
                <a:cs typeface="Canva Sans"/>
                <a:sym typeface="Canva Sans"/>
              </a:rPr>
              <a:t>REFERENCE LIST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Andrews, G., et al. (2018) Depression in the UK: Prevalence and treatment. Oxford: Oxford University Press.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Brown, L. (2018) Evidence-based practice in mental health. London: Sage.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Cooper, C. &amp; Goswami, U. (2020) Mental Health Disorders in the UK. London: Sage Publications.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Cuijpers, P., Karyotaki, E., Reijnders, M. and Ebert, D.D. (2020) ‘Was Eysenck right after all? A reassessment of the effects of psychotherapy for adult depression’, Epidemiology and Psychiatric Sciences, 29, e163.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Evans, S. (2021) ‘Enhancing mental health workforce skills’, British Journal of Psychiatry, 218(2), pp. 123-129.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Jones, R. and Patel, M. (2019) Primary care and mental health. Oxford: Oxford University Press.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Kendler, K. (2016) ‘The emergence of modern psychiatric diagnosis’, Annual Review of Clinical Psychology, 12, pp. 1-19.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McIntyre, R.S. (2021) Major Depressive Disorder: Advances in Diagnosis and Treatment. Cambridge: Cambridge University Press.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National Institute for Health and Care Excellence (NICE) (2022) Depression in adults: Treatment and management (NG222). London: NICE.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Paykel, E.S. (2008) ‘Basic concepts of depression’, Dialogues in Clinical Neuroscience, 10(3), pp. 279–289.</a:t>
            </a:r>
          </a:p>
          <a:p>
            <a:pPr algn="l">
              <a:lnSpc>
                <a:spcPts val="3884"/>
              </a:lnSpc>
              <a:spcBef>
                <a:spcPct val="0"/>
              </a:spcBef>
            </a:pPr>
            <a:r>
              <a:rPr lang="en-US" sz="27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Smith, J. (2020) Mental health funding: Policy and impact. Edinburgh: Edinburgh University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801</Words>
  <Application>Microsoft Office PowerPoint</Application>
  <PresentationFormat>Custom</PresentationFormat>
  <Paragraphs>44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MiCracker TH</vt:lpstr>
      <vt:lpstr>Canva Sans</vt:lpstr>
      <vt:lpstr>Calibri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Beige Pink Illustrative Mental Health Support for Friends and Family Tips Poster</dc:title>
  <dcterms:created xsi:type="dcterms:W3CDTF">2006-08-16T00:00:00Z</dcterms:created>
  <dcterms:modified xsi:type="dcterms:W3CDTF">2026-07-05T14:19:41Z</dcterms:modified>
  <dc:identifier>DAHOdFvt-HM</dc:identifier>
</cp:coreProperties>
</file>