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11" r:id="rId1"/>
  </p:sldMasterIdLst>
  <p:notesMasterIdLst>
    <p:notesMasterId r:id="rId37"/>
  </p:notesMasterIdLst>
  <p:handoutMasterIdLst>
    <p:handoutMasterId r:id="rId38"/>
  </p:handoutMasterIdLst>
  <p:sldIdLst>
    <p:sldId id="256" r:id="rId2"/>
    <p:sldId id="334" r:id="rId3"/>
    <p:sldId id="332" r:id="rId4"/>
    <p:sldId id="257" r:id="rId5"/>
    <p:sldId id="335" r:id="rId6"/>
    <p:sldId id="323" r:id="rId7"/>
    <p:sldId id="324" r:id="rId8"/>
    <p:sldId id="337" r:id="rId9"/>
    <p:sldId id="336" r:id="rId10"/>
    <p:sldId id="258" r:id="rId11"/>
    <p:sldId id="259" r:id="rId12"/>
    <p:sldId id="260" r:id="rId13"/>
    <p:sldId id="262" r:id="rId14"/>
    <p:sldId id="266" r:id="rId15"/>
    <p:sldId id="268" r:id="rId16"/>
    <p:sldId id="267" r:id="rId17"/>
    <p:sldId id="270" r:id="rId18"/>
    <p:sldId id="333" r:id="rId19"/>
    <p:sldId id="269" r:id="rId20"/>
    <p:sldId id="271" r:id="rId21"/>
    <p:sldId id="272" r:id="rId22"/>
    <p:sldId id="273" r:id="rId23"/>
    <p:sldId id="274" r:id="rId24"/>
    <p:sldId id="275" r:id="rId25"/>
    <p:sldId id="278" r:id="rId26"/>
    <p:sldId id="279" r:id="rId27"/>
    <p:sldId id="280" r:id="rId28"/>
    <p:sldId id="326" r:id="rId29"/>
    <p:sldId id="282" r:id="rId30"/>
    <p:sldId id="283" r:id="rId31"/>
    <p:sldId id="327" r:id="rId32"/>
    <p:sldId id="284" r:id="rId33"/>
    <p:sldId id="304" r:id="rId34"/>
    <p:sldId id="305" r:id="rId35"/>
    <p:sldId id="322" r:id="rId36"/>
  </p:sldIdLst>
  <p:sldSz cx="9144000" cy="6858000" type="screen4x3"/>
  <p:notesSz cx="6997700" cy="92837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4">
          <p15:clr>
            <a:srgbClr val="A4A3A4"/>
          </p15:clr>
        </p15:guide>
        <p15:guide id="2" pos="22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2" autoAdjust="0"/>
    <p:restoredTop sz="94650" autoAdjust="0"/>
  </p:normalViewPr>
  <p:slideViewPr>
    <p:cSldViewPr>
      <p:cViewPr varScale="1">
        <p:scale>
          <a:sx n="96" d="100"/>
          <a:sy n="96" d="100"/>
        </p:scale>
        <p:origin x="31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60"/>
    </p:cViewPr>
  </p:sorterViewPr>
  <p:notesViewPr>
    <p:cSldViewPr>
      <p:cViewPr varScale="1">
        <p:scale>
          <a:sx n="58" d="100"/>
          <a:sy n="58" d="100"/>
        </p:scale>
        <p:origin x="-912" y="-112"/>
      </p:cViewPr>
      <p:guideLst>
        <p:guide orient="horz" pos="2924"/>
        <p:guide pos="2204"/>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charset="0"/>
              </a:defRPr>
            </a:lvl1pPr>
          </a:lstStyle>
          <a:p>
            <a:pPr>
              <a:defRPr/>
            </a:pPr>
            <a:r>
              <a:rPr lang="en-US"/>
              <a:t>CMM506 Human-Computer Interaction</a:t>
            </a:r>
          </a:p>
        </p:txBody>
      </p:sp>
      <p:sp>
        <p:nvSpPr>
          <p:cNvPr id="121859" name="Rectangle 3"/>
          <p:cNvSpPr>
            <a:spLocks noGrp="1" noChangeArrowheads="1"/>
          </p:cNvSpPr>
          <p:nvPr>
            <p:ph type="dt" sz="quarter" idx="1"/>
          </p:nvPr>
        </p:nvSpPr>
        <p:spPr bwMode="auto">
          <a:xfrm>
            <a:off x="3963988"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charset="0"/>
              </a:defRPr>
            </a:lvl1pPr>
          </a:lstStyle>
          <a:p>
            <a:pPr>
              <a:defRPr/>
            </a:pPr>
            <a:endParaRPr lang="en-US"/>
          </a:p>
        </p:txBody>
      </p:sp>
      <p:sp>
        <p:nvSpPr>
          <p:cNvPr id="121860" name="Rectangle 4"/>
          <p:cNvSpPr>
            <a:spLocks noGrp="1" noChangeArrowheads="1"/>
          </p:cNvSpPr>
          <p:nvPr>
            <p:ph type="ftr" sz="quarter" idx="2"/>
          </p:nvPr>
        </p:nvSpPr>
        <p:spPr bwMode="auto">
          <a:xfrm>
            <a:off x="0"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charset="0"/>
              </a:defRPr>
            </a:lvl1pPr>
          </a:lstStyle>
          <a:p>
            <a:pPr>
              <a:defRPr/>
            </a:pPr>
            <a:r>
              <a:rPr lang="en-US"/>
              <a:t>Dr Nik Whitehead</a:t>
            </a:r>
          </a:p>
        </p:txBody>
      </p:sp>
      <p:sp>
        <p:nvSpPr>
          <p:cNvPr id="121861" name="Rectangle 5"/>
          <p:cNvSpPr>
            <a:spLocks noGrp="1" noChangeArrowheads="1"/>
          </p:cNvSpPr>
          <p:nvPr>
            <p:ph type="sldNum" sz="quarter" idx="3"/>
          </p:nvPr>
        </p:nvSpPr>
        <p:spPr bwMode="auto">
          <a:xfrm>
            <a:off x="3963988"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charset="0"/>
              </a:defRPr>
            </a:lvl1pPr>
          </a:lstStyle>
          <a:p>
            <a:pPr>
              <a:defRPr/>
            </a:pPr>
            <a:fld id="{DB0F7997-9C5B-463B-825A-762FCB6D9A93}" type="slidenum">
              <a:rPr lang="en-US"/>
              <a:pPr>
                <a:defRPr/>
              </a:pPr>
              <a:t>‹#›</a:t>
            </a:fld>
            <a:endParaRPr lang="en-US"/>
          </a:p>
        </p:txBody>
      </p:sp>
    </p:spTree>
    <p:extLst>
      <p:ext uri="{BB962C8B-B14F-4D97-AF65-F5344CB8AC3E}">
        <p14:creationId xmlns:p14="http://schemas.microsoft.com/office/powerpoint/2010/main" val="24452799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defTabSz="930275" eaLnBrk="0" hangingPunct="0">
              <a:defRPr sz="1200">
                <a:latin typeface="Times" charset="0"/>
              </a:defRPr>
            </a:lvl1pPr>
          </a:lstStyle>
          <a:p>
            <a:pPr>
              <a:defRPr/>
            </a:pPr>
            <a:r>
              <a:rPr lang="en-GB"/>
              <a:t>CMM506 Human-Computer Interaction</a:t>
            </a:r>
          </a:p>
        </p:txBody>
      </p:sp>
      <p:sp>
        <p:nvSpPr>
          <p:cNvPr id="6147" name="Rectangle 3"/>
          <p:cNvSpPr>
            <a:spLocks noGrp="1" noChangeArrowheads="1"/>
          </p:cNvSpPr>
          <p:nvPr>
            <p:ph type="dt" idx="1"/>
          </p:nvPr>
        </p:nvSpPr>
        <p:spPr bwMode="auto">
          <a:xfrm>
            <a:off x="3965575"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algn="r" defTabSz="930275" eaLnBrk="0" hangingPunct="0">
              <a:defRPr sz="1200">
                <a:latin typeface="Times" charset="0"/>
              </a:defRPr>
            </a:lvl1pPr>
          </a:lstStyle>
          <a:p>
            <a:pPr>
              <a:defRPr/>
            </a:pPr>
            <a:endParaRPr lang="en-GB"/>
          </a:p>
        </p:txBody>
      </p:sp>
      <p:sp>
        <p:nvSpPr>
          <p:cNvPr id="66564" name="Rectangle 4"/>
          <p:cNvSpPr>
            <a:spLocks noGrp="1" noRot="1" noChangeAspect="1" noChangeArrowheads="1" noTextEdit="1"/>
          </p:cNvSpPr>
          <p:nvPr>
            <p:ph type="sldImg" idx="2"/>
          </p:nvPr>
        </p:nvSpPr>
        <p:spPr bwMode="auto">
          <a:xfrm>
            <a:off x="1177925" y="696913"/>
            <a:ext cx="4641850" cy="3481387"/>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933450" y="4410075"/>
            <a:ext cx="5130800" cy="4176713"/>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150" name="Rectangle 6"/>
          <p:cNvSpPr>
            <a:spLocks noGrp="1" noChangeArrowheads="1"/>
          </p:cNvSpPr>
          <p:nvPr>
            <p:ph type="ftr" sz="quarter" idx="4"/>
          </p:nvPr>
        </p:nvSpPr>
        <p:spPr bwMode="auto">
          <a:xfrm>
            <a:off x="0"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defTabSz="930275" eaLnBrk="0" hangingPunct="0">
              <a:defRPr sz="1200">
                <a:latin typeface="Times" charset="0"/>
              </a:defRPr>
            </a:lvl1pPr>
          </a:lstStyle>
          <a:p>
            <a:pPr>
              <a:defRPr/>
            </a:pPr>
            <a:r>
              <a:rPr lang="en-GB"/>
              <a:t>Dr Nik Whitehead</a:t>
            </a:r>
          </a:p>
        </p:txBody>
      </p:sp>
      <p:sp>
        <p:nvSpPr>
          <p:cNvPr id="6151" name="Rectangle 7"/>
          <p:cNvSpPr>
            <a:spLocks noGrp="1" noChangeArrowheads="1"/>
          </p:cNvSpPr>
          <p:nvPr>
            <p:ph type="sldNum" sz="quarter" idx="5"/>
          </p:nvPr>
        </p:nvSpPr>
        <p:spPr bwMode="auto">
          <a:xfrm>
            <a:off x="3965575"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algn="r" defTabSz="930275" eaLnBrk="0" hangingPunct="0">
              <a:defRPr sz="1200">
                <a:latin typeface="Times" charset="0"/>
              </a:defRPr>
            </a:lvl1pPr>
          </a:lstStyle>
          <a:p>
            <a:pPr>
              <a:defRPr/>
            </a:pPr>
            <a:fld id="{8FFD7F3E-1091-46DE-8502-BA17B21478B4}" type="slidenum">
              <a:rPr lang="en-GB"/>
              <a:pPr>
                <a:defRPr/>
              </a:pPr>
              <a:t>‹#›</a:t>
            </a:fld>
            <a:endParaRPr lang="en-GB"/>
          </a:p>
        </p:txBody>
      </p:sp>
    </p:spTree>
    <p:extLst>
      <p:ext uri="{BB962C8B-B14F-4D97-AF65-F5344CB8AC3E}">
        <p14:creationId xmlns:p14="http://schemas.microsoft.com/office/powerpoint/2010/main" val="932758345"/>
      </p:ext>
    </p:extLst>
  </p:cSld>
  <p:clrMap bg1="lt1" tx1="dk1" bg2="lt2" tx2="dk2" accent1="accent1" accent2="accent2" accent3="accent3" accent4="accent4" accent5="accent5" accent6="accent6" hlink="hlink" folHlink="folHlink"/>
  <p:hf dt="0"/>
  <p:notesStyle>
    <a:lvl1pPr algn="l" rtl="0" eaLnBrk="0" fontAlgn="base" hangingPunct="0">
      <a:spcBef>
        <a:spcPct val="30000"/>
      </a:spcBef>
      <a:spcAft>
        <a:spcPct val="0"/>
      </a:spcAft>
      <a:defRPr sz="1200" kern="1200">
        <a:solidFill>
          <a:schemeClr val="tx1"/>
        </a:solidFill>
        <a:latin typeface="Times" charset="0"/>
        <a:ea typeface="+mn-ea"/>
        <a:cs typeface="+mn-cs"/>
      </a:defRPr>
    </a:lvl1pPr>
    <a:lvl2pPr marL="457200" algn="l" rtl="0" eaLnBrk="0" fontAlgn="base" hangingPunct="0">
      <a:spcBef>
        <a:spcPct val="30000"/>
      </a:spcBef>
      <a:spcAft>
        <a:spcPct val="0"/>
      </a:spcAft>
      <a:defRPr sz="1200" kern="1200">
        <a:solidFill>
          <a:schemeClr val="tx1"/>
        </a:solidFill>
        <a:latin typeface="Times" charset="0"/>
        <a:ea typeface="+mn-ea"/>
        <a:cs typeface="+mn-cs"/>
      </a:defRPr>
    </a:lvl2pPr>
    <a:lvl3pPr marL="914400" algn="l" rtl="0" eaLnBrk="0" fontAlgn="base" hangingPunct="0">
      <a:spcBef>
        <a:spcPct val="30000"/>
      </a:spcBef>
      <a:spcAft>
        <a:spcPct val="0"/>
      </a:spcAft>
      <a:defRPr sz="1200" kern="1200">
        <a:solidFill>
          <a:schemeClr val="tx1"/>
        </a:solidFill>
        <a:latin typeface="Times" charset="0"/>
        <a:ea typeface="+mn-ea"/>
        <a:cs typeface="+mn-cs"/>
      </a:defRPr>
    </a:lvl3pPr>
    <a:lvl4pPr marL="1371600" algn="l" rtl="0" eaLnBrk="0" fontAlgn="base" hangingPunct="0">
      <a:spcBef>
        <a:spcPct val="30000"/>
      </a:spcBef>
      <a:spcAft>
        <a:spcPct val="0"/>
      </a:spcAft>
      <a:defRPr sz="1200" kern="1200">
        <a:solidFill>
          <a:schemeClr val="tx1"/>
        </a:solidFill>
        <a:latin typeface="Times" charset="0"/>
        <a:ea typeface="+mn-ea"/>
        <a:cs typeface="+mn-cs"/>
      </a:defRPr>
    </a:lvl4pPr>
    <a:lvl5pPr marL="1828800" algn="l" rtl="0" eaLnBrk="0" fontAlgn="base" hangingPunct="0">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a:noFill/>
        </p:spPr>
        <p:txBody>
          <a:bodyPr/>
          <a:lstStyle/>
          <a:p>
            <a:r>
              <a:rPr lang="en-GB" smtClean="0"/>
              <a:t>CMM506 Human-Computer Interaction</a:t>
            </a:r>
          </a:p>
        </p:txBody>
      </p:sp>
      <p:sp>
        <p:nvSpPr>
          <p:cNvPr id="67587" name="Rectangle 6"/>
          <p:cNvSpPr>
            <a:spLocks noGrp="1" noChangeArrowheads="1"/>
          </p:cNvSpPr>
          <p:nvPr>
            <p:ph type="ftr" sz="quarter" idx="4"/>
          </p:nvPr>
        </p:nvSpPr>
        <p:spPr>
          <a:noFill/>
        </p:spPr>
        <p:txBody>
          <a:bodyPr/>
          <a:lstStyle/>
          <a:p>
            <a:r>
              <a:rPr lang="en-GB" smtClean="0"/>
              <a:t>Dr Nik Whitehead</a:t>
            </a:r>
          </a:p>
        </p:txBody>
      </p:sp>
      <p:sp>
        <p:nvSpPr>
          <p:cNvPr id="67588" name="Rectangle 7"/>
          <p:cNvSpPr>
            <a:spLocks noGrp="1" noChangeArrowheads="1"/>
          </p:cNvSpPr>
          <p:nvPr>
            <p:ph type="sldNum" sz="quarter" idx="5"/>
          </p:nvPr>
        </p:nvSpPr>
        <p:spPr>
          <a:noFill/>
        </p:spPr>
        <p:txBody>
          <a:bodyPr/>
          <a:lstStyle/>
          <a:p>
            <a:fld id="{88B2D292-208C-435D-956B-61D36654C4BE}" type="slidenum">
              <a:rPr lang="en-GB" smtClean="0"/>
              <a:pPr/>
              <a:t>1</a:t>
            </a:fld>
            <a:endParaRPr lang="en-GB" smtClean="0"/>
          </a:p>
        </p:txBody>
      </p:sp>
      <p:sp>
        <p:nvSpPr>
          <p:cNvPr id="67589" name="Rectangle 2"/>
          <p:cNvSpPr>
            <a:spLocks noGrp="1" noRot="1" noChangeAspect="1" noChangeArrowheads="1" noTextEdit="1"/>
          </p:cNvSpPr>
          <p:nvPr>
            <p:ph type="sldImg"/>
          </p:nvPr>
        </p:nvSpPr>
        <p:spPr>
          <a:ln/>
        </p:spPr>
      </p:sp>
      <p:sp>
        <p:nvSpPr>
          <p:cNvPr id="6759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410462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hdr" sz="quarter"/>
          </p:nvPr>
        </p:nvSpPr>
        <p:spPr>
          <a:noFill/>
        </p:spPr>
        <p:txBody>
          <a:bodyPr/>
          <a:lstStyle/>
          <a:p>
            <a:r>
              <a:rPr lang="en-GB" smtClean="0"/>
              <a:t>HCI0183 Human-Computer Interaction</a:t>
            </a:r>
          </a:p>
        </p:txBody>
      </p:sp>
      <p:sp>
        <p:nvSpPr>
          <p:cNvPr id="55299" name="Rectangle 6"/>
          <p:cNvSpPr>
            <a:spLocks noGrp="1" noChangeArrowheads="1"/>
          </p:cNvSpPr>
          <p:nvPr>
            <p:ph type="ftr" sz="quarter" idx="4"/>
          </p:nvPr>
        </p:nvSpPr>
        <p:spPr>
          <a:noFill/>
        </p:spPr>
        <p:txBody>
          <a:bodyPr/>
          <a:lstStyle/>
          <a:p>
            <a:r>
              <a:rPr lang="en-GB" smtClean="0"/>
              <a:t>Dr Nik Whitehead</a:t>
            </a:r>
          </a:p>
        </p:txBody>
      </p:sp>
      <p:sp>
        <p:nvSpPr>
          <p:cNvPr id="55300" name="Rectangle 7"/>
          <p:cNvSpPr>
            <a:spLocks noGrp="1" noChangeArrowheads="1"/>
          </p:cNvSpPr>
          <p:nvPr>
            <p:ph type="sldNum" sz="quarter" idx="5"/>
          </p:nvPr>
        </p:nvSpPr>
        <p:spPr>
          <a:noFill/>
        </p:spPr>
        <p:txBody>
          <a:bodyPr/>
          <a:lstStyle/>
          <a:p>
            <a:fld id="{FFCCD647-3801-4DCF-BFB4-C383CC6E7AD0}" type="slidenum">
              <a:rPr lang="en-GB" smtClean="0"/>
              <a:pPr/>
              <a:t>2</a:t>
            </a:fld>
            <a:endParaRPr lang="en-GB" smtClean="0"/>
          </a:p>
        </p:txBody>
      </p:sp>
      <p:sp>
        <p:nvSpPr>
          <p:cNvPr id="55301" name="Rectangle 2"/>
          <p:cNvSpPr>
            <a:spLocks noGrp="1" noRot="1" noChangeAspect="1" noChangeArrowheads="1" noTextEdit="1"/>
          </p:cNvSpPr>
          <p:nvPr>
            <p:ph type="sldImg"/>
          </p:nvPr>
        </p:nvSpPr>
        <p:spPr>
          <a:ln/>
        </p:spPr>
      </p:sp>
      <p:sp>
        <p:nvSpPr>
          <p:cNvPr id="5530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906670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hdr" sz="quarter"/>
          </p:nvPr>
        </p:nvSpPr>
        <p:spPr>
          <a:noFill/>
        </p:spPr>
        <p:txBody>
          <a:bodyPr/>
          <a:lstStyle/>
          <a:p>
            <a:r>
              <a:rPr lang="en-GB" smtClean="0"/>
              <a:t>HCI0183 Human-Computer Interaction</a:t>
            </a:r>
          </a:p>
        </p:txBody>
      </p:sp>
      <p:sp>
        <p:nvSpPr>
          <p:cNvPr id="55299" name="Rectangle 6"/>
          <p:cNvSpPr>
            <a:spLocks noGrp="1" noChangeArrowheads="1"/>
          </p:cNvSpPr>
          <p:nvPr>
            <p:ph type="ftr" sz="quarter" idx="4"/>
          </p:nvPr>
        </p:nvSpPr>
        <p:spPr>
          <a:noFill/>
        </p:spPr>
        <p:txBody>
          <a:bodyPr/>
          <a:lstStyle/>
          <a:p>
            <a:r>
              <a:rPr lang="en-GB" smtClean="0"/>
              <a:t>Dr Nik Whitehead</a:t>
            </a:r>
          </a:p>
        </p:txBody>
      </p:sp>
      <p:sp>
        <p:nvSpPr>
          <p:cNvPr id="55300" name="Rectangle 7"/>
          <p:cNvSpPr>
            <a:spLocks noGrp="1" noChangeArrowheads="1"/>
          </p:cNvSpPr>
          <p:nvPr>
            <p:ph type="sldNum" sz="quarter" idx="5"/>
          </p:nvPr>
        </p:nvSpPr>
        <p:spPr>
          <a:noFill/>
        </p:spPr>
        <p:txBody>
          <a:bodyPr/>
          <a:lstStyle/>
          <a:p>
            <a:fld id="{FFCCD647-3801-4DCF-BFB4-C383CC6E7AD0}" type="slidenum">
              <a:rPr lang="en-GB" smtClean="0"/>
              <a:pPr/>
              <a:t>3</a:t>
            </a:fld>
            <a:endParaRPr lang="en-GB" smtClean="0"/>
          </a:p>
        </p:txBody>
      </p:sp>
      <p:sp>
        <p:nvSpPr>
          <p:cNvPr id="55301" name="Rectangle 2"/>
          <p:cNvSpPr>
            <a:spLocks noGrp="1" noRot="1" noChangeAspect="1" noChangeArrowheads="1" noTextEdit="1"/>
          </p:cNvSpPr>
          <p:nvPr>
            <p:ph type="sldImg"/>
          </p:nvPr>
        </p:nvSpPr>
        <p:spPr>
          <a:ln/>
        </p:spPr>
      </p:sp>
      <p:sp>
        <p:nvSpPr>
          <p:cNvPr id="5530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694131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hdr" sz="quarter"/>
          </p:nvPr>
        </p:nvSpPr>
        <p:spPr>
          <a:noFill/>
        </p:spPr>
        <p:txBody>
          <a:bodyPr/>
          <a:lstStyle/>
          <a:p>
            <a:r>
              <a:rPr lang="en-GB" smtClean="0"/>
              <a:t>CMM506 Human-Computer Interaction</a:t>
            </a:r>
          </a:p>
        </p:txBody>
      </p:sp>
      <p:sp>
        <p:nvSpPr>
          <p:cNvPr id="71683" name="Rectangle 6"/>
          <p:cNvSpPr>
            <a:spLocks noGrp="1" noChangeArrowheads="1"/>
          </p:cNvSpPr>
          <p:nvPr>
            <p:ph type="ftr" sz="quarter" idx="4"/>
          </p:nvPr>
        </p:nvSpPr>
        <p:spPr>
          <a:noFill/>
        </p:spPr>
        <p:txBody>
          <a:bodyPr/>
          <a:lstStyle/>
          <a:p>
            <a:r>
              <a:rPr lang="en-GB" smtClean="0"/>
              <a:t>Dr Nik Whitehead</a:t>
            </a:r>
          </a:p>
        </p:txBody>
      </p:sp>
      <p:sp>
        <p:nvSpPr>
          <p:cNvPr id="71684" name="Rectangle 7"/>
          <p:cNvSpPr>
            <a:spLocks noGrp="1" noChangeArrowheads="1"/>
          </p:cNvSpPr>
          <p:nvPr>
            <p:ph type="sldNum" sz="quarter" idx="5"/>
          </p:nvPr>
        </p:nvSpPr>
        <p:spPr>
          <a:noFill/>
        </p:spPr>
        <p:txBody>
          <a:bodyPr/>
          <a:lstStyle/>
          <a:p>
            <a:fld id="{75CDBFC2-5F34-413F-BD76-EAEDB4938263}" type="slidenum">
              <a:rPr lang="en-GB" smtClean="0"/>
              <a:pPr/>
              <a:t>4</a:t>
            </a:fld>
            <a:endParaRPr lang="en-GB" smtClean="0"/>
          </a:p>
        </p:txBody>
      </p:sp>
      <p:sp>
        <p:nvSpPr>
          <p:cNvPr id="71685" name="Rectangle 2"/>
          <p:cNvSpPr>
            <a:spLocks noGrp="1" noRot="1" noChangeAspect="1" noChangeArrowheads="1" noTextEdit="1"/>
          </p:cNvSpPr>
          <p:nvPr>
            <p:ph type="sldImg"/>
          </p:nvPr>
        </p:nvSpPr>
        <p:spPr>
          <a:ln/>
        </p:spPr>
      </p:sp>
      <p:sp>
        <p:nvSpPr>
          <p:cNvPr id="71686"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838743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hdr" sz="quarter"/>
          </p:nvPr>
        </p:nvSpPr>
        <p:spPr>
          <a:noFill/>
        </p:spPr>
        <p:txBody>
          <a:bodyPr/>
          <a:lstStyle/>
          <a:p>
            <a:r>
              <a:rPr lang="en-GB" smtClean="0"/>
              <a:t>CMM506 Human-Computer Interaction</a:t>
            </a:r>
          </a:p>
        </p:txBody>
      </p:sp>
      <p:sp>
        <p:nvSpPr>
          <p:cNvPr id="69635" name="Rectangle 6"/>
          <p:cNvSpPr>
            <a:spLocks noGrp="1" noChangeArrowheads="1"/>
          </p:cNvSpPr>
          <p:nvPr>
            <p:ph type="ftr" sz="quarter" idx="4"/>
          </p:nvPr>
        </p:nvSpPr>
        <p:spPr>
          <a:noFill/>
        </p:spPr>
        <p:txBody>
          <a:bodyPr/>
          <a:lstStyle/>
          <a:p>
            <a:r>
              <a:rPr lang="en-GB" smtClean="0"/>
              <a:t>Dr Nik Whitehead</a:t>
            </a:r>
          </a:p>
        </p:txBody>
      </p:sp>
      <p:sp>
        <p:nvSpPr>
          <p:cNvPr id="69636" name="Rectangle 7"/>
          <p:cNvSpPr>
            <a:spLocks noGrp="1" noChangeArrowheads="1"/>
          </p:cNvSpPr>
          <p:nvPr>
            <p:ph type="sldNum" sz="quarter" idx="5"/>
          </p:nvPr>
        </p:nvSpPr>
        <p:spPr>
          <a:noFill/>
        </p:spPr>
        <p:txBody>
          <a:bodyPr/>
          <a:lstStyle/>
          <a:p>
            <a:fld id="{EF9098C6-960D-4E6D-8C03-EF92037B6992}" type="slidenum">
              <a:rPr lang="en-GB" smtClean="0"/>
              <a:pPr/>
              <a:t>5</a:t>
            </a:fld>
            <a:endParaRPr lang="en-GB" smtClean="0"/>
          </a:p>
        </p:txBody>
      </p:sp>
      <p:sp>
        <p:nvSpPr>
          <p:cNvPr id="69637" name="Rectangle 2"/>
          <p:cNvSpPr>
            <a:spLocks noGrp="1" noRot="1" noChangeAspect="1" noChangeArrowheads="1" noTextEdit="1"/>
          </p:cNvSpPr>
          <p:nvPr>
            <p:ph type="sldImg"/>
          </p:nvPr>
        </p:nvSpPr>
        <p:spPr>
          <a:ln/>
        </p:spPr>
      </p:sp>
      <p:sp>
        <p:nvSpPr>
          <p:cNvPr id="69638" name="Rectangle 3"/>
          <p:cNvSpPr>
            <a:spLocks noGrp="1" noChangeArrowheads="1"/>
          </p:cNvSpPr>
          <p:nvPr>
            <p:ph type="body" idx="1"/>
          </p:nvPr>
        </p:nvSpPr>
        <p:spPr>
          <a:noFill/>
          <a:ln/>
        </p:spPr>
        <p:txBody>
          <a:bodyPr/>
          <a:lstStyle/>
          <a:p>
            <a:pPr eaLnBrk="1" hangingPunct="1"/>
            <a:endParaRPr lang="en-US" dirty="0" smtClean="0"/>
          </a:p>
        </p:txBody>
      </p:sp>
    </p:spTree>
    <p:extLst>
      <p:ext uri="{BB962C8B-B14F-4D97-AF65-F5344CB8AC3E}">
        <p14:creationId xmlns:p14="http://schemas.microsoft.com/office/powerpoint/2010/main" val="1281532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hdr" sz="quarter"/>
          </p:nvPr>
        </p:nvSpPr>
        <p:spPr>
          <a:noFill/>
        </p:spPr>
        <p:txBody>
          <a:bodyPr/>
          <a:lstStyle/>
          <a:p>
            <a:r>
              <a:rPr lang="en-GB" smtClean="0"/>
              <a:t>CMM506 Human-Computer Interaction</a:t>
            </a:r>
          </a:p>
        </p:txBody>
      </p:sp>
      <p:sp>
        <p:nvSpPr>
          <p:cNvPr id="69635" name="Rectangle 6"/>
          <p:cNvSpPr>
            <a:spLocks noGrp="1" noChangeArrowheads="1"/>
          </p:cNvSpPr>
          <p:nvPr>
            <p:ph type="ftr" sz="quarter" idx="4"/>
          </p:nvPr>
        </p:nvSpPr>
        <p:spPr>
          <a:noFill/>
        </p:spPr>
        <p:txBody>
          <a:bodyPr/>
          <a:lstStyle/>
          <a:p>
            <a:r>
              <a:rPr lang="en-GB" smtClean="0"/>
              <a:t>Dr Nik Whitehead</a:t>
            </a:r>
          </a:p>
        </p:txBody>
      </p:sp>
      <p:sp>
        <p:nvSpPr>
          <p:cNvPr id="69636" name="Rectangle 7"/>
          <p:cNvSpPr>
            <a:spLocks noGrp="1" noChangeArrowheads="1"/>
          </p:cNvSpPr>
          <p:nvPr>
            <p:ph type="sldNum" sz="quarter" idx="5"/>
          </p:nvPr>
        </p:nvSpPr>
        <p:spPr>
          <a:noFill/>
        </p:spPr>
        <p:txBody>
          <a:bodyPr/>
          <a:lstStyle/>
          <a:p>
            <a:fld id="{EF9098C6-960D-4E6D-8C03-EF92037B6992}" type="slidenum">
              <a:rPr lang="en-GB" smtClean="0"/>
              <a:pPr/>
              <a:t>6</a:t>
            </a:fld>
            <a:endParaRPr lang="en-GB" smtClean="0"/>
          </a:p>
        </p:txBody>
      </p:sp>
      <p:sp>
        <p:nvSpPr>
          <p:cNvPr id="69637" name="Rectangle 2"/>
          <p:cNvSpPr>
            <a:spLocks noGrp="1" noRot="1" noChangeAspect="1" noChangeArrowheads="1" noTextEdit="1"/>
          </p:cNvSpPr>
          <p:nvPr>
            <p:ph type="sldImg"/>
          </p:nvPr>
        </p:nvSpPr>
        <p:spPr>
          <a:ln/>
        </p:spPr>
      </p:sp>
      <p:sp>
        <p:nvSpPr>
          <p:cNvPr id="69638" name="Rectangle 3"/>
          <p:cNvSpPr>
            <a:spLocks noGrp="1" noChangeArrowheads="1"/>
          </p:cNvSpPr>
          <p:nvPr>
            <p:ph type="body" idx="1"/>
          </p:nvPr>
        </p:nvSpPr>
        <p:spPr>
          <a:noFill/>
          <a:ln/>
        </p:spPr>
        <p:txBody>
          <a:bodyPr/>
          <a:lstStyle/>
          <a:p>
            <a:pPr eaLnBrk="1" hangingPunct="1"/>
            <a:endParaRPr lang="en-US" dirty="0" smtClean="0"/>
          </a:p>
        </p:txBody>
      </p:sp>
    </p:spTree>
    <p:extLst>
      <p:ext uri="{BB962C8B-B14F-4D97-AF65-F5344CB8AC3E}">
        <p14:creationId xmlns:p14="http://schemas.microsoft.com/office/powerpoint/2010/main" val="7139096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hdr" sz="quarter"/>
          </p:nvPr>
        </p:nvSpPr>
        <p:spPr>
          <a:noFill/>
        </p:spPr>
        <p:txBody>
          <a:bodyPr/>
          <a:lstStyle/>
          <a:p>
            <a:r>
              <a:rPr lang="en-GB" smtClean="0"/>
              <a:t>CMM506 Human-Computer Interaction</a:t>
            </a:r>
          </a:p>
        </p:txBody>
      </p:sp>
      <p:sp>
        <p:nvSpPr>
          <p:cNvPr id="70659" name="Rectangle 6"/>
          <p:cNvSpPr>
            <a:spLocks noGrp="1" noChangeArrowheads="1"/>
          </p:cNvSpPr>
          <p:nvPr>
            <p:ph type="ftr" sz="quarter" idx="4"/>
          </p:nvPr>
        </p:nvSpPr>
        <p:spPr>
          <a:noFill/>
        </p:spPr>
        <p:txBody>
          <a:bodyPr/>
          <a:lstStyle/>
          <a:p>
            <a:r>
              <a:rPr lang="en-GB" smtClean="0"/>
              <a:t>Dr Nik Whitehead</a:t>
            </a:r>
          </a:p>
        </p:txBody>
      </p:sp>
      <p:sp>
        <p:nvSpPr>
          <p:cNvPr id="70660" name="Rectangle 7"/>
          <p:cNvSpPr>
            <a:spLocks noGrp="1" noChangeArrowheads="1"/>
          </p:cNvSpPr>
          <p:nvPr>
            <p:ph type="sldNum" sz="quarter" idx="5"/>
          </p:nvPr>
        </p:nvSpPr>
        <p:spPr>
          <a:noFill/>
        </p:spPr>
        <p:txBody>
          <a:bodyPr/>
          <a:lstStyle/>
          <a:p>
            <a:fld id="{C703AE65-0F98-407A-8619-5D2512CEDB65}" type="slidenum">
              <a:rPr lang="en-GB" smtClean="0"/>
              <a:pPr/>
              <a:t>7</a:t>
            </a:fld>
            <a:endParaRPr lang="en-GB" smtClean="0"/>
          </a:p>
        </p:txBody>
      </p:sp>
      <p:sp>
        <p:nvSpPr>
          <p:cNvPr id="70661" name="Rectangle 2"/>
          <p:cNvSpPr>
            <a:spLocks noGrp="1" noRot="1" noChangeAspect="1" noChangeArrowheads="1" noTextEdit="1"/>
          </p:cNvSpPr>
          <p:nvPr>
            <p:ph type="sldImg"/>
          </p:nvPr>
        </p:nvSpPr>
        <p:spPr>
          <a:ln/>
        </p:spPr>
      </p:sp>
      <p:sp>
        <p:nvSpPr>
          <p:cNvPr id="7066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863551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hdr" sz="quarter"/>
          </p:nvPr>
        </p:nvSpPr>
        <p:spPr>
          <a:noFill/>
        </p:spPr>
        <p:txBody>
          <a:bodyPr/>
          <a:lstStyle/>
          <a:p>
            <a:r>
              <a:rPr lang="en-GB" smtClean="0"/>
              <a:t>CMM506 Human-Computer Interaction</a:t>
            </a:r>
          </a:p>
        </p:txBody>
      </p:sp>
      <p:sp>
        <p:nvSpPr>
          <p:cNvPr id="70659" name="Rectangle 6"/>
          <p:cNvSpPr>
            <a:spLocks noGrp="1" noChangeArrowheads="1"/>
          </p:cNvSpPr>
          <p:nvPr>
            <p:ph type="ftr" sz="quarter" idx="4"/>
          </p:nvPr>
        </p:nvSpPr>
        <p:spPr>
          <a:noFill/>
        </p:spPr>
        <p:txBody>
          <a:bodyPr/>
          <a:lstStyle/>
          <a:p>
            <a:r>
              <a:rPr lang="en-GB" smtClean="0"/>
              <a:t>Dr Nik Whitehead</a:t>
            </a:r>
          </a:p>
        </p:txBody>
      </p:sp>
      <p:sp>
        <p:nvSpPr>
          <p:cNvPr id="70660" name="Rectangle 7"/>
          <p:cNvSpPr>
            <a:spLocks noGrp="1" noChangeArrowheads="1"/>
          </p:cNvSpPr>
          <p:nvPr>
            <p:ph type="sldNum" sz="quarter" idx="5"/>
          </p:nvPr>
        </p:nvSpPr>
        <p:spPr>
          <a:noFill/>
        </p:spPr>
        <p:txBody>
          <a:bodyPr/>
          <a:lstStyle/>
          <a:p>
            <a:fld id="{C703AE65-0F98-407A-8619-5D2512CEDB65}" type="slidenum">
              <a:rPr lang="en-GB" smtClean="0"/>
              <a:pPr/>
              <a:t>8</a:t>
            </a:fld>
            <a:endParaRPr lang="en-GB" smtClean="0"/>
          </a:p>
        </p:txBody>
      </p:sp>
      <p:sp>
        <p:nvSpPr>
          <p:cNvPr id="70661" name="Rectangle 2"/>
          <p:cNvSpPr>
            <a:spLocks noGrp="1" noRot="1" noChangeAspect="1" noChangeArrowheads="1" noTextEdit="1"/>
          </p:cNvSpPr>
          <p:nvPr>
            <p:ph type="sldImg"/>
          </p:nvPr>
        </p:nvSpPr>
        <p:spPr>
          <a:ln/>
        </p:spPr>
      </p:sp>
      <p:sp>
        <p:nvSpPr>
          <p:cNvPr id="7066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889753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hdr" sz="quarter"/>
          </p:nvPr>
        </p:nvSpPr>
        <p:spPr>
          <a:noFill/>
        </p:spPr>
        <p:txBody>
          <a:bodyPr/>
          <a:lstStyle/>
          <a:p>
            <a:r>
              <a:rPr lang="en-GB" smtClean="0"/>
              <a:t>CMM506 Human-Computer Interaction</a:t>
            </a:r>
          </a:p>
        </p:txBody>
      </p:sp>
      <p:sp>
        <p:nvSpPr>
          <p:cNvPr id="72707" name="Rectangle 6"/>
          <p:cNvSpPr>
            <a:spLocks noGrp="1" noChangeArrowheads="1"/>
          </p:cNvSpPr>
          <p:nvPr>
            <p:ph type="ftr" sz="quarter" idx="4"/>
          </p:nvPr>
        </p:nvSpPr>
        <p:spPr>
          <a:noFill/>
        </p:spPr>
        <p:txBody>
          <a:bodyPr/>
          <a:lstStyle/>
          <a:p>
            <a:r>
              <a:rPr lang="en-GB" smtClean="0"/>
              <a:t>Dr Nik Whitehead</a:t>
            </a:r>
          </a:p>
        </p:txBody>
      </p:sp>
      <p:sp>
        <p:nvSpPr>
          <p:cNvPr id="72708" name="Rectangle 7"/>
          <p:cNvSpPr>
            <a:spLocks noGrp="1" noChangeArrowheads="1"/>
          </p:cNvSpPr>
          <p:nvPr>
            <p:ph type="sldNum" sz="quarter" idx="5"/>
          </p:nvPr>
        </p:nvSpPr>
        <p:spPr>
          <a:noFill/>
        </p:spPr>
        <p:txBody>
          <a:bodyPr/>
          <a:lstStyle/>
          <a:p>
            <a:fld id="{B93EEF2E-6171-43EC-BBBF-97AC406851B1}" type="slidenum">
              <a:rPr lang="en-GB" smtClean="0"/>
              <a:pPr/>
              <a:t>10</a:t>
            </a:fld>
            <a:endParaRPr lang="en-GB" smtClean="0"/>
          </a:p>
        </p:txBody>
      </p:sp>
      <p:sp>
        <p:nvSpPr>
          <p:cNvPr id="72709" name="Rectangle 2"/>
          <p:cNvSpPr>
            <a:spLocks noGrp="1" noRot="1" noChangeAspect="1" noChangeArrowheads="1" noTextEdit="1"/>
          </p:cNvSpPr>
          <p:nvPr>
            <p:ph type="sldImg"/>
          </p:nvPr>
        </p:nvSpPr>
        <p:spPr>
          <a:ln/>
        </p:spPr>
      </p:sp>
      <p:sp>
        <p:nvSpPr>
          <p:cNvPr id="72710" name="Rectangle 3"/>
          <p:cNvSpPr>
            <a:spLocks noGrp="1" noChangeArrowheads="1"/>
          </p:cNvSpPr>
          <p:nvPr>
            <p:ph type="body" idx="1"/>
          </p:nvPr>
        </p:nvSpPr>
        <p:spPr>
          <a:noFill/>
          <a:ln/>
        </p:spPr>
        <p:txBody>
          <a:bodyPr/>
          <a:lstStyle/>
          <a:p>
            <a:pPr eaLnBrk="1" hangingPunct="1"/>
            <a:r>
              <a:rPr lang="en-GB" smtClean="0"/>
              <a:t>This lecture provides a brief overview of cognitive psychology. In order to design something for a user we need to know the user’s abilities in much the same way we need to know the abilities of the computer that our software will run upon. We cannot change the design of the human, therefore we change the design of the software.</a:t>
            </a:r>
          </a:p>
        </p:txBody>
      </p:sp>
    </p:spTree>
    <p:extLst>
      <p:ext uri="{BB962C8B-B14F-4D97-AF65-F5344CB8AC3E}">
        <p14:creationId xmlns:p14="http://schemas.microsoft.com/office/powerpoint/2010/main" val="1006563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hdr" sz="quarter"/>
          </p:nvPr>
        </p:nvSpPr>
        <p:spPr>
          <a:noFill/>
        </p:spPr>
        <p:txBody>
          <a:bodyPr/>
          <a:lstStyle/>
          <a:p>
            <a:r>
              <a:rPr lang="en-GB" smtClean="0"/>
              <a:t>CMM506 Human-Computer Interaction</a:t>
            </a:r>
          </a:p>
        </p:txBody>
      </p:sp>
      <p:sp>
        <p:nvSpPr>
          <p:cNvPr id="73731" name="Rectangle 6"/>
          <p:cNvSpPr>
            <a:spLocks noGrp="1" noChangeArrowheads="1"/>
          </p:cNvSpPr>
          <p:nvPr>
            <p:ph type="ftr" sz="quarter" idx="4"/>
          </p:nvPr>
        </p:nvSpPr>
        <p:spPr>
          <a:noFill/>
        </p:spPr>
        <p:txBody>
          <a:bodyPr/>
          <a:lstStyle/>
          <a:p>
            <a:r>
              <a:rPr lang="en-GB" smtClean="0"/>
              <a:t>Dr Nik Whitehead</a:t>
            </a:r>
          </a:p>
        </p:txBody>
      </p:sp>
      <p:sp>
        <p:nvSpPr>
          <p:cNvPr id="73732" name="Rectangle 7"/>
          <p:cNvSpPr>
            <a:spLocks noGrp="1" noChangeArrowheads="1"/>
          </p:cNvSpPr>
          <p:nvPr>
            <p:ph type="sldNum" sz="quarter" idx="5"/>
          </p:nvPr>
        </p:nvSpPr>
        <p:spPr>
          <a:noFill/>
        </p:spPr>
        <p:txBody>
          <a:bodyPr/>
          <a:lstStyle/>
          <a:p>
            <a:fld id="{67A2EDF0-C3F6-4726-9F3D-FD16DBA7D247}" type="slidenum">
              <a:rPr lang="en-GB" smtClean="0"/>
              <a:pPr/>
              <a:t>11</a:t>
            </a:fld>
            <a:endParaRPr lang="en-GB" smtClean="0"/>
          </a:p>
        </p:txBody>
      </p:sp>
      <p:sp>
        <p:nvSpPr>
          <p:cNvPr id="73733" name="Rectangle 2"/>
          <p:cNvSpPr>
            <a:spLocks noGrp="1" noRot="1" noChangeAspect="1" noChangeArrowheads="1" noTextEdit="1"/>
          </p:cNvSpPr>
          <p:nvPr>
            <p:ph type="sldImg"/>
          </p:nvPr>
        </p:nvSpPr>
        <p:spPr>
          <a:ln/>
        </p:spPr>
      </p:sp>
      <p:sp>
        <p:nvSpPr>
          <p:cNvPr id="73734" name="Rectangle 3"/>
          <p:cNvSpPr>
            <a:spLocks noGrp="1" noChangeArrowheads="1"/>
          </p:cNvSpPr>
          <p:nvPr>
            <p:ph type="body" idx="1"/>
          </p:nvPr>
        </p:nvSpPr>
        <p:spPr>
          <a:noFill/>
          <a:ln/>
        </p:spPr>
        <p:txBody>
          <a:bodyPr/>
          <a:lstStyle/>
          <a:p>
            <a:pPr eaLnBrk="1" hangingPunct="1"/>
            <a:r>
              <a:rPr lang="en-GB" smtClean="0"/>
              <a:t>Taste and smell are not at present considered viable senses to use for human input from a computer. </a:t>
            </a:r>
          </a:p>
          <a:p>
            <a:pPr eaLnBrk="1" hangingPunct="1"/>
            <a:r>
              <a:rPr lang="en-GB" smtClean="0"/>
              <a:t>Most of us use our hands as our output devices to a computer, but how do you output information if you have no hands or no control over your hands? A wide variety of other methods can be used, and we will look at some of these in lecture 12.</a:t>
            </a:r>
          </a:p>
          <a:p>
            <a:pPr eaLnBrk="1" hangingPunct="1"/>
            <a:r>
              <a:rPr lang="en-GB" smtClean="0"/>
              <a:t>The study of how information gets from the outside world to the brain is called psychophysics.</a:t>
            </a:r>
          </a:p>
        </p:txBody>
      </p:sp>
    </p:spTree>
    <p:extLst>
      <p:ext uri="{BB962C8B-B14F-4D97-AF65-F5344CB8AC3E}">
        <p14:creationId xmlns:p14="http://schemas.microsoft.com/office/powerpoint/2010/main" val="1920070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hdr" sz="quarter"/>
          </p:nvPr>
        </p:nvSpPr>
        <p:spPr>
          <a:noFill/>
        </p:spPr>
        <p:txBody>
          <a:bodyPr/>
          <a:lstStyle/>
          <a:p>
            <a:r>
              <a:rPr lang="en-GB" smtClean="0"/>
              <a:t>CMM506 Human-Computer Interaction</a:t>
            </a:r>
          </a:p>
        </p:txBody>
      </p:sp>
      <p:sp>
        <p:nvSpPr>
          <p:cNvPr id="74755" name="Rectangle 6"/>
          <p:cNvSpPr>
            <a:spLocks noGrp="1" noChangeArrowheads="1"/>
          </p:cNvSpPr>
          <p:nvPr>
            <p:ph type="ftr" sz="quarter" idx="4"/>
          </p:nvPr>
        </p:nvSpPr>
        <p:spPr>
          <a:noFill/>
        </p:spPr>
        <p:txBody>
          <a:bodyPr/>
          <a:lstStyle/>
          <a:p>
            <a:r>
              <a:rPr lang="en-GB" smtClean="0"/>
              <a:t>Dr Nik Whitehead</a:t>
            </a:r>
          </a:p>
        </p:txBody>
      </p:sp>
      <p:sp>
        <p:nvSpPr>
          <p:cNvPr id="74756" name="Rectangle 7"/>
          <p:cNvSpPr>
            <a:spLocks noGrp="1" noChangeArrowheads="1"/>
          </p:cNvSpPr>
          <p:nvPr>
            <p:ph type="sldNum" sz="quarter" idx="5"/>
          </p:nvPr>
        </p:nvSpPr>
        <p:spPr>
          <a:noFill/>
        </p:spPr>
        <p:txBody>
          <a:bodyPr/>
          <a:lstStyle/>
          <a:p>
            <a:fld id="{F52A26BD-6382-439A-85D1-AF5F2F592A14}" type="slidenum">
              <a:rPr lang="en-GB" smtClean="0"/>
              <a:pPr/>
              <a:t>12</a:t>
            </a:fld>
            <a:endParaRPr lang="en-GB" smtClean="0"/>
          </a:p>
        </p:txBody>
      </p:sp>
      <p:sp>
        <p:nvSpPr>
          <p:cNvPr id="74757" name="Rectangle 2"/>
          <p:cNvSpPr>
            <a:spLocks noGrp="1" noRot="1" noChangeAspect="1" noChangeArrowheads="1" noTextEdit="1"/>
          </p:cNvSpPr>
          <p:nvPr>
            <p:ph type="sldImg"/>
          </p:nvPr>
        </p:nvSpPr>
        <p:spPr>
          <a:ln/>
        </p:spPr>
      </p:sp>
      <p:sp>
        <p:nvSpPr>
          <p:cNvPr id="7475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2993790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hdr" sz="quarter"/>
          </p:nvPr>
        </p:nvSpPr>
        <p:spPr>
          <a:noFill/>
        </p:spPr>
        <p:txBody>
          <a:bodyPr/>
          <a:lstStyle/>
          <a:p>
            <a:r>
              <a:rPr lang="en-GB" smtClean="0"/>
              <a:t>CMM506 Human-Computer Interaction</a:t>
            </a:r>
          </a:p>
        </p:txBody>
      </p:sp>
      <p:sp>
        <p:nvSpPr>
          <p:cNvPr id="76803" name="Rectangle 6"/>
          <p:cNvSpPr>
            <a:spLocks noGrp="1" noChangeArrowheads="1"/>
          </p:cNvSpPr>
          <p:nvPr>
            <p:ph type="ftr" sz="quarter" idx="4"/>
          </p:nvPr>
        </p:nvSpPr>
        <p:spPr>
          <a:noFill/>
        </p:spPr>
        <p:txBody>
          <a:bodyPr/>
          <a:lstStyle/>
          <a:p>
            <a:r>
              <a:rPr lang="en-GB" smtClean="0"/>
              <a:t>Dr Nik Whitehead</a:t>
            </a:r>
          </a:p>
        </p:txBody>
      </p:sp>
      <p:sp>
        <p:nvSpPr>
          <p:cNvPr id="76804" name="Rectangle 7"/>
          <p:cNvSpPr>
            <a:spLocks noGrp="1" noChangeArrowheads="1"/>
          </p:cNvSpPr>
          <p:nvPr>
            <p:ph type="sldNum" sz="quarter" idx="5"/>
          </p:nvPr>
        </p:nvSpPr>
        <p:spPr>
          <a:noFill/>
        </p:spPr>
        <p:txBody>
          <a:bodyPr/>
          <a:lstStyle/>
          <a:p>
            <a:fld id="{C08DADC5-9476-43D5-8DBE-A725B3135533}" type="slidenum">
              <a:rPr lang="en-GB" smtClean="0"/>
              <a:pPr/>
              <a:t>13</a:t>
            </a:fld>
            <a:endParaRPr lang="en-GB" smtClean="0"/>
          </a:p>
        </p:txBody>
      </p:sp>
      <p:sp>
        <p:nvSpPr>
          <p:cNvPr id="76805" name="Rectangle 2"/>
          <p:cNvSpPr>
            <a:spLocks noGrp="1" noRot="1" noChangeAspect="1" noChangeArrowheads="1" noTextEdit="1"/>
          </p:cNvSpPr>
          <p:nvPr>
            <p:ph type="sldImg"/>
          </p:nvPr>
        </p:nvSpPr>
        <p:spPr>
          <a:ln/>
        </p:spPr>
      </p:sp>
      <p:sp>
        <p:nvSpPr>
          <p:cNvPr id="76806" name="Rectangle 3"/>
          <p:cNvSpPr>
            <a:spLocks noGrp="1" noChangeArrowheads="1"/>
          </p:cNvSpPr>
          <p:nvPr>
            <p:ph type="body" idx="1"/>
          </p:nvPr>
        </p:nvSpPr>
        <p:spPr>
          <a:noFill/>
          <a:ln/>
        </p:spPr>
        <p:txBody>
          <a:bodyPr/>
          <a:lstStyle/>
          <a:p>
            <a:pPr eaLnBrk="1" hangingPunct="1"/>
            <a:r>
              <a:rPr lang="en-GB" smtClean="0"/>
              <a:t>Rods and cones are the main light-sensitive cells in the eye. Another type of cell, ganglion cells also come in two types: X-cells occur in the fovea and detect patterns while Y-cells occur throughout the retina and detect movement. We can detect movement with peripheral vision but not patterns. </a:t>
            </a:r>
          </a:p>
        </p:txBody>
      </p:sp>
    </p:spTree>
    <p:extLst>
      <p:ext uri="{BB962C8B-B14F-4D97-AF65-F5344CB8AC3E}">
        <p14:creationId xmlns:p14="http://schemas.microsoft.com/office/powerpoint/2010/main" val="26478074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hdr" sz="quarter"/>
          </p:nvPr>
        </p:nvSpPr>
        <p:spPr>
          <a:noFill/>
        </p:spPr>
        <p:txBody>
          <a:bodyPr/>
          <a:lstStyle/>
          <a:p>
            <a:r>
              <a:rPr lang="en-GB" smtClean="0"/>
              <a:t>CMM506 Human-Computer Interaction</a:t>
            </a:r>
          </a:p>
        </p:txBody>
      </p:sp>
      <p:sp>
        <p:nvSpPr>
          <p:cNvPr id="80899" name="Rectangle 6"/>
          <p:cNvSpPr>
            <a:spLocks noGrp="1" noChangeArrowheads="1"/>
          </p:cNvSpPr>
          <p:nvPr>
            <p:ph type="ftr" sz="quarter" idx="4"/>
          </p:nvPr>
        </p:nvSpPr>
        <p:spPr>
          <a:noFill/>
        </p:spPr>
        <p:txBody>
          <a:bodyPr/>
          <a:lstStyle/>
          <a:p>
            <a:r>
              <a:rPr lang="en-GB" smtClean="0"/>
              <a:t>Dr Nik Whitehead</a:t>
            </a:r>
          </a:p>
        </p:txBody>
      </p:sp>
      <p:sp>
        <p:nvSpPr>
          <p:cNvPr id="80900" name="Rectangle 7"/>
          <p:cNvSpPr>
            <a:spLocks noGrp="1" noChangeArrowheads="1"/>
          </p:cNvSpPr>
          <p:nvPr>
            <p:ph type="sldNum" sz="quarter" idx="5"/>
          </p:nvPr>
        </p:nvSpPr>
        <p:spPr>
          <a:noFill/>
        </p:spPr>
        <p:txBody>
          <a:bodyPr/>
          <a:lstStyle/>
          <a:p>
            <a:fld id="{0063DA7A-7EFB-4993-B7E9-FE61AE6FD8AD}" type="slidenum">
              <a:rPr lang="en-GB" smtClean="0"/>
              <a:pPr/>
              <a:t>14</a:t>
            </a:fld>
            <a:endParaRPr lang="en-GB" smtClean="0"/>
          </a:p>
        </p:txBody>
      </p:sp>
      <p:sp>
        <p:nvSpPr>
          <p:cNvPr id="80901" name="Rectangle 2"/>
          <p:cNvSpPr>
            <a:spLocks noGrp="1" noRot="1" noChangeAspect="1" noChangeArrowheads="1" noTextEdit="1"/>
          </p:cNvSpPr>
          <p:nvPr>
            <p:ph type="sldImg"/>
          </p:nvPr>
        </p:nvSpPr>
        <p:spPr>
          <a:ln/>
        </p:spPr>
      </p:sp>
      <p:sp>
        <p:nvSpPr>
          <p:cNvPr id="80902" name="Rectangle 3"/>
          <p:cNvSpPr>
            <a:spLocks noGrp="1" noChangeArrowheads="1"/>
          </p:cNvSpPr>
          <p:nvPr>
            <p:ph type="body" idx="1"/>
          </p:nvPr>
        </p:nvSpPr>
        <p:spPr>
          <a:noFill/>
          <a:ln/>
        </p:spPr>
        <p:txBody>
          <a:bodyPr/>
          <a:lstStyle/>
          <a:p>
            <a:pPr eaLnBrk="1" hangingPunct="1"/>
            <a:r>
              <a:rPr lang="en-GB" smtClean="0"/>
              <a:t>Although we can differentiate 7 million colours with training, we only have basic colour names for 11: red, orange, yellow, green, blue, purple, black, white, pink, grey, olive</a:t>
            </a:r>
          </a:p>
          <a:p>
            <a:pPr eaLnBrk="1" hangingPunct="1"/>
            <a:r>
              <a:rPr lang="en-GB" smtClean="0"/>
              <a:t>Visual acuity for colour vision is dependent upon the number of cones sensitive to that colour in the retina. Only 3-4% of the cones are sensitive to blue, therefore blue acuity is less than green or red.</a:t>
            </a:r>
          </a:p>
        </p:txBody>
      </p:sp>
    </p:spTree>
    <p:extLst>
      <p:ext uri="{BB962C8B-B14F-4D97-AF65-F5344CB8AC3E}">
        <p14:creationId xmlns:p14="http://schemas.microsoft.com/office/powerpoint/2010/main" val="19873926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hdr" sz="quarter"/>
          </p:nvPr>
        </p:nvSpPr>
        <p:spPr>
          <a:noFill/>
        </p:spPr>
        <p:txBody>
          <a:bodyPr/>
          <a:lstStyle/>
          <a:p>
            <a:r>
              <a:rPr lang="en-GB" smtClean="0"/>
              <a:t>CMM506 Human-Computer Interaction</a:t>
            </a:r>
          </a:p>
        </p:txBody>
      </p:sp>
      <p:sp>
        <p:nvSpPr>
          <p:cNvPr id="81923" name="Rectangle 6"/>
          <p:cNvSpPr>
            <a:spLocks noGrp="1" noChangeArrowheads="1"/>
          </p:cNvSpPr>
          <p:nvPr>
            <p:ph type="ftr" sz="quarter" idx="4"/>
          </p:nvPr>
        </p:nvSpPr>
        <p:spPr>
          <a:noFill/>
        </p:spPr>
        <p:txBody>
          <a:bodyPr/>
          <a:lstStyle/>
          <a:p>
            <a:r>
              <a:rPr lang="en-GB" smtClean="0"/>
              <a:t>Dr Nik Whitehead</a:t>
            </a:r>
          </a:p>
        </p:txBody>
      </p:sp>
      <p:sp>
        <p:nvSpPr>
          <p:cNvPr id="81924" name="Rectangle 7"/>
          <p:cNvSpPr>
            <a:spLocks noGrp="1" noChangeArrowheads="1"/>
          </p:cNvSpPr>
          <p:nvPr>
            <p:ph type="sldNum" sz="quarter" idx="5"/>
          </p:nvPr>
        </p:nvSpPr>
        <p:spPr>
          <a:noFill/>
        </p:spPr>
        <p:txBody>
          <a:bodyPr/>
          <a:lstStyle/>
          <a:p>
            <a:fld id="{F690E2D1-BD52-45D9-BBE5-7375218863A8}" type="slidenum">
              <a:rPr lang="en-GB" smtClean="0"/>
              <a:pPr/>
              <a:t>15</a:t>
            </a:fld>
            <a:endParaRPr lang="en-GB" smtClean="0"/>
          </a:p>
        </p:txBody>
      </p:sp>
      <p:sp>
        <p:nvSpPr>
          <p:cNvPr id="81925" name="Rectangle 2"/>
          <p:cNvSpPr>
            <a:spLocks noGrp="1" noRot="1" noChangeAspect="1" noChangeArrowheads="1" noTextEdit="1"/>
          </p:cNvSpPr>
          <p:nvPr>
            <p:ph type="sldImg"/>
          </p:nvPr>
        </p:nvSpPr>
        <p:spPr>
          <a:ln/>
        </p:spPr>
      </p:sp>
      <p:sp>
        <p:nvSpPr>
          <p:cNvPr id="81926" name="Rectangle 3"/>
          <p:cNvSpPr>
            <a:spLocks noGrp="1" noChangeArrowheads="1"/>
          </p:cNvSpPr>
          <p:nvPr>
            <p:ph type="body" idx="1"/>
          </p:nvPr>
        </p:nvSpPr>
        <p:spPr>
          <a:noFill/>
          <a:ln/>
        </p:spPr>
        <p:txBody>
          <a:bodyPr/>
          <a:lstStyle/>
          <a:p>
            <a:pPr eaLnBrk="1" hangingPunct="1"/>
            <a:r>
              <a:rPr lang="en-GB" smtClean="0"/>
              <a:t>As intensity increases, so does the brightness of the colour</a:t>
            </a:r>
          </a:p>
        </p:txBody>
      </p:sp>
    </p:spTree>
    <p:extLst>
      <p:ext uri="{BB962C8B-B14F-4D97-AF65-F5344CB8AC3E}">
        <p14:creationId xmlns:p14="http://schemas.microsoft.com/office/powerpoint/2010/main" val="42492065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hdr" sz="quarter"/>
          </p:nvPr>
        </p:nvSpPr>
        <p:spPr>
          <a:noFill/>
        </p:spPr>
        <p:txBody>
          <a:bodyPr/>
          <a:lstStyle/>
          <a:p>
            <a:r>
              <a:rPr lang="en-GB" smtClean="0"/>
              <a:t>CMM506 Human-Computer Interaction</a:t>
            </a:r>
          </a:p>
        </p:txBody>
      </p:sp>
      <p:sp>
        <p:nvSpPr>
          <p:cNvPr id="82947" name="Rectangle 6"/>
          <p:cNvSpPr>
            <a:spLocks noGrp="1" noChangeArrowheads="1"/>
          </p:cNvSpPr>
          <p:nvPr>
            <p:ph type="ftr" sz="quarter" idx="4"/>
          </p:nvPr>
        </p:nvSpPr>
        <p:spPr>
          <a:noFill/>
        </p:spPr>
        <p:txBody>
          <a:bodyPr/>
          <a:lstStyle/>
          <a:p>
            <a:r>
              <a:rPr lang="en-GB" smtClean="0"/>
              <a:t>Dr Nik Whitehead</a:t>
            </a:r>
          </a:p>
        </p:txBody>
      </p:sp>
      <p:sp>
        <p:nvSpPr>
          <p:cNvPr id="82948" name="Rectangle 7"/>
          <p:cNvSpPr>
            <a:spLocks noGrp="1" noChangeArrowheads="1"/>
          </p:cNvSpPr>
          <p:nvPr>
            <p:ph type="sldNum" sz="quarter" idx="5"/>
          </p:nvPr>
        </p:nvSpPr>
        <p:spPr>
          <a:noFill/>
        </p:spPr>
        <p:txBody>
          <a:bodyPr/>
          <a:lstStyle/>
          <a:p>
            <a:fld id="{BBF1E5F9-C2B4-435A-A67B-327BC367F059}" type="slidenum">
              <a:rPr lang="en-GB" smtClean="0"/>
              <a:pPr/>
              <a:t>16</a:t>
            </a:fld>
            <a:endParaRPr lang="en-GB" smtClean="0"/>
          </a:p>
        </p:txBody>
      </p:sp>
      <p:sp>
        <p:nvSpPr>
          <p:cNvPr id="82949" name="Rectangle 2"/>
          <p:cNvSpPr>
            <a:spLocks noGrp="1" noRot="1" noChangeAspect="1" noChangeArrowheads="1" noTextEdit="1"/>
          </p:cNvSpPr>
          <p:nvPr>
            <p:ph type="sldImg"/>
          </p:nvPr>
        </p:nvSpPr>
        <p:spPr>
          <a:ln/>
        </p:spPr>
      </p:sp>
      <p:sp>
        <p:nvSpPr>
          <p:cNvPr id="82950" name="Rectangle 3"/>
          <p:cNvSpPr>
            <a:spLocks noGrp="1" noChangeArrowheads="1"/>
          </p:cNvSpPr>
          <p:nvPr>
            <p:ph type="body" idx="1"/>
          </p:nvPr>
        </p:nvSpPr>
        <p:spPr>
          <a:noFill/>
          <a:ln/>
        </p:spPr>
        <p:txBody>
          <a:bodyPr/>
          <a:lstStyle/>
          <a:p>
            <a:pPr eaLnBrk="1" hangingPunct="1"/>
            <a:r>
              <a:rPr lang="en-GB" smtClean="0"/>
              <a:t>As saturation increases the colour becomes less white</a:t>
            </a:r>
          </a:p>
        </p:txBody>
      </p:sp>
    </p:spTree>
    <p:extLst>
      <p:ext uri="{BB962C8B-B14F-4D97-AF65-F5344CB8AC3E}">
        <p14:creationId xmlns:p14="http://schemas.microsoft.com/office/powerpoint/2010/main" val="3644929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hdr" sz="quarter"/>
          </p:nvPr>
        </p:nvSpPr>
        <p:spPr>
          <a:noFill/>
        </p:spPr>
        <p:txBody>
          <a:bodyPr/>
          <a:lstStyle/>
          <a:p>
            <a:r>
              <a:rPr lang="en-GB" smtClean="0"/>
              <a:t>CMM506 Human-Computer Interaction</a:t>
            </a:r>
          </a:p>
        </p:txBody>
      </p:sp>
      <p:sp>
        <p:nvSpPr>
          <p:cNvPr id="83971" name="Rectangle 6"/>
          <p:cNvSpPr>
            <a:spLocks noGrp="1" noChangeArrowheads="1"/>
          </p:cNvSpPr>
          <p:nvPr>
            <p:ph type="ftr" sz="quarter" idx="4"/>
          </p:nvPr>
        </p:nvSpPr>
        <p:spPr>
          <a:noFill/>
        </p:spPr>
        <p:txBody>
          <a:bodyPr/>
          <a:lstStyle/>
          <a:p>
            <a:r>
              <a:rPr lang="en-GB" smtClean="0"/>
              <a:t>Dr Nik Whitehead</a:t>
            </a:r>
          </a:p>
        </p:txBody>
      </p:sp>
      <p:sp>
        <p:nvSpPr>
          <p:cNvPr id="83972" name="Rectangle 7"/>
          <p:cNvSpPr>
            <a:spLocks noGrp="1" noChangeArrowheads="1"/>
          </p:cNvSpPr>
          <p:nvPr>
            <p:ph type="sldNum" sz="quarter" idx="5"/>
          </p:nvPr>
        </p:nvSpPr>
        <p:spPr>
          <a:noFill/>
        </p:spPr>
        <p:txBody>
          <a:bodyPr/>
          <a:lstStyle/>
          <a:p>
            <a:fld id="{6EDE9E0F-F05C-4550-AB32-BF9B221415FD}" type="slidenum">
              <a:rPr lang="en-GB" smtClean="0"/>
              <a:pPr/>
              <a:t>17</a:t>
            </a:fld>
            <a:endParaRPr lang="en-GB" smtClean="0"/>
          </a:p>
        </p:txBody>
      </p:sp>
      <p:sp>
        <p:nvSpPr>
          <p:cNvPr id="83973" name="Rectangle 2"/>
          <p:cNvSpPr>
            <a:spLocks noGrp="1" noRot="1" noChangeAspect="1" noChangeArrowheads="1" noTextEdit="1"/>
          </p:cNvSpPr>
          <p:nvPr>
            <p:ph type="sldImg"/>
          </p:nvPr>
        </p:nvSpPr>
        <p:spPr>
          <a:ln/>
        </p:spPr>
      </p:sp>
      <p:sp>
        <p:nvSpPr>
          <p:cNvPr id="83974" name="Rectangle 3"/>
          <p:cNvSpPr>
            <a:spLocks noGrp="1" noChangeArrowheads="1"/>
          </p:cNvSpPr>
          <p:nvPr>
            <p:ph type="body" idx="1"/>
          </p:nvPr>
        </p:nvSpPr>
        <p:spPr>
          <a:noFill/>
          <a:ln/>
        </p:spPr>
        <p:txBody>
          <a:bodyPr/>
          <a:lstStyle/>
          <a:p>
            <a:pPr eaLnBrk="1" hangingPunct="1"/>
            <a:r>
              <a:rPr lang="en-GB" smtClean="0"/>
              <a:t>The eye can function is great variety of brightness conditions - e.g. bright daylight to a dark night looking at the faintest stars. The pupil expands or contracts to regulate the amount of light entering the eye depending upon the local brightness.</a:t>
            </a:r>
          </a:p>
          <a:p>
            <a:pPr eaLnBrk="1" hangingPunct="1"/>
            <a:r>
              <a:rPr lang="en-GB" smtClean="0"/>
              <a:t>Flicker is best perceived by the cones, hence in the peripheral vision. If you’re using a large luminous screen you may see flicker around the edges. This also explains why a flashing object at the edge of a screen is easily visible.</a:t>
            </a:r>
          </a:p>
        </p:txBody>
      </p:sp>
    </p:spTree>
    <p:extLst>
      <p:ext uri="{BB962C8B-B14F-4D97-AF65-F5344CB8AC3E}">
        <p14:creationId xmlns:p14="http://schemas.microsoft.com/office/powerpoint/2010/main" val="2405680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hdr" sz="quarter"/>
          </p:nvPr>
        </p:nvSpPr>
        <p:spPr>
          <a:noFill/>
        </p:spPr>
        <p:txBody>
          <a:bodyPr/>
          <a:lstStyle/>
          <a:p>
            <a:r>
              <a:rPr lang="en-GB" smtClean="0"/>
              <a:t>CMM506 Human-Computer Interaction</a:t>
            </a:r>
          </a:p>
        </p:txBody>
      </p:sp>
      <p:sp>
        <p:nvSpPr>
          <p:cNvPr id="77827" name="Rectangle 6"/>
          <p:cNvSpPr>
            <a:spLocks noGrp="1" noChangeArrowheads="1"/>
          </p:cNvSpPr>
          <p:nvPr>
            <p:ph type="ftr" sz="quarter" idx="4"/>
          </p:nvPr>
        </p:nvSpPr>
        <p:spPr>
          <a:noFill/>
        </p:spPr>
        <p:txBody>
          <a:bodyPr/>
          <a:lstStyle/>
          <a:p>
            <a:r>
              <a:rPr lang="en-GB" smtClean="0"/>
              <a:t>Dr Nik Whitehead</a:t>
            </a:r>
          </a:p>
        </p:txBody>
      </p:sp>
      <p:sp>
        <p:nvSpPr>
          <p:cNvPr id="77828" name="Rectangle 7"/>
          <p:cNvSpPr>
            <a:spLocks noGrp="1" noChangeArrowheads="1"/>
          </p:cNvSpPr>
          <p:nvPr>
            <p:ph type="sldNum" sz="quarter" idx="5"/>
          </p:nvPr>
        </p:nvSpPr>
        <p:spPr>
          <a:noFill/>
        </p:spPr>
        <p:txBody>
          <a:bodyPr/>
          <a:lstStyle/>
          <a:p>
            <a:fld id="{3D0F02E5-5AD1-42AB-BCF7-9BCFB63715A2}" type="slidenum">
              <a:rPr lang="en-GB" smtClean="0"/>
              <a:pPr/>
              <a:t>18</a:t>
            </a:fld>
            <a:endParaRPr lang="en-GB" smtClean="0"/>
          </a:p>
        </p:txBody>
      </p:sp>
      <p:sp>
        <p:nvSpPr>
          <p:cNvPr id="77829" name="Rectangle 2"/>
          <p:cNvSpPr>
            <a:spLocks noGrp="1" noRot="1" noChangeAspect="1" noChangeArrowheads="1" noTextEdit="1"/>
          </p:cNvSpPr>
          <p:nvPr>
            <p:ph type="sldImg"/>
          </p:nvPr>
        </p:nvSpPr>
        <p:spPr>
          <a:ln/>
        </p:spPr>
      </p:sp>
      <p:sp>
        <p:nvSpPr>
          <p:cNvPr id="77830" name="Rectangle 3"/>
          <p:cNvSpPr>
            <a:spLocks noGrp="1" noChangeArrowheads="1"/>
          </p:cNvSpPr>
          <p:nvPr>
            <p:ph type="body" idx="1"/>
          </p:nvPr>
        </p:nvSpPr>
        <p:spPr>
          <a:noFill/>
          <a:ln/>
        </p:spPr>
        <p:txBody>
          <a:bodyPr/>
          <a:lstStyle/>
          <a:p>
            <a:pPr eaLnBrk="1" hangingPunct="1"/>
            <a:r>
              <a:rPr lang="en-GB" smtClean="0"/>
              <a:t>A notable Guinness advert has a man walking away from a bottle in the foreground of the picture only to bump into it in the background It’s actually huge and in the background but we assume it’s small and in the foreground.</a:t>
            </a:r>
          </a:p>
        </p:txBody>
      </p:sp>
    </p:spTree>
    <p:extLst>
      <p:ext uri="{BB962C8B-B14F-4D97-AF65-F5344CB8AC3E}">
        <p14:creationId xmlns:p14="http://schemas.microsoft.com/office/powerpoint/2010/main" val="41604597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hdr" sz="quarter"/>
          </p:nvPr>
        </p:nvSpPr>
        <p:spPr>
          <a:noFill/>
        </p:spPr>
        <p:txBody>
          <a:bodyPr/>
          <a:lstStyle/>
          <a:p>
            <a:r>
              <a:rPr lang="en-GB" smtClean="0"/>
              <a:t>CMM506 Human-Computer Interaction</a:t>
            </a:r>
          </a:p>
        </p:txBody>
      </p:sp>
      <p:sp>
        <p:nvSpPr>
          <p:cNvPr id="84995" name="Rectangle 6"/>
          <p:cNvSpPr>
            <a:spLocks noGrp="1" noChangeArrowheads="1"/>
          </p:cNvSpPr>
          <p:nvPr>
            <p:ph type="ftr" sz="quarter" idx="4"/>
          </p:nvPr>
        </p:nvSpPr>
        <p:spPr>
          <a:noFill/>
        </p:spPr>
        <p:txBody>
          <a:bodyPr/>
          <a:lstStyle/>
          <a:p>
            <a:r>
              <a:rPr lang="en-GB" smtClean="0"/>
              <a:t>Dr Nik Whitehead</a:t>
            </a:r>
          </a:p>
        </p:txBody>
      </p:sp>
      <p:sp>
        <p:nvSpPr>
          <p:cNvPr id="84996" name="Rectangle 7"/>
          <p:cNvSpPr>
            <a:spLocks noGrp="1" noChangeArrowheads="1"/>
          </p:cNvSpPr>
          <p:nvPr>
            <p:ph type="sldNum" sz="quarter" idx="5"/>
          </p:nvPr>
        </p:nvSpPr>
        <p:spPr>
          <a:noFill/>
        </p:spPr>
        <p:txBody>
          <a:bodyPr/>
          <a:lstStyle/>
          <a:p>
            <a:fld id="{C27E1C05-FECE-484C-ACDC-60026AD3A095}" type="slidenum">
              <a:rPr lang="en-GB" smtClean="0"/>
              <a:pPr/>
              <a:t>19</a:t>
            </a:fld>
            <a:endParaRPr lang="en-GB" smtClean="0"/>
          </a:p>
        </p:txBody>
      </p:sp>
      <p:sp>
        <p:nvSpPr>
          <p:cNvPr id="84997" name="Rectangle 2"/>
          <p:cNvSpPr>
            <a:spLocks noGrp="1" noRot="1" noChangeAspect="1" noChangeArrowheads="1" noTextEdit="1"/>
          </p:cNvSpPr>
          <p:nvPr>
            <p:ph type="sldImg"/>
          </p:nvPr>
        </p:nvSpPr>
        <p:spPr>
          <a:ln/>
        </p:spPr>
      </p:sp>
      <p:sp>
        <p:nvSpPr>
          <p:cNvPr id="84998" name="Rectangle 3"/>
          <p:cNvSpPr>
            <a:spLocks noGrp="1" noChangeArrowheads="1"/>
          </p:cNvSpPr>
          <p:nvPr>
            <p:ph type="body" idx="1"/>
          </p:nvPr>
        </p:nvSpPr>
        <p:spPr>
          <a:noFill/>
          <a:ln/>
        </p:spPr>
        <p:txBody>
          <a:bodyPr/>
          <a:lstStyle/>
          <a:p>
            <a:pPr eaLnBrk="1" hangingPunct="1"/>
            <a:r>
              <a:rPr lang="en-GB" smtClean="0"/>
              <a:t>The processing of the visual data is performed by the brain. </a:t>
            </a:r>
          </a:p>
        </p:txBody>
      </p:sp>
    </p:spTree>
    <p:extLst>
      <p:ext uri="{BB962C8B-B14F-4D97-AF65-F5344CB8AC3E}">
        <p14:creationId xmlns:p14="http://schemas.microsoft.com/office/powerpoint/2010/main" val="17089747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hdr" sz="quarter"/>
          </p:nvPr>
        </p:nvSpPr>
        <p:spPr>
          <a:noFill/>
        </p:spPr>
        <p:txBody>
          <a:bodyPr/>
          <a:lstStyle/>
          <a:p>
            <a:r>
              <a:rPr lang="en-GB" smtClean="0"/>
              <a:t>CMM506 Human-Computer Interaction</a:t>
            </a:r>
          </a:p>
        </p:txBody>
      </p:sp>
      <p:sp>
        <p:nvSpPr>
          <p:cNvPr id="86019" name="Rectangle 6"/>
          <p:cNvSpPr>
            <a:spLocks noGrp="1" noChangeArrowheads="1"/>
          </p:cNvSpPr>
          <p:nvPr>
            <p:ph type="ftr" sz="quarter" idx="4"/>
          </p:nvPr>
        </p:nvSpPr>
        <p:spPr>
          <a:noFill/>
        </p:spPr>
        <p:txBody>
          <a:bodyPr/>
          <a:lstStyle/>
          <a:p>
            <a:r>
              <a:rPr lang="en-GB" smtClean="0"/>
              <a:t>Dr Nik Whitehead</a:t>
            </a:r>
          </a:p>
        </p:txBody>
      </p:sp>
      <p:sp>
        <p:nvSpPr>
          <p:cNvPr id="86020" name="Rectangle 7"/>
          <p:cNvSpPr>
            <a:spLocks noGrp="1" noChangeArrowheads="1"/>
          </p:cNvSpPr>
          <p:nvPr>
            <p:ph type="sldNum" sz="quarter" idx="5"/>
          </p:nvPr>
        </p:nvSpPr>
        <p:spPr>
          <a:noFill/>
        </p:spPr>
        <p:txBody>
          <a:bodyPr/>
          <a:lstStyle/>
          <a:p>
            <a:fld id="{4604BD3D-5F0A-40DF-9ABD-DD9D7125FBB7}" type="slidenum">
              <a:rPr lang="en-GB" smtClean="0"/>
              <a:pPr/>
              <a:t>20</a:t>
            </a:fld>
            <a:endParaRPr lang="en-GB" smtClean="0"/>
          </a:p>
        </p:txBody>
      </p:sp>
      <p:sp>
        <p:nvSpPr>
          <p:cNvPr id="86021" name="Rectangle 2"/>
          <p:cNvSpPr>
            <a:spLocks noGrp="1" noRot="1" noChangeAspect="1" noChangeArrowheads="1" noTextEdit="1"/>
          </p:cNvSpPr>
          <p:nvPr>
            <p:ph type="sldImg"/>
          </p:nvPr>
        </p:nvSpPr>
        <p:spPr>
          <a:ln/>
        </p:spPr>
      </p:sp>
      <p:sp>
        <p:nvSpPr>
          <p:cNvPr id="86022" name="Rectangle 3"/>
          <p:cNvSpPr>
            <a:spLocks noGrp="1" noChangeArrowheads="1"/>
          </p:cNvSpPr>
          <p:nvPr>
            <p:ph type="body" idx="1"/>
          </p:nvPr>
        </p:nvSpPr>
        <p:spPr>
          <a:noFill/>
          <a:ln/>
        </p:spPr>
        <p:txBody>
          <a:bodyPr/>
          <a:lstStyle/>
          <a:p>
            <a:pPr eaLnBrk="1" hangingPunct="1"/>
            <a:r>
              <a:rPr lang="en-GB" smtClean="0"/>
              <a:t>Both are the same, but because the lower image is wider overall the brain decides that the line is longer</a:t>
            </a:r>
          </a:p>
        </p:txBody>
      </p:sp>
    </p:spTree>
    <p:extLst>
      <p:ext uri="{BB962C8B-B14F-4D97-AF65-F5344CB8AC3E}">
        <p14:creationId xmlns:p14="http://schemas.microsoft.com/office/powerpoint/2010/main" val="4945956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a:noFill/>
        </p:spPr>
        <p:txBody>
          <a:bodyPr/>
          <a:lstStyle/>
          <a:p>
            <a:r>
              <a:rPr lang="en-GB" smtClean="0"/>
              <a:t>CMM506 Human-Computer Interaction</a:t>
            </a:r>
          </a:p>
        </p:txBody>
      </p:sp>
      <p:sp>
        <p:nvSpPr>
          <p:cNvPr id="87043" name="Rectangle 6"/>
          <p:cNvSpPr>
            <a:spLocks noGrp="1" noChangeArrowheads="1"/>
          </p:cNvSpPr>
          <p:nvPr>
            <p:ph type="ftr" sz="quarter" idx="4"/>
          </p:nvPr>
        </p:nvSpPr>
        <p:spPr>
          <a:noFill/>
        </p:spPr>
        <p:txBody>
          <a:bodyPr/>
          <a:lstStyle/>
          <a:p>
            <a:r>
              <a:rPr lang="en-GB" smtClean="0"/>
              <a:t>Dr Nik Whitehead</a:t>
            </a:r>
          </a:p>
        </p:txBody>
      </p:sp>
      <p:sp>
        <p:nvSpPr>
          <p:cNvPr id="87044" name="Rectangle 7"/>
          <p:cNvSpPr>
            <a:spLocks noGrp="1" noChangeArrowheads="1"/>
          </p:cNvSpPr>
          <p:nvPr>
            <p:ph type="sldNum" sz="quarter" idx="5"/>
          </p:nvPr>
        </p:nvSpPr>
        <p:spPr>
          <a:noFill/>
        </p:spPr>
        <p:txBody>
          <a:bodyPr/>
          <a:lstStyle/>
          <a:p>
            <a:fld id="{B17847B9-6BF4-413F-B5EB-3B96E80F3C1B}" type="slidenum">
              <a:rPr lang="en-GB" smtClean="0"/>
              <a:pPr/>
              <a:t>21</a:t>
            </a:fld>
            <a:endParaRPr lang="en-GB" smtClean="0"/>
          </a:p>
        </p:txBody>
      </p:sp>
      <p:sp>
        <p:nvSpPr>
          <p:cNvPr id="87045" name="Rectangle 2"/>
          <p:cNvSpPr>
            <a:spLocks noGrp="1" noRot="1" noChangeAspect="1" noChangeArrowheads="1" noTextEdit="1"/>
          </p:cNvSpPr>
          <p:nvPr>
            <p:ph type="sldImg"/>
          </p:nvPr>
        </p:nvSpPr>
        <p:spPr>
          <a:ln/>
        </p:spPr>
      </p:sp>
      <p:sp>
        <p:nvSpPr>
          <p:cNvPr id="87046" name="Rectangle 3"/>
          <p:cNvSpPr>
            <a:spLocks noGrp="1" noChangeArrowheads="1"/>
          </p:cNvSpPr>
          <p:nvPr>
            <p:ph type="body" idx="1"/>
          </p:nvPr>
        </p:nvSpPr>
        <p:spPr>
          <a:noFill/>
          <a:ln/>
        </p:spPr>
        <p:txBody>
          <a:bodyPr/>
          <a:lstStyle/>
          <a:p>
            <a:pPr eaLnBrk="1" hangingPunct="1"/>
            <a:r>
              <a:rPr lang="en-GB" smtClean="0"/>
              <a:t>Both are the same size, but because we think the ladder is being viewed in perspective, the further block must be larger than the nearer one.</a:t>
            </a:r>
          </a:p>
        </p:txBody>
      </p:sp>
    </p:spTree>
    <p:extLst>
      <p:ext uri="{BB962C8B-B14F-4D97-AF65-F5344CB8AC3E}">
        <p14:creationId xmlns:p14="http://schemas.microsoft.com/office/powerpoint/2010/main" val="31319584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hdr" sz="quarter"/>
          </p:nvPr>
        </p:nvSpPr>
        <p:spPr>
          <a:noFill/>
        </p:spPr>
        <p:txBody>
          <a:bodyPr/>
          <a:lstStyle/>
          <a:p>
            <a:r>
              <a:rPr lang="en-GB" smtClean="0"/>
              <a:t>CMM506 Human-Computer Interaction</a:t>
            </a:r>
          </a:p>
        </p:txBody>
      </p:sp>
      <p:sp>
        <p:nvSpPr>
          <p:cNvPr id="88067" name="Rectangle 6"/>
          <p:cNvSpPr>
            <a:spLocks noGrp="1" noChangeArrowheads="1"/>
          </p:cNvSpPr>
          <p:nvPr>
            <p:ph type="ftr" sz="quarter" idx="4"/>
          </p:nvPr>
        </p:nvSpPr>
        <p:spPr>
          <a:noFill/>
        </p:spPr>
        <p:txBody>
          <a:bodyPr/>
          <a:lstStyle/>
          <a:p>
            <a:r>
              <a:rPr lang="en-GB" smtClean="0"/>
              <a:t>Dr Nik Whitehead</a:t>
            </a:r>
          </a:p>
        </p:txBody>
      </p:sp>
      <p:sp>
        <p:nvSpPr>
          <p:cNvPr id="88068" name="Rectangle 7"/>
          <p:cNvSpPr>
            <a:spLocks noGrp="1" noChangeArrowheads="1"/>
          </p:cNvSpPr>
          <p:nvPr>
            <p:ph type="sldNum" sz="quarter" idx="5"/>
          </p:nvPr>
        </p:nvSpPr>
        <p:spPr>
          <a:noFill/>
        </p:spPr>
        <p:txBody>
          <a:bodyPr/>
          <a:lstStyle/>
          <a:p>
            <a:fld id="{828B32A4-A7FF-4383-87E3-9DF21D523449}" type="slidenum">
              <a:rPr lang="en-GB" smtClean="0"/>
              <a:pPr/>
              <a:t>22</a:t>
            </a:fld>
            <a:endParaRPr lang="en-GB" smtClean="0"/>
          </a:p>
        </p:txBody>
      </p:sp>
      <p:sp>
        <p:nvSpPr>
          <p:cNvPr id="88069" name="Rectangle 2"/>
          <p:cNvSpPr>
            <a:spLocks noGrp="1" noRot="1" noChangeAspect="1" noChangeArrowheads="1" noTextEdit="1"/>
          </p:cNvSpPr>
          <p:nvPr>
            <p:ph type="sldImg"/>
          </p:nvPr>
        </p:nvSpPr>
        <p:spPr>
          <a:ln/>
        </p:spPr>
      </p:sp>
      <p:sp>
        <p:nvSpPr>
          <p:cNvPr id="8807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4171782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hdr" sz="quarter"/>
          </p:nvPr>
        </p:nvSpPr>
        <p:spPr>
          <a:noFill/>
        </p:spPr>
        <p:txBody>
          <a:bodyPr/>
          <a:lstStyle/>
          <a:p>
            <a:r>
              <a:rPr lang="en-GB" smtClean="0"/>
              <a:t>CMM506 Human-Computer Interaction</a:t>
            </a:r>
          </a:p>
        </p:txBody>
      </p:sp>
      <p:sp>
        <p:nvSpPr>
          <p:cNvPr id="89091" name="Rectangle 6"/>
          <p:cNvSpPr>
            <a:spLocks noGrp="1" noChangeArrowheads="1"/>
          </p:cNvSpPr>
          <p:nvPr>
            <p:ph type="ftr" sz="quarter" idx="4"/>
          </p:nvPr>
        </p:nvSpPr>
        <p:spPr>
          <a:noFill/>
        </p:spPr>
        <p:txBody>
          <a:bodyPr/>
          <a:lstStyle/>
          <a:p>
            <a:r>
              <a:rPr lang="en-GB" smtClean="0"/>
              <a:t>Dr Nik Whitehead</a:t>
            </a:r>
          </a:p>
        </p:txBody>
      </p:sp>
      <p:sp>
        <p:nvSpPr>
          <p:cNvPr id="89092" name="Rectangle 7"/>
          <p:cNvSpPr>
            <a:spLocks noGrp="1" noChangeArrowheads="1"/>
          </p:cNvSpPr>
          <p:nvPr>
            <p:ph type="sldNum" sz="quarter" idx="5"/>
          </p:nvPr>
        </p:nvSpPr>
        <p:spPr>
          <a:noFill/>
        </p:spPr>
        <p:txBody>
          <a:bodyPr/>
          <a:lstStyle/>
          <a:p>
            <a:fld id="{5C0DD629-61B7-4EE6-A68D-F5A9520C2234}" type="slidenum">
              <a:rPr lang="en-GB" smtClean="0"/>
              <a:pPr/>
              <a:t>23</a:t>
            </a:fld>
            <a:endParaRPr lang="en-GB" smtClean="0"/>
          </a:p>
        </p:txBody>
      </p:sp>
      <p:sp>
        <p:nvSpPr>
          <p:cNvPr id="89093" name="Rectangle 2"/>
          <p:cNvSpPr>
            <a:spLocks noGrp="1" noRot="1" noChangeAspect="1" noChangeArrowheads="1" noTextEdit="1"/>
          </p:cNvSpPr>
          <p:nvPr>
            <p:ph type="sldImg"/>
          </p:nvPr>
        </p:nvSpPr>
        <p:spPr>
          <a:ln/>
        </p:spPr>
      </p:sp>
      <p:sp>
        <p:nvSpPr>
          <p:cNvPr id="89094" name="Rectangle 3"/>
          <p:cNvSpPr>
            <a:spLocks noGrp="1" noChangeArrowheads="1"/>
          </p:cNvSpPr>
          <p:nvPr>
            <p:ph type="body" idx="1"/>
          </p:nvPr>
        </p:nvSpPr>
        <p:spPr>
          <a:noFill/>
          <a:ln/>
        </p:spPr>
        <p:txBody>
          <a:bodyPr/>
          <a:lstStyle/>
          <a:p>
            <a:pPr eaLnBrk="1" hangingPunct="1"/>
            <a:r>
              <a:rPr lang="en-GB" smtClean="0"/>
              <a:t>Lots of research has been carried out on reading using eyetracking devices. Adult read at 250 words per minute so there isn’t enough time to scan letter by letter. Instead, the shape of the word is recognised so anything that changes the shape (INCLUDING WRITING IN CAPITALS!) slows down the reading process.</a:t>
            </a:r>
          </a:p>
          <a:p>
            <a:pPr eaLnBrk="1" hangingPunct="1"/>
            <a:r>
              <a:rPr lang="en-GB" smtClean="0"/>
              <a:t>High contrast text is easier to read than low contrast text. Dark letters on a bright background (positive contrast) is best if there is no flicker, otherwise use bright letters on a dark background (negative contrast).</a:t>
            </a:r>
          </a:p>
        </p:txBody>
      </p:sp>
    </p:spTree>
    <p:extLst>
      <p:ext uri="{BB962C8B-B14F-4D97-AF65-F5344CB8AC3E}">
        <p14:creationId xmlns:p14="http://schemas.microsoft.com/office/powerpoint/2010/main" val="39337898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hdr" sz="quarter"/>
          </p:nvPr>
        </p:nvSpPr>
        <p:spPr>
          <a:noFill/>
        </p:spPr>
        <p:txBody>
          <a:bodyPr/>
          <a:lstStyle/>
          <a:p>
            <a:r>
              <a:rPr lang="en-GB" smtClean="0"/>
              <a:t>CMM506 Human-Computer Interaction</a:t>
            </a:r>
          </a:p>
        </p:txBody>
      </p:sp>
      <p:sp>
        <p:nvSpPr>
          <p:cNvPr id="90115" name="Rectangle 6"/>
          <p:cNvSpPr>
            <a:spLocks noGrp="1" noChangeArrowheads="1"/>
          </p:cNvSpPr>
          <p:nvPr>
            <p:ph type="ftr" sz="quarter" idx="4"/>
          </p:nvPr>
        </p:nvSpPr>
        <p:spPr>
          <a:noFill/>
        </p:spPr>
        <p:txBody>
          <a:bodyPr/>
          <a:lstStyle/>
          <a:p>
            <a:r>
              <a:rPr lang="en-GB" smtClean="0"/>
              <a:t>Dr Nik Whitehead</a:t>
            </a:r>
          </a:p>
        </p:txBody>
      </p:sp>
      <p:sp>
        <p:nvSpPr>
          <p:cNvPr id="90116" name="Rectangle 7"/>
          <p:cNvSpPr>
            <a:spLocks noGrp="1" noChangeArrowheads="1"/>
          </p:cNvSpPr>
          <p:nvPr>
            <p:ph type="sldNum" sz="quarter" idx="5"/>
          </p:nvPr>
        </p:nvSpPr>
        <p:spPr>
          <a:noFill/>
        </p:spPr>
        <p:txBody>
          <a:bodyPr/>
          <a:lstStyle/>
          <a:p>
            <a:fld id="{97AFDE30-CA26-4049-9CFE-33FF4F440D61}" type="slidenum">
              <a:rPr lang="en-GB" smtClean="0"/>
              <a:pPr/>
              <a:t>24</a:t>
            </a:fld>
            <a:endParaRPr lang="en-GB" smtClean="0"/>
          </a:p>
        </p:txBody>
      </p:sp>
      <p:sp>
        <p:nvSpPr>
          <p:cNvPr id="90117" name="Rectangle 2"/>
          <p:cNvSpPr>
            <a:spLocks noGrp="1" noRot="1" noChangeAspect="1" noChangeArrowheads="1" noTextEdit="1"/>
          </p:cNvSpPr>
          <p:nvPr>
            <p:ph type="sldImg"/>
          </p:nvPr>
        </p:nvSpPr>
        <p:spPr>
          <a:ln/>
        </p:spPr>
      </p:sp>
      <p:sp>
        <p:nvSpPr>
          <p:cNvPr id="90118" name="Rectangle 3"/>
          <p:cNvSpPr>
            <a:spLocks noGrp="1" noChangeArrowheads="1"/>
          </p:cNvSpPr>
          <p:nvPr>
            <p:ph type="body" idx="1"/>
          </p:nvPr>
        </p:nvSpPr>
        <p:spPr>
          <a:noFill/>
          <a:ln/>
        </p:spPr>
        <p:txBody>
          <a:bodyPr/>
          <a:lstStyle/>
          <a:p>
            <a:pPr eaLnBrk="1" hangingPunct="1"/>
            <a:r>
              <a:rPr lang="en-GB" smtClean="0"/>
              <a:t>Close your eyes. What can you hear? You can not only hear a lot of noises, you can identify them and can also tell where the sounds are coming from.</a:t>
            </a:r>
          </a:p>
          <a:p>
            <a:pPr eaLnBrk="1" hangingPunct="1"/>
            <a:r>
              <a:rPr lang="en-GB" smtClean="0"/>
              <a:t>The timbre of a sound can be determined by 4 different features: Attack, Decay, Sustain and Reverberation</a:t>
            </a:r>
          </a:p>
        </p:txBody>
      </p:sp>
    </p:spTree>
    <p:extLst>
      <p:ext uri="{BB962C8B-B14F-4D97-AF65-F5344CB8AC3E}">
        <p14:creationId xmlns:p14="http://schemas.microsoft.com/office/powerpoint/2010/main" val="10637877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hdr" sz="quarter"/>
          </p:nvPr>
        </p:nvSpPr>
        <p:spPr>
          <a:noFill/>
        </p:spPr>
        <p:txBody>
          <a:bodyPr/>
          <a:lstStyle/>
          <a:p>
            <a:r>
              <a:rPr lang="en-GB" smtClean="0"/>
              <a:t>CMM506 Human-Computer Interaction</a:t>
            </a:r>
          </a:p>
        </p:txBody>
      </p:sp>
      <p:sp>
        <p:nvSpPr>
          <p:cNvPr id="94211" name="Rectangle 6"/>
          <p:cNvSpPr>
            <a:spLocks noGrp="1" noChangeArrowheads="1"/>
          </p:cNvSpPr>
          <p:nvPr>
            <p:ph type="ftr" sz="quarter" idx="4"/>
          </p:nvPr>
        </p:nvSpPr>
        <p:spPr>
          <a:noFill/>
        </p:spPr>
        <p:txBody>
          <a:bodyPr/>
          <a:lstStyle/>
          <a:p>
            <a:r>
              <a:rPr lang="en-GB" smtClean="0"/>
              <a:t>Dr Nik Whitehead</a:t>
            </a:r>
          </a:p>
        </p:txBody>
      </p:sp>
      <p:sp>
        <p:nvSpPr>
          <p:cNvPr id="94212" name="Rectangle 7"/>
          <p:cNvSpPr>
            <a:spLocks noGrp="1" noChangeArrowheads="1"/>
          </p:cNvSpPr>
          <p:nvPr>
            <p:ph type="sldNum" sz="quarter" idx="5"/>
          </p:nvPr>
        </p:nvSpPr>
        <p:spPr>
          <a:noFill/>
        </p:spPr>
        <p:txBody>
          <a:bodyPr/>
          <a:lstStyle/>
          <a:p>
            <a:fld id="{050C6E4A-7864-4DEE-8A9B-FAF889B344BF}" type="slidenum">
              <a:rPr lang="en-GB" smtClean="0"/>
              <a:pPr/>
              <a:t>25</a:t>
            </a:fld>
            <a:endParaRPr lang="en-GB" smtClean="0"/>
          </a:p>
        </p:txBody>
      </p:sp>
      <p:sp>
        <p:nvSpPr>
          <p:cNvPr id="94213" name="Rectangle 2"/>
          <p:cNvSpPr>
            <a:spLocks noGrp="1" noRot="1" noChangeAspect="1" noChangeArrowheads="1" noTextEdit="1"/>
          </p:cNvSpPr>
          <p:nvPr>
            <p:ph type="sldImg"/>
          </p:nvPr>
        </p:nvSpPr>
        <p:spPr>
          <a:ln/>
        </p:spPr>
      </p:sp>
      <p:sp>
        <p:nvSpPr>
          <p:cNvPr id="94214" name="Rectangle 3"/>
          <p:cNvSpPr>
            <a:spLocks noGrp="1" noChangeArrowheads="1"/>
          </p:cNvSpPr>
          <p:nvPr>
            <p:ph type="body" idx="1"/>
          </p:nvPr>
        </p:nvSpPr>
        <p:spPr>
          <a:noFill/>
          <a:ln/>
        </p:spPr>
        <p:txBody>
          <a:bodyPr/>
          <a:lstStyle/>
          <a:p>
            <a:pPr eaLnBrk="1" hangingPunct="1"/>
            <a:r>
              <a:rPr lang="en-GB" smtClean="0"/>
              <a:t>The cocktail party effect shows how efficient the brain is at filtering information. In a room with many conversations going on you can focus entirely on your own local conversation yet still hear your name being mentioned somewhere across the room.</a:t>
            </a:r>
          </a:p>
          <a:p>
            <a:pPr eaLnBrk="1" hangingPunct="1"/>
            <a:r>
              <a:rPr lang="en-GB" smtClean="0"/>
              <a:t>Most hearing problems are due to the hairs of the cochlea stiffening with age or being destroyed. Higher frequencies are generally lost first in aging. Loss due to damage can occur anywhere in the range and is often due to damage from loud noises, e.g. pneumatic drills, engines, guitar amplifiers, drumkits, nightclubs…</a:t>
            </a:r>
          </a:p>
        </p:txBody>
      </p:sp>
    </p:spTree>
    <p:extLst>
      <p:ext uri="{BB962C8B-B14F-4D97-AF65-F5344CB8AC3E}">
        <p14:creationId xmlns:p14="http://schemas.microsoft.com/office/powerpoint/2010/main" val="26818303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hdr" sz="quarter"/>
          </p:nvPr>
        </p:nvSpPr>
        <p:spPr>
          <a:noFill/>
        </p:spPr>
        <p:txBody>
          <a:bodyPr/>
          <a:lstStyle/>
          <a:p>
            <a:r>
              <a:rPr lang="en-GB" smtClean="0"/>
              <a:t>CMM506 Human-Computer Interaction</a:t>
            </a:r>
          </a:p>
        </p:txBody>
      </p:sp>
      <p:sp>
        <p:nvSpPr>
          <p:cNvPr id="95235" name="Rectangle 6"/>
          <p:cNvSpPr>
            <a:spLocks noGrp="1" noChangeArrowheads="1"/>
          </p:cNvSpPr>
          <p:nvPr>
            <p:ph type="ftr" sz="quarter" idx="4"/>
          </p:nvPr>
        </p:nvSpPr>
        <p:spPr>
          <a:noFill/>
        </p:spPr>
        <p:txBody>
          <a:bodyPr/>
          <a:lstStyle/>
          <a:p>
            <a:r>
              <a:rPr lang="en-GB" smtClean="0"/>
              <a:t>Dr Nik Whitehead</a:t>
            </a:r>
          </a:p>
        </p:txBody>
      </p:sp>
      <p:sp>
        <p:nvSpPr>
          <p:cNvPr id="95236" name="Rectangle 7"/>
          <p:cNvSpPr>
            <a:spLocks noGrp="1" noChangeArrowheads="1"/>
          </p:cNvSpPr>
          <p:nvPr>
            <p:ph type="sldNum" sz="quarter" idx="5"/>
          </p:nvPr>
        </p:nvSpPr>
        <p:spPr>
          <a:noFill/>
        </p:spPr>
        <p:txBody>
          <a:bodyPr/>
          <a:lstStyle/>
          <a:p>
            <a:fld id="{9A5111E7-8F9F-4A79-8953-DC947FC253A6}" type="slidenum">
              <a:rPr lang="en-GB" smtClean="0"/>
              <a:pPr/>
              <a:t>26</a:t>
            </a:fld>
            <a:endParaRPr lang="en-GB" smtClean="0"/>
          </a:p>
        </p:txBody>
      </p:sp>
      <p:sp>
        <p:nvSpPr>
          <p:cNvPr id="95237" name="Rectangle 2"/>
          <p:cNvSpPr>
            <a:spLocks noGrp="1" noRot="1" noChangeAspect="1" noChangeArrowheads="1" noTextEdit="1"/>
          </p:cNvSpPr>
          <p:nvPr>
            <p:ph type="sldImg"/>
          </p:nvPr>
        </p:nvSpPr>
        <p:spPr>
          <a:ln/>
        </p:spPr>
      </p:sp>
      <p:sp>
        <p:nvSpPr>
          <p:cNvPr id="95238" name="Rectangle 3"/>
          <p:cNvSpPr>
            <a:spLocks noGrp="1" noChangeArrowheads="1"/>
          </p:cNvSpPr>
          <p:nvPr>
            <p:ph type="body" idx="1"/>
          </p:nvPr>
        </p:nvSpPr>
        <p:spPr>
          <a:noFill/>
          <a:ln/>
        </p:spPr>
        <p:txBody>
          <a:bodyPr/>
          <a:lstStyle/>
          <a:p>
            <a:pPr eaLnBrk="1" hangingPunct="1"/>
            <a:r>
              <a:rPr lang="en-GB" smtClean="0"/>
              <a:t>Kinaesthesia is also the part of haptic perception that allows touch typists to type without looking at the keyboard - they ‘know’ where there fingers are.</a:t>
            </a:r>
          </a:p>
          <a:p>
            <a:pPr eaLnBrk="1" hangingPunct="1"/>
            <a:r>
              <a:rPr lang="en-GB" smtClean="0"/>
              <a:t>To show the variation in sensitivity try the two point test. Take two pencils and hold them about 12mm apart. press them to you fingers and to other parts of your arm. Your fingertips will be able to feel two points, whereas your arm will only feel one.</a:t>
            </a:r>
          </a:p>
        </p:txBody>
      </p:sp>
    </p:spTree>
    <p:extLst>
      <p:ext uri="{BB962C8B-B14F-4D97-AF65-F5344CB8AC3E}">
        <p14:creationId xmlns:p14="http://schemas.microsoft.com/office/powerpoint/2010/main" val="22418682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hdr" sz="quarter"/>
          </p:nvPr>
        </p:nvSpPr>
        <p:spPr>
          <a:noFill/>
        </p:spPr>
        <p:txBody>
          <a:bodyPr/>
          <a:lstStyle/>
          <a:p>
            <a:r>
              <a:rPr lang="en-GB" smtClean="0"/>
              <a:t>CMM506 Human-Computer Interaction</a:t>
            </a:r>
          </a:p>
        </p:txBody>
      </p:sp>
      <p:sp>
        <p:nvSpPr>
          <p:cNvPr id="97283" name="Rectangle 6"/>
          <p:cNvSpPr>
            <a:spLocks noGrp="1" noChangeArrowheads="1"/>
          </p:cNvSpPr>
          <p:nvPr>
            <p:ph type="ftr" sz="quarter" idx="4"/>
          </p:nvPr>
        </p:nvSpPr>
        <p:spPr>
          <a:noFill/>
        </p:spPr>
        <p:txBody>
          <a:bodyPr/>
          <a:lstStyle/>
          <a:p>
            <a:r>
              <a:rPr lang="en-GB" smtClean="0"/>
              <a:t>Dr Nik Whitehead</a:t>
            </a:r>
          </a:p>
        </p:txBody>
      </p:sp>
      <p:sp>
        <p:nvSpPr>
          <p:cNvPr id="97284" name="Rectangle 7"/>
          <p:cNvSpPr>
            <a:spLocks noGrp="1" noChangeArrowheads="1"/>
          </p:cNvSpPr>
          <p:nvPr>
            <p:ph type="sldNum" sz="quarter" idx="5"/>
          </p:nvPr>
        </p:nvSpPr>
        <p:spPr>
          <a:noFill/>
        </p:spPr>
        <p:txBody>
          <a:bodyPr/>
          <a:lstStyle/>
          <a:p>
            <a:fld id="{DAAE8058-8A3F-4D63-BCF5-097429F5EDF5}" type="slidenum">
              <a:rPr lang="en-GB" smtClean="0"/>
              <a:pPr/>
              <a:t>27</a:t>
            </a:fld>
            <a:endParaRPr lang="en-GB" smtClean="0"/>
          </a:p>
        </p:txBody>
      </p:sp>
      <p:sp>
        <p:nvSpPr>
          <p:cNvPr id="97285" name="Rectangle 2"/>
          <p:cNvSpPr>
            <a:spLocks noGrp="1" noRot="1" noChangeAspect="1" noChangeArrowheads="1" noTextEdit="1"/>
          </p:cNvSpPr>
          <p:nvPr>
            <p:ph type="sldImg"/>
          </p:nvPr>
        </p:nvSpPr>
        <p:spPr>
          <a:ln/>
        </p:spPr>
      </p:sp>
      <p:sp>
        <p:nvSpPr>
          <p:cNvPr id="97286" name="Rectangle 3"/>
          <p:cNvSpPr>
            <a:spLocks noGrp="1" noChangeArrowheads="1"/>
          </p:cNvSpPr>
          <p:nvPr>
            <p:ph type="body" idx="1"/>
          </p:nvPr>
        </p:nvSpPr>
        <p:spPr>
          <a:noFill/>
          <a:ln/>
        </p:spPr>
        <p:txBody>
          <a:bodyPr/>
          <a:lstStyle/>
          <a:p>
            <a:pPr eaLnBrk="1" hangingPunct="1"/>
            <a:r>
              <a:rPr lang="en-GB" smtClean="0"/>
              <a:t>If we want a high reaction speed to a stimulus we therefore want to provide a large target area to respond to that stimulus. It might be better to display menu items as a pie chart where frequently-used commands are given larger sections of pie. Alternatively we can rely on training an familiarity by putting the most commonly-needed commands at the top of the menu and assume that the user will rapidly learn where to aim the mouse.</a:t>
            </a:r>
          </a:p>
        </p:txBody>
      </p:sp>
    </p:spTree>
    <p:extLst>
      <p:ext uri="{BB962C8B-B14F-4D97-AF65-F5344CB8AC3E}">
        <p14:creationId xmlns:p14="http://schemas.microsoft.com/office/powerpoint/2010/main" val="6947295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hdr" sz="quarter"/>
          </p:nvPr>
        </p:nvSpPr>
        <p:spPr>
          <a:noFill/>
        </p:spPr>
        <p:txBody>
          <a:bodyPr/>
          <a:lstStyle/>
          <a:p>
            <a:r>
              <a:rPr lang="en-GB" smtClean="0"/>
              <a:t>CMM506 Human-Computer Interaction</a:t>
            </a:r>
          </a:p>
        </p:txBody>
      </p:sp>
      <p:sp>
        <p:nvSpPr>
          <p:cNvPr id="98307" name="Rectangle 6"/>
          <p:cNvSpPr>
            <a:spLocks noGrp="1" noChangeArrowheads="1"/>
          </p:cNvSpPr>
          <p:nvPr>
            <p:ph type="ftr" sz="quarter" idx="4"/>
          </p:nvPr>
        </p:nvSpPr>
        <p:spPr>
          <a:noFill/>
        </p:spPr>
        <p:txBody>
          <a:bodyPr/>
          <a:lstStyle/>
          <a:p>
            <a:r>
              <a:rPr lang="en-GB" smtClean="0"/>
              <a:t>Dr Nik Whitehead</a:t>
            </a:r>
          </a:p>
        </p:txBody>
      </p:sp>
      <p:sp>
        <p:nvSpPr>
          <p:cNvPr id="98308" name="Rectangle 7"/>
          <p:cNvSpPr>
            <a:spLocks noGrp="1" noChangeArrowheads="1"/>
          </p:cNvSpPr>
          <p:nvPr>
            <p:ph type="sldNum" sz="quarter" idx="5"/>
          </p:nvPr>
        </p:nvSpPr>
        <p:spPr>
          <a:noFill/>
        </p:spPr>
        <p:txBody>
          <a:bodyPr/>
          <a:lstStyle/>
          <a:p>
            <a:fld id="{7F85E59E-C6ED-412F-9A8E-03B807012A20}" type="slidenum">
              <a:rPr lang="en-GB" smtClean="0"/>
              <a:pPr/>
              <a:t>28</a:t>
            </a:fld>
            <a:endParaRPr lang="en-GB" smtClean="0"/>
          </a:p>
        </p:txBody>
      </p:sp>
      <p:sp>
        <p:nvSpPr>
          <p:cNvPr id="98309" name="Rectangle 2"/>
          <p:cNvSpPr>
            <a:spLocks noGrp="1" noRot="1" noChangeAspect="1" noChangeArrowheads="1" noTextEdit="1"/>
          </p:cNvSpPr>
          <p:nvPr>
            <p:ph type="sldImg"/>
          </p:nvPr>
        </p:nvSpPr>
        <p:spPr>
          <a:ln/>
        </p:spPr>
      </p:sp>
      <p:sp>
        <p:nvSpPr>
          <p:cNvPr id="98310" name="Rectangle 3"/>
          <p:cNvSpPr>
            <a:spLocks noGrp="1" noChangeArrowheads="1"/>
          </p:cNvSpPr>
          <p:nvPr>
            <p:ph type="body" idx="1"/>
          </p:nvPr>
        </p:nvSpPr>
        <p:spPr>
          <a:noFill/>
          <a:ln/>
        </p:spPr>
        <p:txBody>
          <a:bodyPr/>
          <a:lstStyle/>
          <a:p>
            <a:pPr eaLnBrk="1" hangingPunct="1"/>
            <a:r>
              <a:rPr lang="en-GB" smtClean="0"/>
              <a:t>If we want a high reaction speed to a stimulus we therefore want to provide a large target area to respond to that stimulus. It might be better to display menu items as a pie chart where frequently-used commands are given larger sections of pie. Alternatively we can rely on training an familiarity by putting the most commonly-needed commands at the top of the menu and assume that the user will rapidly learn where to aim the mouse.</a:t>
            </a:r>
          </a:p>
        </p:txBody>
      </p:sp>
    </p:spTree>
    <p:extLst>
      <p:ext uri="{BB962C8B-B14F-4D97-AF65-F5344CB8AC3E}">
        <p14:creationId xmlns:p14="http://schemas.microsoft.com/office/powerpoint/2010/main" val="17805107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hdr" sz="quarter"/>
          </p:nvPr>
        </p:nvSpPr>
        <p:spPr>
          <a:noFill/>
        </p:spPr>
        <p:txBody>
          <a:bodyPr/>
          <a:lstStyle/>
          <a:p>
            <a:r>
              <a:rPr lang="en-GB" smtClean="0"/>
              <a:t>CMM506 Human-Computer Interaction</a:t>
            </a:r>
          </a:p>
        </p:txBody>
      </p:sp>
      <p:sp>
        <p:nvSpPr>
          <p:cNvPr id="100355" name="Rectangle 6"/>
          <p:cNvSpPr>
            <a:spLocks noGrp="1" noChangeArrowheads="1"/>
          </p:cNvSpPr>
          <p:nvPr>
            <p:ph type="ftr" sz="quarter" idx="4"/>
          </p:nvPr>
        </p:nvSpPr>
        <p:spPr>
          <a:noFill/>
        </p:spPr>
        <p:txBody>
          <a:bodyPr/>
          <a:lstStyle/>
          <a:p>
            <a:r>
              <a:rPr lang="en-GB" smtClean="0"/>
              <a:t>Dr Nik Whitehead</a:t>
            </a:r>
          </a:p>
        </p:txBody>
      </p:sp>
      <p:sp>
        <p:nvSpPr>
          <p:cNvPr id="100356" name="Rectangle 7"/>
          <p:cNvSpPr>
            <a:spLocks noGrp="1" noChangeArrowheads="1"/>
          </p:cNvSpPr>
          <p:nvPr>
            <p:ph type="sldNum" sz="quarter" idx="5"/>
          </p:nvPr>
        </p:nvSpPr>
        <p:spPr>
          <a:noFill/>
        </p:spPr>
        <p:txBody>
          <a:bodyPr/>
          <a:lstStyle/>
          <a:p>
            <a:fld id="{E1782D05-6306-41AE-B9ED-880CFB6126C0}" type="slidenum">
              <a:rPr lang="en-GB" smtClean="0"/>
              <a:pPr/>
              <a:t>29</a:t>
            </a:fld>
            <a:endParaRPr lang="en-GB" smtClean="0"/>
          </a:p>
        </p:txBody>
      </p:sp>
      <p:sp>
        <p:nvSpPr>
          <p:cNvPr id="100357" name="Rectangle 2"/>
          <p:cNvSpPr>
            <a:spLocks noGrp="1" noRot="1" noChangeAspect="1" noChangeArrowheads="1" noTextEdit="1"/>
          </p:cNvSpPr>
          <p:nvPr>
            <p:ph type="sldImg"/>
          </p:nvPr>
        </p:nvSpPr>
        <p:spPr>
          <a:ln/>
        </p:spPr>
      </p:sp>
      <p:sp>
        <p:nvSpPr>
          <p:cNvPr id="100358" name="Rectangle 3"/>
          <p:cNvSpPr>
            <a:spLocks noGrp="1" noChangeArrowheads="1"/>
          </p:cNvSpPr>
          <p:nvPr>
            <p:ph type="body" idx="1"/>
          </p:nvPr>
        </p:nvSpPr>
        <p:spPr>
          <a:noFill/>
          <a:ln/>
        </p:spPr>
        <p:txBody>
          <a:bodyPr/>
          <a:lstStyle/>
          <a:p>
            <a:pPr eaLnBrk="1" hangingPunct="1"/>
            <a:r>
              <a:rPr lang="en-GB" smtClean="0"/>
              <a:t>Although we think of memory as being the second part of input processing, in fact it is associated with every stage of input. </a:t>
            </a:r>
          </a:p>
          <a:p>
            <a:pPr eaLnBrk="1" hangingPunct="1"/>
            <a:r>
              <a:rPr lang="en-GB" smtClean="0"/>
              <a:t>We move signals from sensory memory to short-term memory by paying attention to a stimulus, then from short-term memory to long-term memory by rehearsal or repetition.</a:t>
            </a:r>
          </a:p>
        </p:txBody>
      </p:sp>
    </p:spTree>
    <p:extLst>
      <p:ext uri="{BB962C8B-B14F-4D97-AF65-F5344CB8AC3E}">
        <p14:creationId xmlns:p14="http://schemas.microsoft.com/office/powerpoint/2010/main" val="35933513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hdr" sz="quarter"/>
          </p:nvPr>
        </p:nvSpPr>
        <p:spPr>
          <a:noFill/>
        </p:spPr>
        <p:txBody>
          <a:bodyPr/>
          <a:lstStyle/>
          <a:p>
            <a:r>
              <a:rPr lang="en-GB" smtClean="0"/>
              <a:t>CMM506 Human-Computer Interaction</a:t>
            </a:r>
          </a:p>
        </p:txBody>
      </p:sp>
      <p:sp>
        <p:nvSpPr>
          <p:cNvPr id="101379" name="Rectangle 6"/>
          <p:cNvSpPr>
            <a:spLocks noGrp="1" noChangeArrowheads="1"/>
          </p:cNvSpPr>
          <p:nvPr>
            <p:ph type="ftr" sz="quarter" idx="4"/>
          </p:nvPr>
        </p:nvSpPr>
        <p:spPr>
          <a:noFill/>
        </p:spPr>
        <p:txBody>
          <a:bodyPr/>
          <a:lstStyle/>
          <a:p>
            <a:r>
              <a:rPr lang="en-GB" smtClean="0"/>
              <a:t>Dr Nik Whitehead</a:t>
            </a:r>
          </a:p>
        </p:txBody>
      </p:sp>
      <p:sp>
        <p:nvSpPr>
          <p:cNvPr id="101380" name="Rectangle 7"/>
          <p:cNvSpPr>
            <a:spLocks noGrp="1" noChangeArrowheads="1"/>
          </p:cNvSpPr>
          <p:nvPr>
            <p:ph type="sldNum" sz="quarter" idx="5"/>
          </p:nvPr>
        </p:nvSpPr>
        <p:spPr>
          <a:noFill/>
        </p:spPr>
        <p:txBody>
          <a:bodyPr/>
          <a:lstStyle/>
          <a:p>
            <a:fld id="{D376EFF7-5B91-43E0-ABAC-92A87B8E5013}" type="slidenum">
              <a:rPr lang="en-GB" smtClean="0"/>
              <a:pPr/>
              <a:t>30</a:t>
            </a:fld>
            <a:endParaRPr lang="en-GB" smtClean="0"/>
          </a:p>
        </p:txBody>
      </p:sp>
      <p:sp>
        <p:nvSpPr>
          <p:cNvPr id="101381" name="Rectangle 2"/>
          <p:cNvSpPr>
            <a:spLocks noGrp="1" noRot="1" noChangeAspect="1" noChangeArrowheads="1" noTextEdit="1"/>
          </p:cNvSpPr>
          <p:nvPr>
            <p:ph type="sldImg"/>
          </p:nvPr>
        </p:nvSpPr>
        <p:spPr>
          <a:ln/>
        </p:spPr>
      </p:sp>
      <p:sp>
        <p:nvSpPr>
          <p:cNvPr id="101382" name="Rectangle 3"/>
          <p:cNvSpPr>
            <a:spLocks noGrp="1" noChangeArrowheads="1"/>
          </p:cNvSpPr>
          <p:nvPr>
            <p:ph type="body" idx="1"/>
          </p:nvPr>
        </p:nvSpPr>
        <p:spPr>
          <a:noFill/>
          <a:ln/>
        </p:spPr>
        <p:txBody>
          <a:bodyPr/>
          <a:lstStyle/>
          <a:p>
            <a:pPr eaLnBrk="1" hangingPunct="1"/>
            <a:r>
              <a:rPr lang="en-GB" smtClean="0"/>
              <a:t>There are also sensory memories for smell and taste.</a:t>
            </a:r>
          </a:p>
          <a:p>
            <a:pPr eaLnBrk="1" hangingPunct="1"/>
            <a:r>
              <a:rPr lang="en-GB" smtClean="0"/>
              <a:t>Sensory overload occurs if too much information is being presented through too many channels at once. We can move our point of focus or attention at will depending upon our level of interest in a stimulus.</a:t>
            </a:r>
          </a:p>
          <a:p>
            <a:pPr eaLnBrk="1" hangingPunct="1"/>
            <a:r>
              <a:rPr lang="en-GB" smtClean="0"/>
              <a:t>Sensory memory is either written rapidly to short-term memory or is over-written.</a:t>
            </a:r>
          </a:p>
        </p:txBody>
      </p:sp>
    </p:spTree>
    <p:extLst>
      <p:ext uri="{BB962C8B-B14F-4D97-AF65-F5344CB8AC3E}">
        <p14:creationId xmlns:p14="http://schemas.microsoft.com/office/powerpoint/2010/main" val="37383700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hdr" sz="quarter"/>
          </p:nvPr>
        </p:nvSpPr>
        <p:spPr>
          <a:noFill/>
        </p:spPr>
        <p:txBody>
          <a:bodyPr/>
          <a:lstStyle/>
          <a:p>
            <a:r>
              <a:rPr lang="en-GB" smtClean="0"/>
              <a:t>CMM506 Human-Computer Interaction</a:t>
            </a:r>
          </a:p>
        </p:txBody>
      </p:sp>
      <p:sp>
        <p:nvSpPr>
          <p:cNvPr id="102403" name="Rectangle 6"/>
          <p:cNvSpPr>
            <a:spLocks noGrp="1" noChangeArrowheads="1"/>
          </p:cNvSpPr>
          <p:nvPr>
            <p:ph type="ftr" sz="quarter" idx="4"/>
          </p:nvPr>
        </p:nvSpPr>
        <p:spPr>
          <a:noFill/>
        </p:spPr>
        <p:txBody>
          <a:bodyPr/>
          <a:lstStyle/>
          <a:p>
            <a:r>
              <a:rPr lang="en-GB" smtClean="0"/>
              <a:t>Dr Nik Whitehead</a:t>
            </a:r>
          </a:p>
        </p:txBody>
      </p:sp>
      <p:sp>
        <p:nvSpPr>
          <p:cNvPr id="102404" name="Rectangle 7"/>
          <p:cNvSpPr>
            <a:spLocks noGrp="1" noChangeArrowheads="1"/>
          </p:cNvSpPr>
          <p:nvPr>
            <p:ph type="sldNum" sz="quarter" idx="5"/>
          </p:nvPr>
        </p:nvSpPr>
        <p:spPr>
          <a:noFill/>
        </p:spPr>
        <p:txBody>
          <a:bodyPr/>
          <a:lstStyle/>
          <a:p>
            <a:fld id="{01807A00-B1BD-47B1-AD7A-0D251A00475F}" type="slidenum">
              <a:rPr lang="en-GB" smtClean="0"/>
              <a:pPr/>
              <a:t>31</a:t>
            </a:fld>
            <a:endParaRPr lang="en-GB" smtClean="0"/>
          </a:p>
        </p:txBody>
      </p:sp>
      <p:sp>
        <p:nvSpPr>
          <p:cNvPr id="102405" name="Rectangle 2"/>
          <p:cNvSpPr>
            <a:spLocks noGrp="1" noRot="1" noChangeAspect="1" noChangeArrowheads="1" noTextEdit="1"/>
          </p:cNvSpPr>
          <p:nvPr>
            <p:ph type="sldImg"/>
          </p:nvPr>
        </p:nvSpPr>
        <p:spPr>
          <a:ln/>
        </p:spPr>
      </p:sp>
      <p:sp>
        <p:nvSpPr>
          <p:cNvPr id="102406" name="Rectangle 3"/>
          <p:cNvSpPr>
            <a:spLocks noGrp="1" noChangeArrowheads="1"/>
          </p:cNvSpPr>
          <p:nvPr>
            <p:ph type="body" idx="1"/>
          </p:nvPr>
        </p:nvSpPr>
        <p:spPr>
          <a:noFill/>
          <a:ln/>
        </p:spPr>
        <p:txBody>
          <a:bodyPr/>
          <a:lstStyle/>
          <a:p>
            <a:pPr eaLnBrk="1" hangingPunct="1"/>
            <a:r>
              <a:rPr lang="en-GB" smtClean="0"/>
              <a:t>There are also sensory memories for smell and taste.</a:t>
            </a:r>
          </a:p>
          <a:p>
            <a:pPr eaLnBrk="1" hangingPunct="1"/>
            <a:r>
              <a:rPr lang="en-GB" smtClean="0"/>
              <a:t>Sensory overload occurs if too much information is being presented through too many channels at once. We can move our point of focus or attention at will depending upon our level of interest in a stimulus.</a:t>
            </a:r>
          </a:p>
          <a:p>
            <a:pPr eaLnBrk="1" hangingPunct="1"/>
            <a:r>
              <a:rPr lang="en-GB" smtClean="0"/>
              <a:t>Sensory memory is either written rapidly to short-term memory or is over-written.</a:t>
            </a:r>
          </a:p>
        </p:txBody>
      </p:sp>
    </p:spTree>
    <p:extLst>
      <p:ext uri="{BB962C8B-B14F-4D97-AF65-F5344CB8AC3E}">
        <p14:creationId xmlns:p14="http://schemas.microsoft.com/office/powerpoint/2010/main" val="12321940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hdr" sz="quarter"/>
          </p:nvPr>
        </p:nvSpPr>
        <p:spPr>
          <a:noFill/>
        </p:spPr>
        <p:txBody>
          <a:bodyPr/>
          <a:lstStyle/>
          <a:p>
            <a:r>
              <a:rPr lang="en-GB" smtClean="0"/>
              <a:t>CMM506 Human-Computer Interaction</a:t>
            </a:r>
          </a:p>
        </p:txBody>
      </p:sp>
      <p:sp>
        <p:nvSpPr>
          <p:cNvPr id="103427" name="Rectangle 6"/>
          <p:cNvSpPr>
            <a:spLocks noGrp="1" noChangeArrowheads="1"/>
          </p:cNvSpPr>
          <p:nvPr>
            <p:ph type="ftr" sz="quarter" idx="4"/>
          </p:nvPr>
        </p:nvSpPr>
        <p:spPr>
          <a:noFill/>
        </p:spPr>
        <p:txBody>
          <a:bodyPr/>
          <a:lstStyle/>
          <a:p>
            <a:r>
              <a:rPr lang="en-GB" smtClean="0"/>
              <a:t>Dr Nik Whitehead</a:t>
            </a:r>
          </a:p>
        </p:txBody>
      </p:sp>
      <p:sp>
        <p:nvSpPr>
          <p:cNvPr id="103428" name="Rectangle 7"/>
          <p:cNvSpPr>
            <a:spLocks noGrp="1" noChangeArrowheads="1"/>
          </p:cNvSpPr>
          <p:nvPr>
            <p:ph type="sldNum" sz="quarter" idx="5"/>
          </p:nvPr>
        </p:nvSpPr>
        <p:spPr>
          <a:noFill/>
        </p:spPr>
        <p:txBody>
          <a:bodyPr/>
          <a:lstStyle/>
          <a:p>
            <a:fld id="{2DE94B24-3CDD-47B1-9F5E-7A55032D7792}" type="slidenum">
              <a:rPr lang="en-GB" smtClean="0"/>
              <a:pPr/>
              <a:t>32</a:t>
            </a:fld>
            <a:endParaRPr lang="en-GB" smtClean="0"/>
          </a:p>
        </p:txBody>
      </p:sp>
      <p:sp>
        <p:nvSpPr>
          <p:cNvPr id="103429" name="Rectangle 2"/>
          <p:cNvSpPr>
            <a:spLocks noGrp="1" noRot="1" noChangeAspect="1" noChangeArrowheads="1" noTextEdit="1"/>
          </p:cNvSpPr>
          <p:nvPr>
            <p:ph type="sldImg"/>
          </p:nvPr>
        </p:nvSpPr>
        <p:spPr>
          <a:ln/>
        </p:spPr>
      </p:sp>
      <p:sp>
        <p:nvSpPr>
          <p:cNvPr id="103430" name="Rectangle 3"/>
          <p:cNvSpPr>
            <a:spLocks noGrp="1" noChangeArrowheads="1"/>
          </p:cNvSpPr>
          <p:nvPr>
            <p:ph type="body" idx="1"/>
          </p:nvPr>
        </p:nvSpPr>
        <p:spPr>
          <a:noFill/>
          <a:ln/>
        </p:spPr>
        <p:txBody>
          <a:bodyPr/>
          <a:lstStyle/>
          <a:p>
            <a:pPr eaLnBrk="1" hangingPunct="1"/>
            <a:r>
              <a:rPr lang="en-GB" smtClean="0"/>
              <a:t>To multiply 35x6 you can multiply either 3x6 and 30x7 or 35x2 and 70x3. The first step is held in short-term memory while the next step is performed.</a:t>
            </a:r>
          </a:p>
        </p:txBody>
      </p:sp>
    </p:spTree>
    <p:extLst>
      <p:ext uri="{BB962C8B-B14F-4D97-AF65-F5344CB8AC3E}">
        <p14:creationId xmlns:p14="http://schemas.microsoft.com/office/powerpoint/2010/main" val="7503031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hdr" sz="quarter"/>
          </p:nvPr>
        </p:nvSpPr>
        <p:spPr>
          <a:noFill/>
        </p:spPr>
        <p:txBody>
          <a:bodyPr/>
          <a:lstStyle/>
          <a:p>
            <a:r>
              <a:rPr lang="en-GB" smtClean="0"/>
              <a:t>CMM506 Human-Computer Interaction</a:t>
            </a:r>
          </a:p>
        </p:txBody>
      </p:sp>
      <p:sp>
        <p:nvSpPr>
          <p:cNvPr id="126979" name="Rectangle 6"/>
          <p:cNvSpPr>
            <a:spLocks noGrp="1" noChangeArrowheads="1"/>
          </p:cNvSpPr>
          <p:nvPr>
            <p:ph type="ftr" sz="quarter" idx="4"/>
          </p:nvPr>
        </p:nvSpPr>
        <p:spPr>
          <a:noFill/>
        </p:spPr>
        <p:txBody>
          <a:bodyPr/>
          <a:lstStyle/>
          <a:p>
            <a:r>
              <a:rPr lang="en-GB" smtClean="0"/>
              <a:t>Dr Nik Whitehead</a:t>
            </a:r>
          </a:p>
        </p:txBody>
      </p:sp>
      <p:sp>
        <p:nvSpPr>
          <p:cNvPr id="126980" name="Rectangle 7"/>
          <p:cNvSpPr>
            <a:spLocks noGrp="1" noChangeArrowheads="1"/>
          </p:cNvSpPr>
          <p:nvPr>
            <p:ph type="sldNum" sz="quarter" idx="5"/>
          </p:nvPr>
        </p:nvSpPr>
        <p:spPr>
          <a:noFill/>
        </p:spPr>
        <p:txBody>
          <a:bodyPr/>
          <a:lstStyle/>
          <a:p>
            <a:fld id="{A47BA31F-7CE8-4CA7-A97F-B91DDB021950}" type="slidenum">
              <a:rPr lang="en-GB" smtClean="0"/>
              <a:pPr/>
              <a:t>33</a:t>
            </a:fld>
            <a:endParaRPr lang="en-GB" smtClean="0"/>
          </a:p>
        </p:txBody>
      </p:sp>
      <p:sp>
        <p:nvSpPr>
          <p:cNvPr id="126981" name="Rectangle 2"/>
          <p:cNvSpPr>
            <a:spLocks noGrp="1" noRot="1" noChangeAspect="1" noChangeArrowheads="1" noTextEdit="1"/>
          </p:cNvSpPr>
          <p:nvPr>
            <p:ph type="sldImg"/>
          </p:nvPr>
        </p:nvSpPr>
        <p:spPr>
          <a:ln/>
        </p:spPr>
      </p:sp>
      <p:sp>
        <p:nvSpPr>
          <p:cNvPr id="126982" name="Rectangle 3"/>
          <p:cNvSpPr>
            <a:spLocks noGrp="1" noChangeArrowheads="1"/>
          </p:cNvSpPr>
          <p:nvPr>
            <p:ph type="body" idx="1"/>
          </p:nvPr>
        </p:nvSpPr>
        <p:spPr>
          <a:noFill/>
          <a:ln/>
        </p:spPr>
        <p:txBody>
          <a:bodyPr/>
          <a:lstStyle/>
          <a:p>
            <a:pPr eaLnBrk="1" hangingPunct="1"/>
            <a:r>
              <a:rPr lang="en-GB" smtClean="0"/>
              <a:t>Repeated exposure - doing a task multiple times</a:t>
            </a:r>
          </a:p>
          <a:p>
            <a:pPr eaLnBrk="1" hangingPunct="1"/>
            <a:r>
              <a:rPr lang="en-GB" smtClean="0"/>
              <a:t>Rehearsal - going over the steps of a task in your head</a:t>
            </a:r>
          </a:p>
          <a:p>
            <a:pPr eaLnBrk="1" hangingPunct="1"/>
            <a:r>
              <a:rPr lang="en-GB" smtClean="0"/>
              <a:t>Structured tasks are easier to learn</a:t>
            </a:r>
          </a:p>
          <a:p>
            <a:pPr eaLnBrk="1" hangingPunct="1"/>
            <a:r>
              <a:rPr lang="en-GB" smtClean="0"/>
              <a:t>Concrete objects are easier to remember than abstract ideas</a:t>
            </a:r>
          </a:p>
          <a:p>
            <a:pPr eaLnBrk="1" hangingPunct="1"/>
            <a:r>
              <a:rPr lang="en-GB" smtClean="0"/>
              <a:t>Familiar things like words are easier to learn than random series of letters</a:t>
            </a:r>
          </a:p>
        </p:txBody>
      </p:sp>
    </p:spTree>
    <p:extLst>
      <p:ext uri="{BB962C8B-B14F-4D97-AF65-F5344CB8AC3E}">
        <p14:creationId xmlns:p14="http://schemas.microsoft.com/office/powerpoint/2010/main" val="24382743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hdr" sz="quarter"/>
          </p:nvPr>
        </p:nvSpPr>
        <p:spPr>
          <a:noFill/>
        </p:spPr>
        <p:txBody>
          <a:bodyPr/>
          <a:lstStyle/>
          <a:p>
            <a:r>
              <a:rPr lang="en-GB" smtClean="0"/>
              <a:t>CMM506 Human-Computer Interaction</a:t>
            </a:r>
          </a:p>
        </p:txBody>
      </p:sp>
      <p:sp>
        <p:nvSpPr>
          <p:cNvPr id="128003" name="Rectangle 6"/>
          <p:cNvSpPr>
            <a:spLocks noGrp="1" noChangeArrowheads="1"/>
          </p:cNvSpPr>
          <p:nvPr>
            <p:ph type="ftr" sz="quarter" idx="4"/>
          </p:nvPr>
        </p:nvSpPr>
        <p:spPr>
          <a:noFill/>
        </p:spPr>
        <p:txBody>
          <a:bodyPr/>
          <a:lstStyle/>
          <a:p>
            <a:r>
              <a:rPr lang="en-GB" smtClean="0"/>
              <a:t>Dr Nik Whitehead</a:t>
            </a:r>
          </a:p>
        </p:txBody>
      </p:sp>
      <p:sp>
        <p:nvSpPr>
          <p:cNvPr id="128004" name="Rectangle 7"/>
          <p:cNvSpPr>
            <a:spLocks noGrp="1" noChangeArrowheads="1"/>
          </p:cNvSpPr>
          <p:nvPr>
            <p:ph type="sldNum" sz="quarter" idx="5"/>
          </p:nvPr>
        </p:nvSpPr>
        <p:spPr>
          <a:noFill/>
        </p:spPr>
        <p:txBody>
          <a:bodyPr/>
          <a:lstStyle/>
          <a:p>
            <a:fld id="{B8D35CB6-FF14-4AD0-A10F-BD0972144477}" type="slidenum">
              <a:rPr lang="en-GB" smtClean="0"/>
              <a:pPr/>
              <a:t>34</a:t>
            </a:fld>
            <a:endParaRPr lang="en-GB" smtClean="0"/>
          </a:p>
        </p:txBody>
      </p:sp>
      <p:sp>
        <p:nvSpPr>
          <p:cNvPr id="128005" name="Rectangle 2"/>
          <p:cNvSpPr>
            <a:spLocks noGrp="1" noRot="1" noChangeAspect="1" noChangeArrowheads="1" noTextEdit="1"/>
          </p:cNvSpPr>
          <p:nvPr>
            <p:ph type="sldImg"/>
          </p:nvPr>
        </p:nvSpPr>
        <p:spPr>
          <a:ln/>
        </p:spPr>
      </p:sp>
      <p:sp>
        <p:nvSpPr>
          <p:cNvPr id="128006" name="Rectangle 3"/>
          <p:cNvSpPr>
            <a:spLocks noGrp="1" noChangeArrowheads="1"/>
          </p:cNvSpPr>
          <p:nvPr>
            <p:ph type="body" idx="1"/>
          </p:nvPr>
        </p:nvSpPr>
        <p:spPr>
          <a:noFill/>
          <a:ln/>
        </p:spPr>
        <p:txBody>
          <a:bodyPr/>
          <a:lstStyle/>
          <a:p>
            <a:pPr eaLnBrk="1" hangingPunct="1"/>
            <a:r>
              <a:rPr lang="en-GB" smtClean="0"/>
              <a:t>Memories may decay with time. If two memories are equally strong, the older one will be more durable.</a:t>
            </a:r>
          </a:p>
          <a:p>
            <a:pPr eaLnBrk="1" hangingPunct="1"/>
            <a:r>
              <a:rPr lang="en-GB" smtClean="0"/>
              <a:t>Newer memories may interfere with older memories - e.g. phone numbers</a:t>
            </a:r>
          </a:p>
          <a:p>
            <a:pPr eaLnBrk="1" hangingPunct="1"/>
            <a:r>
              <a:rPr lang="en-GB" smtClean="0"/>
              <a:t>A memory with a high emotional content is generally more durable than a memory with no emotional content. E.g. you remember your first kiss but not what you had for breakfast last Friday.</a:t>
            </a:r>
          </a:p>
        </p:txBody>
      </p:sp>
    </p:spTree>
    <p:extLst>
      <p:ext uri="{BB962C8B-B14F-4D97-AF65-F5344CB8AC3E}">
        <p14:creationId xmlns:p14="http://schemas.microsoft.com/office/powerpoint/2010/main" val="20088780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hdr" sz="quarter"/>
          </p:nvPr>
        </p:nvSpPr>
        <p:spPr>
          <a:noFill/>
        </p:spPr>
        <p:txBody>
          <a:bodyPr/>
          <a:lstStyle/>
          <a:p>
            <a:r>
              <a:rPr lang="en-GB" smtClean="0"/>
              <a:t>CMM506 Human-Computer Interaction</a:t>
            </a:r>
          </a:p>
        </p:txBody>
      </p:sp>
      <p:sp>
        <p:nvSpPr>
          <p:cNvPr id="130051" name="Rectangle 6"/>
          <p:cNvSpPr>
            <a:spLocks noGrp="1" noChangeArrowheads="1"/>
          </p:cNvSpPr>
          <p:nvPr>
            <p:ph type="ftr" sz="quarter" idx="4"/>
          </p:nvPr>
        </p:nvSpPr>
        <p:spPr>
          <a:noFill/>
        </p:spPr>
        <p:txBody>
          <a:bodyPr/>
          <a:lstStyle/>
          <a:p>
            <a:r>
              <a:rPr lang="en-GB" smtClean="0"/>
              <a:t>Dr Nik Whitehead</a:t>
            </a:r>
          </a:p>
        </p:txBody>
      </p:sp>
      <p:sp>
        <p:nvSpPr>
          <p:cNvPr id="130052" name="Rectangle 7"/>
          <p:cNvSpPr>
            <a:spLocks noGrp="1" noChangeArrowheads="1"/>
          </p:cNvSpPr>
          <p:nvPr>
            <p:ph type="sldNum" sz="quarter" idx="5"/>
          </p:nvPr>
        </p:nvSpPr>
        <p:spPr>
          <a:noFill/>
        </p:spPr>
        <p:txBody>
          <a:bodyPr/>
          <a:lstStyle/>
          <a:p>
            <a:fld id="{0603BACD-97FB-49DB-8E04-6945817BC4BA}" type="slidenum">
              <a:rPr lang="en-GB" smtClean="0"/>
              <a:pPr/>
              <a:t>35</a:t>
            </a:fld>
            <a:endParaRPr lang="en-GB" smtClean="0"/>
          </a:p>
        </p:txBody>
      </p:sp>
      <p:sp>
        <p:nvSpPr>
          <p:cNvPr id="130053" name="Rectangle 2"/>
          <p:cNvSpPr>
            <a:spLocks noGrp="1" noRot="1" noChangeAspect="1" noChangeArrowheads="1" noTextEdit="1"/>
          </p:cNvSpPr>
          <p:nvPr>
            <p:ph type="sldImg"/>
          </p:nvPr>
        </p:nvSpPr>
        <p:spPr>
          <a:ln/>
        </p:spPr>
      </p:sp>
      <p:sp>
        <p:nvSpPr>
          <p:cNvPr id="13005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690079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pPr>
              <a:defRPr/>
            </a:pPr>
            <a:fld id="{B9CFC1F9-0224-4068-BDCB-0B61F20E9E8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6" name="Slide Number Placeholder 5"/>
          <p:cNvSpPr>
            <a:spLocks noGrp="1"/>
          </p:cNvSpPr>
          <p:nvPr>
            <p:ph type="sldNum" sz="quarter" idx="12"/>
          </p:nvPr>
        </p:nvSpPr>
        <p:spPr/>
        <p:txBody>
          <a:bodyPr/>
          <a:lstStyle/>
          <a:p>
            <a:pPr>
              <a:defRPr/>
            </a:pPr>
            <a:fld id="{B8DC1DF0-C459-4FAC-B5CD-FE67B92595BB}"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pPr>
              <a:defRPr/>
            </a:pPr>
            <a:fld id="{E27CB091-F898-4451-BEE5-4CF916484350}"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pPr>
              <a:defRPr/>
            </a:pPr>
            <a:fld id="{3B1E401F-5D30-45FD-B22D-6C5BA0C277D0}"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pPr>
              <a:defRPr/>
            </a:pPr>
            <a:fld id="{1C63FECA-9A53-4110-A7CF-BBF19DD213F3}"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pPr>
              <a:defRPr/>
            </a:pPr>
            <a:fld id="{9BBAADA5-3101-4842-B897-93FAEE5E0C6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18968322-4995-4E26-8351-F3D43FF50AF3}"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pPr>
              <a:defRPr/>
            </a:pPr>
            <a:fld id="{52485D34-6734-4605-A2EF-C90A5D68B8B1}"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pPr>
              <a:defRPr/>
            </a:pPr>
            <a:fld id="{C7100091-285F-4A40-BE6F-6CD1EEA29772}"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DA7BD54E-AF30-4E64-83C3-048EFD6ECBF4}"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pPr>
              <a:defRPr/>
            </a:pPr>
            <a:fld id="{137E4857-8F5E-4421-8596-1BD8F1B9E83B}"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pPr>
              <a:defRPr/>
            </a:pPr>
            <a:fld id="{6F19F083-1A81-436F-ACC8-1E71BA0B26EC}"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sldNum="0"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image" Target="../media/image4.wmf"/><Relationship Id="rId4" Type="http://schemas.openxmlformats.org/officeDocument/2006/relationships/image" Target="../media/image3.wmf"/></Relationships>
</file>

<file path=ppt/slides/_rels/slide16.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5.xml"/><Relationship Id="rId1" Type="http://schemas.openxmlformats.org/officeDocument/2006/relationships/slideLayout" Target="../slideLayouts/slideLayout6.xml"/><Relationship Id="rId5" Type="http://schemas.openxmlformats.org/officeDocument/2006/relationships/image" Target="../media/image7.wmf"/><Relationship Id="rId4" Type="http://schemas.openxmlformats.org/officeDocument/2006/relationships/image" Target="../media/image6.wm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dirty="0" smtClean="0"/>
              <a:t>Interaction Design</a:t>
            </a:r>
          </a:p>
        </p:txBody>
      </p:sp>
      <p:sp>
        <p:nvSpPr>
          <p:cNvPr id="2052" name="Rectangle 4"/>
          <p:cNvSpPr>
            <a:spLocks noChangeArrowheads="1"/>
          </p:cNvSpPr>
          <p:nvPr/>
        </p:nvSpPr>
        <p:spPr bwMode="auto">
          <a:xfrm>
            <a:off x="1331913" y="4005263"/>
            <a:ext cx="6400800" cy="1752600"/>
          </a:xfrm>
          <a:prstGeom prst="rect">
            <a:avLst/>
          </a:prstGeom>
          <a:noFill/>
          <a:ln w="9525">
            <a:noFill/>
            <a:miter lim="800000"/>
            <a:headEnd/>
            <a:tailEnd/>
          </a:ln>
          <a:effectLst/>
        </p:spPr>
        <p:txBody>
          <a:bodyPr/>
          <a:lstStyle/>
          <a:p>
            <a:pPr>
              <a:spcBef>
                <a:spcPct val="20000"/>
              </a:spcBef>
              <a:buClr>
                <a:schemeClr val="tx1"/>
              </a:buClr>
              <a:buSzPct val="125000"/>
              <a:buFont typeface="Wingdings" pitchFamily="2" charset="2"/>
              <a:buNone/>
              <a:defRPr/>
            </a:pPr>
            <a:r>
              <a:rPr lang="is-IS" sz="2400" dirty="0" smtClean="0"/>
              <a:t>Lecture </a:t>
            </a:r>
            <a:r>
              <a:rPr lang="is-IS" sz="2400" dirty="0"/>
              <a:t>1</a:t>
            </a:r>
          </a:p>
          <a:p>
            <a:pPr>
              <a:spcBef>
                <a:spcPct val="20000"/>
              </a:spcBef>
              <a:buClr>
                <a:schemeClr val="tx1"/>
              </a:buClr>
              <a:buSzPct val="125000"/>
              <a:buFont typeface="Wingdings" pitchFamily="2" charset="2"/>
              <a:buNone/>
              <a:defRPr/>
            </a:pPr>
            <a:r>
              <a:rPr lang="is-IS" sz="3600" dirty="0" smtClean="0"/>
              <a:t>Introduction </a:t>
            </a:r>
          </a:p>
          <a:p>
            <a:pPr>
              <a:spcBef>
                <a:spcPct val="20000"/>
              </a:spcBef>
              <a:buClr>
                <a:schemeClr val="tx1"/>
              </a:buClr>
              <a:buSzPct val="125000"/>
              <a:buFont typeface="Wingdings" pitchFamily="2" charset="2"/>
              <a:buNone/>
              <a:defRPr/>
            </a:pPr>
            <a:r>
              <a:rPr lang="is-IS" sz="3600" dirty="0" smtClean="0"/>
              <a:t>Users</a:t>
            </a:r>
            <a:endParaRPr lang="is-I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dirty="0" smtClean="0"/>
              <a:t>Aim &amp; Learning Outcomes</a:t>
            </a:r>
            <a:endParaRPr lang="en-US" dirty="0" smtClean="0"/>
          </a:p>
        </p:txBody>
      </p:sp>
      <p:sp>
        <p:nvSpPr>
          <p:cNvPr id="153603" name="Rectangle 3"/>
          <p:cNvSpPr>
            <a:spLocks noGrp="1" noChangeArrowheads="1"/>
          </p:cNvSpPr>
          <p:nvPr>
            <p:ph idx="1"/>
          </p:nvPr>
        </p:nvSpPr>
        <p:spPr>
          <a:xfrm>
            <a:off x="457200" y="980728"/>
            <a:ext cx="8229600" cy="5877272"/>
          </a:xfrm>
        </p:spPr>
        <p:txBody>
          <a:bodyPr>
            <a:normAutofit fontScale="92500"/>
          </a:bodyPr>
          <a:lstStyle/>
          <a:p>
            <a:pPr lvl="0"/>
            <a:r>
              <a:rPr lang="en-GB" dirty="0" smtClean="0"/>
              <a:t>Aim</a:t>
            </a:r>
          </a:p>
          <a:p>
            <a:pPr lvl="1"/>
            <a:r>
              <a:rPr lang="en-GB" dirty="0" smtClean="0"/>
              <a:t>To </a:t>
            </a:r>
            <a:r>
              <a:rPr lang="en-GB" dirty="0"/>
              <a:t>introduce students to the underlying concepts and principles necessary for the design of interfaces for various devices. As well as gaining theoretical knowledge, the student will learn to design and evaluate such interfaces</a:t>
            </a:r>
            <a:r>
              <a:rPr lang="en-GB" dirty="0" smtClean="0"/>
              <a:t>.</a:t>
            </a:r>
          </a:p>
          <a:p>
            <a:pPr lvl="1"/>
            <a:endParaRPr lang="en-GB" dirty="0" smtClean="0"/>
          </a:p>
          <a:p>
            <a:r>
              <a:rPr lang="en-GB" dirty="0" smtClean="0"/>
              <a:t>Learning Outcomes</a:t>
            </a:r>
          </a:p>
          <a:p>
            <a:pPr lvl="1"/>
            <a:r>
              <a:rPr lang="en-GB" dirty="0"/>
              <a:t>Upon the successful completion of this module, the student should be able to demonstrate the ability to:</a:t>
            </a:r>
          </a:p>
          <a:p>
            <a:pPr lvl="2"/>
            <a:r>
              <a:rPr lang="en-GB" dirty="0" smtClean="0"/>
              <a:t>Demonstrate </a:t>
            </a:r>
            <a:r>
              <a:rPr lang="en-GB" dirty="0"/>
              <a:t>an essential understanding of the capabilities of humans and machines, and how these work together for effective human-computer interaction.</a:t>
            </a:r>
          </a:p>
          <a:p>
            <a:pPr lvl="2" hangingPunct="0"/>
            <a:r>
              <a:rPr lang="en-GB" dirty="0"/>
              <a:t>Design and evaluate interaction strategies for a variety of well-constrained computing scenarios</a:t>
            </a:r>
            <a:r>
              <a:rPr lang="en-GB" dirty="0" smtClean="0"/>
              <a:t>.</a:t>
            </a:r>
            <a:endParaRPr lang="en-GB" b="1" dirty="0"/>
          </a:p>
        </p:txBody>
      </p:sp>
    </p:spTree>
    <p:extLst>
      <p:ext uri="{BB962C8B-B14F-4D97-AF65-F5344CB8AC3E}">
        <p14:creationId xmlns:p14="http://schemas.microsoft.com/office/powerpoint/2010/main" val="821215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Timetable</a:t>
            </a:r>
            <a:endParaRPr lang="en-US" smtClean="0"/>
          </a:p>
        </p:txBody>
      </p:sp>
      <p:sp>
        <p:nvSpPr>
          <p:cNvPr id="153603" name="Rectangle 3"/>
          <p:cNvSpPr>
            <a:spLocks noGrp="1" noChangeArrowheads="1"/>
          </p:cNvSpPr>
          <p:nvPr>
            <p:ph idx="1"/>
          </p:nvPr>
        </p:nvSpPr>
        <p:spPr/>
        <p:txBody>
          <a:bodyPr/>
          <a:lstStyle/>
          <a:p>
            <a:pPr eaLnBrk="1" hangingPunct="1">
              <a:defRPr/>
            </a:pPr>
            <a:r>
              <a:rPr lang="en-GB" dirty="0" smtClean="0"/>
              <a:t>Teaching sessions</a:t>
            </a:r>
          </a:p>
          <a:p>
            <a:pPr eaLnBrk="1" hangingPunct="1">
              <a:buFont typeface="Wingdings" pitchFamily="2" charset="2"/>
              <a:buNone/>
              <a:defRPr/>
            </a:pPr>
            <a:r>
              <a:rPr lang="en-GB" dirty="0" smtClean="0"/>
              <a:t>		Friday 9:00 – 11:00</a:t>
            </a:r>
          </a:p>
          <a:p>
            <a:pPr eaLnBrk="1" hangingPunct="1">
              <a:buFont typeface="Wingdings" pitchFamily="2" charset="2"/>
              <a:buNone/>
              <a:defRPr/>
            </a:pPr>
            <a:r>
              <a:rPr lang="en-GB" sz="2400" dirty="0" smtClean="0"/>
              <a:t>		Lecture room MH314</a:t>
            </a:r>
          </a:p>
          <a:p>
            <a:pPr eaLnBrk="1" hangingPunct="1">
              <a:buFont typeface="Wingdings" pitchFamily="2" charset="2"/>
              <a:buNone/>
              <a:defRPr/>
            </a:pPr>
            <a:r>
              <a:rPr lang="en-GB" sz="2400" dirty="0"/>
              <a:t>	</a:t>
            </a:r>
            <a:endParaRPr lang="en-GB" sz="2400" dirty="0" smtClean="0"/>
          </a:p>
          <a:p>
            <a:pPr eaLnBrk="1" hangingPunct="1">
              <a:buFont typeface="Wingdings" pitchFamily="2" charset="2"/>
              <a:buNone/>
              <a:defRPr/>
            </a:pPr>
            <a:r>
              <a:rPr lang="en-GB" sz="2400" dirty="0"/>
              <a:t>	</a:t>
            </a:r>
            <a:r>
              <a:rPr lang="en-GB" sz="2400" dirty="0" smtClean="0"/>
              <a:t>These will occur every week until Easter. Remember to bring paper, pens, coloured pens/pencils etc. as this is a very practical module</a:t>
            </a:r>
          </a:p>
          <a:p>
            <a:pPr>
              <a:defRPr/>
            </a:pPr>
            <a:endParaRPr lang="en-GB" dirty="0" smtClean="0"/>
          </a:p>
          <a:p>
            <a:pPr>
              <a:defRPr/>
            </a:pPr>
            <a:r>
              <a:rPr lang="en-GB" dirty="0" smtClean="0"/>
              <a:t>Attendance</a:t>
            </a:r>
            <a:endParaRPr lang="en-GB" dirty="0"/>
          </a:p>
          <a:p>
            <a:pPr lvl="1">
              <a:defRPr/>
            </a:pPr>
            <a:r>
              <a:rPr lang="en-GB" sz="2400" dirty="0"/>
              <a:t>Attendance is highly recommended as we will be working through assignment 1 </a:t>
            </a:r>
            <a:r>
              <a:rPr lang="en-GB" sz="2400" dirty="0" smtClean="0"/>
              <a:t>during the </a:t>
            </a:r>
            <a:r>
              <a:rPr lang="en-GB" sz="2400" dirty="0"/>
              <a:t>teaching sessions</a:t>
            </a:r>
          </a:p>
          <a:p>
            <a:pPr eaLnBrk="1" hangingPunct="1">
              <a:buFont typeface="Wingdings" pitchFamily="2" charset="2"/>
              <a:buNone/>
              <a:defRPr/>
            </a:pPr>
            <a:endParaRPr lang="en-GB" sz="24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Course Outline</a:t>
            </a:r>
          </a:p>
        </p:txBody>
      </p:sp>
      <p:graphicFrame>
        <p:nvGraphicFramePr>
          <p:cNvPr id="5218" name="Group 98"/>
          <p:cNvGraphicFramePr>
            <a:graphicFrameLocks noGrp="1"/>
          </p:cNvGraphicFramePr>
          <p:nvPr>
            <p:extLst>
              <p:ext uri="{D42A27DB-BD31-4B8C-83A1-F6EECF244321}">
                <p14:modId xmlns:p14="http://schemas.microsoft.com/office/powerpoint/2010/main" val="2620840829"/>
              </p:ext>
            </p:extLst>
          </p:nvPr>
        </p:nvGraphicFramePr>
        <p:xfrm>
          <a:off x="684213" y="1557338"/>
          <a:ext cx="8077200" cy="3386139"/>
        </p:xfrm>
        <a:graphic>
          <a:graphicData uri="http://schemas.openxmlformats.org/drawingml/2006/table">
            <a:tbl>
              <a:tblPr/>
              <a:tblGrid>
                <a:gridCol w="575419"/>
                <a:gridCol w="3196481"/>
                <a:gridCol w="619943"/>
                <a:gridCol w="3685357"/>
              </a:tblGrid>
              <a:tr h="677863">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1:</a:t>
                      </a:r>
                    </a:p>
                  </a:txBody>
                  <a:tcPr horzOverflow="overflow">
                    <a:lnL cap="flat">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Users</a:t>
                      </a: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6:</a:t>
                      </a:r>
                    </a:p>
                  </a:txBody>
                  <a:tcPr horzOverflow="overflow">
                    <a:lnL>
                      <a:noFill/>
                    </a:lnL>
                    <a:lnR>
                      <a:noFill/>
                    </a:lnR>
                    <a:lnT cap="fla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Design patterns</a:t>
                      </a:r>
                    </a:p>
                  </a:txBody>
                  <a:tcPr horzOverflow="overflow">
                    <a:lnL>
                      <a:noFill/>
                    </a:lnL>
                    <a:lnR cap="flat">
                      <a:noFill/>
                    </a:lnR>
                    <a:lnT cap="flat">
                      <a:noFill/>
                    </a:lnT>
                    <a:lnB>
                      <a:noFill/>
                    </a:lnB>
                    <a:lnTlToBr>
                      <a:noFill/>
                    </a:lnTlToBr>
                    <a:lnBlToTr>
                      <a:noFill/>
                    </a:lnBlToTr>
                    <a:noFill/>
                  </a:tcPr>
                </a:tc>
              </a:tr>
              <a:tr h="676275">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2:</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Task analysis</a:t>
                      </a: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7:</a:t>
                      </a: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Input &amp; output</a:t>
                      </a:r>
                    </a:p>
                  </a:txBody>
                  <a:tcPr horzOverflow="overflow">
                    <a:lnL>
                      <a:noFill/>
                    </a:lnL>
                    <a:lnR cap="flat">
                      <a:noFill/>
                    </a:lnR>
                    <a:lnT>
                      <a:noFill/>
                    </a:lnT>
                    <a:lnB>
                      <a:noFill/>
                    </a:lnB>
                    <a:lnTlToBr>
                      <a:noFill/>
                    </a:lnTlToBr>
                    <a:lnBlToTr>
                      <a:noFill/>
                    </a:lnBlToTr>
                    <a:noFill/>
                  </a:tcPr>
                </a:tc>
              </a:tr>
              <a:tr h="677863">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3:</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Interactions</a:t>
                      </a: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9:</a:t>
                      </a: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Testing your designs</a:t>
                      </a:r>
                    </a:p>
                  </a:txBody>
                  <a:tcPr horzOverflow="overflow">
                    <a:lnL>
                      <a:noFill/>
                    </a:lnL>
                    <a:lnR cap="flat">
                      <a:noFill/>
                    </a:lnR>
                    <a:lnT>
                      <a:noFill/>
                    </a:lnT>
                    <a:lnB>
                      <a:noFill/>
                    </a:lnB>
                    <a:lnTlToBr>
                      <a:noFill/>
                    </a:lnTlToBr>
                    <a:lnBlToTr>
                      <a:noFill/>
                    </a:lnBlToTr>
                    <a:noFill/>
                  </a:tcPr>
                </a:tc>
              </a:tr>
              <a:tr h="677863">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4:</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Dialogues</a:t>
                      </a: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9:</a:t>
                      </a: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Design4All</a:t>
                      </a:r>
                    </a:p>
                  </a:txBody>
                  <a:tcPr horzOverflow="overflow">
                    <a:lnL>
                      <a:noFill/>
                    </a:lnL>
                    <a:lnR cap="flat">
                      <a:noFill/>
                    </a:lnR>
                    <a:lnT>
                      <a:noFill/>
                    </a:lnT>
                    <a:lnB>
                      <a:noFill/>
                    </a:lnB>
                    <a:lnTlToBr>
                      <a:noFill/>
                    </a:lnTlToBr>
                    <a:lnBlToTr>
                      <a:noFill/>
                    </a:lnBlToTr>
                    <a:noFill/>
                  </a:tcPr>
                </a:tc>
              </a:tr>
              <a:tr h="676275">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5:</a:t>
                      </a:r>
                    </a:p>
                  </a:txBody>
                  <a:tcPr horzOverflow="overflow">
                    <a:lnL cap="flat">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Storyboards</a:t>
                      </a: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10:</a:t>
                      </a: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125000"/>
                        <a:buFont typeface="Wingdings" pitchFamily="2" charset="2"/>
                        <a:buNone/>
                        <a:tabLst/>
                      </a:pPr>
                      <a:r>
                        <a:rPr kumimoji="0" lang="en-GB" sz="2400" b="0" i="0" u="none" strike="noStrike" cap="none" normalizeH="0" baseline="0" dirty="0" smtClean="0">
                          <a:ln>
                            <a:noFill/>
                          </a:ln>
                          <a:solidFill>
                            <a:schemeClr val="tx1"/>
                          </a:solidFill>
                          <a:effectLst/>
                          <a:latin typeface="Arial" charset="0"/>
                        </a:rPr>
                        <a:t>Assignment workshop</a:t>
                      </a:r>
                    </a:p>
                  </a:txBody>
                  <a:tcPr horzOverflow="overflow">
                    <a:lnL>
                      <a:noFill/>
                    </a:lnL>
                    <a:lnR cap="flat">
                      <a:noFill/>
                    </a:lnR>
                    <a:lnT>
                      <a:noFill/>
                    </a:lnT>
                    <a:lnB>
                      <a:noFill/>
                    </a:lnB>
                    <a:lnTlToBr>
                      <a:noFill/>
                    </a:lnTlToBr>
                    <a:lnBlToTr>
                      <a:noFill/>
                    </a:lnBlToTr>
                    <a:noFill/>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dirty="0" smtClean="0"/>
              <a:t>Assignment Support Workshops</a:t>
            </a:r>
            <a:endParaRPr lang="en-US" dirty="0" smtClean="0"/>
          </a:p>
        </p:txBody>
      </p:sp>
      <p:sp>
        <p:nvSpPr>
          <p:cNvPr id="156675" name="Rectangle 3"/>
          <p:cNvSpPr>
            <a:spLocks noGrp="1" noChangeArrowheads="1"/>
          </p:cNvSpPr>
          <p:nvPr>
            <p:ph idx="1"/>
          </p:nvPr>
        </p:nvSpPr>
        <p:spPr>
          <a:xfrm>
            <a:off x="457200" y="980728"/>
            <a:ext cx="8229600" cy="5877272"/>
          </a:xfrm>
        </p:spPr>
        <p:txBody>
          <a:bodyPr>
            <a:normAutofit/>
          </a:bodyPr>
          <a:lstStyle/>
          <a:p>
            <a:pPr>
              <a:defRPr/>
            </a:pPr>
            <a:r>
              <a:rPr lang="en-GB" dirty="0" smtClean="0"/>
              <a:t>There </a:t>
            </a:r>
            <a:r>
              <a:rPr lang="en-GB" dirty="0"/>
              <a:t>will be 2 extra </a:t>
            </a:r>
            <a:r>
              <a:rPr lang="en-GB" dirty="0" smtClean="0"/>
              <a:t>teaching sessions to </a:t>
            </a:r>
            <a:r>
              <a:rPr lang="en-GB" dirty="0"/>
              <a:t>catch up on any sessions you’ve missed (or to work on the assignment)</a:t>
            </a:r>
          </a:p>
          <a:p>
            <a:pPr lvl="1">
              <a:defRPr/>
            </a:pPr>
            <a:r>
              <a:rPr lang="en-GB" dirty="0" smtClean="0"/>
              <a:t>2pm-4pm, Friday November 11</a:t>
            </a:r>
            <a:r>
              <a:rPr lang="en-GB" baseline="30000" dirty="0" smtClean="0"/>
              <a:t>th</a:t>
            </a:r>
            <a:r>
              <a:rPr lang="en-GB" dirty="0" smtClean="0"/>
              <a:t> in </a:t>
            </a:r>
            <a:r>
              <a:rPr lang="en-GB" dirty="0"/>
              <a:t>MH411</a:t>
            </a:r>
          </a:p>
          <a:p>
            <a:pPr lvl="1">
              <a:defRPr/>
            </a:pPr>
            <a:r>
              <a:rPr lang="en-GB" dirty="0" smtClean="0"/>
              <a:t>2pm-4pm, </a:t>
            </a:r>
            <a:r>
              <a:rPr lang="en-GB" dirty="0"/>
              <a:t>Friday </a:t>
            </a:r>
            <a:r>
              <a:rPr lang="en-GB" dirty="0" smtClean="0"/>
              <a:t>December 9</a:t>
            </a:r>
            <a:r>
              <a:rPr lang="en-GB" baseline="30000" dirty="0" smtClean="0"/>
              <a:t>th</a:t>
            </a:r>
            <a:r>
              <a:rPr lang="en-GB" dirty="0" smtClean="0"/>
              <a:t> in MH411</a:t>
            </a:r>
          </a:p>
        </p:txBody>
      </p:sp>
    </p:spTree>
    <p:extLst>
      <p:ext uri="{BB962C8B-B14F-4D97-AF65-F5344CB8AC3E}">
        <p14:creationId xmlns:p14="http://schemas.microsoft.com/office/powerpoint/2010/main" val="4248958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Assessment</a:t>
            </a:r>
            <a:endParaRPr lang="en-US" smtClean="0"/>
          </a:p>
        </p:txBody>
      </p:sp>
      <p:sp>
        <p:nvSpPr>
          <p:cNvPr id="156675" name="Rectangle 3"/>
          <p:cNvSpPr>
            <a:spLocks noGrp="1" noChangeArrowheads="1"/>
          </p:cNvSpPr>
          <p:nvPr>
            <p:ph idx="1"/>
          </p:nvPr>
        </p:nvSpPr>
        <p:spPr>
          <a:xfrm>
            <a:off x="457200" y="980728"/>
            <a:ext cx="8229600" cy="5877272"/>
          </a:xfrm>
        </p:spPr>
        <p:txBody>
          <a:bodyPr>
            <a:normAutofit/>
          </a:bodyPr>
          <a:lstStyle/>
          <a:p>
            <a:pPr eaLnBrk="1" hangingPunct="1">
              <a:defRPr/>
            </a:pPr>
            <a:r>
              <a:rPr lang="en-GB" sz="2800" dirty="0" smtClean="0"/>
              <a:t>Two assignments</a:t>
            </a:r>
          </a:p>
          <a:p>
            <a:pPr eaLnBrk="1" hangingPunct="1">
              <a:defRPr/>
            </a:pPr>
            <a:endParaRPr lang="en-GB" dirty="0" smtClean="0"/>
          </a:p>
          <a:p>
            <a:pPr eaLnBrk="1" hangingPunct="1">
              <a:defRPr/>
            </a:pPr>
            <a:r>
              <a:rPr lang="en-GB" dirty="0" smtClean="0"/>
              <a:t>Assignment 1 – 70% of the overall grade</a:t>
            </a:r>
          </a:p>
          <a:p>
            <a:pPr lvl="1" eaLnBrk="1" hangingPunct="1">
              <a:defRPr/>
            </a:pPr>
            <a:r>
              <a:rPr lang="en-GB" sz="2400" dirty="0" smtClean="0"/>
              <a:t>This will be a compiled report based on </a:t>
            </a:r>
            <a:r>
              <a:rPr lang="en-GB" sz="2400" dirty="0" err="1" smtClean="0"/>
              <a:t>labwork</a:t>
            </a:r>
            <a:r>
              <a:rPr lang="en-GB" sz="2400" dirty="0" smtClean="0"/>
              <a:t> throughout the module</a:t>
            </a:r>
          </a:p>
          <a:p>
            <a:pPr lvl="1" eaLnBrk="1" hangingPunct="1">
              <a:defRPr/>
            </a:pPr>
            <a:r>
              <a:rPr lang="en-GB" sz="2400" dirty="0" smtClean="0"/>
              <a:t>16:00, Monday January 9</a:t>
            </a:r>
            <a:r>
              <a:rPr lang="en-GB" sz="2400" baseline="30000" dirty="0" smtClean="0"/>
              <a:t>th</a:t>
            </a:r>
            <a:r>
              <a:rPr lang="en-GB" sz="2400" dirty="0" smtClean="0"/>
              <a:t> 2017</a:t>
            </a:r>
          </a:p>
          <a:p>
            <a:pPr>
              <a:defRPr/>
            </a:pPr>
            <a:r>
              <a:rPr lang="en-GB" dirty="0" smtClean="0"/>
              <a:t>Assignment 2 – 30% of the overall grade</a:t>
            </a:r>
          </a:p>
          <a:p>
            <a:pPr lvl="1">
              <a:defRPr/>
            </a:pPr>
            <a:r>
              <a:rPr lang="en-GB" sz="2400" dirty="0" smtClean="0"/>
              <a:t>A time-constrained lab-based open book assignment</a:t>
            </a:r>
          </a:p>
          <a:p>
            <a:pPr lvl="1">
              <a:defRPr/>
            </a:pPr>
            <a:r>
              <a:rPr lang="en-GB" sz="2400" dirty="0" smtClean="0"/>
              <a:t>90 minutes (no-one has ever taken more than 45 minutes before now)</a:t>
            </a:r>
          </a:p>
          <a:p>
            <a:pPr eaLnBrk="1" hangingPunct="1">
              <a:defRPr/>
            </a:pPr>
            <a:endParaRPr lang="en-GB" sz="2800" dirty="0" smtClean="0"/>
          </a:p>
          <a:p>
            <a:pPr lvl="1" eaLnBrk="1" hangingPunct="1">
              <a:buFontTx/>
              <a:buNone/>
              <a:defRPr/>
            </a:pPr>
            <a:endParaRPr lang="en-GB"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Textbooks</a:t>
            </a:r>
            <a:endParaRPr lang="en-US" smtClean="0"/>
          </a:p>
        </p:txBody>
      </p:sp>
      <p:sp>
        <p:nvSpPr>
          <p:cNvPr id="157699" name="Rectangle 3"/>
          <p:cNvSpPr>
            <a:spLocks noGrp="1" noChangeArrowheads="1"/>
          </p:cNvSpPr>
          <p:nvPr>
            <p:ph idx="1"/>
          </p:nvPr>
        </p:nvSpPr>
        <p:spPr/>
        <p:txBody>
          <a:bodyPr/>
          <a:lstStyle/>
          <a:p>
            <a:pPr eaLnBrk="1" hangingPunct="1">
              <a:lnSpc>
                <a:spcPct val="90000"/>
              </a:lnSpc>
              <a:defRPr/>
            </a:pPr>
            <a:r>
              <a:rPr lang="en-GB" dirty="0" smtClean="0"/>
              <a:t>The main textbooks for the course are</a:t>
            </a:r>
          </a:p>
          <a:p>
            <a:pPr lvl="1"/>
            <a:r>
              <a:rPr lang="en-GB" dirty="0"/>
              <a:t>Krug, S. (2013), </a:t>
            </a:r>
            <a:r>
              <a:rPr lang="en-GB" i="1" dirty="0"/>
              <a:t>Don’t Make me Think Revisited</a:t>
            </a:r>
            <a:r>
              <a:rPr lang="en-GB" dirty="0"/>
              <a:t>. Voices That Matter. </a:t>
            </a:r>
            <a:endParaRPr lang="en-GB" dirty="0" smtClean="0"/>
          </a:p>
          <a:p>
            <a:pPr lvl="1"/>
            <a:r>
              <a:rPr lang="en-GB" dirty="0" smtClean="0"/>
              <a:t>Rogers</a:t>
            </a:r>
            <a:r>
              <a:rPr lang="en-GB" dirty="0"/>
              <a:t>, Y., Sharp, H and </a:t>
            </a:r>
            <a:r>
              <a:rPr lang="en-GB" dirty="0" err="1"/>
              <a:t>Preece</a:t>
            </a:r>
            <a:r>
              <a:rPr lang="en-GB" dirty="0"/>
              <a:t>, J. (2011), </a:t>
            </a:r>
            <a:r>
              <a:rPr lang="en-GB" i="1" dirty="0"/>
              <a:t>Interaction Design: Beyond Human-Computer Interaction (3</a:t>
            </a:r>
            <a:r>
              <a:rPr lang="en-GB" i="1" baseline="30000" dirty="0"/>
              <a:t>rd</a:t>
            </a:r>
            <a:r>
              <a:rPr lang="en-GB" i="1" dirty="0"/>
              <a:t> Ed.).</a:t>
            </a:r>
            <a:r>
              <a:rPr lang="en-GB" dirty="0"/>
              <a:t> Wiley. </a:t>
            </a:r>
            <a:endParaRPr lang="en-GB" dirty="0" smtClean="0"/>
          </a:p>
          <a:p>
            <a:pPr lvl="1"/>
            <a:endParaRPr lang="en-GB" dirty="0"/>
          </a:p>
          <a:p>
            <a:r>
              <a:rPr lang="en-GB" dirty="0" smtClean="0"/>
              <a:t>Links to both of these at Amazon are available on Moodle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dirty="0" smtClean="0"/>
              <a:t>General Stuff</a:t>
            </a:r>
            <a:endParaRPr lang="en-US" dirty="0" smtClean="0"/>
          </a:p>
        </p:txBody>
      </p:sp>
      <p:sp>
        <p:nvSpPr>
          <p:cNvPr id="157699" name="Rectangle 3"/>
          <p:cNvSpPr>
            <a:spLocks noGrp="1" noChangeArrowheads="1"/>
          </p:cNvSpPr>
          <p:nvPr>
            <p:ph idx="1"/>
          </p:nvPr>
        </p:nvSpPr>
        <p:spPr/>
        <p:txBody>
          <a:bodyPr/>
          <a:lstStyle/>
          <a:p>
            <a:pPr eaLnBrk="1" hangingPunct="1">
              <a:lnSpc>
                <a:spcPct val="90000"/>
              </a:lnSpc>
              <a:defRPr/>
            </a:pPr>
            <a:r>
              <a:rPr lang="en-GB" dirty="0" smtClean="0"/>
              <a:t>The fire alarm tests are on Wednesdays at around 14:00</a:t>
            </a:r>
          </a:p>
          <a:p>
            <a:pPr lvl="1">
              <a:lnSpc>
                <a:spcPct val="90000"/>
              </a:lnSpc>
              <a:defRPr/>
            </a:pPr>
            <a:r>
              <a:rPr lang="en-GB" dirty="0" smtClean="0"/>
              <a:t>The designated fire escape route is down the main stairs and out of the front gate</a:t>
            </a:r>
          </a:p>
          <a:p>
            <a:pPr lvl="1">
              <a:lnSpc>
                <a:spcPct val="90000"/>
              </a:lnSpc>
              <a:defRPr/>
            </a:pPr>
            <a:r>
              <a:rPr lang="en-GB" dirty="0" smtClean="0"/>
              <a:t>The alternate exit is via the stairs at the end of the corridor</a:t>
            </a:r>
          </a:p>
          <a:p>
            <a:pPr lvl="1">
              <a:lnSpc>
                <a:spcPct val="90000"/>
              </a:lnSpc>
              <a:defRPr/>
            </a:pPr>
            <a:r>
              <a:rPr lang="en-GB" dirty="0" smtClean="0"/>
              <a:t>The muster point is in the car park opposite the FACE South building</a:t>
            </a:r>
          </a:p>
          <a:p>
            <a:pPr lvl="1">
              <a:lnSpc>
                <a:spcPct val="90000"/>
              </a:lnSpc>
              <a:defRPr/>
            </a:pPr>
            <a:endParaRPr lang="en-GB" dirty="0"/>
          </a:p>
        </p:txBody>
      </p:sp>
    </p:spTree>
    <p:extLst>
      <p:ext uri="{BB962C8B-B14F-4D97-AF65-F5344CB8AC3E}">
        <p14:creationId xmlns:p14="http://schemas.microsoft.com/office/powerpoint/2010/main" val="3839501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chemeClr val="accent2">
                    <a:lumMod val="75000"/>
                  </a:schemeClr>
                </a:solidFill>
              </a:rPr>
              <a:t>Users</a:t>
            </a:r>
            <a:endParaRPr lang="en-GB" dirty="0">
              <a:solidFill>
                <a:schemeClr val="accent2">
                  <a:lumMod val="75000"/>
                </a:schemeClr>
              </a:solidFill>
            </a:endParaRPr>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1502587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dirty="0" smtClean="0"/>
              <a:t>Designing for Humans</a:t>
            </a:r>
          </a:p>
        </p:txBody>
      </p:sp>
      <p:sp>
        <p:nvSpPr>
          <p:cNvPr id="1027" name="Rectangle 3"/>
          <p:cNvSpPr>
            <a:spLocks noGrp="1" noChangeArrowheads="1"/>
          </p:cNvSpPr>
          <p:nvPr>
            <p:ph idx="1"/>
          </p:nvPr>
        </p:nvSpPr>
        <p:spPr/>
        <p:txBody>
          <a:bodyPr>
            <a:normAutofit/>
          </a:bodyPr>
          <a:lstStyle/>
          <a:p>
            <a:pPr eaLnBrk="1" hangingPunct="1">
              <a:defRPr/>
            </a:pPr>
            <a:r>
              <a:rPr lang="en-GB" sz="2400" dirty="0" smtClean="0"/>
              <a:t>Humans are limited in their processing capacity</a:t>
            </a:r>
          </a:p>
          <a:p>
            <a:pPr eaLnBrk="1" hangingPunct="1">
              <a:defRPr/>
            </a:pPr>
            <a:r>
              <a:rPr lang="en-GB" sz="2400" dirty="0" smtClean="0"/>
              <a:t>Limited number of I/O channels</a:t>
            </a:r>
          </a:p>
          <a:p>
            <a:pPr lvl="1">
              <a:defRPr/>
            </a:pPr>
            <a:r>
              <a:rPr lang="en-GB" sz="2200" dirty="0" smtClean="0"/>
              <a:t>Visual</a:t>
            </a:r>
          </a:p>
          <a:p>
            <a:pPr lvl="1">
              <a:defRPr/>
            </a:pPr>
            <a:r>
              <a:rPr lang="en-GB" sz="2200" dirty="0" smtClean="0"/>
              <a:t>Auditory</a:t>
            </a:r>
          </a:p>
          <a:p>
            <a:pPr lvl="1">
              <a:defRPr/>
            </a:pPr>
            <a:r>
              <a:rPr lang="en-GB" sz="2200" dirty="0" smtClean="0"/>
              <a:t>Haptic</a:t>
            </a:r>
          </a:p>
          <a:p>
            <a:pPr lvl="1">
              <a:defRPr/>
            </a:pPr>
            <a:r>
              <a:rPr lang="en-GB" sz="2200" dirty="0" smtClean="0"/>
              <a:t>Movement</a:t>
            </a:r>
          </a:p>
          <a:p>
            <a:pPr eaLnBrk="1" hangingPunct="1">
              <a:defRPr/>
            </a:pPr>
            <a:r>
              <a:rPr lang="en-GB" sz="2400" dirty="0" smtClean="0"/>
              <a:t>Limited memory</a:t>
            </a:r>
          </a:p>
          <a:p>
            <a:pPr lvl="1">
              <a:defRPr/>
            </a:pPr>
            <a:r>
              <a:rPr lang="en-GB" sz="2200" dirty="0"/>
              <a:t>S</a:t>
            </a:r>
            <a:r>
              <a:rPr lang="en-GB" sz="2200" dirty="0" smtClean="0"/>
              <a:t>ensory memory</a:t>
            </a:r>
          </a:p>
          <a:p>
            <a:pPr lvl="1">
              <a:defRPr/>
            </a:pPr>
            <a:r>
              <a:rPr lang="en-GB" sz="2200" dirty="0"/>
              <a:t>S</a:t>
            </a:r>
            <a:r>
              <a:rPr lang="en-GB" sz="2200" dirty="0" smtClean="0"/>
              <a:t>hort-term (working) memory</a:t>
            </a:r>
          </a:p>
          <a:p>
            <a:pPr lvl="1">
              <a:defRPr/>
            </a:pPr>
            <a:r>
              <a:rPr lang="en-GB" sz="2200" dirty="0" smtClean="0"/>
              <a:t>Long-term memory</a:t>
            </a:r>
          </a:p>
          <a:p>
            <a:pPr eaLnBrk="1" hangingPunct="1">
              <a:defRPr/>
            </a:pPr>
            <a:r>
              <a:rPr lang="en-GB" sz="2400" dirty="0" smtClean="0"/>
              <a:t>Information is processed and applied through reasoning, problem-solving, skill acquisition and error</a:t>
            </a:r>
          </a:p>
          <a:p>
            <a:pPr eaLnBrk="1" hangingPunct="1">
              <a:defRPr/>
            </a:pPr>
            <a:r>
              <a:rPr lang="en-GB" sz="2400" dirty="0" smtClean="0"/>
              <a:t>Users share common abilities but are individuals with individual differences that should not be ignored</a:t>
            </a:r>
            <a:endParaRPr lang="en-GB"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Input-Output Channels</a:t>
            </a:r>
          </a:p>
        </p:txBody>
      </p:sp>
      <p:sp>
        <p:nvSpPr>
          <p:cNvPr id="8195" name="Rectangle 3"/>
          <p:cNvSpPr>
            <a:spLocks noGrp="1" noChangeArrowheads="1"/>
          </p:cNvSpPr>
          <p:nvPr>
            <p:ph idx="1"/>
          </p:nvPr>
        </p:nvSpPr>
        <p:spPr/>
        <p:txBody>
          <a:bodyPr/>
          <a:lstStyle/>
          <a:p>
            <a:pPr eaLnBrk="1" hangingPunct="1">
              <a:defRPr/>
            </a:pPr>
            <a:r>
              <a:rPr lang="en-GB" sz="2400" dirty="0" smtClean="0"/>
              <a:t>Input occurs via the senses</a:t>
            </a:r>
          </a:p>
          <a:p>
            <a:pPr eaLnBrk="1" hangingPunct="1">
              <a:defRPr/>
            </a:pPr>
            <a:r>
              <a:rPr lang="en-GB" sz="2400" dirty="0" smtClean="0"/>
              <a:t>Output occurs via motor control of parts of the body</a:t>
            </a:r>
          </a:p>
          <a:p>
            <a:pPr eaLnBrk="1" hangingPunct="1">
              <a:defRPr/>
            </a:pPr>
            <a:r>
              <a:rPr lang="en-GB" sz="2400" dirty="0" smtClean="0"/>
              <a:t>Main input senses</a:t>
            </a:r>
          </a:p>
          <a:p>
            <a:pPr lvl="1" eaLnBrk="1" hangingPunct="1">
              <a:defRPr/>
            </a:pPr>
            <a:r>
              <a:rPr lang="en-GB" sz="2000" dirty="0" smtClean="0"/>
              <a:t>Vision</a:t>
            </a:r>
          </a:p>
          <a:p>
            <a:pPr lvl="1" eaLnBrk="1" hangingPunct="1">
              <a:defRPr/>
            </a:pPr>
            <a:r>
              <a:rPr lang="en-GB" sz="2000" dirty="0" smtClean="0"/>
              <a:t>Hearing</a:t>
            </a:r>
          </a:p>
          <a:p>
            <a:pPr lvl="1" eaLnBrk="1" hangingPunct="1">
              <a:defRPr/>
            </a:pPr>
            <a:r>
              <a:rPr lang="en-GB" sz="2000" dirty="0" smtClean="0"/>
              <a:t>Touch</a:t>
            </a:r>
          </a:p>
          <a:p>
            <a:pPr eaLnBrk="1" hangingPunct="1">
              <a:defRPr/>
            </a:pPr>
            <a:r>
              <a:rPr lang="en-GB" sz="2400" dirty="0" smtClean="0"/>
              <a:t>Main output ‘devices’</a:t>
            </a:r>
          </a:p>
          <a:p>
            <a:pPr lvl="1" eaLnBrk="1" hangingPunct="1">
              <a:defRPr/>
            </a:pPr>
            <a:r>
              <a:rPr lang="en-GB" sz="2000" dirty="0" smtClean="0"/>
              <a:t>Fingers</a:t>
            </a:r>
          </a:p>
          <a:p>
            <a:pPr lvl="1" eaLnBrk="1" hangingPunct="1">
              <a:defRPr/>
            </a:pPr>
            <a:r>
              <a:rPr lang="en-GB" sz="2000" dirty="0" smtClean="0"/>
              <a:t>Eyes</a:t>
            </a:r>
          </a:p>
          <a:p>
            <a:pPr lvl="1" eaLnBrk="1" hangingPunct="1">
              <a:defRPr/>
            </a:pPr>
            <a:r>
              <a:rPr lang="en-GB" sz="2000" dirty="0" smtClean="0"/>
              <a:t>Head</a:t>
            </a:r>
          </a:p>
          <a:p>
            <a:pPr lvl="1" eaLnBrk="1" hangingPunct="1">
              <a:defRPr/>
            </a:pPr>
            <a:r>
              <a:rPr lang="en-GB" sz="2000" dirty="0" smtClean="0"/>
              <a:t>Voice</a:t>
            </a:r>
          </a:p>
          <a:p>
            <a:pPr lvl="1" eaLnBrk="1" hangingPunct="1">
              <a:defRPr/>
            </a:pPr>
            <a:r>
              <a:rPr lang="en-GB" sz="2000" dirty="0" smtClean="0"/>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Vision</a:t>
            </a:r>
          </a:p>
        </p:txBody>
      </p:sp>
      <p:sp>
        <p:nvSpPr>
          <p:cNvPr id="9219" name="Rectangle 3"/>
          <p:cNvSpPr>
            <a:spLocks noGrp="1" noChangeArrowheads="1"/>
          </p:cNvSpPr>
          <p:nvPr>
            <p:ph idx="1"/>
          </p:nvPr>
        </p:nvSpPr>
        <p:spPr/>
        <p:txBody>
          <a:bodyPr/>
          <a:lstStyle/>
          <a:p>
            <a:pPr eaLnBrk="1" hangingPunct="1">
              <a:defRPr/>
            </a:pPr>
            <a:r>
              <a:rPr lang="en-GB" sz="2800" dirty="0" smtClean="0"/>
              <a:t>Vision takes place in two stages</a:t>
            </a:r>
          </a:p>
          <a:p>
            <a:pPr lvl="1" eaLnBrk="1" hangingPunct="1">
              <a:defRPr/>
            </a:pPr>
            <a:r>
              <a:rPr lang="en-GB" sz="2400" dirty="0" smtClean="0"/>
              <a:t>Receiving sensory information from the outside world</a:t>
            </a:r>
          </a:p>
          <a:p>
            <a:pPr lvl="1" eaLnBrk="1" hangingPunct="1">
              <a:defRPr/>
            </a:pPr>
            <a:r>
              <a:rPr lang="en-GB" sz="2400" dirty="0" smtClean="0"/>
              <a:t>Processing and interpreting the information</a:t>
            </a:r>
          </a:p>
          <a:p>
            <a:pPr eaLnBrk="1" hangingPunct="1">
              <a:defRPr/>
            </a:pPr>
            <a:r>
              <a:rPr lang="en-GB" sz="2800" dirty="0" smtClean="0"/>
              <a:t>The sensory apparatus (the eye) put limits on what we can perceive</a:t>
            </a:r>
          </a:p>
          <a:p>
            <a:pPr eaLnBrk="1" hangingPunct="1">
              <a:defRPr/>
            </a:pPr>
            <a:r>
              <a:rPr lang="en-GB" sz="2800" dirty="0" smtClean="0"/>
              <a:t>The interpretive system (the brain) allows us to make inferences from incomplete information</a:t>
            </a:r>
          </a:p>
          <a:p>
            <a:pPr eaLnBrk="1" hangingPunct="1">
              <a:defRPr/>
            </a:pPr>
            <a:r>
              <a:rPr lang="en-GB" sz="2800" dirty="0" smtClean="0"/>
              <a:t>Need to understand both systems in order to create a good interface</a:t>
            </a:r>
            <a:endParaRPr lang="en-GB" sz="3600"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dirty="0" smtClean="0"/>
              <a:t>The Eye</a:t>
            </a:r>
          </a:p>
        </p:txBody>
      </p:sp>
      <p:sp>
        <p:nvSpPr>
          <p:cNvPr id="14339" name="Rectangle 3"/>
          <p:cNvSpPr>
            <a:spLocks noGrp="1" noChangeArrowheads="1"/>
          </p:cNvSpPr>
          <p:nvPr>
            <p:ph idx="1"/>
          </p:nvPr>
        </p:nvSpPr>
        <p:spPr/>
        <p:txBody>
          <a:bodyPr>
            <a:normAutofit/>
          </a:bodyPr>
          <a:lstStyle/>
          <a:p>
            <a:pPr eaLnBrk="1" hangingPunct="1">
              <a:defRPr/>
            </a:pPr>
            <a:r>
              <a:rPr lang="en-GB" sz="2400" dirty="0" smtClean="0"/>
              <a:t>Light entering the eye is focussed onto the retina at the back of the eye, which contains light-sensitive cells</a:t>
            </a:r>
          </a:p>
          <a:p>
            <a:pPr eaLnBrk="1" hangingPunct="1">
              <a:defRPr/>
            </a:pPr>
            <a:r>
              <a:rPr lang="en-GB" sz="2400" dirty="0" smtClean="0"/>
              <a:t>Rods are sensitive to light</a:t>
            </a:r>
          </a:p>
          <a:p>
            <a:pPr lvl="1" eaLnBrk="1" hangingPunct="1">
              <a:defRPr/>
            </a:pPr>
            <a:r>
              <a:rPr lang="en-GB" sz="2000" dirty="0" smtClean="0"/>
              <a:t>Spread all across the retina</a:t>
            </a:r>
          </a:p>
          <a:p>
            <a:pPr lvl="1" eaLnBrk="1" hangingPunct="1">
              <a:defRPr/>
            </a:pPr>
            <a:r>
              <a:rPr lang="en-GB" sz="2000" dirty="0" smtClean="0"/>
              <a:t>No colour detection</a:t>
            </a:r>
          </a:p>
          <a:p>
            <a:pPr lvl="1" eaLnBrk="1" hangingPunct="1">
              <a:defRPr/>
            </a:pPr>
            <a:r>
              <a:rPr lang="en-GB" sz="2000" dirty="0" smtClean="0"/>
              <a:t>Very good in low light levels (night vision)</a:t>
            </a:r>
          </a:p>
          <a:p>
            <a:pPr lvl="1" eaLnBrk="1" hangingPunct="1">
              <a:defRPr/>
            </a:pPr>
            <a:r>
              <a:rPr lang="en-GB" sz="2000" dirty="0" smtClean="0"/>
              <a:t>Prone to saturation (temporary blindness entering a bright room)</a:t>
            </a:r>
          </a:p>
          <a:p>
            <a:pPr lvl="1" eaLnBrk="1" hangingPunct="1">
              <a:defRPr/>
            </a:pPr>
            <a:r>
              <a:rPr lang="en-GB" sz="2000" dirty="0" smtClean="0"/>
              <a:t>Peripheral vision</a:t>
            </a:r>
          </a:p>
          <a:p>
            <a:pPr lvl="1" eaLnBrk="1" hangingPunct="1">
              <a:defRPr/>
            </a:pPr>
            <a:r>
              <a:rPr lang="en-GB" sz="2000" dirty="0" smtClean="0"/>
              <a:t>120 million per eye</a:t>
            </a:r>
          </a:p>
          <a:p>
            <a:pPr eaLnBrk="1" hangingPunct="1">
              <a:defRPr/>
            </a:pPr>
            <a:r>
              <a:rPr lang="en-GB" sz="2400" dirty="0" smtClean="0"/>
              <a:t>Cones are sensitive to colour</a:t>
            </a:r>
          </a:p>
          <a:p>
            <a:pPr lvl="1" eaLnBrk="1" hangingPunct="1">
              <a:defRPr/>
            </a:pPr>
            <a:r>
              <a:rPr lang="en-GB" sz="2000" dirty="0" smtClean="0"/>
              <a:t>Densely packed in the centre of the retina</a:t>
            </a:r>
          </a:p>
          <a:p>
            <a:pPr lvl="1" eaLnBrk="1" hangingPunct="1">
              <a:defRPr/>
            </a:pPr>
            <a:r>
              <a:rPr lang="en-GB" sz="2000" dirty="0" smtClean="0"/>
              <a:t>Less sensitive than cones therefore tolerate more light</a:t>
            </a:r>
          </a:p>
          <a:p>
            <a:pPr lvl="1" eaLnBrk="1" hangingPunct="1">
              <a:defRPr/>
            </a:pPr>
            <a:r>
              <a:rPr lang="en-GB" sz="2000" dirty="0" smtClean="0"/>
              <a:t>Red, green, blue (also yellow, discovered 2002)</a:t>
            </a:r>
          </a:p>
          <a:p>
            <a:pPr lvl="1" eaLnBrk="1" hangingPunct="1">
              <a:defRPr/>
            </a:pPr>
            <a:r>
              <a:rPr lang="en-GB" sz="2000" dirty="0" smtClean="0"/>
              <a:t>Resolve fine detail</a:t>
            </a:r>
          </a:p>
          <a:p>
            <a:pPr lvl="1" eaLnBrk="1" hangingPunct="1">
              <a:defRPr/>
            </a:pPr>
            <a:r>
              <a:rPr lang="en-GB" sz="2000" dirty="0" smtClean="0"/>
              <a:t>6 million per eye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Colour</a:t>
            </a:r>
          </a:p>
        </p:txBody>
      </p:sp>
      <p:sp>
        <p:nvSpPr>
          <p:cNvPr id="22531" name="Rectangle 3"/>
          <p:cNvSpPr>
            <a:spLocks noGrp="1" noChangeArrowheads="1"/>
          </p:cNvSpPr>
          <p:nvPr>
            <p:ph idx="1"/>
          </p:nvPr>
        </p:nvSpPr>
        <p:spPr/>
        <p:txBody>
          <a:bodyPr/>
          <a:lstStyle/>
          <a:p>
            <a:pPr eaLnBrk="1" hangingPunct="1">
              <a:defRPr/>
            </a:pPr>
            <a:r>
              <a:rPr lang="en-GB" sz="2400" dirty="0" smtClean="0"/>
              <a:t>Colour is made up of three components</a:t>
            </a:r>
          </a:p>
          <a:p>
            <a:pPr lvl="1" eaLnBrk="1" hangingPunct="1">
              <a:defRPr/>
            </a:pPr>
            <a:r>
              <a:rPr lang="en-GB" sz="2000" dirty="0" smtClean="0"/>
              <a:t>Hue, dependent upon wavelength</a:t>
            </a:r>
          </a:p>
          <a:p>
            <a:pPr lvl="1" eaLnBrk="1" hangingPunct="1">
              <a:defRPr/>
            </a:pPr>
            <a:r>
              <a:rPr lang="en-GB" sz="2000" dirty="0" smtClean="0"/>
              <a:t>Intensity or brightness</a:t>
            </a:r>
          </a:p>
          <a:p>
            <a:pPr lvl="1" eaLnBrk="1" hangingPunct="1">
              <a:defRPr/>
            </a:pPr>
            <a:r>
              <a:rPr lang="en-GB" sz="2000" dirty="0" smtClean="0"/>
              <a:t>Saturation or the amount of white in the colour</a:t>
            </a:r>
          </a:p>
          <a:p>
            <a:pPr eaLnBrk="1" hangingPunct="1">
              <a:defRPr/>
            </a:pPr>
            <a:r>
              <a:rPr lang="en-GB" sz="2400" dirty="0" smtClean="0"/>
              <a:t>Can differentiate approximately</a:t>
            </a:r>
          </a:p>
          <a:p>
            <a:pPr lvl="1" eaLnBrk="1" hangingPunct="1">
              <a:defRPr/>
            </a:pPr>
            <a:r>
              <a:rPr lang="en-GB" sz="2000" dirty="0" smtClean="0"/>
              <a:t>150 hues</a:t>
            </a:r>
          </a:p>
          <a:p>
            <a:pPr lvl="1" eaLnBrk="1" hangingPunct="1">
              <a:defRPr/>
            </a:pPr>
            <a:r>
              <a:rPr lang="en-GB" sz="2000" dirty="0" smtClean="0"/>
              <a:t>7 million combinations of hue, intensity and brightness</a:t>
            </a:r>
          </a:p>
          <a:p>
            <a:pPr lvl="1" eaLnBrk="1" hangingPunct="1">
              <a:defRPr/>
            </a:pPr>
            <a:r>
              <a:rPr lang="en-GB" sz="2000" dirty="0" smtClean="0"/>
              <a:t>13 colours</a:t>
            </a:r>
          </a:p>
          <a:p>
            <a:pPr eaLnBrk="1" hangingPunct="1">
              <a:defRPr/>
            </a:pPr>
            <a:r>
              <a:rPr lang="en-GB" sz="2400" dirty="0" smtClean="0"/>
              <a:t>Green acuity highest, blue acuity lowest</a:t>
            </a:r>
          </a:p>
          <a:p>
            <a:pPr eaLnBrk="1" hangingPunct="1">
              <a:defRPr/>
            </a:pPr>
            <a:r>
              <a:rPr lang="en-GB" sz="2400" dirty="0" smtClean="0"/>
              <a:t>8% males, 1% females have some form of colour deficiency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pPr eaLnBrk="1" hangingPunct="1">
              <a:defRPr/>
            </a:pPr>
            <a:r>
              <a:rPr lang="en-GB" smtClean="0"/>
              <a:t>Intensity</a:t>
            </a:r>
          </a:p>
        </p:txBody>
      </p:sp>
      <p:pic>
        <p:nvPicPr>
          <p:cNvPr id="17412" name="Picture 3"/>
          <p:cNvPicPr>
            <a:picLocks noChangeAspect="1" noChangeArrowheads="1"/>
          </p:cNvPicPr>
          <p:nvPr/>
        </p:nvPicPr>
        <p:blipFill>
          <a:blip r:embed="rId3" cstate="print"/>
          <a:srcRect/>
          <a:stretch>
            <a:fillRect/>
          </a:stretch>
        </p:blipFill>
        <p:spPr bwMode="auto">
          <a:xfrm>
            <a:off x="1143000" y="1268760"/>
            <a:ext cx="3606800" cy="2268538"/>
          </a:xfrm>
          <a:prstGeom prst="rect">
            <a:avLst/>
          </a:prstGeom>
          <a:noFill/>
          <a:ln w="9525">
            <a:noFill/>
            <a:miter lim="800000"/>
            <a:headEnd/>
            <a:tailEnd/>
          </a:ln>
        </p:spPr>
      </p:pic>
      <p:pic>
        <p:nvPicPr>
          <p:cNvPr id="17413" name="Picture 4"/>
          <p:cNvPicPr>
            <a:picLocks noChangeAspect="1" noChangeArrowheads="1"/>
          </p:cNvPicPr>
          <p:nvPr/>
        </p:nvPicPr>
        <p:blipFill>
          <a:blip r:embed="rId4" cstate="print"/>
          <a:srcRect/>
          <a:stretch>
            <a:fillRect/>
          </a:stretch>
        </p:blipFill>
        <p:spPr bwMode="auto">
          <a:xfrm>
            <a:off x="5029200" y="1268760"/>
            <a:ext cx="3644900" cy="2286000"/>
          </a:xfrm>
          <a:prstGeom prst="rect">
            <a:avLst/>
          </a:prstGeom>
          <a:noFill/>
          <a:ln w="9525">
            <a:noFill/>
            <a:miter lim="800000"/>
            <a:headEnd/>
            <a:tailEnd/>
          </a:ln>
        </p:spPr>
      </p:pic>
      <p:pic>
        <p:nvPicPr>
          <p:cNvPr id="17414" name="Picture 5"/>
          <p:cNvPicPr>
            <a:picLocks noChangeAspect="1" noChangeArrowheads="1"/>
          </p:cNvPicPr>
          <p:nvPr/>
        </p:nvPicPr>
        <p:blipFill>
          <a:blip r:embed="rId5" cstate="print"/>
          <a:srcRect/>
          <a:stretch>
            <a:fillRect/>
          </a:stretch>
        </p:blipFill>
        <p:spPr bwMode="auto">
          <a:xfrm>
            <a:off x="2895600" y="3783360"/>
            <a:ext cx="3644900" cy="2266950"/>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pPr eaLnBrk="1" hangingPunct="1">
              <a:defRPr/>
            </a:pPr>
            <a:r>
              <a:rPr lang="en-GB" smtClean="0"/>
              <a:t>Saturation</a:t>
            </a:r>
          </a:p>
        </p:txBody>
      </p:sp>
      <p:grpSp>
        <p:nvGrpSpPr>
          <p:cNvPr id="18436" name="Group 3"/>
          <p:cNvGrpSpPr>
            <a:grpSpLocks/>
          </p:cNvGrpSpPr>
          <p:nvPr/>
        </p:nvGrpSpPr>
        <p:grpSpPr bwMode="auto">
          <a:xfrm>
            <a:off x="990600" y="1340768"/>
            <a:ext cx="7759700" cy="4852988"/>
            <a:chOff x="624" y="1056"/>
            <a:chExt cx="4888" cy="3057"/>
          </a:xfrm>
        </p:grpSpPr>
        <p:pic>
          <p:nvPicPr>
            <p:cNvPr id="18437" name="Picture 4"/>
            <p:cNvPicPr>
              <a:picLocks noChangeAspect="1" noChangeArrowheads="1"/>
            </p:cNvPicPr>
            <p:nvPr/>
          </p:nvPicPr>
          <p:blipFill>
            <a:blip r:embed="rId3" cstate="print"/>
            <a:srcRect/>
            <a:stretch>
              <a:fillRect/>
            </a:stretch>
          </p:blipFill>
          <p:spPr bwMode="auto">
            <a:xfrm>
              <a:off x="624" y="1056"/>
              <a:ext cx="2368" cy="1483"/>
            </a:xfrm>
            <a:prstGeom prst="rect">
              <a:avLst/>
            </a:prstGeom>
            <a:noFill/>
            <a:ln w="9525">
              <a:noFill/>
              <a:miter lim="800000"/>
              <a:headEnd/>
              <a:tailEnd/>
            </a:ln>
          </p:spPr>
        </p:pic>
        <p:pic>
          <p:nvPicPr>
            <p:cNvPr id="18438" name="Picture 5"/>
            <p:cNvPicPr>
              <a:picLocks noChangeAspect="1" noChangeArrowheads="1"/>
            </p:cNvPicPr>
            <p:nvPr/>
          </p:nvPicPr>
          <p:blipFill>
            <a:blip r:embed="rId4" cstate="print"/>
            <a:srcRect/>
            <a:stretch>
              <a:fillRect/>
            </a:stretch>
          </p:blipFill>
          <p:spPr bwMode="auto">
            <a:xfrm>
              <a:off x="3120" y="1056"/>
              <a:ext cx="2392" cy="1494"/>
            </a:xfrm>
            <a:prstGeom prst="rect">
              <a:avLst/>
            </a:prstGeom>
            <a:noFill/>
            <a:ln w="9525">
              <a:noFill/>
              <a:miter lim="800000"/>
              <a:headEnd/>
              <a:tailEnd/>
            </a:ln>
          </p:spPr>
        </p:pic>
        <p:pic>
          <p:nvPicPr>
            <p:cNvPr id="18439" name="Picture 6"/>
            <p:cNvPicPr>
              <a:picLocks noChangeAspect="1" noChangeArrowheads="1"/>
            </p:cNvPicPr>
            <p:nvPr/>
          </p:nvPicPr>
          <p:blipFill>
            <a:blip r:embed="rId5" cstate="print"/>
            <a:srcRect/>
            <a:stretch>
              <a:fillRect/>
            </a:stretch>
          </p:blipFill>
          <p:spPr bwMode="auto">
            <a:xfrm>
              <a:off x="1776" y="2640"/>
              <a:ext cx="2352" cy="1473"/>
            </a:xfrm>
            <a:prstGeom prst="rect">
              <a:avLst/>
            </a:prstGeom>
            <a:noFill/>
            <a:ln w="9525">
              <a:noFill/>
              <a:miter lim="800000"/>
              <a:headEnd/>
              <a:tailEnd/>
            </a:ln>
          </p:spPr>
        </p:pic>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Brightness</a:t>
            </a:r>
          </a:p>
        </p:txBody>
      </p:sp>
      <p:sp>
        <p:nvSpPr>
          <p:cNvPr id="34819" name="Rectangle 3"/>
          <p:cNvSpPr>
            <a:spLocks noGrp="1" noChangeArrowheads="1"/>
          </p:cNvSpPr>
          <p:nvPr>
            <p:ph idx="1"/>
          </p:nvPr>
        </p:nvSpPr>
        <p:spPr/>
        <p:txBody>
          <a:bodyPr/>
          <a:lstStyle/>
          <a:p>
            <a:pPr eaLnBrk="1" hangingPunct="1">
              <a:defRPr/>
            </a:pPr>
            <a:r>
              <a:rPr lang="en-GB" sz="2400" dirty="0" smtClean="0"/>
              <a:t>Brightness is a subjective measure of the light level.</a:t>
            </a:r>
          </a:p>
          <a:p>
            <a:pPr eaLnBrk="1" hangingPunct="1">
              <a:defRPr/>
            </a:pPr>
            <a:r>
              <a:rPr lang="en-GB" sz="2400" dirty="0" smtClean="0"/>
              <a:t>Related to luminance, a physical quantity measured with a photometer</a:t>
            </a:r>
          </a:p>
          <a:p>
            <a:pPr eaLnBrk="1" hangingPunct="1">
              <a:defRPr/>
            </a:pPr>
            <a:r>
              <a:rPr lang="en-GB" sz="2400" dirty="0" smtClean="0"/>
              <a:t>Contrast is the ratio of two levels of brightness</a:t>
            </a:r>
          </a:p>
          <a:p>
            <a:pPr eaLnBrk="1" hangingPunct="1">
              <a:defRPr/>
            </a:pPr>
            <a:endParaRPr lang="en-GB" sz="2400" dirty="0" smtClean="0"/>
          </a:p>
          <a:p>
            <a:pPr eaLnBrk="1" hangingPunct="1">
              <a:defRPr/>
            </a:pPr>
            <a:r>
              <a:rPr lang="en-GB" sz="2400" dirty="0" smtClean="0"/>
              <a:t>The visual system compensates for changes in brightness automatically via the pupil</a:t>
            </a:r>
          </a:p>
          <a:p>
            <a:pPr eaLnBrk="1" hangingPunct="1">
              <a:defRPr/>
            </a:pPr>
            <a:r>
              <a:rPr lang="en-GB" sz="2400" dirty="0" smtClean="0"/>
              <a:t>Visual acuity increases with increased luminance, but so does flicker</a:t>
            </a:r>
          </a:p>
          <a:p>
            <a:pPr lvl="1" eaLnBrk="1" hangingPunct="1">
              <a:defRPr/>
            </a:pPr>
            <a:r>
              <a:rPr lang="en-GB" sz="2000" dirty="0" smtClean="0"/>
              <a:t>At low luminance flicker occurs at </a:t>
            </a:r>
            <a:r>
              <a:rPr lang="en-GB" sz="2000" dirty="0" err="1" smtClean="0"/>
              <a:t>approx</a:t>
            </a:r>
            <a:r>
              <a:rPr lang="en-GB" sz="2000" dirty="0" smtClean="0"/>
              <a:t> 50Hz</a:t>
            </a:r>
          </a:p>
          <a:p>
            <a:pPr lvl="1" eaLnBrk="1" hangingPunct="1">
              <a:defRPr/>
            </a:pPr>
            <a:r>
              <a:rPr lang="en-GB" sz="2000" dirty="0" smtClean="0"/>
              <a:t>At high luminance flicker occurs below 50Hz </a:t>
            </a:r>
          </a:p>
          <a:p>
            <a:pPr lvl="1" eaLnBrk="1" hangingPunct="1">
              <a:defRPr/>
            </a:pPr>
            <a:r>
              <a:rPr lang="en-GB" sz="2000" dirty="0" smtClean="0"/>
              <a:t>Flicker is more easily detected with peripheral vision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Size, depth and distance</a:t>
            </a:r>
          </a:p>
        </p:txBody>
      </p:sp>
      <p:sp>
        <p:nvSpPr>
          <p:cNvPr id="16387" name="Rectangle 3"/>
          <p:cNvSpPr>
            <a:spLocks noGrp="1" noChangeArrowheads="1"/>
          </p:cNvSpPr>
          <p:nvPr>
            <p:ph idx="1"/>
          </p:nvPr>
        </p:nvSpPr>
        <p:spPr/>
        <p:txBody>
          <a:bodyPr/>
          <a:lstStyle/>
          <a:p>
            <a:pPr eaLnBrk="1" hangingPunct="1">
              <a:defRPr/>
            </a:pPr>
            <a:r>
              <a:rPr lang="en-GB" sz="2800" dirty="0" smtClean="0"/>
              <a:t>Size is measured in terms of visual angle</a:t>
            </a:r>
          </a:p>
          <a:p>
            <a:pPr lvl="1" eaLnBrk="1" hangingPunct="1">
              <a:defRPr/>
            </a:pPr>
            <a:r>
              <a:rPr lang="en-GB" sz="2400" dirty="0" smtClean="0"/>
              <a:t>Objects of same size at different distances have different visual angle</a:t>
            </a:r>
          </a:p>
          <a:p>
            <a:pPr lvl="1" eaLnBrk="1" hangingPunct="1">
              <a:defRPr/>
            </a:pPr>
            <a:r>
              <a:rPr lang="en-GB" sz="2400" dirty="0" smtClean="0"/>
              <a:t>Objects of different size at different distances may have the same visual angle</a:t>
            </a:r>
          </a:p>
          <a:p>
            <a:pPr eaLnBrk="1" hangingPunct="1">
              <a:defRPr/>
            </a:pPr>
            <a:r>
              <a:rPr lang="en-GB" sz="2800" dirty="0" smtClean="0"/>
              <a:t>Need to use knowledge of world and other visual clues to judge size correctly</a:t>
            </a:r>
          </a:p>
        </p:txBody>
      </p:sp>
      <p:grpSp>
        <p:nvGrpSpPr>
          <p:cNvPr id="9" name="Group 8"/>
          <p:cNvGrpSpPr/>
          <p:nvPr/>
        </p:nvGrpSpPr>
        <p:grpSpPr>
          <a:xfrm>
            <a:off x="755576" y="4416669"/>
            <a:ext cx="7854484" cy="2161022"/>
            <a:chOff x="1295400" y="4495800"/>
            <a:chExt cx="7200900" cy="1981200"/>
          </a:xfrm>
        </p:grpSpPr>
        <p:pic>
          <p:nvPicPr>
            <p:cNvPr id="10" name="Picture 10"/>
            <p:cNvPicPr>
              <a:picLocks noChangeAspect="1" noChangeArrowheads="1"/>
            </p:cNvPicPr>
            <p:nvPr/>
          </p:nvPicPr>
          <p:blipFill>
            <a:blip r:embed="rId3" cstate="print"/>
            <a:srcRect/>
            <a:stretch>
              <a:fillRect/>
            </a:stretch>
          </p:blipFill>
          <p:spPr bwMode="auto">
            <a:xfrm>
              <a:off x="6781800" y="4648200"/>
              <a:ext cx="1714500" cy="1717675"/>
            </a:xfrm>
            <a:prstGeom prst="rect">
              <a:avLst/>
            </a:prstGeom>
            <a:noFill/>
            <a:ln w="9525">
              <a:noFill/>
              <a:miter lim="800000"/>
              <a:headEnd/>
              <a:tailEnd/>
            </a:ln>
          </p:spPr>
        </p:pic>
        <p:pic>
          <p:nvPicPr>
            <p:cNvPr id="11" name="Picture 11"/>
            <p:cNvPicPr>
              <a:picLocks noChangeAspect="1" noChangeArrowheads="1"/>
            </p:cNvPicPr>
            <p:nvPr/>
          </p:nvPicPr>
          <p:blipFill>
            <a:blip r:embed="rId3" cstate="print"/>
            <a:srcRect/>
            <a:stretch>
              <a:fillRect/>
            </a:stretch>
          </p:blipFill>
          <p:spPr bwMode="auto">
            <a:xfrm>
              <a:off x="4267200" y="5029200"/>
              <a:ext cx="989013" cy="990600"/>
            </a:xfrm>
            <a:prstGeom prst="rect">
              <a:avLst/>
            </a:prstGeom>
            <a:noFill/>
            <a:ln w="9525">
              <a:noFill/>
              <a:miter lim="800000"/>
              <a:headEnd/>
              <a:tailEnd/>
            </a:ln>
          </p:spPr>
        </p:pic>
        <p:sp>
          <p:nvSpPr>
            <p:cNvPr id="12" name="Line 15"/>
            <p:cNvSpPr>
              <a:spLocks noChangeShapeType="1"/>
            </p:cNvSpPr>
            <p:nvPr/>
          </p:nvSpPr>
          <p:spPr bwMode="auto">
            <a:xfrm flipV="1">
              <a:off x="1295400" y="4495800"/>
              <a:ext cx="6781800" cy="1066800"/>
            </a:xfrm>
            <a:prstGeom prst="line">
              <a:avLst/>
            </a:prstGeom>
            <a:noFill/>
            <a:ln w="9525">
              <a:solidFill>
                <a:schemeClr val="tx1"/>
              </a:solidFill>
              <a:round/>
              <a:headEnd/>
              <a:tailEnd/>
            </a:ln>
          </p:spPr>
          <p:txBody>
            <a:bodyPr wrap="none" anchor="ctr"/>
            <a:lstStyle/>
            <a:p>
              <a:endParaRPr lang="en-GB"/>
            </a:p>
          </p:txBody>
        </p:sp>
        <p:sp>
          <p:nvSpPr>
            <p:cNvPr id="13" name="Line 16"/>
            <p:cNvSpPr>
              <a:spLocks noChangeShapeType="1"/>
            </p:cNvSpPr>
            <p:nvPr/>
          </p:nvSpPr>
          <p:spPr bwMode="auto">
            <a:xfrm>
              <a:off x="1295400" y="5562600"/>
              <a:ext cx="6781800" cy="914400"/>
            </a:xfrm>
            <a:prstGeom prst="line">
              <a:avLst/>
            </a:prstGeom>
            <a:noFill/>
            <a:ln w="9525">
              <a:solidFill>
                <a:schemeClr val="tx1"/>
              </a:solidFill>
              <a:round/>
              <a:headEnd/>
              <a:tailEnd/>
            </a:ln>
          </p:spPr>
          <p:txBody>
            <a:bodyPr wrap="none" anchor="ctr"/>
            <a:lstStyle/>
            <a:p>
              <a:endParaRPr lang="en-GB"/>
            </a:p>
          </p:txBody>
        </p:sp>
      </p:grpSp>
    </p:spTree>
    <p:extLst>
      <p:ext uri="{BB962C8B-B14F-4D97-AF65-F5344CB8AC3E}">
        <p14:creationId xmlns:p14="http://schemas.microsoft.com/office/powerpoint/2010/main" val="2797208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Visual processing</a:t>
            </a:r>
          </a:p>
        </p:txBody>
      </p:sp>
      <p:sp>
        <p:nvSpPr>
          <p:cNvPr id="32771" name="Rectangle 3"/>
          <p:cNvSpPr>
            <a:spLocks noGrp="1" noChangeArrowheads="1"/>
          </p:cNvSpPr>
          <p:nvPr>
            <p:ph idx="1"/>
          </p:nvPr>
        </p:nvSpPr>
        <p:spPr/>
        <p:txBody>
          <a:bodyPr/>
          <a:lstStyle/>
          <a:p>
            <a:pPr eaLnBrk="1" hangingPunct="1">
              <a:defRPr/>
            </a:pPr>
            <a:r>
              <a:rPr lang="en-GB" sz="2800" dirty="0" smtClean="0"/>
              <a:t>Visual processing is the action of the brain upon the input signals generated by the eye to turn them into a meaningful image</a:t>
            </a:r>
          </a:p>
          <a:p>
            <a:pPr eaLnBrk="1" hangingPunct="1">
              <a:defRPr/>
            </a:pPr>
            <a:r>
              <a:rPr lang="en-GB" sz="2800" dirty="0" smtClean="0"/>
              <a:t>What we see is guided by our expectations, e.g. objects remain the same size no matter at what distance they are viewed</a:t>
            </a:r>
          </a:p>
          <a:p>
            <a:pPr eaLnBrk="1" hangingPunct="1">
              <a:defRPr/>
            </a:pPr>
            <a:r>
              <a:rPr lang="en-GB" sz="2800" dirty="0" smtClean="0"/>
              <a:t>The brain is very good at taking incomplete information and inferring a complete image from it</a:t>
            </a:r>
          </a:p>
          <a:p>
            <a:pPr eaLnBrk="1" hangingPunct="1">
              <a:defRPr/>
            </a:pPr>
            <a:endParaRPr lang="en-GB" sz="2800" dirty="0" smtClean="0"/>
          </a:p>
          <a:p>
            <a:pPr eaLnBrk="1" hangingPunct="1">
              <a:defRPr/>
            </a:pPr>
            <a:r>
              <a:rPr lang="en-GB" sz="2800" dirty="0" smtClean="0"/>
              <a:t>This means that it’s easy to trick the brain…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Muller-Lyon Illusion</a:t>
            </a:r>
          </a:p>
        </p:txBody>
      </p:sp>
      <p:sp>
        <p:nvSpPr>
          <p:cNvPr id="37891" name="Rectangle 3"/>
          <p:cNvSpPr>
            <a:spLocks noGrp="1" noChangeArrowheads="1"/>
          </p:cNvSpPr>
          <p:nvPr>
            <p:ph idx="1"/>
          </p:nvPr>
        </p:nvSpPr>
        <p:spPr>
          <a:xfrm>
            <a:off x="457200" y="1600200"/>
            <a:ext cx="8229600" cy="755650"/>
          </a:xfrm>
        </p:spPr>
        <p:txBody>
          <a:bodyPr/>
          <a:lstStyle/>
          <a:p>
            <a:pPr eaLnBrk="1" hangingPunct="1">
              <a:defRPr/>
            </a:pPr>
            <a:r>
              <a:rPr lang="en-GB" smtClean="0"/>
              <a:t>Which line is longer?</a:t>
            </a:r>
          </a:p>
        </p:txBody>
      </p:sp>
      <p:sp>
        <p:nvSpPr>
          <p:cNvPr id="21509" name="Line 4"/>
          <p:cNvSpPr>
            <a:spLocks noChangeShapeType="1"/>
          </p:cNvSpPr>
          <p:nvPr/>
        </p:nvSpPr>
        <p:spPr bwMode="auto">
          <a:xfrm>
            <a:off x="2895600" y="3810000"/>
            <a:ext cx="3657600" cy="0"/>
          </a:xfrm>
          <a:prstGeom prst="line">
            <a:avLst/>
          </a:prstGeom>
          <a:noFill/>
          <a:ln w="9525">
            <a:solidFill>
              <a:schemeClr val="tx1"/>
            </a:solidFill>
            <a:round/>
            <a:headEnd/>
            <a:tailEnd/>
          </a:ln>
        </p:spPr>
        <p:txBody>
          <a:bodyPr wrap="none" anchor="ctr"/>
          <a:lstStyle/>
          <a:p>
            <a:endParaRPr lang="en-GB"/>
          </a:p>
        </p:txBody>
      </p:sp>
      <p:sp>
        <p:nvSpPr>
          <p:cNvPr id="21510" name="Line 5"/>
          <p:cNvSpPr>
            <a:spLocks noChangeShapeType="1"/>
          </p:cNvSpPr>
          <p:nvPr/>
        </p:nvSpPr>
        <p:spPr bwMode="auto">
          <a:xfrm>
            <a:off x="2971800" y="5410200"/>
            <a:ext cx="3657600" cy="0"/>
          </a:xfrm>
          <a:prstGeom prst="line">
            <a:avLst/>
          </a:prstGeom>
          <a:noFill/>
          <a:ln w="9525">
            <a:solidFill>
              <a:schemeClr val="tx1"/>
            </a:solidFill>
            <a:round/>
            <a:headEnd/>
            <a:tailEnd/>
          </a:ln>
        </p:spPr>
        <p:txBody>
          <a:bodyPr wrap="none" anchor="ctr"/>
          <a:lstStyle/>
          <a:p>
            <a:endParaRPr lang="en-GB"/>
          </a:p>
        </p:txBody>
      </p:sp>
      <p:grpSp>
        <p:nvGrpSpPr>
          <p:cNvPr id="21511" name="Group 9"/>
          <p:cNvGrpSpPr>
            <a:grpSpLocks/>
          </p:cNvGrpSpPr>
          <p:nvPr/>
        </p:nvGrpSpPr>
        <p:grpSpPr bwMode="auto">
          <a:xfrm>
            <a:off x="6629400" y="4876800"/>
            <a:ext cx="914400" cy="1066800"/>
            <a:chOff x="1872" y="2064"/>
            <a:chExt cx="576" cy="672"/>
          </a:xfrm>
        </p:grpSpPr>
        <p:sp>
          <p:nvSpPr>
            <p:cNvPr id="21521" name="Line 6"/>
            <p:cNvSpPr>
              <a:spLocks noChangeShapeType="1"/>
            </p:cNvSpPr>
            <p:nvPr/>
          </p:nvSpPr>
          <p:spPr bwMode="auto">
            <a:xfrm flipH="1">
              <a:off x="1872" y="2064"/>
              <a:ext cx="576" cy="336"/>
            </a:xfrm>
            <a:prstGeom prst="line">
              <a:avLst/>
            </a:prstGeom>
            <a:noFill/>
            <a:ln w="9525">
              <a:solidFill>
                <a:schemeClr val="tx1"/>
              </a:solidFill>
              <a:round/>
              <a:headEnd/>
              <a:tailEnd/>
            </a:ln>
          </p:spPr>
          <p:txBody>
            <a:bodyPr wrap="none" anchor="ctr"/>
            <a:lstStyle/>
            <a:p>
              <a:endParaRPr lang="en-GB"/>
            </a:p>
          </p:txBody>
        </p:sp>
        <p:sp>
          <p:nvSpPr>
            <p:cNvPr id="21522" name="Line 7"/>
            <p:cNvSpPr>
              <a:spLocks noChangeShapeType="1"/>
            </p:cNvSpPr>
            <p:nvPr/>
          </p:nvSpPr>
          <p:spPr bwMode="auto">
            <a:xfrm flipH="1" flipV="1">
              <a:off x="1872" y="2400"/>
              <a:ext cx="576" cy="336"/>
            </a:xfrm>
            <a:prstGeom prst="line">
              <a:avLst/>
            </a:prstGeom>
            <a:noFill/>
            <a:ln w="9525">
              <a:solidFill>
                <a:schemeClr val="tx1"/>
              </a:solidFill>
              <a:round/>
              <a:headEnd/>
              <a:tailEnd/>
            </a:ln>
          </p:spPr>
          <p:txBody>
            <a:bodyPr wrap="none" anchor="ctr"/>
            <a:lstStyle/>
            <a:p>
              <a:endParaRPr lang="en-GB"/>
            </a:p>
          </p:txBody>
        </p:sp>
      </p:grpSp>
      <p:grpSp>
        <p:nvGrpSpPr>
          <p:cNvPr id="21512" name="Group 10"/>
          <p:cNvGrpSpPr>
            <a:grpSpLocks/>
          </p:cNvGrpSpPr>
          <p:nvPr/>
        </p:nvGrpSpPr>
        <p:grpSpPr bwMode="auto">
          <a:xfrm>
            <a:off x="2895600" y="3276600"/>
            <a:ext cx="914400" cy="1066800"/>
            <a:chOff x="1872" y="2064"/>
            <a:chExt cx="576" cy="672"/>
          </a:xfrm>
        </p:grpSpPr>
        <p:sp>
          <p:nvSpPr>
            <p:cNvPr id="21519" name="Line 11"/>
            <p:cNvSpPr>
              <a:spLocks noChangeShapeType="1"/>
            </p:cNvSpPr>
            <p:nvPr/>
          </p:nvSpPr>
          <p:spPr bwMode="auto">
            <a:xfrm flipH="1">
              <a:off x="1872" y="2064"/>
              <a:ext cx="576" cy="336"/>
            </a:xfrm>
            <a:prstGeom prst="line">
              <a:avLst/>
            </a:prstGeom>
            <a:noFill/>
            <a:ln w="9525">
              <a:solidFill>
                <a:schemeClr val="tx1"/>
              </a:solidFill>
              <a:round/>
              <a:headEnd/>
              <a:tailEnd/>
            </a:ln>
          </p:spPr>
          <p:txBody>
            <a:bodyPr wrap="none" anchor="ctr"/>
            <a:lstStyle/>
            <a:p>
              <a:endParaRPr lang="en-GB"/>
            </a:p>
          </p:txBody>
        </p:sp>
        <p:sp>
          <p:nvSpPr>
            <p:cNvPr id="21520" name="Line 12"/>
            <p:cNvSpPr>
              <a:spLocks noChangeShapeType="1"/>
            </p:cNvSpPr>
            <p:nvPr/>
          </p:nvSpPr>
          <p:spPr bwMode="auto">
            <a:xfrm flipH="1" flipV="1">
              <a:off x="1872" y="2400"/>
              <a:ext cx="576" cy="336"/>
            </a:xfrm>
            <a:prstGeom prst="line">
              <a:avLst/>
            </a:prstGeom>
            <a:noFill/>
            <a:ln w="9525">
              <a:solidFill>
                <a:schemeClr val="tx1"/>
              </a:solidFill>
              <a:round/>
              <a:headEnd/>
              <a:tailEnd/>
            </a:ln>
          </p:spPr>
          <p:txBody>
            <a:bodyPr wrap="none" anchor="ctr"/>
            <a:lstStyle/>
            <a:p>
              <a:endParaRPr lang="en-GB"/>
            </a:p>
          </p:txBody>
        </p:sp>
      </p:grpSp>
      <p:grpSp>
        <p:nvGrpSpPr>
          <p:cNvPr id="21513" name="Group 13"/>
          <p:cNvGrpSpPr>
            <a:grpSpLocks/>
          </p:cNvGrpSpPr>
          <p:nvPr/>
        </p:nvGrpSpPr>
        <p:grpSpPr bwMode="auto">
          <a:xfrm flipH="1">
            <a:off x="5638800" y="3276600"/>
            <a:ext cx="914400" cy="1066800"/>
            <a:chOff x="1872" y="2064"/>
            <a:chExt cx="576" cy="672"/>
          </a:xfrm>
        </p:grpSpPr>
        <p:sp>
          <p:nvSpPr>
            <p:cNvPr id="21517" name="Line 14"/>
            <p:cNvSpPr>
              <a:spLocks noChangeShapeType="1"/>
            </p:cNvSpPr>
            <p:nvPr/>
          </p:nvSpPr>
          <p:spPr bwMode="auto">
            <a:xfrm flipH="1">
              <a:off x="1872" y="2064"/>
              <a:ext cx="576" cy="336"/>
            </a:xfrm>
            <a:prstGeom prst="line">
              <a:avLst/>
            </a:prstGeom>
            <a:noFill/>
            <a:ln w="9525">
              <a:solidFill>
                <a:schemeClr val="tx1"/>
              </a:solidFill>
              <a:round/>
              <a:headEnd/>
              <a:tailEnd/>
            </a:ln>
          </p:spPr>
          <p:txBody>
            <a:bodyPr wrap="none" anchor="ctr"/>
            <a:lstStyle/>
            <a:p>
              <a:endParaRPr lang="en-GB"/>
            </a:p>
          </p:txBody>
        </p:sp>
        <p:sp>
          <p:nvSpPr>
            <p:cNvPr id="21518" name="Line 15"/>
            <p:cNvSpPr>
              <a:spLocks noChangeShapeType="1"/>
            </p:cNvSpPr>
            <p:nvPr/>
          </p:nvSpPr>
          <p:spPr bwMode="auto">
            <a:xfrm flipH="1" flipV="1">
              <a:off x="1872" y="2400"/>
              <a:ext cx="576" cy="336"/>
            </a:xfrm>
            <a:prstGeom prst="line">
              <a:avLst/>
            </a:prstGeom>
            <a:noFill/>
            <a:ln w="9525">
              <a:solidFill>
                <a:schemeClr val="tx1"/>
              </a:solidFill>
              <a:round/>
              <a:headEnd/>
              <a:tailEnd/>
            </a:ln>
          </p:spPr>
          <p:txBody>
            <a:bodyPr wrap="none" anchor="ctr"/>
            <a:lstStyle/>
            <a:p>
              <a:endParaRPr lang="en-GB"/>
            </a:p>
          </p:txBody>
        </p:sp>
      </p:grpSp>
      <p:grpSp>
        <p:nvGrpSpPr>
          <p:cNvPr id="21514" name="Group 16"/>
          <p:cNvGrpSpPr>
            <a:grpSpLocks/>
          </p:cNvGrpSpPr>
          <p:nvPr/>
        </p:nvGrpSpPr>
        <p:grpSpPr bwMode="auto">
          <a:xfrm flipH="1">
            <a:off x="2057400" y="4876800"/>
            <a:ext cx="914400" cy="1066800"/>
            <a:chOff x="1872" y="2064"/>
            <a:chExt cx="576" cy="672"/>
          </a:xfrm>
        </p:grpSpPr>
        <p:sp>
          <p:nvSpPr>
            <p:cNvPr id="21515" name="Line 17"/>
            <p:cNvSpPr>
              <a:spLocks noChangeShapeType="1"/>
            </p:cNvSpPr>
            <p:nvPr/>
          </p:nvSpPr>
          <p:spPr bwMode="auto">
            <a:xfrm flipH="1">
              <a:off x="1872" y="2064"/>
              <a:ext cx="576" cy="336"/>
            </a:xfrm>
            <a:prstGeom prst="line">
              <a:avLst/>
            </a:prstGeom>
            <a:noFill/>
            <a:ln w="9525">
              <a:solidFill>
                <a:schemeClr val="tx1"/>
              </a:solidFill>
              <a:round/>
              <a:headEnd/>
              <a:tailEnd/>
            </a:ln>
          </p:spPr>
          <p:txBody>
            <a:bodyPr wrap="none" anchor="ctr"/>
            <a:lstStyle/>
            <a:p>
              <a:endParaRPr lang="en-GB"/>
            </a:p>
          </p:txBody>
        </p:sp>
        <p:sp>
          <p:nvSpPr>
            <p:cNvPr id="21516" name="Line 18"/>
            <p:cNvSpPr>
              <a:spLocks noChangeShapeType="1"/>
            </p:cNvSpPr>
            <p:nvPr/>
          </p:nvSpPr>
          <p:spPr bwMode="auto">
            <a:xfrm flipH="1" flipV="1">
              <a:off x="1872" y="2400"/>
              <a:ext cx="576" cy="336"/>
            </a:xfrm>
            <a:prstGeom prst="line">
              <a:avLst/>
            </a:prstGeom>
            <a:noFill/>
            <a:ln w="9525">
              <a:solidFill>
                <a:schemeClr val="tx1"/>
              </a:solidFill>
              <a:round/>
              <a:headEnd/>
              <a:tailEnd/>
            </a:ln>
          </p:spPr>
          <p:txBody>
            <a:bodyPr wrap="none" anchor="ctr"/>
            <a:lstStyle/>
            <a:p>
              <a:endParaRPr lang="en-GB"/>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Ponzo Illusion</a:t>
            </a:r>
          </a:p>
        </p:txBody>
      </p:sp>
      <p:sp>
        <p:nvSpPr>
          <p:cNvPr id="38915" name="Rectangle 3"/>
          <p:cNvSpPr>
            <a:spLocks noGrp="1" noChangeArrowheads="1"/>
          </p:cNvSpPr>
          <p:nvPr>
            <p:ph idx="1"/>
          </p:nvPr>
        </p:nvSpPr>
        <p:spPr>
          <a:xfrm>
            <a:off x="457200" y="1600200"/>
            <a:ext cx="8229600" cy="671513"/>
          </a:xfrm>
        </p:spPr>
        <p:txBody>
          <a:bodyPr/>
          <a:lstStyle/>
          <a:p>
            <a:pPr eaLnBrk="1" hangingPunct="1">
              <a:defRPr/>
            </a:pPr>
            <a:r>
              <a:rPr lang="en-GB" smtClean="0"/>
              <a:t>Which block is longer?</a:t>
            </a:r>
          </a:p>
        </p:txBody>
      </p:sp>
      <p:sp>
        <p:nvSpPr>
          <p:cNvPr id="22533" name="Rectangle 4"/>
          <p:cNvSpPr>
            <a:spLocks noChangeArrowheads="1"/>
          </p:cNvSpPr>
          <p:nvPr/>
        </p:nvSpPr>
        <p:spPr bwMode="auto">
          <a:xfrm>
            <a:off x="3657600" y="3048000"/>
            <a:ext cx="1752600" cy="381000"/>
          </a:xfrm>
          <a:prstGeom prst="rect">
            <a:avLst/>
          </a:prstGeom>
          <a:solidFill>
            <a:schemeClr val="tx1"/>
          </a:solidFill>
          <a:ln w="9525">
            <a:solidFill>
              <a:schemeClr val="tx1"/>
            </a:solidFill>
            <a:miter lim="800000"/>
            <a:headEnd/>
            <a:tailEnd/>
          </a:ln>
        </p:spPr>
        <p:txBody>
          <a:bodyPr wrap="none" anchor="ctr"/>
          <a:lstStyle/>
          <a:p>
            <a:endParaRPr lang="en-US"/>
          </a:p>
        </p:txBody>
      </p:sp>
      <p:sp>
        <p:nvSpPr>
          <p:cNvPr id="22534" name="Rectangle 5"/>
          <p:cNvSpPr>
            <a:spLocks noChangeArrowheads="1"/>
          </p:cNvSpPr>
          <p:nvPr/>
        </p:nvSpPr>
        <p:spPr bwMode="auto">
          <a:xfrm>
            <a:off x="3657600" y="5257800"/>
            <a:ext cx="1752600" cy="381000"/>
          </a:xfrm>
          <a:prstGeom prst="rect">
            <a:avLst/>
          </a:prstGeom>
          <a:solidFill>
            <a:schemeClr val="tx1"/>
          </a:solidFill>
          <a:ln w="9525">
            <a:solidFill>
              <a:schemeClr val="tx1"/>
            </a:solidFill>
            <a:miter lim="800000"/>
            <a:headEnd/>
            <a:tailEnd/>
          </a:ln>
        </p:spPr>
        <p:txBody>
          <a:bodyPr wrap="none" anchor="ctr"/>
          <a:lstStyle/>
          <a:p>
            <a:endParaRPr lang="en-US"/>
          </a:p>
        </p:txBody>
      </p:sp>
      <p:sp>
        <p:nvSpPr>
          <p:cNvPr id="22535" name="Line 6"/>
          <p:cNvSpPr>
            <a:spLocks noChangeShapeType="1"/>
          </p:cNvSpPr>
          <p:nvPr/>
        </p:nvSpPr>
        <p:spPr bwMode="auto">
          <a:xfrm flipH="1">
            <a:off x="3048000" y="2819400"/>
            <a:ext cx="1143000" cy="3429000"/>
          </a:xfrm>
          <a:prstGeom prst="line">
            <a:avLst/>
          </a:prstGeom>
          <a:noFill/>
          <a:ln w="9525">
            <a:solidFill>
              <a:schemeClr val="tx1"/>
            </a:solidFill>
            <a:round/>
            <a:headEnd/>
            <a:tailEnd/>
          </a:ln>
        </p:spPr>
        <p:txBody>
          <a:bodyPr wrap="none" anchor="ctr"/>
          <a:lstStyle/>
          <a:p>
            <a:endParaRPr lang="en-GB"/>
          </a:p>
        </p:txBody>
      </p:sp>
      <p:sp>
        <p:nvSpPr>
          <p:cNvPr id="22536" name="Line 7"/>
          <p:cNvSpPr>
            <a:spLocks noChangeShapeType="1"/>
          </p:cNvSpPr>
          <p:nvPr/>
        </p:nvSpPr>
        <p:spPr bwMode="auto">
          <a:xfrm>
            <a:off x="4876800" y="2743200"/>
            <a:ext cx="1143000" cy="3429000"/>
          </a:xfrm>
          <a:prstGeom prst="line">
            <a:avLst/>
          </a:prstGeom>
          <a:noFill/>
          <a:ln w="9525">
            <a:solidFill>
              <a:schemeClr val="tx1"/>
            </a:solidFill>
            <a:round/>
            <a:headEnd/>
            <a:tailEnd/>
          </a:ln>
        </p:spPr>
        <p:txBody>
          <a:bodyPr wrap="none" anchor="ctr"/>
          <a:lstStyle/>
          <a:p>
            <a:endParaRPr lang="en-GB"/>
          </a:p>
        </p:txBody>
      </p:sp>
      <p:sp>
        <p:nvSpPr>
          <p:cNvPr id="22537" name="Line 8"/>
          <p:cNvSpPr>
            <a:spLocks noChangeShapeType="1"/>
          </p:cNvSpPr>
          <p:nvPr/>
        </p:nvSpPr>
        <p:spPr bwMode="auto">
          <a:xfrm>
            <a:off x="3124200" y="5943600"/>
            <a:ext cx="2819400" cy="0"/>
          </a:xfrm>
          <a:prstGeom prst="line">
            <a:avLst/>
          </a:prstGeom>
          <a:noFill/>
          <a:ln w="9525">
            <a:solidFill>
              <a:schemeClr val="tx1"/>
            </a:solidFill>
            <a:round/>
            <a:headEnd/>
            <a:tailEnd/>
          </a:ln>
        </p:spPr>
        <p:txBody>
          <a:bodyPr wrap="none" anchor="ctr"/>
          <a:lstStyle/>
          <a:p>
            <a:endParaRPr lang="en-GB"/>
          </a:p>
        </p:txBody>
      </p:sp>
      <p:sp>
        <p:nvSpPr>
          <p:cNvPr id="22538" name="Line 11"/>
          <p:cNvSpPr>
            <a:spLocks noChangeShapeType="1"/>
          </p:cNvSpPr>
          <p:nvPr/>
        </p:nvSpPr>
        <p:spPr bwMode="auto">
          <a:xfrm>
            <a:off x="4114800" y="2971800"/>
            <a:ext cx="838200" cy="0"/>
          </a:xfrm>
          <a:prstGeom prst="line">
            <a:avLst/>
          </a:prstGeom>
          <a:noFill/>
          <a:ln w="9525">
            <a:solidFill>
              <a:schemeClr val="tx1"/>
            </a:solidFill>
            <a:round/>
            <a:headEnd/>
            <a:tailEnd/>
          </a:ln>
        </p:spPr>
        <p:txBody>
          <a:bodyPr wrap="none" anchor="ctr"/>
          <a:lstStyle/>
          <a:p>
            <a:endParaRPr lang="en-GB"/>
          </a:p>
        </p:txBody>
      </p:sp>
      <p:sp>
        <p:nvSpPr>
          <p:cNvPr id="22539" name="Line 12"/>
          <p:cNvSpPr>
            <a:spLocks noChangeShapeType="1"/>
          </p:cNvSpPr>
          <p:nvPr/>
        </p:nvSpPr>
        <p:spPr bwMode="auto">
          <a:xfrm>
            <a:off x="3505200" y="5029200"/>
            <a:ext cx="2133600" cy="0"/>
          </a:xfrm>
          <a:prstGeom prst="line">
            <a:avLst/>
          </a:prstGeom>
          <a:noFill/>
          <a:ln w="9525">
            <a:solidFill>
              <a:schemeClr val="tx1"/>
            </a:solidFill>
            <a:round/>
            <a:headEnd/>
            <a:tailEnd/>
          </a:ln>
        </p:spPr>
        <p:txBody>
          <a:bodyPr wrap="none" anchor="ctr"/>
          <a:lstStyle/>
          <a:p>
            <a:endParaRPr lang="en-GB"/>
          </a:p>
        </p:txBody>
      </p:sp>
      <p:sp>
        <p:nvSpPr>
          <p:cNvPr id="22540" name="Line 13"/>
          <p:cNvSpPr>
            <a:spLocks noChangeShapeType="1"/>
          </p:cNvSpPr>
          <p:nvPr/>
        </p:nvSpPr>
        <p:spPr bwMode="auto">
          <a:xfrm>
            <a:off x="3657600" y="4419600"/>
            <a:ext cx="1752600" cy="0"/>
          </a:xfrm>
          <a:prstGeom prst="line">
            <a:avLst/>
          </a:prstGeom>
          <a:noFill/>
          <a:ln w="9525">
            <a:solidFill>
              <a:schemeClr val="tx1"/>
            </a:solidFill>
            <a:round/>
            <a:headEnd/>
            <a:tailEnd/>
          </a:ln>
        </p:spPr>
        <p:txBody>
          <a:bodyPr wrap="none" anchor="ctr"/>
          <a:lstStyle/>
          <a:p>
            <a:endParaRPr lang="en-GB"/>
          </a:p>
        </p:txBody>
      </p:sp>
      <p:sp>
        <p:nvSpPr>
          <p:cNvPr id="22541" name="Line 14"/>
          <p:cNvSpPr>
            <a:spLocks noChangeShapeType="1"/>
          </p:cNvSpPr>
          <p:nvPr/>
        </p:nvSpPr>
        <p:spPr bwMode="auto">
          <a:xfrm>
            <a:off x="3810000" y="3962400"/>
            <a:ext cx="1447800" cy="0"/>
          </a:xfrm>
          <a:prstGeom prst="line">
            <a:avLst/>
          </a:prstGeom>
          <a:noFill/>
          <a:ln w="9525">
            <a:solidFill>
              <a:schemeClr val="tx1"/>
            </a:solidFill>
            <a:round/>
            <a:headEnd/>
            <a:tailEnd/>
          </a:ln>
        </p:spPr>
        <p:txBody>
          <a:bodyPr wrap="none" anchor="ctr"/>
          <a:lstStyle/>
          <a:p>
            <a:endParaRPr lang="en-GB"/>
          </a:p>
        </p:txBody>
      </p:sp>
      <p:sp>
        <p:nvSpPr>
          <p:cNvPr id="22542" name="Line 15"/>
          <p:cNvSpPr>
            <a:spLocks noChangeShapeType="1"/>
          </p:cNvSpPr>
          <p:nvPr/>
        </p:nvSpPr>
        <p:spPr bwMode="auto">
          <a:xfrm>
            <a:off x="3962400" y="3581400"/>
            <a:ext cx="1143000" cy="0"/>
          </a:xfrm>
          <a:prstGeom prst="line">
            <a:avLst/>
          </a:prstGeom>
          <a:noFill/>
          <a:ln w="9525">
            <a:solidFill>
              <a:schemeClr val="tx1"/>
            </a:solidFill>
            <a:round/>
            <a:headEnd/>
            <a:tailEnd/>
          </a:ln>
        </p:spPr>
        <p:txBody>
          <a:bodyPr wrap="none" anchor="ct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Is this text correct?</a:t>
            </a:r>
          </a:p>
        </p:txBody>
      </p:sp>
      <p:sp>
        <p:nvSpPr>
          <p:cNvPr id="39939" name="Rectangle 3"/>
          <p:cNvSpPr>
            <a:spLocks noGrp="1" noChangeArrowheads="1"/>
          </p:cNvSpPr>
          <p:nvPr>
            <p:ph idx="1"/>
          </p:nvPr>
        </p:nvSpPr>
        <p:spPr>
          <a:xfrm>
            <a:off x="395288" y="2781300"/>
            <a:ext cx="8229600" cy="2908300"/>
          </a:xfrm>
        </p:spPr>
        <p:txBody>
          <a:bodyPr/>
          <a:lstStyle/>
          <a:p>
            <a:pPr algn="ctr" eaLnBrk="1" hangingPunct="1">
              <a:buFont typeface="Wingdings" pitchFamily="2" charset="2"/>
              <a:buNone/>
              <a:defRPr/>
            </a:pPr>
            <a:r>
              <a:rPr lang="en-GB" sz="4800" smtClean="0"/>
              <a:t>The quick brown fox</a:t>
            </a:r>
          </a:p>
          <a:p>
            <a:pPr algn="ctr" eaLnBrk="1" hangingPunct="1">
              <a:buFont typeface="Wingdings" pitchFamily="2" charset="2"/>
              <a:buNone/>
              <a:defRPr/>
            </a:pPr>
            <a:r>
              <a:rPr lang="en-GB" sz="4800" smtClean="0"/>
              <a:t>jumps over the</a:t>
            </a:r>
          </a:p>
          <a:p>
            <a:pPr algn="ctr" eaLnBrk="1" hangingPunct="1">
              <a:buFont typeface="Wingdings" pitchFamily="2" charset="2"/>
              <a:buNone/>
              <a:defRPr/>
            </a:pPr>
            <a:r>
              <a:rPr lang="en-GB" sz="4800" smtClean="0"/>
              <a:t>the lazy dog</a:t>
            </a:r>
            <a:endParaRPr lang="en-GB"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Reading</a:t>
            </a:r>
          </a:p>
        </p:txBody>
      </p:sp>
      <p:sp>
        <p:nvSpPr>
          <p:cNvPr id="43011" name="Rectangle 3"/>
          <p:cNvSpPr>
            <a:spLocks noGrp="1" noChangeArrowheads="1"/>
          </p:cNvSpPr>
          <p:nvPr>
            <p:ph idx="1"/>
          </p:nvPr>
        </p:nvSpPr>
        <p:spPr/>
        <p:txBody>
          <a:bodyPr>
            <a:normAutofit/>
          </a:bodyPr>
          <a:lstStyle/>
          <a:p>
            <a:pPr eaLnBrk="1" hangingPunct="1">
              <a:lnSpc>
                <a:spcPct val="90000"/>
              </a:lnSpc>
              <a:defRPr/>
            </a:pPr>
            <a:r>
              <a:rPr lang="en-GB" sz="2400" dirty="0" smtClean="0"/>
              <a:t>Very big topic!</a:t>
            </a:r>
          </a:p>
          <a:p>
            <a:pPr eaLnBrk="1" hangingPunct="1">
              <a:lnSpc>
                <a:spcPct val="90000"/>
              </a:lnSpc>
              <a:defRPr/>
            </a:pPr>
            <a:endParaRPr lang="en-GB" sz="2400" dirty="0" smtClean="0"/>
          </a:p>
          <a:p>
            <a:pPr eaLnBrk="1" hangingPunct="1">
              <a:lnSpc>
                <a:spcPct val="90000"/>
              </a:lnSpc>
              <a:defRPr/>
            </a:pPr>
            <a:r>
              <a:rPr lang="en-GB" sz="2400" dirty="0" smtClean="0"/>
              <a:t>The eye moves in  jerky saccades and rests in fixations  - 94% of time spent in fixations</a:t>
            </a:r>
          </a:p>
          <a:p>
            <a:pPr eaLnBrk="1" hangingPunct="1">
              <a:lnSpc>
                <a:spcPct val="90000"/>
              </a:lnSpc>
              <a:defRPr/>
            </a:pPr>
            <a:r>
              <a:rPr lang="en-GB" sz="2400" dirty="0" smtClean="0"/>
              <a:t>Information is collected during fixations </a:t>
            </a:r>
          </a:p>
          <a:p>
            <a:pPr eaLnBrk="1" hangingPunct="1">
              <a:lnSpc>
                <a:spcPct val="90000"/>
              </a:lnSpc>
              <a:defRPr/>
            </a:pPr>
            <a:r>
              <a:rPr lang="en-GB" sz="2400" dirty="0" smtClean="0"/>
              <a:t>Normally there are 3-5 fixations per line of text</a:t>
            </a:r>
          </a:p>
          <a:p>
            <a:pPr eaLnBrk="1" hangingPunct="1">
              <a:lnSpc>
                <a:spcPct val="90000"/>
              </a:lnSpc>
              <a:defRPr/>
            </a:pPr>
            <a:endParaRPr lang="en-GB" sz="2400" dirty="0" smtClean="0"/>
          </a:p>
          <a:p>
            <a:pPr eaLnBrk="1" hangingPunct="1">
              <a:lnSpc>
                <a:spcPct val="90000"/>
              </a:lnSpc>
              <a:defRPr/>
            </a:pPr>
            <a:r>
              <a:rPr lang="en-GB" sz="2400" dirty="0" smtClean="0"/>
              <a:t>Eye sometimes moves backwards - regressions</a:t>
            </a:r>
          </a:p>
          <a:p>
            <a:pPr eaLnBrk="1" hangingPunct="1">
              <a:lnSpc>
                <a:spcPct val="90000"/>
              </a:lnSpc>
              <a:defRPr/>
            </a:pPr>
            <a:r>
              <a:rPr lang="en-GB" sz="2400" dirty="0" smtClean="0"/>
              <a:t>The more complex a text, the more regressions</a:t>
            </a:r>
          </a:p>
          <a:p>
            <a:pPr eaLnBrk="1" hangingPunct="1">
              <a:lnSpc>
                <a:spcPct val="90000"/>
              </a:lnSpc>
              <a:defRPr/>
            </a:pPr>
            <a:endParaRPr lang="en-GB" sz="2400" dirty="0" smtClean="0"/>
          </a:p>
          <a:p>
            <a:pPr eaLnBrk="1" hangingPunct="1">
              <a:lnSpc>
                <a:spcPct val="90000"/>
              </a:lnSpc>
              <a:defRPr/>
            </a:pPr>
            <a:r>
              <a:rPr lang="en-GB" sz="2400" dirty="0" smtClean="0"/>
              <a:t>Adults read native language at </a:t>
            </a:r>
            <a:r>
              <a:rPr lang="en-GB" sz="2400" dirty="0" err="1" smtClean="0"/>
              <a:t>approx</a:t>
            </a:r>
            <a:r>
              <a:rPr lang="en-GB" sz="2400" dirty="0" smtClean="0"/>
              <a:t> 250 words per minute</a:t>
            </a:r>
          </a:p>
          <a:p>
            <a:pPr eaLnBrk="1" hangingPunct="1">
              <a:lnSpc>
                <a:spcPct val="90000"/>
              </a:lnSpc>
              <a:defRPr/>
            </a:pPr>
            <a:endParaRPr lang="en-GB" sz="2400" dirty="0" smtClean="0"/>
          </a:p>
          <a:p>
            <a:pPr eaLnBrk="1" hangingPunct="1">
              <a:lnSpc>
                <a:spcPct val="90000"/>
              </a:lnSpc>
              <a:defRPr/>
            </a:pPr>
            <a:r>
              <a:rPr lang="en-GB" sz="2400" dirty="0" smtClean="0"/>
              <a:t>Reading a screen is more difficult than reading a page</a:t>
            </a:r>
          </a:p>
          <a:p>
            <a:pPr eaLnBrk="1" hangingPunct="1">
              <a:lnSpc>
                <a:spcPct val="90000"/>
              </a:lnSpc>
              <a:defRPr/>
            </a:pPr>
            <a:r>
              <a:rPr lang="en-GB" sz="2400" dirty="0" smtClean="0"/>
              <a:t>Bright letters on a dark screen are easiest to read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Hearing</a:t>
            </a:r>
          </a:p>
        </p:txBody>
      </p:sp>
      <p:sp>
        <p:nvSpPr>
          <p:cNvPr id="45059" name="Rectangle 3"/>
          <p:cNvSpPr>
            <a:spLocks noGrp="1" noChangeArrowheads="1"/>
          </p:cNvSpPr>
          <p:nvPr>
            <p:ph idx="1"/>
          </p:nvPr>
        </p:nvSpPr>
        <p:spPr/>
        <p:txBody>
          <a:bodyPr/>
          <a:lstStyle/>
          <a:p>
            <a:pPr eaLnBrk="1" hangingPunct="1">
              <a:defRPr/>
            </a:pPr>
            <a:r>
              <a:rPr lang="en-GB" sz="2800" smtClean="0"/>
              <a:t>Hearing is generally considered secondary to vision</a:t>
            </a:r>
          </a:p>
          <a:p>
            <a:pPr eaLnBrk="1" hangingPunct="1">
              <a:defRPr/>
            </a:pPr>
            <a:r>
              <a:rPr lang="en-GB" sz="2800" smtClean="0"/>
              <a:t>Much more information is gathered by the ears than we normally realise</a:t>
            </a:r>
          </a:p>
          <a:p>
            <a:pPr eaLnBrk="1" hangingPunct="1">
              <a:defRPr/>
            </a:pPr>
            <a:r>
              <a:rPr lang="en-GB" sz="2800" smtClean="0"/>
              <a:t>The pinna (the flappy bit on the side of the head) acts as a funnel to channel sound into the ear.</a:t>
            </a:r>
          </a:p>
          <a:p>
            <a:pPr eaLnBrk="1" hangingPunct="1">
              <a:defRPr/>
            </a:pPr>
            <a:r>
              <a:rPr lang="en-GB" sz="2800" smtClean="0"/>
              <a:t>Can locate sounds by calculating the time delay between the sound arriving at each ear</a:t>
            </a:r>
          </a:p>
          <a:p>
            <a:pPr eaLnBrk="1" hangingPunct="1">
              <a:defRPr/>
            </a:pPr>
            <a:endParaRPr lang="en-GB" sz="280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Processing sound</a:t>
            </a:r>
          </a:p>
        </p:txBody>
      </p:sp>
      <p:sp>
        <p:nvSpPr>
          <p:cNvPr id="51203" name="Rectangle 3"/>
          <p:cNvSpPr>
            <a:spLocks noGrp="1" noChangeArrowheads="1"/>
          </p:cNvSpPr>
          <p:nvPr>
            <p:ph idx="1"/>
          </p:nvPr>
        </p:nvSpPr>
        <p:spPr/>
        <p:txBody>
          <a:bodyPr/>
          <a:lstStyle/>
          <a:p>
            <a:pPr eaLnBrk="1" hangingPunct="1">
              <a:defRPr/>
            </a:pPr>
            <a:r>
              <a:rPr lang="en-GB" sz="2400" dirty="0" smtClean="0"/>
              <a:t>Human hearing range is from </a:t>
            </a:r>
            <a:r>
              <a:rPr lang="en-GB" sz="2400" dirty="0" err="1" smtClean="0"/>
              <a:t>approx</a:t>
            </a:r>
            <a:r>
              <a:rPr lang="en-GB" sz="2400" dirty="0" smtClean="0"/>
              <a:t> 20Hz to 15kHz</a:t>
            </a:r>
          </a:p>
          <a:p>
            <a:pPr lvl="1" eaLnBrk="1" hangingPunct="1">
              <a:defRPr/>
            </a:pPr>
            <a:r>
              <a:rPr lang="en-GB" sz="2000" dirty="0" smtClean="0"/>
              <a:t>Dogs can hear higher (ultrasonic) sounds</a:t>
            </a:r>
          </a:p>
          <a:p>
            <a:pPr lvl="1" eaLnBrk="1" hangingPunct="1">
              <a:defRPr/>
            </a:pPr>
            <a:r>
              <a:rPr lang="en-GB" sz="2000" dirty="0" smtClean="0"/>
              <a:t>Elephants communicate using lower (infrasonic) sounds</a:t>
            </a:r>
          </a:p>
          <a:p>
            <a:pPr eaLnBrk="1" hangingPunct="1">
              <a:defRPr/>
            </a:pPr>
            <a:r>
              <a:rPr lang="en-GB" sz="2400" dirty="0" smtClean="0"/>
              <a:t>At low frequencies can distinguish changes as small as 1.5Hz</a:t>
            </a:r>
          </a:p>
          <a:p>
            <a:pPr eaLnBrk="1" hangingPunct="1">
              <a:defRPr/>
            </a:pPr>
            <a:r>
              <a:rPr lang="en-GB" sz="2400" dirty="0" smtClean="0"/>
              <a:t>Frequency discrimination lessens with increasing frequency</a:t>
            </a:r>
          </a:p>
          <a:p>
            <a:pPr eaLnBrk="1" hangingPunct="1">
              <a:defRPr/>
            </a:pPr>
            <a:r>
              <a:rPr lang="en-GB" sz="2400" dirty="0" smtClean="0"/>
              <a:t>Hearing range decreases with age and injury</a:t>
            </a:r>
          </a:p>
          <a:p>
            <a:pPr eaLnBrk="1" hangingPunct="1">
              <a:defRPr/>
            </a:pPr>
            <a:r>
              <a:rPr lang="en-GB" sz="2400" dirty="0" smtClean="0"/>
              <a:t>Brain can filter sounds very efficiently, e.g. the cocktail party effect</a:t>
            </a:r>
          </a:p>
          <a:p>
            <a:pPr eaLnBrk="1" hangingPunct="1">
              <a:defRPr/>
            </a:pPr>
            <a:r>
              <a:rPr lang="en-GB" sz="2400" dirty="0" smtClean="0"/>
              <a:t>Auditory illusions exist in the same way as visual illusions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Touch</a:t>
            </a:r>
          </a:p>
        </p:txBody>
      </p:sp>
      <p:sp>
        <p:nvSpPr>
          <p:cNvPr id="53251" name="Rectangle 3"/>
          <p:cNvSpPr>
            <a:spLocks noGrp="1" noChangeArrowheads="1"/>
          </p:cNvSpPr>
          <p:nvPr>
            <p:ph idx="1"/>
          </p:nvPr>
        </p:nvSpPr>
        <p:spPr/>
        <p:txBody>
          <a:bodyPr/>
          <a:lstStyle/>
          <a:p>
            <a:pPr eaLnBrk="1" hangingPunct="1">
              <a:defRPr/>
            </a:pPr>
            <a:r>
              <a:rPr lang="en-GB" dirty="0" smtClean="0"/>
              <a:t>Touch is also known as haptic perception</a:t>
            </a:r>
          </a:p>
          <a:p>
            <a:pPr eaLnBrk="1" hangingPunct="1">
              <a:defRPr/>
            </a:pPr>
            <a:r>
              <a:rPr lang="en-GB" dirty="0" smtClean="0"/>
              <a:t>Generally used as an unconscious feedback mechanism</a:t>
            </a:r>
          </a:p>
          <a:p>
            <a:pPr lvl="1" eaLnBrk="1" hangingPunct="1">
              <a:defRPr/>
            </a:pPr>
            <a:r>
              <a:rPr lang="en-GB" dirty="0" smtClean="0"/>
              <a:t>The pressure exerted by keys as you type (haptic)</a:t>
            </a:r>
          </a:p>
          <a:p>
            <a:pPr lvl="1" eaLnBrk="1" hangingPunct="1">
              <a:defRPr/>
            </a:pPr>
            <a:r>
              <a:rPr lang="en-GB" dirty="0" smtClean="0"/>
              <a:t>The sense of location of the mouse (kinaesthetic)</a:t>
            </a:r>
          </a:p>
          <a:p>
            <a:pPr lvl="1" eaLnBrk="1" hangingPunct="1">
              <a:defRPr/>
            </a:pPr>
            <a:r>
              <a:rPr lang="en-GB" dirty="0" smtClean="0"/>
              <a:t>Vibration in mobile phones and games machines</a:t>
            </a:r>
          </a:p>
          <a:p>
            <a:pPr>
              <a:defRPr/>
            </a:pPr>
            <a:r>
              <a:rPr lang="en-GB" dirty="0"/>
              <a:t>Sensitivity varies across the body; the fingertips are about 10 times as sensitive as the </a:t>
            </a:r>
            <a:r>
              <a:rPr lang="en-GB" dirty="0" smtClean="0"/>
              <a:t>forearm</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Movement</a:t>
            </a:r>
          </a:p>
        </p:txBody>
      </p:sp>
      <p:sp>
        <p:nvSpPr>
          <p:cNvPr id="55299" name="Rectangle 3"/>
          <p:cNvSpPr>
            <a:spLocks noGrp="1" noChangeArrowheads="1"/>
          </p:cNvSpPr>
          <p:nvPr>
            <p:ph idx="1"/>
          </p:nvPr>
        </p:nvSpPr>
        <p:spPr/>
        <p:txBody>
          <a:bodyPr/>
          <a:lstStyle/>
          <a:p>
            <a:pPr eaLnBrk="1" hangingPunct="1">
              <a:defRPr/>
            </a:pPr>
            <a:r>
              <a:rPr lang="en-GB" smtClean="0"/>
              <a:t>Movement has two important features</a:t>
            </a:r>
          </a:p>
          <a:p>
            <a:pPr lvl="1" eaLnBrk="1" hangingPunct="1">
              <a:defRPr/>
            </a:pPr>
            <a:r>
              <a:rPr lang="en-GB" smtClean="0"/>
              <a:t>Speed</a:t>
            </a:r>
          </a:p>
          <a:p>
            <a:pPr lvl="1" eaLnBrk="1" hangingPunct="1">
              <a:defRPr/>
            </a:pPr>
            <a:r>
              <a:rPr lang="en-GB" smtClean="0"/>
              <a:t>Accuracy</a:t>
            </a:r>
          </a:p>
          <a:p>
            <a:pPr eaLnBrk="1" hangingPunct="1">
              <a:defRPr/>
            </a:pPr>
            <a:endParaRPr lang="en-GB" smtClean="0"/>
          </a:p>
          <a:p>
            <a:pPr eaLnBrk="1" hangingPunct="1">
              <a:defRPr/>
            </a:pPr>
            <a:r>
              <a:rPr lang="en-GB" smtClean="0"/>
              <a:t>Speed (reaction time) is dependent upon two things</a:t>
            </a:r>
          </a:p>
          <a:p>
            <a:pPr lvl="1" eaLnBrk="1" hangingPunct="1">
              <a:defRPr/>
            </a:pPr>
            <a:r>
              <a:rPr lang="en-GB" smtClean="0"/>
              <a:t>Processing time</a:t>
            </a:r>
          </a:p>
          <a:p>
            <a:pPr lvl="1" eaLnBrk="1" hangingPunct="1">
              <a:defRPr/>
            </a:pPr>
            <a:r>
              <a:rPr lang="en-GB" smtClean="0"/>
              <a:t>Movement time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Movement</a:t>
            </a:r>
          </a:p>
        </p:txBody>
      </p:sp>
      <p:sp>
        <p:nvSpPr>
          <p:cNvPr id="162819" name="Rectangle 3"/>
          <p:cNvSpPr>
            <a:spLocks noGrp="1" noChangeArrowheads="1"/>
          </p:cNvSpPr>
          <p:nvPr>
            <p:ph idx="1"/>
          </p:nvPr>
        </p:nvSpPr>
        <p:spPr/>
        <p:txBody>
          <a:bodyPr/>
          <a:lstStyle/>
          <a:p>
            <a:pPr eaLnBrk="1" hangingPunct="1">
              <a:defRPr/>
            </a:pPr>
            <a:r>
              <a:rPr lang="en-GB" sz="2800" dirty="0" smtClean="0"/>
              <a:t>Reaction time lowers with age but can be improved with training</a:t>
            </a:r>
          </a:p>
          <a:p>
            <a:pPr lvl="1" eaLnBrk="1" hangingPunct="1">
              <a:defRPr/>
            </a:pPr>
            <a:r>
              <a:rPr lang="en-GB" sz="2400" dirty="0" smtClean="0"/>
              <a:t>Audio: 150 </a:t>
            </a:r>
            <a:r>
              <a:rPr lang="en-GB" sz="2400" dirty="0" err="1" smtClean="0"/>
              <a:t>ms</a:t>
            </a:r>
            <a:endParaRPr lang="en-GB" sz="2400" dirty="0" smtClean="0"/>
          </a:p>
          <a:p>
            <a:pPr lvl="1" eaLnBrk="1" hangingPunct="1">
              <a:defRPr/>
            </a:pPr>
            <a:r>
              <a:rPr lang="en-GB" sz="2400" dirty="0" smtClean="0"/>
              <a:t>Visual: 200 </a:t>
            </a:r>
            <a:r>
              <a:rPr lang="en-GB" sz="2400" dirty="0" err="1" smtClean="0"/>
              <a:t>ms</a:t>
            </a:r>
            <a:endParaRPr lang="en-GB" sz="2400" dirty="0" smtClean="0"/>
          </a:p>
          <a:p>
            <a:pPr eaLnBrk="1" hangingPunct="1">
              <a:defRPr/>
            </a:pPr>
            <a:endParaRPr lang="en-GB" sz="2800" dirty="0" smtClean="0"/>
          </a:p>
          <a:p>
            <a:pPr eaLnBrk="1" hangingPunct="1">
              <a:defRPr/>
            </a:pPr>
            <a:r>
              <a:rPr lang="en-GB" sz="2800" dirty="0" smtClean="0"/>
              <a:t>Short reaction times generally lead to poor accuracy</a:t>
            </a:r>
          </a:p>
          <a:p>
            <a:pPr eaLnBrk="1" hangingPunct="1">
              <a:defRPr/>
            </a:pPr>
            <a:endParaRPr lang="en-GB" sz="2800" dirty="0" smtClean="0"/>
          </a:p>
          <a:p>
            <a:pPr eaLnBrk="1" hangingPunct="1">
              <a:defRPr/>
            </a:pPr>
            <a:r>
              <a:rPr lang="en-GB" sz="2800" dirty="0" smtClean="0"/>
              <a:t>Movement does not have to be performed with the hands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Human memory</a:t>
            </a:r>
          </a:p>
        </p:txBody>
      </p:sp>
      <p:sp>
        <p:nvSpPr>
          <p:cNvPr id="58371" name="Rectangle 3"/>
          <p:cNvSpPr>
            <a:spLocks noGrp="1" noChangeArrowheads="1"/>
          </p:cNvSpPr>
          <p:nvPr>
            <p:ph idx="1"/>
          </p:nvPr>
        </p:nvSpPr>
        <p:spPr/>
        <p:txBody>
          <a:bodyPr/>
          <a:lstStyle/>
          <a:p>
            <a:pPr eaLnBrk="1" hangingPunct="1">
              <a:defRPr/>
            </a:pPr>
            <a:r>
              <a:rPr lang="en-GB" sz="2400" dirty="0" smtClean="0"/>
              <a:t>Memory does not just store facts, it also store procedures and actions</a:t>
            </a:r>
          </a:p>
          <a:p>
            <a:pPr eaLnBrk="1" hangingPunct="1">
              <a:defRPr/>
            </a:pPr>
            <a:r>
              <a:rPr lang="en-GB" sz="2400" dirty="0" smtClean="0"/>
              <a:t>Memory is divided into three types</a:t>
            </a:r>
          </a:p>
          <a:p>
            <a:pPr lvl="1" eaLnBrk="1" hangingPunct="1">
              <a:defRPr/>
            </a:pPr>
            <a:r>
              <a:rPr lang="en-GB" sz="2000" dirty="0" smtClean="0"/>
              <a:t>Sensory memory</a:t>
            </a:r>
          </a:p>
          <a:p>
            <a:pPr lvl="1" eaLnBrk="1" hangingPunct="1">
              <a:defRPr/>
            </a:pPr>
            <a:r>
              <a:rPr lang="en-GB" sz="2000" dirty="0" smtClean="0"/>
              <a:t>Short-term (working ) memory</a:t>
            </a:r>
          </a:p>
          <a:p>
            <a:pPr lvl="1" eaLnBrk="1" hangingPunct="1">
              <a:defRPr/>
            </a:pPr>
            <a:r>
              <a:rPr lang="en-GB" sz="2000" dirty="0" smtClean="0"/>
              <a:t>Long-term memory</a:t>
            </a:r>
          </a:p>
        </p:txBody>
      </p:sp>
      <p:grpSp>
        <p:nvGrpSpPr>
          <p:cNvPr id="35845" name="Group 14"/>
          <p:cNvGrpSpPr>
            <a:grpSpLocks/>
          </p:cNvGrpSpPr>
          <p:nvPr/>
        </p:nvGrpSpPr>
        <p:grpSpPr bwMode="auto">
          <a:xfrm>
            <a:off x="684213" y="4149725"/>
            <a:ext cx="7413625" cy="2019300"/>
            <a:chOff x="720" y="3048"/>
            <a:chExt cx="4670" cy="1272"/>
          </a:xfrm>
        </p:grpSpPr>
        <p:sp>
          <p:nvSpPr>
            <p:cNvPr id="35846" name="AutoShape 4"/>
            <p:cNvSpPr>
              <a:spLocks noChangeArrowheads="1"/>
            </p:cNvSpPr>
            <p:nvPr/>
          </p:nvSpPr>
          <p:spPr bwMode="auto">
            <a:xfrm>
              <a:off x="720" y="3048"/>
              <a:ext cx="912" cy="576"/>
            </a:xfrm>
            <a:prstGeom prst="roundRect">
              <a:avLst>
                <a:gd name="adj" fmla="val 16667"/>
              </a:avLst>
            </a:prstGeom>
            <a:solidFill>
              <a:schemeClr val="accent1"/>
            </a:solidFill>
            <a:ln w="9525">
              <a:solidFill>
                <a:schemeClr val="tx1"/>
              </a:solidFill>
              <a:round/>
              <a:headEnd/>
              <a:tailEnd/>
            </a:ln>
          </p:spPr>
          <p:txBody>
            <a:bodyPr wrap="none" anchor="ctr"/>
            <a:lstStyle/>
            <a:p>
              <a:endParaRPr lang="en-US"/>
            </a:p>
          </p:txBody>
        </p:sp>
        <p:sp>
          <p:nvSpPr>
            <p:cNvPr id="35847" name="AutoShape 5"/>
            <p:cNvSpPr>
              <a:spLocks noChangeArrowheads="1"/>
            </p:cNvSpPr>
            <p:nvPr/>
          </p:nvSpPr>
          <p:spPr bwMode="auto">
            <a:xfrm>
              <a:off x="2568" y="3048"/>
              <a:ext cx="912" cy="576"/>
            </a:xfrm>
            <a:prstGeom prst="roundRect">
              <a:avLst>
                <a:gd name="adj" fmla="val 16667"/>
              </a:avLst>
            </a:prstGeom>
            <a:solidFill>
              <a:schemeClr val="accent1"/>
            </a:solidFill>
            <a:ln w="9525">
              <a:solidFill>
                <a:schemeClr val="tx1"/>
              </a:solidFill>
              <a:round/>
              <a:headEnd/>
              <a:tailEnd/>
            </a:ln>
          </p:spPr>
          <p:txBody>
            <a:bodyPr wrap="none" anchor="ctr"/>
            <a:lstStyle/>
            <a:p>
              <a:endParaRPr lang="en-US"/>
            </a:p>
          </p:txBody>
        </p:sp>
        <p:sp>
          <p:nvSpPr>
            <p:cNvPr id="35848" name="AutoShape 6"/>
            <p:cNvSpPr>
              <a:spLocks noChangeArrowheads="1"/>
            </p:cNvSpPr>
            <p:nvPr/>
          </p:nvSpPr>
          <p:spPr bwMode="auto">
            <a:xfrm>
              <a:off x="4416" y="3048"/>
              <a:ext cx="912" cy="576"/>
            </a:xfrm>
            <a:prstGeom prst="roundRect">
              <a:avLst>
                <a:gd name="adj" fmla="val 16667"/>
              </a:avLst>
            </a:prstGeom>
            <a:solidFill>
              <a:schemeClr val="accent1"/>
            </a:solidFill>
            <a:ln w="9525">
              <a:solidFill>
                <a:schemeClr val="tx1"/>
              </a:solidFill>
              <a:round/>
              <a:headEnd/>
              <a:tailEnd/>
            </a:ln>
          </p:spPr>
          <p:txBody>
            <a:bodyPr wrap="none" anchor="ctr"/>
            <a:lstStyle/>
            <a:p>
              <a:endParaRPr lang="en-US"/>
            </a:p>
          </p:txBody>
        </p:sp>
        <p:sp>
          <p:nvSpPr>
            <p:cNvPr id="35849" name="Line 7"/>
            <p:cNvSpPr>
              <a:spLocks noChangeShapeType="1"/>
            </p:cNvSpPr>
            <p:nvPr/>
          </p:nvSpPr>
          <p:spPr bwMode="auto">
            <a:xfrm>
              <a:off x="1632" y="3360"/>
              <a:ext cx="960" cy="0"/>
            </a:xfrm>
            <a:prstGeom prst="line">
              <a:avLst/>
            </a:prstGeom>
            <a:noFill/>
            <a:ln w="38100">
              <a:solidFill>
                <a:schemeClr val="tx1"/>
              </a:solidFill>
              <a:round/>
              <a:headEnd/>
              <a:tailEnd type="triangle" w="med" len="med"/>
            </a:ln>
          </p:spPr>
          <p:txBody>
            <a:bodyPr wrap="none" anchor="ctr"/>
            <a:lstStyle/>
            <a:p>
              <a:endParaRPr lang="en-GB"/>
            </a:p>
          </p:txBody>
        </p:sp>
        <p:sp>
          <p:nvSpPr>
            <p:cNvPr id="35850" name="Line 8"/>
            <p:cNvSpPr>
              <a:spLocks noChangeShapeType="1"/>
            </p:cNvSpPr>
            <p:nvPr/>
          </p:nvSpPr>
          <p:spPr bwMode="auto">
            <a:xfrm>
              <a:off x="3456" y="3360"/>
              <a:ext cx="960" cy="0"/>
            </a:xfrm>
            <a:prstGeom prst="line">
              <a:avLst/>
            </a:prstGeom>
            <a:noFill/>
            <a:ln w="38100">
              <a:solidFill>
                <a:schemeClr val="tx1"/>
              </a:solidFill>
              <a:round/>
              <a:headEnd/>
              <a:tailEnd type="triangle" w="med" len="med"/>
            </a:ln>
          </p:spPr>
          <p:txBody>
            <a:bodyPr wrap="none" anchor="ctr"/>
            <a:lstStyle/>
            <a:p>
              <a:endParaRPr lang="en-GB"/>
            </a:p>
          </p:txBody>
        </p:sp>
        <p:sp>
          <p:nvSpPr>
            <p:cNvPr id="35851" name="Text Box 9"/>
            <p:cNvSpPr txBox="1">
              <a:spLocks noChangeArrowheads="1"/>
            </p:cNvSpPr>
            <p:nvPr/>
          </p:nvSpPr>
          <p:spPr bwMode="auto">
            <a:xfrm>
              <a:off x="816" y="3802"/>
              <a:ext cx="777" cy="518"/>
            </a:xfrm>
            <a:prstGeom prst="rect">
              <a:avLst/>
            </a:prstGeom>
            <a:noFill/>
            <a:ln w="9525">
              <a:noFill/>
              <a:miter lim="800000"/>
              <a:headEnd/>
              <a:tailEnd/>
            </a:ln>
          </p:spPr>
          <p:txBody>
            <a:bodyPr wrap="none">
              <a:spAutoFit/>
            </a:bodyPr>
            <a:lstStyle/>
            <a:p>
              <a:pPr eaLnBrk="0" hangingPunct="0"/>
              <a:r>
                <a:rPr lang="en-GB" sz="2400">
                  <a:latin typeface="Times" charset="0"/>
                </a:rPr>
                <a:t>Sensory</a:t>
              </a:r>
            </a:p>
            <a:p>
              <a:pPr eaLnBrk="0" hangingPunct="0"/>
              <a:r>
                <a:rPr lang="en-GB" sz="2400">
                  <a:latin typeface="Times" charset="0"/>
                </a:rPr>
                <a:t>Memory</a:t>
              </a:r>
            </a:p>
          </p:txBody>
        </p:sp>
        <p:sp>
          <p:nvSpPr>
            <p:cNvPr id="35852" name="Text Box 10"/>
            <p:cNvSpPr txBox="1">
              <a:spLocks noChangeArrowheads="1"/>
            </p:cNvSpPr>
            <p:nvPr/>
          </p:nvSpPr>
          <p:spPr bwMode="auto">
            <a:xfrm>
              <a:off x="2592" y="3802"/>
              <a:ext cx="947" cy="518"/>
            </a:xfrm>
            <a:prstGeom prst="rect">
              <a:avLst/>
            </a:prstGeom>
            <a:noFill/>
            <a:ln w="9525">
              <a:noFill/>
              <a:miter lim="800000"/>
              <a:headEnd/>
              <a:tailEnd/>
            </a:ln>
          </p:spPr>
          <p:txBody>
            <a:bodyPr wrap="none">
              <a:spAutoFit/>
            </a:bodyPr>
            <a:lstStyle/>
            <a:p>
              <a:pPr eaLnBrk="0" hangingPunct="0"/>
              <a:r>
                <a:rPr lang="en-GB" sz="2400">
                  <a:latin typeface="Times" charset="0"/>
                </a:rPr>
                <a:t>Short-term</a:t>
              </a:r>
            </a:p>
            <a:p>
              <a:pPr eaLnBrk="0" hangingPunct="0"/>
              <a:r>
                <a:rPr lang="en-GB" sz="2400">
                  <a:latin typeface="Times" charset="0"/>
                </a:rPr>
                <a:t>Memory</a:t>
              </a:r>
            </a:p>
          </p:txBody>
        </p:sp>
        <p:sp>
          <p:nvSpPr>
            <p:cNvPr id="35853" name="Text Box 11"/>
            <p:cNvSpPr txBox="1">
              <a:spLocks noChangeArrowheads="1"/>
            </p:cNvSpPr>
            <p:nvPr/>
          </p:nvSpPr>
          <p:spPr bwMode="auto">
            <a:xfrm>
              <a:off x="4406" y="3782"/>
              <a:ext cx="984" cy="518"/>
            </a:xfrm>
            <a:prstGeom prst="rect">
              <a:avLst/>
            </a:prstGeom>
            <a:noFill/>
            <a:ln w="9525">
              <a:noFill/>
              <a:miter lim="800000"/>
              <a:headEnd/>
              <a:tailEnd/>
            </a:ln>
          </p:spPr>
          <p:txBody>
            <a:bodyPr wrap="none">
              <a:spAutoFit/>
            </a:bodyPr>
            <a:lstStyle/>
            <a:p>
              <a:pPr eaLnBrk="0" hangingPunct="0"/>
              <a:r>
                <a:rPr lang="en-GB" sz="2400">
                  <a:latin typeface="Times" charset="0"/>
                </a:rPr>
                <a:t>Long-term </a:t>
              </a:r>
              <a:br>
                <a:rPr lang="en-GB" sz="2400">
                  <a:latin typeface="Times" charset="0"/>
                </a:rPr>
              </a:br>
              <a:r>
                <a:rPr lang="en-GB" sz="2400">
                  <a:latin typeface="Times" charset="0"/>
                </a:rPr>
                <a:t>Memory</a:t>
              </a:r>
            </a:p>
          </p:txBody>
        </p:sp>
        <p:sp>
          <p:nvSpPr>
            <p:cNvPr id="35854" name="Text Box 12"/>
            <p:cNvSpPr txBox="1">
              <a:spLocks noChangeArrowheads="1"/>
            </p:cNvSpPr>
            <p:nvPr/>
          </p:nvSpPr>
          <p:spPr bwMode="auto">
            <a:xfrm>
              <a:off x="1670" y="3062"/>
              <a:ext cx="840" cy="288"/>
            </a:xfrm>
            <a:prstGeom prst="rect">
              <a:avLst/>
            </a:prstGeom>
            <a:noFill/>
            <a:ln w="9525">
              <a:noFill/>
              <a:miter lim="800000"/>
              <a:headEnd/>
              <a:tailEnd/>
            </a:ln>
          </p:spPr>
          <p:txBody>
            <a:bodyPr wrap="none">
              <a:spAutoFit/>
            </a:bodyPr>
            <a:lstStyle/>
            <a:p>
              <a:pPr eaLnBrk="0" hangingPunct="0"/>
              <a:r>
                <a:rPr lang="en-GB" sz="2400">
                  <a:latin typeface="Times" charset="0"/>
                </a:rPr>
                <a:t>Attention</a:t>
              </a:r>
            </a:p>
          </p:txBody>
        </p:sp>
        <p:sp>
          <p:nvSpPr>
            <p:cNvPr id="35855" name="Text Box 13"/>
            <p:cNvSpPr txBox="1">
              <a:spLocks noChangeArrowheads="1"/>
            </p:cNvSpPr>
            <p:nvPr/>
          </p:nvSpPr>
          <p:spPr bwMode="auto">
            <a:xfrm>
              <a:off x="3552" y="3072"/>
              <a:ext cx="872" cy="288"/>
            </a:xfrm>
            <a:prstGeom prst="rect">
              <a:avLst/>
            </a:prstGeom>
            <a:noFill/>
            <a:ln w="9525">
              <a:noFill/>
              <a:miter lim="800000"/>
              <a:headEnd/>
              <a:tailEnd/>
            </a:ln>
          </p:spPr>
          <p:txBody>
            <a:bodyPr wrap="none">
              <a:spAutoFit/>
            </a:bodyPr>
            <a:lstStyle/>
            <a:p>
              <a:pPr eaLnBrk="0" hangingPunct="0"/>
              <a:r>
                <a:rPr lang="en-GB" sz="2400">
                  <a:latin typeface="Times" charset="0"/>
                </a:rPr>
                <a:t>Rehearsal</a:t>
              </a:r>
            </a:p>
          </p:txBody>
        </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Sensory memory</a:t>
            </a:r>
          </a:p>
        </p:txBody>
      </p:sp>
      <p:sp>
        <p:nvSpPr>
          <p:cNvPr id="60419" name="Rectangle 3"/>
          <p:cNvSpPr>
            <a:spLocks noGrp="1" noChangeArrowheads="1"/>
          </p:cNvSpPr>
          <p:nvPr>
            <p:ph idx="1"/>
          </p:nvPr>
        </p:nvSpPr>
        <p:spPr/>
        <p:txBody>
          <a:bodyPr/>
          <a:lstStyle/>
          <a:p>
            <a:pPr eaLnBrk="1" hangingPunct="1">
              <a:defRPr/>
            </a:pPr>
            <a:r>
              <a:rPr lang="en-GB" dirty="0" smtClean="0"/>
              <a:t>Sensory memory exists for each input channel</a:t>
            </a:r>
          </a:p>
          <a:p>
            <a:pPr lvl="1" eaLnBrk="1" hangingPunct="1">
              <a:defRPr/>
            </a:pPr>
            <a:r>
              <a:rPr lang="en-GB" dirty="0" smtClean="0"/>
              <a:t>Iconic memory for visual input</a:t>
            </a:r>
          </a:p>
          <a:p>
            <a:pPr lvl="1" eaLnBrk="1" hangingPunct="1">
              <a:defRPr/>
            </a:pPr>
            <a:r>
              <a:rPr lang="en-GB" dirty="0" smtClean="0"/>
              <a:t>Echoic memory for auditory input</a:t>
            </a:r>
          </a:p>
          <a:p>
            <a:pPr lvl="1" eaLnBrk="1" hangingPunct="1">
              <a:defRPr/>
            </a:pPr>
            <a:r>
              <a:rPr lang="en-GB" dirty="0" smtClean="0"/>
              <a:t>Haptic memory for touch input</a:t>
            </a:r>
          </a:p>
          <a:p>
            <a:pPr eaLnBrk="1" hangingPunct="1">
              <a:defRPr/>
            </a:pPr>
            <a:r>
              <a:rPr lang="en-GB" dirty="0" smtClean="0"/>
              <a:t>These buffers are constantly being over-written with new information from new stimuli</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Sensory memory</a:t>
            </a:r>
          </a:p>
        </p:txBody>
      </p:sp>
      <p:sp>
        <p:nvSpPr>
          <p:cNvPr id="164867" name="Rectangle 3"/>
          <p:cNvSpPr>
            <a:spLocks noGrp="1" noChangeArrowheads="1"/>
          </p:cNvSpPr>
          <p:nvPr>
            <p:ph idx="1"/>
          </p:nvPr>
        </p:nvSpPr>
        <p:spPr/>
        <p:txBody>
          <a:bodyPr/>
          <a:lstStyle/>
          <a:p>
            <a:pPr eaLnBrk="1" hangingPunct="1">
              <a:defRPr/>
            </a:pPr>
            <a:r>
              <a:rPr lang="en-GB" dirty="0" smtClean="0"/>
              <a:t>Sensory memory is passed into short-term memory by attention</a:t>
            </a:r>
          </a:p>
          <a:p>
            <a:pPr eaLnBrk="1" hangingPunct="1">
              <a:defRPr/>
            </a:pPr>
            <a:endParaRPr lang="en-GB" dirty="0" smtClean="0"/>
          </a:p>
          <a:p>
            <a:pPr eaLnBrk="1" hangingPunct="1">
              <a:defRPr/>
            </a:pPr>
            <a:r>
              <a:rPr lang="en-GB" dirty="0" smtClean="0"/>
              <a:t>Attention is the process of focussing on an item and filtering out all other input being received at that time</a:t>
            </a:r>
          </a:p>
          <a:p>
            <a:pPr eaLnBrk="1" hangingPunct="1">
              <a:defRPr/>
            </a:pPr>
            <a:endParaRPr lang="en-GB" dirty="0" smtClean="0"/>
          </a:p>
          <a:p>
            <a:pPr eaLnBrk="1" hangingPunct="1">
              <a:defRPr/>
            </a:pPr>
            <a:r>
              <a:rPr lang="en-GB" dirty="0" smtClean="0"/>
              <a:t>If we could not filter using attention we would rapidly become overloaded</a:t>
            </a:r>
            <a:endParaRPr lang="en-GB" sz="3600" dirty="0" smtClean="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Short-term memory</a:t>
            </a:r>
          </a:p>
        </p:txBody>
      </p:sp>
      <p:sp>
        <p:nvSpPr>
          <p:cNvPr id="62467" name="Rectangle 3"/>
          <p:cNvSpPr>
            <a:spLocks noGrp="1" noChangeArrowheads="1"/>
          </p:cNvSpPr>
          <p:nvPr>
            <p:ph idx="1"/>
          </p:nvPr>
        </p:nvSpPr>
        <p:spPr/>
        <p:txBody>
          <a:bodyPr/>
          <a:lstStyle/>
          <a:p>
            <a:pPr eaLnBrk="1" hangingPunct="1">
              <a:defRPr/>
            </a:pPr>
            <a:r>
              <a:rPr lang="en-GB" sz="2800" smtClean="0"/>
              <a:t>Short term memory acts as a mental scratchpad</a:t>
            </a:r>
          </a:p>
          <a:p>
            <a:pPr lvl="1" eaLnBrk="1" hangingPunct="1">
              <a:defRPr/>
            </a:pPr>
            <a:r>
              <a:rPr lang="en-GB" sz="2400" smtClean="0"/>
              <a:t>Store the beginning of a long sentence when reading the end of the sentence</a:t>
            </a:r>
          </a:p>
          <a:p>
            <a:pPr lvl="1" eaLnBrk="1" hangingPunct="1">
              <a:defRPr/>
            </a:pPr>
            <a:r>
              <a:rPr lang="en-GB" sz="2400" smtClean="0"/>
              <a:t>Store the first step of a calculation while doing the next steps</a:t>
            </a:r>
          </a:p>
          <a:p>
            <a:pPr eaLnBrk="1" hangingPunct="1">
              <a:defRPr/>
            </a:pPr>
            <a:r>
              <a:rPr lang="en-GB" sz="2800" smtClean="0"/>
              <a:t>Used to store data temporarily</a:t>
            </a:r>
          </a:p>
          <a:p>
            <a:pPr eaLnBrk="1" hangingPunct="1">
              <a:defRPr/>
            </a:pPr>
            <a:r>
              <a:rPr lang="en-GB" sz="2800" smtClean="0"/>
              <a:t>Access time approx 70ms</a:t>
            </a:r>
          </a:p>
          <a:p>
            <a:pPr eaLnBrk="1" hangingPunct="1">
              <a:defRPr/>
            </a:pPr>
            <a:r>
              <a:rPr lang="en-GB" sz="2800" smtClean="0"/>
              <a:t>Information lost after 200ms</a:t>
            </a:r>
          </a:p>
          <a:p>
            <a:pPr eaLnBrk="1" hangingPunct="1">
              <a:defRPr/>
            </a:pPr>
            <a:r>
              <a:rPr lang="en-GB" sz="2800" smtClean="0"/>
              <a:t>Finite capacity</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Long-term memory processes</a:t>
            </a:r>
          </a:p>
        </p:txBody>
      </p:sp>
      <p:sp>
        <p:nvSpPr>
          <p:cNvPr id="94211" name="Rectangle 3"/>
          <p:cNvSpPr>
            <a:spLocks noGrp="1" noChangeArrowheads="1"/>
          </p:cNvSpPr>
          <p:nvPr>
            <p:ph idx="1"/>
          </p:nvPr>
        </p:nvSpPr>
        <p:spPr/>
        <p:txBody>
          <a:bodyPr/>
          <a:lstStyle/>
          <a:p>
            <a:pPr eaLnBrk="1" hangingPunct="1">
              <a:defRPr/>
            </a:pPr>
            <a:r>
              <a:rPr lang="en-GB" sz="2800" dirty="0" smtClean="0"/>
              <a:t>Three basic processes</a:t>
            </a:r>
          </a:p>
          <a:p>
            <a:pPr lvl="1" eaLnBrk="1" hangingPunct="1">
              <a:defRPr/>
            </a:pPr>
            <a:r>
              <a:rPr lang="en-GB" sz="2400" dirty="0" smtClean="0"/>
              <a:t>Storage</a:t>
            </a:r>
          </a:p>
          <a:p>
            <a:pPr lvl="1" eaLnBrk="1" hangingPunct="1">
              <a:defRPr/>
            </a:pPr>
            <a:r>
              <a:rPr lang="en-GB" sz="2400" dirty="0" smtClean="0"/>
              <a:t>Forgetting</a:t>
            </a:r>
          </a:p>
          <a:p>
            <a:pPr lvl="1" eaLnBrk="1" hangingPunct="1">
              <a:defRPr/>
            </a:pPr>
            <a:r>
              <a:rPr lang="en-GB" sz="2400" dirty="0" smtClean="0"/>
              <a:t>Information retrieval</a:t>
            </a:r>
          </a:p>
          <a:p>
            <a:pPr eaLnBrk="1" hangingPunct="1">
              <a:defRPr/>
            </a:pPr>
            <a:r>
              <a:rPr lang="en-GB" sz="2800" dirty="0" smtClean="0"/>
              <a:t>Storage improved by</a:t>
            </a:r>
          </a:p>
          <a:p>
            <a:pPr lvl="1" eaLnBrk="1" hangingPunct="1">
              <a:defRPr/>
            </a:pPr>
            <a:r>
              <a:rPr lang="en-GB" sz="2400" dirty="0" smtClean="0"/>
              <a:t>Repeated exposure to a stimulus</a:t>
            </a:r>
          </a:p>
          <a:p>
            <a:pPr lvl="1" eaLnBrk="1" hangingPunct="1">
              <a:defRPr/>
            </a:pPr>
            <a:r>
              <a:rPr lang="en-GB" sz="2400" dirty="0" smtClean="0"/>
              <a:t>Rehearsal of a stimulus</a:t>
            </a:r>
          </a:p>
          <a:p>
            <a:pPr lvl="1" eaLnBrk="1" hangingPunct="1">
              <a:defRPr/>
            </a:pPr>
            <a:r>
              <a:rPr lang="en-GB" sz="2400" dirty="0" smtClean="0"/>
              <a:t>Structure</a:t>
            </a:r>
          </a:p>
          <a:p>
            <a:pPr lvl="1" eaLnBrk="1" hangingPunct="1">
              <a:defRPr/>
            </a:pPr>
            <a:r>
              <a:rPr lang="en-GB" sz="2400" dirty="0" smtClean="0"/>
              <a:t>Concreteness</a:t>
            </a:r>
          </a:p>
          <a:p>
            <a:pPr lvl="1" eaLnBrk="1" hangingPunct="1">
              <a:defRPr/>
            </a:pPr>
            <a:r>
              <a:rPr lang="en-GB" sz="2400" dirty="0" smtClean="0"/>
              <a:t>Familiarity</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Long-term memory processes</a:t>
            </a:r>
          </a:p>
        </p:txBody>
      </p:sp>
      <p:sp>
        <p:nvSpPr>
          <p:cNvPr id="96259" name="Rectangle 3"/>
          <p:cNvSpPr>
            <a:spLocks noGrp="1" noChangeArrowheads="1"/>
          </p:cNvSpPr>
          <p:nvPr>
            <p:ph idx="1"/>
          </p:nvPr>
        </p:nvSpPr>
        <p:spPr/>
        <p:txBody>
          <a:bodyPr/>
          <a:lstStyle/>
          <a:p>
            <a:pPr eaLnBrk="1" hangingPunct="1">
              <a:defRPr/>
            </a:pPr>
            <a:r>
              <a:rPr lang="en-GB" sz="2800" smtClean="0"/>
              <a:t>Forgetting occurs by</a:t>
            </a:r>
          </a:p>
          <a:p>
            <a:pPr lvl="1" eaLnBrk="1" hangingPunct="1">
              <a:defRPr/>
            </a:pPr>
            <a:r>
              <a:rPr lang="en-GB" sz="2400" smtClean="0"/>
              <a:t>Decay over time</a:t>
            </a:r>
          </a:p>
          <a:p>
            <a:pPr lvl="1" eaLnBrk="1" hangingPunct="1">
              <a:defRPr/>
            </a:pPr>
            <a:r>
              <a:rPr lang="en-GB" sz="2400" smtClean="0"/>
              <a:t>Interference from new memories</a:t>
            </a:r>
          </a:p>
          <a:p>
            <a:pPr lvl="1" eaLnBrk="1" hangingPunct="1">
              <a:defRPr/>
            </a:pPr>
            <a:r>
              <a:rPr lang="en-GB" sz="2400" smtClean="0"/>
              <a:t>Emotional content of memories</a:t>
            </a:r>
          </a:p>
          <a:p>
            <a:pPr lvl="1" eaLnBrk="1" hangingPunct="1">
              <a:defRPr/>
            </a:pPr>
            <a:endParaRPr lang="en-GB" sz="2400" smtClean="0"/>
          </a:p>
          <a:p>
            <a:pPr eaLnBrk="1" hangingPunct="1">
              <a:defRPr/>
            </a:pPr>
            <a:r>
              <a:rPr lang="en-GB" sz="2800" smtClean="0"/>
              <a:t>Information retrieval</a:t>
            </a:r>
          </a:p>
          <a:p>
            <a:pPr lvl="1" eaLnBrk="1" hangingPunct="1">
              <a:defRPr/>
            </a:pPr>
            <a:r>
              <a:rPr lang="en-GB" sz="2400" smtClean="0"/>
              <a:t>Recall (information is reproduced from memory)</a:t>
            </a:r>
          </a:p>
          <a:p>
            <a:pPr lvl="1" eaLnBrk="1" hangingPunct="1">
              <a:defRPr/>
            </a:pPr>
            <a:r>
              <a:rPr lang="en-GB" sz="2400" smtClean="0"/>
              <a:t>Recognition (presentation of the information provides the knowledge that the information has been viewed before)</a:t>
            </a:r>
          </a:p>
          <a:p>
            <a:pPr lvl="1" eaLnBrk="1" hangingPunct="1">
              <a:defRPr/>
            </a:pPr>
            <a:r>
              <a:rPr lang="en-GB" sz="2400" smtClean="0"/>
              <a:t>Recall is more complex than recognition</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idx="4294967295"/>
          </p:nvPr>
        </p:nvSpPr>
        <p:spPr>
          <a:xfrm>
            <a:off x="457200" y="404664"/>
            <a:ext cx="8229600" cy="576064"/>
          </a:xfrm>
        </p:spPr>
        <p:txBody>
          <a:bodyPr>
            <a:normAutofit fontScale="90000"/>
          </a:bodyPr>
          <a:lstStyle/>
          <a:p>
            <a:pPr eaLnBrk="1" hangingPunct="1">
              <a:defRPr/>
            </a:pPr>
            <a:r>
              <a:rPr lang="en-GB" smtClean="0"/>
              <a:t>Coming Soon…</a:t>
            </a:r>
            <a:endParaRPr lang="en-US" smtClean="0"/>
          </a:p>
        </p:txBody>
      </p:sp>
      <p:sp>
        <p:nvSpPr>
          <p:cNvPr id="155651" name="Rectangle 3"/>
          <p:cNvSpPr>
            <a:spLocks noGrp="1" noChangeArrowheads="1"/>
          </p:cNvSpPr>
          <p:nvPr>
            <p:ph idx="1"/>
          </p:nvPr>
        </p:nvSpPr>
        <p:spPr/>
        <p:txBody>
          <a:bodyPr/>
          <a:lstStyle/>
          <a:p>
            <a:pPr eaLnBrk="1" hangingPunct="1">
              <a:defRPr/>
            </a:pPr>
            <a:r>
              <a:rPr lang="en-GB" dirty="0" smtClean="0"/>
              <a:t>Next lecture: Task Analysis</a:t>
            </a:r>
          </a:p>
          <a:p>
            <a:pPr eaLnBrk="1" hangingPunct="1">
              <a:defRPr/>
            </a:pPr>
            <a:endParaRPr lang="en-GB" dirty="0" smtClean="0"/>
          </a:p>
          <a:p>
            <a:pPr eaLnBrk="1" hangingPunct="1">
              <a:defRPr/>
            </a:pPr>
            <a:endParaRPr lang="en-GB" dirty="0" smtClean="0"/>
          </a:p>
          <a:p>
            <a:pPr eaLnBrk="1" hangingPunct="1">
              <a:defRPr/>
            </a:pPr>
            <a:r>
              <a:rPr lang="en-GB" dirty="0" smtClean="0"/>
              <a:t>Homework: Read chapter 1 of </a:t>
            </a:r>
          </a:p>
          <a:p>
            <a:pPr eaLnBrk="1" hangingPunct="1">
              <a:buFont typeface="Wingdings" pitchFamily="2" charset="2"/>
              <a:buNone/>
              <a:defRPr/>
            </a:pPr>
            <a:r>
              <a:rPr lang="en-GB" i="1" dirty="0" smtClean="0"/>
              <a:t>	Interaction Design: Beyond Human-Computer Interaction</a:t>
            </a:r>
          </a:p>
          <a:p>
            <a:pPr eaLnBrk="1" hangingPunct="1">
              <a:buFont typeface="Wingdings" pitchFamily="2" charset="2"/>
              <a:buNone/>
              <a:defRPr/>
            </a:pPr>
            <a:r>
              <a:rPr lang="en-GB" dirty="0" smtClean="0"/>
              <a:t>	(Rogers, Sharp &amp; </a:t>
            </a:r>
            <a:r>
              <a:rPr lang="en-GB" smtClean="0"/>
              <a:t>Preece)</a:t>
            </a:r>
            <a:endParaRPr lang="en-US"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1299</TotalTime>
  <Words>3020</Words>
  <Application>Microsoft Office PowerPoint</Application>
  <PresentationFormat>On-screen Show (4:3)</PresentationFormat>
  <Paragraphs>413</Paragraphs>
  <Slides>35</Slides>
  <Notes>34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Georgia</vt:lpstr>
      <vt:lpstr>Times</vt:lpstr>
      <vt:lpstr>Trebuchet MS</vt:lpstr>
      <vt:lpstr>Wingdings</vt:lpstr>
      <vt:lpstr>Wingdings 2</vt:lpstr>
      <vt:lpstr>Nik2013</vt:lpstr>
      <vt:lpstr>Interaction Design</vt:lpstr>
      <vt:lpstr>Aim &amp; Learning Outcomes</vt:lpstr>
      <vt:lpstr>Timetable</vt:lpstr>
      <vt:lpstr>Course Outline</vt:lpstr>
      <vt:lpstr>Assignment Support Workshops</vt:lpstr>
      <vt:lpstr>Assessment</vt:lpstr>
      <vt:lpstr>Textbooks</vt:lpstr>
      <vt:lpstr>General Stuff</vt:lpstr>
      <vt:lpstr>Users</vt:lpstr>
      <vt:lpstr>Designing for Humans</vt:lpstr>
      <vt:lpstr>Input-Output Channels</vt:lpstr>
      <vt:lpstr>Vision</vt:lpstr>
      <vt:lpstr>The Eye</vt:lpstr>
      <vt:lpstr>Colour</vt:lpstr>
      <vt:lpstr>Intensity</vt:lpstr>
      <vt:lpstr>Saturation</vt:lpstr>
      <vt:lpstr>Brightness</vt:lpstr>
      <vt:lpstr>Size, depth and distance</vt:lpstr>
      <vt:lpstr>Visual processing</vt:lpstr>
      <vt:lpstr>Muller-Lyon Illusion</vt:lpstr>
      <vt:lpstr>Ponzo Illusion</vt:lpstr>
      <vt:lpstr>Is this text correct?</vt:lpstr>
      <vt:lpstr>Reading</vt:lpstr>
      <vt:lpstr>Hearing</vt:lpstr>
      <vt:lpstr>Processing sound</vt:lpstr>
      <vt:lpstr>Touch</vt:lpstr>
      <vt:lpstr>Movement</vt:lpstr>
      <vt:lpstr>Movement</vt:lpstr>
      <vt:lpstr>Human memory</vt:lpstr>
      <vt:lpstr>Sensory memory</vt:lpstr>
      <vt:lpstr>Sensory memory</vt:lpstr>
      <vt:lpstr>Short-term memory</vt:lpstr>
      <vt:lpstr>Long-term memory processes</vt:lpstr>
      <vt:lpstr>Long-term memory processes</vt:lpstr>
      <vt:lpstr>Coming Soon…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The Human</dc:subject>
  <dc:creator>Nik Whitehead</dc:creator>
  <cp:lastModifiedBy>Nik Whitehead</cp:lastModifiedBy>
  <cp:revision>77</cp:revision>
  <dcterms:created xsi:type="dcterms:W3CDTF">2003-09-29T11:49:22Z</dcterms:created>
  <dcterms:modified xsi:type="dcterms:W3CDTF">2016-10-14T07:42:18Z</dcterms:modified>
</cp:coreProperties>
</file>