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25A9FC-EB2F-4D3C-A2C6-14D4CFA565B9}" v="3" dt="2026-08-21T12:00:49.5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8" autoAdjust="0"/>
    <p:restoredTop sz="94660"/>
  </p:normalViewPr>
  <p:slideViewPr>
    <p:cSldViewPr snapToGrid="0">
      <p:cViewPr varScale="1">
        <p:scale>
          <a:sx n="76" d="100"/>
          <a:sy n="76" d="100"/>
        </p:scale>
        <p:origin x="84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Shore" userId="4a81739d-7633-41be-905a-53582c49e6ff" providerId="ADAL" clId="{B6F54303-D305-4D18-9CF9-91A7265247F2}"/>
    <pc:docChg chg="custSel addSld modSld">
      <pc:chgData name="Jessica Shore" userId="4a81739d-7633-41be-905a-53582c49e6ff" providerId="ADAL" clId="{B6F54303-D305-4D18-9CF9-91A7265247F2}" dt="2026-08-21T12:01:49.452" v="235" actId="20577"/>
      <pc:docMkLst>
        <pc:docMk/>
      </pc:docMkLst>
      <pc:sldChg chg="addSp delSp modSp new mod setBg">
        <pc:chgData name="Jessica Shore" userId="4a81739d-7633-41be-905a-53582c49e6ff" providerId="ADAL" clId="{B6F54303-D305-4D18-9CF9-91A7265247F2}" dt="2026-08-21T11:59:37.125" v="43" actId="26606"/>
        <pc:sldMkLst>
          <pc:docMk/>
          <pc:sldMk cId="328984758" sldId="266"/>
        </pc:sldMkLst>
        <pc:spChg chg="mod">
          <ac:chgData name="Jessica Shore" userId="4a81739d-7633-41be-905a-53582c49e6ff" providerId="ADAL" clId="{B6F54303-D305-4D18-9CF9-91A7265247F2}" dt="2026-08-21T11:59:37.125" v="43" actId="26606"/>
          <ac:spMkLst>
            <pc:docMk/>
            <pc:sldMk cId="328984758" sldId="266"/>
            <ac:spMk id="2" creationId="{8842632F-48E0-8E5C-3750-36D45CAFDEDF}"/>
          </ac:spMkLst>
        </pc:spChg>
        <pc:spChg chg="del mod">
          <ac:chgData name="Jessica Shore" userId="4a81739d-7633-41be-905a-53582c49e6ff" providerId="ADAL" clId="{B6F54303-D305-4D18-9CF9-91A7265247F2}" dt="2026-08-21T11:59:32.021" v="42"/>
          <ac:spMkLst>
            <pc:docMk/>
            <pc:sldMk cId="328984758" sldId="266"/>
            <ac:spMk id="3" creationId="{DD9812B1-A340-3EFD-AF24-626732B1D5A8}"/>
          </ac:spMkLst>
        </pc:spChg>
        <pc:spChg chg="add">
          <ac:chgData name="Jessica Shore" userId="4a81739d-7633-41be-905a-53582c49e6ff" providerId="ADAL" clId="{B6F54303-D305-4D18-9CF9-91A7265247F2}" dt="2026-08-21T11:59:37.125" v="43" actId="26606"/>
          <ac:spMkLst>
            <pc:docMk/>
            <pc:sldMk cId="328984758" sldId="266"/>
            <ac:spMk id="9" creationId="{774A975B-A886-5202-0489-6965514A0D14}"/>
          </ac:spMkLst>
        </pc:spChg>
        <pc:spChg chg="add">
          <ac:chgData name="Jessica Shore" userId="4a81739d-7633-41be-905a-53582c49e6ff" providerId="ADAL" clId="{B6F54303-D305-4D18-9CF9-91A7265247F2}" dt="2026-08-21T11:59:37.125" v="43" actId="26606"/>
          <ac:spMkLst>
            <pc:docMk/>
            <pc:sldMk cId="328984758" sldId="266"/>
            <ac:spMk id="11" creationId="{EA67E988-5919-57BB-C7DE-D3EAD38A3045}"/>
          </ac:spMkLst>
        </pc:spChg>
        <pc:spChg chg="add">
          <ac:chgData name="Jessica Shore" userId="4a81739d-7633-41be-905a-53582c49e6ff" providerId="ADAL" clId="{B6F54303-D305-4D18-9CF9-91A7265247F2}" dt="2026-08-21T11:59:37.125" v="43" actId="26606"/>
          <ac:spMkLst>
            <pc:docMk/>
            <pc:sldMk cId="328984758" sldId="266"/>
            <ac:spMk id="13" creationId="{5820888B-4EA5-E0E8-6D52-7733E1E77451}"/>
          </ac:spMkLst>
        </pc:spChg>
        <pc:spChg chg="add">
          <ac:chgData name="Jessica Shore" userId="4a81739d-7633-41be-905a-53582c49e6ff" providerId="ADAL" clId="{B6F54303-D305-4D18-9CF9-91A7265247F2}" dt="2026-08-21T11:59:37.125" v="43" actId="26606"/>
          <ac:spMkLst>
            <pc:docMk/>
            <pc:sldMk cId="328984758" sldId="266"/>
            <ac:spMk id="15" creationId="{06B5A8BF-0680-F9A7-27B1-3971EC934783}"/>
          </ac:spMkLst>
        </pc:spChg>
        <pc:picChg chg="add mod">
          <ac:chgData name="Jessica Shore" userId="4a81739d-7633-41be-905a-53582c49e6ff" providerId="ADAL" clId="{B6F54303-D305-4D18-9CF9-91A7265247F2}" dt="2026-08-21T11:59:37.125" v="43" actId="26606"/>
          <ac:picMkLst>
            <pc:docMk/>
            <pc:sldMk cId="328984758" sldId="266"/>
            <ac:picMk id="4" creationId="{F00B3F5B-A372-12B8-226A-8715BC5F67F5}"/>
          </ac:picMkLst>
        </pc:picChg>
      </pc:sldChg>
      <pc:sldChg chg="addSp delSp modSp new mod setBg">
        <pc:chgData name="Jessica Shore" userId="4a81739d-7633-41be-905a-53582c49e6ff" providerId="ADAL" clId="{B6F54303-D305-4D18-9CF9-91A7265247F2}" dt="2026-08-21T12:00:19.413" v="67" actId="26606"/>
        <pc:sldMkLst>
          <pc:docMk/>
          <pc:sldMk cId="109310916" sldId="267"/>
        </pc:sldMkLst>
        <pc:spChg chg="mod">
          <ac:chgData name="Jessica Shore" userId="4a81739d-7633-41be-905a-53582c49e6ff" providerId="ADAL" clId="{B6F54303-D305-4D18-9CF9-91A7265247F2}" dt="2026-08-21T12:00:19.413" v="67" actId="26606"/>
          <ac:spMkLst>
            <pc:docMk/>
            <pc:sldMk cId="109310916" sldId="267"/>
            <ac:spMk id="2" creationId="{49724FF9-B25A-7EE5-BF78-047B678A13FA}"/>
          </ac:spMkLst>
        </pc:spChg>
        <pc:spChg chg="del mod">
          <ac:chgData name="Jessica Shore" userId="4a81739d-7633-41be-905a-53582c49e6ff" providerId="ADAL" clId="{B6F54303-D305-4D18-9CF9-91A7265247F2}" dt="2026-08-21T12:00:16.504" v="66"/>
          <ac:spMkLst>
            <pc:docMk/>
            <pc:sldMk cId="109310916" sldId="267"/>
            <ac:spMk id="3" creationId="{5B17E228-CDB4-AE3B-1EC7-AF95A71B1693}"/>
          </ac:spMkLst>
        </pc:spChg>
        <pc:spChg chg="add">
          <ac:chgData name="Jessica Shore" userId="4a81739d-7633-41be-905a-53582c49e6ff" providerId="ADAL" clId="{B6F54303-D305-4D18-9CF9-91A7265247F2}" dt="2026-08-21T12:00:19.413" v="67" actId="26606"/>
          <ac:spMkLst>
            <pc:docMk/>
            <pc:sldMk cId="109310916" sldId="267"/>
            <ac:spMk id="9" creationId="{774A975B-A886-5202-0489-6965514A0D14}"/>
          </ac:spMkLst>
        </pc:spChg>
        <pc:spChg chg="add">
          <ac:chgData name="Jessica Shore" userId="4a81739d-7633-41be-905a-53582c49e6ff" providerId="ADAL" clId="{B6F54303-D305-4D18-9CF9-91A7265247F2}" dt="2026-08-21T12:00:19.413" v="67" actId="26606"/>
          <ac:spMkLst>
            <pc:docMk/>
            <pc:sldMk cId="109310916" sldId="267"/>
            <ac:spMk id="11" creationId="{EA67E988-5919-57BB-C7DE-D3EAD38A3045}"/>
          </ac:spMkLst>
        </pc:spChg>
        <pc:spChg chg="add">
          <ac:chgData name="Jessica Shore" userId="4a81739d-7633-41be-905a-53582c49e6ff" providerId="ADAL" clId="{B6F54303-D305-4D18-9CF9-91A7265247F2}" dt="2026-08-21T12:00:19.413" v="67" actId="26606"/>
          <ac:spMkLst>
            <pc:docMk/>
            <pc:sldMk cId="109310916" sldId="267"/>
            <ac:spMk id="13" creationId="{C7EFAAB5-34A3-C2FC-70BA-7720CC8ADBAC}"/>
          </ac:spMkLst>
        </pc:spChg>
        <pc:spChg chg="add">
          <ac:chgData name="Jessica Shore" userId="4a81739d-7633-41be-905a-53582c49e6ff" providerId="ADAL" clId="{B6F54303-D305-4D18-9CF9-91A7265247F2}" dt="2026-08-21T12:00:19.413" v="67" actId="26606"/>
          <ac:spMkLst>
            <pc:docMk/>
            <pc:sldMk cId="109310916" sldId="267"/>
            <ac:spMk id="15" creationId="{FDD57DDC-2075-7CBD-00B4-0A5FF09917FF}"/>
          </ac:spMkLst>
        </pc:spChg>
        <pc:picChg chg="add mod">
          <ac:chgData name="Jessica Shore" userId="4a81739d-7633-41be-905a-53582c49e6ff" providerId="ADAL" clId="{B6F54303-D305-4D18-9CF9-91A7265247F2}" dt="2026-08-21T12:00:19.413" v="67" actId="26606"/>
          <ac:picMkLst>
            <pc:docMk/>
            <pc:sldMk cId="109310916" sldId="267"/>
            <ac:picMk id="4" creationId="{9CB47CE4-3E0A-E7E7-B888-CBBBA9B5389B}"/>
          </ac:picMkLst>
        </pc:picChg>
      </pc:sldChg>
      <pc:sldChg chg="addSp delSp modSp new mod setBg setClrOvrMap">
        <pc:chgData name="Jessica Shore" userId="4a81739d-7633-41be-905a-53582c49e6ff" providerId="ADAL" clId="{B6F54303-D305-4D18-9CF9-91A7265247F2}" dt="2026-08-21T12:00:52.602" v="82" actId="26606"/>
        <pc:sldMkLst>
          <pc:docMk/>
          <pc:sldMk cId="1588932916" sldId="268"/>
        </pc:sldMkLst>
        <pc:spChg chg="mod ord">
          <ac:chgData name="Jessica Shore" userId="4a81739d-7633-41be-905a-53582c49e6ff" providerId="ADAL" clId="{B6F54303-D305-4D18-9CF9-91A7265247F2}" dt="2026-08-21T12:00:52.602" v="82" actId="26606"/>
          <ac:spMkLst>
            <pc:docMk/>
            <pc:sldMk cId="1588932916" sldId="268"/>
            <ac:spMk id="2" creationId="{E692ECB0-6176-0272-1965-53CF7AC741AB}"/>
          </ac:spMkLst>
        </pc:spChg>
        <pc:spChg chg="del mod">
          <ac:chgData name="Jessica Shore" userId="4a81739d-7633-41be-905a-53582c49e6ff" providerId="ADAL" clId="{B6F54303-D305-4D18-9CF9-91A7265247F2}" dt="2026-08-21T12:00:49.501" v="81"/>
          <ac:spMkLst>
            <pc:docMk/>
            <pc:sldMk cId="1588932916" sldId="268"/>
            <ac:spMk id="3" creationId="{598EB32C-C2A7-E397-BD8A-6A31009EC83D}"/>
          </ac:spMkLst>
        </pc:spChg>
        <pc:spChg chg="add">
          <ac:chgData name="Jessica Shore" userId="4a81739d-7633-41be-905a-53582c49e6ff" providerId="ADAL" clId="{B6F54303-D305-4D18-9CF9-91A7265247F2}" dt="2026-08-21T12:00:52.602" v="82" actId="26606"/>
          <ac:spMkLst>
            <pc:docMk/>
            <pc:sldMk cId="1588932916" sldId="268"/>
            <ac:spMk id="9" creationId="{774A975B-A886-5202-0489-6965514A0D14}"/>
          </ac:spMkLst>
        </pc:spChg>
        <pc:spChg chg="add">
          <ac:chgData name="Jessica Shore" userId="4a81739d-7633-41be-905a-53582c49e6ff" providerId="ADAL" clId="{B6F54303-D305-4D18-9CF9-91A7265247F2}" dt="2026-08-21T12:00:52.602" v="82" actId="26606"/>
          <ac:spMkLst>
            <pc:docMk/>
            <pc:sldMk cId="1588932916" sldId="268"/>
            <ac:spMk id="11" creationId="{EA67E988-5919-57BB-C7DE-D3EAD38A3045}"/>
          </ac:spMkLst>
        </pc:spChg>
        <pc:spChg chg="add">
          <ac:chgData name="Jessica Shore" userId="4a81739d-7633-41be-905a-53582c49e6ff" providerId="ADAL" clId="{B6F54303-D305-4D18-9CF9-91A7265247F2}" dt="2026-08-21T12:00:52.602" v="82" actId="26606"/>
          <ac:spMkLst>
            <pc:docMk/>
            <pc:sldMk cId="1588932916" sldId="268"/>
            <ac:spMk id="13" creationId="{80B98925-0550-1AFB-C1DC-02792400FB71}"/>
          </ac:spMkLst>
        </pc:spChg>
        <pc:spChg chg="add">
          <ac:chgData name="Jessica Shore" userId="4a81739d-7633-41be-905a-53582c49e6ff" providerId="ADAL" clId="{B6F54303-D305-4D18-9CF9-91A7265247F2}" dt="2026-08-21T12:00:52.602" v="82" actId="26606"/>
          <ac:spMkLst>
            <pc:docMk/>
            <pc:sldMk cId="1588932916" sldId="268"/>
            <ac:spMk id="15" creationId="{0DBFCB27-760B-5FF3-72F5-581461CE16FD}"/>
          </ac:spMkLst>
        </pc:spChg>
        <pc:picChg chg="add mod">
          <ac:chgData name="Jessica Shore" userId="4a81739d-7633-41be-905a-53582c49e6ff" providerId="ADAL" clId="{B6F54303-D305-4D18-9CF9-91A7265247F2}" dt="2026-08-21T12:00:52.602" v="82" actId="26606"/>
          <ac:picMkLst>
            <pc:docMk/>
            <pc:sldMk cId="1588932916" sldId="268"/>
            <ac:picMk id="4" creationId="{A2805265-0E1B-3C16-27CD-1E4D9226F644}"/>
          </ac:picMkLst>
        </pc:picChg>
      </pc:sldChg>
      <pc:sldChg chg="modSp new mod">
        <pc:chgData name="Jessica Shore" userId="4a81739d-7633-41be-905a-53582c49e6ff" providerId="ADAL" clId="{B6F54303-D305-4D18-9CF9-91A7265247F2}" dt="2026-08-21T12:01:49.452" v="235" actId="20577"/>
        <pc:sldMkLst>
          <pc:docMk/>
          <pc:sldMk cId="3622915275" sldId="269"/>
        </pc:sldMkLst>
        <pc:spChg chg="mod">
          <ac:chgData name="Jessica Shore" userId="4a81739d-7633-41be-905a-53582c49e6ff" providerId="ADAL" clId="{B6F54303-D305-4D18-9CF9-91A7265247F2}" dt="2026-08-21T12:00:59.462" v="97" actId="20577"/>
          <ac:spMkLst>
            <pc:docMk/>
            <pc:sldMk cId="3622915275" sldId="269"/>
            <ac:spMk id="2" creationId="{06A21A96-8E59-EEAF-16D5-6AAD5C009CD9}"/>
          </ac:spMkLst>
        </pc:spChg>
        <pc:spChg chg="mod">
          <ac:chgData name="Jessica Shore" userId="4a81739d-7633-41be-905a-53582c49e6ff" providerId="ADAL" clId="{B6F54303-D305-4D18-9CF9-91A7265247F2}" dt="2026-08-21T12:01:49.452" v="235" actId="20577"/>
          <ac:spMkLst>
            <pc:docMk/>
            <pc:sldMk cId="3622915275" sldId="269"/>
            <ac:spMk id="3" creationId="{30906DC1-5C10-656D-1410-AFC9DC7D56B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422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015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43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226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99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085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367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606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0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201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8/21/2026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363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8/21/2026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488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690435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Video 3" descr="Box Packages">
            <a:extLst>
              <a:ext uri="{FF2B5EF4-FFF2-40B4-BE49-F238E27FC236}">
                <a16:creationId xmlns:a16="http://schemas.microsoft.com/office/drawing/2014/main" id="{22632C7B-81FB-1FC1-A2CE-B482BD6E72B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58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508F7DC-CA28-4ACE-AF79-D7E98ED1B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AB20218-A500-457C-B65C-F3D198B1F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ADABE1-0D7C-0A2D-3E42-CF6C6FDE9F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8686796" cy="2334247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Models of Enterprise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D33C25-DFC5-8109-DA9A-92E78C1C87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3552826"/>
            <a:ext cx="8720710" cy="2653653"/>
          </a:xfrm>
        </p:spPr>
        <p:txBody>
          <a:bodyPr anchor="t">
            <a:normAutofit/>
          </a:bodyPr>
          <a:lstStyle/>
          <a:p>
            <a:r>
              <a:rPr lang="en-GB" dirty="0"/>
              <a:t>Enterprise models describe </a:t>
            </a:r>
            <a:r>
              <a:rPr lang="en-GB" b="1" dirty="0"/>
              <a:t>how an organisation creates value</a:t>
            </a:r>
            <a:r>
              <a:rPr lang="en-GB" dirty="0"/>
              <a:t>, </a:t>
            </a:r>
            <a:r>
              <a:rPr lang="en-GB" b="1" dirty="0"/>
              <a:t>how it operates</a:t>
            </a:r>
            <a:r>
              <a:rPr lang="en-GB" dirty="0"/>
              <a:t>, and </a:t>
            </a:r>
            <a:r>
              <a:rPr lang="en-GB" b="1" dirty="0"/>
              <a:t>how it sustains itself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040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04559-C6C9-199C-CB0E-EEFD7D979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5160" y="978408"/>
            <a:ext cx="4745736" cy="1463040"/>
          </a:xfrm>
        </p:spPr>
        <p:txBody>
          <a:bodyPr>
            <a:normAutofit/>
          </a:bodyPr>
          <a:lstStyle/>
          <a:p>
            <a:r>
              <a:rPr lang="en-GB" dirty="0"/>
              <a:t>Commercial or For-Profit Model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9E91DB-B5A1-E028-44CB-9353047FD5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4" r="-3" b="-3"/>
          <a:stretch>
            <a:fillRect/>
          </a:stretch>
        </p:blipFill>
        <p:spPr>
          <a:xfrm>
            <a:off x="517868" y="508090"/>
            <a:ext cx="5705856" cy="5846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6407" y="508090"/>
            <a:ext cx="4660733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D5CF-BE64-12B0-CF72-F79516A90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5160" y="2578608"/>
            <a:ext cx="4672584" cy="376732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Definition</a:t>
            </a:r>
          </a:p>
          <a:p>
            <a:pPr>
              <a:lnSpc>
                <a:spcPct val="100000"/>
              </a:lnSpc>
            </a:pPr>
            <a:r>
              <a:rPr lang="en-GB" dirty="0"/>
              <a:t>A commercial enterprise exists to </a:t>
            </a:r>
            <a:r>
              <a:rPr lang="en-GB" b="1" dirty="0"/>
              <a:t>generate profit</a:t>
            </a:r>
            <a:r>
              <a:rPr lang="en-GB" dirty="0"/>
              <a:t> for owners or shareholders.</a:t>
            </a:r>
          </a:p>
          <a:p>
            <a:pPr marL="0" indent="0">
              <a:lnSpc>
                <a:spcPct val="100000"/>
              </a:lnSpc>
              <a:buNone/>
            </a:pPr>
            <a:endParaRPr lang="en-GB" b="1" dirty="0"/>
          </a:p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Key Features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Profit is the primary goal for distribution to shareholders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Operates in competitive markets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Growth and efficiency are central</a:t>
            </a:r>
          </a:p>
          <a:p>
            <a:pPr lvl="0">
              <a:lnSpc>
                <a:spcPct val="100000"/>
              </a:lnSpc>
            </a:pPr>
            <a:r>
              <a:rPr lang="en-GB" dirty="0"/>
              <a:t>Value creation is measured financially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425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D30F6-B179-A568-7A65-93828A9A9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5160" y="978408"/>
            <a:ext cx="4745736" cy="1463040"/>
          </a:xfrm>
        </p:spPr>
        <p:txBody>
          <a:bodyPr>
            <a:normAutofit/>
          </a:bodyPr>
          <a:lstStyle/>
          <a:p>
            <a:r>
              <a:rPr lang="en-GB" dirty="0"/>
              <a:t>Public Sector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4C02E8-F0C4-C542-CAEE-9B6C9FE6BF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891" r="20971" b="1"/>
          <a:stretch>
            <a:fillRect/>
          </a:stretch>
        </p:blipFill>
        <p:spPr>
          <a:xfrm>
            <a:off x="517868" y="508090"/>
            <a:ext cx="5705856" cy="5846990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6407" y="508090"/>
            <a:ext cx="4660733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E579A-C20A-0CC9-A59A-667C16407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5160" y="2578608"/>
            <a:ext cx="4672584" cy="3767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Definition</a:t>
            </a:r>
          </a:p>
          <a:p>
            <a:r>
              <a:rPr lang="en-GB" dirty="0"/>
              <a:t>Government‑funded organisations delivering public services.</a:t>
            </a:r>
          </a:p>
          <a:p>
            <a:pPr marL="0" indent="0">
              <a:buNone/>
            </a:pPr>
            <a:r>
              <a:rPr lang="en-GB" b="1" dirty="0"/>
              <a:t>Key Features</a:t>
            </a:r>
          </a:p>
          <a:p>
            <a:pPr lvl="0"/>
            <a:r>
              <a:rPr lang="en-GB" dirty="0"/>
              <a:t>Funded by taxation</a:t>
            </a:r>
          </a:p>
          <a:p>
            <a:pPr lvl="0"/>
            <a:r>
              <a:rPr lang="en-GB" dirty="0"/>
              <a:t>Universal service provision</a:t>
            </a:r>
          </a:p>
          <a:p>
            <a:pPr lvl="0"/>
            <a:r>
              <a:rPr lang="en-GB" dirty="0"/>
              <a:t>Accountability to government and public</a:t>
            </a:r>
          </a:p>
          <a:p>
            <a:pPr lvl="0"/>
            <a:r>
              <a:rPr lang="en-GB" dirty="0"/>
              <a:t>Often partners with social enterprises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611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4172B-ECED-B211-E1A3-C6E318C13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Sector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708DA-2267-0122-A97C-2CB148188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5107805" cy="3767328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b="1" dirty="0"/>
              <a:t>Senedd Cymru / Welsh Parliament</a:t>
            </a:r>
            <a:endParaRPr lang="en-GB" dirty="0"/>
          </a:p>
          <a:p>
            <a:pPr lvl="0"/>
            <a:r>
              <a:rPr lang="en-GB" b="1" dirty="0"/>
              <a:t>Welsh Government Sponsored Bodies (WGSBs)</a:t>
            </a:r>
            <a:r>
              <a:rPr lang="en-GB" dirty="0"/>
              <a:t> including:</a:t>
            </a:r>
          </a:p>
          <a:p>
            <a:pPr lvl="1"/>
            <a:r>
              <a:rPr lang="en-GB" dirty="0"/>
              <a:t>Arts Council of Wales</a:t>
            </a:r>
          </a:p>
          <a:p>
            <a:pPr lvl="1"/>
            <a:r>
              <a:rPr lang="en-GB" dirty="0"/>
              <a:t>Sport Wales</a:t>
            </a:r>
          </a:p>
          <a:p>
            <a:pPr lvl="1"/>
            <a:r>
              <a:rPr lang="en-GB" dirty="0"/>
              <a:t>Natural Resources Wales</a:t>
            </a:r>
          </a:p>
          <a:p>
            <a:pPr lvl="1"/>
            <a:r>
              <a:rPr lang="en-GB" dirty="0"/>
              <a:t>Visit Wales</a:t>
            </a:r>
          </a:p>
          <a:p>
            <a:pPr lvl="1"/>
            <a:r>
              <a:rPr lang="en-GB" dirty="0"/>
              <a:t>Higher Education Funding Council for Wales (HEFCW)</a:t>
            </a:r>
          </a:p>
          <a:p>
            <a:pPr lvl="1"/>
            <a:r>
              <a:rPr lang="en-GB" dirty="0"/>
              <a:t>Care Inspectorate Wales</a:t>
            </a:r>
          </a:p>
          <a:p>
            <a:pPr lvl="1"/>
            <a:r>
              <a:rPr lang="en-GB" dirty="0"/>
              <a:t>Estyn (Education Inspectorate)</a:t>
            </a:r>
          </a:p>
          <a:p>
            <a:pPr lvl="1"/>
            <a:r>
              <a:rPr lang="en-GB" dirty="0"/>
              <a:t>Social Care Wales</a:t>
            </a:r>
          </a:p>
          <a:p>
            <a:pPr lvl="1"/>
            <a:r>
              <a:rPr lang="en-GB" dirty="0"/>
              <a:t>Qualifications Wales</a:t>
            </a:r>
          </a:p>
          <a:p>
            <a:pPr lvl="1"/>
            <a:r>
              <a:rPr lang="en-GB" dirty="0"/>
              <a:t>Welsh Language Commissioner</a:t>
            </a:r>
          </a:p>
          <a:p>
            <a:pPr lvl="1"/>
            <a:r>
              <a:rPr lang="en-GB" dirty="0"/>
              <a:t>Transport for Wales</a:t>
            </a:r>
          </a:p>
          <a:p>
            <a:pPr lvl="1"/>
            <a:r>
              <a:rPr lang="en-GB" dirty="0"/>
              <a:t>National Library of Wales</a:t>
            </a:r>
          </a:p>
          <a:p>
            <a:pPr lvl="1"/>
            <a:r>
              <a:rPr lang="en-GB" dirty="0"/>
              <a:t>National Museum Wales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1C13CE-C522-1C25-9527-E5B8C68A5AAB}"/>
              </a:ext>
            </a:extLst>
          </p:cNvPr>
          <p:cNvSpPr txBox="1"/>
          <p:nvPr/>
        </p:nvSpPr>
        <p:spPr>
          <a:xfrm>
            <a:off x="6233020" y="2756527"/>
            <a:ext cx="5629013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Police Forces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Ambulance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Fire and Rescue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Public Service Board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Education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</a:rPr>
              <a:t>Natural Resources Wales</a:t>
            </a:r>
            <a:endParaRPr lang="en-GB" sz="1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</a:rPr>
              <a:t>Welsh Revenue Authority</a:t>
            </a:r>
            <a:endParaRPr lang="en-GB" sz="1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</a:rPr>
              <a:t>Local Government Boundary Commission for Wales</a:t>
            </a:r>
            <a:endParaRPr lang="en-GB" sz="1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</a:rPr>
              <a:t>Future Generations Commissioner</a:t>
            </a:r>
            <a:endParaRPr lang="en-GB" sz="1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</a:rPr>
              <a:t>Older People’s Commissioner</a:t>
            </a:r>
            <a:endParaRPr lang="en-GB" sz="1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</a:rPr>
              <a:t>Children’s Commissioner</a:t>
            </a:r>
            <a:endParaRPr lang="en-GB" sz="1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</a:rPr>
              <a:t>Welsh Language Commissioner</a:t>
            </a:r>
            <a:endParaRPr lang="en-GB" sz="1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</a:rPr>
              <a:t>Valuation Tribunal for Wales</a:t>
            </a:r>
            <a:endParaRPr lang="en-GB" sz="1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</a:rPr>
              <a:t>Local Democracy &amp; Boundary Commission</a:t>
            </a:r>
            <a:endParaRPr lang="en-GB" sz="1400" b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b="1" dirty="0">
                <a:effectLst/>
              </a:rPr>
              <a:t>National Infrastructure Commission for Wales</a:t>
            </a:r>
            <a:endParaRPr lang="en-GB" sz="1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366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4E85A-11D6-669F-92EC-F7D7E5D5B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1463040"/>
          </a:xfrm>
        </p:spPr>
        <p:txBody>
          <a:bodyPr>
            <a:normAutofit/>
          </a:bodyPr>
          <a:lstStyle/>
          <a:p>
            <a:r>
              <a:rPr lang="en-GB" dirty="0"/>
              <a:t>Charity/Third Sector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BC711-F723-FFC0-DCAB-EB7DE646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81928" cy="3767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Definition</a:t>
            </a:r>
          </a:p>
          <a:p>
            <a:r>
              <a:rPr lang="en-GB" dirty="0"/>
              <a:t>A non‑profit organisation that exists to deliver social good, funded mainly through grants, donations, and fundraising.</a:t>
            </a:r>
          </a:p>
          <a:p>
            <a:pPr marL="0" indent="0">
              <a:buNone/>
            </a:pPr>
            <a:r>
              <a:rPr lang="en-GB" b="1" dirty="0"/>
              <a:t>Key Features</a:t>
            </a:r>
          </a:p>
          <a:p>
            <a:pPr lvl="0"/>
            <a:r>
              <a:rPr lang="en-GB" dirty="0"/>
              <a:t>Mission‑driven</a:t>
            </a:r>
          </a:p>
          <a:p>
            <a:pPr lvl="0"/>
            <a:r>
              <a:rPr lang="en-GB" dirty="0"/>
              <a:t>No profit distribution</a:t>
            </a:r>
          </a:p>
          <a:p>
            <a:pPr lvl="0"/>
            <a:r>
              <a:rPr lang="en-GB" dirty="0"/>
              <a:t>Often relies on volunteers</a:t>
            </a:r>
          </a:p>
          <a:p>
            <a:pPr lvl="0"/>
            <a:r>
              <a:rPr lang="en-GB" dirty="0"/>
              <a:t>Strong governance requirements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Graphic 6" descr="Cheers">
            <a:extLst>
              <a:ext uri="{FF2B5EF4-FFF2-40B4-BE49-F238E27FC236}">
                <a16:creationId xmlns:a16="http://schemas.microsoft.com/office/drawing/2014/main" id="{267D13B7-0AC4-0B93-9C15-21943EC823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17668" y="1994644"/>
            <a:ext cx="4356461" cy="4356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631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263DD-3783-09F0-21DC-F30552118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1463040"/>
          </a:xfrm>
        </p:spPr>
        <p:txBody>
          <a:bodyPr>
            <a:normAutofit/>
          </a:bodyPr>
          <a:lstStyle/>
          <a:p>
            <a:r>
              <a:rPr lang="en-GB" dirty="0"/>
              <a:t>Social Enterprise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3AE3C-A0CA-F865-4D32-0033A6186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81928" cy="3767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Definition</a:t>
            </a:r>
          </a:p>
          <a:p>
            <a:r>
              <a:rPr lang="en-GB" dirty="0"/>
              <a:t>A business that trades commercially </a:t>
            </a:r>
            <a:r>
              <a:rPr lang="en-GB" b="1" dirty="0"/>
              <a:t>but reinvests profits</a:t>
            </a:r>
            <a:r>
              <a:rPr lang="en-GB" dirty="0"/>
              <a:t> into social, community, or environmental goals.</a:t>
            </a:r>
          </a:p>
          <a:p>
            <a:pPr marL="0" indent="0">
              <a:buNone/>
            </a:pPr>
            <a:r>
              <a:rPr lang="en-GB" b="1" dirty="0"/>
              <a:t>Key Features</a:t>
            </a:r>
          </a:p>
          <a:p>
            <a:pPr lvl="0"/>
            <a:r>
              <a:rPr lang="en-GB" dirty="0"/>
              <a:t>Dual mission: trading + social impact</a:t>
            </a:r>
          </a:p>
          <a:p>
            <a:pPr lvl="0"/>
            <a:r>
              <a:rPr lang="en-GB" dirty="0"/>
              <a:t>Profits reinvested, not distributed</a:t>
            </a:r>
          </a:p>
          <a:p>
            <a:pPr lvl="0"/>
            <a:r>
              <a:rPr lang="en-GB" dirty="0"/>
              <a:t>Strong values and community focus</a:t>
            </a:r>
          </a:p>
          <a:p>
            <a:pPr lvl="0"/>
            <a:r>
              <a:rPr lang="en-GB" dirty="0"/>
              <a:t>Often fills gaps left by public services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4B37AFE2-6A43-890E-7F12-A8A309150E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17668" y="1994644"/>
            <a:ext cx="4356461" cy="4356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2931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845835-3B92-2A89-F5DE-AA3369642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1463040"/>
          </a:xfrm>
        </p:spPr>
        <p:txBody>
          <a:bodyPr>
            <a:normAutofit/>
          </a:bodyPr>
          <a:lstStyle/>
          <a:p>
            <a:r>
              <a:rPr lang="en-GB" dirty="0"/>
              <a:t>Co-operative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616E5-4255-68D5-5DF1-7031DE1AD2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81928" cy="3767328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500" b="1" dirty="0"/>
              <a:t>Definition</a:t>
            </a:r>
          </a:p>
          <a:p>
            <a:pPr>
              <a:lnSpc>
                <a:spcPct val="100000"/>
              </a:lnSpc>
            </a:pPr>
            <a:r>
              <a:rPr lang="en-GB" sz="1500" dirty="0"/>
              <a:t>An enterprise owned and run by its </a:t>
            </a:r>
            <a:r>
              <a:rPr lang="en-GB" sz="1500" b="1" dirty="0"/>
              <a:t>members</a:t>
            </a:r>
            <a:r>
              <a:rPr lang="en-GB" sz="1500" dirty="0"/>
              <a:t> (workers, consumers, or producers).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1" dirty="0"/>
              <a:t>Key Features</a:t>
            </a:r>
          </a:p>
          <a:p>
            <a:pPr lvl="0">
              <a:lnSpc>
                <a:spcPct val="100000"/>
              </a:lnSpc>
            </a:pPr>
            <a:r>
              <a:rPr lang="en-GB" sz="1500" dirty="0"/>
              <a:t>Democratic decision‑making</a:t>
            </a:r>
          </a:p>
          <a:p>
            <a:pPr lvl="0">
              <a:lnSpc>
                <a:spcPct val="100000"/>
              </a:lnSpc>
            </a:pPr>
            <a:r>
              <a:rPr lang="en-GB" sz="1500" dirty="0"/>
              <a:t>Profits shared among members</a:t>
            </a:r>
          </a:p>
          <a:p>
            <a:pPr lvl="0">
              <a:lnSpc>
                <a:spcPct val="100000"/>
              </a:lnSpc>
            </a:pPr>
            <a:r>
              <a:rPr lang="en-GB" sz="1500" dirty="0"/>
              <a:t>Strong community orientation</a:t>
            </a:r>
          </a:p>
          <a:p>
            <a:pPr lvl="0">
              <a:lnSpc>
                <a:spcPct val="100000"/>
              </a:lnSpc>
            </a:pPr>
            <a:r>
              <a:rPr lang="en-GB" sz="1500" dirty="0"/>
              <a:t>Often used in rural or agricultural settings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1" dirty="0"/>
              <a:t>Examples (Wales)</a:t>
            </a:r>
          </a:p>
          <a:p>
            <a:pPr lvl="0">
              <a:lnSpc>
                <a:spcPct val="100000"/>
              </a:lnSpc>
            </a:pPr>
            <a:r>
              <a:rPr lang="en-GB" sz="1500" dirty="0"/>
              <a:t>Farming cooperatives</a:t>
            </a:r>
          </a:p>
          <a:p>
            <a:pPr lvl="0">
              <a:lnSpc>
                <a:spcPct val="100000"/>
              </a:lnSpc>
            </a:pPr>
            <a:r>
              <a:rPr lang="en-GB" sz="1500" dirty="0"/>
              <a:t>Community energy cooperatives</a:t>
            </a:r>
          </a:p>
          <a:p>
            <a:pPr>
              <a:lnSpc>
                <a:spcPct val="100000"/>
              </a:lnSpc>
            </a:pPr>
            <a:endParaRPr lang="en-GB" sz="1500" dirty="0"/>
          </a:p>
        </p:txBody>
      </p:sp>
      <p:pic>
        <p:nvPicPr>
          <p:cNvPr id="7" name="Graphic 6" descr="Team">
            <a:extLst>
              <a:ext uri="{FF2B5EF4-FFF2-40B4-BE49-F238E27FC236}">
                <a16:creationId xmlns:a16="http://schemas.microsoft.com/office/drawing/2014/main" id="{C3D92D93-BA1A-FEC7-5B3E-A0FFAFE6AF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17668" y="1994644"/>
            <a:ext cx="4356461" cy="4356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0280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79F0B-2895-C71D-B26A-56C371E2F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1463040"/>
          </a:xfrm>
        </p:spPr>
        <p:txBody>
          <a:bodyPr>
            <a:normAutofit/>
          </a:bodyPr>
          <a:lstStyle/>
          <a:p>
            <a:r>
              <a:rPr lang="en-GB" dirty="0"/>
              <a:t>Community Interest Company (CIC)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3A53B-6F27-4271-4AE3-DC7D07300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81928" cy="3767328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500" b="1"/>
              <a:t>Definition</a:t>
            </a:r>
          </a:p>
          <a:p>
            <a:pPr>
              <a:lnSpc>
                <a:spcPct val="100000"/>
              </a:lnSpc>
            </a:pPr>
            <a:r>
              <a:rPr lang="en-GB" sz="1500"/>
              <a:t>A legal structure in the UK designed for social enterprises with an asset lock.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1"/>
              <a:t>Key Features</a:t>
            </a:r>
          </a:p>
          <a:p>
            <a:pPr lvl="0">
              <a:lnSpc>
                <a:spcPct val="100000"/>
              </a:lnSpc>
            </a:pPr>
            <a:r>
              <a:rPr lang="en-GB" sz="1500"/>
              <a:t>Must demonstrate community benefit</a:t>
            </a:r>
          </a:p>
          <a:p>
            <a:pPr lvl="0">
              <a:lnSpc>
                <a:spcPct val="100000"/>
              </a:lnSpc>
            </a:pPr>
            <a:r>
              <a:rPr lang="en-GB" sz="1500"/>
              <a:t>Asset lock prevents profit extraction</a:t>
            </a:r>
          </a:p>
          <a:p>
            <a:pPr lvl="0">
              <a:lnSpc>
                <a:spcPct val="100000"/>
              </a:lnSpc>
            </a:pPr>
            <a:r>
              <a:rPr lang="en-GB" sz="1500"/>
              <a:t>Can trade commercially</a:t>
            </a:r>
          </a:p>
          <a:p>
            <a:pPr lvl="0">
              <a:lnSpc>
                <a:spcPct val="100000"/>
              </a:lnSpc>
            </a:pPr>
            <a:r>
              <a:rPr lang="en-GB" sz="1500"/>
              <a:t>Regulated by CIC Regulator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500" b="1"/>
              <a:t>Examples (Wales)</a:t>
            </a:r>
          </a:p>
          <a:p>
            <a:pPr lvl="0">
              <a:lnSpc>
                <a:spcPct val="100000"/>
              </a:lnSpc>
            </a:pPr>
            <a:r>
              <a:rPr lang="en-GB" sz="1500"/>
              <a:t>Community arts organisations</a:t>
            </a:r>
          </a:p>
          <a:p>
            <a:pPr lvl="0">
              <a:lnSpc>
                <a:spcPct val="100000"/>
              </a:lnSpc>
            </a:pPr>
            <a:r>
              <a:rPr lang="en-GB" sz="1500"/>
              <a:t>Rural wellbeing centres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500"/>
          </a:p>
        </p:txBody>
      </p:sp>
      <p:pic>
        <p:nvPicPr>
          <p:cNvPr id="7" name="Graphic 6" descr="Lock">
            <a:extLst>
              <a:ext uri="{FF2B5EF4-FFF2-40B4-BE49-F238E27FC236}">
                <a16:creationId xmlns:a16="http://schemas.microsoft.com/office/drawing/2014/main" id="{DD974E7B-333F-AD07-BD92-53CA40D427D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17668" y="1994644"/>
            <a:ext cx="4356461" cy="4356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487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082E5AA-6E5F-4FCC-8C41-11E32F833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D4A75-DAAC-F86D-A8AE-FD2FCB537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102352" cy="1664208"/>
          </a:xfrm>
        </p:spPr>
        <p:txBody>
          <a:bodyPr>
            <a:normAutofit/>
          </a:bodyPr>
          <a:lstStyle/>
          <a:p>
            <a:r>
              <a:rPr lang="en-GB" dirty="0"/>
              <a:t>Hybrid Enterprise Model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5622" y="612648"/>
            <a:ext cx="551383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 of People">
            <a:extLst>
              <a:ext uri="{FF2B5EF4-FFF2-40B4-BE49-F238E27FC236}">
                <a16:creationId xmlns:a16="http://schemas.microsoft.com/office/drawing/2014/main" id="{55315DBD-8E98-FE34-CC41-8E2B5852AEA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318419" y="2834640"/>
            <a:ext cx="3511296" cy="351129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E0CF6-BCBE-15C7-77F3-69AAF1C09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3056" y="978408"/>
            <a:ext cx="5504688" cy="5367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Definition</a:t>
            </a:r>
          </a:p>
          <a:p>
            <a:r>
              <a:rPr lang="en-GB" dirty="0"/>
              <a:t>An organisation combining elements of commercial, social, and charitable models.</a:t>
            </a:r>
          </a:p>
          <a:p>
            <a:pPr marL="0" indent="0">
              <a:buNone/>
            </a:pPr>
            <a:r>
              <a:rPr lang="en-GB" b="1" dirty="0"/>
              <a:t>Key Features</a:t>
            </a:r>
          </a:p>
          <a:p>
            <a:pPr lvl="0"/>
            <a:r>
              <a:rPr lang="en-GB" dirty="0"/>
              <a:t>Multiple income streams</a:t>
            </a:r>
          </a:p>
          <a:p>
            <a:pPr lvl="0"/>
            <a:r>
              <a:rPr lang="en-GB" dirty="0"/>
              <a:t>Flexible structure</a:t>
            </a:r>
          </a:p>
          <a:p>
            <a:pPr lvl="0"/>
            <a:r>
              <a:rPr lang="en-GB" dirty="0"/>
              <a:t>Can respond creatively to community needs</a:t>
            </a:r>
          </a:p>
          <a:p>
            <a:pPr lvl="0"/>
            <a:r>
              <a:rPr lang="en-GB" dirty="0"/>
              <a:t>Common in rural Wales</a:t>
            </a:r>
          </a:p>
          <a:p>
            <a:pPr marL="0" indent="0">
              <a:buNone/>
            </a:pPr>
            <a:r>
              <a:rPr lang="en-GB" b="1" dirty="0"/>
              <a:t>Examples (Wales)</a:t>
            </a:r>
          </a:p>
          <a:p>
            <a:pPr lvl="0"/>
            <a:r>
              <a:rPr lang="en-GB" dirty="0"/>
              <a:t>Community centres with trading arms</a:t>
            </a:r>
          </a:p>
          <a:p>
            <a:pPr lvl="0"/>
            <a:r>
              <a:rPr lang="en-GB" dirty="0"/>
              <a:t>Social enterprises delivering public contracts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297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820888B-4EA5-E0E8-6D52-7733E1E77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DAA1F-A663-23E6-CA8A-C2662B416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3434" y="1375953"/>
            <a:ext cx="3397649" cy="28407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Comparison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6B5A8BF-0680-F9A7-27B1-3971EC934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CBC917-5E32-47F5-0C1E-61BB0720A6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713" t="27765" r="39318" b="12361"/>
          <a:stretch>
            <a:fillRect/>
          </a:stretch>
        </p:blipFill>
        <p:spPr>
          <a:xfrm>
            <a:off x="517869" y="1003095"/>
            <a:ext cx="7430010" cy="5305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2798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820888B-4EA5-E0E8-6D52-7733E1E77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42632F-48E0-8E5C-3750-36D45CAFD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397649" cy="33037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/>
              <a:t>What type of Enterprise is Costa?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6B5A8BF-0680-F9A7-27B1-3971EC9347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Costa Coffee logo and symbol, meaning, history, PNG">
            <a:extLst>
              <a:ext uri="{FF2B5EF4-FFF2-40B4-BE49-F238E27FC236}">
                <a16:creationId xmlns:a16="http://schemas.microsoft.com/office/drawing/2014/main" id="{F00B3F5B-A372-12B8-226A-8715BC5F67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19154" y="965741"/>
            <a:ext cx="7551931" cy="4719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847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7EFAAB5-34A3-C2FC-70BA-7720CC8AD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724FF9-B25A-7EE5-BF78-047B678A1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9"/>
            <a:ext cx="7263804" cy="10082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The Big Issue?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DD57DDC-2075-7CBD-00B4-0A5FF0991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The Big Issue Bookshop UK">
            <a:extLst>
              <a:ext uri="{FF2B5EF4-FFF2-40B4-BE49-F238E27FC236}">
                <a16:creationId xmlns:a16="http://schemas.microsoft.com/office/drawing/2014/main" id="{9CB47CE4-3E0A-E7E7-B888-CBBBA9B538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1715" r="11434"/>
          <a:stretch>
            <a:fillRect/>
          </a:stretch>
        </p:blipFill>
        <p:spPr>
          <a:xfrm>
            <a:off x="517868" y="2101022"/>
            <a:ext cx="11153216" cy="4244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10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The Co-op returns to its clover-leaf logo from 1968">
            <a:extLst>
              <a:ext uri="{FF2B5EF4-FFF2-40B4-BE49-F238E27FC236}">
                <a16:creationId xmlns:a16="http://schemas.microsoft.com/office/drawing/2014/main" id="{A2805265-0E1B-3C16-27CD-1E4D9226F6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245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92ECB0-6176-0272-1965-53CF7AC74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39" y="175146"/>
            <a:ext cx="8196432" cy="9601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The Co-op</a:t>
            </a:r>
          </a:p>
        </p:txBody>
      </p:sp>
    </p:spTree>
    <p:extLst>
      <p:ext uri="{BB962C8B-B14F-4D97-AF65-F5344CB8AC3E}">
        <p14:creationId xmlns:p14="http://schemas.microsoft.com/office/powerpoint/2010/main" val="15889329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21A96-8E59-EEAF-16D5-6AAD5C009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06DC1-5C10-656D-1410-AFC9DC7D56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Which Enterprise models suit these organisations best and why?</a:t>
            </a:r>
          </a:p>
          <a:p>
            <a:r>
              <a:rPr lang="en-GB" dirty="0"/>
              <a:t>A company selling farming equipment</a:t>
            </a:r>
          </a:p>
          <a:p>
            <a:r>
              <a:rPr lang="en-GB" dirty="0"/>
              <a:t>A community hall</a:t>
            </a:r>
          </a:p>
          <a:p>
            <a:r>
              <a:rPr lang="en-GB"/>
              <a:t>A local park</a:t>
            </a:r>
          </a:p>
        </p:txBody>
      </p:sp>
    </p:spTree>
    <p:extLst>
      <p:ext uri="{BB962C8B-B14F-4D97-AF65-F5344CB8AC3E}">
        <p14:creationId xmlns:p14="http://schemas.microsoft.com/office/powerpoint/2010/main" val="3622915275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3021</TotalTime>
  <Words>473</Words>
  <Application>Microsoft Office PowerPoint</Application>
  <PresentationFormat>Widescreen</PresentationFormat>
  <Paragraphs>108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Bierstadt</vt:lpstr>
      <vt:lpstr>GestaltVTI</vt:lpstr>
      <vt:lpstr>Models of Enterprise</vt:lpstr>
      <vt:lpstr>Commercial or For-Profit Model</vt:lpstr>
      <vt:lpstr>Public Sector</vt:lpstr>
      <vt:lpstr>Public Sector in Wales</vt:lpstr>
      <vt:lpstr>Charity/Third Sector</vt:lpstr>
      <vt:lpstr>Social Enterprise</vt:lpstr>
      <vt:lpstr>Co-operative</vt:lpstr>
      <vt:lpstr>Community Interest Company (CIC)</vt:lpstr>
      <vt:lpstr>Hybrid Enterprise Model</vt:lpstr>
      <vt:lpstr>Comparison</vt:lpstr>
      <vt:lpstr>What type of Enterprise is Costa?</vt:lpstr>
      <vt:lpstr>The Big Issue?</vt:lpstr>
      <vt:lpstr>The Co-op</vt:lpstr>
      <vt:lpstr>Discussion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1</cp:revision>
  <dcterms:created xsi:type="dcterms:W3CDTF">2026-08-11T09:57:56Z</dcterms:created>
  <dcterms:modified xsi:type="dcterms:W3CDTF">2026-08-21T12:01:54Z</dcterms:modified>
</cp:coreProperties>
</file>