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2C340E-4B4A-8E41-8F42-31139FEB109F}" v="18" dt="2026-10-23T19:49:43.1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17" autoAdjust="0"/>
    <p:restoredTop sz="94712" autoAdjust="0"/>
  </p:normalViewPr>
  <p:slideViewPr>
    <p:cSldViewPr snapToGrid="0" snapToObjects="1" showGuides="1">
      <p:cViewPr>
        <p:scale>
          <a:sx n="39" d="100"/>
          <a:sy n="39" d="100"/>
        </p:scale>
        <p:origin x="824" y="-17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genio Nunes Mendes Da Costa Ananias (2308808)" userId="e36179bf-4fc2-47c4-90e0-1c270d4e7c6f" providerId="ADAL" clId="{258BFE49-C380-55E4-8BD0-BD241CA42688}"/>
    <pc:docChg chg="undo custSel addSld modSld">
      <pc:chgData name="Eugenio Nunes Mendes Da Costa Ananias (2308808)" userId="e36179bf-4fc2-47c4-90e0-1c270d4e7c6f" providerId="ADAL" clId="{258BFE49-C380-55E4-8BD0-BD241CA42688}" dt="2026-10-23T19:56:00.860" v="1196" actId="255"/>
      <pc:docMkLst>
        <pc:docMk/>
      </pc:docMkLst>
      <pc:sldChg chg="modSp mod">
        <pc:chgData name="Eugenio Nunes Mendes Da Costa Ananias (2308808)" userId="e36179bf-4fc2-47c4-90e0-1c270d4e7c6f" providerId="ADAL" clId="{258BFE49-C380-55E4-8BD0-BD241CA42688}" dt="2026-10-20T10:17:31.741" v="133" actId="20577"/>
        <pc:sldMkLst>
          <pc:docMk/>
          <pc:sldMk cId="2465510357" sldId="256"/>
        </pc:sldMkLst>
        <pc:spChg chg="mod">
          <ac:chgData name="Eugenio Nunes Mendes Da Costa Ananias (2308808)" userId="e36179bf-4fc2-47c4-90e0-1c270d4e7c6f" providerId="ADAL" clId="{258BFE49-C380-55E4-8BD0-BD241CA42688}" dt="2026-10-20T10:17:31.741" v="133" actId="20577"/>
          <ac:spMkLst>
            <pc:docMk/>
            <pc:sldMk cId="2465510357" sldId="256"/>
            <ac:spMk id="3" creationId="{8FC115E9-2559-9124-E2DA-727C7D7E63C8}"/>
          </ac:spMkLst>
        </pc:spChg>
      </pc:sldChg>
      <pc:sldChg chg="addSp delSp modSp mod">
        <pc:chgData name="Eugenio Nunes Mendes Da Costa Ananias (2308808)" userId="e36179bf-4fc2-47c4-90e0-1c270d4e7c6f" providerId="ADAL" clId="{258BFE49-C380-55E4-8BD0-BD241CA42688}" dt="2026-10-23T19:56:00.860" v="1196" actId="255"/>
        <pc:sldMkLst>
          <pc:docMk/>
          <pc:sldMk cId="531086080" sldId="261"/>
        </pc:sldMkLst>
        <pc:spChg chg="mod">
          <ac:chgData name="Eugenio Nunes Mendes Da Costa Ananias (2308808)" userId="e36179bf-4fc2-47c4-90e0-1c270d4e7c6f" providerId="ADAL" clId="{258BFE49-C380-55E4-8BD0-BD241CA42688}" dt="2026-10-19T19:19:40.668" v="128" actId="20577"/>
          <ac:spMkLst>
            <pc:docMk/>
            <pc:sldMk cId="531086080" sldId="261"/>
            <ac:spMk id="2" creationId="{E6EDE4D7-E5DB-5854-2C54-58DE17CBAE7C}"/>
          </ac:spMkLst>
        </pc:spChg>
        <pc:spChg chg="mod">
          <ac:chgData name="Eugenio Nunes Mendes Da Costa Ananias (2308808)" userId="e36179bf-4fc2-47c4-90e0-1c270d4e7c6f" providerId="ADAL" clId="{258BFE49-C380-55E4-8BD0-BD241CA42688}" dt="2026-10-23T18:24:24.499" v="312" actId="2711"/>
          <ac:spMkLst>
            <pc:docMk/>
            <pc:sldMk cId="531086080" sldId="261"/>
            <ac:spMk id="3" creationId="{C8B703ED-7BE7-AD1D-5C76-349AC66245A2}"/>
          </ac:spMkLst>
        </pc:spChg>
        <pc:spChg chg="mod">
          <ac:chgData name="Eugenio Nunes Mendes Da Costa Ananias (2308808)" userId="e36179bf-4fc2-47c4-90e0-1c270d4e7c6f" providerId="ADAL" clId="{258BFE49-C380-55E4-8BD0-BD241CA42688}" dt="2026-10-20T11:14:25.448" v="247" actId="14100"/>
          <ac:spMkLst>
            <pc:docMk/>
            <pc:sldMk cId="531086080" sldId="261"/>
            <ac:spMk id="4" creationId="{445A24BA-23D0-389B-9C96-39883BA95D24}"/>
          </ac:spMkLst>
        </pc:spChg>
        <pc:spChg chg="mod">
          <ac:chgData name="Eugenio Nunes Mendes Da Costa Ananias (2308808)" userId="e36179bf-4fc2-47c4-90e0-1c270d4e7c6f" providerId="ADAL" clId="{258BFE49-C380-55E4-8BD0-BD241CA42688}" dt="2026-10-23T19:12:14.604" v="859" actId="20577"/>
          <ac:spMkLst>
            <pc:docMk/>
            <pc:sldMk cId="531086080" sldId="261"/>
            <ac:spMk id="5" creationId="{925EA422-02CF-EC85-AE1E-9F501EE4E390}"/>
          </ac:spMkLst>
        </pc:spChg>
        <pc:spChg chg="mod">
          <ac:chgData name="Eugenio Nunes Mendes Da Costa Ananias (2308808)" userId="e36179bf-4fc2-47c4-90e0-1c270d4e7c6f" providerId="ADAL" clId="{258BFE49-C380-55E4-8BD0-BD241CA42688}" dt="2026-10-23T18:24:37.501" v="313" actId="2711"/>
          <ac:spMkLst>
            <pc:docMk/>
            <pc:sldMk cId="531086080" sldId="261"/>
            <ac:spMk id="6" creationId="{17D374F2-DF33-39C4-AE9E-EC19FF534CA6}"/>
          </ac:spMkLst>
        </pc:spChg>
        <pc:spChg chg="mod">
          <ac:chgData name="Eugenio Nunes Mendes Da Costa Ananias (2308808)" userId="e36179bf-4fc2-47c4-90e0-1c270d4e7c6f" providerId="ADAL" clId="{258BFE49-C380-55E4-8BD0-BD241CA42688}" dt="2026-10-23T19:47:53.166" v="1128" actId="20577"/>
          <ac:spMkLst>
            <pc:docMk/>
            <pc:sldMk cId="531086080" sldId="261"/>
            <ac:spMk id="8" creationId="{F39F00D5-5C38-D6F2-6606-6A41E051B19F}"/>
          </ac:spMkLst>
        </pc:spChg>
        <pc:spChg chg="mod">
          <ac:chgData name="Eugenio Nunes Mendes Da Costa Ananias (2308808)" userId="e36179bf-4fc2-47c4-90e0-1c270d4e7c6f" providerId="ADAL" clId="{258BFE49-C380-55E4-8BD0-BD241CA42688}" dt="2026-10-23T19:56:00.860" v="1196" actId="255"/>
          <ac:spMkLst>
            <pc:docMk/>
            <pc:sldMk cId="531086080" sldId="261"/>
            <ac:spMk id="10" creationId="{5BB92EB9-4C7E-3A15-04B6-67A9C82BD3DD}"/>
          </ac:spMkLst>
        </pc:spChg>
        <pc:spChg chg="mod">
          <ac:chgData name="Eugenio Nunes Mendes Da Costa Ananias (2308808)" userId="e36179bf-4fc2-47c4-90e0-1c270d4e7c6f" providerId="ADAL" clId="{258BFE49-C380-55E4-8BD0-BD241CA42688}" dt="2026-10-23T19:55:20.048" v="1190" actId="1076"/>
          <ac:spMkLst>
            <pc:docMk/>
            <pc:sldMk cId="531086080" sldId="261"/>
            <ac:spMk id="11" creationId="{E623E73B-A818-ECAD-449D-B4BA29C89431}"/>
          </ac:spMkLst>
        </pc:spChg>
        <pc:spChg chg="mod">
          <ac:chgData name="Eugenio Nunes Mendes Da Costa Ananias (2308808)" userId="e36179bf-4fc2-47c4-90e0-1c270d4e7c6f" providerId="ADAL" clId="{258BFE49-C380-55E4-8BD0-BD241CA42688}" dt="2026-10-23T19:55:15.931" v="1189" actId="1076"/>
          <ac:spMkLst>
            <pc:docMk/>
            <pc:sldMk cId="531086080" sldId="261"/>
            <ac:spMk id="12" creationId="{0FD3AFCE-81A9-6CA3-7186-12D9C355F948}"/>
          </ac:spMkLst>
        </pc:spChg>
        <pc:spChg chg="add mod">
          <ac:chgData name="Eugenio Nunes Mendes Da Costa Ananias (2308808)" userId="e36179bf-4fc2-47c4-90e0-1c270d4e7c6f" providerId="ADAL" clId="{258BFE49-C380-55E4-8BD0-BD241CA42688}" dt="2026-10-23T19:55:10.664" v="1188" actId="1076"/>
          <ac:spMkLst>
            <pc:docMk/>
            <pc:sldMk cId="531086080" sldId="261"/>
            <ac:spMk id="13" creationId="{50D6C7AA-8EE5-4AAE-475F-07DDFD00A849}"/>
          </ac:spMkLst>
        </pc:spChg>
        <pc:spChg chg="mod">
          <ac:chgData name="Eugenio Nunes Mendes Da Costa Ananias (2308808)" userId="e36179bf-4fc2-47c4-90e0-1c270d4e7c6f" providerId="ADAL" clId="{258BFE49-C380-55E4-8BD0-BD241CA42688}" dt="2026-10-20T10:20:28.188" v="149" actId="1076"/>
          <ac:spMkLst>
            <pc:docMk/>
            <pc:sldMk cId="531086080" sldId="261"/>
            <ac:spMk id="14" creationId="{8395DBAE-1E0F-ECA9-8171-467D8728A3ED}"/>
          </ac:spMkLst>
        </pc:spChg>
        <pc:spChg chg="mod">
          <ac:chgData name="Eugenio Nunes Mendes Da Costa Ananias (2308808)" userId="e36179bf-4fc2-47c4-90e0-1c270d4e7c6f" providerId="ADAL" clId="{258BFE49-C380-55E4-8BD0-BD241CA42688}" dt="2026-10-19T19:06:54.936" v="89" actId="20577"/>
          <ac:spMkLst>
            <pc:docMk/>
            <pc:sldMk cId="531086080" sldId="261"/>
            <ac:spMk id="15" creationId="{A70C907E-7905-7BDC-E66E-90047768310D}"/>
          </ac:spMkLst>
        </pc:spChg>
        <pc:spChg chg="mod">
          <ac:chgData name="Eugenio Nunes Mendes Da Costa Ananias (2308808)" userId="e36179bf-4fc2-47c4-90e0-1c270d4e7c6f" providerId="ADAL" clId="{258BFE49-C380-55E4-8BD0-BD241CA42688}" dt="2026-10-20T10:48:57.856" v="232" actId="1076"/>
          <ac:spMkLst>
            <pc:docMk/>
            <pc:sldMk cId="531086080" sldId="261"/>
            <ac:spMk id="17" creationId="{48D3574B-9CFC-4B83-1C3B-42BD2A74FB76}"/>
          </ac:spMkLst>
        </pc:spChg>
        <pc:spChg chg="add mod">
          <ac:chgData name="Eugenio Nunes Mendes Da Costa Ananias (2308808)" userId="e36179bf-4fc2-47c4-90e0-1c270d4e7c6f" providerId="ADAL" clId="{258BFE49-C380-55E4-8BD0-BD241CA42688}" dt="2026-10-23T18:34:01.645" v="410" actId="20577"/>
          <ac:spMkLst>
            <pc:docMk/>
            <pc:sldMk cId="531086080" sldId="261"/>
            <ac:spMk id="22" creationId="{7422BA91-0FA0-822C-DBFF-F1FFD5C2157C}"/>
          </ac:spMkLst>
        </pc:spChg>
        <pc:spChg chg="add mod">
          <ac:chgData name="Eugenio Nunes Mendes Da Costa Ananias (2308808)" userId="e36179bf-4fc2-47c4-90e0-1c270d4e7c6f" providerId="ADAL" clId="{258BFE49-C380-55E4-8BD0-BD241CA42688}" dt="2026-10-20T14:25:56.507" v="295" actId="1076"/>
          <ac:spMkLst>
            <pc:docMk/>
            <pc:sldMk cId="531086080" sldId="261"/>
            <ac:spMk id="26" creationId="{4EC68C2D-50A9-CEB9-B844-26DAFB234D44}"/>
          </ac:spMkLst>
        </pc:spChg>
        <pc:spChg chg="add mod">
          <ac:chgData name="Eugenio Nunes Mendes Da Costa Ananias (2308808)" userId="e36179bf-4fc2-47c4-90e0-1c270d4e7c6f" providerId="ADAL" clId="{258BFE49-C380-55E4-8BD0-BD241CA42688}" dt="2026-10-23T19:17:24.915" v="941" actId="1076"/>
          <ac:spMkLst>
            <pc:docMk/>
            <pc:sldMk cId="531086080" sldId="261"/>
            <ac:spMk id="27" creationId="{1A909A81-B017-C424-58D8-AB46356C1FF1}"/>
          </ac:spMkLst>
        </pc:spChg>
        <pc:picChg chg="add mod">
          <ac:chgData name="Eugenio Nunes Mendes Da Costa Ananias (2308808)" userId="e36179bf-4fc2-47c4-90e0-1c270d4e7c6f" providerId="ADAL" clId="{258BFE49-C380-55E4-8BD0-BD241CA42688}" dt="2026-10-23T18:23:25.135" v="309" actId="14100"/>
          <ac:picMkLst>
            <pc:docMk/>
            <pc:sldMk cId="531086080" sldId="261"/>
            <ac:picMk id="7" creationId="{9E8C9148-E2A4-2FF9-4B1B-FB4A89FA5E76}"/>
          </ac:picMkLst>
        </pc:picChg>
        <pc:picChg chg="add mod">
          <ac:chgData name="Eugenio Nunes Mendes Da Costa Ananias (2308808)" userId="e36179bf-4fc2-47c4-90e0-1c270d4e7c6f" providerId="ADAL" clId="{258BFE49-C380-55E4-8BD0-BD241CA42688}" dt="2026-10-20T14:25:42.544" v="292" actId="14100"/>
          <ac:picMkLst>
            <pc:docMk/>
            <pc:sldMk cId="531086080" sldId="261"/>
            <ac:picMk id="16" creationId="{6DF0B8A2-9CCC-F42B-237C-5BC391C7A883}"/>
          </ac:picMkLst>
        </pc:picChg>
        <pc:picChg chg="add mod">
          <ac:chgData name="Eugenio Nunes Mendes Da Costa Ananias (2308808)" userId="e36179bf-4fc2-47c4-90e0-1c270d4e7c6f" providerId="ADAL" clId="{258BFE49-C380-55E4-8BD0-BD241CA42688}" dt="2026-10-23T19:17:36.934" v="944" actId="1076"/>
          <ac:picMkLst>
            <pc:docMk/>
            <pc:sldMk cId="531086080" sldId="261"/>
            <ac:picMk id="28" creationId="{B60862E4-6CB7-DDF7-F0CC-2994B7D67107}"/>
          </ac:picMkLst>
        </pc:picChg>
        <pc:picChg chg="add mod">
          <ac:chgData name="Eugenio Nunes Mendes Da Costa Ananias (2308808)" userId="e36179bf-4fc2-47c4-90e0-1c270d4e7c6f" providerId="ADAL" clId="{258BFE49-C380-55E4-8BD0-BD241CA42688}" dt="2026-10-23T19:41:08.704" v="1125" actId="14100"/>
          <ac:picMkLst>
            <pc:docMk/>
            <pc:sldMk cId="531086080" sldId="261"/>
            <ac:picMk id="29" creationId="{74EE51FB-0ACD-A9BD-309A-7C19FDA51DDC}"/>
          </ac:picMkLst>
        </pc:picChg>
      </pc:sldChg>
      <pc:sldChg chg="modSp new mod">
        <pc:chgData name="Eugenio Nunes Mendes Da Costa Ananias (2308808)" userId="e36179bf-4fc2-47c4-90e0-1c270d4e7c6f" providerId="ADAL" clId="{258BFE49-C380-55E4-8BD0-BD241CA42688}" dt="2026-10-23T19:16:20.689" v="935" actId="1076"/>
        <pc:sldMkLst>
          <pc:docMk/>
          <pc:sldMk cId="3451301572" sldId="262"/>
        </pc:sldMkLst>
        <pc:spChg chg="mod">
          <ac:chgData name="Eugenio Nunes Mendes Da Costa Ananias (2308808)" userId="e36179bf-4fc2-47c4-90e0-1c270d4e7c6f" providerId="ADAL" clId="{258BFE49-C380-55E4-8BD0-BD241CA42688}" dt="2026-10-23T19:12:46.703" v="877" actId="115"/>
          <ac:spMkLst>
            <pc:docMk/>
            <pc:sldMk cId="3451301572" sldId="262"/>
            <ac:spMk id="2" creationId="{536C8CC6-DEE7-DAF6-104F-ECACBD7D8CA5}"/>
          </ac:spMkLst>
        </pc:spChg>
        <pc:spChg chg="mod">
          <ac:chgData name="Eugenio Nunes Mendes Da Costa Ananias (2308808)" userId="e36179bf-4fc2-47c4-90e0-1c270d4e7c6f" providerId="ADAL" clId="{258BFE49-C380-55E4-8BD0-BD241CA42688}" dt="2026-10-23T19:16:20.689" v="935" actId="1076"/>
          <ac:spMkLst>
            <pc:docMk/>
            <pc:sldMk cId="3451301572" sldId="262"/>
            <ac:spMk id="3" creationId="{CDD33860-58F4-4E2D-877E-A9F23A2DAE3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10/23/26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10/23/26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636255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23/10/2026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23/10/2026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hyperlink" Target="https://www.therecoveryvillage.com/mental-health/eating-disorders/history-of-eating-disorders/" TargetMode="External"/><Relationship Id="rId3" Type="http://schemas.openxmlformats.org/officeDocument/2006/relationships/hyperlink" Target="https://www.beateatingdisorders.org.uk/get-information-and-support/about-eating-disorders/how-many-people-eating-disorder-uk/" TargetMode="External"/><Relationship Id="rId7" Type="http://schemas.openxmlformats.org/officeDocument/2006/relationships/hyperlink" Target="https://www.niddk.nih.gov/health-information/weight-management/binge-eating-disorder/definition-facts" TargetMode="External"/><Relationship Id="rId2" Type="http://schemas.openxmlformats.org/officeDocument/2006/relationships/hyperlink" Target="https://societyofclinicalpsychology.org/psychological-treatments-archive/cognitive-behavioral-therapy-for-bulimia-nervosa/" TargetMode="External"/><Relationship Id="rId1" Type="http://schemas.openxmlformats.org/officeDocument/2006/relationships/slideLayout" Target="../slideLayouts/slideLayout6.xml"/><Relationship Id="rId6" Type="http://schemas.openxmlformats.org/officeDocument/2006/relationships/hyperlink" Target="https://www.nhs.uk/mental-health/conditions/binge-eating/overview/" TargetMode="External"/><Relationship Id="rId5" Type="http://schemas.openxmlformats.org/officeDocument/2006/relationships/hyperlink" Target="https://www.verywellmind.com/history-of-eating-disorders-4768486" TargetMode="External"/><Relationship Id="rId4" Type="http://schemas.openxmlformats.org/officeDocument/2006/relationships/hyperlink" Target="https://www.mind.org.uk/information-support/types-of-mental-health-problems/eating-problems/treatment-and-sup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Eugenio Ananias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539720"/>
            <a:ext cx="15706028" cy="62824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UWTSD logo | Discover Dylan Thomas">
            <a:extLst>
              <a:ext uri="{FF2B5EF4-FFF2-40B4-BE49-F238E27FC236}">
                <a16:creationId xmlns:a16="http://schemas.microsoft.com/office/drawing/2014/main" id="{5B1C4615-C22F-46A9-FFFA-57D8DB5F1D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4737" y="169212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538861"/>
          </a:xfrm>
        </p:spPr>
        <p:txBody>
          <a:bodyPr/>
          <a:lstStyle/>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4797418"/>
            <a:ext cx="10038660" cy="3934860"/>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64428" y="6273261"/>
            <a:ext cx="10048875" cy="20257831"/>
          </a:xfrm>
        </p:spPr>
        <p:txBody>
          <a:bodyPr/>
          <a:lstStyle/>
          <a:p>
            <a:r>
              <a:rPr lang="en-GB" sz="3200" dirty="0">
                <a:latin typeface="Arial" panose="020B0604020202020204" pitchFamily="34" charset="0"/>
                <a:cs typeface="Arial" panose="020B0604020202020204" pitchFamily="34" charset="0"/>
              </a:rPr>
              <a:t>In previous centuries, binge eating was not seen as a separate mental health issue. Instead, it was thought of as a moral weakness, a lack of willpower, or a physical stomach problem.</a:t>
            </a:r>
          </a:p>
          <a:p>
            <a:r>
              <a:rPr lang="en-GB" sz="3200" dirty="0">
                <a:latin typeface="Arial" panose="020B0604020202020204" pitchFamily="34" charset="0"/>
                <a:cs typeface="Arial" panose="020B0604020202020204" pitchFamily="34" charset="0"/>
              </a:rPr>
              <a:t>How People Viewed Binge Eating in the past</a:t>
            </a:r>
          </a:p>
          <a:p>
            <a:r>
              <a:rPr lang="en-GB" sz="3200" dirty="0">
                <a:latin typeface="Arial" panose="020B0604020202020204" pitchFamily="34" charset="0"/>
                <a:cs typeface="Arial" panose="020B0604020202020204" pitchFamily="34" charset="0"/>
              </a:rPr>
              <a:t>• Gluttony and Sin: For many years, overeating was considered a sin related to gluttony rather than a health concern. Those who ate too much were often accused of having no self-control.</a:t>
            </a:r>
          </a:p>
          <a:p>
            <a:r>
              <a:rPr lang="en-GB" sz="3200" dirty="0">
                <a:latin typeface="Arial" panose="020B0604020202020204" pitchFamily="34" charset="0"/>
                <a:cs typeface="Arial" panose="020B0604020202020204" pitchFamily="34" charset="0"/>
              </a:rPr>
              <a:t>• Physical Digestion Problems: When doctors began to examine excessive eating more closely in the 19th and early 20th centuries, they usually pointed to issues like gland problems, hormone imbalances, or overall body weakness.</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According to </a:t>
            </a:r>
            <a:r>
              <a:rPr lang="en-GB" sz="3200" dirty="0" err="1">
                <a:latin typeface="Arial" panose="020B0604020202020204" pitchFamily="34" charset="0"/>
                <a:cs typeface="Arial" panose="020B0604020202020204" pitchFamily="34" charset="0"/>
              </a:rPr>
              <a:t>Muhlheim</a:t>
            </a:r>
            <a:r>
              <a:rPr lang="en-GB" sz="3200" dirty="0">
                <a:latin typeface="Arial" panose="020B0604020202020204" pitchFamily="34" charset="0"/>
                <a:cs typeface="Arial" panose="020B0604020202020204" pitchFamily="34" charset="0"/>
              </a:rPr>
              <a:t>, L. (2020). </a:t>
            </a:r>
            <a:r>
              <a:rPr lang="en-GB" sz="3200" i="1" dirty="0">
                <a:latin typeface="Arial" panose="020B0604020202020204" pitchFamily="34" charset="0"/>
                <a:cs typeface="Arial" panose="020B0604020202020204" pitchFamily="34" charset="0"/>
              </a:rPr>
              <a:t>“In 1993, a cognitive behavioural therapy manual for binge eating and bulimia nervosa was published by Fairburn, Marcus, and Wilson. This manual described how cognitive behavioural therapy could effectively treat bulimia nervosa and binge eating disorder. It went on to become the most studied manual for the treatment of eating disorders.”</a:t>
            </a:r>
          </a:p>
          <a:p>
            <a:r>
              <a:rPr lang="en-GB" sz="3200" dirty="0">
                <a:latin typeface="Arial" panose="020B0604020202020204" pitchFamily="34" charset="0"/>
                <a:cs typeface="Arial" panose="020B0604020202020204" pitchFamily="34" charset="0"/>
              </a:rPr>
              <a:t>This manual, in summary is split into three phases. The first phase is </a:t>
            </a:r>
          </a:p>
          <a:p>
            <a:pPr lvl="0"/>
            <a:endParaRPr lang="en-GB" sz="3200" i="1" dirty="0">
              <a:latin typeface="Arial" panose="020B0604020202020204" pitchFamily="34" charset="0"/>
              <a:cs typeface="Arial" panose="020B0604020202020204" pitchFamily="34" charset="0"/>
            </a:endParaRPr>
          </a:p>
          <a:p>
            <a:pPr lvl="0"/>
            <a:r>
              <a:rPr lang="en-GB" sz="3200" dirty="0">
                <a:latin typeface="Arial" panose="020B0604020202020204" pitchFamily="34" charset="0"/>
                <a:cs typeface="Arial" panose="020B0604020202020204" pitchFamily="34" charset="0"/>
              </a:rPr>
              <a:t>Step 1:The patient has to track everything they eat and starts eating at structured, regular times to stop the body from starving.</a:t>
            </a:r>
          </a:p>
          <a:p>
            <a:pPr lvl="0"/>
            <a:r>
              <a:rPr lang="en-GB" sz="3200" dirty="0">
                <a:latin typeface="Arial" panose="020B0604020202020204" pitchFamily="34" charset="0"/>
                <a:cs typeface="Arial" panose="020B0604020202020204" pitchFamily="34" charset="0"/>
              </a:rPr>
              <a:t>Step 2: The patient learns to be okay with the way their body shape looks, stops strict dieting, and finds healthy ways to handle stress and emotions without using food as a comfort tool.</a:t>
            </a:r>
          </a:p>
          <a:p>
            <a:pPr lvl="0"/>
            <a:r>
              <a:rPr lang="en-GB" sz="3200" dirty="0">
                <a:latin typeface="Arial" panose="020B0604020202020204" pitchFamily="34" charset="0"/>
                <a:cs typeface="Arial" panose="020B0604020202020204" pitchFamily="34" charset="0"/>
              </a:rPr>
              <a:t>Step 3: Finally, the patient creates a relapse prevention plan to handle future triggers and bad days without erasing all the progress they’ve made along the way.</a:t>
            </a:r>
          </a:p>
          <a:p>
            <a:endParaRPr lang="en-GB" sz="32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rial" panose="020B0604020202020204" pitchFamily="34" charset="0"/>
                <a:cs typeface="Arial" panose="020B06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682650" y="4730780"/>
            <a:ext cx="9498011" cy="23280211"/>
          </a:xfrm>
        </p:spPr>
        <p:txBody>
          <a:bodyPr/>
          <a:lstStyle/>
          <a:p>
            <a:r>
              <a:rPr lang="en-GB" sz="4800" dirty="0">
                <a:latin typeface="Aptos" panose="020B0004020202020204" pitchFamily="34" charset="0"/>
              </a:rPr>
              <a:t>Current services and treatments </a:t>
            </a:r>
          </a:p>
          <a:p>
            <a:r>
              <a:rPr lang="en-GB" sz="3200" b="0" u="none" dirty="0">
                <a:latin typeface="Arial" panose="020B0604020202020204" pitchFamily="34" charset="0"/>
                <a:cs typeface="Arial" panose="020B0604020202020204" pitchFamily="34" charset="0"/>
              </a:rPr>
              <a:t>When looking into binge eating disorder some current treatments available are conative behavioural therapy which usually, it includes about 16 weekly sessions that last for 90 minutes each, where a trained therapist works with a small group of people. This program helps participants recognise their triggers, question negative beliefs about their bodies, and learn ways to prevent relapses. </a:t>
            </a:r>
          </a:p>
          <a:p>
            <a:endParaRPr lang="en-GB" sz="3200" b="0" u="none" dirty="0">
              <a:latin typeface="Arial" panose="020B0604020202020204" pitchFamily="34" charset="0"/>
              <a:cs typeface="Arial" panose="020B0604020202020204" pitchFamily="34" charset="0"/>
            </a:endParaRPr>
          </a:p>
          <a:p>
            <a:endParaRPr lang="en-GB" sz="3200" b="0" u="none" dirty="0">
              <a:latin typeface="Arial" panose="020B0604020202020204" pitchFamily="34" charset="0"/>
              <a:cs typeface="Arial" panose="020B0604020202020204" pitchFamily="34" charset="0"/>
            </a:endParaRPr>
          </a:p>
          <a:p>
            <a:endParaRPr lang="en-GB" sz="3200" b="0" u="none" dirty="0">
              <a:latin typeface="Arial" panose="020B0604020202020204" pitchFamily="34" charset="0"/>
              <a:cs typeface="Arial" panose="020B0604020202020204" pitchFamily="34" charset="0"/>
            </a:endParaRPr>
          </a:p>
          <a:p>
            <a:endParaRPr lang="en-GB" sz="3200" b="0" u="none" dirty="0">
              <a:latin typeface="Arial" panose="020B0604020202020204" pitchFamily="34" charset="0"/>
              <a:cs typeface="Arial" panose="020B0604020202020204" pitchFamily="34" charset="0"/>
            </a:endParaRPr>
          </a:p>
          <a:p>
            <a:endParaRPr lang="en-GB" sz="3200" b="0" u="none" dirty="0">
              <a:latin typeface="Arial" panose="020B0604020202020204" pitchFamily="34" charset="0"/>
              <a:cs typeface="Arial" panose="020B0604020202020204" pitchFamily="34" charset="0"/>
            </a:endParaRPr>
          </a:p>
          <a:p>
            <a:endParaRPr lang="en-GB" sz="3200" b="0" u="none" dirty="0">
              <a:latin typeface="Arial" panose="020B0604020202020204" pitchFamily="34" charset="0"/>
              <a:cs typeface="Arial" panose="020B0604020202020204" pitchFamily="34" charset="0"/>
            </a:endParaRPr>
          </a:p>
          <a:p>
            <a:r>
              <a:rPr lang="en-GB" sz="3200" b="0" i="1" u="none" dirty="0">
                <a:latin typeface="Arial" panose="020B0604020202020204" pitchFamily="34" charset="0"/>
                <a:cs typeface="Arial" panose="020B0604020202020204" pitchFamily="34" charset="0"/>
              </a:rPr>
              <a:t>For example : a patient named Alex feels stressed due to work issues and relays on eating a whole box of donuts The therapist asks Alex, "What do you say to yourself when you feel stressed?" Alex realizes, "I think that food is the only thing that can make me feel better right now." New Thought: "I'm feeling stressed, but eating a whole box of donuts won’t improve my day; it will just leave me feeling sick later."</a:t>
            </a:r>
          </a:p>
          <a:p>
            <a:br>
              <a:rPr lang="en-GB" sz="3200" b="0" i="1" u="none" dirty="0">
                <a:latin typeface="Arial" panose="020B0604020202020204" pitchFamily="34" charset="0"/>
                <a:cs typeface="Arial" panose="020B0604020202020204" pitchFamily="34" charset="0"/>
              </a:rPr>
            </a:br>
            <a:endParaRPr lang="en-GB" sz="3200" b="0" i="1" u="none" dirty="0">
              <a:latin typeface="Arial" panose="020B0604020202020204" pitchFamily="34" charset="0"/>
              <a:cs typeface="Arial" panose="020B0604020202020204" pitchFamily="34" charset="0"/>
            </a:endParaRPr>
          </a:p>
          <a:p>
            <a:r>
              <a:rPr lang="en-GB" sz="3200" b="0" i="1" u="none" dirty="0">
                <a:latin typeface="Arial" panose="020B0604020202020204" pitchFamily="34" charset="0"/>
                <a:cs typeface="Arial" panose="020B0604020202020204" pitchFamily="34" charset="0"/>
              </a:rPr>
              <a:t>Step 2: Change the Action (Behavioural)  </a:t>
            </a:r>
          </a:p>
          <a:p>
            <a:r>
              <a:rPr lang="en-GB" sz="3200" b="0" i="1" u="none" dirty="0">
                <a:latin typeface="Arial" panose="020B0604020202020204" pitchFamily="34" charset="0"/>
                <a:cs typeface="Arial" panose="020B0604020202020204" pitchFamily="34" charset="0"/>
              </a:rPr>
              <a:t>The 10-Minute Rule: When Alex feels the urge to binge, he sets a timer for 10 minutes before heading to the kitchen.  </a:t>
            </a:r>
          </a:p>
          <a:p>
            <a:r>
              <a:rPr lang="en-GB" sz="3200" b="0" i="1" u="none" dirty="0">
                <a:latin typeface="Arial" panose="020B0604020202020204" pitchFamily="34" charset="0"/>
                <a:cs typeface="Arial" panose="020B0604020202020204" pitchFamily="34" charset="0"/>
              </a:rPr>
              <a:t>Alternative Activity: During these 10 minutes, Alex relaxes on the couch, takes five deep breaths, and drinks a cold glass of water or texts a friend.</a:t>
            </a:r>
          </a:p>
          <a:p>
            <a:br>
              <a:rPr lang="en-GB" sz="3200" b="0" i="1" u="none" dirty="0">
                <a:latin typeface="Arial" panose="020B0604020202020204" pitchFamily="34" charset="0"/>
                <a:cs typeface="Arial" panose="020B0604020202020204" pitchFamily="34" charset="0"/>
              </a:rPr>
            </a:br>
            <a:endParaRPr lang="en-GB" sz="3200" b="0" i="1" u="none" dirty="0">
              <a:latin typeface="Arial" panose="020B0604020202020204" pitchFamily="34" charset="0"/>
              <a:cs typeface="Arial" panose="020B0604020202020204" pitchFamily="34" charset="0"/>
            </a:endParaRPr>
          </a:p>
          <a:p>
            <a:r>
              <a:rPr lang="en-GB" sz="3200" b="0" i="1" u="none" dirty="0">
                <a:latin typeface="Arial" panose="020B0604020202020204" pitchFamily="34" charset="0"/>
                <a:cs typeface="Arial" panose="020B0604020202020204" pitchFamily="34" charset="0"/>
              </a:rPr>
              <a:t>Step 3: Evaluate the Outcome  </a:t>
            </a:r>
          </a:p>
          <a:p>
            <a:r>
              <a:rPr lang="en-GB" sz="3200" b="0" i="1" u="none" dirty="0">
                <a:latin typeface="Arial" panose="020B0604020202020204" pitchFamily="34" charset="0"/>
                <a:cs typeface="Arial" panose="020B0604020202020204" pitchFamily="34" charset="0"/>
              </a:rPr>
              <a:t>After 10 minutes, the strong emotional wave has passed. Alex may still choose to have a snack, but he swaps out uncontrolled bingeing for one planned snack instead.</a:t>
            </a:r>
          </a:p>
          <a:p>
            <a:endParaRPr lang="en-GB" sz="3200" b="0" i="1" u="none"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1048" y="5642350"/>
            <a:ext cx="10047018" cy="13997656"/>
          </a:xfrm>
        </p:spPr>
        <p:txBody>
          <a:bodyPr/>
          <a:lstStyle/>
          <a:p>
            <a:r>
              <a:rPr lang="en-GB" sz="2400" dirty="0">
                <a:latin typeface="Arial" panose="020B0604020202020204" pitchFamily="34" charset="0"/>
                <a:cs typeface="Arial" panose="020B0604020202020204" pitchFamily="34" charset="0"/>
              </a:rPr>
              <a:t>You will likely be given a guided self-help program as the first step to treat binge eating disorder. This usually includes using a self-help book or an online guide, along with meetings with a healthcare professional, like a therapist.</a:t>
            </a:r>
          </a:p>
          <a:p>
            <a:r>
              <a:rPr lang="en-GB" sz="2400" dirty="0">
                <a:latin typeface="Arial" panose="020B0604020202020204" pitchFamily="34" charset="0"/>
                <a:cs typeface="Arial" panose="020B0604020202020204" pitchFamily="34" charset="0"/>
              </a:rPr>
              <a:t>Joining a self-help support group, such as one of Beat's online groups for those with binge eating disorder, can also be beneficial.</a:t>
            </a:r>
          </a:p>
          <a:p>
            <a:r>
              <a:rPr lang="en-GB" sz="2400" dirty="0">
                <a:latin typeface="Arial" panose="020B0604020202020204" pitchFamily="34" charset="0"/>
                <a:cs typeface="Arial" panose="020B0604020202020204" pitchFamily="34" charset="0"/>
              </a:rPr>
              <a:t>If self-help methods do not work for you after 4 weeks, you might be offered cognitive behavioural therapy (CBT) or medication.</a:t>
            </a:r>
          </a:p>
          <a:p>
            <a:r>
              <a:rPr lang="en-GB" sz="2400" dirty="0">
                <a:latin typeface="Arial" panose="020B0604020202020204" pitchFamily="34" charset="0"/>
                <a:cs typeface="Arial" panose="020B0604020202020204" pitchFamily="34" charset="0"/>
              </a:rPr>
              <a:t>Cognitive Behavioural Therapy (CBT)</a:t>
            </a:r>
          </a:p>
          <a:p>
            <a:r>
              <a:rPr lang="en-GB" sz="2400" dirty="0">
                <a:latin typeface="Arial" panose="020B0604020202020204" pitchFamily="34" charset="0"/>
                <a:cs typeface="Arial" panose="020B0604020202020204" pitchFamily="34" charset="0"/>
              </a:rPr>
              <a:t>If you choose CBT, it typically happens in group sessions with others, but it can also be done in individual sessions with a therapist.</a:t>
            </a:r>
          </a:p>
          <a:p>
            <a:r>
              <a:rPr lang="en-GB" sz="2400" dirty="0">
                <a:latin typeface="Arial" panose="020B0604020202020204" pitchFamily="34" charset="0"/>
                <a:cs typeface="Arial" panose="020B0604020202020204" pitchFamily="34" charset="0"/>
              </a:rPr>
              <a:t>You should receive around 20 sessions over 20 weeks, with each group session lasting about 90 minutes.</a:t>
            </a:r>
          </a:p>
          <a:p>
            <a:r>
              <a:rPr lang="en-GB" sz="2400" dirty="0">
                <a:latin typeface="Arial" panose="020B0604020202020204" pitchFamily="34" charset="0"/>
                <a:cs typeface="Arial" panose="020B0604020202020204" pitchFamily="34" charset="0"/>
              </a:rPr>
              <a:t>In CBT, you will talk to a therapist who will help you understand your thoughts, feelings, and behaviours that might be affecting your eating habits</a:t>
            </a:r>
          </a:p>
          <a:p>
            <a:r>
              <a:rPr lang="en-GB" sz="2400" dirty="0">
                <a:latin typeface="Arial" panose="020B0604020202020204" pitchFamily="34" charset="0"/>
                <a:cs typeface="Arial" panose="020B0604020202020204" pitchFamily="34" charset="0"/>
              </a:rPr>
              <a:t>They will assist you in:</a:t>
            </a:r>
          </a:p>
          <a:p>
            <a:r>
              <a:rPr lang="en-GB" sz="2400" dirty="0">
                <a:latin typeface="Arial" panose="020B0604020202020204" pitchFamily="34" charset="0"/>
                <a:cs typeface="Arial" panose="020B0604020202020204" pitchFamily="34" charset="0"/>
              </a:rPr>
              <a:t>- Planning meals and snacks for the day to develop regular eating patterns.</a:t>
            </a:r>
          </a:p>
          <a:p>
            <a:r>
              <a:rPr lang="en-GB" sz="2400" dirty="0">
                <a:latin typeface="Arial" panose="020B0604020202020204" pitchFamily="34" charset="0"/>
                <a:cs typeface="Arial" panose="020B0604020202020204" pitchFamily="34" charset="0"/>
              </a:rPr>
              <a:t>- Identifying what triggers your binge eating.</a:t>
            </a:r>
          </a:p>
          <a:p>
            <a:r>
              <a:rPr lang="en-GB" sz="2400" dirty="0">
                <a:latin typeface="Arial" panose="020B0604020202020204" pitchFamily="34" charset="0"/>
                <a:cs typeface="Arial" panose="020B0604020202020204" pitchFamily="34" charset="0"/>
              </a:rPr>
              <a:t>- Changing and managing negative feelings about your body.</a:t>
            </a:r>
          </a:p>
          <a:p>
            <a:r>
              <a:rPr lang="en-GB" sz="2400" dirty="0">
                <a:latin typeface="Arial" panose="020B0604020202020204" pitchFamily="34" charset="0"/>
                <a:cs typeface="Arial" panose="020B0604020202020204" pitchFamily="34" charset="0"/>
              </a:rPr>
              <a:t>- Sticking to your new eating habits to prevent returning to binge eating.</a:t>
            </a:r>
          </a:p>
          <a:p>
            <a:r>
              <a:rPr lang="en-GB" sz="2400" dirty="0">
                <a:latin typeface="Arial" panose="020B0604020202020204" pitchFamily="34" charset="0"/>
                <a:cs typeface="Arial" panose="020B0604020202020204" pitchFamily="34" charset="0"/>
              </a:rPr>
              <a:t>It’s important not to diet while undergoing treatment since dieting can make it harder to stop binge eating.</a:t>
            </a:r>
          </a:p>
          <a:p>
            <a:r>
              <a:rPr lang="en-GB" sz="2400" dirty="0">
                <a:latin typeface="Arial" panose="020B0604020202020204" pitchFamily="34" charset="0"/>
                <a:cs typeface="Arial" panose="020B0604020202020204" pitchFamily="34" charset="0"/>
              </a:rPr>
              <a:t>Medication</a:t>
            </a:r>
          </a:p>
          <a:p>
            <a:r>
              <a:rPr lang="en-GB" sz="2400" dirty="0">
                <a:latin typeface="Arial" panose="020B0604020202020204" pitchFamily="34" charset="0"/>
                <a:cs typeface="Arial" panose="020B0604020202020204" pitchFamily="34" charset="0"/>
              </a:rPr>
              <a:t>Antidepressants should not be the only treatment for binge eating disorder. However, they may be suggested alongside therapy or self-help methods to help manage other issues like:</a:t>
            </a:r>
          </a:p>
          <a:p>
            <a:r>
              <a:rPr lang="en-GB" sz="2400" dirty="0">
                <a:latin typeface="Arial" panose="020B0604020202020204" pitchFamily="34" charset="0"/>
                <a:cs typeface="Arial" panose="020B0604020202020204" pitchFamily="34" charset="0"/>
              </a:rPr>
              <a:t>- Anxiety or depression</a:t>
            </a:r>
          </a:p>
          <a:p>
            <a:r>
              <a:rPr lang="en-GB" sz="2400" dirty="0">
                <a:latin typeface="Arial" panose="020B0604020202020204" pitchFamily="34" charset="0"/>
                <a:cs typeface="Arial" panose="020B0604020202020204" pitchFamily="34" charset="0"/>
              </a:rPr>
              <a:t>- Social phobia</a:t>
            </a:r>
          </a:p>
          <a:p>
            <a:r>
              <a:rPr lang="en-GB" sz="2400" dirty="0">
                <a:latin typeface="Arial" panose="020B0604020202020204" pitchFamily="34" charset="0"/>
                <a:cs typeface="Arial" panose="020B0604020202020204" pitchFamily="34" charset="0"/>
              </a:rPr>
              <a:t>- Obsessive-compulsive disorder (OCD)</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2963771" y="25368307"/>
            <a:ext cx="10047018" cy="923322"/>
          </a:xfrm>
        </p:spPr>
        <p:txBody>
          <a:bodyPr/>
          <a:lstStyle/>
          <a:p>
            <a:r>
              <a:rPr lang="en-GB" sz="4800" dirty="0">
                <a:latin typeface="Aptos" panose="020B0004020202020204" pitchFamily="34" charset="0"/>
              </a:rPr>
              <a:t>Conclusions</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286178" y="26289931"/>
            <a:ext cx="10052050" cy="3908740"/>
          </a:xfrm>
        </p:spPr>
        <p:txBody>
          <a:bodyPr/>
          <a:lstStyle/>
          <a:p>
            <a:pPr>
              <a:spcAft>
                <a:spcPts val="1100"/>
              </a:spcAft>
            </a:pPr>
            <a:r>
              <a:rPr lang="en-GB" sz="3200" dirty="0">
                <a:latin typeface="Arial" panose="020B0604020202020204" pitchFamily="34" charset="0"/>
                <a:cs typeface="Arial" panose="020B0604020202020204" pitchFamily="34" charset="0"/>
              </a:rPr>
              <a:t>Binge Eating Disorder (BED) is a complicated medical issue that many people misunderstand. It involves a mix of biological factors, emotional struggles, and societal influences. By examining BED from its historical beginnings to how we understand it today in clinical settings, we can gain better insight into this condition</a:t>
            </a:r>
            <a:endParaRPr lang="en-GB" sz="3200" dirty="0">
              <a:effectLst/>
              <a:latin typeface="Arial" panose="020B0604020202020204" pitchFamily="34" charset="0"/>
              <a:ea typeface="Century Schoolbook" panose="02040604050505020304" pitchFamily="18" charset="0"/>
              <a:cs typeface="Arial" panose="020B0604020202020204" pitchFamily="34" charset="0"/>
            </a:endParaRP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2905536" y="27250313"/>
            <a:ext cx="10052050" cy="1138751"/>
          </a:xfrm>
        </p:spPr>
        <p:txBody>
          <a:bodyPr/>
          <a:lstStyle/>
          <a:p>
            <a:r>
              <a:rPr lang="en-GB" sz="4400" dirty="0">
                <a:solidFill>
                  <a:srgbClr val="FF0000"/>
                </a:solidFill>
                <a:latin typeface="Aptos" panose="020B0004020202020204" pitchFamily="34" charset="0"/>
              </a:rPr>
              <a:t> </a:t>
            </a:r>
            <a:endParaRPr lang="en-GB" sz="48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9404377"/>
            <a:ext cx="10038659" cy="1877415"/>
          </a:xfrm>
        </p:spPr>
        <p:txBody>
          <a:bodyPr/>
          <a:lstStyle/>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8412479" y="1022809"/>
            <a:ext cx="31998968" cy="1107996"/>
          </a:xfrm>
        </p:spPr>
        <p:txBody>
          <a:bodyPr/>
          <a:lstStyle/>
          <a:p>
            <a:r>
              <a:rPr lang="en-GB" dirty="0"/>
              <a:t> </a:t>
            </a:r>
            <a:r>
              <a:rPr lang="en-GB" sz="6600" dirty="0">
                <a:latin typeface="AkayaKanadaka" panose="02010502080401010103" pitchFamily="2" charset="77"/>
                <a:cs typeface="AkayaKanadaka" panose="02010502080401010103" pitchFamily="2" charset="77"/>
              </a:rPr>
              <a:t>BINGE EATING DISORDER {BED}  6B82</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7" name="Picture 6" descr="Binge Eating”- Its effects on our health - GOQii">
            <a:extLst>
              <a:ext uri="{FF2B5EF4-FFF2-40B4-BE49-F238E27FC236}">
                <a16:creationId xmlns:a16="http://schemas.microsoft.com/office/drawing/2014/main" id="{9E8C9148-E2A4-2FF9-4B1B-FB4A89FA5E76}"/>
              </a:ext>
            </a:extLst>
          </p:cNvPr>
          <p:cNvPicPr>
            <a:picLocks noChangeAspect="1"/>
          </p:cNvPicPr>
          <p:nvPr/>
        </p:nvPicPr>
        <p:blipFill>
          <a:blip r:embed="rId3"/>
          <a:stretch>
            <a:fillRect/>
          </a:stretch>
        </p:blipFill>
        <p:spPr>
          <a:xfrm>
            <a:off x="-47307" y="-8296"/>
            <a:ext cx="5727782" cy="4134678"/>
          </a:xfrm>
          <a:prstGeom prst="rect">
            <a:avLst/>
          </a:prstGeom>
        </p:spPr>
      </p:pic>
      <p:sp>
        <p:nvSpPr>
          <p:cNvPr id="22" name="TextBox 21">
            <a:extLst>
              <a:ext uri="{FF2B5EF4-FFF2-40B4-BE49-F238E27FC236}">
                <a16:creationId xmlns:a16="http://schemas.microsoft.com/office/drawing/2014/main" id="{7422BA91-0FA0-822C-DBFF-F1FFD5C2157C}"/>
              </a:ext>
            </a:extLst>
          </p:cNvPr>
          <p:cNvSpPr txBox="1"/>
          <p:nvPr/>
        </p:nvSpPr>
        <p:spPr>
          <a:xfrm flipH="1">
            <a:off x="488043" y="5503831"/>
            <a:ext cx="10028444" cy="698652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Family Group:  </a:t>
            </a:r>
          </a:p>
          <a:p>
            <a:r>
              <a:rPr lang="en-GB" sz="3200" dirty="0">
                <a:latin typeface="Arial" panose="020B0604020202020204" pitchFamily="34" charset="0"/>
                <a:cs typeface="Arial" panose="020B0604020202020204" pitchFamily="34" charset="0"/>
              </a:rPr>
              <a:t>Binge eating is part of the Eating Disorders category. Binge eating is a disorder that’s characterised by recurrent episodes of consuming large portions of food in short periods of time. Individuals with binge eating disorders often do not use unhealthy methods like purging, working out excessively, or skipping meals to fix their binge eating. Instead, they quickly eat food, often without chewing or enjoying it. When it comes to binge eating many people rely on food to help them deal with tough feelings like stress, sadness, anxiety, loneliness, or trauma. Feelings of low self-esteem and being unhappy with their bodies also contribute a lot to these behaviours.</a:t>
            </a:r>
          </a:p>
        </p:txBody>
      </p:sp>
      <p:sp>
        <p:nvSpPr>
          <p:cNvPr id="26" name="Text Placeholder 25">
            <a:extLst>
              <a:ext uri="{FF2B5EF4-FFF2-40B4-BE49-F238E27FC236}">
                <a16:creationId xmlns:a16="http://schemas.microsoft.com/office/drawing/2014/main" id="{4EC68C2D-50A9-CEB9-B844-26DAFB234D44}"/>
              </a:ext>
            </a:extLst>
          </p:cNvPr>
          <p:cNvSpPr>
            <a:spLocks noGrp="1"/>
          </p:cNvSpPr>
          <p:nvPr>
            <p:ph type="body" sz="quarter" idx="153"/>
          </p:nvPr>
        </p:nvSpPr>
        <p:spPr>
          <a:xfrm>
            <a:off x="6456519" y="421639"/>
            <a:ext cx="31530761" cy="2206640"/>
          </a:xfrm>
        </p:spPr>
        <p:txBody>
          <a:bodyPr/>
          <a:lstStyle/>
          <a:p>
            <a:endParaRPr lang="en-US" dirty="0"/>
          </a:p>
          <a:p>
            <a:endParaRPr lang="en-US" dirty="0"/>
          </a:p>
        </p:txBody>
      </p:sp>
      <p:sp>
        <p:nvSpPr>
          <p:cNvPr id="27" name="TextBox 26">
            <a:extLst>
              <a:ext uri="{FF2B5EF4-FFF2-40B4-BE49-F238E27FC236}">
                <a16:creationId xmlns:a16="http://schemas.microsoft.com/office/drawing/2014/main" id="{1A909A81-B017-C424-58D8-AB46356C1FF1}"/>
              </a:ext>
            </a:extLst>
          </p:cNvPr>
          <p:cNvSpPr txBox="1"/>
          <p:nvPr/>
        </p:nvSpPr>
        <p:spPr>
          <a:xfrm>
            <a:off x="552227" y="19527566"/>
            <a:ext cx="10528384" cy="12464951"/>
          </a:xfrm>
          <a:prstGeom prst="rect">
            <a:avLst/>
          </a:prstGeom>
          <a:noFill/>
        </p:spPr>
        <p:txBody>
          <a:bodyPr wrap="square" rtlCol="0">
            <a:spAutoFit/>
          </a:bodyPr>
          <a:lstStyle/>
          <a:p>
            <a:r>
              <a:rPr lang="en-GB" sz="3000" dirty="0">
                <a:latin typeface="Arial" panose="020B0604020202020204" pitchFamily="34" charset="0"/>
                <a:cs typeface="Arial" panose="020B0604020202020204" pitchFamily="34" charset="0"/>
              </a:rPr>
              <a:t>The primary sign of binge eating disorder is consuming a large amount of food quickly and feeling unable to stop even when full. Other signs include:</a:t>
            </a:r>
          </a:p>
          <a:p>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 Eating even when you’re not hungry</a:t>
            </a:r>
          </a:p>
          <a:p>
            <a:r>
              <a:rPr lang="en-GB" sz="3000" dirty="0">
                <a:latin typeface="Arial" panose="020B0604020202020204" pitchFamily="34" charset="0"/>
                <a:cs typeface="Arial" panose="020B0604020202020204" pitchFamily="34" charset="0"/>
              </a:rPr>
              <a:t>- Eating fast during a binge</a:t>
            </a:r>
          </a:p>
          <a:p>
            <a:r>
              <a:rPr lang="en-GB" sz="3000" dirty="0">
                <a:latin typeface="Arial" panose="020B0604020202020204" pitchFamily="34" charset="0"/>
                <a:cs typeface="Arial" panose="020B0604020202020204" pitchFamily="34" charset="0"/>
              </a:rPr>
              <a:t>- Eating by yourself or in secret</a:t>
            </a:r>
          </a:p>
          <a:p>
            <a:pPr marL="457200" indent="-457200">
              <a:buFontTx/>
              <a:buChar char="-"/>
            </a:pPr>
            <a:r>
              <a:rPr lang="en-GB" sz="3000" dirty="0">
                <a:latin typeface="Arial" panose="020B0604020202020204" pitchFamily="34" charset="0"/>
                <a:cs typeface="Arial" panose="020B0604020202020204" pitchFamily="34" charset="0"/>
              </a:rPr>
              <a:t>Feeling sad, guilty, ashamed, or disgusted after binge eating</a:t>
            </a:r>
          </a:p>
          <a:p>
            <a:pPr marL="457200" indent="-457200">
              <a:buFontTx/>
              <a:buChar char="-"/>
            </a:pPr>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Cardiovascular Strain: Frequently binge eating can cause high blood pressure, higher cholesterol levels, and a greater chance of heart disease and stroke over time. </a:t>
            </a:r>
          </a:p>
          <a:p>
            <a:br>
              <a:rPr lang="en-GB" sz="3000" dirty="0">
                <a:latin typeface="Arial" panose="020B0604020202020204" pitchFamily="34" charset="0"/>
                <a:cs typeface="Arial" panose="020B0604020202020204" pitchFamily="34" charset="0"/>
              </a:rPr>
            </a:br>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Type 2 Diabetes: Binge Eating Disorder (BED) is closely linked to insulin resistance, which raises the risk of getting type 2 diabetes because it creates repeated spikes in blood sugar levels and puts stress on metabolism.</a:t>
            </a:r>
          </a:p>
          <a:p>
            <a:br>
              <a:rPr lang="en-GB" sz="3000" dirty="0">
                <a:latin typeface="Arial" panose="020B0604020202020204" pitchFamily="34" charset="0"/>
                <a:cs typeface="Arial" panose="020B0604020202020204" pitchFamily="34" charset="0"/>
              </a:rPr>
            </a:br>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Gastrointestinal Distress: Eating large amounts of food quickly often leads to serious bloating, stomach pain, acid reflux (GERD), nausea, and slow digestion.</a:t>
            </a:r>
          </a:p>
          <a:p>
            <a:pPr marL="457200" indent="-457200">
              <a:buFontTx/>
              <a:buChar char="-"/>
            </a:pPr>
            <a:endParaRPr lang="en-GB" sz="3000" dirty="0">
              <a:latin typeface="Arial" panose="020B0604020202020204" pitchFamily="34" charset="0"/>
              <a:cs typeface="Arial" panose="020B0604020202020204" pitchFamily="34" charset="0"/>
            </a:endParaRPr>
          </a:p>
          <a:p>
            <a:pPr marL="457200" indent="-457200">
              <a:buFontTx/>
              <a:buChar char="-"/>
            </a:pPr>
            <a:endParaRPr lang="en-GB" sz="3000" dirty="0">
              <a:latin typeface="Arial" panose="020B0604020202020204" pitchFamily="34" charset="0"/>
              <a:cs typeface="Arial" panose="020B0604020202020204" pitchFamily="34" charset="0"/>
            </a:endParaRPr>
          </a:p>
          <a:p>
            <a:pPr marL="457200" indent="-457200">
              <a:buFontTx/>
              <a:buChar char="-"/>
            </a:pPr>
            <a:endParaRPr lang="en-GB" sz="2400" dirty="0"/>
          </a:p>
        </p:txBody>
      </p:sp>
      <p:pic>
        <p:nvPicPr>
          <p:cNvPr id="28" name="Picture 27" descr="In the Eye of the Beholder: Sign vs. Symptom — CommunicateHealth">
            <a:extLst>
              <a:ext uri="{FF2B5EF4-FFF2-40B4-BE49-F238E27FC236}">
                <a16:creationId xmlns:a16="http://schemas.microsoft.com/office/drawing/2014/main" id="{B60862E4-6CB7-DDF7-F0CC-2994B7D67107}"/>
              </a:ext>
            </a:extLst>
          </p:cNvPr>
          <p:cNvPicPr>
            <a:picLocks noChangeAspect="1"/>
          </p:cNvPicPr>
          <p:nvPr/>
        </p:nvPicPr>
        <p:blipFill>
          <a:blip r:embed="rId4"/>
          <a:stretch>
            <a:fillRect/>
          </a:stretch>
        </p:blipFill>
        <p:spPr>
          <a:xfrm>
            <a:off x="7235360" y="16431202"/>
            <a:ext cx="2905267" cy="2984866"/>
          </a:xfrm>
          <a:prstGeom prst="rect">
            <a:avLst/>
          </a:prstGeom>
        </p:spPr>
      </p:pic>
      <p:pic>
        <p:nvPicPr>
          <p:cNvPr id="29" name="Picture 28" descr="Pills Cartoon Stock Illustrations – 10,865 Pills Cartoon Stock  Illustrations, Vectors &amp; Clipart - Dreamstime">
            <a:extLst>
              <a:ext uri="{FF2B5EF4-FFF2-40B4-BE49-F238E27FC236}">
                <a16:creationId xmlns:a16="http://schemas.microsoft.com/office/drawing/2014/main" id="{74EE51FB-0ACD-A9BD-309A-7C19FDA51DDC}"/>
              </a:ext>
            </a:extLst>
          </p:cNvPr>
          <p:cNvPicPr>
            <a:picLocks noChangeAspect="1"/>
          </p:cNvPicPr>
          <p:nvPr/>
        </p:nvPicPr>
        <p:blipFill>
          <a:blip r:embed="rId5"/>
          <a:stretch>
            <a:fillRect/>
          </a:stretch>
        </p:blipFill>
        <p:spPr>
          <a:xfrm>
            <a:off x="22837104" y="9949702"/>
            <a:ext cx="3561226" cy="3409874"/>
          </a:xfrm>
          <a:prstGeom prst="rect">
            <a:avLst/>
          </a:prstGeom>
        </p:spPr>
      </p:pic>
      <p:sp>
        <p:nvSpPr>
          <p:cNvPr id="13" name="TextBox 12">
            <a:extLst>
              <a:ext uri="{FF2B5EF4-FFF2-40B4-BE49-F238E27FC236}">
                <a16:creationId xmlns:a16="http://schemas.microsoft.com/office/drawing/2014/main" id="{50D6C7AA-8EE5-4AAE-475F-07DDFD00A849}"/>
              </a:ext>
            </a:extLst>
          </p:cNvPr>
          <p:cNvSpPr txBox="1"/>
          <p:nvPr/>
        </p:nvSpPr>
        <p:spPr>
          <a:xfrm>
            <a:off x="22837104" y="28055132"/>
            <a:ext cx="12024449" cy="9356408"/>
          </a:xfrm>
          <a:prstGeom prst="rect">
            <a:avLst/>
          </a:prstGeom>
          <a:noFill/>
        </p:spPr>
        <p:txBody>
          <a:bodyPr wrap="square" rtlCol="0">
            <a:spAutoFit/>
          </a:bodyPr>
          <a:lstStyle/>
          <a:p>
            <a:r>
              <a:rPr lang="en-US" dirty="0"/>
              <a:t>Cultural and political </a:t>
            </a:r>
          </a:p>
          <a:p>
            <a:endParaRPr lang="en-US" dirty="0"/>
          </a:p>
          <a:p>
            <a:endParaRPr lang="en-US" dirty="0"/>
          </a:p>
          <a:p>
            <a:endParaRPr lang="en-US" dirty="0"/>
          </a:p>
          <a:p>
            <a:endParaRPr lang="en-US" dirty="0"/>
          </a:p>
          <a:p>
            <a:endParaRPr lang="en-US" dirty="0"/>
          </a:p>
          <a:p>
            <a:endParaRPr lang="en-US" dirty="0"/>
          </a:p>
        </p:txBody>
      </p:sp>
      <p:pic>
        <p:nvPicPr>
          <p:cNvPr id="16" name="Picture 15" descr="What is Binge-Eating Disorder? – TOKYO MENTAL HEALTH">
            <a:extLst>
              <a:ext uri="{FF2B5EF4-FFF2-40B4-BE49-F238E27FC236}">
                <a16:creationId xmlns:a16="http://schemas.microsoft.com/office/drawing/2014/main" id="{6DF0B8A2-9CCC-F42B-237C-5BC391C7A883}"/>
              </a:ext>
            </a:extLst>
          </p:cNvPr>
          <p:cNvPicPr>
            <a:picLocks noChangeAspect="1"/>
          </p:cNvPicPr>
          <p:nvPr/>
        </p:nvPicPr>
        <p:blipFill>
          <a:blip r:embed="rId6"/>
          <a:stretch>
            <a:fillRect/>
          </a:stretch>
        </p:blipFill>
        <p:spPr>
          <a:xfrm>
            <a:off x="38444557" y="0"/>
            <a:ext cx="5446643" cy="4134678"/>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8CC6-DEE7-DAF6-104F-ECACBD7D8CA5}"/>
              </a:ext>
            </a:extLst>
          </p:cNvPr>
          <p:cNvSpPr>
            <a:spLocks noGrp="1"/>
          </p:cNvSpPr>
          <p:nvPr>
            <p:ph type="title"/>
          </p:nvPr>
        </p:nvSpPr>
        <p:spPr/>
        <p:txBody>
          <a:bodyPr/>
          <a:lstStyle/>
          <a:p>
            <a:r>
              <a:rPr lang="en-US" b="1" i="1" dirty="0"/>
              <a:t>references</a:t>
            </a:r>
          </a:p>
        </p:txBody>
      </p:sp>
      <p:sp>
        <p:nvSpPr>
          <p:cNvPr id="3" name="Content Placeholder 2">
            <a:extLst>
              <a:ext uri="{FF2B5EF4-FFF2-40B4-BE49-F238E27FC236}">
                <a16:creationId xmlns:a16="http://schemas.microsoft.com/office/drawing/2014/main" id="{CDD33860-58F4-4E2D-877E-A9F23A2DAE31}"/>
              </a:ext>
            </a:extLst>
          </p:cNvPr>
          <p:cNvSpPr>
            <a:spLocks noGrp="1"/>
          </p:cNvSpPr>
          <p:nvPr>
            <p:ph idx="1"/>
          </p:nvPr>
        </p:nvSpPr>
        <p:spPr>
          <a:xfrm>
            <a:off x="2217420" y="7105650"/>
            <a:ext cx="37856160" cy="20886422"/>
          </a:xfrm>
        </p:spPr>
        <p:txBody>
          <a:bodyPr>
            <a:normAutofit fontScale="55000" lnSpcReduction="20000"/>
          </a:bodyPr>
          <a:lstStyle/>
          <a:p>
            <a:pPr marL="0" indent="0">
              <a:buNone/>
            </a:pPr>
            <a:r>
              <a:rPr lang="en-GB" b="1" i="1" u="sng" dirty="0" err="1"/>
              <a:t>Barnese</a:t>
            </a:r>
            <a:r>
              <a:rPr lang="en-GB" b="1" i="1" u="sng" dirty="0"/>
              <a:t>, D. (2017). Cognitive behavioural therapy for bulimia nervosa - society of clinical psychology. [online] Society of Clinical Psychology. Available at: </a:t>
            </a:r>
            <a:r>
              <a:rPr lang="en-GB" b="1" i="1" u="sng" dirty="0">
                <a:hlinkClick r:id="rId2"/>
              </a:rPr>
              <a:t>https://societyofclinicalpsychology.org/psychological-treatments-archive/cognitive-behavioral-therapy-for-bulimia-nervosa/</a:t>
            </a:r>
            <a:r>
              <a:rPr lang="en-GB" b="1" i="1" u="sng" dirty="0"/>
              <a:t>  [Accessed 23 Oct. 2026].</a:t>
            </a:r>
          </a:p>
          <a:p>
            <a:endParaRPr lang="en-GB" b="1" i="1" u="sng" dirty="0"/>
          </a:p>
          <a:p>
            <a:pPr marL="0" indent="0">
              <a:buNone/>
            </a:pPr>
            <a:r>
              <a:rPr lang="en-GB" b="1" i="1" u="sng" dirty="0"/>
              <a:t>BEAT (2022). How many people have an eating disorder in the UK? [online] Beat Eating Disorders. Available at: </a:t>
            </a:r>
            <a:r>
              <a:rPr lang="en-GB" b="1" i="1" u="sng" dirty="0">
                <a:hlinkClick r:id="rId3"/>
              </a:rPr>
              <a:t>https://www.beateatingdisorders.org.uk/get-information-and-support/about-eating-disorders/how-many-people-eating-disorder-uk/</a:t>
            </a:r>
            <a:r>
              <a:rPr lang="en-GB" b="1" i="1" u="sng" dirty="0"/>
              <a:t> [Accessed 12 Oct. 2026]</a:t>
            </a:r>
          </a:p>
          <a:p>
            <a:pPr marL="0" indent="0">
              <a:buNone/>
            </a:pPr>
            <a:endParaRPr lang="en-GB" b="1" i="1" u="sng" dirty="0"/>
          </a:p>
          <a:p>
            <a:pPr marL="0" indent="0">
              <a:buNone/>
            </a:pPr>
            <a:r>
              <a:rPr lang="en-GB" b="1" i="1" u="sng" dirty="0"/>
              <a:t>Mind (2021). Treatment and support for eating problems. [online] </a:t>
            </a:r>
            <a:r>
              <a:rPr lang="en-GB" b="1" i="1" u="sng" dirty="0" err="1"/>
              <a:t>Mind.org.uk</a:t>
            </a:r>
            <a:r>
              <a:rPr lang="en-GB" b="1" i="1" u="sng" dirty="0"/>
              <a:t>. Available at: </a:t>
            </a:r>
            <a:r>
              <a:rPr lang="en-GB" b="1" i="1" u="sng" dirty="0">
                <a:hlinkClick r:id="rId4"/>
              </a:rPr>
              <a:t>https://www.mind.org.uk/information-support/types-of-mental-health-problems/eating-problems/treatment-and-support/</a:t>
            </a:r>
            <a:r>
              <a:rPr lang="en-GB" b="1" i="1" u="sng" dirty="0"/>
              <a:t>. [Accessed 19 Oct. 2026]</a:t>
            </a:r>
          </a:p>
          <a:p>
            <a:endParaRPr lang="en-GB" b="1" i="1" u="sng" dirty="0"/>
          </a:p>
          <a:p>
            <a:pPr marL="0" indent="0">
              <a:buNone/>
            </a:pPr>
            <a:r>
              <a:rPr lang="en-GB" b="1" i="1" u="sng" dirty="0" err="1"/>
              <a:t>Muhlheim</a:t>
            </a:r>
            <a:r>
              <a:rPr lang="en-GB" b="1" i="1" u="sng" dirty="0"/>
              <a:t>, L. (2020). When did eating disorders first appear? [online] </a:t>
            </a:r>
            <a:r>
              <a:rPr lang="en-GB" b="1" i="1" u="sng" dirty="0" err="1"/>
              <a:t>Verywell</a:t>
            </a:r>
            <a:r>
              <a:rPr lang="en-GB" b="1" i="1" u="sng" dirty="0"/>
              <a:t> Mind. Available at: </a:t>
            </a:r>
            <a:r>
              <a:rPr lang="en-GB" b="1" i="1" u="sng" dirty="0">
                <a:hlinkClick r:id="rId5"/>
              </a:rPr>
              <a:t>https://www.verywellmind.com/history-of-eating-disorders-4768486</a:t>
            </a:r>
            <a:r>
              <a:rPr lang="en-GB" b="1" i="1" u="sng" dirty="0"/>
              <a:t>  [Accessed 23 Oct. 2026].</a:t>
            </a:r>
          </a:p>
          <a:p>
            <a:endParaRPr lang="en-GB" b="1" i="1" u="sng" dirty="0"/>
          </a:p>
          <a:p>
            <a:pPr marL="0" indent="0">
              <a:buNone/>
            </a:pPr>
            <a:r>
              <a:rPr lang="en-GB" b="1" i="1" u="sng" dirty="0"/>
              <a:t>NHS (2021). Overview - binge eating disorder. [online] </a:t>
            </a:r>
            <a:r>
              <a:rPr lang="en-GB" b="1" i="1" u="sng" dirty="0" err="1"/>
              <a:t>nhs.uk</a:t>
            </a:r>
            <a:r>
              <a:rPr lang="en-GB" b="1" i="1" u="sng" dirty="0"/>
              <a:t>. Available at: </a:t>
            </a:r>
            <a:r>
              <a:rPr lang="en-GB" b="1" i="1" u="sng" dirty="0">
                <a:hlinkClick r:id="rId6"/>
              </a:rPr>
              <a:t>https://www.nhs.uk/mental-health/conditions/binge-eating/overview/</a:t>
            </a:r>
            <a:r>
              <a:rPr lang="en-GB" b="1" i="1" u="sng" dirty="0"/>
              <a:t> [Accessed 19 Oct. 2026].</a:t>
            </a:r>
          </a:p>
          <a:p>
            <a:endParaRPr lang="en-GB" b="1" i="1" u="sng" dirty="0"/>
          </a:p>
          <a:p>
            <a:pPr marL="0" indent="0">
              <a:buNone/>
            </a:pPr>
            <a:r>
              <a:rPr lang="en-GB" b="1" i="1" u="sng" dirty="0"/>
              <a:t>NIDDK (2019). Definition &amp; facts for binge eating disorder. [online] National Institute of Diabetes and Digestive and Kidney Diseases. Available at: </a:t>
            </a:r>
            <a:r>
              <a:rPr lang="en-GB" b="1" i="1" u="sng" dirty="0">
                <a:hlinkClick r:id="rId7"/>
              </a:rPr>
              <a:t>https://www.niddk.nih.gov/health-information/weight-management/binge-eating-disorder/definition-facts</a:t>
            </a:r>
            <a:r>
              <a:rPr lang="en-GB" b="1" i="1" u="sng" dirty="0"/>
              <a:t> [Accessed 19 Oct. 2026].</a:t>
            </a:r>
          </a:p>
          <a:p>
            <a:endParaRPr lang="en-GB" b="1" i="1" u="sng" dirty="0"/>
          </a:p>
          <a:p>
            <a:pPr marL="0" indent="0">
              <a:buNone/>
            </a:pPr>
            <a:r>
              <a:rPr lang="en-GB" b="1" i="1" u="sng" dirty="0"/>
              <a:t>Strum, J. (2022). A history of eating disorders. [online] The Recovery Village Drug and Alcohol Rehab. Available at: </a:t>
            </a:r>
            <a:r>
              <a:rPr lang="en-GB" b="1" i="1" u="sng" dirty="0">
                <a:hlinkClick r:id="rId8"/>
              </a:rPr>
              <a:t>https://www.therecoveryvillage.com/mental-health/eating-disorders/history-of-eating-disorders/</a:t>
            </a:r>
            <a:r>
              <a:rPr lang="en-GB" b="1" i="1" u="sng" dirty="0"/>
              <a:t> [Accessed 19 Oct. 2026].</a:t>
            </a:r>
          </a:p>
          <a:p>
            <a:endParaRPr lang="en-US" dirty="0"/>
          </a:p>
        </p:txBody>
      </p:sp>
    </p:spTree>
    <p:extLst>
      <p:ext uri="{BB962C8B-B14F-4D97-AF65-F5344CB8AC3E}">
        <p14:creationId xmlns:p14="http://schemas.microsoft.com/office/powerpoint/2010/main" val="345130157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3275</TotalTime>
  <Words>1622</Words>
  <Application>Microsoft Macintosh PowerPoint</Application>
  <PresentationFormat>Custom</PresentationFormat>
  <Paragraphs>94</Paragraphs>
  <Slides>3</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AkayaKanadaka</vt: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Eugenio Ananias  Student number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Eugenio Nunes Mendes Da Costa Ananias (2308808)</cp:lastModifiedBy>
  <cp:revision>87</cp:revision>
  <cp:lastPrinted>2015-06-29T17:31:11Z</cp:lastPrinted>
  <dcterms:created xsi:type="dcterms:W3CDTF">2012-02-03T19:11:35Z</dcterms:created>
  <dcterms:modified xsi:type="dcterms:W3CDTF">2026-10-23T19:56:08Z</dcterms:modified>
</cp:coreProperties>
</file>