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3"/>
  </p:notesMasterIdLst>
  <p:sldIdLst>
    <p:sldId id="256" r:id="rId2"/>
  </p:sldIdLst>
  <p:sldSz cx="14630400" cy="8229600"/>
  <p:notesSz cx="8229600" cy="14630400"/>
  <p:embeddedFontLst>
    <p:embeddedFont>
      <p:font typeface="Alexandria" panose="020B0604020202020204" charset="-78"/>
      <p:regular r:id="rId4"/>
    </p:embeddedFont>
    <p:embeddedFont>
      <p:font typeface="Nobile"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831B54-0012-4849-BAEA-44BEB60E3374}" v="33" dt="2026-02-10T09:37:42.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4" d="100"/>
          <a:sy n="64" d="100"/>
        </p:scale>
        <p:origin x="115"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 Moldovan" userId="4916956953dd84ad" providerId="LiveId" clId="{EE31A659-7806-4827-B824-245C77FEE736}"/>
    <pc:docChg chg="modSld">
      <pc:chgData name="Gabriel Moldovan" userId="4916956953dd84ad" providerId="LiveId" clId="{EE31A659-7806-4827-B824-245C77FEE736}" dt="2026-02-10T09:37:41.193" v="31"/>
      <pc:docMkLst>
        <pc:docMk/>
      </pc:docMkLst>
      <pc:sldChg chg="setBg">
        <pc:chgData name="Gabriel Moldovan" userId="4916956953dd84ad" providerId="LiveId" clId="{EE31A659-7806-4827-B824-245C77FEE736}" dt="2026-02-10T09:37:41.193" v="31"/>
        <pc:sldMkLst>
          <pc:docMk/>
          <pc:sldMk cId="0"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1194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C73E6"/>
          </a:solidFill>
          <a:ln/>
        </p:spPr>
        <p:txBody>
          <a:bodyPr/>
          <a:lstStyle/>
          <a:p>
            <a:endParaRPr lang="en-GB"/>
          </a:p>
        </p:txBody>
      </p:sp>
      <p:sp>
        <p:nvSpPr>
          <p:cNvPr id="3" name="Shape 1"/>
          <p:cNvSpPr/>
          <p:nvPr/>
        </p:nvSpPr>
        <p:spPr>
          <a:xfrm>
            <a:off x="0" y="0"/>
            <a:ext cx="14630400" cy="8229600"/>
          </a:xfrm>
          <a:prstGeom prst="rect">
            <a:avLst/>
          </a:prstGeom>
          <a:solidFill>
            <a:srgbClr val="F9F9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bg>
      <p:bgPr>
        <a:pattFill prst="pct5">
          <a:fgClr>
            <a:srgbClr val="000000"/>
          </a:fgClr>
          <a:bgClr>
            <a:schemeClr val="bg1"/>
          </a:bgClr>
        </a:patt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9F9FF">
              <a:alpha val="85000"/>
            </a:srgbClr>
          </a:solidFill>
          <a:ln/>
        </p:spPr>
        <p:txBody>
          <a:bodyPr/>
          <a:lstStyle/>
          <a:p>
            <a:endParaRPr lang="en-GB"/>
          </a:p>
        </p:txBody>
      </p:sp>
      <p:sp>
        <p:nvSpPr>
          <p:cNvPr id="4" name="Shape 1"/>
          <p:cNvSpPr/>
          <p:nvPr/>
        </p:nvSpPr>
        <p:spPr>
          <a:xfrm>
            <a:off x="705088" y="854988"/>
            <a:ext cx="2489954" cy="184190"/>
          </a:xfrm>
          <a:prstGeom prst="roundRect">
            <a:avLst>
              <a:gd name="adj" fmla="val 20902"/>
            </a:avLst>
          </a:prstGeom>
          <a:solidFill>
            <a:srgbClr val="D2DDF9"/>
          </a:solidFill>
          <a:ln/>
        </p:spPr>
        <p:txBody>
          <a:bodyPr/>
          <a:lstStyle/>
          <a:p>
            <a:endParaRPr lang="en-GB"/>
          </a:p>
        </p:txBody>
      </p:sp>
      <p:sp>
        <p:nvSpPr>
          <p:cNvPr id="5" name="Text 2"/>
          <p:cNvSpPr/>
          <p:nvPr/>
        </p:nvSpPr>
        <p:spPr>
          <a:xfrm>
            <a:off x="773787" y="889278"/>
            <a:ext cx="2352556" cy="115610"/>
          </a:xfrm>
          <a:prstGeom prst="rect">
            <a:avLst/>
          </a:prstGeom>
          <a:noFill/>
          <a:ln/>
        </p:spPr>
        <p:txBody>
          <a:bodyPr wrap="none" lIns="0" tIns="0" rIns="0" bIns="0" rtlCol="0" anchor="t"/>
          <a:lstStyle/>
          <a:p>
            <a:pPr marL="0" indent="0" algn="l">
              <a:lnSpc>
                <a:spcPts val="900"/>
              </a:lnSpc>
              <a:buNone/>
            </a:pPr>
            <a:r>
              <a:rPr lang="en-US" sz="700" dirty="0">
                <a:solidFill>
                  <a:srgbClr val="404155"/>
                </a:solidFill>
                <a:latin typeface="Nobile" pitchFamily="34" charset="0"/>
                <a:ea typeface="Nobile" pitchFamily="34" charset="-122"/>
                <a:cs typeface="Nobile" pitchFamily="34" charset="-120"/>
              </a:rPr>
              <a:t>LCLM5006 – C1 INDIVIDUAL POSTER PRESENTATION</a:t>
            </a:r>
            <a:endParaRPr lang="en-US" sz="700" dirty="0"/>
          </a:p>
        </p:txBody>
      </p:sp>
      <p:sp>
        <p:nvSpPr>
          <p:cNvPr id="6" name="Text 3"/>
          <p:cNvSpPr/>
          <p:nvPr/>
        </p:nvSpPr>
        <p:spPr>
          <a:xfrm>
            <a:off x="705088" y="1065609"/>
            <a:ext cx="9224367" cy="358021"/>
          </a:xfrm>
          <a:prstGeom prst="rect">
            <a:avLst/>
          </a:prstGeom>
          <a:noFill/>
          <a:ln/>
        </p:spPr>
        <p:txBody>
          <a:bodyPr wrap="none" lIns="0" tIns="0" rIns="0" bIns="0" rtlCol="0" anchor="t"/>
          <a:lstStyle/>
          <a:p>
            <a:pPr marL="0" indent="0" algn="l">
              <a:lnSpc>
                <a:spcPts val="2800"/>
              </a:lnSpc>
              <a:buNone/>
            </a:pPr>
            <a:r>
              <a:rPr lang="en-US" sz="2250" dirty="0">
                <a:solidFill>
                  <a:srgbClr val="1B1B27"/>
                </a:solidFill>
                <a:latin typeface="Alexandria" pitchFamily="34" charset="0"/>
                <a:ea typeface="Alexandria" pitchFamily="34" charset="-122"/>
                <a:cs typeface="Alexandria" pitchFamily="34" charset="-120"/>
              </a:rPr>
              <a:t>Developing Emotional Intelligence and Mindfulness as a Student</a:t>
            </a:r>
            <a:endParaRPr lang="en-US" sz="2250" dirty="0"/>
          </a:p>
        </p:txBody>
      </p:sp>
      <p:sp>
        <p:nvSpPr>
          <p:cNvPr id="7" name="Text 4"/>
          <p:cNvSpPr/>
          <p:nvPr/>
        </p:nvSpPr>
        <p:spPr>
          <a:xfrm>
            <a:off x="705088" y="1522809"/>
            <a:ext cx="13220224" cy="144423"/>
          </a:xfrm>
          <a:prstGeom prst="rect">
            <a:avLst/>
          </a:prstGeom>
          <a:noFill/>
          <a:ln/>
        </p:spPr>
        <p:txBody>
          <a:bodyPr wrap="none" lIns="0" tIns="0" rIns="0" bIns="0" rtlCol="0" anchor="t"/>
          <a:lstStyle/>
          <a:p>
            <a:pPr marL="0" indent="0" algn="l">
              <a:lnSpc>
                <a:spcPts val="1100"/>
              </a:lnSpc>
              <a:buNone/>
            </a:pPr>
            <a:r>
              <a:rPr lang="en-US" sz="900" b="1" dirty="0">
                <a:solidFill>
                  <a:srgbClr val="404155"/>
                </a:solidFill>
                <a:latin typeface="Nobile" pitchFamily="34" charset="0"/>
                <a:ea typeface="Nobile" pitchFamily="34" charset="-122"/>
                <a:cs typeface="Nobile" pitchFamily="34" charset="-120"/>
              </a:rPr>
              <a:t>Student:</a:t>
            </a:r>
            <a:r>
              <a:rPr lang="en-US" sz="900" dirty="0">
                <a:solidFill>
                  <a:srgbClr val="404155"/>
                </a:solidFill>
                <a:latin typeface="Nobile" pitchFamily="34" charset="0"/>
                <a:ea typeface="Nobile" pitchFamily="34" charset="-122"/>
                <a:cs typeface="Nobile" pitchFamily="34" charset="-120"/>
              </a:rPr>
              <a:t> Ionut Alex Nica | </a:t>
            </a:r>
            <a:r>
              <a:rPr lang="en-US" sz="900" b="1" dirty="0">
                <a:solidFill>
                  <a:srgbClr val="404155"/>
                </a:solidFill>
                <a:latin typeface="Nobile" pitchFamily="34" charset="0"/>
                <a:ea typeface="Nobile" pitchFamily="34" charset="-122"/>
                <a:cs typeface="Nobile" pitchFamily="34" charset="-120"/>
              </a:rPr>
              <a:t>ID:</a:t>
            </a:r>
            <a:r>
              <a:rPr lang="en-US" sz="900" dirty="0">
                <a:solidFill>
                  <a:srgbClr val="404155"/>
                </a:solidFill>
                <a:latin typeface="Nobile" pitchFamily="34" charset="0"/>
                <a:ea typeface="Nobile" pitchFamily="34" charset="-122"/>
                <a:cs typeface="Nobile" pitchFamily="34" charset="-120"/>
              </a:rPr>
              <a:t> 2239653</a:t>
            </a:r>
            <a:endParaRPr lang="en-US" sz="900" dirty="0"/>
          </a:p>
        </p:txBody>
      </p:sp>
      <p:sp>
        <p:nvSpPr>
          <p:cNvPr id="8" name="Shape 5"/>
          <p:cNvSpPr/>
          <p:nvPr/>
        </p:nvSpPr>
        <p:spPr>
          <a:xfrm>
            <a:off x="622578" y="1741646"/>
            <a:ext cx="6635353" cy="1055846"/>
          </a:xfrm>
          <a:prstGeom prst="roundRect">
            <a:avLst>
              <a:gd name="adj" fmla="val 7813"/>
            </a:avLst>
          </a:prstGeom>
          <a:solidFill>
            <a:srgbClr val="FFFFFF">
              <a:alpha val="90000"/>
            </a:srgbClr>
          </a:solidFill>
          <a:ln/>
        </p:spPr>
        <p:txBody>
          <a:bodyPr/>
          <a:lstStyle/>
          <a:p>
            <a:endParaRPr lang="en-GB"/>
          </a:p>
        </p:txBody>
      </p:sp>
      <p:sp>
        <p:nvSpPr>
          <p:cNvPr id="9" name="Text 6"/>
          <p:cNvSpPr/>
          <p:nvPr/>
        </p:nvSpPr>
        <p:spPr>
          <a:xfrm>
            <a:off x="737116" y="1807726"/>
            <a:ext cx="2291596"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Introduction</a:t>
            </a:r>
            <a:endParaRPr lang="en-US" sz="1800" dirty="0"/>
          </a:p>
        </p:txBody>
      </p:sp>
      <p:sp>
        <p:nvSpPr>
          <p:cNvPr id="10" name="Text 7"/>
          <p:cNvSpPr/>
          <p:nvPr/>
        </p:nvSpPr>
        <p:spPr>
          <a:xfrm>
            <a:off x="737116" y="2160270"/>
            <a:ext cx="6406277" cy="577691"/>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Emotional intelligence (EI) involves recognising, understanding and regulating emotions in oneself and others (Goleman, 1995). Limited awareness of personal emotions can reduce the ability to interpret emotions in others, significantly affecting interpersonal relationships and academic performance. Mindfulness supports EI by increasing present-moment awareness and strengthening emotional regulation capabilities (Brown and Ryan, 2003).</a:t>
            </a:r>
            <a:endParaRPr lang="en-US" sz="900" dirty="0"/>
          </a:p>
        </p:txBody>
      </p:sp>
      <p:sp>
        <p:nvSpPr>
          <p:cNvPr id="11" name="Shape 8"/>
          <p:cNvSpPr/>
          <p:nvPr/>
        </p:nvSpPr>
        <p:spPr>
          <a:xfrm>
            <a:off x="7380089" y="1741646"/>
            <a:ext cx="6635353" cy="1055846"/>
          </a:xfrm>
          <a:prstGeom prst="roundRect">
            <a:avLst>
              <a:gd name="adj" fmla="val 7813"/>
            </a:avLst>
          </a:prstGeom>
          <a:solidFill>
            <a:srgbClr val="FFFFFF">
              <a:alpha val="90000"/>
            </a:srgbClr>
          </a:solidFill>
          <a:ln/>
        </p:spPr>
        <p:txBody>
          <a:bodyPr/>
          <a:lstStyle/>
          <a:p>
            <a:endParaRPr lang="en-GB"/>
          </a:p>
        </p:txBody>
      </p:sp>
      <p:sp>
        <p:nvSpPr>
          <p:cNvPr id="12" name="Text 9"/>
          <p:cNvSpPr/>
          <p:nvPr/>
        </p:nvSpPr>
        <p:spPr>
          <a:xfrm>
            <a:off x="7494627" y="1807726"/>
            <a:ext cx="2291596"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Method</a:t>
            </a:r>
            <a:endParaRPr lang="en-US" sz="1800" dirty="0"/>
          </a:p>
        </p:txBody>
      </p:sp>
      <p:sp>
        <p:nvSpPr>
          <p:cNvPr id="13" name="Text 10"/>
          <p:cNvSpPr/>
          <p:nvPr/>
        </p:nvSpPr>
        <p:spPr>
          <a:xfrm>
            <a:off x="7494627" y="2160270"/>
            <a:ext cx="6406277" cy="577691"/>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Academic sources were systematically identified using Google Scholar. Key search terms included emotional intelligence models, mindfulness in students, and emotion regulation strategies. Peer-reviewed journal articles and foundational texts were carefully analysed and synthesised using Harvard referencing conventions to ensure rigorous academic standards.</a:t>
            </a:r>
            <a:endParaRPr lang="en-US" sz="900" dirty="0"/>
          </a:p>
        </p:txBody>
      </p:sp>
      <p:sp>
        <p:nvSpPr>
          <p:cNvPr id="14" name="Text 11"/>
          <p:cNvSpPr/>
          <p:nvPr/>
        </p:nvSpPr>
        <p:spPr>
          <a:xfrm>
            <a:off x="705088" y="2896672"/>
            <a:ext cx="4051935"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Emotional Control and Mindfulness</a:t>
            </a:r>
            <a:endParaRPr lang="en-US" sz="1800" dirty="0"/>
          </a:p>
        </p:txBody>
      </p:sp>
      <p:sp>
        <p:nvSpPr>
          <p:cNvPr id="15" name="Text 12"/>
          <p:cNvSpPr/>
          <p:nvPr/>
        </p:nvSpPr>
        <p:spPr>
          <a:xfrm>
            <a:off x="705088" y="3282315"/>
            <a:ext cx="13220224" cy="433268"/>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Academic pressure and challenging deadlines can trigger considerable stress and anxiety amongst students. Research indicates that cognitive reappraisal—reframe emotional situations—is substantially more effective than emotional suppression for managing difficult emotions (Gross, 1998). Mindfulness practices improve emotional awareness and reduce automatic stress reactions (Kabat-Zinn, 2003). Enhanced emotional regulation directly supports focus, resilience and consistent study habits (Brown and Ryan, 2003).</a:t>
            </a:r>
            <a:endParaRPr lang="en-US" sz="900" dirty="0"/>
          </a:p>
        </p:txBody>
      </p:sp>
      <p:sp>
        <p:nvSpPr>
          <p:cNvPr id="16" name="Text 13"/>
          <p:cNvSpPr/>
          <p:nvPr/>
        </p:nvSpPr>
        <p:spPr>
          <a:xfrm>
            <a:off x="705088" y="3789998"/>
            <a:ext cx="13220224" cy="288846"/>
          </a:xfrm>
          <a:prstGeom prst="rect">
            <a:avLst/>
          </a:prstGeom>
          <a:noFill/>
          <a:ln/>
        </p:spPr>
        <p:txBody>
          <a:bodyPr wrap="square" lIns="0" tIns="0" rIns="0" bIns="0" rtlCol="0" anchor="t"/>
          <a:lstStyle/>
          <a:p>
            <a:pPr marL="0" indent="0" algn="l">
              <a:lnSpc>
                <a:spcPts val="1100"/>
              </a:lnSpc>
              <a:buNone/>
            </a:pPr>
            <a:endParaRPr lang="en-US" sz="900" dirty="0"/>
          </a:p>
        </p:txBody>
      </p:sp>
      <p:sp>
        <p:nvSpPr>
          <p:cNvPr id="17" name="Text 14"/>
          <p:cNvSpPr/>
          <p:nvPr/>
        </p:nvSpPr>
        <p:spPr>
          <a:xfrm>
            <a:off x="705088" y="4178022"/>
            <a:ext cx="3939421"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Developing Emotional Intelligence</a:t>
            </a:r>
            <a:endParaRPr lang="en-US" sz="1800" dirty="0"/>
          </a:p>
        </p:txBody>
      </p:sp>
      <p:sp>
        <p:nvSpPr>
          <p:cNvPr id="18" name="Text 15"/>
          <p:cNvSpPr/>
          <p:nvPr/>
        </p:nvSpPr>
        <p:spPr>
          <a:xfrm>
            <a:off x="705088" y="4563666"/>
            <a:ext cx="13220224" cy="433268"/>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EI can be systematically developed through four core competencies: self-awareness, emotional regulation, empathy and social skills (Goleman, 1998). The ability-based model identifies four essential skills: perceiving emotions accurately, understanding emotional meaning, using emotions to facilitate thinking, and managing emotions effectively (Mayer and Salovey, 1997). Regular reflection, actively seeking feedback and practising emotional regulation techniques enhance EI over time. Research demonstrates that EI development significantly improves coping mechanisms, leadership potential and overall academic performance (Ashkanasy and Daus, 2005).</a:t>
            </a:r>
            <a:endParaRPr lang="en-US" sz="900" dirty="0"/>
          </a:p>
        </p:txBody>
      </p:sp>
      <p:sp>
        <p:nvSpPr>
          <p:cNvPr id="19" name="Shape 16"/>
          <p:cNvSpPr/>
          <p:nvPr/>
        </p:nvSpPr>
        <p:spPr>
          <a:xfrm>
            <a:off x="705088" y="5071348"/>
            <a:ext cx="3255407" cy="607338"/>
          </a:xfrm>
          <a:prstGeom prst="roundRect">
            <a:avLst>
              <a:gd name="adj" fmla="val 7924"/>
            </a:avLst>
          </a:prstGeom>
          <a:solidFill>
            <a:srgbClr val="D2DDF9"/>
          </a:solidFill>
          <a:ln w="7620">
            <a:solidFill>
              <a:srgbClr val="B8C3DF"/>
            </a:solidFill>
            <a:prstDash val="solid"/>
          </a:ln>
        </p:spPr>
        <p:txBody>
          <a:bodyPr/>
          <a:lstStyle/>
          <a:p>
            <a:endParaRPr lang="en-GB"/>
          </a:p>
        </p:txBody>
      </p:sp>
      <p:sp>
        <p:nvSpPr>
          <p:cNvPr id="20" name="Text 17"/>
          <p:cNvSpPr/>
          <p:nvPr/>
        </p:nvSpPr>
        <p:spPr>
          <a:xfrm>
            <a:off x="827246" y="5193506"/>
            <a:ext cx="1432203" cy="178951"/>
          </a:xfrm>
          <a:prstGeom prst="rect">
            <a:avLst/>
          </a:prstGeom>
          <a:noFill/>
          <a:ln/>
        </p:spPr>
        <p:txBody>
          <a:bodyPr wrap="none" lIns="0" tIns="0" rIns="0" bIns="0" rtlCol="0" anchor="t"/>
          <a:lstStyle/>
          <a:p>
            <a:pPr marL="0" indent="0" algn="l">
              <a:lnSpc>
                <a:spcPts val="1400"/>
              </a:lnSpc>
              <a:buNone/>
            </a:pPr>
            <a:r>
              <a:rPr lang="en-US" sz="1100" dirty="0">
                <a:solidFill>
                  <a:srgbClr val="404155"/>
                </a:solidFill>
                <a:latin typeface="Alexandria" pitchFamily="34" charset="0"/>
                <a:ea typeface="Alexandria" pitchFamily="34" charset="-122"/>
                <a:cs typeface="Alexandria" pitchFamily="34" charset="-120"/>
              </a:rPr>
              <a:t>Self-Awareness</a:t>
            </a:r>
            <a:endParaRPr lang="en-US" sz="1100" dirty="0"/>
          </a:p>
        </p:txBody>
      </p:sp>
      <p:sp>
        <p:nvSpPr>
          <p:cNvPr id="21" name="Text 18"/>
          <p:cNvSpPr/>
          <p:nvPr/>
        </p:nvSpPr>
        <p:spPr>
          <a:xfrm>
            <a:off x="827246" y="5412105"/>
            <a:ext cx="3011091" cy="144423"/>
          </a:xfrm>
          <a:prstGeom prst="rect">
            <a:avLst/>
          </a:prstGeom>
          <a:noFill/>
          <a:ln/>
        </p:spPr>
        <p:txBody>
          <a:bodyPr wrap="non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Recognising personal emotional patterns</a:t>
            </a:r>
            <a:endParaRPr lang="en-US" sz="900" dirty="0"/>
          </a:p>
        </p:txBody>
      </p:sp>
      <p:sp>
        <p:nvSpPr>
          <p:cNvPr id="22" name="Shape 19"/>
          <p:cNvSpPr/>
          <p:nvPr/>
        </p:nvSpPr>
        <p:spPr>
          <a:xfrm>
            <a:off x="4026575" y="5071348"/>
            <a:ext cx="3255526" cy="607338"/>
          </a:xfrm>
          <a:prstGeom prst="roundRect">
            <a:avLst>
              <a:gd name="adj" fmla="val 7924"/>
            </a:avLst>
          </a:prstGeom>
          <a:solidFill>
            <a:srgbClr val="D2DDF9"/>
          </a:solidFill>
          <a:ln w="7620">
            <a:solidFill>
              <a:srgbClr val="B8C3DF"/>
            </a:solidFill>
            <a:prstDash val="solid"/>
          </a:ln>
        </p:spPr>
        <p:txBody>
          <a:bodyPr/>
          <a:lstStyle/>
          <a:p>
            <a:endParaRPr lang="en-GB"/>
          </a:p>
        </p:txBody>
      </p:sp>
      <p:sp>
        <p:nvSpPr>
          <p:cNvPr id="23" name="Text 20"/>
          <p:cNvSpPr/>
          <p:nvPr/>
        </p:nvSpPr>
        <p:spPr>
          <a:xfrm>
            <a:off x="4148733" y="5193506"/>
            <a:ext cx="1432203" cy="178951"/>
          </a:xfrm>
          <a:prstGeom prst="rect">
            <a:avLst/>
          </a:prstGeom>
          <a:noFill/>
          <a:ln/>
        </p:spPr>
        <p:txBody>
          <a:bodyPr wrap="none" lIns="0" tIns="0" rIns="0" bIns="0" rtlCol="0" anchor="t"/>
          <a:lstStyle/>
          <a:p>
            <a:pPr marL="0" indent="0" algn="l">
              <a:lnSpc>
                <a:spcPts val="1400"/>
              </a:lnSpc>
              <a:buNone/>
            </a:pPr>
            <a:r>
              <a:rPr lang="en-US" sz="1100" dirty="0">
                <a:solidFill>
                  <a:srgbClr val="404155"/>
                </a:solidFill>
                <a:latin typeface="Alexandria" pitchFamily="34" charset="0"/>
                <a:ea typeface="Alexandria" pitchFamily="34" charset="-122"/>
                <a:cs typeface="Alexandria" pitchFamily="34" charset="-120"/>
              </a:rPr>
              <a:t>Regulation</a:t>
            </a:r>
            <a:endParaRPr lang="en-US" sz="1100" dirty="0"/>
          </a:p>
        </p:txBody>
      </p:sp>
      <p:sp>
        <p:nvSpPr>
          <p:cNvPr id="24" name="Text 21"/>
          <p:cNvSpPr/>
          <p:nvPr/>
        </p:nvSpPr>
        <p:spPr>
          <a:xfrm>
            <a:off x="4148733" y="5412105"/>
            <a:ext cx="3011210" cy="144423"/>
          </a:xfrm>
          <a:prstGeom prst="rect">
            <a:avLst/>
          </a:prstGeom>
          <a:noFill/>
          <a:ln/>
        </p:spPr>
        <p:txBody>
          <a:bodyPr wrap="non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Managing responses effectively</a:t>
            </a:r>
            <a:endParaRPr lang="en-US" sz="900" dirty="0"/>
          </a:p>
        </p:txBody>
      </p:sp>
      <p:sp>
        <p:nvSpPr>
          <p:cNvPr id="25" name="Shape 22"/>
          <p:cNvSpPr/>
          <p:nvPr/>
        </p:nvSpPr>
        <p:spPr>
          <a:xfrm>
            <a:off x="7348180" y="5071348"/>
            <a:ext cx="3255526" cy="607338"/>
          </a:xfrm>
          <a:prstGeom prst="roundRect">
            <a:avLst>
              <a:gd name="adj" fmla="val 7924"/>
            </a:avLst>
          </a:prstGeom>
          <a:solidFill>
            <a:srgbClr val="D2DDF9"/>
          </a:solidFill>
          <a:ln w="7620">
            <a:solidFill>
              <a:srgbClr val="B8C3DF"/>
            </a:solidFill>
            <a:prstDash val="solid"/>
          </a:ln>
        </p:spPr>
        <p:txBody>
          <a:bodyPr/>
          <a:lstStyle/>
          <a:p>
            <a:endParaRPr lang="en-GB"/>
          </a:p>
        </p:txBody>
      </p:sp>
      <p:sp>
        <p:nvSpPr>
          <p:cNvPr id="26" name="Text 23"/>
          <p:cNvSpPr/>
          <p:nvPr/>
        </p:nvSpPr>
        <p:spPr>
          <a:xfrm>
            <a:off x="7470338" y="5193506"/>
            <a:ext cx="1432203" cy="178951"/>
          </a:xfrm>
          <a:prstGeom prst="rect">
            <a:avLst/>
          </a:prstGeom>
          <a:noFill/>
          <a:ln/>
        </p:spPr>
        <p:txBody>
          <a:bodyPr wrap="none" lIns="0" tIns="0" rIns="0" bIns="0" rtlCol="0" anchor="t"/>
          <a:lstStyle/>
          <a:p>
            <a:pPr marL="0" indent="0" algn="l">
              <a:lnSpc>
                <a:spcPts val="1400"/>
              </a:lnSpc>
              <a:buNone/>
            </a:pPr>
            <a:r>
              <a:rPr lang="en-US" sz="1100" dirty="0">
                <a:solidFill>
                  <a:srgbClr val="404155"/>
                </a:solidFill>
                <a:latin typeface="Alexandria" pitchFamily="34" charset="0"/>
                <a:ea typeface="Alexandria" pitchFamily="34" charset="-122"/>
                <a:cs typeface="Alexandria" pitchFamily="34" charset="-120"/>
              </a:rPr>
              <a:t>Empathy</a:t>
            </a:r>
            <a:endParaRPr lang="en-US" sz="1100" dirty="0"/>
          </a:p>
        </p:txBody>
      </p:sp>
      <p:sp>
        <p:nvSpPr>
          <p:cNvPr id="27" name="Text 24"/>
          <p:cNvSpPr/>
          <p:nvPr/>
        </p:nvSpPr>
        <p:spPr>
          <a:xfrm>
            <a:off x="7470338" y="5412105"/>
            <a:ext cx="3011210" cy="144423"/>
          </a:xfrm>
          <a:prstGeom prst="rect">
            <a:avLst/>
          </a:prstGeom>
          <a:noFill/>
          <a:ln/>
        </p:spPr>
        <p:txBody>
          <a:bodyPr wrap="non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Understanding others' emotions</a:t>
            </a:r>
            <a:endParaRPr lang="en-US" sz="900" dirty="0"/>
          </a:p>
        </p:txBody>
      </p:sp>
      <p:sp>
        <p:nvSpPr>
          <p:cNvPr id="28" name="Shape 25"/>
          <p:cNvSpPr/>
          <p:nvPr/>
        </p:nvSpPr>
        <p:spPr>
          <a:xfrm>
            <a:off x="10669786" y="5071348"/>
            <a:ext cx="3255526" cy="607338"/>
          </a:xfrm>
          <a:prstGeom prst="roundRect">
            <a:avLst>
              <a:gd name="adj" fmla="val 7924"/>
            </a:avLst>
          </a:prstGeom>
          <a:solidFill>
            <a:srgbClr val="D2DDF9"/>
          </a:solidFill>
          <a:ln w="7620">
            <a:solidFill>
              <a:srgbClr val="B8C3DF"/>
            </a:solidFill>
            <a:prstDash val="solid"/>
          </a:ln>
        </p:spPr>
        <p:txBody>
          <a:bodyPr/>
          <a:lstStyle/>
          <a:p>
            <a:endParaRPr lang="en-GB"/>
          </a:p>
        </p:txBody>
      </p:sp>
      <p:sp>
        <p:nvSpPr>
          <p:cNvPr id="29" name="Text 26"/>
          <p:cNvSpPr/>
          <p:nvPr/>
        </p:nvSpPr>
        <p:spPr>
          <a:xfrm>
            <a:off x="10791944" y="5193506"/>
            <a:ext cx="1432203" cy="178951"/>
          </a:xfrm>
          <a:prstGeom prst="rect">
            <a:avLst/>
          </a:prstGeom>
          <a:noFill/>
          <a:ln/>
        </p:spPr>
        <p:txBody>
          <a:bodyPr wrap="none" lIns="0" tIns="0" rIns="0" bIns="0" rtlCol="0" anchor="t"/>
          <a:lstStyle/>
          <a:p>
            <a:pPr marL="0" indent="0" algn="l">
              <a:lnSpc>
                <a:spcPts val="1400"/>
              </a:lnSpc>
              <a:buNone/>
            </a:pPr>
            <a:r>
              <a:rPr lang="en-US" sz="1100" dirty="0">
                <a:solidFill>
                  <a:srgbClr val="404155"/>
                </a:solidFill>
                <a:latin typeface="Alexandria" pitchFamily="34" charset="0"/>
                <a:ea typeface="Alexandria" pitchFamily="34" charset="-122"/>
                <a:cs typeface="Alexandria" pitchFamily="34" charset="-120"/>
              </a:rPr>
              <a:t>Social Skills</a:t>
            </a:r>
            <a:endParaRPr lang="en-US" sz="1100" dirty="0"/>
          </a:p>
        </p:txBody>
      </p:sp>
      <p:sp>
        <p:nvSpPr>
          <p:cNvPr id="30" name="Text 27"/>
          <p:cNvSpPr/>
          <p:nvPr/>
        </p:nvSpPr>
        <p:spPr>
          <a:xfrm>
            <a:off x="10791944" y="5412105"/>
            <a:ext cx="3011210" cy="144423"/>
          </a:xfrm>
          <a:prstGeom prst="rect">
            <a:avLst/>
          </a:prstGeom>
          <a:noFill/>
          <a:ln/>
        </p:spPr>
        <p:txBody>
          <a:bodyPr wrap="non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Building positive relationships</a:t>
            </a:r>
            <a:endParaRPr lang="en-US" sz="900" dirty="0"/>
          </a:p>
        </p:txBody>
      </p:sp>
      <p:sp>
        <p:nvSpPr>
          <p:cNvPr id="31" name="Shape 28"/>
          <p:cNvSpPr/>
          <p:nvPr/>
        </p:nvSpPr>
        <p:spPr>
          <a:xfrm>
            <a:off x="622578" y="5753100"/>
            <a:ext cx="6635353" cy="1200269"/>
          </a:xfrm>
          <a:prstGeom prst="roundRect">
            <a:avLst>
              <a:gd name="adj" fmla="val 6873"/>
            </a:avLst>
          </a:prstGeom>
          <a:solidFill>
            <a:srgbClr val="FFFFFF">
              <a:alpha val="90000"/>
            </a:srgbClr>
          </a:solidFill>
          <a:ln/>
        </p:spPr>
        <p:txBody>
          <a:bodyPr/>
          <a:lstStyle/>
          <a:p>
            <a:endParaRPr lang="en-GB"/>
          </a:p>
        </p:txBody>
      </p:sp>
      <p:sp>
        <p:nvSpPr>
          <p:cNvPr id="32" name="Text 29"/>
          <p:cNvSpPr/>
          <p:nvPr/>
        </p:nvSpPr>
        <p:spPr>
          <a:xfrm>
            <a:off x="737116" y="5819180"/>
            <a:ext cx="4812506"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Success Factors and Managing Challenges</a:t>
            </a:r>
            <a:endParaRPr lang="en-US" sz="1800" dirty="0"/>
          </a:p>
        </p:txBody>
      </p:sp>
      <p:sp>
        <p:nvSpPr>
          <p:cNvPr id="33" name="Text 30"/>
          <p:cNvSpPr/>
          <p:nvPr/>
        </p:nvSpPr>
        <p:spPr>
          <a:xfrm>
            <a:off x="737116" y="6171724"/>
            <a:ext cx="6406277" cy="722114"/>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Academic success is closely linked to effective emotional regulation, sustained motivation and strategic time management. Self-regulated learning requires careful planning, continuous monitoring and adaptive strategy adjustment (Zimmerman, 2002). EI supports persistence through challenges, effective stress management and clear communication. Mindfulness-based strategies demonstrably reduce perceived stress when practised consistently over time (Regehr et al., 2013).</a:t>
            </a:r>
            <a:endParaRPr lang="en-US" sz="900" dirty="0"/>
          </a:p>
        </p:txBody>
      </p:sp>
      <p:sp>
        <p:nvSpPr>
          <p:cNvPr id="34" name="Shape 31"/>
          <p:cNvSpPr/>
          <p:nvPr/>
        </p:nvSpPr>
        <p:spPr>
          <a:xfrm>
            <a:off x="7380089" y="5753100"/>
            <a:ext cx="6635353" cy="1200269"/>
          </a:xfrm>
          <a:prstGeom prst="roundRect">
            <a:avLst>
              <a:gd name="adj" fmla="val 6873"/>
            </a:avLst>
          </a:prstGeom>
          <a:solidFill>
            <a:srgbClr val="FFFFFF">
              <a:alpha val="90000"/>
            </a:srgbClr>
          </a:solidFill>
          <a:ln/>
        </p:spPr>
        <p:txBody>
          <a:bodyPr/>
          <a:lstStyle/>
          <a:p>
            <a:endParaRPr lang="en-GB"/>
          </a:p>
        </p:txBody>
      </p:sp>
      <p:sp>
        <p:nvSpPr>
          <p:cNvPr id="35" name="Text 32"/>
          <p:cNvSpPr/>
          <p:nvPr/>
        </p:nvSpPr>
        <p:spPr>
          <a:xfrm>
            <a:off x="7494627" y="5819180"/>
            <a:ext cx="2291596" cy="286464"/>
          </a:xfrm>
          <a:prstGeom prst="rect">
            <a:avLst/>
          </a:prstGeom>
          <a:noFill/>
          <a:ln/>
        </p:spPr>
        <p:txBody>
          <a:bodyPr wrap="none" lIns="0" tIns="0" rIns="0" bIns="0" rtlCol="0" anchor="t"/>
          <a:lstStyle/>
          <a:p>
            <a:pPr marL="0" indent="0" algn="l">
              <a:lnSpc>
                <a:spcPts val="2250"/>
              </a:lnSpc>
              <a:buNone/>
            </a:pPr>
            <a:r>
              <a:rPr lang="en-US" sz="1800" dirty="0">
                <a:solidFill>
                  <a:srgbClr val="1B1B27"/>
                </a:solidFill>
                <a:latin typeface="Alexandria" pitchFamily="34" charset="0"/>
                <a:ea typeface="Alexandria" pitchFamily="34" charset="-122"/>
                <a:cs typeface="Alexandria" pitchFamily="34" charset="-120"/>
              </a:rPr>
              <a:t>Conclusion</a:t>
            </a:r>
            <a:endParaRPr lang="en-US" sz="1800" dirty="0"/>
          </a:p>
        </p:txBody>
      </p:sp>
      <p:sp>
        <p:nvSpPr>
          <p:cNvPr id="36" name="Text 33"/>
          <p:cNvSpPr/>
          <p:nvPr/>
        </p:nvSpPr>
        <p:spPr>
          <a:xfrm>
            <a:off x="7494627" y="6171724"/>
            <a:ext cx="6406277" cy="433268"/>
          </a:xfrm>
          <a:prstGeom prst="rect">
            <a:avLst/>
          </a:prstGeom>
          <a:noFill/>
          <a:ln/>
        </p:spPr>
        <p:txBody>
          <a:bodyPr wrap="square" lIns="0" tIns="0" rIns="0" bIns="0" rtlCol="0" anchor="t"/>
          <a:lstStyle/>
          <a:p>
            <a:pPr marL="0" indent="0" algn="l">
              <a:lnSpc>
                <a:spcPts val="1100"/>
              </a:lnSpc>
              <a:buNone/>
            </a:pPr>
            <a:r>
              <a:rPr lang="en-US" sz="900" dirty="0">
                <a:solidFill>
                  <a:srgbClr val="404155"/>
                </a:solidFill>
                <a:latin typeface="Nobile" pitchFamily="34" charset="0"/>
                <a:ea typeface="Nobile" pitchFamily="34" charset="-122"/>
                <a:cs typeface="Nobile" pitchFamily="34" charset="-120"/>
              </a:rPr>
              <a:t>Emotional intelligence and mindfulness provide essential support for emotional control, academic success and overall well-being. Developing these critical skills prepares students for future leadership roles and professional environments, fostering both personal growth and career readiness.</a:t>
            </a:r>
            <a:endParaRPr lang="en-US" sz="900" dirty="0"/>
          </a:p>
        </p:txBody>
      </p:sp>
      <p:sp>
        <p:nvSpPr>
          <p:cNvPr id="37" name="Text 34"/>
          <p:cNvSpPr/>
          <p:nvPr/>
        </p:nvSpPr>
        <p:spPr>
          <a:xfrm>
            <a:off x="705088" y="7027783"/>
            <a:ext cx="13220224" cy="346829"/>
          </a:xfrm>
          <a:prstGeom prst="rect">
            <a:avLst/>
          </a:prstGeom>
          <a:noFill/>
          <a:ln/>
        </p:spPr>
        <p:txBody>
          <a:bodyPr wrap="square" lIns="0" tIns="0" rIns="0" bIns="0" rtlCol="0" anchor="t"/>
          <a:lstStyle/>
          <a:p>
            <a:pPr marL="0" indent="0" algn="l">
              <a:lnSpc>
                <a:spcPts val="900"/>
              </a:lnSpc>
              <a:buNone/>
            </a:pPr>
            <a:r>
              <a:rPr lang="en-US" sz="700" b="1" dirty="0">
                <a:solidFill>
                  <a:srgbClr val="404155"/>
                </a:solidFill>
                <a:latin typeface="Nobile" pitchFamily="34" charset="0"/>
                <a:ea typeface="Nobile" pitchFamily="34" charset="-122"/>
                <a:cs typeface="Nobile" pitchFamily="34" charset="-120"/>
              </a:rPr>
              <a:t>References:</a:t>
            </a:r>
            <a:r>
              <a:rPr lang="en-US" sz="700" dirty="0">
                <a:solidFill>
                  <a:srgbClr val="404155"/>
                </a:solidFill>
                <a:latin typeface="Nobile" pitchFamily="34" charset="0"/>
                <a:ea typeface="Nobile" pitchFamily="34" charset="-122"/>
                <a:cs typeface="Nobile" pitchFamily="34" charset="-120"/>
              </a:rPr>
              <a:t> Ashkanasy, N.M. and Daus, C.S. (2005) </a:t>
            </a:r>
            <a:r>
              <a:rPr lang="en-US" sz="700" i="1" dirty="0">
                <a:solidFill>
                  <a:srgbClr val="404155"/>
                </a:solidFill>
                <a:latin typeface="Nobile" pitchFamily="34" charset="0"/>
                <a:ea typeface="Nobile" pitchFamily="34" charset="-122"/>
                <a:cs typeface="Nobile" pitchFamily="34" charset="-120"/>
              </a:rPr>
              <a:t>Journal of Organizational Behavior</a:t>
            </a:r>
            <a:r>
              <a:rPr lang="en-US" sz="700" dirty="0">
                <a:solidFill>
                  <a:srgbClr val="404155"/>
                </a:solidFill>
                <a:latin typeface="Nobile" pitchFamily="34" charset="0"/>
                <a:ea typeface="Nobile" pitchFamily="34" charset="-122"/>
                <a:cs typeface="Nobile" pitchFamily="34" charset="-120"/>
              </a:rPr>
              <a:t>, 26(4), pp. 441–452. Brown, K.W. and Ryan, R.M. (2003) </a:t>
            </a:r>
            <a:r>
              <a:rPr lang="en-US" sz="700" i="1" dirty="0">
                <a:solidFill>
                  <a:srgbClr val="404155"/>
                </a:solidFill>
                <a:latin typeface="Nobile" pitchFamily="34" charset="0"/>
                <a:ea typeface="Nobile" pitchFamily="34" charset="-122"/>
                <a:cs typeface="Nobile" pitchFamily="34" charset="-120"/>
              </a:rPr>
              <a:t>Journal of Personality and Social Psychology</a:t>
            </a:r>
            <a:r>
              <a:rPr lang="en-US" sz="700" dirty="0">
                <a:solidFill>
                  <a:srgbClr val="404155"/>
                </a:solidFill>
                <a:latin typeface="Nobile" pitchFamily="34" charset="0"/>
                <a:ea typeface="Nobile" pitchFamily="34" charset="-122"/>
                <a:cs typeface="Nobile" pitchFamily="34" charset="-120"/>
              </a:rPr>
              <a:t>, 84(4), pp. 822–848. Goleman, D. (1995) </a:t>
            </a:r>
            <a:r>
              <a:rPr lang="en-US" sz="700" i="1" dirty="0">
                <a:solidFill>
                  <a:srgbClr val="404155"/>
                </a:solidFill>
                <a:latin typeface="Nobile" pitchFamily="34" charset="0"/>
                <a:ea typeface="Nobile" pitchFamily="34" charset="-122"/>
                <a:cs typeface="Nobile" pitchFamily="34" charset="-120"/>
              </a:rPr>
              <a:t>Emotional Intelligence</a:t>
            </a:r>
            <a:r>
              <a:rPr lang="en-US" sz="700" dirty="0">
                <a:solidFill>
                  <a:srgbClr val="404155"/>
                </a:solidFill>
                <a:latin typeface="Nobile" pitchFamily="34" charset="0"/>
                <a:ea typeface="Nobile" pitchFamily="34" charset="-122"/>
                <a:cs typeface="Nobile" pitchFamily="34" charset="-120"/>
              </a:rPr>
              <a:t>. New York: Bantam Books. Goleman, D. (1998) </a:t>
            </a:r>
            <a:r>
              <a:rPr lang="en-US" sz="700" i="1" dirty="0">
                <a:solidFill>
                  <a:srgbClr val="404155"/>
                </a:solidFill>
                <a:latin typeface="Nobile" pitchFamily="34" charset="0"/>
                <a:ea typeface="Nobile" pitchFamily="34" charset="-122"/>
                <a:cs typeface="Nobile" pitchFamily="34" charset="-120"/>
              </a:rPr>
              <a:t>Working with Emotional Intelligence</a:t>
            </a:r>
            <a:r>
              <a:rPr lang="en-US" sz="700" dirty="0">
                <a:solidFill>
                  <a:srgbClr val="404155"/>
                </a:solidFill>
                <a:latin typeface="Nobile" pitchFamily="34" charset="0"/>
                <a:ea typeface="Nobile" pitchFamily="34" charset="-122"/>
                <a:cs typeface="Nobile" pitchFamily="34" charset="-120"/>
              </a:rPr>
              <a:t>. New York: Bantam Books. Gross, J.J. (1998) </a:t>
            </a:r>
            <a:r>
              <a:rPr lang="en-US" sz="700" i="1" dirty="0">
                <a:solidFill>
                  <a:srgbClr val="404155"/>
                </a:solidFill>
                <a:latin typeface="Nobile" pitchFamily="34" charset="0"/>
                <a:ea typeface="Nobile" pitchFamily="34" charset="-122"/>
                <a:cs typeface="Nobile" pitchFamily="34" charset="-120"/>
              </a:rPr>
              <a:t>Review of General Psychology</a:t>
            </a:r>
            <a:r>
              <a:rPr lang="en-US" sz="700" dirty="0">
                <a:solidFill>
                  <a:srgbClr val="404155"/>
                </a:solidFill>
                <a:latin typeface="Nobile" pitchFamily="34" charset="0"/>
                <a:ea typeface="Nobile" pitchFamily="34" charset="-122"/>
                <a:cs typeface="Nobile" pitchFamily="34" charset="-120"/>
              </a:rPr>
              <a:t>, 2(3), pp. 271–299. Kabat-Zinn, J. (2003) </a:t>
            </a:r>
            <a:r>
              <a:rPr lang="en-US" sz="700" i="1" dirty="0">
                <a:solidFill>
                  <a:srgbClr val="404155"/>
                </a:solidFill>
                <a:latin typeface="Nobile" pitchFamily="34" charset="0"/>
                <a:ea typeface="Nobile" pitchFamily="34" charset="-122"/>
                <a:cs typeface="Nobile" pitchFamily="34" charset="-120"/>
              </a:rPr>
              <a:t>Clinical Psychology: Science and Practice</a:t>
            </a:r>
            <a:r>
              <a:rPr lang="en-US" sz="700" dirty="0">
                <a:solidFill>
                  <a:srgbClr val="404155"/>
                </a:solidFill>
                <a:latin typeface="Nobile" pitchFamily="34" charset="0"/>
                <a:ea typeface="Nobile" pitchFamily="34" charset="-122"/>
                <a:cs typeface="Nobile" pitchFamily="34" charset="-120"/>
              </a:rPr>
              <a:t>, 10(2), pp. 144–156. Mayer, J.D. and Salovey, P. (1997) In Salovey, P. and Sluyter, D. (eds.) </a:t>
            </a:r>
            <a:r>
              <a:rPr lang="en-US" sz="700" i="1" dirty="0">
                <a:solidFill>
                  <a:srgbClr val="404155"/>
                </a:solidFill>
                <a:latin typeface="Nobile" pitchFamily="34" charset="0"/>
                <a:ea typeface="Nobile" pitchFamily="34" charset="-122"/>
                <a:cs typeface="Nobile" pitchFamily="34" charset="-120"/>
              </a:rPr>
              <a:t>Emotional Development and Emotional Intelligence</a:t>
            </a:r>
            <a:r>
              <a:rPr lang="en-US" sz="700" dirty="0">
                <a:solidFill>
                  <a:srgbClr val="404155"/>
                </a:solidFill>
                <a:latin typeface="Nobile" pitchFamily="34" charset="0"/>
                <a:ea typeface="Nobile" pitchFamily="34" charset="-122"/>
                <a:cs typeface="Nobile" pitchFamily="34" charset="-120"/>
              </a:rPr>
              <a:t>. New York: Basic Books, pp. 3–31. Regehr, C., Glancy, D. and Pitts, A. (2013) </a:t>
            </a:r>
            <a:r>
              <a:rPr lang="en-US" sz="700" i="1" dirty="0">
                <a:solidFill>
                  <a:srgbClr val="404155"/>
                </a:solidFill>
                <a:latin typeface="Nobile" pitchFamily="34" charset="0"/>
                <a:ea typeface="Nobile" pitchFamily="34" charset="-122"/>
                <a:cs typeface="Nobile" pitchFamily="34" charset="-120"/>
              </a:rPr>
              <a:t>Journal of Affective Disorders</a:t>
            </a:r>
            <a:r>
              <a:rPr lang="en-US" sz="700" dirty="0">
                <a:solidFill>
                  <a:srgbClr val="404155"/>
                </a:solidFill>
                <a:latin typeface="Nobile" pitchFamily="34" charset="0"/>
                <a:ea typeface="Nobile" pitchFamily="34" charset="-122"/>
                <a:cs typeface="Nobile" pitchFamily="34" charset="-120"/>
              </a:rPr>
              <a:t>, 148(1), pp. 1–11. Zimmerman, B.J. (2002) </a:t>
            </a:r>
            <a:r>
              <a:rPr lang="en-US" sz="700" i="1" dirty="0">
                <a:solidFill>
                  <a:srgbClr val="404155"/>
                </a:solidFill>
                <a:latin typeface="Nobile" pitchFamily="34" charset="0"/>
                <a:ea typeface="Nobile" pitchFamily="34" charset="-122"/>
                <a:cs typeface="Nobile" pitchFamily="34" charset="-120"/>
              </a:rPr>
              <a:t>Theory Into Practice</a:t>
            </a:r>
            <a:r>
              <a:rPr lang="en-US" sz="700" dirty="0">
                <a:solidFill>
                  <a:srgbClr val="404155"/>
                </a:solidFill>
                <a:latin typeface="Nobile" pitchFamily="34" charset="0"/>
                <a:ea typeface="Nobile" pitchFamily="34" charset="-122"/>
                <a:cs typeface="Nobile" pitchFamily="34" charset="-120"/>
              </a:rPr>
              <a:t>, 41(2), pp. 64–70.</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TotalTime>
  <Words>663</Words>
  <Application>Microsoft Office PowerPoint</Application>
  <PresentationFormat>Custom</PresentationFormat>
  <Paragraphs>25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Nobile</vt:lpstr>
      <vt:lpstr>Alexandria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Gabriel Moldovan</dc:creator>
  <cp:lastModifiedBy>Gabriel Moldovan</cp:lastModifiedBy>
  <cp:revision>1</cp:revision>
  <dcterms:created xsi:type="dcterms:W3CDTF">2026-02-10T07:13:22Z</dcterms:created>
  <dcterms:modified xsi:type="dcterms:W3CDTF">2026-02-10T09:37:48Z</dcterms:modified>
</cp:coreProperties>
</file>