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2"/>
  </p:notesMasterIdLst>
  <p:sldIdLst>
    <p:sldId id="320" r:id="rId2"/>
    <p:sldId id="329" r:id="rId3"/>
    <p:sldId id="330" r:id="rId4"/>
    <p:sldId id="336" r:id="rId5"/>
    <p:sldId id="331" r:id="rId6"/>
    <p:sldId id="337" r:id="rId7"/>
    <p:sldId id="335" r:id="rId8"/>
    <p:sldId id="338" r:id="rId9"/>
    <p:sldId id="339" r:id="rId10"/>
    <p:sldId id="340" r:id="rId11"/>
    <p:sldId id="322" r:id="rId12"/>
    <p:sldId id="341" r:id="rId13"/>
    <p:sldId id="342" r:id="rId14"/>
    <p:sldId id="343" r:id="rId15"/>
    <p:sldId id="321" r:id="rId16"/>
    <p:sldId id="332" r:id="rId17"/>
    <p:sldId id="333" r:id="rId18"/>
    <p:sldId id="334" r:id="rId19"/>
    <p:sldId id="344" r:id="rId20"/>
    <p:sldId id="345" r:id="rId21"/>
    <p:sldId id="346" r:id="rId22"/>
    <p:sldId id="260" r:id="rId23"/>
    <p:sldId id="759" r:id="rId24"/>
    <p:sldId id="256" r:id="rId25"/>
    <p:sldId id="257" r:id="rId26"/>
    <p:sldId id="258" r:id="rId27"/>
    <p:sldId id="259" r:id="rId28"/>
    <p:sldId id="724" r:id="rId29"/>
    <p:sldId id="738" r:id="rId30"/>
    <p:sldId id="718" r:id="rId31"/>
    <p:sldId id="725" r:id="rId32"/>
    <p:sldId id="746" r:id="rId33"/>
    <p:sldId id="758" r:id="rId34"/>
    <p:sldId id="728" r:id="rId35"/>
    <p:sldId id="729" r:id="rId36"/>
    <p:sldId id="736" r:id="rId37"/>
    <p:sldId id="730" r:id="rId38"/>
    <p:sldId id="731" r:id="rId39"/>
    <p:sldId id="732" r:id="rId40"/>
    <p:sldId id="744" r:id="rId41"/>
    <p:sldId id="734" r:id="rId42"/>
    <p:sldId id="752" r:id="rId43"/>
    <p:sldId id="753" r:id="rId44"/>
    <p:sldId id="754" r:id="rId45"/>
    <p:sldId id="755" r:id="rId46"/>
    <p:sldId id="756" r:id="rId47"/>
    <p:sldId id="757" r:id="rId48"/>
    <p:sldId id="721" r:id="rId49"/>
    <p:sldId id="750" r:id="rId50"/>
    <p:sldId id="760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62" d="100"/>
          <a:sy n="62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D5593E-361F-4D79-8BF8-0E3808391427}" type="datetimeFigureOut">
              <a:rPr lang="en-US" smtClean="0"/>
              <a:t>2/17/2021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EA26F7-EB70-4F3A-8090-1022ED912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29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dirty="0">
                <a:cs typeface="MS PGothic" panose="020B0600070205080204" pitchFamily="34" charset="-128"/>
              </a:rPr>
              <a:t>Non-critical – i.e. paper clips / office stationery – cheap and easy to get hold of</a:t>
            </a:r>
          </a:p>
          <a:p>
            <a:r>
              <a:rPr lang="en-US" altLang="en-US" dirty="0">
                <a:cs typeface="MS PGothic" panose="020B0600070205080204" pitchFamily="34" charset="-128"/>
              </a:rPr>
              <a:t>Leverage – i.e. paint / pallets – relatively expensive but easy to obtain</a:t>
            </a:r>
          </a:p>
          <a:p>
            <a:r>
              <a:rPr lang="en-US" altLang="en-US" dirty="0">
                <a:cs typeface="MS PGothic" panose="020B0600070205080204" pitchFamily="34" charset="-128"/>
              </a:rPr>
              <a:t>Bottleneck – i.e. specialist components – not expensive but hard to get hold of</a:t>
            </a:r>
          </a:p>
          <a:p>
            <a:r>
              <a:rPr lang="en-US" altLang="en-US" dirty="0">
                <a:cs typeface="MS PGothic" panose="020B0600070205080204" pitchFamily="34" charset="-128"/>
              </a:rPr>
              <a:t>Strategic – i.e. Generic Corporate Information System (SAP) – expensive and few reliable suppliers</a:t>
            </a: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CE1712CA-8BD5-4746-83D1-153CBCF9CDDA}" type="slidenum">
              <a:rPr lang="en-US" altLang="en-US" sz="1200"/>
              <a:pPr eaLnBrk="1" hangingPunct="1"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4701314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24A1BF57-E33D-44EC-9349-AAC6510BAE1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B7A6B195-EEDF-40ED-AE8B-A84077D6A2F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79BB495B-7CC7-4F05-BA59-5706CE7B5D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9FBA47-CE30-4E9D-92F1-29556AF06ABD}" type="slidenum">
              <a:rPr lang="en-GB" altLang="en-US"/>
              <a:pPr>
                <a:spcBef>
                  <a:spcPct val="0"/>
                </a:spcBef>
              </a:pPr>
              <a:t>30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C033E925-74AD-41F8-9AF2-9CF6BD0E6DF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AA83BF-5DA6-4969-BE03-B46D0FCAF2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sz="1100" b="1" dirty="0">
                <a:latin typeface="Arial" pitchFamily="34" charset="0"/>
                <a:cs typeface="Arial" pitchFamily="34" charset="0"/>
              </a:rPr>
              <a:t>Sustainable Procurement – implies that: </a:t>
            </a:r>
          </a:p>
          <a:p>
            <a:pPr marL="342900" indent="-342900">
              <a:buFontTx/>
              <a:buChar char="-"/>
              <a:defRPr/>
            </a:pPr>
            <a:r>
              <a:rPr lang="en-US" sz="1100" b="1" dirty="0">
                <a:latin typeface="Arial" pitchFamily="34" charset="0"/>
                <a:cs typeface="Arial" pitchFamily="34" charset="0"/>
              </a:rPr>
              <a:t>When buying a product, </a:t>
            </a:r>
            <a:r>
              <a:rPr lang="en-US" sz="11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more than purchase price </a:t>
            </a:r>
            <a:r>
              <a:rPr lang="en-US" sz="1100" b="1" dirty="0">
                <a:latin typeface="Arial" pitchFamily="34" charset="0"/>
                <a:cs typeface="Arial" pitchFamily="34" charset="0"/>
              </a:rPr>
              <a:t>must be considered</a:t>
            </a:r>
          </a:p>
          <a:p>
            <a:pPr marL="342900" indent="-342900">
              <a:buFontTx/>
              <a:buChar char="-"/>
              <a:defRPr/>
            </a:pPr>
            <a:r>
              <a:rPr lang="en-US" sz="1100" b="1" dirty="0">
                <a:latin typeface="Arial" pitchFamily="34" charset="0"/>
                <a:cs typeface="Arial" pitchFamily="34" charset="0"/>
              </a:rPr>
              <a:t>‘Price’ determination must include all costs through out  product’s life time</a:t>
            </a:r>
          </a:p>
          <a:p>
            <a:pPr marL="342900" indent="-342900">
              <a:buFontTx/>
              <a:buChar char="-"/>
              <a:defRPr/>
            </a:pPr>
            <a:r>
              <a:rPr lang="en-US" sz="1100" b="1" dirty="0">
                <a:latin typeface="Arial" pitchFamily="34" charset="0"/>
                <a:cs typeface="Arial" pitchFamily="34" charset="0"/>
              </a:rPr>
              <a:t> From life cycle perspective, those that meet sustainability criteria are frequently cheaper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D58947-0099-4273-85B4-EF4D94A5B9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fld id="{B92F277F-B573-4A97-889F-D5300B055180}" type="slidenum">
              <a:rPr lang="en-US" altLang="en-US">
                <a:solidFill>
                  <a:srgbClr val="000000"/>
                </a:solidFill>
              </a:rPr>
              <a:pPr/>
              <a:t>33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774E70FF-8965-4127-8D25-E7857E6B394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EB9F612A-ABFD-4083-82DD-68CA7E4881D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In less visible, non-consumer markets, these external drivers may play a reduced role</a:t>
            </a: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1357D607-C2B2-4F75-97F3-1D339D94AF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739EC0E-325A-4406-89C3-93E17D98D56B}" type="slidenum">
              <a:rPr lang="en-GB" altLang="en-US"/>
              <a:pPr>
                <a:spcBef>
                  <a:spcPct val="0"/>
                </a:spcBef>
              </a:pPr>
              <a:t>34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1BAA71F3-6014-4E83-AE47-7FB4C91C2C3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9A24F28-8C88-4D9C-A65C-FAE3307CA9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These were formerly known as Buy Sustainable Quick Wins</a:t>
            </a: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7195C45F-F7B5-4C63-9573-9EB3C36D62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82FECC0-CDA6-47CE-ABEE-AF2D1B62EE69}" type="slidenum">
              <a:rPr lang="en-GB" altLang="en-US"/>
              <a:pPr>
                <a:spcBef>
                  <a:spcPct val="0"/>
                </a:spcBef>
              </a:pPr>
              <a:t>41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BCCA6FF7-8FE6-4C1B-AE91-6DE040CD00B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BC67588D-1352-481B-AB94-5C9503296A8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- Compliance with environmental and social regulations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993CF-56B2-42F5-B0D7-F0FF737C01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fld id="{3E603ADD-7756-4B41-9DFB-83C20F9B3F4E}" type="slidenum">
              <a:rPr lang="en-US" altLang="en-US">
                <a:solidFill>
                  <a:srgbClr val="000000"/>
                </a:solidFill>
              </a:rPr>
              <a:pPr/>
              <a:t>45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A47B41D8-B8A4-4901-A905-A66A78FEDF8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E555C07A-6E08-4D2F-87F0-BE654EC98FC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4E36EB36-3D41-47ED-9B6B-82EA319F68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fld id="{03A6C2B7-62A9-4899-824F-A52261C0CD41}" type="slidenum">
              <a:rPr lang="en-GB" altLang="en-US"/>
              <a:pPr/>
              <a:t>48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7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30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57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547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150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290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87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788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466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737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957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hort Title and 1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450" y="1243014"/>
            <a:ext cx="11087100" cy="47053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52450" y="490537"/>
            <a:ext cx="11087100" cy="75247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070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610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BKQDVJ9r8Q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1P3lXP7iXY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ec.europa.eu/environment/gpp/index_en.ht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DBAE399-5D24-4D45-9ED5-39CA52EE0E6E}"/>
              </a:ext>
            </a:extLst>
          </p:cNvPr>
          <p:cNvSpPr txBox="1"/>
          <p:nvPr/>
        </p:nvSpPr>
        <p:spPr>
          <a:xfrm>
            <a:off x="2169763" y="898902"/>
            <a:ext cx="81211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2 </a:t>
            </a:r>
          </a:p>
          <a:p>
            <a:pPr algn="ctr"/>
            <a:r>
              <a:rPr lang="en-GB" sz="40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Suppliers Relationships and partnering </a:t>
            </a:r>
          </a:p>
          <a:p>
            <a:pPr algn="ctr"/>
            <a:r>
              <a:rPr lang="en-GB" sz="40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</a:p>
          <a:p>
            <a:pPr algn="ctr"/>
            <a:r>
              <a:rPr lang="en-GB" sz="40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Jacob Gwa</a:t>
            </a:r>
          </a:p>
          <a:p>
            <a:pPr algn="ctr"/>
            <a:r>
              <a:rPr lang="en-GB" sz="40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j.gwa@uwtsd.ac.uk</a:t>
            </a:r>
            <a:endParaRPr lang="en-US" sz="40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19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8"/>
          <p:cNvSpPr>
            <a:spLocks noChangeArrowheads="1"/>
          </p:cNvSpPr>
          <p:nvPr/>
        </p:nvSpPr>
        <p:spPr bwMode="auto">
          <a:xfrm>
            <a:off x="5591176" y="1181101"/>
            <a:ext cx="5103813" cy="35401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b="1" dirty="0"/>
          </a:p>
        </p:txBody>
      </p:sp>
      <p:sp>
        <p:nvSpPr>
          <p:cNvPr id="3075" name="AutoShape 27"/>
          <p:cNvSpPr>
            <a:spLocks noChangeArrowheads="1"/>
          </p:cNvSpPr>
          <p:nvPr/>
        </p:nvSpPr>
        <p:spPr bwMode="auto">
          <a:xfrm>
            <a:off x="1531939" y="1025525"/>
            <a:ext cx="4897437" cy="647700"/>
          </a:xfrm>
          <a:prstGeom prst="rightArrow">
            <a:avLst>
              <a:gd name="adj1" fmla="val 54407"/>
              <a:gd name="adj2" fmla="val 111039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b="1" dirty="0"/>
          </a:p>
        </p:txBody>
      </p:sp>
      <p:sp>
        <p:nvSpPr>
          <p:cNvPr id="242694" name="Rectangle 6"/>
          <p:cNvSpPr>
            <a:spLocks noChangeArrowheads="1"/>
          </p:cNvSpPr>
          <p:nvPr/>
        </p:nvSpPr>
        <p:spPr bwMode="auto">
          <a:xfrm>
            <a:off x="898902" y="30163"/>
            <a:ext cx="999640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 relationships and partnering</a:t>
            </a:r>
          </a:p>
        </p:txBody>
      </p: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1744663" y="1146175"/>
            <a:ext cx="34147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1" dirty="0">
                <a:solidFill>
                  <a:schemeClr val="bg1"/>
                </a:solidFill>
              </a:rPr>
              <a:t>Definition of a relationship</a:t>
            </a:r>
          </a:p>
        </p:txBody>
      </p:sp>
      <p:sp>
        <p:nvSpPr>
          <p:cNvPr id="3079" name="Text Box 8"/>
          <p:cNvSpPr txBox="1">
            <a:spLocks noChangeArrowheads="1"/>
          </p:cNvSpPr>
          <p:nvPr/>
        </p:nvSpPr>
        <p:spPr bwMode="auto">
          <a:xfrm>
            <a:off x="2097088" y="1773239"/>
            <a:ext cx="36385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b="1" dirty="0"/>
              <a:t>Relationship marketing</a:t>
            </a:r>
          </a:p>
        </p:txBody>
      </p:sp>
      <p:grpSp>
        <p:nvGrpSpPr>
          <p:cNvPr id="3080" name="Group 9"/>
          <p:cNvGrpSpPr>
            <a:grpSpLocks/>
          </p:cNvGrpSpPr>
          <p:nvPr/>
        </p:nvGrpSpPr>
        <p:grpSpPr bwMode="auto">
          <a:xfrm>
            <a:off x="3568700" y="4070350"/>
            <a:ext cx="1663700" cy="1663700"/>
            <a:chOff x="1812" y="1729"/>
            <a:chExt cx="937" cy="937"/>
          </a:xfrm>
        </p:grpSpPr>
        <p:sp>
          <p:nvSpPr>
            <p:cNvPr id="3100" name="Oval 10"/>
            <p:cNvSpPr>
              <a:spLocks noChangeArrowheads="1"/>
            </p:cNvSpPr>
            <p:nvPr/>
          </p:nvSpPr>
          <p:spPr bwMode="auto">
            <a:xfrm>
              <a:off x="1812" y="1729"/>
              <a:ext cx="937" cy="937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endParaRPr lang="en-US" altLang="en-US" sz="1900" dirty="0">
                <a:solidFill>
                  <a:schemeClr val="bg1"/>
                </a:solidFill>
              </a:endParaRPr>
            </a:p>
          </p:txBody>
        </p:sp>
        <p:sp>
          <p:nvSpPr>
            <p:cNvPr id="3101" name="Oval 11"/>
            <p:cNvSpPr>
              <a:spLocks noChangeArrowheads="1"/>
            </p:cNvSpPr>
            <p:nvPr/>
          </p:nvSpPr>
          <p:spPr bwMode="auto">
            <a:xfrm>
              <a:off x="1855" y="1772"/>
              <a:ext cx="851" cy="85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Not one</a:t>
              </a:r>
            </a:p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sale at</a:t>
              </a:r>
            </a:p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a time!</a:t>
              </a:r>
              <a:endParaRPr lang="en-GB" altLang="en-US" sz="1900" dirty="0">
                <a:solidFill>
                  <a:schemeClr val="accent1"/>
                </a:solidFill>
              </a:endParaRPr>
            </a:p>
          </p:txBody>
        </p:sp>
      </p:grpSp>
      <p:grpSp>
        <p:nvGrpSpPr>
          <p:cNvPr id="3081" name="Group 12"/>
          <p:cNvGrpSpPr>
            <a:grpSpLocks/>
          </p:cNvGrpSpPr>
          <p:nvPr/>
        </p:nvGrpSpPr>
        <p:grpSpPr bwMode="auto">
          <a:xfrm>
            <a:off x="2363788" y="2443163"/>
            <a:ext cx="1663700" cy="1663700"/>
            <a:chOff x="713" y="1548"/>
            <a:chExt cx="937" cy="937"/>
          </a:xfrm>
        </p:grpSpPr>
        <p:sp>
          <p:nvSpPr>
            <p:cNvPr id="3098" name="Oval 13"/>
            <p:cNvSpPr>
              <a:spLocks noChangeArrowheads="1"/>
            </p:cNvSpPr>
            <p:nvPr/>
          </p:nvSpPr>
          <p:spPr bwMode="auto">
            <a:xfrm>
              <a:off x="713" y="1548"/>
              <a:ext cx="937" cy="937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endParaRPr lang="en-US" altLang="en-US" sz="1900" dirty="0">
                <a:solidFill>
                  <a:schemeClr val="bg1"/>
                </a:solidFill>
              </a:endParaRPr>
            </a:p>
          </p:txBody>
        </p:sp>
        <p:sp>
          <p:nvSpPr>
            <p:cNvPr id="3099" name="Oval 14"/>
            <p:cNvSpPr>
              <a:spLocks noChangeArrowheads="1"/>
            </p:cNvSpPr>
            <p:nvPr/>
          </p:nvSpPr>
          <p:spPr bwMode="auto">
            <a:xfrm>
              <a:off x="756" y="1591"/>
              <a:ext cx="851" cy="85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Long-term</a:t>
              </a:r>
            </a:p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strategy</a:t>
              </a:r>
              <a:endParaRPr lang="en-GB" altLang="en-US" sz="1900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3082" name="Oval 22"/>
          <p:cNvSpPr>
            <a:spLocks noChangeArrowheads="1"/>
          </p:cNvSpPr>
          <p:nvPr/>
        </p:nvSpPr>
        <p:spPr bwMode="auto">
          <a:xfrm>
            <a:off x="2351089" y="2376489"/>
            <a:ext cx="517525" cy="51752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dirty="0"/>
              <a:t>1</a:t>
            </a:r>
            <a:endParaRPr lang="en-GB" altLang="en-US" dirty="0"/>
          </a:p>
        </p:txBody>
      </p:sp>
      <p:sp>
        <p:nvSpPr>
          <p:cNvPr id="3083" name="Oval 23"/>
          <p:cNvSpPr>
            <a:spLocks noChangeArrowheads="1"/>
          </p:cNvSpPr>
          <p:nvPr/>
        </p:nvSpPr>
        <p:spPr bwMode="auto">
          <a:xfrm>
            <a:off x="3606801" y="4002089"/>
            <a:ext cx="517525" cy="51752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dirty="0"/>
              <a:t>2</a:t>
            </a:r>
            <a:endParaRPr lang="en-GB" altLang="en-US" dirty="0"/>
          </a:p>
        </p:txBody>
      </p:sp>
      <p:sp>
        <p:nvSpPr>
          <p:cNvPr id="3084" name="Text Box 26"/>
          <p:cNvSpPr txBox="1">
            <a:spLocks noChangeArrowheads="1"/>
          </p:cNvSpPr>
          <p:nvPr/>
        </p:nvSpPr>
        <p:spPr bwMode="auto">
          <a:xfrm>
            <a:off x="6800851" y="1158875"/>
            <a:ext cx="374987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1" dirty="0">
                <a:cs typeface="Arial" charset="0"/>
              </a:rPr>
              <a:t>‘</a:t>
            </a:r>
            <a:r>
              <a:rPr lang="en-GB" altLang="en-US" b="1" dirty="0"/>
              <a:t>A connection or association</a:t>
            </a:r>
            <a:r>
              <a:rPr lang="en-GB" altLang="en-US" b="1" dirty="0">
                <a:cs typeface="Arial" charset="0"/>
              </a:rPr>
              <a:t>’</a:t>
            </a:r>
            <a:endParaRPr lang="en-GB" altLang="en-US" b="1" dirty="0"/>
          </a:p>
        </p:txBody>
      </p:sp>
      <p:sp>
        <p:nvSpPr>
          <p:cNvPr id="3085" name="Text Box 29"/>
          <p:cNvSpPr txBox="1">
            <a:spLocks noChangeArrowheads="1"/>
          </p:cNvSpPr>
          <p:nvPr/>
        </p:nvSpPr>
        <p:spPr bwMode="auto">
          <a:xfrm>
            <a:off x="6624638" y="1773238"/>
            <a:ext cx="36385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b="1" dirty="0"/>
              <a:t>Relationship procurement</a:t>
            </a:r>
          </a:p>
        </p:txBody>
      </p:sp>
      <p:grpSp>
        <p:nvGrpSpPr>
          <p:cNvPr id="3086" name="Group 42"/>
          <p:cNvGrpSpPr>
            <a:grpSpLocks/>
          </p:cNvGrpSpPr>
          <p:nvPr/>
        </p:nvGrpSpPr>
        <p:grpSpPr bwMode="auto">
          <a:xfrm>
            <a:off x="8516938" y="2373313"/>
            <a:ext cx="1663700" cy="1663700"/>
            <a:chOff x="1812" y="1729"/>
            <a:chExt cx="937" cy="937"/>
          </a:xfrm>
        </p:grpSpPr>
        <p:sp>
          <p:nvSpPr>
            <p:cNvPr id="3096" name="Oval 43"/>
            <p:cNvSpPr>
              <a:spLocks noChangeArrowheads="1"/>
            </p:cNvSpPr>
            <p:nvPr/>
          </p:nvSpPr>
          <p:spPr bwMode="auto">
            <a:xfrm>
              <a:off x="1812" y="1729"/>
              <a:ext cx="937" cy="937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endParaRPr lang="en-US" altLang="en-US" sz="1900" dirty="0">
                <a:solidFill>
                  <a:schemeClr val="bg1"/>
                </a:solidFill>
              </a:endParaRPr>
            </a:p>
          </p:txBody>
        </p:sp>
        <p:sp>
          <p:nvSpPr>
            <p:cNvPr id="3097" name="Oval 44"/>
            <p:cNvSpPr>
              <a:spLocks noChangeArrowheads="1"/>
            </p:cNvSpPr>
            <p:nvPr/>
          </p:nvSpPr>
          <p:spPr bwMode="auto">
            <a:xfrm>
              <a:off x="1855" y="1772"/>
              <a:ext cx="851" cy="85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Secures</a:t>
              </a:r>
            </a:p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mutual</a:t>
              </a:r>
            </a:p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benefits</a:t>
              </a:r>
              <a:endParaRPr lang="en-GB" altLang="en-US" sz="1900" dirty="0">
                <a:solidFill>
                  <a:schemeClr val="accent1"/>
                </a:solidFill>
              </a:endParaRPr>
            </a:p>
          </p:txBody>
        </p:sp>
      </p:grpSp>
      <p:grpSp>
        <p:nvGrpSpPr>
          <p:cNvPr id="3087" name="Group 45"/>
          <p:cNvGrpSpPr>
            <a:grpSpLocks/>
          </p:cNvGrpSpPr>
          <p:nvPr/>
        </p:nvGrpSpPr>
        <p:grpSpPr bwMode="auto">
          <a:xfrm>
            <a:off x="6772275" y="2371725"/>
            <a:ext cx="1663700" cy="1663700"/>
            <a:chOff x="713" y="1548"/>
            <a:chExt cx="937" cy="937"/>
          </a:xfrm>
        </p:grpSpPr>
        <p:sp>
          <p:nvSpPr>
            <p:cNvPr id="3094" name="Oval 46"/>
            <p:cNvSpPr>
              <a:spLocks noChangeArrowheads="1"/>
            </p:cNvSpPr>
            <p:nvPr/>
          </p:nvSpPr>
          <p:spPr bwMode="auto">
            <a:xfrm>
              <a:off x="713" y="1548"/>
              <a:ext cx="937" cy="937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endParaRPr lang="en-US" altLang="en-US" sz="1900" dirty="0">
                <a:solidFill>
                  <a:schemeClr val="bg1"/>
                </a:solidFill>
              </a:endParaRPr>
            </a:p>
          </p:txBody>
        </p:sp>
        <p:sp>
          <p:nvSpPr>
            <p:cNvPr id="3095" name="Oval 47"/>
            <p:cNvSpPr>
              <a:spLocks noChangeArrowheads="1"/>
            </p:cNvSpPr>
            <p:nvPr/>
          </p:nvSpPr>
          <p:spPr bwMode="auto">
            <a:xfrm>
              <a:off x="756" y="1591"/>
              <a:ext cx="851" cy="85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Long-term</a:t>
              </a:r>
            </a:p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strategy</a:t>
              </a:r>
              <a:endParaRPr lang="en-GB" altLang="en-US" sz="1900" dirty="0">
                <a:solidFill>
                  <a:schemeClr val="accent1"/>
                </a:solidFill>
              </a:endParaRPr>
            </a:p>
          </p:txBody>
        </p:sp>
      </p:grpSp>
      <p:grpSp>
        <p:nvGrpSpPr>
          <p:cNvPr id="3088" name="Group 48"/>
          <p:cNvGrpSpPr>
            <a:grpSpLocks/>
          </p:cNvGrpSpPr>
          <p:nvPr/>
        </p:nvGrpSpPr>
        <p:grpSpPr bwMode="auto">
          <a:xfrm>
            <a:off x="7680325" y="4113213"/>
            <a:ext cx="1663700" cy="1663700"/>
            <a:chOff x="2937" y="1548"/>
            <a:chExt cx="937" cy="937"/>
          </a:xfrm>
        </p:grpSpPr>
        <p:sp>
          <p:nvSpPr>
            <p:cNvPr id="3092" name="Oval 49"/>
            <p:cNvSpPr>
              <a:spLocks noChangeArrowheads="1"/>
            </p:cNvSpPr>
            <p:nvPr/>
          </p:nvSpPr>
          <p:spPr bwMode="auto">
            <a:xfrm>
              <a:off x="2937" y="1548"/>
              <a:ext cx="937" cy="937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endParaRPr lang="en-US" altLang="en-US" sz="1900" dirty="0">
                <a:solidFill>
                  <a:schemeClr val="bg1"/>
                </a:solidFill>
              </a:endParaRPr>
            </a:p>
          </p:txBody>
        </p:sp>
        <p:sp>
          <p:nvSpPr>
            <p:cNvPr id="3093" name="Oval 50"/>
            <p:cNvSpPr>
              <a:spLocks noChangeArrowheads="1"/>
            </p:cNvSpPr>
            <p:nvPr/>
          </p:nvSpPr>
          <p:spPr bwMode="auto">
            <a:xfrm>
              <a:off x="2980" y="1591"/>
              <a:ext cx="851" cy="851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Requires</a:t>
              </a:r>
            </a:p>
            <a:p>
              <a:pPr algn="ctr"/>
              <a:r>
                <a:rPr lang="en-US" altLang="en-US" sz="1900" dirty="0">
                  <a:solidFill>
                    <a:schemeClr val="accent1"/>
                  </a:solidFill>
                </a:rPr>
                <a:t>focus</a:t>
              </a:r>
              <a:endParaRPr lang="en-GB" altLang="en-US" sz="1900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3089" name="Oval 51"/>
          <p:cNvSpPr>
            <a:spLocks noChangeArrowheads="1"/>
          </p:cNvSpPr>
          <p:nvPr/>
        </p:nvSpPr>
        <p:spPr bwMode="auto">
          <a:xfrm>
            <a:off x="6759576" y="2305051"/>
            <a:ext cx="517525" cy="51752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dirty="0"/>
              <a:t>1</a:t>
            </a:r>
            <a:endParaRPr lang="en-GB" altLang="en-US" dirty="0"/>
          </a:p>
        </p:txBody>
      </p:sp>
      <p:sp>
        <p:nvSpPr>
          <p:cNvPr id="3090" name="Oval 52"/>
          <p:cNvSpPr>
            <a:spLocks noChangeArrowheads="1"/>
          </p:cNvSpPr>
          <p:nvPr/>
        </p:nvSpPr>
        <p:spPr bwMode="auto">
          <a:xfrm>
            <a:off x="8555039" y="2305051"/>
            <a:ext cx="517525" cy="51752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dirty="0"/>
              <a:t>2</a:t>
            </a:r>
            <a:endParaRPr lang="en-GB" altLang="en-US" dirty="0"/>
          </a:p>
        </p:txBody>
      </p:sp>
      <p:sp>
        <p:nvSpPr>
          <p:cNvPr id="3091" name="Oval 53"/>
          <p:cNvSpPr>
            <a:spLocks noChangeArrowheads="1"/>
          </p:cNvSpPr>
          <p:nvPr/>
        </p:nvSpPr>
        <p:spPr bwMode="auto">
          <a:xfrm>
            <a:off x="7767639" y="4046539"/>
            <a:ext cx="517525" cy="51752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dirty="0"/>
              <a:t>3</a:t>
            </a: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42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269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17" name="Group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3577711"/>
              </p:ext>
            </p:extLst>
          </p:nvPr>
        </p:nvGraphicFramePr>
        <p:xfrm>
          <a:off x="604434" y="599398"/>
          <a:ext cx="10895308" cy="4862535"/>
        </p:xfrm>
        <a:graphic>
          <a:graphicData uri="http://schemas.openxmlformats.org/drawingml/2006/table">
            <a:tbl>
              <a:tblPr/>
              <a:tblGrid>
                <a:gridCol w="54486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466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9694"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differences between transactional and relationship procurement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EBEB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5249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Transactional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8756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on short, discrete procurement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Short-term orientation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Arms length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Simple buyer</a:t>
                      </a:r>
                      <a:r>
                        <a:rPr lang="en-US" sz="1600" b="1" kern="1200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–</a:t>
                      </a: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seller relationship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Emphasis on price, quality and delivery in the offered product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innovation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supplier contact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Little sharing of information; opaqueness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Reverse auctions may be applicable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on supplier retention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 orientation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Closeness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Complex, including internal relationships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Emphasis on improving price, quality, delivery and other factors such as innovative design as a collaborative exercise between purchaser and supplier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supplier contact with each contact being used to gain information and strengthen the relationship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Significant sharing of information including cost information, transparency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60363" algn="l"/>
                        </a:tabLst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Reverse auctions generally inapplicable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43783" name="Rectangle 71"/>
          <p:cNvSpPr>
            <a:spLocks noChangeArrowheads="1"/>
          </p:cNvSpPr>
          <p:nvPr/>
        </p:nvSpPr>
        <p:spPr bwMode="auto">
          <a:xfrm>
            <a:off x="1344166" y="-108488"/>
            <a:ext cx="950366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4000" b="1" dirty="0">
                <a:solidFill>
                  <a:schemeClr val="accent1"/>
                </a:solidFill>
              </a:rPr>
              <a:t>Supplier relationships and partnering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43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8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Box 7"/>
          <p:cNvSpPr txBox="1">
            <a:spLocks noChangeArrowheads="1"/>
          </p:cNvSpPr>
          <p:nvPr/>
        </p:nvSpPr>
        <p:spPr bwMode="auto">
          <a:xfrm>
            <a:off x="656095" y="0"/>
            <a:ext cx="1129309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b="1" dirty="0">
                <a:solidFill>
                  <a:schemeClr val="accent1"/>
                </a:solidFill>
              </a:rPr>
              <a:t>Strategic framework to improve collaborative relationships</a:t>
            </a:r>
            <a:endParaRPr lang="en-US" altLang="en-US" sz="4000" b="1" dirty="0">
              <a:solidFill>
                <a:schemeClr val="accent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755740" y="1314024"/>
            <a:ext cx="4659840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SzPct val="200000"/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Awareness</a:t>
            </a:r>
          </a:p>
          <a:p>
            <a:pPr marL="342900" indent="-342900">
              <a:lnSpc>
                <a:spcPct val="150000"/>
              </a:lnSpc>
              <a:buSzPct val="200000"/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</a:p>
          <a:p>
            <a:pPr marL="342900" indent="-342900">
              <a:lnSpc>
                <a:spcPct val="150000"/>
              </a:lnSpc>
              <a:buSzPct val="200000"/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Internal assessment</a:t>
            </a:r>
          </a:p>
          <a:p>
            <a:pPr marL="342900" indent="-342900">
              <a:lnSpc>
                <a:spcPct val="150000"/>
              </a:lnSpc>
              <a:buSzPct val="200000"/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 selection</a:t>
            </a:r>
          </a:p>
          <a:p>
            <a:pPr marL="342900" indent="-342900">
              <a:lnSpc>
                <a:spcPct val="150000"/>
              </a:lnSpc>
              <a:buSzPct val="200000"/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Working relationship</a:t>
            </a:r>
          </a:p>
          <a:p>
            <a:pPr marL="342900" indent="-342900">
              <a:lnSpc>
                <a:spcPct val="150000"/>
              </a:lnSpc>
              <a:buSzPct val="200000"/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value creation</a:t>
            </a:r>
          </a:p>
          <a:p>
            <a:pPr marL="342900" indent="-342900">
              <a:lnSpc>
                <a:spcPct val="150000"/>
              </a:lnSpc>
              <a:buSzPct val="200000"/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Staying together</a:t>
            </a:r>
          </a:p>
          <a:p>
            <a:pPr marL="342900" indent="-342900">
              <a:lnSpc>
                <a:spcPct val="150000"/>
              </a:lnSpc>
              <a:buSzPct val="200000"/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Exit strategy</a:t>
            </a:r>
            <a:endParaRPr lang="en-US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30"/>
          <p:cNvSpPr txBox="1">
            <a:spLocks noChangeArrowheads="1"/>
          </p:cNvSpPr>
          <p:nvPr/>
        </p:nvSpPr>
        <p:spPr bwMode="auto">
          <a:xfrm>
            <a:off x="244690" y="13633"/>
            <a:ext cx="11251769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sz="4000" b="1" dirty="0">
                <a:solidFill>
                  <a:schemeClr val="accent1"/>
                </a:solidFill>
              </a:rPr>
              <a:t>Relationship formation</a:t>
            </a:r>
          </a:p>
          <a:p>
            <a:pPr algn="ctr"/>
            <a:r>
              <a:rPr lang="en-US" altLang="en-US" sz="4000" b="1" dirty="0">
                <a:solidFill>
                  <a:schemeClr val="accent1"/>
                </a:solidFill>
              </a:rPr>
              <a:t>Holmlund and Strandvik – five aggregation levels</a:t>
            </a:r>
            <a:endParaRPr lang="en-GB" altLang="en-US" sz="4000" b="1" dirty="0">
              <a:solidFill>
                <a:schemeClr val="accent1"/>
              </a:solidFill>
            </a:endParaRPr>
          </a:p>
        </p:txBody>
      </p:sp>
      <p:sp>
        <p:nvSpPr>
          <p:cNvPr id="6148" name="AutoShape 31"/>
          <p:cNvSpPr>
            <a:spLocks noChangeArrowheads="1"/>
          </p:cNvSpPr>
          <p:nvPr/>
        </p:nvSpPr>
        <p:spPr bwMode="auto">
          <a:xfrm>
            <a:off x="1999282" y="2194719"/>
            <a:ext cx="2248948" cy="431800"/>
          </a:xfrm>
          <a:prstGeom prst="roundRect">
            <a:avLst>
              <a:gd name="adj" fmla="val 16667"/>
            </a:avLst>
          </a:prstGeom>
          <a:solidFill>
            <a:schemeClr val="bg2"/>
          </a:solidFill>
          <a:ln w="1270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 marL="457200" indent="-45720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b="1" dirty="0"/>
              <a:t>    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Actions</a:t>
            </a: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9" name="AutoShape 32"/>
          <p:cNvSpPr>
            <a:spLocks noChangeArrowheads="1"/>
          </p:cNvSpPr>
          <p:nvPr/>
        </p:nvSpPr>
        <p:spPr bwMode="auto">
          <a:xfrm>
            <a:off x="1999282" y="2887663"/>
            <a:ext cx="2585419" cy="431800"/>
          </a:xfrm>
          <a:prstGeom prst="roundRect">
            <a:avLst>
              <a:gd name="adj" fmla="val 16667"/>
            </a:avLst>
          </a:prstGeom>
          <a:solidFill>
            <a:schemeClr val="bg2"/>
          </a:solidFill>
          <a:ln w="1270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 marL="457200" indent="-457200"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b="1" dirty="0"/>
              <a:t>     </a:t>
            </a:r>
            <a:r>
              <a:rPr lang="en-US" altLang="en-US" sz="2400" b="1" dirty="0"/>
              <a:t>Episodes</a:t>
            </a:r>
            <a:endParaRPr lang="en-GB" altLang="en-US" sz="2400" b="1" dirty="0"/>
          </a:p>
        </p:txBody>
      </p:sp>
      <p:sp>
        <p:nvSpPr>
          <p:cNvPr id="6150" name="AutoShape 33"/>
          <p:cNvSpPr>
            <a:spLocks noChangeArrowheads="1"/>
          </p:cNvSpPr>
          <p:nvPr/>
        </p:nvSpPr>
        <p:spPr bwMode="auto">
          <a:xfrm>
            <a:off x="1999282" y="3571875"/>
            <a:ext cx="2585419" cy="431800"/>
          </a:xfrm>
          <a:prstGeom prst="roundRect">
            <a:avLst>
              <a:gd name="adj" fmla="val 16667"/>
            </a:avLst>
          </a:prstGeom>
          <a:solidFill>
            <a:schemeClr val="bg2"/>
          </a:solidFill>
          <a:ln w="1270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b="1" dirty="0"/>
              <a:t>     </a:t>
            </a:r>
            <a:r>
              <a:rPr lang="en-US" altLang="en-US" sz="2400" b="1" dirty="0"/>
              <a:t>Sequences</a:t>
            </a:r>
            <a:endParaRPr lang="en-GB" altLang="en-US" sz="2400" b="1" dirty="0"/>
          </a:p>
        </p:txBody>
      </p:sp>
      <p:sp>
        <p:nvSpPr>
          <p:cNvPr id="6151" name="AutoShape 34"/>
          <p:cNvSpPr>
            <a:spLocks noChangeArrowheads="1"/>
          </p:cNvSpPr>
          <p:nvPr/>
        </p:nvSpPr>
        <p:spPr bwMode="auto">
          <a:xfrm>
            <a:off x="1999282" y="4256088"/>
            <a:ext cx="2696704" cy="431800"/>
          </a:xfrm>
          <a:prstGeom prst="roundRect">
            <a:avLst>
              <a:gd name="adj" fmla="val 16667"/>
            </a:avLst>
          </a:prstGeom>
          <a:solidFill>
            <a:schemeClr val="bg2"/>
          </a:solidFill>
          <a:ln w="1270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b="1" dirty="0"/>
              <a:t>     </a:t>
            </a:r>
            <a:r>
              <a:rPr lang="en-US" altLang="en-US" sz="2400" b="1" dirty="0"/>
              <a:t>Relationships</a:t>
            </a:r>
            <a:endParaRPr lang="en-GB" altLang="en-US" sz="2400" b="1" dirty="0"/>
          </a:p>
        </p:txBody>
      </p:sp>
      <p:sp>
        <p:nvSpPr>
          <p:cNvPr id="6152" name="AutoShape 35"/>
          <p:cNvSpPr>
            <a:spLocks noChangeArrowheads="1"/>
          </p:cNvSpPr>
          <p:nvPr/>
        </p:nvSpPr>
        <p:spPr bwMode="auto">
          <a:xfrm>
            <a:off x="1999282" y="4940300"/>
            <a:ext cx="2585419" cy="431800"/>
          </a:xfrm>
          <a:prstGeom prst="roundRect">
            <a:avLst>
              <a:gd name="adj" fmla="val 16667"/>
            </a:avLst>
          </a:prstGeom>
          <a:solidFill>
            <a:schemeClr val="bg2"/>
          </a:solidFill>
          <a:ln w="12700">
            <a:solidFill>
              <a:schemeClr val="accent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b="1" dirty="0"/>
              <a:t>     </a:t>
            </a:r>
            <a:r>
              <a:rPr lang="en-US" altLang="en-US" sz="2400" b="1" dirty="0"/>
              <a:t>Partner base</a:t>
            </a:r>
            <a:endParaRPr lang="en-GB" altLang="en-US" sz="2400" b="1" dirty="0"/>
          </a:p>
        </p:txBody>
      </p:sp>
      <p:sp>
        <p:nvSpPr>
          <p:cNvPr id="6153" name="Oval 36"/>
          <p:cNvSpPr>
            <a:spLocks noChangeArrowheads="1"/>
          </p:cNvSpPr>
          <p:nvPr/>
        </p:nvSpPr>
        <p:spPr bwMode="auto">
          <a:xfrm>
            <a:off x="2045777" y="2252663"/>
            <a:ext cx="273050" cy="27305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6154" name="Oval 37"/>
          <p:cNvSpPr>
            <a:spLocks noChangeArrowheads="1"/>
          </p:cNvSpPr>
          <p:nvPr/>
        </p:nvSpPr>
        <p:spPr bwMode="auto">
          <a:xfrm>
            <a:off x="2079571" y="2975769"/>
            <a:ext cx="273050" cy="27305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6155" name="Oval 38"/>
          <p:cNvSpPr>
            <a:spLocks noChangeArrowheads="1"/>
          </p:cNvSpPr>
          <p:nvPr/>
        </p:nvSpPr>
        <p:spPr bwMode="auto">
          <a:xfrm>
            <a:off x="2006600" y="3651250"/>
            <a:ext cx="273050" cy="27305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6156" name="Oval 39"/>
          <p:cNvSpPr>
            <a:spLocks noChangeArrowheads="1"/>
          </p:cNvSpPr>
          <p:nvPr/>
        </p:nvSpPr>
        <p:spPr bwMode="auto">
          <a:xfrm>
            <a:off x="2045777" y="4337468"/>
            <a:ext cx="239256" cy="26904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6157" name="Oval 40"/>
          <p:cNvSpPr>
            <a:spLocks noChangeArrowheads="1"/>
          </p:cNvSpPr>
          <p:nvPr/>
        </p:nvSpPr>
        <p:spPr bwMode="auto">
          <a:xfrm>
            <a:off x="2045777" y="5047685"/>
            <a:ext cx="273050" cy="27305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6158" name="Text Box 41"/>
          <p:cNvSpPr txBox="1">
            <a:spLocks noChangeArrowheads="1"/>
          </p:cNvSpPr>
          <p:nvPr/>
        </p:nvSpPr>
        <p:spPr bwMode="auto">
          <a:xfrm>
            <a:off x="4565650" y="2198688"/>
            <a:ext cx="33345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cs typeface="Arial" charset="0"/>
              </a:rPr>
              <a:t>–</a:t>
            </a:r>
            <a:r>
              <a:rPr lang="en-GB" altLang="en-US" dirty="0"/>
              <a:t> </a:t>
            </a:r>
            <a:r>
              <a:rPr lang="en-GB" altLang="en-US" sz="2400" b="1" dirty="0"/>
              <a:t>Individual initiatives</a:t>
            </a:r>
          </a:p>
        </p:txBody>
      </p:sp>
      <p:sp>
        <p:nvSpPr>
          <p:cNvPr id="6159" name="Text Box 42"/>
          <p:cNvSpPr txBox="1">
            <a:spLocks noChangeArrowheads="1"/>
          </p:cNvSpPr>
          <p:nvPr/>
        </p:nvSpPr>
        <p:spPr bwMode="auto">
          <a:xfrm>
            <a:off x="4565651" y="2908300"/>
            <a:ext cx="479009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cs typeface="Arial" charset="0"/>
              </a:rPr>
              <a:t>–</a:t>
            </a:r>
            <a:r>
              <a:rPr lang="en-GB" altLang="en-US" dirty="0"/>
              <a:t> </a:t>
            </a:r>
            <a:r>
              <a:rPr lang="en-GB" altLang="en-US" sz="2400" b="1" dirty="0"/>
              <a:t>Groups of interrelated actions</a:t>
            </a:r>
          </a:p>
        </p:txBody>
      </p:sp>
      <p:sp>
        <p:nvSpPr>
          <p:cNvPr id="6160" name="Text Box 43"/>
          <p:cNvSpPr txBox="1">
            <a:spLocks noChangeArrowheads="1"/>
          </p:cNvSpPr>
          <p:nvPr/>
        </p:nvSpPr>
        <p:spPr bwMode="auto">
          <a:xfrm>
            <a:off x="4565651" y="3590925"/>
            <a:ext cx="598914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cs typeface="Arial" charset="0"/>
              </a:rPr>
              <a:t>–</a:t>
            </a:r>
            <a:r>
              <a:rPr lang="en-GB" altLang="en-US" dirty="0"/>
              <a:t> </a:t>
            </a:r>
            <a:r>
              <a:rPr lang="en-GB" altLang="en-US" sz="2400" b="1" dirty="0"/>
              <a:t>More extensive entities of interactions</a:t>
            </a:r>
          </a:p>
        </p:txBody>
      </p:sp>
      <p:sp>
        <p:nvSpPr>
          <p:cNvPr id="6161" name="Text Box 44"/>
          <p:cNvSpPr txBox="1">
            <a:spLocks noChangeArrowheads="1"/>
          </p:cNvSpPr>
          <p:nvPr/>
        </p:nvSpPr>
        <p:spPr bwMode="auto">
          <a:xfrm>
            <a:off x="4565651" y="4271963"/>
            <a:ext cx="769313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cs typeface="Arial" charset="0"/>
              </a:rPr>
              <a:t>–</a:t>
            </a:r>
            <a:r>
              <a:rPr lang="en-GB" altLang="en-US" dirty="0"/>
              <a:t> </a:t>
            </a:r>
            <a:r>
              <a:rPr lang="en-GB" altLang="en-US" sz="2400" b="1" dirty="0"/>
              <a:t>All sequences which comprise in one relationship</a:t>
            </a:r>
          </a:p>
        </p:txBody>
      </p:sp>
      <p:sp>
        <p:nvSpPr>
          <p:cNvPr id="6162" name="Text Box 45"/>
          <p:cNvSpPr txBox="1">
            <a:spLocks noChangeArrowheads="1"/>
          </p:cNvSpPr>
          <p:nvPr/>
        </p:nvSpPr>
        <p:spPr bwMode="auto">
          <a:xfrm>
            <a:off x="4565650" y="4954588"/>
            <a:ext cx="357341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cs typeface="Arial" charset="0"/>
              </a:rPr>
              <a:t>–</a:t>
            </a:r>
            <a:r>
              <a:rPr lang="en-GB" altLang="en-US" dirty="0"/>
              <a:t> </a:t>
            </a:r>
            <a:r>
              <a:rPr lang="en-GB" altLang="en-US" sz="2400" b="1" dirty="0"/>
              <a:t>Relationship portfolio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7"/>
          <p:cNvSpPr txBox="1">
            <a:spLocks noChangeArrowheads="1"/>
          </p:cNvSpPr>
          <p:nvPr/>
        </p:nvSpPr>
        <p:spPr bwMode="auto">
          <a:xfrm>
            <a:off x="836908" y="0"/>
            <a:ext cx="10972799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4000" b="1" dirty="0">
                <a:solidFill>
                  <a:schemeClr val="accent1"/>
                </a:solidFill>
              </a:rPr>
              <a:t>Supplier relationship management</a:t>
            </a:r>
          </a:p>
          <a:p>
            <a:pPr algn="ctr"/>
            <a:r>
              <a:rPr lang="en-GB" altLang="en-US" sz="4000" b="1" dirty="0">
                <a:solidFill>
                  <a:schemeClr val="accent1"/>
                </a:solidFill>
              </a:rPr>
              <a:t>The Bayer Group – SUPREME analysis model</a:t>
            </a:r>
            <a:endParaRPr lang="en-GB" altLang="en-US" b="1" dirty="0"/>
          </a:p>
        </p:txBody>
      </p:sp>
      <p:graphicFrame>
        <p:nvGraphicFramePr>
          <p:cNvPr id="55" name="Table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9304686"/>
              </p:ext>
            </p:extLst>
          </p:nvPr>
        </p:nvGraphicFramePr>
        <p:xfrm>
          <a:off x="976393" y="1938992"/>
          <a:ext cx="9472018" cy="3266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955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64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946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949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952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9499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Spend</a:t>
                      </a:r>
                    </a:p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visibility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Supplier</a:t>
                      </a:r>
                    </a:p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segmentation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Collaboration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Performance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</a:t>
                      </a:r>
                    </a:p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Leveraging</a:t>
                      </a:r>
                    </a:p>
                    <a:p>
                      <a:pPr algn="l"/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SCM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Utilising SRM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Implemented</a:t>
                      </a:r>
                    </a:p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SRM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 </a:t>
                      </a:r>
                    </a:p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identified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Limited/</a:t>
                      </a:r>
                    </a:p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none</a:t>
                      </a:r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7" marR="9143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13"/>
          <p:cNvSpPr txBox="1">
            <a:spLocks noChangeArrowheads="1"/>
          </p:cNvSpPr>
          <p:nvPr/>
        </p:nvSpPr>
        <p:spPr bwMode="auto">
          <a:xfrm>
            <a:off x="3029812" y="1052513"/>
            <a:ext cx="613237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b="1" dirty="0"/>
              <a:t>Termination – legal considerations</a:t>
            </a:r>
          </a:p>
        </p:txBody>
      </p:sp>
      <p:sp>
        <p:nvSpPr>
          <p:cNvPr id="9219" name="Text Box 16"/>
          <p:cNvSpPr txBox="1">
            <a:spLocks noChangeArrowheads="1"/>
          </p:cNvSpPr>
          <p:nvPr/>
        </p:nvSpPr>
        <p:spPr bwMode="auto">
          <a:xfrm>
            <a:off x="2797176" y="1700213"/>
            <a:ext cx="3881191" cy="46166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  </a:t>
            </a:r>
            <a:r>
              <a:rPr lang="en-GB" altLang="en-US" sz="2400" b="1" dirty="0"/>
              <a:t>Financial consequences</a:t>
            </a:r>
          </a:p>
        </p:txBody>
      </p:sp>
      <p:sp>
        <p:nvSpPr>
          <p:cNvPr id="9220" name="Text Box 17"/>
          <p:cNvSpPr txBox="1">
            <a:spLocks noChangeArrowheads="1"/>
          </p:cNvSpPr>
          <p:nvPr/>
        </p:nvSpPr>
        <p:spPr bwMode="auto">
          <a:xfrm>
            <a:off x="3098799" y="2243138"/>
            <a:ext cx="4304383" cy="461665"/>
          </a:xfrm>
          <a:prstGeom prst="rect">
            <a:avLst/>
          </a:prstGeom>
          <a:solidFill>
            <a:schemeClr val="tx1">
              <a:lumMod val="40000"/>
              <a:lumOff val="60000"/>
            </a:schemeClr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b="1" dirty="0"/>
              <a:t>  Confidentiality agreements</a:t>
            </a:r>
          </a:p>
        </p:txBody>
      </p:sp>
      <p:sp>
        <p:nvSpPr>
          <p:cNvPr id="9221" name="Text Box 18"/>
          <p:cNvSpPr txBox="1">
            <a:spLocks noChangeArrowheads="1"/>
          </p:cNvSpPr>
          <p:nvPr/>
        </p:nvSpPr>
        <p:spPr bwMode="auto">
          <a:xfrm>
            <a:off x="3387725" y="2787650"/>
            <a:ext cx="4187365" cy="46166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  </a:t>
            </a:r>
            <a:r>
              <a:rPr lang="en-GB" altLang="en-US" sz="2400" b="1" dirty="0"/>
              <a:t>Intellectual properly rights</a:t>
            </a:r>
          </a:p>
        </p:txBody>
      </p:sp>
      <p:sp>
        <p:nvSpPr>
          <p:cNvPr id="9222" name="Text Box 19"/>
          <p:cNvSpPr txBox="1">
            <a:spLocks noChangeArrowheads="1"/>
          </p:cNvSpPr>
          <p:nvPr/>
        </p:nvSpPr>
        <p:spPr bwMode="auto">
          <a:xfrm>
            <a:off x="3675064" y="3330575"/>
            <a:ext cx="2396810" cy="461665"/>
          </a:xfrm>
          <a:prstGeom prst="rect">
            <a:avLst/>
          </a:prstGeom>
          <a:solidFill>
            <a:schemeClr val="tx1">
              <a:lumMod val="40000"/>
              <a:lumOff val="60000"/>
            </a:schemeClr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  </a:t>
            </a:r>
            <a:r>
              <a:rPr lang="en-GB" altLang="en-US" sz="2400" b="1" dirty="0"/>
              <a:t>Capital assets</a:t>
            </a:r>
          </a:p>
        </p:txBody>
      </p:sp>
      <p:sp>
        <p:nvSpPr>
          <p:cNvPr id="9223" name="Text Box 20"/>
          <p:cNvSpPr txBox="1">
            <a:spLocks noChangeArrowheads="1"/>
          </p:cNvSpPr>
          <p:nvPr/>
        </p:nvSpPr>
        <p:spPr bwMode="auto">
          <a:xfrm>
            <a:off x="3962401" y="3875088"/>
            <a:ext cx="2584362" cy="46166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  </a:t>
            </a:r>
            <a:r>
              <a:rPr lang="en-GB" altLang="en-US" sz="2400" b="1" dirty="0"/>
              <a:t>Security issues</a:t>
            </a:r>
          </a:p>
        </p:txBody>
      </p:sp>
      <p:sp>
        <p:nvSpPr>
          <p:cNvPr id="9224" name="Text Box 21"/>
          <p:cNvSpPr txBox="1">
            <a:spLocks noChangeArrowheads="1"/>
          </p:cNvSpPr>
          <p:nvPr/>
        </p:nvSpPr>
        <p:spPr bwMode="auto">
          <a:xfrm>
            <a:off x="4538663" y="4962525"/>
            <a:ext cx="4394152" cy="461665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  </a:t>
            </a:r>
            <a:r>
              <a:rPr lang="en-GB" altLang="en-US" sz="2400" b="1" dirty="0"/>
              <a:t>Signed record of settlement</a:t>
            </a:r>
          </a:p>
        </p:txBody>
      </p:sp>
      <p:sp>
        <p:nvSpPr>
          <p:cNvPr id="9225" name="Text Box 22"/>
          <p:cNvSpPr txBox="1">
            <a:spLocks noChangeArrowheads="1"/>
          </p:cNvSpPr>
          <p:nvPr/>
        </p:nvSpPr>
        <p:spPr bwMode="auto">
          <a:xfrm>
            <a:off x="4251325" y="4418013"/>
            <a:ext cx="3812262" cy="461665"/>
          </a:xfrm>
          <a:prstGeom prst="rect">
            <a:avLst/>
          </a:prstGeom>
          <a:solidFill>
            <a:schemeClr val="tx1">
              <a:lumMod val="40000"/>
              <a:lumOff val="60000"/>
            </a:schemeClr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  </a:t>
            </a:r>
            <a:r>
              <a:rPr lang="en-GB" altLang="en-US" sz="2400" b="1" dirty="0"/>
              <a:t>Employee rights (TUPE</a:t>
            </a:r>
            <a:r>
              <a:rPr lang="en-GB" altLang="en-US" dirty="0"/>
              <a:t>)</a:t>
            </a:r>
          </a:p>
        </p:txBody>
      </p:sp>
      <p:sp>
        <p:nvSpPr>
          <p:cNvPr id="248864" name="Rectangle 32"/>
          <p:cNvSpPr>
            <a:spLocks noChangeArrowheads="1"/>
          </p:cNvSpPr>
          <p:nvPr/>
        </p:nvSpPr>
        <p:spPr bwMode="auto">
          <a:xfrm>
            <a:off x="1905541" y="97037"/>
            <a:ext cx="945717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4000" b="1" dirty="0">
                <a:solidFill>
                  <a:schemeClr val="accent1"/>
                </a:solidFill>
              </a:rPr>
              <a:t>Supplier relationships and partnering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48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8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13"/>
          <p:cNvSpPr txBox="1">
            <a:spLocks noChangeArrowheads="1"/>
          </p:cNvSpPr>
          <p:nvPr/>
        </p:nvSpPr>
        <p:spPr bwMode="auto">
          <a:xfrm>
            <a:off x="278969" y="131045"/>
            <a:ext cx="1168572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b="1" dirty="0">
                <a:solidFill>
                  <a:schemeClr val="accent1"/>
                </a:solidFill>
              </a:rPr>
              <a:t>Relationship breakdown on an IT project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1449091" y="1004306"/>
            <a:ext cx="9345477" cy="4482094"/>
            <a:chOff x="1524000" y="1790867"/>
            <a:chExt cx="6096000" cy="4500401"/>
          </a:xfrm>
        </p:grpSpPr>
        <p:sp>
          <p:nvSpPr>
            <p:cNvPr id="9" name="Rectangle 8"/>
            <p:cNvSpPr/>
            <p:nvPr/>
          </p:nvSpPr>
          <p:spPr>
            <a:xfrm>
              <a:off x="1524000" y="2027027"/>
              <a:ext cx="6096000" cy="403200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1828799" y="1790867"/>
              <a:ext cx="4926842" cy="472320"/>
            </a:xfrm>
            <a:custGeom>
              <a:avLst/>
              <a:gdLst>
                <a:gd name="connsiteX0" fmla="*/ 0 w 4267200"/>
                <a:gd name="connsiteY0" fmla="*/ 78722 h 472320"/>
                <a:gd name="connsiteX1" fmla="*/ 23057 w 4267200"/>
                <a:gd name="connsiteY1" fmla="*/ 23057 h 472320"/>
                <a:gd name="connsiteX2" fmla="*/ 78722 w 4267200"/>
                <a:gd name="connsiteY2" fmla="*/ 0 h 472320"/>
                <a:gd name="connsiteX3" fmla="*/ 4188478 w 4267200"/>
                <a:gd name="connsiteY3" fmla="*/ 0 h 472320"/>
                <a:gd name="connsiteX4" fmla="*/ 4244143 w 4267200"/>
                <a:gd name="connsiteY4" fmla="*/ 23057 h 472320"/>
                <a:gd name="connsiteX5" fmla="*/ 4267200 w 4267200"/>
                <a:gd name="connsiteY5" fmla="*/ 78722 h 472320"/>
                <a:gd name="connsiteX6" fmla="*/ 4267200 w 4267200"/>
                <a:gd name="connsiteY6" fmla="*/ 393598 h 472320"/>
                <a:gd name="connsiteX7" fmla="*/ 4244143 w 4267200"/>
                <a:gd name="connsiteY7" fmla="*/ 449263 h 472320"/>
                <a:gd name="connsiteX8" fmla="*/ 4188478 w 4267200"/>
                <a:gd name="connsiteY8" fmla="*/ 472320 h 472320"/>
                <a:gd name="connsiteX9" fmla="*/ 78722 w 4267200"/>
                <a:gd name="connsiteY9" fmla="*/ 472320 h 472320"/>
                <a:gd name="connsiteX10" fmla="*/ 23057 w 4267200"/>
                <a:gd name="connsiteY10" fmla="*/ 449263 h 472320"/>
                <a:gd name="connsiteX11" fmla="*/ 0 w 4267200"/>
                <a:gd name="connsiteY11" fmla="*/ 393598 h 472320"/>
                <a:gd name="connsiteX12" fmla="*/ 0 w 4267200"/>
                <a:gd name="connsiteY12" fmla="*/ 78722 h 472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7200" h="472320">
                  <a:moveTo>
                    <a:pt x="0" y="78722"/>
                  </a:moveTo>
                  <a:cubicBezTo>
                    <a:pt x="0" y="57844"/>
                    <a:pt x="8294" y="37820"/>
                    <a:pt x="23057" y="23057"/>
                  </a:cubicBezTo>
                  <a:cubicBezTo>
                    <a:pt x="37820" y="8294"/>
                    <a:pt x="57844" y="0"/>
                    <a:pt x="78722" y="0"/>
                  </a:cubicBezTo>
                  <a:lnTo>
                    <a:pt x="4188478" y="0"/>
                  </a:lnTo>
                  <a:cubicBezTo>
                    <a:pt x="4209356" y="0"/>
                    <a:pt x="4229380" y="8294"/>
                    <a:pt x="4244143" y="23057"/>
                  </a:cubicBezTo>
                  <a:cubicBezTo>
                    <a:pt x="4258906" y="37820"/>
                    <a:pt x="4267200" y="57844"/>
                    <a:pt x="4267200" y="78722"/>
                  </a:cubicBezTo>
                  <a:lnTo>
                    <a:pt x="4267200" y="393598"/>
                  </a:lnTo>
                  <a:cubicBezTo>
                    <a:pt x="4267200" y="414476"/>
                    <a:pt x="4258906" y="434500"/>
                    <a:pt x="4244143" y="449263"/>
                  </a:cubicBezTo>
                  <a:cubicBezTo>
                    <a:pt x="4229380" y="464026"/>
                    <a:pt x="4209356" y="472320"/>
                    <a:pt x="4188478" y="472320"/>
                  </a:cubicBezTo>
                  <a:lnTo>
                    <a:pt x="78722" y="472320"/>
                  </a:lnTo>
                  <a:cubicBezTo>
                    <a:pt x="57844" y="472320"/>
                    <a:pt x="37820" y="464026"/>
                    <a:pt x="23057" y="449263"/>
                  </a:cubicBezTo>
                  <a:cubicBezTo>
                    <a:pt x="8294" y="434500"/>
                    <a:pt x="0" y="414476"/>
                    <a:pt x="0" y="393598"/>
                  </a:cubicBezTo>
                  <a:lnTo>
                    <a:pt x="0" y="7872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4347" tIns="23057" rIns="184347" bIns="23057" numCol="1" spcCol="1270" anchor="ctr" anchorCtr="0">
              <a:noAutofit/>
            </a:bodyPr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Tender process had deficiencies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524000" y="3068960"/>
              <a:ext cx="6096000" cy="731621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1828502" y="2516627"/>
              <a:ext cx="4927139" cy="1116913"/>
            </a:xfrm>
            <a:custGeom>
              <a:avLst/>
              <a:gdLst>
                <a:gd name="connsiteX0" fmla="*/ 0 w 4263032"/>
                <a:gd name="connsiteY0" fmla="*/ 186156 h 1116913"/>
                <a:gd name="connsiteX1" fmla="*/ 54524 w 4263032"/>
                <a:gd name="connsiteY1" fmla="*/ 54524 h 1116913"/>
                <a:gd name="connsiteX2" fmla="*/ 186156 w 4263032"/>
                <a:gd name="connsiteY2" fmla="*/ 0 h 1116913"/>
                <a:gd name="connsiteX3" fmla="*/ 4076876 w 4263032"/>
                <a:gd name="connsiteY3" fmla="*/ 0 h 1116913"/>
                <a:gd name="connsiteX4" fmla="*/ 4208508 w 4263032"/>
                <a:gd name="connsiteY4" fmla="*/ 54524 h 1116913"/>
                <a:gd name="connsiteX5" fmla="*/ 4263032 w 4263032"/>
                <a:gd name="connsiteY5" fmla="*/ 186156 h 1116913"/>
                <a:gd name="connsiteX6" fmla="*/ 4263032 w 4263032"/>
                <a:gd name="connsiteY6" fmla="*/ 930757 h 1116913"/>
                <a:gd name="connsiteX7" fmla="*/ 4208508 w 4263032"/>
                <a:gd name="connsiteY7" fmla="*/ 1062389 h 1116913"/>
                <a:gd name="connsiteX8" fmla="*/ 4076876 w 4263032"/>
                <a:gd name="connsiteY8" fmla="*/ 1116913 h 1116913"/>
                <a:gd name="connsiteX9" fmla="*/ 186156 w 4263032"/>
                <a:gd name="connsiteY9" fmla="*/ 1116913 h 1116913"/>
                <a:gd name="connsiteX10" fmla="*/ 54524 w 4263032"/>
                <a:gd name="connsiteY10" fmla="*/ 1062389 h 1116913"/>
                <a:gd name="connsiteX11" fmla="*/ 0 w 4263032"/>
                <a:gd name="connsiteY11" fmla="*/ 930757 h 1116913"/>
                <a:gd name="connsiteX12" fmla="*/ 0 w 4263032"/>
                <a:gd name="connsiteY12" fmla="*/ 186156 h 11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3032" h="1116913">
                  <a:moveTo>
                    <a:pt x="0" y="186156"/>
                  </a:moveTo>
                  <a:cubicBezTo>
                    <a:pt x="0" y="136784"/>
                    <a:pt x="19613" y="89435"/>
                    <a:pt x="54524" y="54524"/>
                  </a:cubicBezTo>
                  <a:cubicBezTo>
                    <a:pt x="89435" y="19613"/>
                    <a:pt x="136785" y="0"/>
                    <a:pt x="186156" y="0"/>
                  </a:cubicBezTo>
                  <a:lnTo>
                    <a:pt x="4076876" y="0"/>
                  </a:lnTo>
                  <a:cubicBezTo>
                    <a:pt x="4126248" y="0"/>
                    <a:pt x="4173597" y="19613"/>
                    <a:pt x="4208508" y="54524"/>
                  </a:cubicBezTo>
                  <a:cubicBezTo>
                    <a:pt x="4243419" y="89435"/>
                    <a:pt x="4263032" y="136785"/>
                    <a:pt x="4263032" y="186156"/>
                  </a:cubicBezTo>
                  <a:lnTo>
                    <a:pt x="4263032" y="930757"/>
                  </a:lnTo>
                  <a:cubicBezTo>
                    <a:pt x="4263032" y="980129"/>
                    <a:pt x="4243419" y="1027478"/>
                    <a:pt x="4208508" y="1062389"/>
                  </a:cubicBezTo>
                  <a:cubicBezTo>
                    <a:pt x="4173597" y="1097300"/>
                    <a:pt x="4126247" y="1116913"/>
                    <a:pt x="4076876" y="1116913"/>
                  </a:cubicBezTo>
                  <a:lnTo>
                    <a:pt x="186156" y="1116913"/>
                  </a:lnTo>
                  <a:cubicBezTo>
                    <a:pt x="136784" y="1116913"/>
                    <a:pt x="89435" y="1097300"/>
                    <a:pt x="54524" y="1062389"/>
                  </a:cubicBezTo>
                  <a:cubicBezTo>
                    <a:pt x="19613" y="1027478"/>
                    <a:pt x="0" y="980128"/>
                    <a:pt x="0" y="930757"/>
                  </a:cubicBezTo>
                  <a:lnTo>
                    <a:pt x="0" y="186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5813" tIns="54523" rIns="215813" bIns="54523" numCol="1" spcCol="1270" anchor="ctr" anchorCtr="0">
              <a:noAutofit/>
            </a:bodyPr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Serious misconduct by IBM’s employees (Queensland health payroll system project)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524000" y="4182533"/>
              <a:ext cx="6096000" cy="522538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1828799" y="3886982"/>
              <a:ext cx="4926841" cy="651050"/>
            </a:xfrm>
            <a:custGeom>
              <a:avLst/>
              <a:gdLst>
                <a:gd name="connsiteX0" fmla="*/ 0 w 4267200"/>
                <a:gd name="connsiteY0" fmla="*/ 108511 h 651050"/>
                <a:gd name="connsiteX1" fmla="*/ 31782 w 4267200"/>
                <a:gd name="connsiteY1" fmla="*/ 31782 h 651050"/>
                <a:gd name="connsiteX2" fmla="*/ 108511 w 4267200"/>
                <a:gd name="connsiteY2" fmla="*/ 0 h 651050"/>
                <a:gd name="connsiteX3" fmla="*/ 4158689 w 4267200"/>
                <a:gd name="connsiteY3" fmla="*/ 0 h 651050"/>
                <a:gd name="connsiteX4" fmla="*/ 4235418 w 4267200"/>
                <a:gd name="connsiteY4" fmla="*/ 31782 h 651050"/>
                <a:gd name="connsiteX5" fmla="*/ 4267200 w 4267200"/>
                <a:gd name="connsiteY5" fmla="*/ 108511 h 651050"/>
                <a:gd name="connsiteX6" fmla="*/ 4267200 w 4267200"/>
                <a:gd name="connsiteY6" fmla="*/ 542539 h 651050"/>
                <a:gd name="connsiteX7" fmla="*/ 4235418 w 4267200"/>
                <a:gd name="connsiteY7" fmla="*/ 619268 h 651050"/>
                <a:gd name="connsiteX8" fmla="*/ 4158689 w 4267200"/>
                <a:gd name="connsiteY8" fmla="*/ 651050 h 651050"/>
                <a:gd name="connsiteX9" fmla="*/ 108511 w 4267200"/>
                <a:gd name="connsiteY9" fmla="*/ 651050 h 651050"/>
                <a:gd name="connsiteX10" fmla="*/ 31782 w 4267200"/>
                <a:gd name="connsiteY10" fmla="*/ 619268 h 651050"/>
                <a:gd name="connsiteX11" fmla="*/ 0 w 4267200"/>
                <a:gd name="connsiteY11" fmla="*/ 542539 h 651050"/>
                <a:gd name="connsiteX12" fmla="*/ 0 w 4267200"/>
                <a:gd name="connsiteY12" fmla="*/ 108511 h 651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7200" h="651050">
                  <a:moveTo>
                    <a:pt x="0" y="108511"/>
                  </a:moveTo>
                  <a:cubicBezTo>
                    <a:pt x="0" y="79732"/>
                    <a:pt x="11432" y="52132"/>
                    <a:pt x="31782" y="31782"/>
                  </a:cubicBezTo>
                  <a:cubicBezTo>
                    <a:pt x="52132" y="11432"/>
                    <a:pt x="79732" y="0"/>
                    <a:pt x="108511" y="0"/>
                  </a:cubicBezTo>
                  <a:lnTo>
                    <a:pt x="4158689" y="0"/>
                  </a:lnTo>
                  <a:cubicBezTo>
                    <a:pt x="4187468" y="0"/>
                    <a:pt x="4215068" y="11432"/>
                    <a:pt x="4235418" y="31782"/>
                  </a:cubicBezTo>
                  <a:cubicBezTo>
                    <a:pt x="4255768" y="52132"/>
                    <a:pt x="4267200" y="79732"/>
                    <a:pt x="4267200" y="108511"/>
                  </a:cubicBezTo>
                  <a:lnTo>
                    <a:pt x="4267200" y="542539"/>
                  </a:lnTo>
                  <a:cubicBezTo>
                    <a:pt x="4267200" y="571318"/>
                    <a:pt x="4255768" y="598918"/>
                    <a:pt x="4235418" y="619268"/>
                  </a:cubicBezTo>
                  <a:cubicBezTo>
                    <a:pt x="4215068" y="639618"/>
                    <a:pt x="4187468" y="651050"/>
                    <a:pt x="4158689" y="651050"/>
                  </a:cubicBezTo>
                  <a:lnTo>
                    <a:pt x="108511" y="651050"/>
                  </a:lnTo>
                  <a:cubicBezTo>
                    <a:pt x="79732" y="651050"/>
                    <a:pt x="52132" y="639618"/>
                    <a:pt x="31782" y="619268"/>
                  </a:cubicBezTo>
                  <a:cubicBezTo>
                    <a:pt x="11432" y="598918"/>
                    <a:pt x="0" y="571318"/>
                    <a:pt x="0" y="542539"/>
                  </a:cubicBezTo>
                  <a:lnTo>
                    <a:pt x="0" y="10851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3072" tIns="31782" rIns="193072" bIns="31782" numCol="1" spcCol="1270" anchor="ctr" anchorCtr="0">
              <a:noAutofit/>
            </a:bodyPr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No serious analysis of best vendor engagement model</a:t>
              </a: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1524000" y="5027631"/>
              <a:ext cx="6096000" cy="403200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1919784" y="4805871"/>
              <a:ext cx="4835855" cy="472320"/>
            </a:xfrm>
            <a:custGeom>
              <a:avLst/>
              <a:gdLst>
                <a:gd name="connsiteX0" fmla="*/ 0 w 4267200"/>
                <a:gd name="connsiteY0" fmla="*/ 78722 h 472320"/>
                <a:gd name="connsiteX1" fmla="*/ 23057 w 4267200"/>
                <a:gd name="connsiteY1" fmla="*/ 23057 h 472320"/>
                <a:gd name="connsiteX2" fmla="*/ 78722 w 4267200"/>
                <a:gd name="connsiteY2" fmla="*/ 0 h 472320"/>
                <a:gd name="connsiteX3" fmla="*/ 4188478 w 4267200"/>
                <a:gd name="connsiteY3" fmla="*/ 0 h 472320"/>
                <a:gd name="connsiteX4" fmla="*/ 4244143 w 4267200"/>
                <a:gd name="connsiteY4" fmla="*/ 23057 h 472320"/>
                <a:gd name="connsiteX5" fmla="*/ 4267200 w 4267200"/>
                <a:gd name="connsiteY5" fmla="*/ 78722 h 472320"/>
                <a:gd name="connsiteX6" fmla="*/ 4267200 w 4267200"/>
                <a:gd name="connsiteY6" fmla="*/ 393598 h 472320"/>
                <a:gd name="connsiteX7" fmla="*/ 4244143 w 4267200"/>
                <a:gd name="connsiteY7" fmla="*/ 449263 h 472320"/>
                <a:gd name="connsiteX8" fmla="*/ 4188478 w 4267200"/>
                <a:gd name="connsiteY8" fmla="*/ 472320 h 472320"/>
                <a:gd name="connsiteX9" fmla="*/ 78722 w 4267200"/>
                <a:gd name="connsiteY9" fmla="*/ 472320 h 472320"/>
                <a:gd name="connsiteX10" fmla="*/ 23057 w 4267200"/>
                <a:gd name="connsiteY10" fmla="*/ 449263 h 472320"/>
                <a:gd name="connsiteX11" fmla="*/ 0 w 4267200"/>
                <a:gd name="connsiteY11" fmla="*/ 393598 h 472320"/>
                <a:gd name="connsiteX12" fmla="*/ 0 w 4267200"/>
                <a:gd name="connsiteY12" fmla="*/ 78722 h 472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7200" h="472320">
                  <a:moveTo>
                    <a:pt x="0" y="78722"/>
                  </a:moveTo>
                  <a:cubicBezTo>
                    <a:pt x="0" y="57844"/>
                    <a:pt x="8294" y="37820"/>
                    <a:pt x="23057" y="23057"/>
                  </a:cubicBezTo>
                  <a:cubicBezTo>
                    <a:pt x="37820" y="8294"/>
                    <a:pt x="57844" y="0"/>
                    <a:pt x="78722" y="0"/>
                  </a:cubicBezTo>
                  <a:lnTo>
                    <a:pt x="4188478" y="0"/>
                  </a:lnTo>
                  <a:cubicBezTo>
                    <a:pt x="4209356" y="0"/>
                    <a:pt x="4229380" y="8294"/>
                    <a:pt x="4244143" y="23057"/>
                  </a:cubicBezTo>
                  <a:cubicBezTo>
                    <a:pt x="4258906" y="37820"/>
                    <a:pt x="4267200" y="57844"/>
                    <a:pt x="4267200" y="78722"/>
                  </a:cubicBezTo>
                  <a:lnTo>
                    <a:pt x="4267200" y="393598"/>
                  </a:lnTo>
                  <a:cubicBezTo>
                    <a:pt x="4267200" y="414476"/>
                    <a:pt x="4258906" y="434500"/>
                    <a:pt x="4244143" y="449263"/>
                  </a:cubicBezTo>
                  <a:cubicBezTo>
                    <a:pt x="4229380" y="464026"/>
                    <a:pt x="4209356" y="472320"/>
                    <a:pt x="4188478" y="472320"/>
                  </a:cubicBezTo>
                  <a:lnTo>
                    <a:pt x="78722" y="472320"/>
                  </a:lnTo>
                  <a:cubicBezTo>
                    <a:pt x="57844" y="472320"/>
                    <a:pt x="37820" y="464026"/>
                    <a:pt x="23057" y="449263"/>
                  </a:cubicBezTo>
                  <a:cubicBezTo>
                    <a:pt x="8294" y="434500"/>
                    <a:pt x="0" y="414476"/>
                    <a:pt x="0" y="393598"/>
                  </a:cubicBezTo>
                  <a:lnTo>
                    <a:pt x="0" y="7872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4347" tIns="23057" rIns="184347" bIns="23057" numCol="1" spcCol="1270" anchor="ctr" anchorCtr="0">
              <a:noAutofit/>
            </a:bodyPr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Evidence of haste</a:t>
              </a: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524000" y="5825067"/>
              <a:ext cx="6096000" cy="466201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1828800" y="5517231"/>
              <a:ext cx="4926839" cy="606997"/>
            </a:xfrm>
            <a:custGeom>
              <a:avLst/>
              <a:gdLst>
                <a:gd name="connsiteX0" fmla="*/ 0 w 4267200"/>
                <a:gd name="connsiteY0" fmla="*/ 101168 h 606997"/>
                <a:gd name="connsiteX1" fmla="*/ 29632 w 4267200"/>
                <a:gd name="connsiteY1" fmla="*/ 29631 h 606997"/>
                <a:gd name="connsiteX2" fmla="*/ 101169 w 4267200"/>
                <a:gd name="connsiteY2" fmla="*/ 0 h 606997"/>
                <a:gd name="connsiteX3" fmla="*/ 4166032 w 4267200"/>
                <a:gd name="connsiteY3" fmla="*/ 0 h 606997"/>
                <a:gd name="connsiteX4" fmla="*/ 4237569 w 4267200"/>
                <a:gd name="connsiteY4" fmla="*/ 29632 h 606997"/>
                <a:gd name="connsiteX5" fmla="*/ 4267200 w 4267200"/>
                <a:gd name="connsiteY5" fmla="*/ 101169 h 606997"/>
                <a:gd name="connsiteX6" fmla="*/ 4267200 w 4267200"/>
                <a:gd name="connsiteY6" fmla="*/ 505829 h 606997"/>
                <a:gd name="connsiteX7" fmla="*/ 4237569 w 4267200"/>
                <a:gd name="connsiteY7" fmla="*/ 577366 h 606997"/>
                <a:gd name="connsiteX8" fmla="*/ 4166032 w 4267200"/>
                <a:gd name="connsiteY8" fmla="*/ 606997 h 606997"/>
                <a:gd name="connsiteX9" fmla="*/ 101168 w 4267200"/>
                <a:gd name="connsiteY9" fmla="*/ 606997 h 606997"/>
                <a:gd name="connsiteX10" fmla="*/ 29631 w 4267200"/>
                <a:gd name="connsiteY10" fmla="*/ 577366 h 606997"/>
                <a:gd name="connsiteX11" fmla="*/ 0 w 4267200"/>
                <a:gd name="connsiteY11" fmla="*/ 505829 h 606997"/>
                <a:gd name="connsiteX12" fmla="*/ 0 w 4267200"/>
                <a:gd name="connsiteY12" fmla="*/ 101168 h 606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7200" h="606997">
                  <a:moveTo>
                    <a:pt x="0" y="101168"/>
                  </a:moveTo>
                  <a:cubicBezTo>
                    <a:pt x="0" y="74337"/>
                    <a:pt x="10659" y="48604"/>
                    <a:pt x="29632" y="29631"/>
                  </a:cubicBezTo>
                  <a:cubicBezTo>
                    <a:pt x="48605" y="10658"/>
                    <a:pt x="74337" y="0"/>
                    <a:pt x="101169" y="0"/>
                  </a:cubicBezTo>
                  <a:lnTo>
                    <a:pt x="4166032" y="0"/>
                  </a:lnTo>
                  <a:cubicBezTo>
                    <a:pt x="4192863" y="0"/>
                    <a:pt x="4218596" y="10659"/>
                    <a:pt x="4237569" y="29632"/>
                  </a:cubicBezTo>
                  <a:cubicBezTo>
                    <a:pt x="4256542" y="48605"/>
                    <a:pt x="4267200" y="74337"/>
                    <a:pt x="4267200" y="101169"/>
                  </a:cubicBezTo>
                  <a:lnTo>
                    <a:pt x="4267200" y="505829"/>
                  </a:lnTo>
                  <a:cubicBezTo>
                    <a:pt x="4267200" y="532660"/>
                    <a:pt x="4256541" y="558393"/>
                    <a:pt x="4237569" y="577366"/>
                  </a:cubicBezTo>
                  <a:cubicBezTo>
                    <a:pt x="4218596" y="596339"/>
                    <a:pt x="4192864" y="606997"/>
                    <a:pt x="4166032" y="606997"/>
                  </a:cubicBezTo>
                  <a:lnTo>
                    <a:pt x="101168" y="606997"/>
                  </a:lnTo>
                  <a:cubicBezTo>
                    <a:pt x="74337" y="606997"/>
                    <a:pt x="48604" y="596338"/>
                    <a:pt x="29631" y="577366"/>
                  </a:cubicBezTo>
                  <a:cubicBezTo>
                    <a:pt x="10658" y="558393"/>
                    <a:pt x="0" y="532661"/>
                    <a:pt x="0" y="505829"/>
                  </a:cubicBezTo>
                  <a:lnTo>
                    <a:pt x="0" y="10116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0921" tIns="29631" rIns="190921" bIns="29631" numCol="1" spcCol="1270" anchor="ctr" anchorCtr="0">
              <a:noAutofit/>
            </a:bodyPr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Request for proposal (</a:t>
              </a:r>
              <a:r>
                <a:rPr lang="en-GB" sz="2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RFP) was a brief email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80812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4209" y="1352412"/>
            <a:ext cx="8506632" cy="2708144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IN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Sourcing, supplier selection and performance management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0"/>
    </mc:Choice>
    <mc:Fallback xmlns="">
      <p:transition spd="slow" advTm="43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305"/>
          <p:cNvSpPr>
            <a:spLocks noChangeArrowheads="1"/>
          </p:cNvSpPr>
          <p:nvPr/>
        </p:nvSpPr>
        <p:spPr bwMode="auto">
          <a:xfrm>
            <a:off x="2802153" y="117409"/>
            <a:ext cx="5768410" cy="433388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bg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chemeClr val="accent1"/>
                </a:solidFill>
              </a:rPr>
              <a:t>The sourcing process</a:t>
            </a:r>
          </a:p>
        </p:txBody>
      </p:sp>
      <p:sp>
        <p:nvSpPr>
          <p:cNvPr id="3078" name="Rectangle 54"/>
          <p:cNvSpPr>
            <a:spLocks noChangeArrowheads="1"/>
          </p:cNvSpPr>
          <p:nvPr/>
        </p:nvSpPr>
        <p:spPr bwMode="auto">
          <a:xfrm>
            <a:off x="1524001" y="1633121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3101" name="Text Box 306"/>
          <p:cNvSpPr txBox="1">
            <a:spLocks noChangeArrowheads="1"/>
          </p:cNvSpPr>
          <p:nvPr/>
        </p:nvSpPr>
        <p:spPr bwMode="auto">
          <a:xfrm>
            <a:off x="606356" y="975856"/>
            <a:ext cx="1097928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sz="2400" dirty="0"/>
              <a:t>Sourcing is the process of identifying, selecting and developing suppliers</a:t>
            </a:r>
            <a:endParaRPr lang="en-GB" altLang="en-US" sz="2400" dirty="0"/>
          </a:p>
        </p:txBody>
      </p:sp>
      <p:sp>
        <p:nvSpPr>
          <p:cNvPr id="3102" name="Text Box 307"/>
          <p:cNvSpPr txBox="1">
            <a:spLocks noChangeArrowheads="1"/>
          </p:cNvSpPr>
          <p:nvPr/>
        </p:nvSpPr>
        <p:spPr bwMode="auto">
          <a:xfrm>
            <a:off x="3510033" y="1633121"/>
            <a:ext cx="577497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sz="2400" dirty="0"/>
              <a:t>The 11 stages of the sourcing process</a:t>
            </a:r>
            <a:endParaRPr lang="en-GB" altLang="en-US" sz="2400" dirty="0"/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01A9E7E-8036-4739-BB51-9625F2FBC7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744672"/>
              </p:ext>
            </p:extLst>
          </p:nvPr>
        </p:nvGraphicFramePr>
        <p:xfrm>
          <a:off x="204976" y="2573119"/>
          <a:ext cx="10988300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94150">
                  <a:extLst>
                    <a:ext uri="{9D8B030D-6E8A-4147-A177-3AD203B41FA5}">
                      <a16:colId xmlns:a16="http://schemas.microsoft.com/office/drawing/2014/main" val="1012470705"/>
                    </a:ext>
                  </a:extLst>
                </a:gridCol>
                <a:gridCol w="5494150">
                  <a:extLst>
                    <a:ext uri="{9D8B030D-6E8A-4147-A177-3AD203B41FA5}">
                      <a16:colId xmlns:a16="http://schemas.microsoft.com/office/drawing/2014/main" val="3840864893"/>
                    </a:ext>
                  </a:extLst>
                </a:gridCol>
              </a:tblGrid>
              <a:tr h="208093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1. </a:t>
                      </a:r>
                      <a:r>
                        <a:rPr kumimoji="0" lang="en-GB" alt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Identify needs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2. Define requirements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3. Decide to make or buy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4. Identify type of purchase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5. Conduct market analysis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6. Identify possible suppliers</a:t>
                      </a:r>
                    </a:p>
                    <a:p>
                      <a:endParaRPr lang="en-US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 </a:t>
                      </a:r>
                      <a:r>
                        <a:rPr lang="en-GB" alt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Pre-screen possible sources</a:t>
                      </a:r>
                      <a:endParaRPr lang="en-GB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 </a:t>
                      </a:r>
                      <a:r>
                        <a:rPr lang="en-GB" alt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Evaluate remaining supply base</a:t>
                      </a:r>
                      <a:endParaRPr lang="en-GB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 </a:t>
                      </a:r>
                      <a:r>
                        <a:rPr lang="en-GB" alt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Choose supplier</a:t>
                      </a:r>
                      <a:endParaRPr lang="en-GB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 </a:t>
                      </a:r>
                      <a:r>
                        <a:rPr lang="en-GB" alt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 product/perform service</a:t>
                      </a:r>
                      <a:endParaRPr lang="en-GB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11. </a:t>
                      </a:r>
                      <a:r>
                        <a:rPr lang="en-GB" altLang="en-US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Post-purchase performance evaluation</a:t>
                      </a:r>
                    </a:p>
                    <a:p>
                      <a:endParaRPr lang="en-US" sz="2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670766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Rectangle 149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3" name="Rectangle 152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4" name="Rectangle 155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5" name="Rectangle 158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6" name="Rectangle 161"/>
          <p:cNvSpPr>
            <a:spLocks noChangeArrowheads="1"/>
          </p:cNvSpPr>
          <p:nvPr/>
        </p:nvSpPr>
        <p:spPr bwMode="auto">
          <a:xfrm>
            <a:off x="3168650" y="2578101"/>
            <a:ext cx="18659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4107" name="AutoShape 234"/>
          <p:cNvSpPr>
            <a:spLocks noChangeArrowheads="1"/>
          </p:cNvSpPr>
          <p:nvPr/>
        </p:nvSpPr>
        <p:spPr bwMode="auto">
          <a:xfrm>
            <a:off x="4366191" y="1616974"/>
            <a:ext cx="4449762" cy="79372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Sourcing information</a:t>
            </a:r>
          </a:p>
        </p:txBody>
      </p:sp>
      <p:sp>
        <p:nvSpPr>
          <p:cNvPr id="4108" name="AutoShape 235"/>
          <p:cNvSpPr>
            <a:spLocks noChangeArrowheads="1"/>
          </p:cNvSpPr>
          <p:nvPr/>
        </p:nvSpPr>
        <p:spPr bwMode="auto">
          <a:xfrm>
            <a:off x="1725613" y="2982913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/>
              <a:t>Analysis of</a:t>
            </a:r>
          </a:p>
          <a:p>
            <a:pPr algn="ctr"/>
            <a:r>
              <a:rPr lang="en-GB" altLang="en-US" sz="1800" dirty="0"/>
              <a:t>market</a:t>
            </a:r>
          </a:p>
          <a:p>
            <a:pPr algn="ctr"/>
            <a:r>
              <a:rPr lang="en-GB" altLang="en-US" sz="1800" dirty="0"/>
              <a:t>conditions</a:t>
            </a:r>
          </a:p>
        </p:txBody>
      </p:sp>
      <p:sp>
        <p:nvSpPr>
          <p:cNvPr id="4109" name="AutoShape 236"/>
          <p:cNvSpPr>
            <a:spLocks noChangeArrowheads="1"/>
          </p:cNvSpPr>
          <p:nvPr/>
        </p:nvSpPr>
        <p:spPr bwMode="auto">
          <a:xfrm>
            <a:off x="3165081" y="3429000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/>
              <a:t>Directives</a:t>
            </a:r>
          </a:p>
          <a:p>
            <a:pPr algn="ctr"/>
            <a:r>
              <a:rPr lang="en-GB" altLang="en-US" sz="1800" dirty="0"/>
              <a:t>e.g. EU </a:t>
            </a:r>
            <a:br>
              <a:rPr lang="en-GB" altLang="en-US" sz="1800" dirty="0"/>
            </a:br>
            <a:r>
              <a:rPr lang="en-GB" altLang="en-US" sz="1800" dirty="0"/>
              <a:t>directives </a:t>
            </a:r>
            <a:br>
              <a:rPr lang="en-GB" altLang="en-US" sz="1800" dirty="0"/>
            </a:br>
            <a:r>
              <a:rPr lang="en-GB" altLang="en-US" sz="1800" dirty="0"/>
              <a:t>and </a:t>
            </a:r>
            <a:br>
              <a:rPr lang="en-GB" altLang="en-US" sz="1800" dirty="0"/>
            </a:br>
            <a:r>
              <a:rPr lang="en-GB" altLang="en-US" sz="1800" dirty="0"/>
              <a:t>corporate </a:t>
            </a:r>
            <a:br>
              <a:rPr lang="en-GB" altLang="en-US" sz="1800" dirty="0"/>
            </a:br>
            <a:r>
              <a:rPr lang="en-GB" altLang="en-US" sz="1800" dirty="0"/>
              <a:t>directives</a:t>
            </a:r>
          </a:p>
        </p:txBody>
      </p:sp>
      <p:sp>
        <p:nvSpPr>
          <p:cNvPr id="4110" name="AutoShape 237"/>
          <p:cNvSpPr>
            <a:spLocks noChangeArrowheads="1"/>
          </p:cNvSpPr>
          <p:nvPr/>
        </p:nvSpPr>
        <p:spPr bwMode="auto">
          <a:xfrm>
            <a:off x="4610100" y="2982913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/>
              <a:t>E-sourcing</a:t>
            </a:r>
          </a:p>
        </p:txBody>
      </p:sp>
      <p:sp>
        <p:nvSpPr>
          <p:cNvPr id="4111" name="AutoShape 238"/>
          <p:cNvSpPr>
            <a:spLocks noChangeArrowheads="1"/>
          </p:cNvSpPr>
          <p:nvPr/>
        </p:nvSpPr>
        <p:spPr bwMode="auto">
          <a:xfrm>
            <a:off x="6051550" y="3429001"/>
            <a:ext cx="14795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/>
              <a:t>Locating</a:t>
            </a:r>
          </a:p>
          <a:p>
            <a:pPr algn="ctr"/>
            <a:r>
              <a:rPr lang="en-GB" altLang="en-US" sz="1800" dirty="0"/>
              <a:t>supplier</a:t>
            </a:r>
          </a:p>
          <a:p>
            <a:pPr algn="ctr"/>
            <a:r>
              <a:rPr lang="en-GB" altLang="en-US" sz="1800" dirty="0"/>
              <a:t>sources</a:t>
            </a:r>
          </a:p>
        </p:txBody>
      </p:sp>
      <p:sp>
        <p:nvSpPr>
          <p:cNvPr id="4112" name="AutoShape 239"/>
          <p:cNvSpPr>
            <a:spLocks noChangeArrowheads="1"/>
          </p:cNvSpPr>
          <p:nvPr/>
        </p:nvSpPr>
        <p:spPr bwMode="auto">
          <a:xfrm>
            <a:off x="7634288" y="2982913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/>
              <a:t>Supplier</a:t>
            </a:r>
          </a:p>
          <a:p>
            <a:pPr algn="ctr"/>
            <a:r>
              <a:rPr lang="en-GB" altLang="en-US" sz="1800" dirty="0"/>
              <a:t>assessment</a:t>
            </a:r>
          </a:p>
        </p:txBody>
      </p:sp>
      <p:sp>
        <p:nvSpPr>
          <p:cNvPr id="4113" name="AutoShape 240"/>
          <p:cNvSpPr>
            <a:spLocks noChangeArrowheads="1"/>
          </p:cNvSpPr>
          <p:nvPr/>
        </p:nvSpPr>
        <p:spPr bwMode="auto">
          <a:xfrm>
            <a:off x="9077325" y="3429001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/>
              <a:t>Supplier</a:t>
            </a:r>
          </a:p>
          <a:p>
            <a:pPr algn="ctr"/>
            <a:r>
              <a:rPr lang="en-GB" altLang="en-US" sz="1800" dirty="0"/>
              <a:t>performance</a:t>
            </a:r>
          </a:p>
          <a:p>
            <a:pPr algn="ctr"/>
            <a:r>
              <a:rPr lang="en-GB" altLang="en-US" sz="1800" dirty="0"/>
              <a:t>rating</a:t>
            </a:r>
          </a:p>
        </p:txBody>
      </p:sp>
      <p:cxnSp>
        <p:nvCxnSpPr>
          <p:cNvPr id="4096" name="Straight Connector 4095"/>
          <p:cNvCxnSpPr/>
          <p:nvPr/>
        </p:nvCxnSpPr>
        <p:spPr bwMode="auto">
          <a:xfrm>
            <a:off x="2407532" y="2636912"/>
            <a:ext cx="7339719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00" name="Straight Connector 4099"/>
          <p:cNvCxnSpPr>
            <a:endCxn id="4108" idx="0"/>
          </p:cNvCxnSpPr>
          <p:nvPr/>
        </p:nvCxnSpPr>
        <p:spPr bwMode="auto">
          <a:xfrm flipH="1">
            <a:off x="2395539" y="2636913"/>
            <a:ext cx="11993" cy="34600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21" name="Straight Connector 4120"/>
          <p:cNvCxnSpPr/>
          <p:nvPr/>
        </p:nvCxnSpPr>
        <p:spPr bwMode="auto">
          <a:xfrm>
            <a:off x="3932238" y="2636913"/>
            <a:ext cx="0" cy="79208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23" name="Straight Connector 4122"/>
          <p:cNvCxnSpPr/>
          <p:nvPr/>
        </p:nvCxnSpPr>
        <p:spPr bwMode="auto">
          <a:xfrm>
            <a:off x="5287914" y="2636913"/>
            <a:ext cx="0" cy="34600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25" name="Straight Connector 4124"/>
          <p:cNvCxnSpPr>
            <a:endCxn id="4111" idx="0"/>
          </p:cNvCxnSpPr>
          <p:nvPr/>
        </p:nvCxnSpPr>
        <p:spPr bwMode="auto">
          <a:xfrm>
            <a:off x="6791325" y="2422525"/>
            <a:ext cx="0" cy="1006476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226436" name="Straight Connector 226435"/>
          <p:cNvCxnSpPr/>
          <p:nvPr/>
        </p:nvCxnSpPr>
        <p:spPr bwMode="auto">
          <a:xfrm>
            <a:off x="8304213" y="2636913"/>
            <a:ext cx="0" cy="34600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226438" name="Straight Connector 226437"/>
          <p:cNvCxnSpPr>
            <a:stCxn id="4113" idx="0"/>
          </p:cNvCxnSpPr>
          <p:nvPr/>
        </p:nvCxnSpPr>
        <p:spPr bwMode="auto">
          <a:xfrm flipV="1">
            <a:off x="9747250" y="2636913"/>
            <a:ext cx="0" cy="792089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sp>
        <p:nvSpPr>
          <p:cNvPr id="28" name="Rectangle 23"/>
          <p:cNvSpPr>
            <a:spLocks noChangeArrowheads="1"/>
          </p:cNvSpPr>
          <p:nvPr/>
        </p:nvSpPr>
        <p:spPr bwMode="auto">
          <a:xfrm>
            <a:off x="322010" y="132362"/>
            <a:ext cx="1167021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sz="4000" dirty="0"/>
              <a:t>Sourcing, supplier selection and performance management</a:t>
            </a:r>
            <a:endParaRPr lang="en-GB" alt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149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6" name="Rectangle 152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7" name="Rectangle 155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8" name="Rectangle 158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9" name="Rectangle 161"/>
          <p:cNvSpPr>
            <a:spLocks noChangeArrowheads="1"/>
          </p:cNvSpPr>
          <p:nvPr/>
        </p:nvSpPr>
        <p:spPr bwMode="auto">
          <a:xfrm>
            <a:off x="3168650" y="2578101"/>
            <a:ext cx="18659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5130" name="TextBox 24"/>
          <p:cNvSpPr txBox="1">
            <a:spLocks noChangeArrowheads="1"/>
          </p:cNvSpPr>
          <p:nvPr/>
        </p:nvSpPr>
        <p:spPr bwMode="auto">
          <a:xfrm>
            <a:off x="3719735" y="1287550"/>
            <a:ext cx="482453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/>
              <a:t>Analysis of market conditions</a:t>
            </a:r>
          </a:p>
          <a:p>
            <a:pPr algn="ctr"/>
            <a:endParaRPr lang="en-GB" altLang="en-US" sz="1400" dirty="0"/>
          </a:p>
        </p:txBody>
      </p:sp>
      <p:sp>
        <p:nvSpPr>
          <p:cNvPr id="5131" name="TextBox 25"/>
          <p:cNvSpPr txBox="1">
            <a:spLocks noChangeArrowheads="1"/>
          </p:cNvSpPr>
          <p:nvPr/>
        </p:nvSpPr>
        <p:spPr bwMode="auto">
          <a:xfrm>
            <a:off x="560363" y="1898635"/>
            <a:ext cx="11494575" cy="3330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>
              <a:lnSpc>
                <a:spcPct val="200000"/>
              </a:lnSpc>
              <a:buSzPct val="150000"/>
            </a:pPr>
            <a:r>
              <a:rPr lang="en-GB" altLang="en-US" sz="1800" dirty="0"/>
              <a:t>  Why it is important to sourcing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800" dirty="0"/>
              <a:t>  Helps in forecasting long-term demand for a product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800" dirty="0"/>
              <a:t>  Helps in forecasting price trends of bought-out items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800" dirty="0"/>
              <a:t>  Indicates what alternative goods and supply sources are available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800" dirty="0"/>
              <a:t>  Gives guidance on security of supply sources 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  <a:tabLst>
                <a:tab pos="461963" algn="l"/>
              </a:tabLst>
            </a:pPr>
            <a:r>
              <a:rPr lang="en-GB" altLang="en-US" sz="1800" dirty="0"/>
              <a:t>  Information on pay trends, commodity price, etc., assists in	procurement strategy development</a:t>
            </a:r>
            <a:endParaRPr lang="en-US" altLang="en-US" sz="1800" dirty="0"/>
          </a:p>
        </p:txBody>
      </p:sp>
      <p:sp>
        <p:nvSpPr>
          <p:cNvPr id="5132" name="AutoShape 140"/>
          <p:cNvSpPr>
            <a:spLocks noChangeArrowheads="1"/>
          </p:cNvSpPr>
          <p:nvPr/>
        </p:nvSpPr>
        <p:spPr bwMode="auto">
          <a:xfrm>
            <a:off x="3863751" y="1167466"/>
            <a:ext cx="4536504" cy="655862"/>
          </a:xfrm>
          <a:prstGeom prst="roundRect">
            <a:avLst>
              <a:gd name="adj" fmla="val 16667"/>
            </a:avLst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en-US" altLang="en-US" dirty="0"/>
          </a:p>
        </p:txBody>
      </p:sp>
      <p:sp>
        <p:nvSpPr>
          <p:cNvPr id="17" name="Rectangle 23"/>
          <p:cNvSpPr>
            <a:spLocks noChangeArrowheads="1"/>
          </p:cNvSpPr>
          <p:nvPr/>
        </p:nvSpPr>
        <p:spPr bwMode="auto">
          <a:xfrm>
            <a:off x="560363" y="-62199"/>
            <a:ext cx="11143282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sz="4000" dirty="0">
                <a:solidFill>
                  <a:schemeClr val="accent1"/>
                </a:solidFill>
              </a:rPr>
              <a:t>Sourcing, supplier selection and performance management</a:t>
            </a:r>
            <a:endParaRPr lang="en-GB" altLang="en-US" sz="40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149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0" name="Rectangle 152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1" name="Rectangle 155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2" name="Rectangle 158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3" name="Rectangle 161"/>
          <p:cNvSpPr>
            <a:spLocks noChangeArrowheads="1"/>
          </p:cNvSpPr>
          <p:nvPr/>
        </p:nvSpPr>
        <p:spPr bwMode="auto">
          <a:xfrm>
            <a:off x="3168650" y="2578101"/>
            <a:ext cx="18659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6154" name="TextBox 24"/>
          <p:cNvSpPr txBox="1">
            <a:spLocks noChangeArrowheads="1"/>
          </p:cNvSpPr>
          <p:nvPr/>
        </p:nvSpPr>
        <p:spPr bwMode="auto">
          <a:xfrm>
            <a:off x="232475" y="186043"/>
            <a:ext cx="1112778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chemeClr val="accent1"/>
                </a:solidFill>
              </a:rPr>
              <a:t>Supplier appraisal – ten facets to evaluate</a:t>
            </a:r>
            <a:endParaRPr lang="en-US" altLang="en-US" sz="4000" dirty="0">
              <a:solidFill>
                <a:schemeClr val="accent1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7031010"/>
              </p:ext>
            </p:extLst>
          </p:nvPr>
        </p:nvGraphicFramePr>
        <p:xfrm>
          <a:off x="1136542" y="1121971"/>
          <a:ext cx="9918916" cy="45194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594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594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89275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Finance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management</a:t>
                      </a:r>
                    </a:p>
                  </a:txBody>
                  <a:tcPr>
                    <a:lnL w="12700" cmpd="sng">
                      <a:noFill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9275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Insurance</a:t>
                      </a:r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Existing contracts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9275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Productive capacity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Organisational structures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9275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Sub-contracting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62313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 and safety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Procurement capability and supply chain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149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4" name="Rectangle 152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5" name="Rectangle 155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6" name="Rectangle 158"/>
          <p:cNvSpPr>
            <a:spLocks noChangeArrowheads="1"/>
          </p:cNvSpPr>
          <p:nvPr/>
        </p:nvSpPr>
        <p:spPr bwMode="auto">
          <a:xfrm>
            <a:off x="3168651" y="2578100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7" name="Rectangle 161"/>
          <p:cNvSpPr>
            <a:spLocks noChangeArrowheads="1"/>
          </p:cNvSpPr>
          <p:nvPr/>
        </p:nvSpPr>
        <p:spPr bwMode="auto">
          <a:xfrm>
            <a:off x="3168650" y="2578101"/>
            <a:ext cx="18659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7178" name="TextBox 24"/>
          <p:cNvSpPr txBox="1">
            <a:spLocks noChangeArrowheads="1"/>
          </p:cNvSpPr>
          <p:nvPr/>
        </p:nvSpPr>
        <p:spPr bwMode="auto">
          <a:xfrm>
            <a:off x="2891631" y="1101290"/>
            <a:ext cx="64087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/>
              <a:t>Supplier evaluation factors</a:t>
            </a:r>
            <a:endParaRPr lang="en-US" altLang="en-US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1875296" y="1562955"/>
            <a:ext cx="9841424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Quality and process control</a:t>
            </a:r>
          </a:p>
          <a:p>
            <a:pPr marL="18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Continuous improvement</a:t>
            </a:r>
          </a:p>
          <a:p>
            <a:pPr marL="36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Facility environment</a:t>
            </a:r>
          </a:p>
          <a:p>
            <a:pPr marL="54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Customer relationship</a:t>
            </a:r>
          </a:p>
          <a:p>
            <a:pPr marL="72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Delivery</a:t>
            </a:r>
          </a:p>
          <a:p>
            <a:pPr marL="90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Inventory and warehousing</a:t>
            </a:r>
          </a:p>
          <a:p>
            <a:pPr marL="108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Ordering</a:t>
            </a:r>
          </a:p>
          <a:p>
            <a:pPr marL="126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Financial conditions</a:t>
            </a:r>
          </a:p>
          <a:p>
            <a:pPr marL="144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Certifications</a:t>
            </a:r>
          </a:p>
          <a:p>
            <a:pPr marL="162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Price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23"/>
          <p:cNvSpPr>
            <a:spLocks noChangeArrowheads="1"/>
          </p:cNvSpPr>
          <p:nvPr/>
        </p:nvSpPr>
        <p:spPr bwMode="auto">
          <a:xfrm>
            <a:off x="0" y="64336"/>
            <a:ext cx="1201118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sz="3600" dirty="0">
                <a:solidFill>
                  <a:schemeClr val="accent1"/>
                </a:solidFill>
              </a:rPr>
              <a:t>Sourcing, supplier selection and performance management</a:t>
            </a:r>
            <a:endParaRPr lang="en-GB" altLang="en-US" sz="36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157"/>
          <p:cNvSpPr>
            <a:spLocks noChangeArrowheads="1"/>
          </p:cNvSpPr>
          <p:nvPr/>
        </p:nvSpPr>
        <p:spPr bwMode="auto">
          <a:xfrm>
            <a:off x="5211381" y="79974"/>
            <a:ext cx="6980618" cy="114405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noFill/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       </a:t>
            </a:r>
            <a:r>
              <a:rPr lang="en-GB" altLang="en-US" sz="4000" dirty="0">
                <a:solidFill>
                  <a:schemeClr val="accent1"/>
                </a:solidFill>
              </a:rPr>
              <a:t>Supplier performance –</a:t>
            </a:r>
          </a:p>
          <a:p>
            <a:pPr algn="ctr"/>
            <a:r>
              <a:rPr lang="en-GB" altLang="en-US" sz="4000" dirty="0">
                <a:solidFill>
                  <a:schemeClr val="accent1"/>
                </a:solidFill>
              </a:rPr>
              <a:t>possible factors to evaluate</a:t>
            </a:r>
          </a:p>
        </p:txBody>
      </p:sp>
      <p:sp>
        <p:nvSpPr>
          <p:cNvPr id="8197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199" name="Text Box 285"/>
          <p:cNvSpPr txBox="1">
            <a:spLocks noChangeArrowheads="1"/>
          </p:cNvSpPr>
          <p:nvPr/>
        </p:nvSpPr>
        <p:spPr bwMode="auto">
          <a:xfrm>
            <a:off x="2652372" y="1236609"/>
            <a:ext cx="12266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Quality</a:t>
            </a:r>
          </a:p>
        </p:txBody>
      </p:sp>
      <p:sp>
        <p:nvSpPr>
          <p:cNvPr id="8200" name="Text Box 286"/>
          <p:cNvSpPr txBox="1">
            <a:spLocks noChangeArrowheads="1"/>
          </p:cNvSpPr>
          <p:nvPr/>
        </p:nvSpPr>
        <p:spPr bwMode="auto">
          <a:xfrm>
            <a:off x="2745066" y="1752997"/>
            <a:ext cx="346441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Dealing with problems</a:t>
            </a:r>
          </a:p>
        </p:txBody>
      </p:sp>
      <p:sp>
        <p:nvSpPr>
          <p:cNvPr id="8201" name="Text Box 287"/>
          <p:cNvSpPr txBox="1">
            <a:spLocks noChangeArrowheads="1"/>
          </p:cNvSpPr>
          <p:nvPr/>
        </p:nvSpPr>
        <p:spPr bwMode="auto">
          <a:xfrm>
            <a:off x="3112347" y="2303788"/>
            <a:ext cx="391004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Continuous improvement</a:t>
            </a:r>
          </a:p>
        </p:txBody>
      </p:sp>
      <p:sp>
        <p:nvSpPr>
          <p:cNvPr id="8202" name="Text Box 288"/>
          <p:cNvSpPr txBox="1">
            <a:spLocks noChangeArrowheads="1"/>
          </p:cNvSpPr>
          <p:nvPr/>
        </p:nvSpPr>
        <p:spPr bwMode="auto">
          <a:xfrm>
            <a:off x="3445553" y="2708426"/>
            <a:ext cx="303961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Provision of spares</a:t>
            </a:r>
          </a:p>
        </p:txBody>
      </p:sp>
      <p:sp>
        <p:nvSpPr>
          <p:cNvPr id="8203" name="Text Box 289"/>
          <p:cNvSpPr txBox="1">
            <a:spLocks noChangeArrowheads="1"/>
          </p:cNvSpPr>
          <p:nvPr/>
        </p:nvSpPr>
        <p:spPr bwMode="auto">
          <a:xfrm>
            <a:off x="3697781" y="3144409"/>
            <a:ext cx="26148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Responsiveness</a:t>
            </a:r>
          </a:p>
        </p:txBody>
      </p:sp>
      <p:sp>
        <p:nvSpPr>
          <p:cNvPr id="8204" name="Text Box 290"/>
          <p:cNvSpPr txBox="1">
            <a:spLocks noChangeArrowheads="1"/>
          </p:cNvSpPr>
          <p:nvPr/>
        </p:nvSpPr>
        <p:spPr bwMode="auto">
          <a:xfrm>
            <a:off x="3902717" y="3550149"/>
            <a:ext cx="430598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Cost and price management</a:t>
            </a:r>
          </a:p>
        </p:txBody>
      </p:sp>
      <p:sp>
        <p:nvSpPr>
          <p:cNvPr id="8205" name="Line 291"/>
          <p:cNvSpPr>
            <a:spLocks noChangeShapeType="1"/>
          </p:cNvSpPr>
          <p:nvPr/>
        </p:nvSpPr>
        <p:spPr bwMode="auto">
          <a:xfrm>
            <a:off x="1991472" y="896697"/>
            <a:ext cx="3095625" cy="46085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06" name="Oval 292"/>
          <p:cNvSpPr>
            <a:spLocks noChangeArrowheads="1"/>
          </p:cNvSpPr>
          <p:nvPr/>
        </p:nvSpPr>
        <p:spPr bwMode="auto">
          <a:xfrm>
            <a:off x="1919193" y="883432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7" name="Oval 293"/>
          <p:cNvSpPr>
            <a:spLocks noChangeArrowheads="1"/>
          </p:cNvSpPr>
          <p:nvPr/>
        </p:nvSpPr>
        <p:spPr bwMode="auto">
          <a:xfrm>
            <a:off x="2311993" y="1363465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8" name="Oval 294"/>
          <p:cNvSpPr>
            <a:spLocks noChangeArrowheads="1"/>
          </p:cNvSpPr>
          <p:nvPr/>
        </p:nvSpPr>
        <p:spPr bwMode="auto">
          <a:xfrm>
            <a:off x="2982478" y="2411413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9" name="Oval 295"/>
          <p:cNvSpPr>
            <a:spLocks noChangeArrowheads="1"/>
          </p:cNvSpPr>
          <p:nvPr/>
        </p:nvSpPr>
        <p:spPr bwMode="auto">
          <a:xfrm>
            <a:off x="3235244" y="2824983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0" name="Oval 296"/>
          <p:cNvSpPr>
            <a:spLocks noChangeArrowheads="1"/>
          </p:cNvSpPr>
          <p:nvPr/>
        </p:nvSpPr>
        <p:spPr bwMode="auto">
          <a:xfrm>
            <a:off x="3552484" y="3243264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1" name="Oval 297"/>
          <p:cNvSpPr>
            <a:spLocks noChangeArrowheads="1"/>
          </p:cNvSpPr>
          <p:nvPr/>
        </p:nvSpPr>
        <p:spPr bwMode="auto">
          <a:xfrm>
            <a:off x="3820118" y="3658054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2" name="Oval 298"/>
          <p:cNvSpPr>
            <a:spLocks noChangeArrowheads="1"/>
          </p:cNvSpPr>
          <p:nvPr/>
        </p:nvSpPr>
        <p:spPr bwMode="auto">
          <a:xfrm>
            <a:off x="4466484" y="4603750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3" name="Text Box 299"/>
          <p:cNvSpPr txBox="1">
            <a:spLocks noChangeArrowheads="1"/>
          </p:cNvSpPr>
          <p:nvPr/>
        </p:nvSpPr>
        <p:spPr bwMode="auto">
          <a:xfrm>
            <a:off x="4268944" y="4004114"/>
            <a:ext cx="250902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Communication</a:t>
            </a:r>
          </a:p>
        </p:txBody>
      </p:sp>
      <p:sp>
        <p:nvSpPr>
          <p:cNvPr id="8214" name="Oval 300"/>
          <p:cNvSpPr>
            <a:spLocks noChangeArrowheads="1"/>
          </p:cNvSpPr>
          <p:nvPr/>
        </p:nvSpPr>
        <p:spPr bwMode="auto">
          <a:xfrm>
            <a:off x="4719046" y="4908929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5" name="Text Box 301"/>
          <p:cNvSpPr txBox="1">
            <a:spLocks noChangeArrowheads="1"/>
          </p:cNvSpPr>
          <p:nvPr/>
        </p:nvSpPr>
        <p:spPr bwMode="auto">
          <a:xfrm>
            <a:off x="2043477" y="742555"/>
            <a:ext cx="29464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On-time delivery</a:t>
            </a:r>
          </a:p>
        </p:txBody>
      </p:sp>
      <p:sp>
        <p:nvSpPr>
          <p:cNvPr id="8216" name="Text Box 302"/>
          <p:cNvSpPr txBox="1">
            <a:spLocks noChangeArrowheads="1"/>
          </p:cNvSpPr>
          <p:nvPr/>
        </p:nvSpPr>
        <p:spPr bwMode="auto">
          <a:xfrm>
            <a:off x="4614007" y="4454904"/>
            <a:ext cx="177644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IT systems</a:t>
            </a:r>
          </a:p>
        </p:txBody>
      </p:sp>
      <p:sp>
        <p:nvSpPr>
          <p:cNvPr id="8217" name="Text Box 303"/>
          <p:cNvSpPr txBox="1">
            <a:spLocks noChangeArrowheads="1"/>
          </p:cNvSpPr>
          <p:nvPr/>
        </p:nvSpPr>
        <p:spPr bwMode="auto">
          <a:xfrm>
            <a:off x="4868271" y="4908498"/>
            <a:ext cx="377218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Provision of clarification</a:t>
            </a:r>
          </a:p>
        </p:txBody>
      </p:sp>
      <p:sp>
        <p:nvSpPr>
          <p:cNvPr id="8218" name="Text Box 304"/>
          <p:cNvSpPr txBox="1">
            <a:spLocks noChangeArrowheads="1"/>
          </p:cNvSpPr>
          <p:nvPr/>
        </p:nvSpPr>
        <p:spPr bwMode="auto">
          <a:xfrm>
            <a:off x="5187774" y="5275472"/>
            <a:ext cx="490390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2400" dirty="0"/>
              <a:t>Management of contract change</a:t>
            </a:r>
          </a:p>
        </p:txBody>
      </p:sp>
      <p:sp>
        <p:nvSpPr>
          <p:cNvPr id="8219" name="Oval 305"/>
          <p:cNvSpPr>
            <a:spLocks noChangeArrowheads="1"/>
          </p:cNvSpPr>
          <p:nvPr/>
        </p:nvSpPr>
        <p:spPr bwMode="auto">
          <a:xfrm>
            <a:off x="2577759" y="1824037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20" name="Oval 306"/>
          <p:cNvSpPr>
            <a:spLocks noChangeArrowheads="1"/>
          </p:cNvSpPr>
          <p:nvPr/>
        </p:nvSpPr>
        <p:spPr bwMode="auto">
          <a:xfrm>
            <a:off x="4171868" y="4157617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21" name="Oval 307"/>
          <p:cNvSpPr>
            <a:spLocks noChangeArrowheads="1"/>
          </p:cNvSpPr>
          <p:nvPr/>
        </p:nvSpPr>
        <p:spPr bwMode="auto">
          <a:xfrm>
            <a:off x="5038549" y="5475497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9222" name="TextBox 30"/>
          <p:cNvSpPr txBox="1">
            <a:spLocks noChangeArrowheads="1"/>
          </p:cNvSpPr>
          <p:nvPr/>
        </p:nvSpPr>
        <p:spPr bwMode="auto">
          <a:xfrm>
            <a:off x="1903643" y="0"/>
            <a:ext cx="900716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chemeClr val="accent1"/>
                </a:solidFill>
              </a:rPr>
              <a:t>Factors influencing the supply base</a:t>
            </a:r>
            <a:endParaRPr lang="en-US" altLang="en-US" sz="4000" dirty="0">
              <a:solidFill>
                <a:schemeClr val="accent1"/>
              </a:solidFill>
            </a:endParaRPr>
          </a:p>
        </p:txBody>
      </p:sp>
      <p:sp>
        <p:nvSpPr>
          <p:cNvPr id="9223" name="TextBox 31"/>
          <p:cNvSpPr txBox="1">
            <a:spLocks noChangeArrowheads="1"/>
          </p:cNvSpPr>
          <p:nvPr/>
        </p:nvSpPr>
        <p:spPr bwMode="auto">
          <a:xfrm>
            <a:off x="1524000" y="721010"/>
            <a:ext cx="9345477" cy="4921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dirty="0"/>
              <a:t>  The range of purchases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dirty="0"/>
              <a:t>  The core competences of the buying organisation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dirty="0"/>
              <a:t>  Investment requirements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dirty="0"/>
              <a:t>  Supply chain risks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dirty="0"/>
              <a:t>  Inventory investment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dirty="0"/>
              <a:t>  Ability to respond to emergencies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dirty="0"/>
              <a:t>  Short-term procurement actions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dirty="0"/>
              <a:t>  Miscellaneous factors such as social responsibilities</a:t>
            </a:r>
            <a:endParaRPr lang="en-US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0246" name="TextBox 30"/>
          <p:cNvSpPr txBox="1">
            <a:spLocks noChangeArrowheads="1"/>
          </p:cNvSpPr>
          <p:nvPr/>
        </p:nvSpPr>
        <p:spPr bwMode="auto">
          <a:xfrm>
            <a:off x="-139485" y="48620"/>
            <a:ext cx="1207318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3200" dirty="0">
                <a:solidFill>
                  <a:schemeClr val="accent1"/>
                </a:solidFill>
              </a:rPr>
              <a:t>Quantitative factors in favour of </a:t>
            </a:r>
            <a:r>
              <a:rPr lang="en-GB" sz="3200" dirty="0">
                <a:solidFill>
                  <a:schemeClr val="accent1"/>
                </a:solidFill>
              </a:rPr>
              <a:t>manufacturing</a:t>
            </a:r>
          </a:p>
          <a:p>
            <a:pPr algn="ctr"/>
            <a:r>
              <a:rPr lang="en-GB" sz="3200" dirty="0">
                <a:solidFill>
                  <a:schemeClr val="accent1"/>
                </a:solidFill>
              </a:rPr>
              <a:t>in-house</a:t>
            </a:r>
            <a:r>
              <a:rPr lang="en-GB" altLang="en-US" sz="3200" dirty="0">
                <a:solidFill>
                  <a:schemeClr val="accent1"/>
                </a:solidFill>
              </a:rPr>
              <a:t> include</a:t>
            </a:r>
            <a:endParaRPr lang="en-US" altLang="en-US" sz="3200" dirty="0">
              <a:solidFill>
                <a:schemeClr val="accent1"/>
              </a:solidFill>
            </a:endParaRPr>
          </a:p>
        </p:txBody>
      </p:sp>
      <p:sp>
        <p:nvSpPr>
          <p:cNvPr id="10247" name="TextBox 31"/>
          <p:cNvSpPr txBox="1">
            <a:spLocks noChangeArrowheads="1"/>
          </p:cNvSpPr>
          <p:nvPr/>
        </p:nvSpPr>
        <p:spPr bwMode="auto">
          <a:xfrm>
            <a:off x="2045776" y="1125838"/>
            <a:ext cx="8431078" cy="4409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2400" dirty="0"/>
              <a:t>  Chance to use idle capacity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2400" dirty="0"/>
              <a:t> Potential lead time reduction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2400" dirty="0"/>
              <a:t> Possibility of scrap utilisation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2400" dirty="0"/>
              <a:t> Greater purchasing power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2400" dirty="0"/>
              <a:t> Large overhead recovery base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</a:pPr>
            <a:r>
              <a:rPr lang="en-GB" altLang="en-US" sz="2400" dirty="0"/>
              <a:t> Cost of work known in advance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1270" name="TextBox 30"/>
          <p:cNvSpPr txBox="1">
            <a:spLocks noChangeArrowheads="1"/>
          </p:cNvSpPr>
          <p:nvPr/>
        </p:nvSpPr>
        <p:spPr bwMode="auto">
          <a:xfrm>
            <a:off x="1820920" y="0"/>
            <a:ext cx="8550160" cy="901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benefits of outsourcing</a:t>
            </a:r>
            <a:endParaRPr lang="en-US" altLang="en-US" sz="4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71" name="TextBox 31"/>
          <p:cNvSpPr txBox="1">
            <a:spLocks noChangeArrowheads="1"/>
          </p:cNvSpPr>
          <p:nvPr/>
        </p:nvSpPr>
        <p:spPr bwMode="auto">
          <a:xfrm>
            <a:off x="929898" y="1119828"/>
            <a:ext cx="10600841" cy="4455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542925" indent="-542925">
              <a:lnSpc>
                <a:spcPct val="150000"/>
              </a:lnSpc>
              <a:buSzPct val="201000"/>
              <a:buFont typeface="Courier New" pitchFamily="49" charset="0"/>
              <a:buChar char="o"/>
            </a:pPr>
            <a:r>
              <a:rPr lang="en-GB" altLang="en-US" sz="2400" dirty="0"/>
              <a:t> Obtaining immediate investment</a:t>
            </a:r>
          </a:p>
          <a:p>
            <a:pPr marL="542925" indent="-542925">
              <a:lnSpc>
                <a:spcPct val="150000"/>
              </a:lnSpc>
              <a:buSzPct val="201000"/>
              <a:buFont typeface="Courier New" pitchFamily="49" charset="0"/>
              <a:buChar char="o"/>
            </a:pPr>
            <a:r>
              <a:rPr lang="en-GB" altLang="en-US" sz="2400" dirty="0"/>
              <a:t>  Accessing an ICT infrastructure that is </a:t>
            </a:r>
            <a:r>
              <a:rPr lang="en-GB" altLang="en-US" sz="2400" dirty="0">
                <a:cs typeface="Arial" charset="0"/>
              </a:rPr>
              <a:t>‘</a:t>
            </a:r>
            <a:r>
              <a:rPr lang="en-GB" altLang="en-US" sz="2400" dirty="0"/>
              <a:t>state-of-the-art</a:t>
            </a:r>
            <a:r>
              <a:rPr lang="en-GB" altLang="en-US" sz="2400" dirty="0">
                <a:cs typeface="Arial" charset="0"/>
              </a:rPr>
              <a:t>’</a:t>
            </a:r>
            <a:endParaRPr lang="en-GB" altLang="en-US" sz="2400" dirty="0"/>
          </a:p>
          <a:p>
            <a:pPr marL="542925" indent="-542925">
              <a:lnSpc>
                <a:spcPct val="150000"/>
              </a:lnSpc>
              <a:buSzPct val="201000"/>
              <a:buFont typeface="Courier New" pitchFamily="49" charset="0"/>
              <a:buChar char="o"/>
            </a:pPr>
            <a:r>
              <a:rPr lang="en-GB" altLang="en-US" sz="2400" dirty="0"/>
              <a:t>  Reduced costs in excess of 10 per cent on service provision</a:t>
            </a:r>
          </a:p>
          <a:p>
            <a:pPr marL="542925" indent="-542925">
              <a:lnSpc>
                <a:spcPct val="150000"/>
              </a:lnSpc>
              <a:buSzPct val="201000"/>
              <a:buFont typeface="Courier New" pitchFamily="49" charset="0"/>
              <a:buChar char="o"/>
            </a:pPr>
            <a:r>
              <a:rPr lang="en-GB" altLang="en-US" sz="2400" dirty="0"/>
              <a:t>  Reduced staffing levels</a:t>
            </a:r>
          </a:p>
          <a:p>
            <a:pPr marL="542925" indent="-542925">
              <a:lnSpc>
                <a:spcPct val="150000"/>
              </a:lnSpc>
              <a:buSzPct val="201000"/>
              <a:buFont typeface="Courier New" pitchFamily="49" charset="0"/>
              <a:buChar char="o"/>
            </a:pPr>
            <a:r>
              <a:rPr lang="en-GB" altLang="en-US" sz="2400" dirty="0"/>
              <a:t>  Freeing senior management time</a:t>
            </a:r>
          </a:p>
          <a:p>
            <a:pPr marL="542925" indent="-542925">
              <a:lnSpc>
                <a:spcPct val="150000"/>
              </a:lnSpc>
              <a:buSzPct val="201000"/>
              <a:buFont typeface="Courier New" pitchFamily="49" charset="0"/>
              <a:buChar char="o"/>
            </a:pPr>
            <a:r>
              <a:rPr lang="en-GB" altLang="en-US" sz="2400" dirty="0"/>
              <a:t>  Higher levels of service performance</a:t>
            </a:r>
          </a:p>
          <a:p>
            <a:pPr marL="542925" indent="-542925">
              <a:lnSpc>
                <a:spcPct val="150000"/>
              </a:lnSpc>
              <a:buSzPct val="201000"/>
              <a:buFont typeface="Courier New" pitchFamily="49" charset="0"/>
              <a:buChar char="o"/>
            </a:pPr>
            <a:r>
              <a:rPr lang="en-GB" altLang="en-US" sz="2400" dirty="0"/>
              <a:t>  Greater customer satisfaction</a:t>
            </a:r>
          </a:p>
          <a:p>
            <a:pPr marL="542925" indent="-542925">
              <a:lnSpc>
                <a:spcPct val="150000"/>
              </a:lnSpc>
              <a:buSzPct val="201000"/>
              <a:buFont typeface="Courier New" pitchFamily="49" charset="0"/>
              <a:buChar char="o"/>
            </a:pPr>
            <a:r>
              <a:rPr lang="en-GB" altLang="en-US" sz="2400" dirty="0"/>
              <a:t>  Accessing proven technical and commercial world-class practice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2294" name="TextBox 30"/>
          <p:cNvSpPr txBox="1">
            <a:spLocks noChangeArrowheads="1"/>
          </p:cNvSpPr>
          <p:nvPr/>
        </p:nvSpPr>
        <p:spPr bwMode="auto">
          <a:xfrm>
            <a:off x="2536134" y="0"/>
            <a:ext cx="8839621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4000" dirty="0">
                <a:solidFill>
                  <a:schemeClr val="accent1"/>
                </a:solidFill>
              </a:rPr>
              <a:t>Liaison with sub-contractors and Matters to be considered</a:t>
            </a:r>
            <a:endParaRPr lang="en-US" altLang="en-US" sz="4000" dirty="0">
              <a:solidFill>
                <a:schemeClr val="accent1"/>
              </a:solidFill>
            </a:endParaRPr>
          </a:p>
        </p:txBody>
      </p:sp>
      <p:sp>
        <p:nvSpPr>
          <p:cNvPr id="12295" name="TextBox 31"/>
          <p:cNvSpPr txBox="1">
            <a:spLocks noChangeArrowheads="1"/>
          </p:cNvSpPr>
          <p:nvPr/>
        </p:nvSpPr>
        <p:spPr bwMode="auto">
          <a:xfrm>
            <a:off x="991890" y="1391515"/>
            <a:ext cx="11003798" cy="390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85750" indent="-285750">
              <a:lnSpc>
                <a:spcPct val="15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2400" dirty="0"/>
              <a:t>  Planning with sub-contractor</a:t>
            </a:r>
          </a:p>
          <a:p>
            <a:pPr marL="285750" indent="-285750">
              <a:lnSpc>
                <a:spcPct val="15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2400" dirty="0"/>
              <a:t>  Supply latest version of documentation</a:t>
            </a:r>
          </a:p>
          <a:p>
            <a:pPr marL="285750" indent="-285750">
              <a:lnSpc>
                <a:spcPct val="15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2400" dirty="0"/>
              <a:t>  Arrange materials, tooling and specialist equipment required</a:t>
            </a:r>
          </a:p>
          <a:p>
            <a:pPr marL="285750" indent="-285750">
              <a:lnSpc>
                <a:spcPct val="15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2400" dirty="0"/>
              <a:t>  Control of equipment and materials</a:t>
            </a:r>
          </a:p>
          <a:p>
            <a:pPr marL="285750" indent="-285750">
              <a:lnSpc>
                <a:spcPct val="15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2400" dirty="0"/>
              <a:t>  Arrangements for stocktaking of free issue materials</a:t>
            </a:r>
          </a:p>
          <a:p>
            <a:pPr marL="285750" indent="-285750">
              <a:lnSpc>
                <a:spcPct val="15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2400" dirty="0"/>
              <a:t>  Visits to sub-contractor</a:t>
            </a:r>
          </a:p>
          <a:p>
            <a:pPr marL="285750" indent="-285750">
              <a:lnSpc>
                <a:spcPct val="15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2400" dirty="0"/>
              <a:t>  Logistics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3318" name="TextBox 30"/>
          <p:cNvSpPr txBox="1">
            <a:spLocks noChangeArrowheads="1"/>
          </p:cNvSpPr>
          <p:nvPr/>
        </p:nvSpPr>
        <p:spPr bwMode="auto">
          <a:xfrm>
            <a:off x="185980" y="71437"/>
            <a:ext cx="11453247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chemeClr val="accent1"/>
                </a:solidFill>
              </a:rPr>
              <a:t>Main drivers for partnership sourcing (Southey)</a:t>
            </a:r>
            <a:endParaRPr lang="en-US" altLang="en-US" sz="4000" dirty="0">
              <a:solidFill>
                <a:schemeClr val="accent1"/>
              </a:solidFill>
            </a:endParaRPr>
          </a:p>
        </p:txBody>
      </p:sp>
      <p:sp>
        <p:nvSpPr>
          <p:cNvPr id="13319" name="TextBox 31"/>
          <p:cNvSpPr txBox="1">
            <a:spLocks noChangeArrowheads="1"/>
          </p:cNvSpPr>
          <p:nvPr/>
        </p:nvSpPr>
        <p:spPr bwMode="auto">
          <a:xfrm>
            <a:off x="4094805" y="1518595"/>
            <a:ext cx="7544422" cy="3347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50000"/>
              </a:lnSpc>
              <a:buSzPct val="200000"/>
            </a:pPr>
            <a:r>
              <a:rPr lang="en-GB" altLang="en-US" sz="2400" dirty="0"/>
              <a:t>  Drive for lowest acquisition cost</a:t>
            </a:r>
          </a:p>
          <a:p>
            <a:pPr>
              <a:lnSpc>
                <a:spcPct val="150000"/>
              </a:lnSpc>
              <a:buSzPct val="200000"/>
            </a:pPr>
            <a:r>
              <a:rPr lang="en-GB" altLang="en-US" sz="2400" dirty="0"/>
              <a:t>  Reduction in supplier base</a:t>
            </a:r>
          </a:p>
          <a:p>
            <a:pPr>
              <a:lnSpc>
                <a:spcPct val="150000"/>
              </a:lnSpc>
              <a:buSzPct val="200000"/>
            </a:pPr>
            <a:r>
              <a:rPr lang="en-GB" altLang="en-US" sz="2400" dirty="0"/>
              <a:t>  Shortening of product lifecycles</a:t>
            </a:r>
          </a:p>
          <a:p>
            <a:pPr>
              <a:lnSpc>
                <a:spcPct val="150000"/>
              </a:lnSpc>
              <a:buSzPct val="200000"/>
            </a:pPr>
            <a:r>
              <a:rPr lang="en-GB" altLang="en-US" sz="2400" dirty="0"/>
              <a:t>  Concentration on core business</a:t>
            </a:r>
          </a:p>
          <a:p>
            <a:pPr>
              <a:lnSpc>
                <a:spcPct val="150000"/>
              </a:lnSpc>
              <a:buSzPct val="200000"/>
            </a:pPr>
            <a:r>
              <a:rPr lang="en-GB" altLang="en-US" sz="2400" dirty="0"/>
              <a:t>  Competitive pressures towards ‘lean’ supply</a:t>
            </a:r>
          </a:p>
          <a:p>
            <a:pPr>
              <a:lnSpc>
                <a:spcPct val="150000"/>
              </a:lnSpc>
              <a:buSzPct val="200000"/>
            </a:pPr>
            <a:r>
              <a:rPr lang="en-GB" altLang="en-US" sz="2400" dirty="0"/>
              <a:t>  Adoption of best practices</a:t>
            </a:r>
            <a:endParaRPr lang="en-US" altLang="en-US" sz="2400" dirty="0"/>
          </a:p>
        </p:txBody>
      </p:sp>
      <p:sp>
        <p:nvSpPr>
          <p:cNvPr id="2" name="Right Arrow 1"/>
          <p:cNvSpPr/>
          <p:nvPr/>
        </p:nvSpPr>
        <p:spPr bwMode="auto">
          <a:xfrm>
            <a:off x="3374805" y="1685283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b="1" dirty="0">
              <a:latin typeface="Arial" charset="0"/>
            </a:endParaRPr>
          </a:p>
        </p:txBody>
      </p:sp>
      <p:sp>
        <p:nvSpPr>
          <p:cNvPr id="10" name="Right Arrow 9"/>
          <p:cNvSpPr/>
          <p:nvPr/>
        </p:nvSpPr>
        <p:spPr bwMode="auto">
          <a:xfrm>
            <a:off x="3374805" y="2187557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b="1" dirty="0">
              <a:latin typeface="Arial" charset="0"/>
            </a:endParaRPr>
          </a:p>
        </p:txBody>
      </p:sp>
      <p:sp>
        <p:nvSpPr>
          <p:cNvPr id="11" name="Right Arrow 10"/>
          <p:cNvSpPr/>
          <p:nvPr/>
        </p:nvSpPr>
        <p:spPr bwMode="auto">
          <a:xfrm>
            <a:off x="3394959" y="2711607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b="1" dirty="0">
              <a:latin typeface="Arial" charset="0"/>
            </a:endParaRPr>
          </a:p>
        </p:txBody>
      </p:sp>
      <p:sp>
        <p:nvSpPr>
          <p:cNvPr id="12" name="Right Arrow 11"/>
          <p:cNvSpPr/>
          <p:nvPr/>
        </p:nvSpPr>
        <p:spPr bwMode="auto">
          <a:xfrm>
            <a:off x="3374805" y="3235657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b="1" dirty="0">
              <a:latin typeface="Arial" charset="0"/>
            </a:endParaRPr>
          </a:p>
        </p:txBody>
      </p:sp>
      <p:sp>
        <p:nvSpPr>
          <p:cNvPr id="13" name="Right Arrow 12"/>
          <p:cNvSpPr/>
          <p:nvPr/>
        </p:nvSpPr>
        <p:spPr bwMode="auto">
          <a:xfrm>
            <a:off x="3374805" y="3880205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b="1" dirty="0">
              <a:latin typeface="Arial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>
            <a:off x="3374805" y="4421766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b="1" dirty="0">
              <a:latin typeface="Arial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42" name="TextBox 30"/>
          <p:cNvSpPr txBox="1">
            <a:spLocks noChangeArrowheads="1"/>
          </p:cNvSpPr>
          <p:nvPr/>
        </p:nvSpPr>
        <p:spPr bwMode="auto">
          <a:xfrm>
            <a:off x="0" y="0"/>
            <a:ext cx="11406752" cy="901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sz="4000" dirty="0">
                <a:solidFill>
                  <a:schemeClr val="accent1"/>
                </a:solidFill>
              </a:rPr>
              <a:t>Definition of a procurement consortia</a:t>
            </a:r>
            <a:endParaRPr lang="en-US" altLang="en-US" sz="4000" dirty="0">
              <a:solidFill>
                <a:schemeClr val="accent1"/>
              </a:solidFill>
            </a:endParaRPr>
          </a:p>
        </p:txBody>
      </p:sp>
      <p:sp>
        <p:nvSpPr>
          <p:cNvPr id="14343" name="TextBox 8"/>
          <p:cNvSpPr txBox="1">
            <a:spLocks noChangeArrowheads="1"/>
          </p:cNvSpPr>
          <p:nvPr/>
        </p:nvSpPr>
        <p:spPr bwMode="auto">
          <a:xfrm>
            <a:off x="1301859" y="1898650"/>
            <a:ext cx="9763932" cy="2932341"/>
          </a:xfrm>
          <a:prstGeom prst="rect">
            <a:avLst/>
          </a:prstGeom>
          <a:noFill/>
          <a:ln w="76200">
            <a:noFill/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GB" altLang="en-US" sz="2400" dirty="0">
                <a:cs typeface="Arial" charset="0"/>
              </a:rPr>
              <a:t>‘</a:t>
            </a:r>
            <a:r>
              <a:rPr lang="en-GB" altLang="en-US" sz="2400" dirty="0"/>
              <a:t>A collaborative arrangement under which two or more organisations combine their requirements for a specified range of goods and services to gain price, design, supply availability and assurance benefits resulting from greater volumes of purchases’.</a:t>
            </a:r>
            <a:endParaRPr lang="en-US" altLang="en-US" sz="2400" dirty="0"/>
          </a:p>
        </p:txBody>
      </p:sp>
      <p:sp>
        <p:nvSpPr>
          <p:cNvPr id="2" name="Frame 1"/>
          <p:cNvSpPr/>
          <p:nvPr/>
        </p:nvSpPr>
        <p:spPr bwMode="auto">
          <a:xfrm>
            <a:off x="681925" y="1397328"/>
            <a:ext cx="10957302" cy="4275052"/>
          </a:xfrm>
          <a:prstGeom prst="fram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b="1" dirty="0">
              <a:latin typeface="Arial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14400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Managing value and risk – the </a:t>
            </a:r>
            <a:r>
              <a:rPr lang="en-GB" sz="3200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Kraljik</a:t>
            </a:r>
            <a:r>
              <a:rPr lang="en-GB" sz="3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matrix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769749" y="1379349"/>
            <a:ext cx="10812651" cy="336268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Kraljik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matrix named after Peter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Kraljik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provides a simple but powerful tool to understand and quantify relative value and procurement risk issues for any business or organisations;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 risks and low value should be managed differently from low risk and low value.</a:t>
            </a:r>
          </a:p>
        </p:txBody>
      </p:sp>
    </p:spTree>
    <p:extLst>
      <p:ext uri="{BB962C8B-B14F-4D97-AF65-F5344CB8AC3E}">
        <p14:creationId xmlns:p14="http://schemas.microsoft.com/office/powerpoint/2010/main" val="10575317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144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Managing procurement portfolios</a:t>
            </a:r>
            <a:endParaRPr lang="en-GB" sz="32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CCDAFBAD-6BF8-4B97-BC01-B899A4C241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863" y="914400"/>
            <a:ext cx="10026316" cy="5117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02116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xfrm>
            <a:off x="1981200" y="76200"/>
            <a:ext cx="8229600" cy="990600"/>
          </a:xfrm>
        </p:spPr>
        <p:txBody>
          <a:bodyPr>
            <a:normAutofit/>
          </a:bodyPr>
          <a:lstStyle/>
          <a:p>
            <a:r>
              <a:rPr lang="en-US" altLang="ko-KR" sz="4000" b="1" dirty="0" err="1">
                <a:solidFill>
                  <a:schemeClr val="accent1"/>
                </a:solidFill>
                <a:latin typeface="Arial" panose="020B0604020202020204" pitchFamily="34" charset="0"/>
                <a:ea typeface="굴림" pitchFamily="50" charset="-128"/>
                <a:cs typeface="Arial" panose="020B0604020202020204" pitchFamily="34" charset="0"/>
              </a:rPr>
              <a:t>Kraljic’s</a:t>
            </a:r>
            <a:r>
              <a:rPr lang="en-US" altLang="ko-KR" sz="4000" b="1" dirty="0">
                <a:solidFill>
                  <a:schemeClr val="accent1"/>
                </a:solidFill>
                <a:latin typeface="Arial" panose="020B0604020202020204" pitchFamily="34" charset="0"/>
                <a:ea typeface="굴림" pitchFamily="50" charset="-128"/>
                <a:cs typeface="Arial" panose="020B0604020202020204" pitchFamily="34" charset="0"/>
              </a:rPr>
              <a:t> Supply Matrix</a:t>
            </a:r>
            <a:endParaRPr lang="en-US" altLang="en-US" sz="40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2774" name="Picture 6" descr="sim98239x_09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066800"/>
            <a:ext cx="7457268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2895600" y="5334001"/>
            <a:ext cx="6248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/>
              <a:t>FIGURE 9-4: </a:t>
            </a:r>
            <a:r>
              <a:rPr lang="en-US" altLang="en-US" b="1"/>
              <a:t>Kraljic’s supply matrix</a:t>
            </a:r>
          </a:p>
        </p:txBody>
      </p:sp>
    </p:spTree>
    <p:extLst>
      <p:ext uri="{BB962C8B-B14F-4D97-AF65-F5344CB8AC3E}">
        <p14:creationId xmlns:p14="http://schemas.microsoft.com/office/powerpoint/2010/main" val="1341546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5290088" y="0"/>
            <a:ext cx="6519619" cy="838200"/>
          </a:xfrm>
        </p:spPr>
        <p:txBody>
          <a:bodyPr>
            <a:noAutofit/>
          </a:bodyPr>
          <a:lstStyle/>
          <a:p>
            <a:r>
              <a:rPr lang="en-US" altLang="ko-KR" sz="4000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굴림" pitchFamily="50" charset="-128"/>
                <a:cs typeface="Arial" panose="020B0604020202020204" pitchFamily="34" charset="0"/>
              </a:rPr>
              <a:t>Kraljic’s</a:t>
            </a:r>
            <a:r>
              <a:rPr lang="en-US" altLang="ko-KR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굴림" pitchFamily="50" charset="-128"/>
                <a:cs typeface="Arial" panose="020B0604020202020204" pitchFamily="34" charset="0"/>
              </a:rPr>
              <a:t> Supply Matrix</a:t>
            </a:r>
            <a:endParaRPr lang="en-US" altLang="en-US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50563"/>
            <a:ext cx="12192000" cy="478381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Top right quadrant: 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Strategic items where supply risk and impact on profit are high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Highest impact on customer experience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Price is a large portion of the system cost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Typically have a single supplier </a:t>
            </a:r>
          </a:p>
          <a:p>
            <a:pPr lvl="1">
              <a:lnSpc>
                <a:spcPct val="80000"/>
              </a:lnSpc>
            </a:pPr>
            <a:r>
              <a:rPr lang="en-US" alt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Focus on long-term partnerships with suppliers</a:t>
            </a:r>
          </a:p>
          <a:p>
            <a:pPr>
              <a:lnSpc>
                <a:spcPct val="8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Bottom right quadrant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Items with high impact on profit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Low supply risk (</a:t>
            </a:r>
            <a:r>
              <a:rPr lang="en-US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leverage items)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Many suppliers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Small percentage of cost savings will have a large impact on bottom line </a:t>
            </a:r>
          </a:p>
          <a:p>
            <a:pPr lvl="1">
              <a:lnSpc>
                <a:spcPct val="80000"/>
              </a:lnSpc>
            </a:pPr>
            <a:r>
              <a:rPr lang="en-US" altLang="en-US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Focus on cost reduction by competition between suppliers</a:t>
            </a:r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92913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708379" y="0"/>
            <a:ext cx="7086549" cy="914400"/>
          </a:xfrm>
        </p:spPr>
        <p:txBody>
          <a:bodyPr>
            <a:noAutofit/>
          </a:bodyPr>
          <a:lstStyle/>
          <a:p>
            <a:r>
              <a:rPr lang="en-US" altLang="ko-KR" sz="4000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굴림" pitchFamily="50" charset="-128"/>
                <a:cs typeface="Arial" panose="020B0604020202020204" pitchFamily="34" charset="0"/>
              </a:rPr>
              <a:t>Kraljic’s</a:t>
            </a:r>
            <a:r>
              <a:rPr lang="en-US" altLang="ko-KR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굴림" pitchFamily="50" charset="-128"/>
                <a:cs typeface="Arial" panose="020B0604020202020204" pitchFamily="34" charset="0"/>
              </a:rPr>
              <a:t> Supply Matrix</a:t>
            </a:r>
            <a:endParaRPr lang="en-US" altLang="en-US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0963" y="990600"/>
            <a:ext cx="11515239" cy="56388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Top left quadrant: 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High supply risk but low profit impact items. 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Bottleneck components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Do not contribute a large portion of the product cost 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Suppliers have power position 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Ensure continuous supply, even possibly at a premium cost</a:t>
            </a:r>
          </a:p>
          <a:p>
            <a:pPr lvl="1">
              <a:lnSpc>
                <a:spcPct val="80000"/>
              </a:lnSpc>
            </a:pPr>
            <a:r>
              <a:rPr lang="en-US" alt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Focus on long-term contracts or by carrying stock (or both)</a:t>
            </a:r>
          </a:p>
          <a:p>
            <a:pPr>
              <a:lnSpc>
                <a:spcPct val="8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Bottom left quadrant: 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Non-critical items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Simplify and automate the procurement process as much as possible</a:t>
            </a:r>
          </a:p>
          <a:p>
            <a:pPr lvl="1">
              <a:lnSpc>
                <a:spcPct val="8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Use a decentralized procurement policy with no formal requisition and approval process</a:t>
            </a:r>
          </a:p>
        </p:txBody>
      </p:sp>
    </p:spTree>
    <p:extLst>
      <p:ext uri="{BB962C8B-B14F-4D97-AF65-F5344CB8AC3E}">
        <p14:creationId xmlns:p14="http://schemas.microsoft.com/office/powerpoint/2010/main" val="41178712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>
          <a:xfrm>
            <a:off x="2017867" y="0"/>
            <a:ext cx="8229600" cy="642937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Kraljic’</a:t>
            </a:r>
            <a:r>
              <a:rPr lang="en-GB" altLang="ja-JP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altLang="ja-JP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Classification</a:t>
            </a:r>
            <a:endParaRPr lang="en-GB" altLang="en-US" sz="18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994" name="Content Placeholder 4"/>
          <p:cNvSpPr>
            <a:spLocks noGrp="1"/>
          </p:cNvSpPr>
          <p:nvPr>
            <p:ph idx="1"/>
          </p:nvPr>
        </p:nvSpPr>
        <p:spPr>
          <a:xfrm>
            <a:off x="2417891" y="868359"/>
            <a:ext cx="4143375" cy="213677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  <a:defRPr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  <a:latin typeface="Calibri"/>
                <a:ea typeface="ＭＳ Ｐゴシック" charset="0"/>
                <a:cs typeface="Calibri"/>
              </a:rPr>
              <a:t>Leverage Items </a:t>
            </a:r>
            <a:r>
              <a:rPr lang="en-GB" sz="1600" i="1" dirty="0">
                <a:solidFill>
                  <a:schemeClr val="tx2">
                    <a:lumMod val="75000"/>
                  </a:schemeClr>
                </a:solidFill>
                <a:latin typeface="Calibri"/>
                <a:ea typeface="ＭＳ Ｐゴシック" charset="0"/>
                <a:cs typeface="Calibri"/>
              </a:rPr>
              <a:t>(buyer controls)</a:t>
            </a:r>
          </a:p>
          <a:p>
            <a:pPr marL="0" indent="0" algn="ctr">
              <a:buNone/>
              <a:defRPr/>
            </a:pPr>
            <a:r>
              <a:rPr lang="en-GB" sz="1600" dirty="0">
                <a:solidFill>
                  <a:srgbClr val="ACA73B"/>
                </a:solidFill>
                <a:latin typeface="Calibri"/>
                <a:ea typeface="ＭＳ Ｐゴシック" charset="0"/>
                <a:cs typeface="Calibri"/>
              </a:rPr>
              <a:t>Materials Management</a:t>
            </a:r>
          </a:p>
          <a:p>
            <a:pPr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ea typeface="ＭＳ Ｐゴシック" charset="0"/>
                <a:cs typeface="Calibri"/>
              </a:rPr>
              <a:t>Key Purchase Criteria: </a:t>
            </a:r>
          </a:p>
          <a:p>
            <a:pPr lvl="1"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Cost &amp; material flow management</a:t>
            </a:r>
          </a:p>
          <a:p>
            <a:pPr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ea typeface="ＭＳ Ｐゴシック" charset="0"/>
                <a:cs typeface="Calibri"/>
              </a:rPr>
              <a:t>Characteristics: </a:t>
            </a:r>
          </a:p>
          <a:p>
            <a:pPr lvl="1"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Commodities &amp; specified materials</a:t>
            </a:r>
          </a:p>
          <a:p>
            <a:pPr lvl="1"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Abundant supply; multiple suppliers</a:t>
            </a:r>
          </a:p>
          <a:p>
            <a:pPr lvl="1" eaLnBrk="1" hangingPunct="1">
              <a:lnSpc>
                <a:spcPct val="90000"/>
              </a:lnSpc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Varied time horizon (12-24 months)</a:t>
            </a:r>
          </a:p>
          <a:p>
            <a:pPr marL="0" indent="0">
              <a:buFont typeface="Arial" charset="0"/>
              <a:buChar char="•"/>
              <a:defRPr/>
            </a:pPr>
            <a:endParaRPr lang="en-GB" sz="1600" dirty="0">
              <a:latin typeface="Calibri"/>
              <a:ea typeface="ＭＳ Ｐゴシック" charset="0"/>
              <a:cs typeface="Calibri"/>
            </a:endParaRPr>
          </a:p>
        </p:txBody>
      </p:sp>
      <p:sp>
        <p:nvSpPr>
          <p:cNvPr id="84995" name="Content Placeholder 4"/>
          <p:cNvSpPr txBox="1">
            <a:spLocks/>
          </p:cNvSpPr>
          <p:nvPr/>
        </p:nvSpPr>
        <p:spPr bwMode="auto">
          <a:xfrm>
            <a:off x="2453609" y="3005134"/>
            <a:ext cx="4071938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MS PGothic" charset="0"/>
              </a:defRPr>
            </a:lvl1pPr>
            <a:lvl2pPr marL="730250" indent="-27305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9pPr>
          </a:lstStyle>
          <a:p>
            <a:pPr algn="ctr" eaLnBrk="1" hangingPunct="1"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b="1" dirty="0">
                <a:solidFill>
                  <a:srgbClr val="A53926"/>
                </a:solidFill>
                <a:latin typeface="Calibri"/>
                <a:cs typeface="Calibri"/>
              </a:rPr>
              <a:t>Non-Critical Items </a:t>
            </a:r>
            <a:r>
              <a:rPr lang="en-GB" sz="1600" i="1" dirty="0">
                <a:solidFill>
                  <a:srgbClr val="A53926"/>
                </a:solidFill>
                <a:latin typeface="Calibri"/>
                <a:cs typeface="Calibri"/>
              </a:rPr>
              <a:t>(buyer controls)</a:t>
            </a:r>
          </a:p>
          <a:p>
            <a:pPr algn="ctr" eaLnBrk="1" hangingPunct="1"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dirty="0">
                <a:solidFill>
                  <a:schemeClr val="bg2">
                    <a:lumMod val="50000"/>
                  </a:schemeClr>
                </a:solidFill>
                <a:latin typeface="Calibri"/>
                <a:cs typeface="Calibri"/>
              </a:rPr>
              <a:t>Purchasing Management</a:t>
            </a:r>
          </a:p>
          <a:p>
            <a:pPr marL="285750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Key Purchase Criteria: 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Functional Efficiency</a:t>
            </a:r>
          </a:p>
          <a:p>
            <a:pPr marL="285750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Typical Item Characteristics: 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Commodities &amp; specified materials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Abundant supply; local suppliers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Limited time horizon (&lt;12 months)</a:t>
            </a:r>
          </a:p>
          <a:p>
            <a:pPr eaLnBrk="1" hangingPunct="1">
              <a:spcBef>
                <a:spcPct val="20000"/>
              </a:spcBef>
              <a:buClr>
                <a:srgbClr val="0BD0D9"/>
              </a:buClr>
              <a:buSzPct val="95000"/>
              <a:buFont typeface="Wingdings 2" charset="0"/>
              <a:buChar char=""/>
              <a:defRPr/>
            </a:pPr>
            <a:endParaRPr lang="en-GB" sz="1600" dirty="0">
              <a:latin typeface="Calibri"/>
              <a:cs typeface="Calibri"/>
            </a:endParaRPr>
          </a:p>
        </p:txBody>
      </p:sp>
      <p:sp>
        <p:nvSpPr>
          <p:cNvPr id="84996" name="Content Placeholder 4"/>
          <p:cNvSpPr txBox="1">
            <a:spLocks/>
          </p:cNvSpPr>
          <p:nvPr/>
        </p:nvSpPr>
        <p:spPr bwMode="auto">
          <a:xfrm>
            <a:off x="6768262" y="3148011"/>
            <a:ext cx="4205288" cy="220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MS PGothic" charset="0"/>
              </a:defRPr>
            </a:lvl1pPr>
            <a:lvl2pPr marL="730250" indent="-27305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MS PGothic" charset="0"/>
                <a:cs typeface="MS PGothic" charset="0"/>
              </a:defRPr>
            </a:lvl9pPr>
          </a:lstStyle>
          <a:p>
            <a:pPr algn="ctr" eaLnBrk="1" hangingPunct="1"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b="1" dirty="0">
                <a:solidFill>
                  <a:srgbClr val="A53926"/>
                </a:solidFill>
                <a:latin typeface="Calibri"/>
                <a:cs typeface="Calibri"/>
              </a:rPr>
              <a:t>Bottleneck Items </a:t>
            </a:r>
            <a:r>
              <a:rPr lang="en-GB" sz="1600" i="1" dirty="0">
                <a:solidFill>
                  <a:srgbClr val="A53926"/>
                </a:solidFill>
                <a:latin typeface="Calibri"/>
                <a:cs typeface="Calibri"/>
              </a:rPr>
              <a:t>(supplier controls)</a:t>
            </a:r>
          </a:p>
          <a:p>
            <a:pPr algn="ctr" eaLnBrk="1" hangingPunct="1"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dirty="0">
                <a:solidFill>
                  <a:srgbClr val="ACA73B"/>
                </a:solidFill>
                <a:latin typeface="Calibri"/>
                <a:cs typeface="Calibri"/>
              </a:rPr>
              <a:t>Sourcing Management</a:t>
            </a:r>
          </a:p>
          <a:p>
            <a:pPr marL="285750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Key Purchase Criteria: 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Cost &amp; supply reliability</a:t>
            </a:r>
          </a:p>
          <a:p>
            <a:pPr marL="285750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Typical Item Characteristics: 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Scarce, specified materials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Global, mainly new suppliers</a:t>
            </a:r>
          </a:p>
          <a:p>
            <a:pPr marL="742950" lvl="1" indent="-285750" eaLnBrk="1" hangingPunct="1"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ea typeface="ＭＳ Ｐゴシック" charset="0"/>
                <a:cs typeface="Calibri"/>
              </a:rPr>
              <a:t>Variable time frame</a:t>
            </a:r>
            <a:endParaRPr lang="en-GB" sz="1600" dirty="0">
              <a:latin typeface="Calibri"/>
              <a:cs typeface="Calibri"/>
            </a:endParaRPr>
          </a:p>
        </p:txBody>
      </p:sp>
      <p:sp>
        <p:nvSpPr>
          <p:cNvPr id="41989" name="Content Placeholder 4"/>
          <p:cNvSpPr txBox="1">
            <a:spLocks/>
          </p:cNvSpPr>
          <p:nvPr/>
        </p:nvSpPr>
        <p:spPr bwMode="auto">
          <a:xfrm>
            <a:off x="6813979" y="862011"/>
            <a:ext cx="4214813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ＭＳ Ｐゴシック" charset="0"/>
              </a:defRPr>
            </a:lvl1pPr>
            <a:lvl2pPr marL="730250" indent="-2730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marL="0" indent="0" algn="ctr" eaLnBrk="1" hangingPunct="1">
              <a:lnSpc>
                <a:spcPct val="90000"/>
              </a:lnSpc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b="1" dirty="0">
                <a:solidFill>
                  <a:srgbClr val="A53926"/>
                </a:solidFill>
                <a:latin typeface="Calibri"/>
                <a:cs typeface="Calibri"/>
              </a:rPr>
              <a:t>Strategic Items </a:t>
            </a:r>
            <a:r>
              <a:rPr lang="en-GB" sz="1600" i="1" dirty="0">
                <a:solidFill>
                  <a:srgbClr val="A53926"/>
                </a:solidFill>
                <a:latin typeface="Calibri"/>
                <a:cs typeface="Calibri"/>
              </a:rPr>
              <a:t>(supplier controls)</a:t>
            </a:r>
          </a:p>
          <a:p>
            <a:pPr marL="0" indent="0" algn="ctr" eaLnBrk="1" hangingPunct="1">
              <a:lnSpc>
                <a:spcPct val="90000"/>
              </a:lnSpc>
              <a:spcBef>
                <a:spcPct val="20000"/>
              </a:spcBef>
              <a:buClr>
                <a:srgbClr val="0BD0D9"/>
              </a:buClr>
              <a:buSzPct val="95000"/>
              <a:defRPr/>
            </a:pPr>
            <a:r>
              <a:rPr lang="en-GB" sz="1600" dirty="0">
                <a:solidFill>
                  <a:srgbClr val="ACA73B"/>
                </a:solidFill>
                <a:latin typeface="Calibri"/>
                <a:cs typeface="Calibri"/>
              </a:rPr>
              <a:t>Supply Management</a:t>
            </a:r>
          </a:p>
          <a:p>
            <a:pPr marL="285750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Key Purchase Criteria: 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cs typeface="Calibri"/>
              </a:rPr>
              <a:t>Long term availability</a:t>
            </a:r>
          </a:p>
          <a:p>
            <a:pPr marL="285750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i="1" dirty="0">
                <a:latin typeface="Calibri"/>
                <a:cs typeface="Calibri"/>
              </a:rPr>
              <a:t>Characteristics: 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cs typeface="Calibri"/>
              </a:rPr>
              <a:t>Scarce/high value materials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cs typeface="Calibri"/>
              </a:rPr>
              <a:t>Established global suppliers</a:t>
            </a:r>
          </a:p>
          <a:p>
            <a:pPr marL="742950" lvl="1" indent="-285750" eaLnBrk="1" hangingPunct="1">
              <a:lnSpc>
                <a:spcPct val="90000"/>
              </a:lnSpc>
              <a:spcBef>
                <a:spcPct val="20000"/>
              </a:spcBef>
              <a:buClr>
                <a:schemeClr val="bg2">
                  <a:lumMod val="50000"/>
                </a:schemeClr>
              </a:buClr>
              <a:buSzPct val="90000"/>
              <a:buFont typeface="Arial"/>
              <a:buChar char="•"/>
              <a:defRPr/>
            </a:pPr>
            <a:r>
              <a:rPr lang="en-GB" sz="1600" dirty="0">
                <a:latin typeface="Calibri"/>
                <a:cs typeface="Calibri"/>
              </a:rPr>
              <a:t>Long term horizon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rot="5400000" flipH="1" flipV="1">
            <a:off x="5544" y="3148010"/>
            <a:ext cx="4573587" cy="1588"/>
          </a:xfrm>
          <a:prstGeom prst="straightConnector1">
            <a:avLst/>
          </a:prstGeom>
          <a:ln w="3175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2291543" y="5466014"/>
            <a:ext cx="7786687" cy="1587"/>
          </a:xfrm>
          <a:prstGeom prst="straightConnector1">
            <a:avLst/>
          </a:prstGeom>
          <a:ln w="31750" cap="rnd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1703521" y="906968"/>
            <a:ext cx="461665" cy="4500594"/>
          </a:xfrm>
          <a:prstGeom prst="rect">
            <a:avLst/>
          </a:prstGeom>
          <a:noFill/>
        </p:spPr>
        <p:txBody>
          <a:bodyPr vert="vert270">
            <a:spAutoFit/>
          </a:bodyPr>
          <a:lstStyle/>
          <a:p>
            <a:pPr>
              <a:defRPr/>
            </a:pPr>
            <a:r>
              <a:rPr lang="en-GB" dirty="0">
                <a:latin typeface="Calibri"/>
                <a:cs typeface="Calibri"/>
              </a:rPr>
              <a:t>Low	</a:t>
            </a:r>
            <a:r>
              <a:rPr lang="en-GB" b="1" dirty="0">
                <a:latin typeface="Calibri"/>
                <a:cs typeface="Calibri"/>
              </a:rPr>
              <a:t>Purchase Importance</a:t>
            </a:r>
            <a:r>
              <a:rPr lang="en-GB" dirty="0">
                <a:latin typeface="Calibri"/>
                <a:cs typeface="Calibri"/>
              </a:rPr>
              <a:t>	High</a:t>
            </a:r>
          </a:p>
        </p:txBody>
      </p:sp>
      <p:sp>
        <p:nvSpPr>
          <p:cNvPr id="16" name="TextBox 15"/>
          <p:cNvSpPr txBox="1"/>
          <p:nvPr/>
        </p:nvSpPr>
        <p:spPr>
          <a:xfrm rot="5400000">
            <a:off x="5954848" y="1938309"/>
            <a:ext cx="461665" cy="7429552"/>
          </a:xfrm>
          <a:prstGeom prst="rect">
            <a:avLst/>
          </a:prstGeom>
          <a:noFill/>
        </p:spPr>
        <p:txBody>
          <a:bodyPr vert="vert270">
            <a:spAutoFit/>
          </a:bodyPr>
          <a:lstStyle/>
          <a:p>
            <a:pPr>
              <a:defRPr/>
            </a:pPr>
            <a:r>
              <a:rPr lang="en-GB" dirty="0">
                <a:latin typeface="Calibri"/>
                <a:cs typeface="Calibri"/>
              </a:rPr>
              <a:t>Low			</a:t>
            </a:r>
            <a:r>
              <a:rPr lang="en-GB" b="1" dirty="0">
                <a:latin typeface="Calibri"/>
                <a:cs typeface="Calibri"/>
              </a:rPr>
              <a:t>Supply Risk</a:t>
            </a:r>
            <a:r>
              <a:rPr lang="en-GB" dirty="0">
                <a:latin typeface="Calibri"/>
                <a:cs typeface="Calibri"/>
              </a:rPr>
              <a:t>			High</a:t>
            </a:r>
          </a:p>
        </p:txBody>
      </p:sp>
    </p:spTree>
    <p:extLst>
      <p:ext uri="{BB962C8B-B14F-4D97-AF65-F5344CB8AC3E}">
        <p14:creationId xmlns:p14="http://schemas.microsoft.com/office/powerpoint/2010/main" val="9424077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9">
            <a:extLst>
              <a:ext uri="{FF2B5EF4-FFF2-40B4-BE49-F238E27FC236}">
                <a16:creationId xmlns:a16="http://schemas.microsoft.com/office/drawing/2014/main" id="{67354C8B-2342-4055-9FF3-9CEB5E1431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7608" y="2118081"/>
            <a:ext cx="7056784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spAutoFit/>
          </a:bodyPr>
          <a:lstStyle/>
          <a:p>
            <a:pPr algn="r">
              <a:defRPr/>
            </a:pPr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</a:rPr>
              <a:t>Sustainable Procurement 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8F440C2-1531-46D4-9649-B5ACED4C8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007390"/>
          </a:xfrm>
        </p:spPr>
        <p:txBody>
          <a:bodyPr rtlCol="0"/>
          <a:lstStyle/>
          <a:p>
            <a:pPr>
              <a:defRPr/>
            </a:pPr>
            <a:r>
              <a:rPr lang="en-US" altLang="en-US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3D6F2F65-2A87-45F7-B5C8-429B61300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5159" y="1162373"/>
            <a:ext cx="6348413" cy="4248150"/>
          </a:xfrm>
        </p:spPr>
        <p:txBody>
          <a:bodyPr/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Defining Sustainable Procurement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Context of Sustainability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Drivers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Overcoming Barriers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Role of Procurement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Government Standards</a:t>
            </a:r>
          </a:p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UN Case Study</a:t>
            </a:r>
          </a:p>
          <a:p>
            <a:endParaRPr lang="en-US" altLang="en-US" sz="2400" dirty="0"/>
          </a:p>
          <a:p>
            <a:endParaRPr lang="en-US" altLang="en-US" sz="24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66EA400B-99AD-4AE4-B3B0-C4D1E8DFC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>
              <a:defRPr/>
            </a:pPr>
            <a:r>
              <a:rPr lang="en-GB" altLang="en-US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Sustainable Procurement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7BD9E31-A94E-4BFF-B501-B1E1F68D0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1088" y="1930400"/>
            <a:ext cx="7491412" cy="2579607"/>
          </a:xfrm>
        </p:spPr>
        <p:txBody>
          <a:bodyPr/>
          <a:lstStyle/>
          <a:p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Meehan and </a:t>
            </a:r>
            <a:r>
              <a:rPr lang="en-GB" alt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Bryde</a:t>
            </a: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(2011) argue that procurement has a critical role in sustainability</a:t>
            </a:r>
          </a:p>
          <a:p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E42D9261-B9AA-4E70-A757-8CF4A0DD0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587" y="2852739"/>
            <a:ext cx="8459788" cy="1728787"/>
          </a:xfrm>
        </p:spPr>
        <p:txBody>
          <a:bodyPr rtlCol="0"/>
          <a:lstStyle/>
          <a:p>
            <a:pPr>
              <a:defRPr/>
            </a:pPr>
            <a:r>
              <a:rPr lang="en-US" altLang="en-US" sz="3800" dirty="0"/>
              <a:t>	</a:t>
            </a:r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sustainable procurement</a:t>
            </a:r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8907C132-E764-4EBB-A398-EBEC6B071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It’s all 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about…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F7CE3-54FC-42F7-8EB2-87D6D2F4E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6774" y="106362"/>
            <a:ext cx="8909050" cy="5334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US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Sustainable Procurement [SP]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6CAE4CF-D593-4A9D-9449-51C88A34681C}"/>
              </a:ext>
            </a:extLst>
          </p:cNvPr>
          <p:cNvSpPr txBox="1">
            <a:spLocks/>
          </p:cNvSpPr>
          <p:nvPr/>
        </p:nvSpPr>
        <p:spPr>
          <a:xfrm>
            <a:off x="991892" y="1198008"/>
            <a:ext cx="10988298" cy="2471737"/>
          </a:xfrm>
          <a:prstGeom prst="rect">
            <a:avLst/>
          </a:prstGeom>
        </p:spPr>
        <p:txBody>
          <a:bodyPr anchor="b"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sz="2400" b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More than purchase price </a:t>
            </a:r>
            <a:r>
              <a:rPr lang="en-US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must be considered</a:t>
            </a:r>
          </a:p>
          <a:p>
            <a:pPr marL="342900" indent="-342900">
              <a:buFont typeface="Wingdings" pitchFamily="2" charset="2"/>
              <a:buChar char="§"/>
              <a:defRPr/>
            </a:pPr>
            <a:endParaRPr lang="en-US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§"/>
              <a:defRPr/>
            </a:pPr>
            <a:r>
              <a:rPr lang="en-US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‘</a:t>
            </a:r>
            <a:r>
              <a:rPr lang="en-US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Price’</a:t>
            </a:r>
            <a:r>
              <a:rPr lang="en-US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must include all costs </a:t>
            </a:r>
            <a:r>
              <a:rPr lang="en-US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throughout  product’s life-time</a:t>
            </a:r>
          </a:p>
          <a:p>
            <a:pPr marL="342900" indent="-342900">
              <a:buFont typeface="Wingdings" pitchFamily="2" charset="2"/>
              <a:buChar char="§"/>
              <a:defRPr/>
            </a:pPr>
            <a:endParaRPr lang="en-US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§"/>
              <a:defRPr/>
            </a:pPr>
            <a:r>
              <a:rPr lang="en-US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Products/services that meet sustainability criteria are frequently cheaper [</a:t>
            </a:r>
            <a:r>
              <a:rPr lang="en-US" sz="2400" b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life cycle perspective</a:t>
            </a:r>
            <a:r>
              <a:rPr lang="en-US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]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6AA5F39-8DDF-4C4F-AE1A-31F2DFD6E66E}"/>
              </a:ext>
            </a:extLst>
          </p:cNvPr>
          <p:cNvSpPr/>
          <p:nvPr/>
        </p:nvSpPr>
        <p:spPr>
          <a:xfrm>
            <a:off x="2354263" y="832883"/>
            <a:ext cx="6324600" cy="4603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US" b="1" dirty="0">
                <a:solidFill>
                  <a:prstClr val="black"/>
                </a:solidFill>
                <a:latin typeface="Arial" pitchFamily="34" charset="0"/>
              </a:rPr>
              <a:t> </a:t>
            </a:r>
            <a:r>
              <a:rPr lang="en-US" sz="2400" b="1" dirty="0">
                <a:latin typeface="Arial" pitchFamily="34" charset="0"/>
              </a:rPr>
              <a:t>Sustainable procurement – implies that:</a:t>
            </a:r>
            <a:endParaRPr lang="en-US" sz="2400" b="1" dirty="0">
              <a:latin typeface="Times New Roman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A1F992-4165-4A96-B7C9-5531DB2ACD33}"/>
              </a:ext>
            </a:extLst>
          </p:cNvPr>
          <p:cNvSpPr/>
          <p:nvPr/>
        </p:nvSpPr>
        <p:spPr>
          <a:xfrm>
            <a:off x="3848100" y="486886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defRPr/>
            </a:pPr>
            <a:r>
              <a:rPr lang="en-US" dirty="0">
                <a:latin typeface="Arial" pitchFamily="34" charset="0"/>
                <a:ea typeface="+mj-ea"/>
              </a:rPr>
              <a:t>“</a:t>
            </a:r>
            <a:endParaRPr lang="en-US" sz="2000" dirty="0">
              <a:latin typeface="Arial" pitchFamily="34" charset="0"/>
              <a:ea typeface="+mj-e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934538-61C2-45F8-89C6-AFD251793F11}"/>
              </a:ext>
            </a:extLst>
          </p:cNvPr>
          <p:cNvSpPr/>
          <p:nvPr/>
        </p:nvSpPr>
        <p:spPr>
          <a:xfrm>
            <a:off x="2957511" y="3883368"/>
            <a:ext cx="855772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defRPr/>
            </a:pPr>
            <a:r>
              <a:rPr lang="en-US" sz="2400" b="1" dirty="0">
                <a:latin typeface="Arial" pitchFamily="34" charset="0"/>
                <a:ea typeface="+mj-ea"/>
              </a:rPr>
              <a:t>Many sustainably produced products also have a smaller carbon foot-print, i.e. they are produced with less energy or consume less </a:t>
            </a:r>
            <a:r>
              <a:rPr lang="en-US" sz="2400" b="1" dirty="0" err="1">
                <a:latin typeface="Arial" pitchFamily="34" charset="0"/>
                <a:ea typeface="+mj-ea"/>
              </a:rPr>
              <a:t>energy”.UNEP</a:t>
            </a:r>
            <a:r>
              <a:rPr lang="en-US" sz="2400" b="1" dirty="0">
                <a:latin typeface="Arial" pitchFamily="34" charset="0"/>
                <a:ea typeface="+mj-ea"/>
              </a:rPr>
              <a:t> (2008</a:t>
            </a:r>
            <a:r>
              <a:rPr lang="en-US" sz="2400" dirty="0">
                <a:latin typeface="Arial" pitchFamily="34" charset="0"/>
                <a:ea typeface="+mj-ea"/>
              </a:rPr>
              <a:t>)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7560F149-2806-41F5-821A-CDE3484D0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116" y="0"/>
            <a:ext cx="9118168" cy="103322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Drivers of SP 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Meehan and </a:t>
            </a:r>
            <a:r>
              <a:rPr lang="en-GB" altLang="en-US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Bryde</a:t>
            </a:r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87235-95E0-4BE3-9CE5-099ECF908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953" y="1168805"/>
            <a:ext cx="11344759" cy="426878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sz="2400" b="1" dirty="0"/>
              <a:t>Public visibility and competitive markets create drivers for change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/>
              <a:t>However, despite these drivers being present, </a:t>
            </a:r>
            <a:r>
              <a:rPr lang="en-GB" altLang="en-US" sz="2400" b="1" dirty="0" err="1"/>
              <a:t>Koplin</a:t>
            </a:r>
            <a:r>
              <a:rPr lang="en-GB" altLang="en-US" sz="2400" b="1" dirty="0"/>
              <a:t> </a:t>
            </a:r>
            <a:r>
              <a:rPr lang="en-GB" altLang="en-US" sz="2400" b="1" i="1" dirty="0"/>
              <a:t>et al </a:t>
            </a:r>
            <a:r>
              <a:rPr lang="en-GB" altLang="en-US" sz="2400" b="1" dirty="0"/>
              <a:t>(2007) found that many companies were not fully embracing sustainability and were ‘</a:t>
            </a:r>
            <a:r>
              <a:rPr lang="en-GB" altLang="en-US" sz="2400" b="1" i="1" dirty="0"/>
              <a:t>only just beginning to place pre-requisites on their suppliers.’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Consumer pressure 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/>
              <a:t>Consumers will assume that it is the responsibility of the focal organisation</a:t>
            </a: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F1DA41FE-7251-469C-AFB4-1B8ADC64D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1" y="0"/>
            <a:ext cx="7923213" cy="743919"/>
          </a:xfrm>
        </p:spPr>
        <p:txBody>
          <a:bodyPr rtlCol="0"/>
          <a:lstStyle/>
          <a:p>
            <a:pPr>
              <a:defRPr/>
            </a:pPr>
            <a:r>
              <a:rPr lang="en-GB" altLang="en-US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Drivers of SP </a:t>
            </a:r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(Meehan and </a:t>
            </a:r>
            <a:r>
              <a:rPr lang="en-GB" altLang="en-US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Bryde</a:t>
            </a:r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2011)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C2B1A6FB-1586-4C3C-A8C4-F3C67A526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7174" y="1375259"/>
            <a:ext cx="9567619" cy="387985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What about internal drivers?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Organisations will initiate and implement sustainable practices when they are anchored in the cultural attributes of the organisation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Role of individuals in the facilitation of sustainability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SP is organisation-contingent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3D6D8BCE-5B7F-4933-888E-50C3F72A4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713" y="0"/>
            <a:ext cx="10972800" cy="821410"/>
          </a:xfrm>
        </p:spPr>
        <p:txBody>
          <a:bodyPr rtlCol="0"/>
          <a:lstStyle/>
          <a:p>
            <a:pPr>
              <a:defRPr/>
            </a:pPr>
            <a:r>
              <a:rPr lang="en-GB" altLang="en-US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Case Study: Sony</a:t>
            </a:r>
            <a:r>
              <a:rPr lang="en-GB" altLang="en-US" sz="2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(Sony, 2013a)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347E-257B-4F45-8B16-17F27EA58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956" y="1100137"/>
            <a:ext cx="11190557" cy="4657725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‘Sony is committed to fulfilling its responsibility to society as a corporate citizen, including managing its supply chain in a responsible manner’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Sony consider:</a:t>
            </a:r>
          </a:p>
          <a:p>
            <a:pPr lvl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Supplier’s stances on environmental issues</a:t>
            </a:r>
          </a:p>
          <a:p>
            <a:pPr lvl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Use of recyclable materials</a:t>
            </a:r>
          </a:p>
          <a:p>
            <a:pPr lvl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Management of upstream suppliers</a:t>
            </a:r>
          </a:p>
          <a:p>
            <a:pPr lvl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Use of harmful substances</a:t>
            </a:r>
          </a:p>
          <a:p>
            <a:pPr lvl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Labour and human rights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637CD5FB-992E-4B96-BCF6-B5EDD38AA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7150" y="0"/>
            <a:ext cx="6348413" cy="82141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 in the public sector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87779F37-A872-45AE-A0AE-81F4D6F8F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2605" y="1157773"/>
            <a:ext cx="9304148" cy="403415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UK  - ‘value for money’ – sustainable efficiencies in the use of resources;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vfm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enables social and environmental factors to be taken into account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Belgium – 50% of government vehicles must comply with specific criteria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Netherlands have public procurement policies for wood and paper products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582DA25D-1BB1-4237-9BEC-B1B9A2CB3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1604" y="19803"/>
            <a:ext cx="6346825" cy="941092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 in the public sector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3C168E08-FEC9-4294-8CFA-DE9348970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932" y="1930401"/>
            <a:ext cx="10662834" cy="35869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There are policies in the USA to promote equal opportunities – women and minority owned businesses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 2001 Japan passed a law requiring all government bodies to develop and implement a green purchasing policy.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3AEF74D6-3FFE-45E7-B304-2491A96CF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851" y="1"/>
            <a:ext cx="7562850" cy="697424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Challenges in meeting SP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F1C2C-1F28-4EE0-A66A-F19BA36C2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936" y="1016793"/>
            <a:ext cx="11034793" cy="456259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Argued that existing frameworks for assessing supplier sustainability, such as ISO14001 are overly focused on environmental issues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Can be too onerous on SMEs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Collection of data does not always equal evaluation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More about policing than developing</a:t>
            </a:r>
          </a:p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Suppliers adherence does not necessarily mean procurement staff become engaged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11A80B29-8E21-4B47-85FE-A486CBD8D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541" y="86915"/>
            <a:ext cx="9288463" cy="1039019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BS 8903: Principles &amp; Framework </a:t>
            </a:r>
            <a:br>
              <a:rPr lang="en-GB" altLang="en-US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 Procuring Sustainably</a:t>
            </a:r>
          </a:p>
        </p:txBody>
      </p:sp>
      <p:sp>
        <p:nvSpPr>
          <p:cNvPr id="29699" name="Content Placeholder 5">
            <a:extLst>
              <a:ext uri="{FF2B5EF4-FFF2-40B4-BE49-F238E27FC236}">
                <a16:creationId xmlns:a16="http://schemas.microsoft.com/office/drawing/2014/main" id="{3263BDA7-A4DF-4E5E-B69C-F70F72117D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987" y="1366837"/>
            <a:ext cx="5851741" cy="4124325"/>
          </a:xfrm>
        </p:spPr>
        <p:txBody>
          <a:bodyPr/>
          <a:lstStyle/>
          <a:p>
            <a:pPr marL="4000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World first standard for sustainable procurement practice</a:t>
            </a:r>
          </a:p>
          <a:p>
            <a:pPr marL="4000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Published September 2010</a:t>
            </a:r>
          </a:p>
          <a:p>
            <a:pPr marL="4000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Adopts sourcing approach with 3 key elements:</a:t>
            </a:r>
          </a:p>
          <a:p>
            <a:pPr marL="857250" lvl="1" indent="-34290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</a:p>
          <a:p>
            <a:pPr marL="857250" lvl="1" indent="-34290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Procurement cycle</a:t>
            </a:r>
          </a:p>
          <a:p>
            <a:pPr marL="857250" lvl="1" indent="-34290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Key enablers</a:t>
            </a:r>
          </a:p>
        </p:txBody>
      </p:sp>
      <p:pic>
        <p:nvPicPr>
          <p:cNvPr id="29700" name="Picture 2">
            <a:extLst>
              <a:ext uri="{FF2B5EF4-FFF2-40B4-BE49-F238E27FC236}">
                <a16:creationId xmlns:a16="http://schemas.microsoft.com/office/drawing/2014/main" id="{04603159-B715-4649-84EA-B892E2178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728" y="1366837"/>
            <a:ext cx="4911509" cy="432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6862E782-8949-442B-BE1F-00FB24AB3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1" y="0"/>
            <a:ext cx="6348413" cy="587375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UK (DEFRA, 2012)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8F2BC559-00BD-48E4-AB1A-9B6C1799B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969" y="859913"/>
            <a:ext cx="11608231" cy="50604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Government Buying Standards are designed to make it easier for government buyers to buy sustainably. These include:</a:t>
            </a:r>
          </a:p>
          <a:p>
            <a:pPr lvl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Official specifications that all government buyers must follow when procuring a range of products;</a:t>
            </a:r>
          </a:p>
          <a:p>
            <a:pPr lvl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Information about sustainable procurement and how to apply it when buying;</a:t>
            </a:r>
          </a:p>
          <a:p>
            <a:pPr lvl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Direct links to websites with lists of products that meet the standards.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C2ADE1EB-D8A0-4337-A0F2-D230D58C8E41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800000" flipV="1">
            <a:off x="340963" y="0"/>
            <a:ext cx="11654724" cy="1163637"/>
          </a:xfrm>
        </p:spPr>
        <p:txBody>
          <a:bodyPr rtlCol="0">
            <a:noAutofit/>
          </a:bodyPr>
          <a:lstStyle/>
          <a:p>
            <a:pPr marL="0" indent="0">
              <a:buNone/>
              <a:defRPr/>
            </a:pPr>
            <a:r>
              <a:rPr lang="en-US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Major Services Procured by the UN System</a:t>
            </a:r>
          </a:p>
        </p:txBody>
      </p:sp>
      <p:sp>
        <p:nvSpPr>
          <p:cNvPr id="32771" name="Content Placeholder 1">
            <a:extLst>
              <a:ext uri="{FF2B5EF4-FFF2-40B4-BE49-F238E27FC236}">
                <a16:creationId xmlns:a16="http://schemas.microsoft.com/office/drawing/2014/main" id="{C4EB8602-1373-413A-AB65-C1535B19FE79}"/>
              </a:ext>
            </a:extLst>
          </p:cNvPr>
          <p:cNvSpPr txBox="1">
            <a:spLocks/>
          </p:cNvSpPr>
          <p:nvPr/>
        </p:nvSpPr>
        <p:spPr bwMode="auto">
          <a:xfrm rot="10800000" flipV="1">
            <a:off x="1592666" y="848883"/>
            <a:ext cx="8458200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marL="273050" indent="-2730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FFFFFF"/>
                </a:solidFill>
                <a:latin typeface="Trebuchet MS" panose="020B0603020202020204" pitchFamily="34" charset="0"/>
              </a:defRPr>
            </a:lvl1pPr>
            <a:lvl2pPr marL="593725" indent="-2730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FFFFFF"/>
                </a:solidFill>
                <a:latin typeface="Trebuchet MS" panose="020B0603020202020204" pitchFamily="34" charset="0"/>
              </a:defRPr>
            </a:lvl2pPr>
            <a:lvl3pPr marL="868363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FFFFFF"/>
                </a:solidFill>
                <a:latin typeface="Trebuchet MS" panose="020B0603020202020204" pitchFamily="34" charset="0"/>
              </a:defRPr>
            </a:lvl3pPr>
            <a:lvl4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4pPr>
            <a:lvl5pPr marL="13716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5pPr>
            <a:lvl6pPr marL="1828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6pPr>
            <a:lvl7pPr marL="2286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7pPr>
            <a:lvl8pPr marL="2743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8pPr>
            <a:lvl9pPr marL="32004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Security </a:t>
            </a:r>
          </a:p>
          <a:p>
            <a:pPr eaLnBrk="1" hangingPunct="1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Engineering services</a:t>
            </a:r>
          </a:p>
          <a:p>
            <a:pPr eaLnBrk="1" hangingPunct="1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General management </a:t>
            </a:r>
          </a:p>
          <a:p>
            <a:pPr eaLnBrk="1" hangingPunct="1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Maintenance and repair </a:t>
            </a:r>
          </a:p>
          <a:p>
            <a:pPr eaLnBrk="1" hangingPunct="1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Telecommunications 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0BCA8DF1-96A5-4E59-9578-04482094EF8A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800000" flipV="1">
            <a:off x="308244" y="139485"/>
            <a:ext cx="11778712" cy="1163638"/>
          </a:xfrm>
        </p:spPr>
        <p:txBody>
          <a:bodyPr rtlCol="0">
            <a:noAutofit/>
          </a:bodyPr>
          <a:lstStyle/>
          <a:p>
            <a:pPr marL="0" indent="0">
              <a:buNone/>
              <a:defRPr/>
            </a:pPr>
            <a:r>
              <a:rPr lang="en-US" sz="40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Major Services Procured by the UN System</a:t>
            </a:r>
          </a:p>
        </p:txBody>
      </p:sp>
      <p:sp>
        <p:nvSpPr>
          <p:cNvPr id="33795" name="Content Placeholder 1">
            <a:extLst>
              <a:ext uri="{FF2B5EF4-FFF2-40B4-BE49-F238E27FC236}">
                <a16:creationId xmlns:a16="http://schemas.microsoft.com/office/drawing/2014/main" id="{A96432FE-A29F-4A97-A40A-5FABF526F976}"/>
              </a:ext>
            </a:extLst>
          </p:cNvPr>
          <p:cNvSpPr txBox="1">
            <a:spLocks/>
          </p:cNvSpPr>
          <p:nvPr/>
        </p:nvSpPr>
        <p:spPr bwMode="auto">
          <a:xfrm rot="10800000" flipV="1">
            <a:off x="1968500" y="1303124"/>
            <a:ext cx="84582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marL="273050" indent="-2730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FFFFFF"/>
                </a:solidFill>
                <a:latin typeface="Trebuchet MS" panose="020B0603020202020204" pitchFamily="34" charset="0"/>
              </a:defRPr>
            </a:lvl1pPr>
            <a:lvl2pPr marL="593725" indent="-2730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FFFFFF"/>
                </a:solidFill>
                <a:latin typeface="Trebuchet MS" panose="020B0603020202020204" pitchFamily="34" charset="0"/>
              </a:defRPr>
            </a:lvl2pPr>
            <a:lvl3pPr marL="868363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FFFFFF"/>
                </a:solidFill>
                <a:latin typeface="Trebuchet MS" panose="020B0603020202020204" pitchFamily="34" charset="0"/>
              </a:defRPr>
            </a:lvl3pPr>
            <a:lvl4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4pPr>
            <a:lvl5pPr marL="13716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5pPr>
            <a:lvl6pPr marL="1828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6pPr>
            <a:lvl7pPr marL="2286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7pPr>
            <a:lvl8pPr marL="2743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8pPr>
            <a:lvl9pPr marL="32004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FFFFFF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Construction  </a:t>
            </a:r>
          </a:p>
          <a:p>
            <a:pPr eaLnBrk="1" hangingPunct="1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Leasing or rental </a:t>
            </a:r>
          </a:p>
          <a:p>
            <a:pPr eaLnBrk="1" hangingPunct="1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Freight (transportation) </a:t>
            </a:r>
          </a:p>
          <a:p>
            <a:pPr eaLnBrk="1" hangingPunct="1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Consultancy </a:t>
            </a:r>
          </a:p>
          <a:p>
            <a:pPr eaLnBrk="1" hangingPunct="1">
              <a:lnSpc>
                <a:spcPct val="110000"/>
              </a:lnSpc>
              <a:spcBef>
                <a:spcPct val="20000"/>
              </a:spcBef>
              <a:buClr>
                <a:srgbClr val="AD0101"/>
              </a:buClr>
              <a:buSzTx/>
              <a:buFont typeface="Wingdings" panose="05000000000000000000" pitchFamily="2" charset="2"/>
              <a:buChar char="§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Outsourced personnel services (catering, cleaning, travel) 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D2801-8FBB-4E8F-89ED-E0D4D84F7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7719" y="19157"/>
            <a:ext cx="6477000" cy="68580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en-US" sz="36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UN Key Supply Countries </a:t>
            </a:r>
          </a:p>
        </p:txBody>
      </p:sp>
      <p:pic>
        <p:nvPicPr>
          <p:cNvPr id="34819" name="Picture 2">
            <a:extLst>
              <a:ext uri="{FF2B5EF4-FFF2-40B4-BE49-F238E27FC236}">
                <a16:creationId xmlns:a16="http://schemas.microsoft.com/office/drawing/2014/main" id="{04AC9255-C9FF-4879-ABF0-0C7A8CE7C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1431979"/>
            <a:ext cx="4622800" cy="242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>
            <a:extLst>
              <a:ext uri="{FF2B5EF4-FFF2-40B4-BE49-F238E27FC236}">
                <a16:creationId xmlns:a16="http://schemas.microsoft.com/office/drawing/2014/main" id="{A7995ECF-69DD-4994-9F8F-0B98180257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725" y="1431979"/>
            <a:ext cx="3455988" cy="247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22F9F1B-CC6C-4804-AD5B-9DCAA7BC1BBF}"/>
              </a:ext>
            </a:extLst>
          </p:cNvPr>
          <p:cNvSpPr txBox="1">
            <a:spLocks/>
          </p:cNvSpPr>
          <p:nvPr/>
        </p:nvSpPr>
        <p:spPr>
          <a:xfrm>
            <a:off x="1524000" y="719191"/>
            <a:ext cx="9144000" cy="685800"/>
          </a:xfrm>
          <a:prstGeom prst="rect">
            <a:avLst/>
          </a:prstGeom>
        </p:spPr>
        <p:txBody>
          <a:bodyPr anchor="ctr"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AD0101"/>
              </a:buClr>
              <a:buNone/>
              <a:defRPr/>
            </a:pPr>
            <a:r>
              <a:rPr lang="en-US" sz="2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10-listed countries represent more than 67% Supply to the UN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AEE41DD-9C43-4058-993D-253DEAB744C1}"/>
              </a:ext>
            </a:extLst>
          </p:cNvPr>
          <p:cNvSpPr/>
          <p:nvPr/>
        </p:nvSpPr>
        <p:spPr>
          <a:xfrm>
            <a:off x="3648075" y="3982984"/>
            <a:ext cx="5332413" cy="1443037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Sources &amp; Sourcing</a:t>
            </a:r>
          </a:p>
          <a:p>
            <a:pPr algn="ctr">
              <a:defRPr/>
            </a:pPr>
            <a:r>
              <a:rPr lang="en-US" sz="2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(Procurement emphasis)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9D5EC1E5-3B8E-4E1C-A267-8F33B9A88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83" y="0"/>
            <a:ext cx="11065790" cy="1143000"/>
          </a:xfrm>
        </p:spPr>
        <p:txBody>
          <a:bodyPr>
            <a:noAutofit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Sustainable Procurement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BC28D-FE31-42C5-9172-7D7E2E55A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601" y="1600200"/>
            <a:ext cx="7972425" cy="3638227"/>
          </a:xfrm>
        </p:spPr>
        <p:txBody>
          <a:bodyPr rtlCol="0"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Risk and reputation management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Standard improvement [internal and external]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Green status (achievement and maintenance)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Costs control [gaining wider approach to costing]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Build a sustainable supply chain </a:t>
            </a:r>
          </a:p>
          <a:p>
            <a:pPr marL="0" indent="0">
              <a:buNone/>
              <a:defRPr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94B6A-FCF2-4ADF-89F8-FB5D1933D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750" y="908051"/>
            <a:ext cx="8070850" cy="504825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Improving Sustainable Procurement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4570F-5813-4A3C-AC10-6E7822413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0" y="1828800"/>
            <a:ext cx="8534400" cy="2895600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Suggestions:</a:t>
            </a:r>
          </a:p>
          <a:p>
            <a:pPr marL="0" indent="0">
              <a:buNone/>
            </a:pP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Use buying power to signify preference for products meeting sustainable criteria </a:t>
            </a:r>
          </a:p>
          <a:p>
            <a:pPr marL="0" indent="0"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3F345F12-FBC5-4C34-8B67-4748798A9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597" y="284136"/>
            <a:ext cx="2971800" cy="457200"/>
          </a:xfrm>
        </p:spPr>
        <p:txBody>
          <a:bodyPr>
            <a:noAutofit/>
          </a:bodyPr>
          <a:lstStyle/>
          <a:p>
            <a:r>
              <a:rPr lang="en-GB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altLang="en-US" sz="4000" b="1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1B7070-7862-4522-8455-9118E1FA5132}"/>
              </a:ext>
            </a:extLst>
          </p:cNvPr>
          <p:cNvSpPr/>
          <p:nvPr/>
        </p:nvSpPr>
        <p:spPr>
          <a:xfrm>
            <a:off x="1409700" y="1064218"/>
            <a:ext cx="9372600" cy="406241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en-GB" b="1" dirty="0">
              <a:solidFill>
                <a:prstClr val="black"/>
              </a:solidFill>
              <a:latin typeface="Times New Roman"/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en-GB" sz="2400" dirty="0">
                <a:latin typeface="Arial" pitchFamily="34" charset="0"/>
              </a:rPr>
              <a:t>DEFRA (2010) Measuring progress sustainable development indicators 2010, London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endParaRPr lang="en-GB" sz="2400" dirty="0">
              <a:latin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en-GB" sz="2400" dirty="0">
                <a:latin typeface="Arial" pitchFamily="34" charset="0"/>
              </a:rPr>
              <a:t>UNEP (2008) Sustainable Procurement: Buying for a better World, France: United Nations Environmental Programme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</a:rPr>
              <a:t> 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en-US" sz="2400" dirty="0">
                <a:latin typeface="Arial" pitchFamily="34" charset="0"/>
              </a:rPr>
              <a:t>Grant, D., Lambert, D., Stock, J., &amp; </a:t>
            </a:r>
            <a:r>
              <a:rPr lang="en-US" sz="2400" dirty="0" err="1">
                <a:latin typeface="Arial" pitchFamily="34" charset="0"/>
              </a:rPr>
              <a:t>Ellram</a:t>
            </a:r>
            <a:r>
              <a:rPr lang="en-US" sz="2400" dirty="0">
                <a:latin typeface="Arial" pitchFamily="34" charset="0"/>
              </a:rPr>
              <a:t>, L. (2006) Fundamental of Logistics Management, </a:t>
            </a:r>
            <a:r>
              <a:rPr lang="en-US" sz="2400" dirty="0" err="1">
                <a:latin typeface="Arial" pitchFamily="34" charset="0"/>
              </a:rPr>
              <a:t>Berkshire:McGraw</a:t>
            </a:r>
            <a:r>
              <a:rPr lang="en-US" sz="2400" dirty="0">
                <a:latin typeface="Arial" pitchFamily="34" charset="0"/>
              </a:rPr>
              <a:t> Hill 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endParaRPr lang="en-GB" sz="2400" b="1" dirty="0">
              <a:latin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  <a:defRPr/>
            </a:pPr>
            <a:endParaRPr lang="en-GB" sz="2400" dirty="0">
              <a:solidFill>
                <a:prstClr val="black"/>
              </a:solidFill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DE304980-2F97-4907-9174-A733D35C4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188" y="188913"/>
            <a:ext cx="6348412" cy="658812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Suggested Reading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37A1711F-A4D4-432B-B70F-52F1A9DDF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3999" y="868364"/>
            <a:ext cx="9696773" cy="520697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Crespin-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Mazet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F. and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Dontenwill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E. (2012) ‘Sustainable Procurement: Building legitimacy in the supply network’,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Purchasing and Supply Management,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18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pp.207-217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Dawson, G. and Probert, E. (2007) ‘A Sustainable Product  Needing a Sustainable Procurement Commitment: the Case of Green Waste in Wales’,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15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pp. 69-82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EC (2013)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Green Public Procurement.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http://ec.europa.eu/environment/gpp/index_en.htm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Lund-Thomsen, P. and Costa, N. (2011) ‘Sustainable Procurement in the United Nations’,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Corporate Citizenship,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42 pp. 55-72</a:t>
            </a:r>
          </a:p>
          <a:p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Melissen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F. and Reinders, H. (2012) ‘A reflection on the Dutch Sustainable Public Procurement Programme’,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Integrative Environmental Sciences,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9 (1) pp. 27-36</a:t>
            </a:r>
          </a:p>
          <a:p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Oruezabala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G. and Rico, J-C. (2012) ‘The impact of sustainable public procurement on supplier management – The case of French public hospitals’,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Industrial Marketing Management,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41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pp. 573-580</a:t>
            </a:r>
          </a:p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Walker, H. and Brammer, S. (2012) ‘The relationship between sustainable procurement and e-procurement in the public sector’,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Production Economics,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140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pp. 256-268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2">
            <a:extLst>
              <a:ext uri="{FF2B5EF4-FFF2-40B4-BE49-F238E27FC236}">
                <a16:creationId xmlns:a16="http://schemas.microsoft.com/office/drawing/2014/main" id="{BB2FFCDB-61DA-4D17-BD23-01F46D44A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0801" y="1590648"/>
            <a:ext cx="7921625" cy="2665412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altLang="en-US" dirty="0">
                <a:solidFill>
                  <a:schemeClr val="tx1"/>
                </a:solidFill>
                <a:latin typeface="+mn-lt"/>
              </a:rPr>
            </a:br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and discuss examples / case studies of Sustainable Procurement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F34694-1F87-4142-B354-C8E3E130A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085" y="602381"/>
            <a:ext cx="5041829" cy="4444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81201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488</TotalTime>
  <Words>2431</Words>
  <Application>Microsoft Office PowerPoint</Application>
  <PresentationFormat>Widescreen</PresentationFormat>
  <Paragraphs>436</Paragraphs>
  <Slides>50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8" baseType="lpstr">
      <vt:lpstr>Arial</vt:lpstr>
      <vt:lpstr>Calibri</vt:lpstr>
      <vt:lpstr>Courier New</vt:lpstr>
      <vt:lpstr>Myriad Pro</vt:lpstr>
      <vt:lpstr>Times New Roman</vt:lpstr>
      <vt:lpstr>Wingdings</vt:lpstr>
      <vt:lpstr>Wingdings 2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Managing value and risk – the Kraljik matrix</vt:lpstr>
      <vt:lpstr>Managing procurement portfolios</vt:lpstr>
      <vt:lpstr>Kraljic’s Supply Matrix</vt:lpstr>
      <vt:lpstr>Kraljic’s Supply Matrix</vt:lpstr>
      <vt:lpstr>Kraljic’s Supply Matrix</vt:lpstr>
      <vt:lpstr>Kraljic’s Classification</vt:lpstr>
      <vt:lpstr>PowerPoint Presentation</vt:lpstr>
      <vt:lpstr>Content</vt:lpstr>
      <vt:lpstr>Sustainable Procurement</vt:lpstr>
      <vt:lpstr> What is sustainable procurement?</vt:lpstr>
      <vt:lpstr>It’s all about….</vt:lpstr>
      <vt:lpstr> Sustainable Procurement [SP]</vt:lpstr>
      <vt:lpstr>Drivers of SP (Meehan and Bryde, 2011)</vt:lpstr>
      <vt:lpstr>Drivers of SP (Meehan and Bryde, 2011)</vt:lpstr>
      <vt:lpstr>Case Study: Sony (Sony, 2013a)</vt:lpstr>
      <vt:lpstr>SP in the public sector</vt:lpstr>
      <vt:lpstr>SP in the public sector</vt:lpstr>
      <vt:lpstr>Challenges in meeting SP</vt:lpstr>
      <vt:lpstr>BS 8903: Principles &amp; Framework  for Procuring Sustainably</vt:lpstr>
      <vt:lpstr>UK (DEFRA, 2012)</vt:lpstr>
      <vt:lpstr>PowerPoint Presentation</vt:lpstr>
      <vt:lpstr>PowerPoint Presentation</vt:lpstr>
      <vt:lpstr>PowerPoint Presentation</vt:lpstr>
      <vt:lpstr>Benefits of Sustainable Procurement  </vt:lpstr>
      <vt:lpstr>Improving Sustainable Procurement </vt:lpstr>
      <vt:lpstr>References </vt:lpstr>
      <vt:lpstr>Suggested Reading</vt:lpstr>
      <vt:lpstr> Identify and discuss examples / case studies of Sustainable Procurement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Jacob Gwa</dc:creator>
  <cp:lastModifiedBy>Jacob Gwa</cp:lastModifiedBy>
  <cp:revision>32</cp:revision>
  <dcterms:created xsi:type="dcterms:W3CDTF">2021-02-06T18:02:20Z</dcterms:created>
  <dcterms:modified xsi:type="dcterms:W3CDTF">2021-02-17T20:31:25Z</dcterms:modified>
</cp:coreProperties>
</file>