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3" r:id="rId5"/>
    <p:sldId id="269" r:id="rId6"/>
    <p:sldId id="266" r:id="rId7"/>
    <p:sldId id="267" r:id="rId8"/>
    <p:sldId id="268" r:id="rId9"/>
    <p:sldId id="271" r:id="rId10"/>
    <p:sldId id="260" r:id="rId11"/>
    <p:sldId id="262" r:id="rId12"/>
    <p:sldId id="261" r:id="rId13"/>
    <p:sldId id="256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0" d="100"/>
          <a:sy n="90" d="100"/>
        </p:scale>
        <p:origin x="96" y="10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58298-324F-4D99-A24B-A7EE3227B4CE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7F5A-6583-44F0-8F21-06C316E91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34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58298-324F-4D99-A24B-A7EE3227B4CE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7F5A-6583-44F0-8F21-06C316E91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683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58298-324F-4D99-A24B-A7EE3227B4CE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7F5A-6583-44F0-8F21-06C316E91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509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58298-324F-4D99-A24B-A7EE3227B4CE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7F5A-6583-44F0-8F21-06C316E91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571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58298-324F-4D99-A24B-A7EE3227B4CE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7F5A-6583-44F0-8F21-06C316E91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590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58298-324F-4D99-A24B-A7EE3227B4CE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7F5A-6583-44F0-8F21-06C316E91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197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58298-324F-4D99-A24B-A7EE3227B4CE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7F5A-6583-44F0-8F21-06C316E91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478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58298-324F-4D99-A24B-A7EE3227B4CE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7F5A-6583-44F0-8F21-06C316E91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352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58298-324F-4D99-A24B-A7EE3227B4CE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7F5A-6583-44F0-8F21-06C316E91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412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58298-324F-4D99-A24B-A7EE3227B4CE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7F5A-6583-44F0-8F21-06C316E91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851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58298-324F-4D99-A24B-A7EE3227B4CE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A7F5A-6583-44F0-8F21-06C316E91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33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158298-324F-4D99-A24B-A7EE3227B4CE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A7F5A-6583-44F0-8F21-06C316E91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506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plato.stanford.edu/entries/cosmopolitanis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uturegenerations.wales/about-us/future-generations-act/" TargetMode="External"/><Relationship Id="rId2" Type="http://schemas.openxmlformats.org/officeDocument/2006/relationships/hyperlink" Target="https://hwb.gov.wales/storage/eaf467e6-30fe-45c9-93ef-cb30f31f1c90/common-understanding-for-school.pd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s://www.youtube.com/watch?v=Io_-syaGKW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ur01.safelinks.protection.outlook.com/?url=https%3A%2F%2Fwww.youtube.com%2Fwatch%3Fv%3DCKVDnRxALn4%26t%3D10s&amp;data=04%7C01%7CAndy.Bevan%40uwtsd.ac.uk%7Cb5445481ea6d47f7d31508d9aaa795ff%7C4e0f11f9046e45059cb8db2152311e21%7C0%7C0%7C637728459017554304%7CUnknown%7CTWFpbGZsb3d8eyJWIjoiMC4wLjAwMDAiLCJQIjoiV2luMzIiLCJBTiI6Ik1haWwiLCJXVCI6Mn0%3D%7C3000&amp;sdata=3HYCQziGgIC95JWu5JkfhjGVI0RSmhrEZ07jG00KOZU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FC58B-D4D7-AF0D-7470-6D63B2BEC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+mn-lt"/>
              </a:rPr>
              <a:t>HPHP4005 Cultures and Philosophies of Politics</a:t>
            </a:r>
            <a:br>
              <a:rPr lang="en-GB" sz="2000" b="1" dirty="0">
                <a:latin typeface="+mn-lt"/>
              </a:rPr>
            </a:br>
            <a:r>
              <a:rPr lang="en-GB" sz="4000" b="1" dirty="0">
                <a:latin typeface="+mn-lt"/>
              </a:rPr>
              <a:t>Contemporary Global Perspectives</a:t>
            </a:r>
            <a:br>
              <a:rPr lang="en-GB" sz="4000" b="1" dirty="0">
                <a:latin typeface="+mn-lt"/>
              </a:rPr>
            </a:br>
            <a:r>
              <a:rPr lang="en-GB" sz="2000" b="1" dirty="0">
                <a:latin typeface="+mn-lt"/>
              </a:rPr>
              <a:t>with Andy Bevan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376B2-35B0-2C8F-3BDB-54B4250DF6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Cosmopolitanism and lived realities: beyond global-local binaries |  OpenGlobalRights">
            <a:extLst>
              <a:ext uri="{FF2B5EF4-FFF2-40B4-BE49-F238E27FC236}">
                <a16:creationId xmlns:a16="http://schemas.microsoft.com/office/drawing/2014/main" id="{6DB646AA-AE10-6846-1C9B-2A8BC27C75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04" y="1690689"/>
            <a:ext cx="7770246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618457-927E-B445-58ED-3E480A96BCE9}"/>
              </a:ext>
            </a:extLst>
          </p:cNvPr>
          <p:cNvSpPr txBox="1"/>
          <p:nvPr/>
        </p:nvSpPr>
        <p:spPr>
          <a:xfrm>
            <a:off x="745104" y="1825625"/>
            <a:ext cx="353343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en-GB" sz="2400" b="1" dirty="0">
              <a:solidFill>
                <a:schemeClr val="bg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bg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bg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bg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bg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bg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bg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bg1">
                  <a:lumMod val="95000"/>
                </a:schemeClr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bg1">
                  <a:lumMod val="95000"/>
                </a:schemeClr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Cosmopolitanism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Post-Colonialism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Ecological Sustainability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695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6D8D4-8034-CDBC-EC22-7AE1B9D10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+mn-lt"/>
              </a:rPr>
              <a:t>Contemporary </a:t>
            </a:r>
            <a:r>
              <a:rPr lang="en-GB" sz="4000" b="1">
                <a:latin typeface="+mn-lt"/>
              </a:rPr>
              <a:t>Global Perspectives: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Essay choices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49256-589E-1D5F-9446-3C9CFE41F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do you understand by the philosophical outlook of </a:t>
            </a:r>
            <a:r>
              <a:rPr lang="en-GB" sz="24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Cosmopolitanism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? To what extent would you regard the UN as an example of cosmopolitan democracy?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Explain Sankaran Krishna’s use of the term </a:t>
            </a:r>
            <a:r>
              <a:rPr lang="en-GB" sz="24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postcolonialism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Is his use of the term helpful as a tool in understanding contemporary international relations, or not? Explain </a:t>
            </a:r>
            <a:r>
              <a:rPr lang="en-GB" sz="24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why</a:t>
            </a: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Is it important to take ecological sustainability into account in evaluating the political policies put forward – whether by governments, oppositions or popular movements – nowadays?  If so, how important is it?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Essay deadlines: </a:t>
            </a:r>
            <a:r>
              <a:rPr lang="en-GB" sz="1700" b="1" u="sng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Assignment 1:</a:t>
            </a:r>
            <a:r>
              <a:rPr lang="en-GB" sz="1700" b="1" dirty="0">
                <a:solidFill>
                  <a:srgbClr val="FF0000"/>
                </a:solidFill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700" b="1" dirty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Sunday, 30 April;   </a:t>
            </a:r>
            <a:r>
              <a:rPr lang="en-GB" sz="1700" b="1" u="sng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Assignment 2:</a:t>
            </a:r>
            <a:r>
              <a:rPr lang="en-GB" sz="17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700" b="1" dirty="0">
                <a:solidFill>
                  <a:schemeClr val="accent6">
                    <a:lumMod val="50000"/>
                  </a:schemeClr>
                </a:solidFill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Sunday, 7 May 2023</a:t>
            </a:r>
            <a:endParaRPr lang="en-GB" sz="1700" b="1" dirty="0">
              <a:solidFill>
                <a:schemeClr val="accent6">
                  <a:lumMod val="50000"/>
                </a:schemeClr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1756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940BE-270A-B7B0-F06E-3E3583C66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Cosmopolitanism</a:t>
            </a:r>
          </a:p>
        </p:txBody>
      </p:sp>
      <p:pic>
        <p:nvPicPr>
          <p:cNvPr id="1026" name="Picture 2" descr="Cosmopolitanism and the Nation- State. Cosmopolitanism An ideology and/or  movement for universal community Need not be fully conceived - enough that  it. - ppt download">
            <a:extLst>
              <a:ext uri="{FF2B5EF4-FFF2-40B4-BE49-F238E27FC236}">
                <a16:creationId xmlns:a16="http://schemas.microsoft.com/office/drawing/2014/main" id="{57AD47F7-08A7-7D95-6CF3-69CD7FA68B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890" y="593788"/>
            <a:ext cx="3369190" cy="2523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>
            <a:extLst>
              <a:ext uri="{FF2B5EF4-FFF2-40B4-BE49-F238E27FC236}">
                <a16:creationId xmlns:a16="http://schemas.microsoft.com/office/drawing/2014/main" id="{CD218B3C-BEFF-CD70-A287-FBDD6D4526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366617"/>
            <a:ext cx="4049676" cy="2979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>
            <a:extLst>
              <a:ext uri="{FF2B5EF4-FFF2-40B4-BE49-F238E27FC236}">
                <a16:creationId xmlns:a16="http://schemas.microsoft.com/office/drawing/2014/main" id="{624A22CE-2935-7F90-4C1C-525A7DB296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0214" y="-4432717"/>
            <a:ext cx="5773480" cy="9510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17F825-7169-860D-3A48-D830524D063D}"/>
              </a:ext>
            </a:extLst>
          </p:cNvPr>
          <p:cNvSpPr txBox="1"/>
          <p:nvPr/>
        </p:nvSpPr>
        <p:spPr>
          <a:xfrm>
            <a:off x="531629" y="2360428"/>
            <a:ext cx="441251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Diogenes of Sinope was homeless and lived a life of radical simplicity that gave him the nickname the “Cynic”, meaning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dog-like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Diogenes was the first to coin the word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cosmopolitan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meaning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citizen of the world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9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Painting: </a:t>
            </a:r>
            <a:r>
              <a:rPr kumimoji="0" lang="en-US" altLang="en-US" sz="900" b="1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Jean-Léon</a:t>
            </a:r>
            <a:r>
              <a:rPr kumimoji="0" lang="en-US" altLang="en-US" sz="9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900" b="1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Gérôme</a:t>
            </a:r>
            <a:r>
              <a:rPr kumimoji="0" lang="en-US" altLang="en-US" sz="9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Diogenes of Sinope,1860. (Source: Wikipedia: </a:t>
            </a:r>
            <a:r>
              <a:rPr kumimoji="0" lang="en-US" altLang="en-US" sz="9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Diogenes</a:t>
            </a:r>
            <a:r>
              <a:rPr kumimoji="0" lang="en-US" altLang="en-US" sz="9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30" name="Picture 6" descr="Perpetual Peace, by Immanuel Kant—A Project Gutenberg eBook">
            <a:extLst>
              <a:ext uri="{FF2B5EF4-FFF2-40B4-BE49-F238E27FC236}">
                <a16:creationId xmlns:a16="http://schemas.microsoft.com/office/drawing/2014/main" id="{FBBEFDD7-4D63-147C-F59E-D3899F6A8B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890" y="2845686"/>
            <a:ext cx="2990407" cy="3987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970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Cosmopolitanism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Stanford </a:t>
            </a:r>
            <a:r>
              <a:rPr lang="en-GB" dirty="0" err="1"/>
              <a:t>Encyclopedia</a:t>
            </a:r>
            <a:r>
              <a:rPr lang="en-GB" dirty="0"/>
              <a:t> of Philosophy, 2002 (revised 2013) </a:t>
            </a:r>
            <a:r>
              <a:rPr lang="en-GB" i="1" dirty="0"/>
              <a:t>Cosmopolitanism</a:t>
            </a:r>
          </a:p>
          <a:p>
            <a:pPr marL="0" indent="0">
              <a:buNone/>
            </a:pPr>
            <a:r>
              <a:rPr lang="en-GB" i="1" dirty="0">
                <a:hlinkClick r:id="rId2"/>
              </a:rPr>
              <a:t>https://plato.stanford.edu/entries/cosmopolitanism/</a:t>
            </a: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Summary:</a:t>
            </a:r>
          </a:p>
          <a:p>
            <a:r>
              <a:rPr lang="en-GB" dirty="0"/>
              <a:t>Greek and Roman Cosmopolitanism: Stoicism, Cynicism, Diogenes, Seneca etc.</a:t>
            </a:r>
          </a:p>
          <a:p>
            <a:r>
              <a:rPr lang="en-GB" dirty="0"/>
              <a:t>Kant’s </a:t>
            </a:r>
            <a:r>
              <a:rPr lang="en-GB" i="1" dirty="0"/>
              <a:t>Perpetual Peace </a:t>
            </a:r>
            <a:r>
              <a:rPr lang="en-GB" dirty="0"/>
              <a:t>(1795)</a:t>
            </a:r>
          </a:p>
          <a:p>
            <a:r>
              <a:rPr lang="en-GB" dirty="0"/>
              <a:t>Reviving and refining these Cosmopolitan ideas to answer Rawls’ “national particularism”: Thomas Pogge et al.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746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b="1" dirty="0">
                <a:latin typeface="+mn-lt"/>
              </a:rPr>
              <a:t>Attempts at World Order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92382"/>
            <a:ext cx="7886700" cy="4784581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/>
              <a:t>1815-1864 The Treaty of Vienna and the Concert of Europe</a:t>
            </a:r>
          </a:p>
          <a:p>
            <a:pPr marL="0" indent="0">
              <a:buNone/>
            </a:pPr>
            <a:r>
              <a:rPr lang="en-GB" dirty="0"/>
              <a:t>1919-1939 The Treaty of Versailles and the League of Nations (and the Kellogg-Briand Pact of 1928)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1945 The United Nations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3569" y="3445951"/>
            <a:ext cx="3751985" cy="1960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7664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               </a:t>
            </a:r>
            <a:r>
              <a:rPr lang="en-GB" sz="6600" b="1" dirty="0">
                <a:latin typeface="+mn-lt"/>
              </a:rPr>
              <a:t>Global Justice?</a:t>
            </a:r>
            <a:br>
              <a:rPr lang="en-GB" sz="2000" b="1" dirty="0">
                <a:latin typeface="+mn-lt"/>
              </a:rPr>
            </a:br>
            <a:r>
              <a:rPr lang="en-GB" sz="2000" b="1" dirty="0">
                <a:latin typeface="+mn-lt"/>
              </a:rPr>
              <a:t>                                      ICC, The Hague</a:t>
            </a:r>
            <a:endParaRPr lang="en-GB" sz="6600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643" y="2098964"/>
            <a:ext cx="7503707" cy="445425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124" y="452004"/>
            <a:ext cx="1470314" cy="1470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347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74264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The International Court of Justice and Human Rights (ICJ), The Hague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0682" y="2475672"/>
            <a:ext cx="2124668" cy="3141934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475672"/>
            <a:ext cx="5622525" cy="356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622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latin typeface="+mn-lt"/>
              </a:rPr>
              <a:t>European Court of Human Rights, Strasbourg </a:t>
            </a:r>
            <a:br>
              <a:rPr lang="en-GB" b="1" dirty="0">
                <a:latin typeface="+mn-lt"/>
              </a:rPr>
            </a:br>
            <a:r>
              <a:rPr lang="en-GB" sz="1800" b="1" dirty="0">
                <a:latin typeface="+mn-lt"/>
              </a:rPr>
              <a:t>Not to be confused with the EU’s European </a:t>
            </a:r>
            <a:r>
              <a:rPr lang="en-GB" sz="1800" b="1" i="1" dirty="0">
                <a:latin typeface="+mn-lt"/>
              </a:rPr>
              <a:t>Court of Justice</a:t>
            </a:r>
            <a:r>
              <a:rPr lang="en-GB" sz="1800" b="1" dirty="0">
                <a:latin typeface="+mn-lt"/>
              </a:rPr>
              <a:t>, Luxembourg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482" y="2127900"/>
            <a:ext cx="6670964" cy="3952317"/>
          </a:xfrm>
        </p:spPr>
      </p:pic>
    </p:spTree>
    <p:extLst>
      <p:ext uri="{BB962C8B-B14F-4D97-AF65-F5344CB8AC3E}">
        <p14:creationId xmlns:p14="http://schemas.microsoft.com/office/powerpoint/2010/main" val="1941742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latin typeface="+mn-lt"/>
              </a:rPr>
              <a:t>Global Citizenship: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A Welsh Dimension</a:t>
            </a:r>
            <a:br>
              <a:rPr lang="en-GB" b="1" dirty="0">
                <a:latin typeface="+mn-lt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ESDGC (Education in Sustainable Development and Global Citizenship): Welsh Baccalaureate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https://hwb.gov.wales/storage/eaf467e6-30fe-45c9-93ef-cb30f31f1c90/common-understanding-for-school.pdf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Well-being of Future Generations (Wales) Act 2015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https://www.futuregenerations.wales/about-us/future-generations-act/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944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C3F04-4296-18C2-CED9-F113D2616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Postcolonialism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82BD8-1663-8E01-EC27-B2321EBA3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err="1"/>
              <a:t>Neocolonialism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Neoliberalism</a:t>
            </a:r>
          </a:p>
          <a:p>
            <a:pPr marL="0" indent="0">
              <a:buNone/>
            </a:pPr>
            <a:r>
              <a:rPr lang="en-GB" b="1" dirty="0"/>
              <a:t>Globalisation</a:t>
            </a:r>
          </a:p>
        </p:txBody>
      </p:sp>
      <p:pic>
        <p:nvPicPr>
          <p:cNvPr id="2050" name="Picture 2" descr="LIBYA SLAVE AUCTIONS': A 'STOP THE MAANGAMIZI!' RESPONSE |  stopthemaangamizi.com">
            <a:extLst>
              <a:ext uri="{FF2B5EF4-FFF2-40B4-BE49-F238E27FC236}">
                <a16:creationId xmlns:a16="http://schemas.microsoft.com/office/drawing/2014/main" id="{A903CBD3-05BD-6AD2-9850-1FB94130D0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784" y="269322"/>
            <a:ext cx="26670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Neoliberalism – GLOBAL SOCIAL THEORY">
            <a:extLst>
              <a:ext uri="{FF2B5EF4-FFF2-40B4-BE49-F238E27FC236}">
                <a16:creationId xmlns:a16="http://schemas.microsoft.com/office/drawing/2014/main" id="{4EFF3C3D-58A3-D123-A5B6-93934F1ECA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301" y="1411141"/>
            <a:ext cx="3461413" cy="2225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What Is Neoliberalism? - YouTube">
            <a:extLst>
              <a:ext uri="{FF2B5EF4-FFF2-40B4-BE49-F238E27FC236}">
                <a16:creationId xmlns:a16="http://schemas.microsoft.com/office/drawing/2014/main" id="{C0A39156-DDAD-DAA4-D486-1405B09B8A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7996" y="2736704"/>
            <a:ext cx="4381500" cy="328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3474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860B-9640-9C22-B7FB-AA057335D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+mn-lt"/>
              </a:rPr>
              <a:t>HPAN5022/6022                                Post-Colonial States and Civil Society</a:t>
            </a:r>
            <a:br>
              <a:rPr lang="en-GB" sz="2000" b="1" dirty="0">
                <a:latin typeface="+mn-lt"/>
              </a:rPr>
            </a:br>
            <a:r>
              <a:rPr lang="en-GB" sz="4000" b="1" dirty="0">
                <a:latin typeface="+mn-lt"/>
              </a:rPr>
              <a:t>Master Class with Sankaran Krishna</a:t>
            </a:r>
            <a:br>
              <a:rPr lang="en-GB" sz="2000" b="1" dirty="0">
                <a:latin typeface="+mn-lt"/>
              </a:rPr>
            </a:br>
            <a:r>
              <a:rPr lang="en-GB" sz="2000" b="1" dirty="0">
                <a:latin typeface="+mn-lt"/>
              </a:rPr>
              <a:t>Professor of </a:t>
            </a:r>
            <a:r>
              <a:rPr lang="en-GB" sz="2000" b="1">
                <a:latin typeface="+mn-lt"/>
              </a:rPr>
              <a:t>Political Science </a:t>
            </a:r>
            <a:r>
              <a:rPr lang="en-GB" sz="2000" b="1" dirty="0">
                <a:latin typeface="+mn-lt"/>
              </a:rPr>
              <a:t>at University of Hawaii, </a:t>
            </a:r>
            <a:r>
              <a:rPr lang="en-GB" sz="2000" b="1" dirty="0" err="1">
                <a:latin typeface="+mn-lt"/>
              </a:rPr>
              <a:t>Mānoa</a:t>
            </a:r>
            <a:endParaRPr lang="en-GB" sz="20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35CCD-0766-94B7-03C6-7B55173BA5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b="1" i="1" dirty="0"/>
              <a:t>Modernisation</a:t>
            </a:r>
            <a:r>
              <a:rPr lang="en-GB" sz="1800" b="1" dirty="0"/>
              <a:t>: A 33-minute interview by Shirin Rai (Hon. Prof. in the Dept. of Political and International Studies at the University of Warwick) with Sankaran Krishna: 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https://www.youtube.com/watch?v=Io_-syaGKWs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Sankaran Krishna - Department of Political Science, UH Mānoa">
            <a:extLst>
              <a:ext uri="{FF2B5EF4-FFF2-40B4-BE49-F238E27FC236}">
                <a16:creationId xmlns:a16="http://schemas.microsoft.com/office/drawing/2014/main" id="{334DB600-41C0-C14F-DC7B-FBA66CFAB3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43" y="1825625"/>
            <a:ext cx="5820993" cy="3119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46634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62DE7-DB96-06AC-8512-DD55A8D50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Ecological Sustainability</a:t>
            </a:r>
          </a:p>
        </p:txBody>
      </p:sp>
      <p:pic>
        <p:nvPicPr>
          <p:cNvPr id="3074" name="Picture 2" descr="Sustainability">
            <a:extLst>
              <a:ext uri="{FF2B5EF4-FFF2-40B4-BE49-F238E27FC236}">
                <a16:creationId xmlns:a16="http://schemas.microsoft.com/office/drawing/2014/main" id="{7C148A0C-E816-6CEA-BC7B-FF2C60286A8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435" y="1690689"/>
            <a:ext cx="4577759" cy="343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05578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global warming">
            <a:extLst>
              <a:ext uri="{FF2B5EF4-FFF2-40B4-BE49-F238E27FC236}">
                <a16:creationId xmlns:a16="http://schemas.microsoft.com/office/drawing/2014/main" id="{68E3D7F9-3155-406B-A8DC-785B04F638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76" r="7969" b="-2"/>
          <a:stretch/>
        </p:blipFill>
        <p:spPr bwMode="auto">
          <a:xfrm>
            <a:off x="3847221" y="-168316"/>
            <a:ext cx="5411616" cy="3932313"/>
          </a:xfrm>
          <a:prstGeom prst="rect">
            <a:avLst/>
          </a:prstGeom>
          <a:noFill/>
          <a:effectLst>
            <a:softEdge rad="533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refugees climate change">
            <a:extLst>
              <a:ext uri="{FF2B5EF4-FFF2-40B4-BE49-F238E27FC236}">
                <a16:creationId xmlns:a16="http://schemas.microsoft.com/office/drawing/2014/main" id="{0C16F3A0-3CC1-43E0-B3F8-002E893BD7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1" r="32631" b="-1"/>
          <a:stretch/>
        </p:blipFill>
        <p:spPr bwMode="auto">
          <a:xfrm>
            <a:off x="3853543" y="2487166"/>
            <a:ext cx="5411615" cy="4215384"/>
          </a:xfrm>
          <a:prstGeom prst="rect">
            <a:avLst/>
          </a:prstGeom>
          <a:noFill/>
          <a:effectLst>
            <a:softEdge rad="533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8F23C5A-8EBC-4379-8181-BB0D08DD5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748" y="242596"/>
            <a:ext cx="3602727" cy="2836505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r>
              <a:rPr lang="en-GB" sz="31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Go Green Week, </a:t>
            </a:r>
            <a:br>
              <a:rPr lang="en-GB" sz="31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r>
              <a:rPr lang="en-GB" sz="31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17-21 May, 2021</a:t>
            </a: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br>
              <a:rPr lang="en-GB" sz="3600" b="1" dirty="0">
                <a:latin typeface="+mn-lt"/>
              </a:rPr>
            </a:br>
            <a:br>
              <a:rPr lang="en-GB" sz="3600" b="1" dirty="0">
                <a:latin typeface="+mn-lt"/>
              </a:rPr>
            </a:br>
            <a:r>
              <a:rPr lang="en-GB" sz="3600" b="1" dirty="0">
                <a:latin typeface="+mn-lt"/>
              </a:rPr>
              <a:t>Consuming the Planet:</a:t>
            </a:r>
            <a:br>
              <a:rPr lang="en-GB" sz="3600" b="1" dirty="0">
                <a:latin typeface="+mn-lt"/>
              </a:rPr>
            </a:br>
            <a:r>
              <a:rPr lang="en-GB" sz="2000" b="1" dirty="0">
                <a:latin typeface="+mn-lt"/>
              </a:rPr>
              <a:t>Growth, “Development”, Sustainability – and Beyond</a:t>
            </a:r>
            <a:endParaRPr lang="en-GB" sz="1900" b="1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853406-8205-409C-B6D2-A6EF4C616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47" y="1651518"/>
            <a:ext cx="3602728" cy="4409455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500" b="1" dirty="0"/>
          </a:p>
          <a:p>
            <a:pPr marL="0" indent="0">
              <a:buNone/>
            </a:pPr>
            <a:endParaRPr lang="en-GB" sz="1500" b="1" dirty="0"/>
          </a:p>
          <a:p>
            <a:pPr marL="0" indent="0">
              <a:buNone/>
            </a:pPr>
            <a:r>
              <a:rPr lang="en-GB" sz="2200" b="1" dirty="0"/>
              <a:t>Andy Bevan</a:t>
            </a:r>
          </a:p>
          <a:p>
            <a:pPr marL="0" indent="0">
              <a:buNone/>
            </a:pPr>
            <a:r>
              <a:rPr lang="en-GB" sz="1500" b="1" dirty="0"/>
              <a:t>Lecturer in International Development and Global Politics, UWTSD Lampeter</a:t>
            </a:r>
          </a:p>
          <a:p>
            <a:pPr marL="0" indent="0">
              <a:buNone/>
            </a:pPr>
            <a:r>
              <a:rPr lang="en-GB" sz="1900" b="1" dirty="0"/>
              <a:t> </a:t>
            </a:r>
          </a:p>
          <a:p>
            <a:pPr marL="0" indent="0">
              <a:buNone/>
            </a:pPr>
            <a:r>
              <a:rPr lang="en-GB" sz="1300" b="1" dirty="0">
                <a:solidFill>
                  <a:srgbClr val="000000"/>
                </a:solidFill>
              </a:rPr>
              <a:t>NB: This talk is available as a 25 minute lecture on </a:t>
            </a:r>
            <a:r>
              <a:rPr lang="en-GB" sz="1300" b="1" dirty="0" err="1">
                <a:solidFill>
                  <a:srgbClr val="000000"/>
                </a:solidFill>
              </a:rPr>
              <a:t>Youtube</a:t>
            </a:r>
            <a:r>
              <a:rPr lang="en-GB" sz="1300" b="1" dirty="0">
                <a:solidFill>
                  <a:srgbClr val="000000"/>
                </a:solidFill>
              </a:rPr>
              <a:t>:</a:t>
            </a:r>
          </a:p>
          <a:p>
            <a:pPr marL="0" indent="0">
              <a:buNone/>
            </a:pPr>
            <a:r>
              <a:rPr lang="en-GB" sz="13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https://www.youtube.com/watch?v=CKVDnRxALn4&amp;t=10s</a:t>
            </a:r>
            <a:endParaRPr lang="en-GB" sz="13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3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5218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81</TotalTime>
  <Words>550</Words>
  <Application>Microsoft Office PowerPoint</Application>
  <PresentationFormat>On-screen Show (4:3)</PresentationFormat>
  <Paragraphs>132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Symbol</vt:lpstr>
      <vt:lpstr>Office Theme</vt:lpstr>
      <vt:lpstr>HPHP4005 Cultures and Philosophies of Politics Contemporary Global Perspectives with Andy Bevan</vt:lpstr>
      <vt:lpstr>Contemporary Global Perspectives: Essay choices</vt:lpstr>
      <vt:lpstr>Cosmopolitanism</vt:lpstr>
      <vt:lpstr>Cosmopolitanism</vt:lpstr>
      <vt:lpstr>Attempts at World Order</vt:lpstr>
      <vt:lpstr>                Global Justice?                                       ICC, The Hague</vt:lpstr>
      <vt:lpstr>The International Court of Justice and Human Rights (ICJ), The Hague</vt:lpstr>
      <vt:lpstr> European Court of Human Rights, Strasbourg  Not to be confused with the EU’s European Court of Justice, Luxembourg</vt:lpstr>
      <vt:lpstr> Global Citizenship: A Welsh Dimension </vt:lpstr>
      <vt:lpstr>Postcolonialism</vt:lpstr>
      <vt:lpstr>HPAN5022/6022                                Post-Colonial States and Civil Society Master Class with Sankaran Krishna Professor of Political Science at University of Hawaii, Mānoa</vt:lpstr>
      <vt:lpstr>Ecological Sustainability</vt:lpstr>
      <vt:lpstr>   Go Green Week,  17-21 May, 2021   Consuming the Planet: Growth, “Development”, Sustainability – and Beyond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HPHP4005 Cultures and Philosophies of Politics Contemporary Global Perspectives with Andy Bevan</dc:title>
  <dc:creator>Andy Bevan</dc:creator>
  <cp:lastModifiedBy>Andy Bevan</cp:lastModifiedBy>
  <cp:revision>17</cp:revision>
  <dcterms:created xsi:type="dcterms:W3CDTF">2023-03-28T11:42:40Z</dcterms:created>
  <dcterms:modified xsi:type="dcterms:W3CDTF">2023-03-30T09:35:05Z</dcterms:modified>
</cp:coreProperties>
</file>